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2.xml" ContentType="application/vnd.openxmlformats-officedocument.presentationml.notesSlide+xml"/>
  <Override PartName="/ppt/tags/tag31.xml" ContentType="application/vnd.openxmlformats-officedocument.presentationml.tags+xml"/>
  <Override PartName="/ppt/notesSlides/notesSlide3.xml" ContentType="application/vnd.openxmlformats-officedocument.presentationml.notesSlide+xml"/>
  <Override PartName="/ppt/tags/tag32.xml" ContentType="application/vnd.openxmlformats-officedocument.presentationml.tags+xml"/>
  <Override PartName="/ppt/notesSlides/notesSlide4.xml" ContentType="application/vnd.openxmlformats-officedocument.presentationml.notesSlide+xml"/>
  <Override PartName="/ppt/tags/tag33.xml" ContentType="application/vnd.openxmlformats-officedocument.presentationml.tags+xml"/>
  <Override PartName="/ppt/notesSlides/notesSlide5.xml" ContentType="application/vnd.openxmlformats-officedocument.presentationml.notesSlide+xml"/>
  <Override PartName="/ppt/tags/tag34.xml" ContentType="application/vnd.openxmlformats-officedocument.presentationml.tags+xml"/>
  <Override PartName="/ppt/notesSlides/notesSlide6.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sldIdLst>
    <p:sldId id="256" r:id="rId2"/>
    <p:sldId id="259" r:id="rId3"/>
    <p:sldId id="25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63" r:id="rId23"/>
    <p:sldId id="287" r:id="rId24"/>
    <p:sldId id="288" r:id="rId25"/>
    <p:sldId id="289" r:id="rId26"/>
    <p:sldId id="290" r:id="rId27"/>
    <p:sldId id="291" r:id="rId28"/>
    <p:sldId id="292" r:id="rId29"/>
    <p:sldId id="265" r:id="rId30"/>
    <p:sldId id="293" r:id="rId31"/>
    <p:sldId id="294" r:id="rId32"/>
    <p:sldId id="295" r:id="rId33"/>
    <p:sldId id="296" r:id="rId34"/>
    <p:sldId id="297" r:id="rId35"/>
    <p:sldId id="298" r:id="rId36"/>
    <p:sldId id="299" r:id="rId37"/>
    <p:sldId id="300" r:id="rId38"/>
    <p:sldId id="301" r:id="rId39"/>
    <p:sldId id="302" r:id="rId40"/>
    <p:sldId id="267"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26" r:id="rId6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FFCC99"/>
    <a:srgbClr val="FF3300"/>
    <a:srgbClr val="CCCCFF"/>
    <a:srgbClr val="A50021"/>
    <a:srgbClr val="FFFFCC"/>
    <a:srgbClr val="CC00CC"/>
    <a:srgbClr val="FFCC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794ADF-6854-472D-9D91-887B699CAC06}" type="datetimeFigureOut">
              <a:rPr lang="en-GB" smtClean="0"/>
              <a:t>14/08/2018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A84CD9-F56F-46D9-9D61-F5559C1DFCE0}" type="slidenum">
              <a:rPr lang="en-GB" smtClean="0"/>
              <a:t>‹#›</a:t>
            </a:fld>
            <a:endParaRPr lang="en-GB"/>
          </a:p>
        </p:txBody>
      </p:sp>
    </p:spTree>
    <p:extLst>
      <p:ext uri="{BB962C8B-B14F-4D97-AF65-F5344CB8AC3E}">
        <p14:creationId xmlns:p14="http://schemas.microsoft.com/office/powerpoint/2010/main" val="166059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9A84CD9-F56F-46D9-9D61-F5559C1DFCE0}" type="slidenum">
              <a:rPr lang="en-GB" smtClean="0"/>
              <a:t>16</a:t>
            </a:fld>
            <a:endParaRPr lang="en-GB"/>
          </a:p>
        </p:txBody>
      </p:sp>
    </p:spTree>
    <p:extLst>
      <p:ext uri="{BB962C8B-B14F-4D97-AF65-F5344CB8AC3E}">
        <p14:creationId xmlns:p14="http://schemas.microsoft.com/office/powerpoint/2010/main" val="1028200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F676C3-D4DA-458B-87AB-7C949E81B849}" type="slidenum">
              <a:rPr lang="en-GB" smtClean="0"/>
              <a:t>35</a:t>
            </a:fld>
            <a:endParaRPr lang="en-GB"/>
          </a:p>
        </p:txBody>
      </p:sp>
    </p:spTree>
    <p:extLst>
      <p:ext uri="{BB962C8B-B14F-4D97-AF65-F5344CB8AC3E}">
        <p14:creationId xmlns:p14="http://schemas.microsoft.com/office/powerpoint/2010/main" val="3979086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F676C3-D4DA-458B-87AB-7C949E81B849}" type="slidenum">
              <a:rPr lang="en-GB" smtClean="0"/>
              <a:t>36</a:t>
            </a:fld>
            <a:endParaRPr lang="en-GB"/>
          </a:p>
        </p:txBody>
      </p:sp>
    </p:spTree>
    <p:extLst>
      <p:ext uri="{BB962C8B-B14F-4D97-AF65-F5344CB8AC3E}">
        <p14:creationId xmlns:p14="http://schemas.microsoft.com/office/powerpoint/2010/main" val="1879283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F676C3-D4DA-458B-87AB-7C949E81B849}" type="slidenum">
              <a:rPr lang="en-GB" smtClean="0"/>
              <a:t>37</a:t>
            </a:fld>
            <a:endParaRPr lang="en-GB"/>
          </a:p>
        </p:txBody>
      </p:sp>
    </p:spTree>
    <p:extLst>
      <p:ext uri="{BB962C8B-B14F-4D97-AF65-F5344CB8AC3E}">
        <p14:creationId xmlns:p14="http://schemas.microsoft.com/office/powerpoint/2010/main" val="1911105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30000" dirty="0"/>
          </a:p>
        </p:txBody>
      </p:sp>
      <p:sp>
        <p:nvSpPr>
          <p:cNvPr id="4" name="Slide Number Placeholder 3"/>
          <p:cNvSpPr>
            <a:spLocks noGrp="1"/>
          </p:cNvSpPr>
          <p:nvPr>
            <p:ph type="sldNum" sz="quarter" idx="10"/>
          </p:nvPr>
        </p:nvSpPr>
        <p:spPr/>
        <p:txBody>
          <a:bodyPr/>
          <a:lstStyle/>
          <a:p>
            <a:fld id="{ABF676C3-D4DA-458B-87AB-7C949E81B849}" type="slidenum">
              <a:rPr lang="en-GB" smtClean="0"/>
              <a:t>38</a:t>
            </a:fld>
            <a:endParaRPr lang="en-GB"/>
          </a:p>
        </p:txBody>
      </p:sp>
    </p:spTree>
    <p:extLst>
      <p:ext uri="{BB962C8B-B14F-4D97-AF65-F5344CB8AC3E}">
        <p14:creationId xmlns:p14="http://schemas.microsoft.com/office/powerpoint/2010/main" val="626102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30000" dirty="0"/>
          </a:p>
        </p:txBody>
      </p:sp>
      <p:sp>
        <p:nvSpPr>
          <p:cNvPr id="4" name="Slide Number Placeholder 3"/>
          <p:cNvSpPr>
            <a:spLocks noGrp="1"/>
          </p:cNvSpPr>
          <p:nvPr>
            <p:ph type="sldNum" sz="quarter" idx="10"/>
          </p:nvPr>
        </p:nvSpPr>
        <p:spPr/>
        <p:txBody>
          <a:bodyPr/>
          <a:lstStyle/>
          <a:p>
            <a:fld id="{ABF676C3-D4DA-458B-87AB-7C949E81B849}" type="slidenum">
              <a:rPr lang="en-GB" smtClean="0"/>
              <a:t>39</a:t>
            </a:fld>
            <a:endParaRPr lang="en-GB"/>
          </a:p>
        </p:txBody>
      </p:sp>
    </p:spTree>
    <p:extLst>
      <p:ext uri="{BB962C8B-B14F-4D97-AF65-F5344CB8AC3E}">
        <p14:creationId xmlns:p14="http://schemas.microsoft.com/office/powerpoint/2010/main" val="1479143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49793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850667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445268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16975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450C350-365A-4F35-859D-17F134836970}"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90413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450C350-365A-4F35-859D-17F134836970}" type="datetimeFigureOut">
              <a:rPr lang="en-GB" smtClean="0"/>
              <a:t>14/08/2018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97365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450C350-365A-4F35-859D-17F134836970}" type="datetimeFigureOut">
              <a:rPr lang="en-GB" smtClean="0"/>
              <a:t>14/08/2018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53397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50C350-365A-4F35-859D-17F134836970}" type="datetimeFigureOut">
              <a:rPr lang="en-GB" smtClean="0"/>
              <a:t>14/08/2018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704381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0C350-365A-4F35-859D-17F134836970}" type="datetimeFigureOut">
              <a:rPr lang="en-GB" smtClean="0"/>
              <a:t>14/08/2018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2340146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50C350-365A-4F35-859D-17F134836970}" type="datetimeFigureOut">
              <a:rPr lang="en-GB" smtClean="0"/>
              <a:t>14/08/2018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252038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50C350-365A-4F35-859D-17F134836970}" type="datetimeFigureOut">
              <a:rPr lang="en-GB" smtClean="0"/>
              <a:t>14/08/2018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4100777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7000">
              <a:schemeClr val="accent6">
                <a:lumMod val="20000"/>
                <a:lumOff val="80000"/>
              </a:schemeClr>
            </a:gs>
            <a:gs pos="95000">
              <a:schemeClr val="accent6">
                <a:lumMod val="20000"/>
                <a:lumOff val="80000"/>
              </a:schemeClr>
            </a:gs>
            <a:gs pos="100000">
              <a:schemeClr val="accent4">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0C350-365A-4F35-859D-17F134836970}" type="datetimeFigureOut">
              <a:rPr lang="en-GB" smtClean="0"/>
              <a:t>14/08/2018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5662A-1E8C-41A9-AAAB-2F6E2B9C335B}" type="slidenum">
              <a:rPr lang="en-GB" smtClean="0"/>
              <a:t>‹#›</a:t>
            </a:fld>
            <a:endParaRPr lang="en-GB"/>
          </a:p>
        </p:txBody>
      </p:sp>
    </p:spTree>
    <p:extLst>
      <p:ext uri="{BB962C8B-B14F-4D97-AF65-F5344CB8AC3E}">
        <p14:creationId xmlns:p14="http://schemas.microsoft.com/office/powerpoint/2010/main" val="1849973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0.png"/><Relationship Id="rId13" Type="http://schemas.openxmlformats.org/officeDocument/2006/relationships/image" Target="../media/image1.png"/><Relationship Id="rId12"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hyperlink" Target="http://lectureonline.cl.msu.edu/~mmp/kap6/cd157a.htm" TargetMode="External"/><Relationship Id="rId1" Type="http://schemas.openxmlformats.org/officeDocument/2006/relationships/tags" Target="../tags/tag7.xml"/><Relationship Id="rId11" Type="http://schemas.openxmlformats.org/officeDocument/2006/relationships/image" Target="../media/image53.png"/><Relationship Id="rId15" Type="http://schemas.openxmlformats.org/officeDocument/2006/relationships/image" Target="../media/image2.png"/><Relationship Id="rId10" Type="http://schemas.openxmlformats.org/officeDocument/2006/relationships/image" Target="../media/image52.png"/><Relationship Id="rId9" Type="http://schemas.openxmlformats.org/officeDocument/2006/relationships/image" Target="../media/image51.png"/><Relationship Id="rId14" Type="http://schemas.openxmlformats.org/officeDocument/2006/relationships/image" Target="../media/image4.png"/></Relationships>
</file>

<file path=ppt/slides/_rels/slide11.xml.rels><?xml version="1.0" encoding="UTF-8" standalone="yes"?>
<Relationships xmlns="http://schemas.openxmlformats.org/package/2006/relationships"><Relationship Id="rId8" Type="http://schemas.openxmlformats.org/officeDocument/2006/relationships/image" Target="../media/image54.png"/><Relationship Id="rId13" Type="http://schemas.openxmlformats.org/officeDocument/2006/relationships/image" Target="../media/image3.png"/><Relationship Id="rId12" Type="http://schemas.openxmlformats.org/officeDocument/2006/relationships/image" Target="../media/image58.png"/><Relationship Id="rId17" Type="http://schemas.openxmlformats.org/officeDocument/2006/relationships/hyperlink" Target="http://lectureonline.cl.msu.edu/~mmp/kap6/cd157a.htm" TargetMode="Externa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tags" Target="../tags/tag8.xml"/><Relationship Id="rId11" Type="http://schemas.openxmlformats.org/officeDocument/2006/relationships/image" Target="../media/image57.png"/><Relationship Id="rId15" Type="http://schemas.openxmlformats.org/officeDocument/2006/relationships/image" Target="../media/image4.png"/><Relationship Id="rId10" Type="http://schemas.openxmlformats.org/officeDocument/2006/relationships/image" Target="../media/image56.png"/><Relationship Id="rId9" Type="http://schemas.openxmlformats.org/officeDocument/2006/relationships/image" Target="../media/image55.png"/><Relationship Id="rId14" Type="http://schemas.openxmlformats.org/officeDocument/2006/relationships/image" Target="../media/image1.png"/></Relationships>
</file>

<file path=ppt/slides/_rels/slide12.xml.rels><?xml version="1.0" encoding="UTF-8" standalone="yes"?>
<Relationships xmlns="http://schemas.openxmlformats.org/package/2006/relationships"><Relationship Id="rId8" Type="http://schemas.openxmlformats.org/officeDocument/2006/relationships/image" Target="../media/image58.png"/><Relationship Id="rId13" Type="http://schemas.openxmlformats.org/officeDocument/2006/relationships/image" Target="../media/image63.png"/><Relationship Id="rId18" Type="http://schemas.openxmlformats.org/officeDocument/2006/relationships/image" Target="../media/image4.png"/><Relationship Id="rId12" Type="http://schemas.openxmlformats.org/officeDocument/2006/relationships/image" Target="../media/image62.png"/><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hyperlink" Target="http://lectureonline.cl.msu.edu/~mmp/kap6/cd157a.htm" TargetMode="External"/><Relationship Id="rId1" Type="http://schemas.openxmlformats.org/officeDocument/2006/relationships/tags" Target="../tags/tag9.xml"/><Relationship Id="rId11" Type="http://schemas.openxmlformats.org/officeDocument/2006/relationships/image" Target="../media/image61.png"/><Relationship Id="rId15" Type="http://schemas.openxmlformats.org/officeDocument/2006/relationships/image" Target="../media/image65.png"/><Relationship Id="rId10" Type="http://schemas.openxmlformats.org/officeDocument/2006/relationships/image" Target="../media/image60.png"/><Relationship Id="rId19" Type="http://schemas.openxmlformats.org/officeDocument/2006/relationships/image" Target="../media/image2.png"/><Relationship Id="rId9" Type="http://schemas.openxmlformats.org/officeDocument/2006/relationships/image" Target="../media/image59.png"/><Relationship Id="rId14" Type="http://schemas.openxmlformats.org/officeDocument/2006/relationships/image" Target="../media/image64.png"/></Relationships>
</file>

<file path=ppt/slides/_rels/slide13.xml.rels><?xml version="1.0" encoding="UTF-8" standalone="yes"?>
<Relationships xmlns="http://schemas.openxmlformats.org/package/2006/relationships"><Relationship Id="rId8" Type="http://schemas.openxmlformats.org/officeDocument/2006/relationships/image" Target="../media/image58.png"/><Relationship Id="rId13" Type="http://schemas.openxmlformats.org/officeDocument/2006/relationships/image" Target="../media/image69.png"/><Relationship Id="rId18" Type="http://schemas.openxmlformats.org/officeDocument/2006/relationships/image" Target="../media/image74.png"/><Relationship Id="rId21" Type="http://schemas.openxmlformats.org/officeDocument/2006/relationships/image" Target="../media/image4.png"/><Relationship Id="rId12" Type="http://schemas.openxmlformats.org/officeDocument/2006/relationships/image" Target="../media/image65.png"/><Relationship Id="rId17" Type="http://schemas.openxmlformats.org/officeDocument/2006/relationships/image" Target="../media/image73.png"/><Relationship Id="rId2" Type="http://schemas.openxmlformats.org/officeDocument/2006/relationships/slideLayout" Target="../slideLayouts/slideLayout2.xml"/><Relationship Id="rId16" Type="http://schemas.openxmlformats.org/officeDocument/2006/relationships/image" Target="../media/image72.png"/><Relationship Id="rId20" Type="http://schemas.openxmlformats.org/officeDocument/2006/relationships/image" Target="../media/image1.png"/><Relationship Id="rId1" Type="http://schemas.openxmlformats.org/officeDocument/2006/relationships/tags" Target="../tags/tag10.xml"/><Relationship Id="rId11" Type="http://schemas.openxmlformats.org/officeDocument/2006/relationships/image" Target="../media/image68.png"/><Relationship Id="rId15" Type="http://schemas.openxmlformats.org/officeDocument/2006/relationships/image" Target="../media/image71.png"/><Relationship Id="rId23" Type="http://schemas.openxmlformats.org/officeDocument/2006/relationships/hyperlink" Target="http://lectureonline.cl.msu.edu/~mmp/kap6/cd157a.htm" TargetMode="External"/><Relationship Id="rId10" Type="http://schemas.openxmlformats.org/officeDocument/2006/relationships/image" Target="../media/image67.png"/><Relationship Id="rId19" Type="http://schemas.openxmlformats.org/officeDocument/2006/relationships/image" Target="../media/image3.png"/><Relationship Id="rId9" Type="http://schemas.openxmlformats.org/officeDocument/2006/relationships/image" Target="../media/image66.png"/><Relationship Id="rId14" Type="http://schemas.openxmlformats.org/officeDocument/2006/relationships/image" Target="../media/image70.png"/><Relationship Id="rId22"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image" Target="../media/image75.png"/><Relationship Id="rId13" Type="http://schemas.openxmlformats.org/officeDocument/2006/relationships/image" Target="../media/image1.png"/><Relationship Id="rId12"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hyperlink" Target="http://lectureonline.cl.msu.edu/~mmp/kap6/cd157a.htm" TargetMode="External"/><Relationship Id="rId1" Type="http://schemas.openxmlformats.org/officeDocument/2006/relationships/tags" Target="../tags/tag11.xml"/><Relationship Id="rId11" Type="http://schemas.openxmlformats.org/officeDocument/2006/relationships/image" Target="../media/image78.png"/><Relationship Id="rId15" Type="http://schemas.openxmlformats.org/officeDocument/2006/relationships/image" Target="../media/image2.png"/><Relationship Id="rId10" Type="http://schemas.openxmlformats.org/officeDocument/2006/relationships/image" Target="../media/image77.png"/><Relationship Id="rId9" Type="http://schemas.openxmlformats.org/officeDocument/2006/relationships/image" Target="../media/image76.png"/><Relationship Id="rId14" Type="http://schemas.openxmlformats.org/officeDocument/2006/relationships/image" Target="../media/image4.png"/></Relationships>
</file>

<file path=ppt/slides/_rels/slide15.xml.rels><?xml version="1.0" encoding="UTF-8" standalone="yes"?>
<Relationships xmlns="http://schemas.openxmlformats.org/package/2006/relationships"><Relationship Id="rId8" Type="http://schemas.openxmlformats.org/officeDocument/2006/relationships/image" Target="../media/image78.png"/><Relationship Id="rId13" Type="http://schemas.openxmlformats.org/officeDocument/2006/relationships/image" Target="../media/image83.png"/><Relationship Id="rId18" Type="http://schemas.openxmlformats.org/officeDocument/2006/relationships/image" Target="../media/image2.png"/><Relationship Id="rId12" Type="http://schemas.openxmlformats.org/officeDocument/2006/relationships/image" Target="../media/image82.png"/><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tags" Target="../tags/tag12.xml"/><Relationship Id="rId11" Type="http://schemas.openxmlformats.org/officeDocument/2006/relationships/image" Target="../media/image81.png"/><Relationship Id="rId15" Type="http://schemas.openxmlformats.org/officeDocument/2006/relationships/image" Target="../media/image3.png"/><Relationship Id="rId10" Type="http://schemas.openxmlformats.org/officeDocument/2006/relationships/image" Target="../media/image80.png"/><Relationship Id="rId19" Type="http://schemas.openxmlformats.org/officeDocument/2006/relationships/hyperlink" Target="http://lectureonline.cl.msu.edu/~mmp/kap6/cd157a.htm" TargetMode="External"/><Relationship Id="rId9" Type="http://schemas.openxmlformats.org/officeDocument/2006/relationships/image" Target="../media/image79.png"/><Relationship Id="rId14" Type="http://schemas.openxmlformats.org/officeDocument/2006/relationships/image" Target="../media/image84.png"/></Relationships>
</file>

<file path=ppt/slides/_rels/slide16.xml.rels><?xml version="1.0" encoding="UTF-8" standalone="yes"?>
<Relationships xmlns="http://schemas.openxmlformats.org/package/2006/relationships"><Relationship Id="rId8" Type="http://schemas.openxmlformats.org/officeDocument/2006/relationships/image" Target="../media/image78.png"/><Relationship Id="rId13" Type="http://schemas.openxmlformats.org/officeDocument/2006/relationships/image" Target="../media/image88.png"/><Relationship Id="rId18" Type="http://schemas.openxmlformats.org/officeDocument/2006/relationships/image" Target="../media/image93.png"/><Relationship Id="rId3" Type="http://schemas.openxmlformats.org/officeDocument/2006/relationships/notesSlide" Target="../notesSlides/notesSlide1.xml"/><Relationship Id="rId21" Type="http://schemas.openxmlformats.org/officeDocument/2006/relationships/image" Target="../media/image1.png"/><Relationship Id="rId12" Type="http://schemas.openxmlformats.org/officeDocument/2006/relationships/image" Target="../media/image87.png"/><Relationship Id="rId17" Type="http://schemas.openxmlformats.org/officeDocument/2006/relationships/image" Target="../media/image92.png"/><Relationship Id="rId2" Type="http://schemas.openxmlformats.org/officeDocument/2006/relationships/slideLayout" Target="../slideLayouts/slideLayout2.xml"/><Relationship Id="rId16" Type="http://schemas.openxmlformats.org/officeDocument/2006/relationships/image" Target="../media/image91.png"/><Relationship Id="rId20" Type="http://schemas.openxmlformats.org/officeDocument/2006/relationships/image" Target="../media/image3.png"/><Relationship Id="rId1" Type="http://schemas.openxmlformats.org/officeDocument/2006/relationships/tags" Target="../tags/tag13.xml"/><Relationship Id="rId11" Type="http://schemas.openxmlformats.org/officeDocument/2006/relationships/image" Target="../media/image86.png"/><Relationship Id="rId24" Type="http://schemas.openxmlformats.org/officeDocument/2006/relationships/hyperlink" Target="http://lectureonline.cl.msu.edu/~mmp/kap6/cd157a.htm" TargetMode="External"/><Relationship Id="rId15" Type="http://schemas.openxmlformats.org/officeDocument/2006/relationships/image" Target="../media/image90.png"/><Relationship Id="rId23" Type="http://schemas.openxmlformats.org/officeDocument/2006/relationships/image" Target="../media/image2.png"/><Relationship Id="rId10" Type="http://schemas.openxmlformats.org/officeDocument/2006/relationships/image" Target="../media/image85.png"/><Relationship Id="rId19" Type="http://schemas.openxmlformats.org/officeDocument/2006/relationships/image" Target="../media/image94.png"/><Relationship Id="rId9" Type="http://schemas.openxmlformats.org/officeDocument/2006/relationships/image" Target="../media/image84.png"/><Relationship Id="rId14" Type="http://schemas.openxmlformats.org/officeDocument/2006/relationships/image" Target="../media/image89.png"/><Relationship Id="rId22" Type="http://schemas.openxmlformats.org/officeDocument/2006/relationships/image" Target="../media/image4.png"/></Relationships>
</file>

<file path=ppt/slides/_rels/slide17.xml.rels><?xml version="1.0" encoding="UTF-8" standalone="yes"?>
<Relationships xmlns="http://schemas.openxmlformats.org/package/2006/relationships"><Relationship Id="rId8" Type="http://schemas.openxmlformats.org/officeDocument/2006/relationships/image" Target="../media/image95.png"/><Relationship Id="rId13" Type="http://schemas.openxmlformats.org/officeDocument/2006/relationships/image" Target="../media/image100.png"/><Relationship Id="rId18" Type="http://schemas.openxmlformats.org/officeDocument/2006/relationships/image" Target="../media/image105.png"/><Relationship Id="rId21" Type="http://schemas.openxmlformats.org/officeDocument/2006/relationships/image" Target="../media/image1.png"/><Relationship Id="rId12" Type="http://schemas.openxmlformats.org/officeDocument/2006/relationships/image" Target="../media/image99.png"/><Relationship Id="rId17" Type="http://schemas.openxmlformats.org/officeDocument/2006/relationships/image" Target="../media/image104.png"/><Relationship Id="rId2" Type="http://schemas.openxmlformats.org/officeDocument/2006/relationships/slideLayout" Target="../slideLayouts/slideLayout2.xml"/><Relationship Id="rId16" Type="http://schemas.openxmlformats.org/officeDocument/2006/relationships/image" Target="../media/image103.png"/><Relationship Id="rId20" Type="http://schemas.openxmlformats.org/officeDocument/2006/relationships/image" Target="../media/image3.png"/><Relationship Id="rId1" Type="http://schemas.openxmlformats.org/officeDocument/2006/relationships/tags" Target="../tags/tag14.xml"/><Relationship Id="rId11" Type="http://schemas.openxmlformats.org/officeDocument/2006/relationships/image" Target="../media/image98.png"/><Relationship Id="rId24" Type="http://schemas.openxmlformats.org/officeDocument/2006/relationships/hyperlink" Target="http://lectureonline.cl.msu.edu/~mmp/kap6/cd157a.htm" TargetMode="External"/><Relationship Id="rId15" Type="http://schemas.openxmlformats.org/officeDocument/2006/relationships/image" Target="../media/image102.png"/><Relationship Id="rId23" Type="http://schemas.openxmlformats.org/officeDocument/2006/relationships/image" Target="../media/image2.png"/><Relationship Id="rId10" Type="http://schemas.openxmlformats.org/officeDocument/2006/relationships/image" Target="../media/image97.png"/><Relationship Id="rId19" Type="http://schemas.openxmlformats.org/officeDocument/2006/relationships/image" Target="../media/image106.png"/><Relationship Id="rId9" Type="http://schemas.openxmlformats.org/officeDocument/2006/relationships/image" Target="../media/image96.png"/><Relationship Id="rId14" Type="http://schemas.openxmlformats.org/officeDocument/2006/relationships/image" Target="../media/image101.png"/><Relationship Id="rId22" Type="http://schemas.openxmlformats.org/officeDocument/2006/relationships/image" Target="../media/image4.png"/></Relationships>
</file>

<file path=ppt/slides/_rels/slide18.xml.rels><?xml version="1.0" encoding="UTF-8" standalone="yes"?>
<Relationships xmlns="http://schemas.openxmlformats.org/package/2006/relationships"><Relationship Id="rId8" Type="http://schemas.openxmlformats.org/officeDocument/2006/relationships/image" Target="../media/image95.png"/><Relationship Id="rId13" Type="http://schemas.openxmlformats.org/officeDocument/2006/relationships/image" Target="../media/image110.png"/><Relationship Id="rId18" Type="http://schemas.openxmlformats.org/officeDocument/2006/relationships/image" Target="../media/image2.png"/><Relationship Id="rId12" Type="http://schemas.openxmlformats.org/officeDocument/2006/relationships/image" Target="../media/image109.png"/><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1.png"/><Relationship Id="rId20" Type="http://schemas.openxmlformats.org/officeDocument/2006/relationships/image" Target="../media/image6.png"/><Relationship Id="rId1" Type="http://schemas.openxmlformats.org/officeDocument/2006/relationships/tags" Target="../tags/tag15.xml"/><Relationship Id="rId11" Type="http://schemas.openxmlformats.org/officeDocument/2006/relationships/image" Target="../media/image108.png"/><Relationship Id="rId15" Type="http://schemas.openxmlformats.org/officeDocument/2006/relationships/image" Target="../media/image3.png"/><Relationship Id="rId10" Type="http://schemas.openxmlformats.org/officeDocument/2006/relationships/image" Target="../media/image107.png"/><Relationship Id="rId19" Type="http://schemas.openxmlformats.org/officeDocument/2006/relationships/hyperlink" Target="http://lectureonline.cl.msu.edu/~mmp/kap6/cd157a.htm" TargetMode="External"/><Relationship Id="rId9" Type="http://schemas.openxmlformats.org/officeDocument/2006/relationships/image" Target="../media/image96.png"/><Relationship Id="rId1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image" Target="../media/image112.png"/><Relationship Id="rId13" Type="http://schemas.openxmlformats.org/officeDocument/2006/relationships/image" Target="../media/image117.png"/><Relationship Id="rId18" Type="http://schemas.openxmlformats.org/officeDocument/2006/relationships/hyperlink" Target="http://lectureonline.cl.msu.edu/~mmp/kap6/cd157a.htm" TargetMode="External"/><Relationship Id="rId12" Type="http://schemas.openxmlformats.org/officeDocument/2006/relationships/image" Target="../media/image116.png"/><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tags" Target="../tags/tag16.xml"/><Relationship Id="rId11" Type="http://schemas.openxmlformats.org/officeDocument/2006/relationships/image" Target="../media/image115.png"/><Relationship Id="rId15" Type="http://schemas.openxmlformats.org/officeDocument/2006/relationships/image" Target="../media/image1.png"/><Relationship Id="rId10" Type="http://schemas.openxmlformats.org/officeDocument/2006/relationships/image" Target="../media/image114.png"/><Relationship Id="rId9" Type="http://schemas.openxmlformats.org/officeDocument/2006/relationships/image" Target="../media/image113.png"/><Relationship Id="rId1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12.png"/><Relationship Id="rId13" Type="http://schemas.openxmlformats.org/officeDocument/2006/relationships/image" Target="../media/image121.png"/><Relationship Id="rId18" Type="http://schemas.openxmlformats.org/officeDocument/2006/relationships/image" Target="../media/image1.png"/><Relationship Id="rId21" Type="http://schemas.openxmlformats.org/officeDocument/2006/relationships/hyperlink" Target="http://lectureonline.cl.msu.edu/~mmp/kap6/cd157a.htm" TargetMode="External"/><Relationship Id="rId12" Type="http://schemas.openxmlformats.org/officeDocument/2006/relationships/image" Target="../media/image120.png"/><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124.png"/><Relationship Id="rId20" Type="http://schemas.openxmlformats.org/officeDocument/2006/relationships/image" Target="../media/image2.png"/><Relationship Id="rId1" Type="http://schemas.openxmlformats.org/officeDocument/2006/relationships/tags" Target="../tags/tag17.xml"/><Relationship Id="rId11" Type="http://schemas.openxmlformats.org/officeDocument/2006/relationships/image" Target="../media/image119.png"/><Relationship Id="rId15" Type="http://schemas.openxmlformats.org/officeDocument/2006/relationships/image" Target="../media/image123.png"/><Relationship Id="rId10" Type="http://schemas.openxmlformats.org/officeDocument/2006/relationships/image" Target="../media/image118.png"/><Relationship Id="rId19" Type="http://schemas.openxmlformats.org/officeDocument/2006/relationships/image" Target="../media/image4.png"/><Relationship Id="rId9" Type="http://schemas.openxmlformats.org/officeDocument/2006/relationships/image" Target="../media/image113.png"/><Relationship Id="rId14" Type="http://schemas.openxmlformats.org/officeDocument/2006/relationships/image" Target="../media/image122.png"/></Relationships>
</file>

<file path=ppt/slides/_rels/slide21.xml.rels><?xml version="1.0" encoding="UTF-8" standalone="yes"?>
<Relationships xmlns="http://schemas.openxmlformats.org/package/2006/relationships"><Relationship Id="rId13" Type="http://schemas.openxmlformats.org/officeDocument/2006/relationships/image" Target="../media/image129.png"/><Relationship Id="rId18" Type="http://schemas.openxmlformats.org/officeDocument/2006/relationships/image" Target="../media/image3.png"/><Relationship Id="rId21" Type="http://schemas.openxmlformats.org/officeDocument/2006/relationships/image" Target="../media/image2.png"/><Relationship Id="rId12" Type="http://schemas.openxmlformats.org/officeDocument/2006/relationships/image" Target="../media/image128.png"/><Relationship Id="rId17" Type="http://schemas.openxmlformats.org/officeDocument/2006/relationships/image" Target="../media/image133.png"/><Relationship Id="rId2" Type="http://schemas.openxmlformats.org/officeDocument/2006/relationships/slideLayout" Target="../slideLayouts/slideLayout2.xml"/><Relationship Id="rId16" Type="http://schemas.openxmlformats.org/officeDocument/2006/relationships/image" Target="../media/image132.png"/><Relationship Id="rId20" Type="http://schemas.openxmlformats.org/officeDocument/2006/relationships/image" Target="../media/image4.png"/><Relationship Id="rId1" Type="http://schemas.openxmlformats.org/officeDocument/2006/relationships/tags" Target="../tags/tag18.xml"/><Relationship Id="rId11" Type="http://schemas.openxmlformats.org/officeDocument/2006/relationships/image" Target="../media/image127.png"/><Relationship Id="rId15" Type="http://schemas.openxmlformats.org/officeDocument/2006/relationships/image" Target="../media/image131.png"/><Relationship Id="rId10" Type="http://schemas.openxmlformats.org/officeDocument/2006/relationships/image" Target="../media/image126.png"/><Relationship Id="rId19" Type="http://schemas.openxmlformats.org/officeDocument/2006/relationships/image" Target="../media/image1.png"/><Relationship Id="rId9" Type="http://schemas.openxmlformats.org/officeDocument/2006/relationships/image" Target="../media/image125.png"/><Relationship Id="rId14" Type="http://schemas.openxmlformats.org/officeDocument/2006/relationships/image" Target="../media/image130.png"/><Relationship Id="rId22" Type="http://schemas.openxmlformats.org/officeDocument/2006/relationships/hyperlink" Target="http://lectureonline.cl.msu.edu/~mmp/kap6/cd157a.ht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image" Target="../media/image1290.png"/><Relationship Id="rId13" Type="http://schemas.openxmlformats.org/officeDocument/2006/relationships/image" Target="../media/image4.png"/><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9.xml"/><Relationship Id="rId11" Type="http://schemas.openxmlformats.org/officeDocument/2006/relationships/image" Target="../media/image3.png"/><Relationship Id="rId15" Type="http://schemas.openxmlformats.org/officeDocument/2006/relationships/hyperlink" Target="http://lectureonline.cl.msu.edu/~mmp/kap6/cd157a.htm" TargetMode="External"/><Relationship Id="rId10" Type="http://schemas.openxmlformats.org/officeDocument/2006/relationships/image" Target="../media/image510.png"/><Relationship Id="rId9" Type="http://schemas.openxmlformats.org/officeDocument/2006/relationships/image" Target="../media/image1300.png"/><Relationship Id="rId14" Type="http://schemas.openxmlformats.org/officeDocument/2006/relationships/image" Target="../media/image2.png"/></Relationships>
</file>

<file path=ppt/slides/_rels/slide24.xml.rels><?xml version="1.0" encoding="UTF-8" standalone="yes"?>
<Relationships xmlns="http://schemas.openxmlformats.org/package/2006/relationships"><Relationship Id="rId13" Type="http://schemas.openxmlformats.org/officeDocument/2006/relationships/image" Target="../media/image3.png"/><Relationship Id="rId12" Type="http://schemas.openxmlformats.org/officeDocument/2006/relationships/image" Target="../media/image510.png"/><Relationship Id="rId17" Type="http://schemas.openxmlformats.org/officeDocument/2006/relationships/hyperlink" Target="http://lectureonline.cl.msu.edu/~mmp/kap6/cd157a.htm" TargetMode="Externa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tags" Target="../tags/tag20.xml"/><Relationship Id="rId11" Type="http://schemas.openxmlformats.org/officeDocument/2006/relationships/image" Target="../media/image1330.png"/><Relationship Id="rId15" Type="http://schemas.openxmlformats.org/officeDocument/2006/relationships/image" Target="../media/image4.png"/><Relationship Id="rId10" Type="http://schemas.openxmlformats.org/officeDocument/2006/relationships/image" Target="../media/image1320.png"/><Relationship Id="rId9" Type="http://schemas.openxmlformats.org/officeDocument/2006/relationships/image" Target="../media/image1310.png"/><Relationship Id="rId14" Type="http://schemas.openxmlformats.org/officeDocument/2006/relationships/image" Target="../media/image1.png"/></Relationships>
</file>

<file path=ppt/slides/_rels/slide25.xml.rels><?xml version="1.0" encoding="UTF-8" standalone="yes"?>
<Relationships xmlns="http://schemas.openxmlformats.org/package/2006/relationships"><Relationship Id="rId13" Type="http://schemas.openxmlformats.org/officeDocument/2006/relationships/image" Target="../media/image3.png"/><Relationship Id="rId12" Type="http://schemas.openxmlformats.org/officeDocument/2006/relationships/image" Target="../media/image510.png"/><Relationship Id="rId17" Type="http://schemas.openxmlformats.org/officeDocument/2006/relationships/hyperlink" Target="http://lectureonline.cl.msu.edu/~mmp/kap6/cd157a.htm" TargetMode="Externa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tags" Target="../tags/tag21.xml"/><Relationship Id="rId11" Type="http://schemas.openxmlformats.org/officeDocument/2006/relationships/image" Target="../media/image136.png"/><Relationship Id="rId15" Type="http://schemas.openxmlformats.org/officeDocument/2006/relationships/image" Target="../media/image4.png"/><Relationship Id="rId10" Type="http://schemas.openxmlformats.org/officeDocument/2006/relationships/image" Target="../media/image135.png"/><Relationship Id="rId9" Type="http://schemas.openxmlformats.org/officeDocument/2006/relationships/image" Target="../media/image134.png"/><Relationship Id="rId14" Type="http://schemas.openxmlformats.org/officeDocument/2006/relationships/image" Target="../media/image1.png"/></Relationships>
</file>

<file path=ppt/slides/_rels/slide26.xml.rels><?xml version="1.0" encoding="UTF-8" standalone="yes"?>
<Relationships xmlns="http://schemas.openxmlformats.org/package/2006/relationships"><Relationship Id="rId13" Type="http://schemas.openxmlformats.org/officeDocument/2006/relationships/image" Target="../media/image141.png"/><Relationship Id="rId18" Type="http://schemas.openxmlformats.org/officeDocument/2006/relationships/image" Target="../media/image146.png"/><Relationship Id="rId21" Type="http://schemas.openxmlformats.org/officeDocument/2006/relationships/image" Target="../media/image1.png"/><Relationship Id="rId12" Type="http://schemas.openxmlformats.org/officeDocument/2006/relationships/image" Target="../media/image140.png"/><Relationship Id="rId17" Type="http://schemas.openxmlformats.org/officeDocument/2006/relationships/image" Target="../media/image145.png"/><Relationship Id="rId2" Type="http://schemas.openxmlformats.org/officeDocument/2006/relationships/slideLayout" Target="../slideLayouts/slideLayout2.xml"/><Relationship Id="rId16" Type="http://schemas.openxmlformats.org/officeDocument/2006/relationships/image" Target="../media/image144.png"/><Relationship Id="rId20" Type="http://schemas.openxmlformats.org/officeDocument/2006/relationships/image" Target="../media/image3.png"/><Relationship Id="rId1" Type="http://schemas.openxmlformats.org/officeDocument/2006/relationships/tags" Target="../tags/tag22.xml"/><Relationship Id="rId11" Type="http://schemas.openxmlformats.org/officeDocument/2006/relationships/image" Target="../media/image139.png"/><Relationship Id="rId24" Type="http://schemas.openxmlformats.org/officeDocument/2006/relationships/hyperlink" Target="http://lectureonline.cl.msu.edu/~mmp/kap6/cd157a.htm" TargetMode="External"/><Relationship Id="rId15" Type="http://schemas.openxmlformats.org/officeDocument/2006/relationships/image" Target="../media/image143.png"/><Relationship Id="rId23" Type="http://schemas.openxmlformats.org/officeDocument/2006/relationships/image" Target="../media/image2.png"/><Relationship Id="rId10" Type="http://schemas.openxmlformats.org/officeDocument/2006/relationships/image" Target="../media/image138.png"/><Relationship Id="rId19" Type="http://schemas.openxmlformats.org/officeDocument/2006/relationships/image" Target="../media/image510.png"/><Relationship Id="rId9" Type="http://schemas.openxmlformats.org/officeDocument/2006/relationships/image" Target="../media/image137.png"/><Relationship Id="rId14" Type="http://schemas.openxmlformats.org/officeDocument/2006/relationships/image" Target="../media/image142.png"/><Relationship Id="rId22" Type="http://schemas.openxmlformats.org/officeDocument/2006/relationships/image" Target="../media/image4.png"/></Relationships>
</file>

<file path=ppt/slides/_rels/slide27.xml.rels><?xml version="1.0" encoding="UTF-8" standalone="yes"?>
<Relationships xmlns="http://schemas.openxmlformats.org/package/2006/relationships"><Relationship Id="rId13" Type="http://schemas.openxmlformats.org/officeDocument/2006/relationships/image" Target="../media/image141.png"/><Relationship Id="rId18" Type="http://schemas.openxmlformats.org/officeDocument/2006/relationships/image" Target="../media/image155.png"/><Relationship Id="rId26" Type="http://schemas.openxmlformats.org/officeDocument/2006/relationships/hyperlink" Target="http://lectureonline.cl.msu.edu/~mmp/kap6/cd157a.htm" TargetMode="External"/><Relationship Id="rId21" Type="http://schemas.openxmlformats.org/officeDocument/2006/relationships/image" Target="../media/image510.png"/><Relationship Id="rId12" Type="http://schemas.openxmlformats.org/officeDocument/2006/relationships/image" Target="../media/image150.png"/><Relationship Id="rId17" Type="http://schemas.openxmlformats.org/officeDocument/2006/relationships/image" Target="../media/image154.png"/><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53.png"/><Relationship Id="rId20" Type="http://schemas.openxmlformats.org/officeDocument/2006/relationships/image" Target="../media/image157.png"/><Relationship Id="rId1" Type="http://schemas.openxmlformats.org/officeDocument/2006/relationships/tags" Target="../tags/tag23.xml"/><Relationship Id="rId11" Type="http://schemas.openxmlformats.org/officeDocument/2006/relationships/image" Target="../media/image149.png"/><Relationship Id="rId24" Type="http://schemas.openxmlformats.org/officeDocument/2006/relationships/image" Target="../media/image4.png"/><Relationship Id="rId15" Type="http://schemas.openxmlformats.org/officeDocument/2006/relationships/image" Target="../media/image152.png"/><Relationship Id="rId23" Type="http://schemas.openxmlformats.org/officeDocument/2006/relationships/image" Target="../media/image1.png"/><Relationship Id="rId10" Type="http://schemas.openxmlformats.org/officeDocument/2006/relationships/image" Target="../media/image148.png"/><Relationship Id="rId19" Type="http://schemas.openxmlformats.org/officeDocument/2006/relationships/image" Target="../media/image156.png"/><Relationship Id="rId9" Type="http://schemas.openxmlformats.org/officeDocument/2006/relationships/image" Target="../media/image147.png"/><Relationship Id="rId14" Type="http://schemas.openxmlformats.org/officeDocument/2006/relationships/image" Target="../media/image151.png"/><Relationship Id="rId22" Type="http://schemas.openxmlformats.org/officeDocument/2006/relationships/image" Target="../media/image3.png"/></Relationships>
</file>

<file path=ppt/slides/_rels/slide28.xml.rels><?xml version="1.0" encoding="UTF-8" standalone="yes"?>
<Relationships xmlns="http://schemas.openxmlformats.org/package/2006/relationships"><Relationship Id="rId13" Type="http://schemas.openxmlformats.org/officeDocument/2006/relationships/image" Target="../media/image160.png"/><Relationship Id="rId18" Type="http://schemas.openxmlformats.org/officeDocument/2006/relationships/image" Target="../media/image1.png"/><Relationship Id="rId21" Type="http://schemas.openxmlformats.org/officeDocument/2006/relationships/hyperlink" Target="http://lectureonline.cl.msu.edu/~mmp/kap6/cd157a.htm" TargetMode="External"/><Relationship Id="rId12" Type="http://schemas.openxmlformats.org/officeDocument/2006/relationships/image" Target="../media/image159.png"/><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510.png"/><Relationship Id="rId20" Type="http://schemas.openxmlformats.org/officeDocument/2006/relationships/image" Target="../media/image2.png"/><Relationship Id="rId1" Type="http://schemas.openxmlformats.org/officeDocument/2006/relationships/tags" Target="../tags/tag24.xml"/><Relationship Id="rId11" Type="http://schemas.openxmlformats.org/officeDocument/2006/relationships/image" Target="../media/image158.png"/><Relationship Id="rId15" Type="http://schemas.openxmlformats.org/officeDocument/2006/relationships/image" Target="../media/image161.png"/><Relationship Id="rId10" Type="http://schemas.openxmlformats.org/officeDocument/2006/relationships/image" Target="../media/image157.png"/><Relationship Id="rId19" Type="http://schemas.openxmlformats.org/officeDocument/2006/relationships/image" Target="../media/image4.png"/><Relationship Id="rId9" Type="http://schemas.openxmlformats.org/officeDocument/2006/relationships/image" Target="../media/image15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3" Type="http://schemas.openxmlformats.org/officeDocument/2006/relationships/image" Target="../media/image510.png"/><Relationship Id="rId18" Type="http://schemas.openxmlformats.org/officeDocument/2006/relationships/hyperlink" Target="http://lectureonline.cl.msu.edu/~mmp/kap6/cd157a.htm" TargetMode="External"/><Relationship Id="rId12" Type="http://schemas.openxmlformats.org/officeDocument/2006/relationships/image" Target="../media/image304.png"/><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tags" Target="../tags/tag25.xml"/><Relationship Id="rId11" Type="http://schemas.openxmlformats.org/officeDocument/2006/relationships/image" Target="../media/image303.png"/><Relationship Id="rId15" Type="http://schemas.openxmlformats.org/officeDocument/2006/relationships/image" Target="../media/image1.png"/><Relationship Id="rId10" Type="http://schemas.openxmlformats.org/officeDocument/2006/relationships/image" Target="../media/image302.png"/><Relationship Id="rId9" Type="http://schemas.openxmlformats.org/officeDocument/2006/relationships/image" Target="../media/image301.png"/><Relationship Id="rId14" Type="http://schemas.openxmlformats.org/officeDocument/2006/relationships/image" Target="../media/image3.png"/></Relationships>
</file>

<file path=ppt/slides/_rels/slide31.xml.rels><?xml version="1.0" encoding="UTF-8" standalone="yes"?>
<Relationships xmlns="http://schemas.openxmlformats.org/package/2006/relationships"><Relationship Id="rId13" Type="http://schemas.openxmlformats.org/officeDocument/2006/relationships/image" Target="../media/image308.png"/><Relationship Id="rId18" Type="http://schemas.openxmlformats.org/officeDocument/2006/relationships/image" Target="../media/image2.png"/><Relationship Id="rId12" Type="http://schemas.openxmlformats.org/officeDocument/2006/relationships/image" Target="../media/image307.png"/><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tags" Target="../tags/tag26.xml"/><Relationship Id="rId11" Type="http://schemas.openxmlformats.org/officeDocument/2006/relationships/image" Target="../media/image306.png"/><Relationship Id="rId15" Type="http://schemas.openxmlformats.org/officeDocument/2006/relationships/image" Target="../media/image3.png"/><Relationship Id="rId10" Type="http://schemas.openxmlformats.org/officeDocument/2006/relationships/image" Target="../media/image305.png"/><Relationship Id="rId19" Type="http://schemas.openxmlformats.org/officeDocument/2006/relationships/hyperlink" Target="http://lectureonline.cl.msu.edu/~mmp/kap6/cd157a.htm" TargetMode="External"/><Relationship Id="rId9" Type="http://schemas.openxmlformats.org/officeDocument/2006/relationships/image" Target="../media/image304.png"/><Relationship Id="rId14" Type="http://schemas.openxmlformats.org/officeDocument/2006/relationships/image" Target="../media/image510.png"/></Relationships>
</file>

<file path=ppt/slides/_rels/slide32.xml.rels><?xml version="1.0" encoding="UTF-8" standalone="yes"?>
<Relationships xmlns="http://schemas.openxmlformats.org/package/2006/relationships"><Relationship Id="rId13" Type="http://schemas.openxmlformats.org/officeDocument/2006/relationships/image" Target="../media/image311.png"/><Relationship Id="rId18" Type="http://schemas.openxmlformats.org/officeDocument/2006/relationships/image" Target="../media/image316.png"/><Relationship Id="rId26" Type="http://schemas.openxmlformats.org/officeDocument/2006/relationships/image" Target="../media/image322.png"/><Relationship Id="rId21" Type="http://schemas.openxmlformats.org/officeDocument/2006/relationships/image" Target="../media/image319.png"/><Relationship Id="rId12" Type="http://schemas.openxmlformats.org/officeDocument/2006/relationships/image" Target="../media/image310.png"/><Relationship Id="rId17" Type="http://schemas.openxmlformats.org/officeDocument/2006/relationships/image" Target="../media/image315.png"/><Relationship Id="rId25" Type="http://schemas.openxmlformats.org/officeDocument/2006/relationships/image" Target="../media/image313.png"/><Relationship Id="rId2" Type="http://schemas.openxmlformats.org/officeDocument/2006/relationships/slideLayout" Target="../slideLayouts/slideLayout2.xml"/><Relationship Id="rId16" Type="http://schemas.openxmlformats.org/officeDocument/2006/relationships/image" Target="../media/image314.png"/><Relationship Id="rId20" Type="http://schemas.openxmlformats.org/officeDocument/2006/relationships/image" Target="../media/image318.png"/><Relationship Id="rId29" Type="http://schemas.openxmlformats.org/officeDocument/2006/relationships/image" Target="../media/image1.png"/><Relationship Id="rId1" Type="http://schemas.openxmlformats.org/officeDocument/2006/relationships/tags" Target="../tags/tag27.xml"/><Relationship Id="rId11" Type="http://schemas.openxmlformats.org/officeDocument/2006/relationships/image" Target="../media/image309.png"/><Relationship Id="rId32" Type="http://schemas.openxmlformats.org/officeDocument/2006/relationships/hyperlink" Target="http://lectureonline.cl.msu.edu/~mmp/kap6/cd157a.htm" TargetMode="External"/><Relationship Id="rId23" Type="http://schemas.openxmlformats.org/officeDocument/2006/relationships/image" Target="../media/image321.png"/><Relationship Id="rId28" Type="http://schemas.openxmlformats.org/officeDocument/2006/relationships/image" Target="../media/image3.png"/><Relationship Id="rId10" Type="http://schemas.openxmlformats.org/officeDocument/2006/relationships/image" Target="../media/image308.png"/><Relationship Id="rId19" Type="http://schemas.openxmlformats.org/officeDocument/2006/relationships/image" Target="../media/image317.png"/><Relationship Id="rId31" Type="http://schemas.openxmlformats.org/officeDocument/2006/relationships/image" Target="../media/image2.png"/><Relationship Id="rId9" Type="http://schemas.openxmlformats.org/officeDocument/2006/relationships/image" Target="../media/image304.png"/><Relationship Id="rId14" Type="http://schemas.openxmlformats.org/officeDocument/2006/relationships/image" Target="../media/image312.png"/><Relationship Id="rId22" Type="http://schemas.openxmlformats.org/officeDocument/2006/relationships/image" Target="../media/image320.png"/><Relationship Id="rId27" Type="http://schemas.openxmlformats.org/officeDocument/2006/relationships/image" Target="../media/image510.png"/><Relationship Id="rId30" Type="http://schemas.openxmlformats.org/officeDocument/2006/relationships/image" Target="../media/image4.png"/></Relationships>
</file>

<file path=ppt/slides/_rels/slide33.xml.rels><?xml version="1.0" encoding="UTF-8" standalone="yes"?>
<Relationships xmlns="http://schemas.openxmlformats.org/package/2006/relationships"><Relationship Id="rId13" Type="http://schemas.openxmlformats.org/officeDocument/2006/relationships/image" Target="../media/image320.png"/><Relationship Id="rId18" Type="http://schemas.openxmlformats.org/officeDocument/2006/relationships/image" Target="../media/image325.png"/><Relationship Id="rId21" Type="http://schemas.openxmlformats.org/officeDocument/2006/relationships/image" Target="../media/image3.png"/><Relationship Id="rId12" Type="http://schemas.openxmlformats.org/officeDocument/2006/relationships/image" Target="../media/image319.png"/><Relationship Id="rId17" Type="http://schemas.openxmlformats.org/officeDocument/2006/relationships/image" Target="../media/image324.png"/><Relationship Id="rId25" Type="http://schemas.openxmlformats.org/officeDocument/2006/relationships/hyperlink" Target="http://lectureonline.cl.msu.edu/~mmp/kap6/cd157a.htm" TargetMode="External"/><Relationship Id="rId2" Type="http://schemas.openxmlformats.org/officeDocument/2006/relationships/slideLayout" Target="../slideLayouts/slideLayout2.xml"/><Relationship Id="rId16" Type="http://schemas.openxmlformats.org/officeDocument/2006/relationships/image" Target="../media/image323.png"/><Relationship Id="rId20" Type="http://schemas.openxmlformats.org/officeDocument/2006/relationships/image" Target="../media/image510.png"/><Relationship Id="rId1" Type="http://schemas.openxmlformats.org/officeDocument/2006/relationships/tags" Target="../tags/tag28.xml"/><Relationship Id="rId11" Type="http://schemas.openxmlformats.org/officeDocument/2006/relationships/image" Target="../media/image318.png"/><Relationship Id="rId24" Type="http://schemas.openxmlformats.org/officeDocument/2006/relationships/image" Target="../media/image2.png"/><Relationship Id="rId15" Type="http://schemas.openxmlformats.org/officeDocument/2006/relationships/image" Target="../media/image3220.png"/><Relationship Id="rId23" Type="http://schemas.openxmlformats.org/officeDocument/2006/relationships/image" Target="../media/image4.png"/><Relationship Id="rId10" Type="http://schemas.openxmlformats.org/officeDocument/2006/relationships/image" Target="../media/image308.png"/><Relationship Id="rId19" Type="http://schemas.openxmlformats.org/officeDocument/2006/relationships/image" Target="../media/image326.png"/><Relationship Id="rId9" Type="http://schemas.openxmlformats.org/officeDocument/2006/relationships/image" Target="../media/image304.png"/><Relationship Id="rId14" Type="http://schemas.openxmlformats.org/officeDocument/2006/relationships/image" Target="../media/image321.png"/><Relationship Id="rId22" Type="http://schemas.openxmlformats.org/officeDocument/2006/relationships/image" Target="../media/image1.png"/></Relationships>
</file>

<file path=ppt/slides/_rels/slide34.xml.rels><?xml version="1.0" encoding="UTF-8" standalone="yes"?>
<Relationships xmlns="http://schemas.openxmlformats.org/package/2006/relationships"><Relationship Id="rId13" Type="http://schemas.openxmlformats.org/officeDocument/2006/relationships/image" Target="../media/image320.png"/><Relationship Id="rId18" Type="http://schemas.openxmlformats.org/officeDocument/2006/relationships/image" Target="../media/image329.png"/><Relationship Id="rId21" Type="http://schemas.openxmlformats.org/officeDocument/2006/relationships/image" Target="../media/image3.png"/><Relationship Id="rId12" Type="http://schemas.openxmlformats.org/officeDocument/2006/relationships/image" Target="../media/image319.png"/><Relationship Id="rId17" Type="http://schemas.openxmlformats.org/officeDocument/2006/relationships/image" Target="../media/image328.png"/><Relationship Id="rId25" Type="http://schemas.openxmlformats.org/officeDocument/2006/relationships/hyperlink" Target="http://lectureonline.cl.msu.edu/~mmp/kap6/cd157a.htm" TargetMode="External"/><Relationship Id="rId2" Type="http://schemas.openxmlformats.org/officeDocument/2006/relationships/slideLayout" Target="../slideLayouts/slideLayout2.xml"/><Relationship Id="rId16" Type="http://schemas.openxmlformats.org/officeDocument/2006/relationships/image" Target="../media/image327.png"/><Relationship Id="rId20" Type="http://schemas.openxmlformats.org/officeDocument/2006/relationships/image" Target="../media/image510.png"/><Relationship Id="rId1" Type="http://schemas.openxmlformats.org/officeDocument/2006/relationships/tags" Target="../tags/tag29.xml"/><Relationship Id="rId11" Type="http://schemas.openxmlformats.org/officeDocument/2006/relationships/image" Target="../media/image318.png"/><Relationship Id="rId24" Type="http://schemas.openxmlformats.org/officeDocument/2006/relationships/image" Target="../media/image2.png"/><Relationship Id="rId15" Type="http://schemas.openxmlformats.org/officeDocument/2006/relationships/image" Target="../media/image3220.png"/><Relationship Id="rId23" Type="http://schemas.openxmlformats.org/officeDocument/2006/relationships/image" Target="../media/image4.png"/><Relationship Id="rId10" Type="http://schemas.openxmlformats.org/officeDocument/2006/relationships/image" Target="../media/image308.png"/><Relationship Id="rId19" Type="http://schemas.openxmlformats.org/officeDocument/2006/relationships/image" Target="../media/image330.png"/><Relationship Id="rId9" Type="http://schemas.openxmlformats.org/officeDocument/2006/relationships/image" Target="../media/image304.png"/><Relationship Id="rId14" Type="http://schemas.openxmlformats.org/officeDocument/2006/relationships/image" Target="../media/image321.png"/><Relationship Id="rId22" Type="http://schemas.openxmlformats.org/officeDocument/2006/relationships/image" Target="../media/image1.png"/></Relationships>
</file>

<file path=ppt/slides/_rels/slide35.xml.rels><?xml version="1.0" encoding="UTF-8" standalone="yes"?>
<Relationships xmlns="http://schemas.openxmlformats.org/package/2006/relationships"><Relationship Id="rId13" Type="http://schemas.openxmlformats.org/officeDocument/2006/relationships/image" Target="../media/image333.png"/><Relationship Id="rId18" Type="http://schemas.openxmlformats.org/officeDocument/2006/relationships/image" Target="../media/image3.png"/><Relationship Id="rId3" Type="http://schemas.openxmlformats.org/officeDocument/2006/relationships/notesSlide" Target="../notesSlides/notesSlide2.xml"/><Relationship Id="rId21" Type="http://schemas.openxmlformats.org/officeDocument/2006/relationships/image" Target="../media/image2.png"/><Relationship Id="rId12" Type="http://schemas.openxmlformats.org/officeDocument/2006/relationships/image" Target="../media/image332.png"/><Relationship Id="rId17" Type="http://schemas.openxmlformats.org/officeDocument/2006/relationships/image" Target="../media/image510.png"/><Relationship Id="rId2" Type="http://schemas.openxmlformats.org/officeDocument/2006/relationships/slideLayout" Target="../slideLayouts/slideLayout2.xml"/><Relationship Id="rId16" Type="http://schemas.openxmlformats.org/officeDocument/2006/relationships/image" Target="../media/image336.png"/><Relationship Id="rId20" Type="http://schemas.openxmlformats.org/officeDocument/2006/relationships/image" Target="../media/image4.png"/><Relationship Id="rId1" Type="http://schemas.openxmlformats.org/officeDocument/2006/relationships/tags" Target="../tags/tag30.xml"/><Relationship Id="rId11" Type="http://schemas.openxmlformats.org/officeDocument/2006/relationships/image" Target="../media/image331.png"/><Relationship Id="rId15" Type="http://schemas.openxmlformats.org/officeDocument/2006/relationships/image" Target="../media/image335.png"/><Relationship Id="rId19" Type="http://schemas.openxmlformats.org/officeDocument/2006/relationships/image" Target="../media/image1.png"/><Relationship Id="rId4" Type="http://schemas.openxmlformats.org/officeDocument/2006/relationships/image" Target="../media/image1.wmf"/><Relationship Id="rId14" Type="http://schemas.openxmlformats.org/officeDocument/2006/relationships/image" Target="../media/image334.png"/><Relationship Id="rId22" Type="http://schemas.openxmlformats.org/officeDocument/2006/relationships/hyperlink" Target="http://lectureonline.cl.msu.edu/~mmp/kap6/cd157a.htm" TargetMode="External"/></Relationships>
</file>

<file path=ppt/slides/_rels/slide36.xml.rels><?xml version="1.0" encoding="UTF-8" standalone="yes"?>
<Relationships xmlns="http://schemas.openxmlformats.org/package/2006/relationships"><Relationship Id="rId13" Type="http://schemas.openxmlformats.org/officeDocument/2006/relationships/image" Target="../media/image338.png"/><Relationship Id="rId18" Type="http://schemas.openxmlformats.org/officeDocument/2006/relationships/image" Target="../media/image343.png"/><Relationship Id="rId3" Type="http://schemas.openxmlformats.org/officeDocument/2006/relationships/notesSlide" Target="../notesSlides/notesSlide3.xml"/><Relationship Id="rId21" Type="http://schemas.openxmlformats.org/officeDocument/2006/relationships/image" Target="../media/image3.png"/><Relationship Id="rId12" Type="http://schemas.openxmlformats.org/officeDocument/2006/relationships/image" Target="../media/image337.png"/><Relationship Id="rId17" Type="http://schemas.openxmlformats.org/officeDocument/2006/relationships/image" Target="../media/image342.png"/><Relationship Id="rId25" Type="http://schemas.openxmlformats.org/officeDocument/2006/relationships/hyperlink" Target="http://lectureonline.cl.msu.edu/~mmp/kap6/cd157a.htm" TargetMode="External"/><Relationship Id="rId2" Type="http://schemas.openxmlformats.org/officeDocument/2006/relationships/slideLayout" Target="../slideLayouts/slideLayout2.xml"/><Relationship Id="rId16" Type="http://schemas.openxmlformats.org/officeDocument/2006/relationships/image" Target="../media/image341.png"/><Relationship Id="rId20" Type="http://schemas.openxmlformats.org/officeDocument/2006/relationships/image" Target="../media/image510.png"/><Relationship Id="rId1" Type="http://schemas.openxmlformats.org/officeDocument/2006/relationships/tags" Target="../tags/tag31.xml"/><Relationship Id="rId11" Type="http://schemas.openxmlformats.org/officeDocument/2006/relationships/image" Target="../media/image336.png"/><Relationship Id="rId24" Type="http://schemas.openxmlformats.org/officeDocument/2006/relationships/image" Target="../media/image2.png"/><Relationship Id="rId15" Type="http://schemas.openxmlformats.org/officeDocument/2006/relationships/image" Target="../media/image340.png"/><Relationship Id="rId23" Type="http://schemas.openxmlformats.org/officeDocument/2006/relationships/image" Target="../media/image4.png"/><Relationship Id="rId19" Type="http://schemas.openxmlformats.org/officeDocument/2006/relationships/image" Target="../media/image344.png"/><Relationship Id="rId4" Type="http://schemas.openxmlformats.org/officeDocument/2006/relationships/image" Target="../media/image1.wmf"/><Relationship Id="rId14" Type="http://schemas.openxmlformats.org/officeDocument/2006/relationships/image" Target="../media/image339.png"/><Relationship Id="rId22" Type="http://schemas.openxmlformats.org/officeDocument/2006/relationships/image" Target="../media/image1.png"/></Relationships>
</file>

<file path=ppt/slides/_rels/slide37.xml.rels><?xml version="1.0" encoding="UTF-8" standalone="yes"?>
<Relationships xmlns="http://schemas.openxmlformats.org/package/2006/relationships"><Relationship Id="rId13" Type="http://schemas.openxmlformats.org/officeDocument/2006/relationships/image" Target="../media/image344.png"/><Relationship Id="rId18" Type="http://schemas.openxmlformats.org/officeDocument/2006/relationships/image" Target="../media/image510.png"/><Relationship Id="rId3" Type="http://schemas.openxmlformats.org/officeDocument/2006/relationships/notesSlide" Target="../notesSlides/notesSlide4.xml"/><Relationship Id="rId21" Type="http://schemas.openxmlformats.org/officeDocument/2006/relationships/image" Target="../media/image4.png"/><Relationship Id="rId12" Type="http://schemas.openxmlformats.org/officeDocument/2006/relationships/image" Target="../media/image343.png"/><Relationship Id="rId17" Type="http://schemas.openxmlformats.org/officeDocument/2006/relationships/image" Target="../media/image348.png"/><Relationship Id="rId2" Type="http://schemas.openxmlformats.org/officeDocument/2006/relationships/slideLayout" Target="../slideLayouts/slideLayout2.xml"/><Relationship Id="rId16" Type="http://schemas.openxmlformats.org/officeDocument/2006/relationships/image" Target="../media/image347.png"/><Relationship Id="rId20" Type="http://schemas.openxmlformats.org/officeDocument/2006/relationships/image" Target="../media/image1.png"/><Relationship Id="rId1" Type="http://schemas.openxmlformats.org/officeDocument/2006/relationships/tags" Target="../tags/tag32.xml"/><Relationship Id="rId11" Type="http://schemas.openxmlformats.org/officeDocument/2006/relationships/image" Target="../media/image336.png"/><Relationship Id="rId15" Type="http://schemas.openxmlformats.org/officeDocument/2006/relationships/image" Target="../media/image346.png"/><Relationship Id="rId23" Type="http://schemas.openxmlformats.org/officeDocument/2006/relationships/hyperlink" Target="http://lectureonline.cl.msu.edu/~mmp/kap6/cd157a.htm" TargetMode="External"/><Relationship Id="rId19" Type="http://schemas.openxmlformats.org/officeDocument/2006/relationships/image" Target="../media/image3.png"/><Relationship Id="rId4" Type="http://schemas.openxmlformats.org/officeDocument/2006/relationships/image" Target="../media/image1.wmf"/><Relationship Id="rId14" Type="http://schemas.openxmlformats.org/officeDocument/2006/relationships/image" Target="../media/image345.png"/><Relationship Id="rId22" Type="http://schemas.openxmlformats.org/officeDocument/2006/relationships/image" Target="../media/image2.png"/></Relationships>
</file>

<file path=ppt/slides/_rels/slide38.xml.rels><?xml version="1.0" encoding="UTF-8" standalone="yes"?>
<Relationships xmlns="http://schemas.openxmlformats.org/package/2006/relationships"><Relationship Id="rId13" Type="http://schemas.openxmlformats.org/officeDocument/2006/relationships/image" Target="../media/image368.png"/><Relationship Id="rId18" Type="http://schemas.openxmlformats.org/officeDocument/2006/relationships/image" Target="../media/image4.png"/><Relationship Id="rId3" Type="http://schemas.openxmlformats.org/officeDocument/2006/relationships/notesSlide" Target="../notesSlides/notesSlide5.xml"/><Relationship Id="rId12" Type="http://schemas.openxmlformats.org/officeDocument/2006/relationships/image" Target="../media/image367.png"/><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hyperlink" Target="http://lectureonline.cl.msu.edu/~mmp/kap6/cd157a.htm" TargetMode="External"/><Relationship Id="rId1" Type="http://schemas.openxmlformats.org/officeDocument/2006/relationships/tags" Target="../tags/tag33.xml"/><Relationship Id="rId11" Type="http://schemas.openxmlformats.org/officeDocument/2006/relationships/image" Target="../media/image366.png"/><Relationship Id="rId15" Type="http://schemas.openxmlformats.org/officeDocument/2006/relationships/image" Target="../media/image510.png"/><Relationship Id="rId10" Type="http://schemas.openxmlformats.org/officeDocument/2006/relationships/image" Target="../media/image365.png"/><Relationship Id="rId19" Type="http://schemas.openxmlformats.org/officeDocument/2006/relationships/image" Target="../media/image2.png"/><Relationship Id="rId14" Type="http://schemas.openxmlformats.org/officeDocument/2006/relationships/image" Target="../media/image7.png"/></Relationships>
</file>

<file path=ppt/slides/_rels/slide39.xml.rels><?xml version="1.0" encoding="UTF-8" standalone="yes"?>
<Relationships xmlns="http://schemas.openxmlformats.org/package/2006/relationships"><Relationship Id="rId13" Type="http://schemas.openxmlformats.org/officeDocument/2006/relationships/image" Target="../media/image372.png"/><Relationship Id="rId18" Type="http://schemas.openxmlformats.org/officeDocument/2006/relationships/image" Target="../media/image510.png"/><Relationship Id="rId3" Type="http://schemas.openxmlformats.org/officeDocument/2006/relationships/notesSlide" Target="../notesSlides/notesSlide6.xml"/><Relationship Id="rId21" Type="http://schemas.openxmlformats.org/officeDocument/2006/relationships/image" Target="../media/image4.png"/><Relationship Id="rId12" Type="http://schemas.openxmlformats.org/officeDocument/2006/relationships/image" Target="../media/image371.png"/><Relationship Id="rId17" Type="http://schemas.openxmlformats.org/officeDocument/2006/relationships/image" Target="../media/image7.png"/><Relationship Id="rId2" Type="http://schemas.openxmlformats.org/officeDocument/2006/relationships/slideLayout" Target="../slideLayouts/slideLayout2.xml"/><Relationship Id="rId16" Type="http://schemas.openxmlformats.org/officeDocument/2006/relationships/image" Target="../media/image375.png"/><Relationship Id="rId20" Type="http://schemas.openxmlformats.org/officeDocument/2006/relationships/image" Target="../media/image1.png"/><Relationship Id="rId1" Type="http://schemas.openxmlformats.org/officeDocument/2006/relationships/tags" Target="../tags/tag34.xml"/><Relationship Id="rId11" Type="http://schemas.openxmlformats.org/officeDocument/2006/relationships/image" Target="../media/image370.png"/><Relationship Id="rId15" Type="http://schemas.openxmlformats.org/officeDocument/2006/relationships/image" Target="../media/image374.png"/><Relationship Id="rId23" Type="http://schemas.openxmlformats.org/officeDocument/2006/relationships/hyperlink" Target="http://lectureonline.cl.msu.edu/~mmp/kap6/cd157a.htm" TargetMode="External"/><Relationship Id="rId19" Type="http://schemas.openxmlformats.org/officeDocument/2006/relationships/image" Target="../media/image3.png"/><Relationship Id="rId14" Type="http://schemas.openxmlformats.org/officeDocument/2006/relationships/image" Target="../media/image373.png"/><Relationship Id="rId22"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41.png"/><Relationship Id="rId7" Type="http://schemas.openxmlformats.org/officeDocument/2006/relationships/image" Target="../media/image40.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39.png"/><Relationship Id="rId5" Type="http://schemas.openxmlformats.org/officeDocument/2006/relationships/image" Target="../media/image1.png"/><Relationship Id="rId10" Type="http://schemas.openxmlformats.org/officeDocument/2006/relationships/hyperlink" Target="http://lectureonline.cl.msu.edu/~mmp/kap6/cd157a.htm" TargetMode="External"/><Relationship Id="rId4" Type="http://schemas.openxmlformats.org/officeDocument/2006/relationships/image" Target="../media/image37.png"/><Relationship Id="rId9"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3" Type="http://schemas.openxmlformats.org/officeDocument/2006/relationships/image" Target="../media/image510.png"/><Relationship Id="rId18" Type="http://schemas.openxmlformats.org/officeDocument/2006/relationships/hyperlink" Target="http://lectureonline.cl.msu.edu/~mmp/kap6/cd157a.htm" TargetMode="External"/><Relationship Id="rId12" Type="http://schemas.openxmlformats.org/officeDocument/2006/relationships/image" Target="../media/image168.png"/><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tags" Target="../tags/tag35.xml"/><Relationship Id="rId11" Type="http://schemas.openxmlformats.org/officeDocument/2006/relationships/image" Target="../media/image167.png"/><Relationship Id="rId15" Type="http://schemas.openxmlformats.org/officeDocument/2006/relationships/image" Target="../media/image1.png"/><Relationship Id="rId10" Type="http://schemas.openxmlformats.org/officeDocument/2006/relationships/image" Target="../media/image166.png"/><Relationship Id="rId9" Type="http://schemas.openxmlformats.org/officeDocument/2006/relationships/image" Target="../media/image1610.png"/><Relationship Id="rId14" Type="http://schemas.openxmlformats.org/officeDocument/2006/relationships/image" Target="../media/image3.png"/></Relationships>
</file>

<file path=ppt/slides/_rels/slide42.xml.rels><?xml version="1.0" encoding="UTF-8" standalone="yes"?>
<Relationships xmlns="http://schemas.openxmlformats.org/package/2006/relationships"><Relationship Id="rId13" Type="http://schemas.openxmlformats.org/officeDocument/2006/relationships/image" Target="../media/image172.png"/><Relationship Id="rId18" Type="http://schemas.openxmlformats.org/officeDocument/2006/relationships/image" Target="../media/image2.png"/><Relationship Id="rId12" Type="http://schemas.openxmlformats.org/officeDocument/2006/relationships/image" Target="../media/image171.png"/><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tags" Target="../tags/tag36.xml"/><Relationship Id="rId11" Type="http://schemas.openxmlformats.org/officeDocument/2006/relationships/image" Target="../media/image170.png"/><Relationship Id="rId15" Type="http://schemas.openxmlformats.org/officeDocument/2006/relationships/image" Target="../media/image3.png"/><Relationship Id="rId10" Type="http://schemas.openxmlformats.org/officeDocument/2006/relationships/image" Target="../media/image169.png"/><Relationship Id="rId19" Type="http://schemas.openxmlformats.org/officeDocument/2006/relationships/hyperlink" Target="http://lectureonline.cl.msu.edu/~mmp/kap6/cd157a.htm" TargetMode="External"/><Relationship Id="rId9" Type="http://schemas.openxmlformats.org/officeDocument/2006/relationships/image" Target="../media/image168.png"/><Relationship Id="rId14" Type="http://schemas.openxmlformats.org/officeDocument/2006/relationships/image" Target="../media/image510.png"/></Relationships>
</file>

<file path=ppt/slides/_rels/slide43.xml.rels><?xml version="1.0" encoding="UTF-8" standalone="yes"?>
<Relationships xmlns="http://schemas.openxmlformats.org/package/2006/relationships"><Relationship Id="rId13" Type="http://schemas.openxmlformats.org/officeDocument/2006/relationships/image" Target="../media/image175.png"/><Relationship Id="rId18" Type="http://schemas.openxmlformats.org/officeDocument/2006/relationships/image" Target="../media/image1.png"/><Relationship Id="rId21" Type="http://schemas.openxmlformats.org/officeDocument/2006/relationships/hyperlink" Target="http://lectureonline.cl.msu.edu/~mmp/kap6/cd157a.htm" TargetMode="External"/><Relationship Id="rId12" Type="http://schemas.openxmlformats.org/officeDocument/2006/relationships/image" Target="../media/image174.png"/><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510.png"/><Relationship Id="rId20" Type="http://schemas.openxmlformats.org/officeDocument/2006/relationships/image" Target="../media/image2.png"/><Relationship Id="rId1" Type="http://schemas.openxmlformats.org/officeDocument/2006/relationships/tags" Target="../tags/tag37.xml"/><Relationship Id="rId11" Type="http://schemas.openxmlformats.org/officeDocument/2006/relationships/image" Target="../media/image173.png"/><Relationship Id="rId15" Type="http://schemas.openxmlformats.org/officeDocument/2006/relationships/image" Target="../media/image177.png"/><Relationship Id="rId10" Type="http://schemas.openxmlformats.org/officeDocument/2006/relationships/image" Target="../media/image172.png"/><Relationship Id="rId19" Type="http://schemas.openxmlformats.org/officeDocument/2006/relationships/image" Target="../media/image4.png"/><Relationship Id="rId9" Type="http://schemas.openxmlformats.org/officeDocument/2006/relationships/image" Target="../media/image168.png"/><Relationship Id="rId14" Type="http://schemas.openxmlformats.org/officeDocument/2006/relationships/image" Target="../media/image176.png"/></Relationships>
</file>

<file path=ppt/slides/_rels/slide44.xml.rels><?xml version="1.0" encoding="UTF-8" standalone="yes"?>
<Relationships xmlns="http://schemas.openxmlformats.org/package/2006/relationships"><Relationship Id="rId13" Type="http://schemas.openxmlformats.org/officeDocument/2006/relationships/image" Target="../media/image510.png"/><Relationship Id="rId18" Type="http://schemas.openxmlformats.org/officeDocument/2006/relationships/hyperlink" Target="http://lectureonline.cl.msu.edu/~mmp/kap6/cd157a.htm" TargetMode="External"/><Relationship Id="rId12" Type="http://schemas.openxmlformats.org/officeDocument/2006/relationships/image" Target="../media/image181.png"/><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tags" Target="../tags/tag38.xml"/><Relationship Id="rId11" Type="http://schemas.openxmlformats.org/officeDocument/2006/relationships/image" Target="../media/image180.png"/><Relationship Id="rId15" Type="http://schemas.openxmlformats.org/officeDocument/2006/relationships/image" Target="../media/image1.png"/><Relationship Id="rId10" Type="http://schemas.openxmlformats.org/officeDocument/2006/relationships/image" Target="../media/image179.png"/><Relationship Id="rId9" Type="http://schemas.openxmlformats.org/officeDocument/2006/relationships/image" Target="../media/image178.png"/><Relationship Id="rId14" Type="http://schemas.openxmlformats.org/officeDocument/2006/relationships/image" Target="../media/image3.png"/></Relationships>
</file>

<file path=ppt/slides/_rels/slide45.xml.rels><?xml version="1.0" encoding="UTF-8" standalone="yes"?>
<Relationships xmlns="http://schemas.openxmlformats.org/package/2006/relationships"><Relationship Id="rId13" Type="http://schemas.openxmlformats.org/officeDocument/2006/relationships/image" Target="../media/image185.png"/><Relationship Id="rId18" Type="http://schemas.openxmlformats.org/officeDocument/2006/relationships/image" Target="../media/image2.png"/><Relationship Id="rId12" Type="http://schemas.openxmlformats.org/officeDocument/2006/relationships/image" Target="../media/image184.png"/><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tags" Target="../tags/tag39.xml"/><Relationship Id="rId11" Type="http://schemas.openxmlformats.org/officeDocument/2006/relationships/image" Target="../media/image183.png"/><Relationship Id="rId15" Type="http://schemas.openxmlformats.org/officeDocument/2006/relationships/image" Target="../media/image3.png"/><Relationship Id="rId10" Type="http://schemas.openxmlformats.org/officeDocument/2006/relationships/image" Target="../media/image182.png"/><Relationship Id="rId19" Type="http://schemas.openxmlformats.org/officeDocument/2006/relationships/hyperlink" Target="http://lectureonline.cl.msu.edu/~mmp/kap6/cd157a.htm" TargetMode="External"/><Relationship Id="rId9" Type="http://schemas.openxmlformats.org/officeDocument/2006/relationships/image" Target="../media/image181.png"/><Relationship Id="rId14" Type="http://schemas.openxmlformats.org/officeDocument/2006/relationships/image" Target="../media/image510.png"/></Relationships>
</file>

<file path=ppt/slides/_rels/slide46.xml.rels><?xml version="1.0" encoding="UTF-8" standalone="yes"?>
<Relationships xmlns="http://schemas.openxmlformats.org/package/2006/relationships"><Relationship Id="rId13" Type="http://schemas.openxmlformats.org/officeDocument/2006/relationships/image" Target="../media/image188.png"/><Relationship Id="rId18" Type="http://schemas.openxmlformats.org/officeDocument/2006/relationships/image" Target="../media/image193.png"/><Relationship Id="rId21" Type="http://schemas.openxmlformats.org/officeDocument/2006/relationships/image" Target="../media/image1.png"/><Relationship Id="rId12" Type="http://schemas.openxmlformats.org/officeDocument/2006/relationships/image" Target="../media/image187.png"/><Relationship Id="rId17" Type="http://schemas.openxmlformats.org/officeDocument/2006/relationships/image" Target="../media/image192.png"/><Relationship Id="rId2" Type="http://schemas.openxmlformats.org/officeDocument/2006/relationships/slideLayout" Target="../slideLayouts/slideLayout2.xml"/><Relationship Id="rId16" Type="http://schemas.openxmlformats.org/officeDocument/2006/relationships/image" Target="../media/image191.png"/><Relationship Id="rId20" Type="http://schemas.openxmlformats.org/officeDocument/2006/relationships/image" Target="../media/image3.png"/><Relationship Id="rId1" Type="http://schemas.openxmlformats.org/officeDocument/2006/relationships/tags" Target="../tags/tag40.xml"/><Relationship Id="rId11" Type="http://schemas.openxmlformats.org/officeDocument/2006/relationships/image" Target="../media/image186.png"/><Relationship Id="rId24" Type="http://schemas.openxmlformats.org/officeDocument/2006/relationships/hyperlink" Target="http://lectureonline.cl.msu.edu/~mmp/kap6/cd157a.htm" TargetMode="External"/><Relationship Id="rId15" Type="http://schemas.openxmlformats.org/officeDocument/2006/relationships/image" Target="../media/image190.png"/><Relationship Id="rId23" Type="http://schemas.openxmlformats.org/officeDocument/2006/relationships/image" Target="../media/image2.png"/><Relationship Id="rId10" Type="http://schemas.openxmlformats.org/officeDocument/2006/relationships/image" Target="../media/image185.png"/><Relationship Id="rId19" Type="http://schemas.openxmlformats.org/officeDocument/2006/relationships/image" Target="../media/image510.png"/><Relationship Id="rId9" Type="http://schemas.openxmlformats.org/officeDocument/2006/relationships/image" Target="../media/image181.png"/><Relationship Id="rId14" Type="http://schemas.openxmlformats.org/officeDocument/2006/relationships/image" Target="../media/image189.png"/><Relationship Id="rId22" Type="http://schemas.openxmlformats.org/officeDocument/2006/relationships/image" Target="../media/image4.png"/></Relationships>
</file>

<file path=ppt/slides/_rels/slide47.xml.rels><?xml version="1.0" encoding="UTF-8" standalone="yes"?>
<Relationships xmlns="http://schemas.openxmlformats.org/package/2006/relationships"><Relationship Id="rId8" Type="http://schemas.openxmlformats.org/officeDocument/2006/relationships/hyperlink" Target="http://lectureonline.cl.msu.edu/~mmp/kap6/cd157a.htm" TargetMode="External"/><Relationship Id="rId3" Type="http://schemas.openxmlformats.org/officeDocument/2006/relationships/image" Target="../media/image510.png"/><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41.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13" Type="http://schemas.openxmlformats.org/officeDocument/2006/relationships/image" Target="../media/image510.png"/><Relationship Id="rId18" Type="http://schemas.openxmlformats.org/officeDocument/2006/relationships/hyperlink" Target="http://lectureonline.cl.msu.edu/~mmp/kap6/cd157a.htm" TargetMode="External"/><Relationship Id="rId12" Type="http://schemas.openxmlformats.org/officeDocument/2006/relationships/image" Target="../media/image197.png"/><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tags" Target="../tags/tag42.xml"/><Relationship Id="rId11" Type="http://schemas.openxmlformats.org/officeDocument/2006/relationships/image" Target="../media/image196.png"/><Relationship Id="rId15" Type="http://schemas.openxmlformats.org/officeDocument/2006/relationships/image" Target="../media/image1.png"/><Relationship Id="rId10" Type="http://schemas.openxmlformats.org/officeDocument/2006/relationships/image" Target="../media/image195.png"/><Relationship Id="rId9" Type="http://schemas.openxmlformats.org/officeDocument/2006/relationships/image" Target="../media/image194.png"/><Relationship Id="rId14" Type="http://schemas.openxmlformats.org/officeDocument/2006/relationships/image" Target="../media/image3.png"/></Relationships>
</file>

<file path=ppt/slides/_rels/slide49.xml.rels><?xml version="1.0" encoding="UTF-8" standalone="yes"?>
<Relationships xmlns="http://schemas.openxmlformats.org/package/2006/relationships"><Relationship Id="rId13" Type="http://schemas.openxmlformats.org/officeDocument/2006/relationships/image" Target="../media/image201.png"/><Relationship Id="rId18" Type="http://schemas.openxmlformats.org/officeDocument/2006/relationships/image" Target="../media/image1.png"/><Relationship Id="rId21" Type="http://schemas.openxmlformats.org/officeDocument/2006/relationships/hyperlink" Target="http://lectureonline.cl.msu.edu/~mmp/kap6/cd157a.htm" TargetMode="External"/><Relationship Id="rId12" Type="http://schemas.openxmlformats.org/officeDocument/2006/relationships/image" Target="../media/image200.png"/><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510.png"/><Relationship Id="rId20" Type="http://schemas.openxmlformats.org/officeDocument/2006/relationships/image" Target="../media/image2.png"/><Relationship Id="rId1" Type="http://schemas.openxmlformats.org/officeDocument/2006/relationships/tags" Target="../tags/tag43.xml"/><Relationship Id="rId11" Type="http://schemas.openxmlformats.org/officeDocument/2006/relationships/image" Target="../media/image199.png"/><Relationship Id="rId15" Type="http://schemas.openxmlformats.org/officeDocument/2006/relationships/image" Target="../media/image203.png"/><Relationship Id="rId10" Type="http://schemas.openxmlformats.org/officeDocument/2006/relationships/image" Target="../media/image198.png"/><Relationship Id="rId19" Type="http://schemas.openxmlformats.org/officeDocument/2006/relationships/image" Target="../media/image4.png"/><Relationship Id="rId9" Type="http://schemas.openxmlformats.org/officeDocument/2006/relationships/image" Target="../media/image197.png"/><Relationship Id="rId14" Type="http://schemas.openxmlformats.org/officeDocument/2006/relationships/image" Target="../media/image20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lectureonline.cl.msu.edu/~mmp/kap6/cd157a.htm" TargetMode="Externa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image" Target="../media/image1.png"/></Relationships>
</file>

<file path=ppt/slides/_rels/slide50.xml.rels><?xml version="1.0" encoding="UTF-8" standalone="yes"?>
<Relationships xmlns="http://schemas.openxmlformats.org/package/2006/relationships"><Relationship Id="rId13" Type="http://schemas.openxmlformats.org/officeDocument/2006/relationships/image" Target="../media/image206.png"/><Relationship Id="rId18" Type="http://schemas.openxmlformats.org/officeDocument/2006/relationships/image" Target="../media/image211.png"/><Relationship Id="rId26" Type="http://schemas.openxmlformats.org/officeDocument/2006/relationships/hyperlink" Target="http://lectureonline.cl.msu.edu/~mmp/kap6/cd157a.htm" TargetMode="External"/><Relationship Id="rId21" Type="http://schemas.openxmlformats.org/officeDocument/2006/relationships/image" Target="../media/image510.png"/><Relationship Id="rId12" Type="http://schemas.openxmlformats.org/officeDocument/2006/relationships/image" Target="../media/image205.png"/><Relationship Id="rId17" Type="http://schemas.openxmlformats.org/officeDocument/2006/relationships/image" Target="../media/image210.png"/><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209.png"/><Relationship Id="rId20" Type="http://schemas.openxmlformats.org/officeDocument/2006/relationships/image" Target="../media/image213.png"/><Relationship Id="rId1" Type="http://schemas.openxmlformats.org/officeDocument/2006/relationships/tags" Target="../tags/tag44.xml"/><Relationship Id="rId11" Type="http://schemas.openxmlformats.org/officeDocument/2006/relationships/image" Target="../media/image204.png"/><Relationship Id="rId24" Type="http://schemas.openxmlformats.org/officeDocument/2006/relationships/image" Target="../media/image4.png"/><Relationship Id="rId15" Type="http://schemas.openxmlformats.org/officeDocument/2006/relationships/image" Target="../media/image208.png"/><Relationship Id="rId23" Type="http://schemas.openxmlformats.org/officeDocument/2006/relationships/image" Target="../media/image1.png"/><Relationship Id="rId10" Type="http://schemas.openxmlformats.org/officeDocument/2006/relationships/image" Target="../media/image203.png"/><Relationship Id="rId19" Type="http://schemas.openxmlformats.org/officeDocument/2006/relationships/image" Target="../media/image212.png"/><Relationship Id="rId9" Type="http://schemas.openxmlformats.org/officeDocument/2006/relationships/image" Target="../media/image197.png"/><Relationship Id="rId14" Type="http://schemas.openxmlformats.org/officeDocument/2006/relationships/image" Target="../media/image207.png"/><Relationship Id="rId22" Type="http://schemas.openxmlformats.org/officeDocument/2006/relationships/image" Target="../media/image3.png"/></Relationships>
</file>

<file path=ppt/slides/_rels/slide51.xml.rels><?xml version="1.0" encoding="UTF-8" standalone="yes"?>
<Relationships xmlns="http://schemas.openxmlformats.org/package/2006/relationships"><Relationship Id="rId13" Type="http://schemas.openxmlformats.org/officeDocument/2006/relationships/image" Target="../media/image214.png"/><Relationship Id="rId18" Type="http://schemas.openxmlformats.org/officeDocument/2006/relationships/image" Target="../media/image218.png"/><Relationship Id="rId26" Type="http://schemas.openxmlformats.org/officeDocument/2006/relationships/image" Target="../media/image2.png"/><Relationship Id="rId21" Type="http://schemas.openxmlformats.org/officeDocument/2006/relationships/image" Target="../media/image221.png"/><Relationship Id="rId12" Type="http://schemas.openxmlformats.org/officeDocument/2006/relationships/image" Target="../media/image205.png"/><Relationship Id="rId17" Type="http://schemas.openxmlformats.org/officeDocument/2006/relationships/image" Target="../media/image217.png"/><Relationship Id="rId25"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216.png"/><Relationship Id="rId20" Type="http://schemas.openxmlformats.org/officeDocument/2006/relationships/image" Target="../media/image220.png"/><Relationship Id="rId1" Type="http://schemas.openxmlformats.org/officeDocument/2006/relationships/tags" Target="../tags/tag45.xml"/><Relationship Id="rId11" Type="http://schemas.openxmlformats.org/officeDocument/2006/relationships/image" Target="../media/image204.png"/><Relationship Id="rId24" Type="http://schemas.openxmlformats.org/officeDocument/2006/relationships/image" Target="../media/image1.png"/><Relationship Id="rId15" Type="http://schemas.openxmlformats.org/officeDocument/2006/relationships/image" Target="../media/image215.png"/><Relationship Id="rId23" Type="http://schemas.openxmlformats.org/officeDocument/2006/relationships/image" Target="../media/image3.png"/><Relationship Id="rId10" Type="http://schemas.openxmlformats.org/officeDocument/2006/relationships/image" Target="../media/image203.png"/><Relationship Id="rId19" Type="http://schemas.openxmlformats.org/officeDocument/2006/relationships/image" Target="../media/image219.png"/><Relationship Id="rId9" Type="http://schemas.openxmlformats.org/officeDocument/2006/relationships/image" Target="../media/image197.png"/><Relationship Id="rId14" Type="http://schemas.openxmlformats.org/officeDocument/2006/relationships/image" Target="../media/image213.png"/><Relationship Id="rId22" Type="http://schemas.openxmlformats.org/officeDocument/2006/relationships/image" Target="../media/image510.png"/><Relationship Id="rId27" Type="http://schemas.openxmlformats.org/officeDocument/2006/relationships/hyperlink" Target="http://lectureonline.cl.msu.edu/~mmp/kap6/cd157a.htm" TargetMode="External"/></Relationships>
</file>

<file path=ppt/slides/_rels/slide52.xml.rels><?xml version="1.0" encoding="UTF-8" standalone="yes"?>
<Relationships xmlns="http://schemas.openxmlformats.org/package/2006/relationships"><Relationship Id="rId26" Type="http://schemas.openxmlformats.org/officeDocument/2006/relationships/image" Target="../media/image226.png"/><Relationship Id="rId21" Type="http://schemas.openxmlformats.org/officeDocument/2006/relationships/image" Target="../media/image221.png"/><Relationship Id="rId25" Type="http://schemas.openxmlformats.org/officeDocument/2006/relationships/image" Target="../media/image225.png"/><Relationship Id="rId2" Type="http://schemas.openxmlformats.org/officeDocument/2006/relationships/slideLayout" Target="../slideLayouts/slideLayout2.xml"/><Relationship Id="rId29" Type="http://schemas.openxmlformats.org/officeDocument/2006/relationships/image" Target="../media/image1.png"/><Relationship Id="rId1" Type="http://schemas.openxmlformats.org/officeDocument/2006/relationships/tags" Target="../tags/tag46.xml"/><Relationship Id="rId24" Type="http://schemas.openxmlformats.org/officeDocument/2006/relationships/image" Target="../media/image224.png"/><Relationship Id="rId32" Type="http://schemas.openxmlformats.org/officeDocument/2006/relationships/hyperlink" Target="http://lectureonline.cl.msu.edu/~mmp/kap6/cd157a.htm" TargetMode="External"/><Relationship Id="rId23" Type="http://schemas.openxmlformats.org/officeDocument/2006/relationships/image" Target="../media/image223.png"/><Relationship Id="rId28" Type="http://schemas.openxmlformats.org/officeDocument/2006/relationships/image" Target="../media/image3.png"/><Relationship Id="rId31" Type="http://schemas.openxmlformats.org/officeDocument/2006/relationships/image" Target="../media/image2.png"/><Relationship Id="rId14" Type="http://schemas.openxmlformats.org/officeDocument/2006/relationships/image" Target="../media/image213.png"/><Relationship Id="rId22" Type="http://schemas.openxmlformats.org/officeDocument/2006/relationships/image" Target="../media/image222.png"/><Relationship Id="rId27" Type="http://schemas.openxmlformats.org/officeDocument/2006/relationships/image" Target="../media/image510.png"/><Relationship Id="rId30" Type="http://schemas.openxmlformats.org/officeDocument/2006/relationships/image" Target="../media/image4.png"/></Relationships>
</file>

<file path=ppt/slides/_rels/slide53.xml.rels><?xml version="1.0" encoding="UTF-8" standalone="yes"?>
<Relationships xmlns="http://schemas.openxmlformats.org/package/2006/relationships"><Relationship Id="rId13" Type="http://schemas.openxmlformats.org/officeDocument/2006/relationships/image" Target="../media/image231.png"/><Relationship Id="rId18" Type="http://schemas.openxmlformats.org/officeDocument/2006/relationships/image" Target="../media/image1.png"/><Relationship Id="rId21" Type="http://schemas.openxmlformats.org/officeDocument/2006/relationships/hyperlink" Target="http://lectureonline.cl.msu.edu/~mmp/kap6/cd157a.htm" TargetMode="External"/><Relationship Id="rId12" Type="http://schemas.openxmlformats.org/officeDocument/2006/relationships/image" Target="../media/image230.png"/><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510.png"/><Relationship Id="rId20" Type="http://schemas.openxmlformats.org/officeDocument/2006/relationships/image" Target="../media/image2.png"/><Relationship Id="rId1" Type="http://schemas.openxmlformats.org/officeDocument/2006/relationships/tags" Target="../tags/tag47.xml"/><Relationship Id="rId11" Type="http://schemas.openxmlformats.org/officeDocument/2006/relationships/image" Target="../media/image229.png"/><Relationship Id="rId15" Type="http://schemas.openxmlformats.org/officeDocument/2006/relationships/image" Target="../media/image233.png"/><Relationship Id="rId10" Type="http://schemas.openxmlformats.org/officeDocument/2006/relationships/image" Target="../media/image228.png"/><Relationship Id="rId19" Type="http://schemas.openxmlformats.org/officeDocument/2006/relationships/image" Target="../media/image4.png"/><Relationship Id="rId9" Type="http://schemas.openxmlformats.org/officeDocument/2006/relationships/image" Target="../media/image227.png"/><Relationship Id="rId14" Type="http://schemas.openxmlformats.org/officeDocument/2006/relationships/image" Target="../media/image232.png"/></Relationships>
</file>

<file path=ppt/slides/_rels/slide54.xml.rels><?xml version="1.0" encoding="UTF-8" standalone="yes"?>
<Relationships xmlns="http://schemas.openxmlformats.org/package/2006/relationships"><Relationship Id="rId13" Type="http://schemas.openxmlformats.org/officeDocument/2006/relationships/image" Target="../media/image237.png"/><Relationship Id="rId18" Type="http://schemas.openxmlformats.org/officeDocument/2006/relationships/image" Target="../media/image1.png"/><Relationship Id="rId21" Type="http://schemas.openxmlformats.org/officeDocument/2006/relationships/hyperlink" Target="http://lectureonline.cl.msu.edu/~mmp/kap6/cd157a.htm" TargetMode="External"/><Relationship Id="rId12" Type="http://schemas.openxmlformats.org/officeDocument/2006/relationships/image" Target="../media/image236.png"/><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510.png"/><Relationship Id="rId20" Type="http://schemas.openxmlformats.org/officeDocument/2006/relationships/image" Target="../media/image2.png"/><Relationship Id="rId1" Type="http://schemas.openxmlformats.org/officeDocument/2006/relationships/tags" Target="../tags/tag48.xml"/><Relationship Id="rId11" Type="http://schemas.openxmlformats.org/officeDocument/2006/relationships/image" Target="../media/image235.png"/><Relationship Id="rId15" Type="http://schemas.openxmlformats.org/officeDocument/2006/relationships/image" Target="../media/image239.png"/><Relationship Id="rId10" Type="http://schemas.openxmlformats.org/officeDocument/2006/relationships/image" Target="../media/image234.png"/><Relationship Id="rId19" Type="http://schemas.openxmlformats.org/officeDocument/2006/relationships/image" Target="../media/image4.png"/><Relationship Id="rId9" Type="http://schemas.openxmlformats.org/officeDocument/2006/relationships/image" Target="../media/image228.png"/><Relationship Id="rId14" Type="http://schemas.openxmlformats.org/officeDocument/2006/relationships/image" Target="../media/image238.png"/></Relationships>
</file>

<file path=ppt/slides/_rels/slide55.xml.rels><?xml version="1.0" encoding="UTF-8" standalone="yes"?>
<Relationships xmlns="http://schemas.openxmlformats.org/package/2006/relationships"><Relationship Id="rId13" Type="http://schemas.openxmlformats.org/officeDocument/2006/relationships/image" Target="../media/image244.png"/><Relationship Id="rId18" Type="http://schemas.openxmlformats.org/officeDocument/2006/relationships/image" Target="../media/image2.png"/><Relationship Id="rId12" Type="http://schemas.openxmlformats.org/officeDocument/2006/relationships/image" Target="../media/image243.png"/><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tags" Target="../tags/tag49.xml"/><Relationship Id="rId11" Type="http://schemas.openxmlformats.org/officeDocument/2006/relationships/image" Target="../media/image242.png"/><Relationship Id="rId15" Type="http://schemas.openxmlformats.org/officeDocument/2006/relationships/image" Target="../media/image3.png"/><Relationship Id="rId10" Type="http://schemas.openxmlformats.org/officeDocument/2006/relationships/image" Target="../media/image241.png"/><Relationship Id="rId19" Type="http://schemas.openxmlformats.org/officeDocument/2006/relationships/hyperlink" Target="http://lectureonline.cl.msu.edu/~mmp/kap6/cd157a.htm" TargetMode="External"/><Relationship Id="rId9" Type="http://schemas.openxmlformats.org/officeDocument/2006/relationships/image" Target="../media/image240.png"/><Relationship Id="rId14" Type="http://schemas.openxmlformats.org/officeDocument/2006/relationships/image" Target="../media/image510.png"/></Relationships>
</file>

<file path=ppt/slides/_rels/slide56.xml.rels><?xml version="1.0" encoding="UTF-8" standalone="yes"?>
<Relationships xmlns="http://schemas.openxmlformats.org/package/2006/relationships"><Relationship Id="rId13" Type="http://schemas.openxmlformats.org/officeDocument/2006/relationships/image" Target="../media/image247.png"/><Relationship Id="rId18" Type="http://schemas.openxmlformats.org/officeDocument/2006/relationships/image" Target="../media/image1.png"/><Relationship Id="rId21" Type="http://schemas.openxmlformats.org/officeDocument/2006/relationships/hyperlink" Target="http://lectureonline.cl.msu.edu/~mmp/kap6/cd157a.htm" TargetMode="External"/><Relationship Id="rId12" Type="http://schemas.openxmlformats.org/officeDocument/2006/relationships/image" Target="../media/image246.png"/><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510.png"/><Relationship Id="rId20" Type="http://schemas.openxmlformats.org/officeDocument/2006/relationships/image" Target="../media/image2.png"/><Relationship Id="rId1" Type="http://schemas.openxmlformats.org/officeDocument/2006/relationships/tags" Target="../tags/tag50.xml"/><Relationship Id="rId11" Type="http://schemas.openxmlformats.org/officeDocument/2006/relationships/image" Target="../media/image245.png"/><Relationship Id="rId15" Type="http://schemas.openxmlformats.org/officeDocument/2006/relationships/image" Target="../media/image249.png"/><Relationship Id="rId10" Type="http://schemas.openxmlformats.org/officeDocument/2006/relationships/image" Target="../media/image241.png"/><Relationship Id="rId19" Type="http://schemas.openxmlformats.org/officeDocument/2006/relationships/image" Target="../media/image4.png"/><Relationship Id="rId9" Type="http://schemas.openxmlformats.org/officeDocument/2006/relationships/image" Target="../media/image240.png"/><Relationship Id="rId14" Type="http://schemas.openxmlformats.org/officeDocument/2006/relationships/image" Target="../media/image248.png"/></Relationships>
</file>

<file path=ppt/slides/_rels/slide57.xml.rels><?xml version="1.0" encoding="UTF-8" standalone="yes"?>
<Relationships xmlns="http://schemas.openxmlformats.org/package/2006/relationships"><Relationship Id="rId13" Type="http://schemas.openxmlformats.org/officeDocument/2006/relationships/image" Target="../media/image253.png"/><Relationship Id="rId18" Type="http://schemas.openxmlformats.org/officeDocument/2006/relationships/image" Target="../media/image258.png"/><Relationship Id="rId3" Type="http://schemas.openxmlformats.org/officeDocument/2006/relationships/image" Target="../media/image2.wmf"/><Relationship Id="rId21" Type="http://schemas.openxmlformats.org/officeDocument/2006/relationships/image" Target="../media/image1.png"/><Relationship Id="rId12" Type="http://schemas.openxmlformats.org/officeDocument/2006/relationships/image" Target="../media/image252.png"/><Relationship Id="rId17" Type="http://schemas.openxmlformats.org/officeDocument/2006/relationships/image" Target="../media/image257.png"/><Relationship Id="rId2" Type="http://schemas.openxmlformats.org/officeDocument/2006/relationships/slideLayout" Target="../slideLayouts/slideLayout2.xml"/><Relationship Id="rId16" Type="http://schemas.openxmlformats.org/officeDocument/2006/relationships/image" Target="../media/image256.png"/><Relationship Id="rId20" Type="http://schemas.openxmlformats.org/officeDocument/2006/relationships/image" Target="../media/image3.png"/><Relationship Id="rId1" Type="http://schemas.openxmlformats.org/officeDocument/2006/relationships/tags" Target="../tags/tag51.xml"/><Relationship Id="rId11" Type="http://schemas.openxmlformats.org/officeDocument/2006/relationships/image" Target="../media/image251.png"/><Relationship Id="rId24" Type="http://schemas.openxmlformats.org/officeDocument/2006/relationships/hyperlink" Target="http://lectureonline.cl.msu.edu/~mmp/kap6/cd157a.htm" TargetMode="External"/><Relationship Id="rId15" Type="http://schemas.openxmlformats.org/officeDocument/2006/relationships/image" Target="../media/image255.png"/><Relationship Id="rId23" Type="http://schemas.openxmlformats.org/officeDocument/2006/relationships/image" Target="../media/image2.png"/><Relationship Id="rId10" Type="http://schemas.openxmlformats.org/officeDocument/2006/relationships/image" Target="../media/image250.png"/><Relationship Id="rId19" Type="http://schemas.openxmlformats.org/officeDocument/2006/relationships/image" Target="../media/image510.png"/><Relationship Id="rId14" Type="http://schemas.openxmlformats.org/officeDocument/2006/relationships/image" Target="../media/image254.png"/><Relationship Id="rId22" Type="http://schemas.openxmlformats.org/officeDocument/2006/relationships/image" Target="../media/image4.png"/></Relationships>
</file>

<file path=ppt/slides/_rels/slide58.xml.rels><?xml version="1.0" encoding="UTF-8" standalone="yes"?>
<Relationships xmlns="http://schemas.openxmlformats.org/package/2006/relationships"><Relationship Id="rId13" Type="http://schemas.openxmlformats.org/officeDocument/2006/relationships/image" Target="../media/image253.png"/><Relationship Id="rId18" Type="http://schemas.openxmlformats.org/officeDocument/2006/relationships/image" Target="../media/image510.png"/><Relationship Id="rId3" Type="http://schemas.openxmlformats.org/officeDocument/2006/relationships/image" Target="../media/image2.wmf"/><Relationship Id="rId21" Type="http://schemas.openxmlformats.org/officeDocument/2006/relationships/image" Target="../media/image4.png"/><Relationship Id="rId12" Type="http://schemas.openxmlformats.org/officeDocument/2006/relationships/image" Target="../media/image252.png"/><Relationship Id="rId17" Type="http://schemas.openxmlformats.org/officeDocument/2006/relationships/image" Target="../media/image261.png"/><Relationship Id="rId2" Type="http://schemas.openxmlformats.org/officeDocument/2006/relationships/slideLayout" Target="../slideLayouts/slideLayout2.xml"/><Relationship Id="rId16" Type="http://schemas.openxmlformats.org/officeDocument/2006/relationships/image" Target="../media/image260.png"/><Relationship Id="rId20" Type="http://schemas.openxmlformats.org/officeDocument/2006/relationships/image" Target="../media/image1.png"/><Relationship Id="rId1" Type="http://schemas.openxmlformats.org/officeDocument/2006/relationships/tags" Target="../tags/tag52.xml"/><Relationship Id="rId11" Type="http://schemas.openxmlformats.org/officeDocument/2006/relationships/image" Target="../media/image251.png"/><Relationship Id="rId15" Type="http://schemas.openxmlformats.org/officeDocument/2006/relationships/image" Target="../media/image259.png"/><Relationship Id="rId23" Type="http://schemas.openxmlformats.org/officeDocument/2006/relationships/hyperlink" Target="http://lectureonline.cl.msu.edu/~mmp/kap6/cd157a.htm" TargetMode="External"/><Relationship Id="rId10" Type="http://schemas.openxmlformats.org/officeDocument/2006/relationships/image" Target="../media/image250.png"/><Relationship Id="rId19" Type="http://schemas.openxmlformats.org/officeDocument/2006/relationships/image" Target="../media/image3.png"/><Relationship Id="rId14" Type="http://schemas.openxmlformats.org/officeDocument/2006/relationships/image" Target="../media/image254.png"/><Relationship Id="rId22" Type="http://schemas.openxmlformats.org/officeDocument/2006/relationships/image" Target="../media/image2.png"/></Relationships>
</file>

<file path=ppt/slides/_rels/slide59.xml.rels><?xml version="1.0" encoding="UTF-8" standalone="yes"?>
<Relationships xmlns="http://schemas.openxmlformats.org/package/2006/relationships"><Relationship Id="rId13" Type="http://schemas.openxmlformats.org/officeDocument/2006/relationships/image" Target="../media/image265.png"/><Relationship Id="rId18" Type="http://schemas.openxmlformats.org/officeDocument/2006/relationships/image" Target="../media/image269.png"/><Relationship Id="rId26" Type="http://schemas.openxmlformats.org/officeDocument/2006/relationships/hyperlink" Target="http://lectureonline.cl.msu.edu/~mmp/kap6/cd157a.htm" TargetMode="External"/><Relationship Id="rId3" Type="http://schemas.openxmlformats.org/officeDocument/2006/relationships/image" Target="../media/image2.wmf"/><Relationship Id="rId21" Type="http://schemas.openxmlformats.org/officeDocument/2006/relationships/image" Target="../media/image510.png"/><Relationship Id="rId12" Type="http://schemas.openxmlformats.org/officeDocument/2006/relationships/image" Target="../media/image264.png"/><Relationship Id="rId17" Type="http://schemas.openxmlformats.org/officeDocument/2006/relationships/image" Target="../media/image268.png"/><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267.png"/><Relationship Id="rId20" Type="http://schemas.openxmlformats.org/officeDocument/2006/relationships/image" Target="../media/image9.png"/><Relationship Id="rId1" Type="http://schemas.openxmlformats.org/officeDocument/2006/relationships/tags" Target="../tags/tag53.xml"/><Relationship Id="rId11" Type="http://schemas.openxmlformats.org/officeDocument/2006/relationships/image" Target="../media/image263.png"/><Relationship Id="rId24" Type="http://schemas.openxmlformats.org/officeDocument/2006/relationships/image" Target="../media/image4.png"/><Relationship Id="rId15" Type="http://schemas.openxmlformats.org/officeDocument/2006/relationships/image" Target="../media/image266.png"/><Relationship Id="rId23" Type="http://schemas.openxmlformats.org/officeDocument/2006/relationships/image" Target="../media/image1.png"/><Relationship Id="rId10" Type="http://schemas.openxmlformats.org/officeDocument/2006/relationships/image" Target="../media/image262.png"/><Relationship Id="rId19" Type="http://schemas.openxmlformats.org/officeDocument/2006/relationships/image" Target="../media/image270.png"/><Relationship Id="rId14" Type="http://schemas.openxmlformats.org/officeDocument/2006/relationships/image" Target="../media/image254.png"/><Relationship Id="rId22"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43.png"/><Relationship Id="rId13" Type="http://schemas.openxmlformats.org/officeDocument/2006/relationships/hyperlink" Target="http://lectureonline.cl.msu.edu/~mmp/kap6/cd157a.htm" TargetMode="Externa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3.xml"/><Relationship Id="rId11" Type="http://schemas.openxmlformats.org/officeDocument/2006/relationships/image" Target="../media/image4.png"/><Relationship Id="rId10" Type="http://schemas.openxmlformats.org/officeDocument/2006/relationships/image" Target="../media/image1.png"/><Relationship Id="rId9" Type="http://schemas.openxmlformats.org/officeDocument/2006/relationships/image" Target="../media/image3.png"/></Relationships>
</file>

<file path=ppt/slides/_rels/slide60.xml.rels><?xml version="1.0" encoding="UTF-8" standalone="yes"?>
<Relationships xmlns="http://schemas.openxmlformats.org/package/2006/relationships"><Relationship Id="rId13" Type="http://schemas.openxmlformats.org/officeDocument/2006/relationships/image" Target="../media/image265.png"/><Relationship Id="rId18" Type="http://schemas.openxmlformats.org/officeDocument/2006/relationships/image" Target="../media/image275.png"/><Relationship Id="rId26" Type="http://schemas.openxmlformats.org/officeDocument/2006/relationships/image" Target="../media/image9.png"/><Relationship Id="rId3" Type="http://schemas.openxmlformats.org/officeDocument/2006/relationships/image" Target="../media/image2.wmf"/><Relationship Id="rId21" Type="http://schemas.openxmlformats.org/officeDocument/2006/relationships/image" Target="../media/image3.png"/><Relationship Id="rId12" Type="http://schemas.openxmlformats.org/officeDocument/2006/relationships/image" Target="../media/image252.png"/><Relationship Id="rId17" Type="http://schemas.openxmlformats.org/officeDocument/2006/relationships/image" Target="../media/image274.png"/><Relationship Id="rId25" Type="http://schemas.openxmlformats.org/officeDocument/2006/relationships/hyperlink" Target="http://lectureonline.cl.msu.edu/~mmp/kap6/cd157a.htm" TargetMode="External"/><Relationship Id="rId2" Type="http://schemas.openxmlformats.org/officeDocument/2006/relationships/slideLayout" Target="../slideLayouts/slideLayout2.xml"/><Relationship Id="rId16" Type="http://schemas.openxmlformats.org/officeDocument/2006/relationships/image" Target="../media/image273.png"/><Relationship Id="rId20" Type="http://schemas.openxmlformats.org/officeDocument/2006/relationships/image" Target="../media/image510.png"/><Relationship Id="rId1" Type="http://schemas.openxmlformats.org/officeDocument/2006/relationships/tags" Target="../tags/tag54.xml"/><Relationship Id="rId11" Type="http://schemas.openxmlformats.org/officeDocument/2006/relationships/image" Target="../media/image263.png"/><Relationship Id="rId24" Type="http://schemas.openxmlformats.org/officeDocument/2006/relationships/image" Target="../media/image2.png"/><Relationship Id="rId23" Type="http://schemas.openxmlformats.org/officeDocument/2006/relationships/image" Target="../media/image4.png"/><Relationship Id="rId10" Type="http://schemas.openxmlformats.org/officeDocument/2006/relationships/image" Target="../media/image272.png"/><Relationship Id="rId19" Type="http://schemas.openxmlformats.org/officeDocument/2006/relationships/image" Target="../media/image255.png"/><Relationship Id="rId14" Type="http://schemas.openxmlformats.org/officeDocument/2006/relationships/image" Target="../media/image254.png"/><Relationship Id="rId22" Type="http://schemas.openxmlformats.org/officeDocument/2006/relationships/image" Target="../media/image1.png"/></Relationships>
</file>

<file path=ppt/slides/_rels/slide61.xml.rels><?xml version="1.0" encoding="UTF-8" standalone="yes"?>
<Relationships xmlns="http://schemas.openxmlformats.org/package/2006/relationships"><Relationship Id="rId13" Type="http://schemas.openxmlformats.org/officeDocument/2006/relationships/image" Target="../media/image265.png"/><Relationship Id="rId18" Type="http://schemas.openxmlformats.org/officeDocument/2006/relationships/image" Target="../media/image278.png"/><Relationship Id="rId3" Type="http://schemas.openxmlformats.org/officeDocument/2006/relationships/image" Target="../media/image2.wmf"/><Relationship Id="rId21" Type="http://schemas.openxmlformats.org/officeDocument/2006/relationships/image" Target="../media/image1.png"/><Relationship Id="rId12" Type="http://schemas.openxmlformats.org/officeDocument/2006/relationships/image" Target="../media/image252.png"/><Relationship Id="rId17" Type="http://schemas.openxmlformats.org/officeDocument/2006/relationships/image" Target="../media/image277.png"/><Relationship Id="rId25" Type="http://schemas.openxmlformats.org/officeDocument/2006/relationships/image" Target="../media/image9.png"/><Relationship Id="rId2" Type="http://schemas.openxmlformats.org/officeDocument/2006/relationships/slideLayout" Target="../slideLayouts/slideLayout2.xml"/><Relationship Id="rId16" Type="http://schemas.openxmlformats.org/officeDocument/2006/relationships/image" Target="../media/image276.png"/><Relationship Id="rId20" Type="http://schemas.openxmlformats.org/officeDocument/2006/relationships/image" Target="../media/image3.png"/><Relationship Id="rId1" Type="http://schemas.openxmlformats.org/officeDocument/2006/relationships/tags" Target="../tags/tag55.xml"/><Relationship Id="rId11" Type="http://schemas.openxmlformats.org/officeDocument/2006/relationships/image" Target="../media/image263.png"/><Relationship Id="rId24" Type="http://schemas.openxmlformats.org/officeDocument/2006/relationships/hyperlink" Target="http://lectureonline.cl.msu.edu/~mmp/kap6/cd157a.htm" TargetMode="External"/><Relationship Id="rId23" Type="http://schemas.openxmlformats.org/officeDocument/2006/relationships/image" Target="../media/image2.png"/><Relationship Id="rId10" Type="http://schemas.openxmlformats.org/officeDocument/2006/relationships/image" Target="../media/image272.png"/><Relationship Id="rId19" Type="http://schemas.openxmlformats.org/officeDocument/2006/relationships/image" Target="../media/image510.png"/><Relationship Id="rId14" Type="http://schemas.openxmlformats.org/officeDocument/2006/relationships/image" Target="../media/image254.png"/><Relationship Id="rId22" Type="http://schemas.openxmlformats.org/officeDocument/2006/relationships/image" Target="../media/image4.png"/></Relationships>
</file>

<file path=ppt/slides/_rels/slide62.xml.rels><?xml version="1.0" encoding="UTF-8" standalone="yes"?>
<Relationships xmlns="http://schemas.openxmlformats.org/package/2006/relationships"><Relationship Id="rId13" Type="http://schemas.openxmlformats.org/officeDocument/2006/relationships/image" Target="../media/image265.png"/><Relationship Id="rId18" Type="http://schemas.openxmlformats.org/officeDocument/2006/relationships/image" Target="../media/image282.png"/><Relationship Id="rId26" Type="http://schemas.openxmlformats.org/officeDocument/2006/relationships/image" Target="../media/image2.png"/><Relationship Id="rId3" Type="http://schemas.openxmlformats.org/officeDocument/2006/relationships/image" Target="../media/image2.wmf"/><Relationship Id="rId21" Type="http://schemas.openxmlformats.org/officeDocument/2006/relationships/image" Target="../media/image10.png"/><Relationship Id="rId12" Type="http://schemas.openxmlformats.org/officeDocument/2006/relationships/image" Target="../media/image264.png"/><Relationship Id="rId17" Type="http://schemas.openxmlformats.org/officeDocument/2006/relationships/image" Target="../media/image281.png"/><Relationship Id="rId25"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280.png"/><Relationship Id="rId20" Type="http://schemas.openxmlformats.org/officeDocument/2006/relationships/image" Target="../media/image284.png"/><Relationship Id="rId1" Type="http://schemas.openxmlformats.org/officeDocument/2006/relationships/tags" Target="../tags/tag56.xml"/><Relationship Id="rId11" Type="http://schemas.openxmlformats.org/officeDocument/2006/relationships/image" Target="../media/image279.png"/><Relationship Id="rId24" Type="http://schemas.openxmlformats.org/officeDocument/2006/relationships/image" Target="../media/image1.png"/><Relationship Id="rId23" Type="http://schemas.openxmlformats.org/officeDocument/2006/relationships/image" Target="../media/image3.png"/><Relationship Id="rId28" Type="http://schemas.openxmlformats.org/officeDocument/2006/relationships/image" Target="../media/image9.png"/><Relationship Id="rId10" Type="http://schemas.openxmlformats.org/officeDocument/2006/relationships/image" Target="../media/image262.png"/><Relationship Id="rId19" Type="http://schemas.openxmlformats.org/officeDocument/2006/relationships/image" Target="../media/image283.png"/><Relationship Id="rId14" Type="http://schemas.openxmlformats.org/officeDocument/2006/relationships/image" Target="../media/image254.png"/><Relationship Id="rId22" Type="http://schemas.openxmlformats.org/officeDocument/2006/relationships/image" Target="../media/image510.png"/><Relationship Id="rId27" Type="http://schemas.openxmlformats.org/officeDocument/2006/relationships/hyperlink" Target="http://lectureonline.cl.msu.edu/~mmp/kap6/cd157a.htm" TargetMode="External"/></Relationships>
</file>

<file path=ppt/slides/_rels/slide63.xml.rels><?xml version="1.0" encoding="UTF-8" standalone="yes"?>
<Relationships xmlns="http://schemas.openxmlformats.org/package/2006/relationships"><Relationship Id="rId13" Type="http://schemas.openxmlformats.org/officeDocument/2006/relationships/image" Target="../media/image287.png"/><Relationship Id="rId18" Type="http://schemas.openxmlformats.org/officeDocument/2006/relationships/image" Target="../media/image1.png"/><Relationship Id="rId3" Type="http://schemas.openxmlformats.org/officeDocument/2006/relationships/image" Target="../media/image2.wmf"/><Relationship Id="rId21" Type="http://schemas.openxmlformats.org/officeDocument/2006/relationships/hyperlink" Target="http://lectureonline.cl.msu.edu/~mmp/kap6/cd157a.htm" TargetMode="External"/><Relationship Id="rId12" Type="http://schemas.openxmlformats.org/officeDocument/2006/relationships/image" Target="../media/image286.png"/><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510.png"/><Relationship Id="rId20" Type="http://schemas.openxmlformats.org/officeDocument/2006/relationships/image" Target="../media/image2.png"/><Relationship Id="rId1" Type="http://schemas.openxmlformats.org/officeDocument/2006/relationships/tags" Target="../tags/tag57.xml"/><Relationship Id="rId15" Type="http://schemas.openxmlformats.org/officeDocument/2006/relationships/image" Target="../media/image289.png"/><Relationship Id="rId23" Type="http://schemas.openxmlformats.org/officeDocument/2006/relationships/image" Target="../media/image9.png"/><Relationship Id="rId19" Type="http://schemas.openxmlformats.org/officeDocument/2006/relationships/image" Target="../media/image4.png"/><Relationship Id="rId14" Type="http://schemas.openxmlformats.org/officeDocument/2006/relationships/image" Target="../media/image288.png"/><Relationship Id="rId22" Type="http://schemas.openxmlformats.org/officeDocument/2006/relationships/image" Target="../media/image10.png"/></Relationships>
</file>

<file path=ppt/slides/_rels/slide64.xml.rels><?xml version="1.0" encoding="UTF-8" standalone="yes"?>
<Relationships xmlns="http://schemas.openxmlformats.org/package/2006/relationships"><Relationship Id="rId13" Type="http://schemas.openxmlformats.org/officeDocument/2006/relationships/image" Target="../media/image291.png"/><Relationship Id="rId18" Type="http://schemas.openxmlformats.org/officeDocument/2006/relationships/image" Target="../media/image296.png"/><Relationship Id="rId26" Type="http://schemas.openxmlformats.org/officeDocument/2006/relationships/image" Target="../media/image9.png"/><Relationship Id="rId3" Type="http://schemas.openxmlformats.org/officeDocument/2006/relationships/image" Target="../media/image2.wmf"/><Relationship Id="rId21" Type="http://schemas.openxmlformats.org/officeDocument/2006/relationships/image" Target="../media/image1.png"/><Relationship Id="rId12" Type="http://schemas.openxmlformats.org/officeDocument/2006/relationships/image" Target="../media/image290.png"/><Relationship Id="rId17" Type="http://schemas.openxmlformats.org/officeDocument/2006/relationships/image" Target="../media/image295.png"/><Relationship Id="rId25" Type="http://schemas.openxmlformats.org/officeDocument/2006/relationships/image" Target="../media/image10.png"/><Relationship Id="rId2" Type="http://schemas.openxmlformats.org/officeDocument/2006/relationships/slideLayout" Target="../slideLayouts/slideLayout2.xml"/><Relationship Id="rId16" Type="http://schemas.openxmlformats.org/officeDocument/2006/relationships/image" Target="../media/image294.png"/><Relationship Id="rId20" Type="http://schemas.openxmlformats.org/officeDocument/2006/relationships/image" Target="../media/image3.png"/><Relationship Id="rId1" Type="http://schemas.openxmlformats.org/officeDocument/2006/relationships/tags" Target="../tags/tag58.xml"/><Relationship Id="rId24" Type="http://schemas.openxmlformats.org/officeDocument/2006/relationships/hyperlink" Target="http://lectureonline.cl.msu.edu/~mmp/kap6/cd157a.htm" TargetMode="External"/><Relationship Id="rId15" Type="http://schemas.openxmlformats.org/officeDocument/2006/relationships/image" Target="../media/image293.png"/><Relationship Id="rId23" Type="http://schemas.openxmlformats.org/officeDocument/2006/relationships/image" Target="../media/image2.png"/><Relationship Id="rId19" Type="http://schemas.openxmlformats.org/officeDocument/2006/relationships/image" Target="../media/image510.png"/><Relationship Id="rId14" Type="http://schemas.openxmlformats.org/officeDocument/2006/relationships/image" Target="../media/image292.png"/><Relationship Id="rId22"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43.png"/><Relationship Id="rId13" Type="http://schemas.openxmlformats.org/officeDocument/2006/relationships/image" Target="../media/image4.png"/><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4.xml"/><Relationship Id="rId11" Type="http://schemas.openxmlformats.org/officeDocument/2006/relationships/image" Target="../media/image3.png"/><Relationship Id="rId15" Type="http://schemas.openxmlformats.org/officeDocument/2006/relationships/hyperlink" Target="http://lectureonline.cl.msu.edu/~mmp/kap6/cd157a.htm" TargetMode="External"/><Relationship Id="rId10" Type="http://schemas.openxmlformats.org/officeDocument/2006/relationships/image" Target="../media/image45.png"/><Relationship Id="rId9" Type="http://schemas.openxmlformats.org/officeDocument/2006/relationships/image" Target="../media/image44.png"/><Relationship Id="rId1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43.png"/><Relationship Id="rId13" Type="http://schemas.openxmlformats.org/officeDocument/2006/relationships/image" Target="../media/image2.png"/><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5.xml"/><Relationship Id="rId11" Type="http://schemas.openxmlformats.org/officeDocument/2006/relationships/image" Target="../media/image1.png"/><Relationship Id="rId10" Type="http://schemas.openxmlformats.org/officeDocument/2006/relationships/image" Target="../media/image3.png"/><Relationship Id="rId9" Type="http://schemas.openxmlformats.org/officeDocument/2006/relationships/image" Target="../media/image46.png"/><Relationship Id="rId14" Type="http://schemas.openxmlformats.org/officeDocument/2006/relationships/hyperlink" Target="http://lectureonline.cl.msu.edu/~mmp/kap6/cd157a.htm"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47.png"/><Relationship Id="rId13" Type="http://schemas.openxmlformats.org/officeDocument/2006/relationships/image" Target="../media/image4.png"/><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6.xml"/><Relationship Id="rId11" Type="http://schemas.openxmlformats.org/officeDocument/2006/relationships/image" Target="../media/image3.png"/><Relationship Id="rId15" Type="http://schemas.openxmlformats.org/officeDocument/2006/relationships/hyperlink" Target="http://lectureonline.cl.msu.edu/~mmp/kap6/cd157a.htm" TargetMode="External"/><Relationship Id="rId10" Type="http://schemas.openxmlformats.org/officeDocument/2006/relationships/image" Target="../media/image49.png"/><Relationship Id="rId9" Type="http://schemas.openxmlformats.org/officeDocument/2006/relationships/image" Target="../media/image48.png"/><Relationship Id="rId1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51BC11E-75C5-4612-8041-02DDC84458DD}"/>
              </a:ext>
            </a:extLst>
          </p:cNvPr>
          <p:cNvSpPr/>
          <p:nvPr/>
        </p:nvSpPr>
        <p:spPr>
          <a:xfrm>
            <a:off x="782109" y="1786611"/>
            <a:ext cx="7544373" cy="2531462"/>
          </a:xfrm>
          <a:prstGeom prst="rect">
            <a:avLst/>
          </a:prstGeom>
          <a:noFill/>
        </p:spPr>
        <p:txBody>
          <a:bodyPr wrap="none" lIns="68580" tIns="34290" rIns="68580" bIns="34290">
            <a:spAutoFit/>
          </a:bodyPr>
          <a:lstStyle/>
          <a:p>
            <a:pPr algn="ctr"/>
            <a:r>
              <a:rPr lang="en-US" altLang="ja-JP"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rPr>
              <a:t>Elastic collisions</a:t>
            </a:r>
          </a:p>
          <a:p>
            <a:pPr algn="ctr"/>
            <a:r>
              <a:rPr lang="en-US" altLang="ja-JP"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rPr>
              <a:t>in one dimension</a:t>
            </a:r>
            <a:endParaRPr lang="ja-JP" altLang="en-US"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endParaRPr>
          </a:p>
        </p:txBody>
      </p:sp>
      <p:sp>
        <p:nvSpPr>
          <p:cNvPr id="3" name="テキスト ボックス 2">
            <a:extLst>
              <a:ext uri="{FF2B5EF4-FFF2-40B4-BE49-F238E27FC236}">
                <a16:creationId xmlns:a16="http://schemas.microsoft.com/office/drawing/2014/main" id="{CD70DD23-DBB1-48AE-BCF2-1500DD51E942}"/>
              </a:ext>
            </a:extLst>
          </p:cNvPr>
          <p:cNvSpPr txBox="1"/>
          <p:nvPr/>
        </p:nvSpPr>
        <p:spPr>
          <a:xfrm>
            <a:off x="2273818" y="4298986"/>
            <a:ext cx="4720652" cy="92333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latin typeface="Arial Black" panose="020B0A04020102020204" pitchFamily="34" charset="0"/>
              </a:rPr>
              <a:t>Twitter: @Owen134866</a:t>
            </a:r>
          </a:p>
          <a:p>
            <a:pPr algn="ctr"/>
            <a:endParaRPr lang="en-US" dirty="0">
              <a:latin typeface="Arial Black" panose="020B0A04020102020204" pitchFamily="34" charset="0"/>
            </a:endParaRPr>
          </a:p>
          <a:p>
            <a:pPr algn="ctr"/>
            <a:r>
              <a:rPr lang="en-US" dirty="0">
                <a:latin typeface="Arial Black" panose="020B0A04020102020204" pitchFamily="34" charset="0"/>
              </a:rPr>
              <a:t>www.mathsfreeresourcelibrary.com</a:t>
            </a:r>
            <a:endParaRPr lang="en-GB" dirty="0">
              <a:latin typeface="Arial Black" panose="020B0A04020102020204" pitchFamily="34" charset="0"/>
            </a:endParaRPr>
          </a:p>
        </p:txBody>
      </p:sp>
    </p:spTree>
    <p:extLst>
      <p:ext uri="{BB962C8B-B14F-4D97-AF65-F5344CB8AC3E}">
        <p14:creationId xmlns:p14="http://schemas.microsoft.com/office/powerpoint/2010/main" val="2291763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b="1" dirty="0">
              <a:latin typeface="Comic Sans MS" pitchFamily="66" charset="0"/>
            </a:endParaRPr>
          </a:p>
          <a:p>
            <a:pPr marL="0" indent="0" algn="ctr">
              <a:buNone/>
            </a:pPr>
            <a:r>
              <a:rPr lang="en-GB" sz="1400" dirty="0">
                <a:latin typeface="Comic Sans MS" pitchFamily="66" charset="0"/>
              </a:rPr>
              <a:t>Find the value of v in the situation shown, given that e =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3</a:t>
            </a:r>
          </a:p>
        </p:txBody>
      </p:sp>
      <p:cxnSp>
        <p:nvCxnSpPr>
          <p:cNvPr id="63" name="Straight Connector 62"/>
          <p:cNvCxnSpPr/>
          <p:nvPr/>
        </p:nvCxnSpPr>
        <p:spPr>
          <a:xfrm>
            <a:off x="4800600" y="1600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800600" y="1905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4800600" y="16002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70" name="TextBox 69"/>
          <p:cNvSpPr txBox="1"/>
          <p:nvPr/>
        </p:nvSpPr>
        <p:spPr>
          <a:xfrm>
            <a:off x="6324600" y="16002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71" name="Straight Connector 70"/>
          <p:cNvCxnSpPr/>
          <p:nvPr/>
        </p:nvCxnSpPr>
        <p:spPr>
          <a:xfrm>
            <a:off x="6324600" y="1600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7848600" y="16002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6324600" y="16002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800600" y="16002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Oval 79"/>
          <p:cNvSpPr/>
          <p:nvPr/>
        </p:nvSpPr>
        <p:spPr>
          <a:xfrm>
            <a:off x="5029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Oval 80"/>
          <p:cNvSpPr/>
          <p:nvPr/>
        </p:nvSpPr>
        <p:spPr>
          <a:xfrm>
            <a:off x="5791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Oval 81"/>
          <p:cNvSpPr/>
          <p:nvPr/>
        </p:nvSpPr>
        <p:spPr>
          <a:xfrm>
            <a:off x="6553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Oval 82"/>
          <p:cNvSpPr/>
          <p:nvPr/>
        </p:nvSpPr>
        <p:spPr>
          <a:xfrm>
            <a:off x="7315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4" name="Straight Arrow Connector 83"/>
          <p:cNvCxnSpPr/>
          <p:nvPr/>
        </p:nvCxnSpPr>
        <p:spPr>
          <a:xfrm>
            <a:off x="4953000" y="2286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5029200" y="1981200"/>
            <a:ext cx="293670" cy="307777"/>
          </a:xfrm>
          <a:prstGeom prst="rect">
            <a:avLst/>
          </a:prstGeom>
          <a:noFill/>
        </p:spPr>
        <p:txBody>
          <a:bodyPr wrap="none" rtlCol="0">
            <a:spAutoFit/>
          </a:bodyPr>
          <a:lstStyle/>
          <a:p>
            <a:pPr algn="ctr"/>
            <a:r>
              <a:rPr lang="en-GB" sz="1400" dirty="0">
                <a:latin typeface="Comic Sans MS" pitchFamily="66" charset="0"/>
              </a:rPr>
              <a:t>4</a:t>
            </a:r>
          </a:p>
        </p:txBody>
      </p:sp>
      <p:cxnSp>
        <p:nvCxnSpPr>
          <p:cNvPr id="86" name="Straight Arrow Connector 85"/>
          <p:cNvCxnSpPr/>
          <p:nvPr/>
        </p:nvCxnSpPr>
        <p:spPr>
          <a:xfrm>
            <a:off x="7239000" y="2286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7326421" y="1981200"/>
            <a:ext cx="271228" cy="307777"/>
          </a:xfrm>
          <a:prstGeom prst="rect">
            <a:avLst/>
          </a:prstGeom>
          <a:noFill/>
        </p:spPr>
        <p:txBody>
          <a:bodyPr wrap="none" rtlCol="0">
            <a:spAutoFit/>
          </a:bodyPr>
          <a:lstStyle/>
          <a:p>
            <a:pPr algn="ctr"/>
            <a:r>
              <a:rPr lang="en-GB" sz="1400" dirty="0">
                <a:latin typeface="Comic Sans MS" pitchFamily="66" charset="0"/>
              </a:rPr>
              <a:t>v</a:t>
            </a:r>
          </a:p>
        </p:txBody>
      </p:sp>
      <p:cxnSp>
        <p:nvCxnSpPr>
          <p:cNvPr id="88" name="Straight Connector 87"/>
          <p:cNvCxnSpPr/>
          <p:nvPr/>
        </p:nvCxnSpPr>
        <p:spPr>
          <a:xfrm>
            <a:off x="4800600" y="2819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4953000" y="23622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90" name="TextBox 89"/>
          <p:cNvSpPr txBox="1"/>
          <p:nvPr/>
        </p:nvSpPr>
        <p:spPr>
          <a:xfrm>
            <a:off x="6477000" y="23622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91" name="TextBox 90"/>
          <p:cNvSpPr txBox="1"/>
          <p:nvPr/>
        </p:nvSpPr>
        <p:spPr>
          <a:xfrm>
            <a:off x="5715000" y="23622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92" name="TextBox 91"/>
          <p:cNvSpPr txBox="1"/>
          <p:nvPr/>
        </p:nvSpPr>
        <p:spPr>
          <a:xfrm>
            <a:off x="7239000" y="2362200"/>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93" name="Straight Arrow Connector 92"/>
          <p:cNvCxnSpPr/>
          <p:nvPr/>
        </p:nvCxnSpPr>
        <p:spPr>
          <a:xfrm>
            <a:off x="5715000" y="2286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5791200" y="1981200"/>
            <a:ext cx="293670" cy="307777"/>
          </a:xfrm>
          <a:prstGeom prst="rect">
            <a:avLst/>
          </a:prstGeom>
          <a:noFill/>
        </p:spPr>
        <p:txBody>
          <a:bodyPr wrap="none" rtlCol="0">
            <a:spAutoFit/>
          </a:bodyPr>
          <a:lstStyle/>
          <a:p>
            <a:pPr algn="ctr"/>
            <a:r>
              <a:rPr lang="en-GB" sz="1400" dirty="0">
                <a:latin typeface="Comic Sans MS" pitchFamily="66" charset="0"/>
              </a:rPr>
              <a:t>3</a:t>
            </a:r>
          </a:p>
        </p:txBody>
      </p:sp>
      <p:cxnSp>
        <p:nvCxnSpPr>
          <p:cNvPr id="95" name="Straight Arrow Connector 94"/>
          <p:cNvCxnSpPr/>
          <p:nvPr/>
        </p:nvCxnSpPr>
        <p:spPr>
          <a:xfrm>
            <a:off x="6477000" y="2286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6553200" y="1981200"/>
            <a:ext cx="293670" cy="307777"/>
          </a:xfrm>
          <a:prstGeom prst="rect">
            <a:avLst/>
          </a:prstGeom>
          <a:noFill/>
        </p:spPr>
        <p:txBody>
          <a:bodyPr wrap="none" rtlCol="0">
            <a:spAutoFit/>
          </a:bodyPr>
          <a:lstStyle/>
          <a:p>
            <a:pPr algn="ctr"/>
            <a:r>
              <a:rPr lang="en-GB" sz="1400" dirty="0">
                <a:latin typeface="Comic Sans MS" pitchFamily="66" charset="0"/>
              </a:rPr>
              <a:t>2</a:t>
            </a:r>
          </a:p>
        </p:txBody>
      </p:sp>
      <mc:AlternateContent xmlns:mc="http://schemas.openxmlformats.org/markup-compatibility/2006" xmlns:a14="http://schemas.microsoft.com/office/drawing/2010/main">
        <mc:Choice Requires="a14">
          <p:sp>
            <p:nvSpPr>
              <p:cNvPr id="97" name="TextBox 96"/>
              <p:cNvSpPr txBox="1"/>
              <p:nvPr/>
            </p:nvSpPr>
            <p:spPr>
              <a:xfrm>
                <a:off x="3810000" y="3429000"/>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97" name="TextBox 96"/>
              <p:cNvSpPr txBox="1">
                <a:spLocks noRot="1" noChangeAspect="1" noMove="1" noResize="1" noEditPoints="1" noAdjustHandles="1" noChangeArrowheads="1" noChangeShapeType="1" noTextEdit="1"/>
              </p:cNvSpPr>
              <p:nvPr/>
            </p:nvSpPr>
            <p:spPr>
              <a:xfrm>
                <a:off x="3810000" y="3429000"/>
                <a:ext cx="2766655" cy="475771"/>
              </a:xfrm>
              <a:prstGeom prst="rect">
                <a:avLst/>
              </a:prstGeom>
              <a:blipFill rotWithShape="1">
                <a:blip r:embed="rId8"/>
                <a:stretch>
                  <a:fillRect b="-2564"/>
                </a:stretch>
              </a:blipFill>
            </p:spPr>
            <p:txBody>
              <a:bodyPr/>
              <a:lstStyle/>
              <a:p>
                <a:r>
                  <a:rPr lang="en-GB">
                    <a:noFill/>
                  </a:rPr>
                  <a:t> </a:t>
                </a:r>
              </a:p>
            </p:txBody>
          </p:sp>
        </mc:Fallback>
      </mc:AlternateContent>
      <p:sp>
        <p:nvSpPr>
          <p:cNvPr id="98" name="TextBox 97"/>
          <p:cNvSpPr txBox="1"/>
          <p:nvPr/>
        </p:nvSpPr>
        <p:spPr>
          <a:xfrm>
            <a:off x="5074886" y="2819400"/>
            <a:ext cx="978152" cy="523220"/>
          </a:xfrm>
          <a:prstGeom prst="rect">
            <a:avLst/>
          </a:prstGeom>
          <a:noFill/>
        </p:spPr>
        <p:txBody>
          <a:bodyPr wrap="none" rtlCol="0">
            <a:spAutoFit/>
          </a:bodyPr>
          <a:lstStyle/>
          <a:p>
            <a:pPr algn="ctr"/>
            <a:r>
              <a:rPr lang="en-GB" sz="1400" dirty="0">
                <a:solidFill>
                  <a:srgbClr val="FF0000"/>
                </a:solidFill>
                <a:latin typeface="Comic Sans MS" pitchFamily="66" charset="0"/>
              </a:rPr>
              <a:t>Approach</a:t>
            </a:r>
          </a:p>
          <a:p>
            <a:pPr algn="ctr"/>
            <a:r>
              <a:rPr lang="en-GB" sz="1400" dirty="0">
                <a:solidFill>
                  <a:srgbClr val="FF0000"/>
                </a:solidFill>
                <a:latin typeface="Comic Sans MS" pitchFamily="66" charset="0"/>
              </a:rPr>
              <a:t>4 – 3 = 1</a:t>
            </a:r>
          </a:p>
        </p:txBody>
      </p:sp>
      <p:sp>
        <p:nvSpPr>
          <p:cNvPr id="99" name="TextBox 98"/>
          <p:cNvSpPr txBox="1"/>
          <p:nvPr/>
        </p:nvSpPr>
        <p:spPr>
          <a:xfrm>
            <a:off x="6493890" y="2819400"/>
            <a:ext cx="1096775" cy="523220"/>
          </a:xfrm>
          <a:prstGeom prst="rect">
            <a:avLst/>
          </a:prstGeom>
          <a:noFill/>
        </p:spPr>
        <p:txBody>
          <a:bodyPr wrap="none" rtlCol="0">
            <a:spAutoFit/>
          </a:bodyPr>
          <a:lstStyle/>
          <a:p>
            <a:pPr algn="ctr"/>
            <a:r>
              <a:rPr lang="en-GB" sz="1400" dirty="0">
                <a:solidFill>
                  <a:srgbClr val="FF0000"/>
                </a:solidFill>
                <a:latin typeface="Comic Sans MS" pitchFamily="66" charset="0"/>
              </a:rPr>
              <a:t>Separation</a:t>
            </a:r>
          </a:p>
          <a:p>
            <a:pPr algn="ctr"/>
            <a:r>
              <a:rPr lang="en-GB" sz="1400" dirty="0">
                <a:solidFill>
                  <a:srgbClr val="FF0000"/>
                </a:solidFill>
                <a:latin typeface="Comic Sans MS" pitchFamily="66" charset="0"/>
              </a:rPr>
              <a:t>v - 2</a:t>
            </a:r>
          </a:p>
        </p:txBody>
      </p:sp>
      <mc:AlternateContent xmlns:mc="http://schemas.openxmlformats.org/markup-compatibility/2006" xmlns:a14="http://schemas.microsoft.com/office/drawing/2010/main">
        <mc:Choice Requires="a14">
          <p:sp>
            <p:nvSpPr>
              <p:cNvPr id="100" name="TextBox 99"/>
              <p:cNvSpPr txBox="1"/>
              <p:nvPr/>
            </p:nvSpPr>
            <p:spPr>
              <a:xfrm>
                <a:off x="3810000" y="4038600"/>
                <a:ext cx="862416" cy="43922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b="0" i="1" smtClean="0">
                              <a:latin typeface="Cambria Math" panose="02040503050406030204" pitchFamily="18" charset="0"/>
                            </a:rPr>
                          </m:ctrlPr>
                        </m:fPr>
                        <m:num>
                          <m:r>
                            <a:rPr lang="en-GB" sz="1200" b="0" i="1" smtClean="0">
                              <a:latin typeface="Cambria Math"/>
                            </a:rPr>
                            <m:t>1</m:t>
                          </m:r>
                        </m:num>
                        <m:den>
                          <m:r>
                            <a:rPr lang="en-GB" sz="1200" b="0" i="1" smtClean="0">
                              <a:latin typeface="Cambria Math"/>
                            </a:rPr>
                            <m:t>3</m:t>
                          </m:r>
                        </m:den>
                      </m:f>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𝑣</m:t>
                          </m:r>
                          <m:r>
                            <a:rPr lang="en-GB" sz="1200" b="0" i="1" smtClean="0">
                              <a:latin typeface="Cambria Math"/>
                            </a:rPr>
                            <m:t>−2</m:t>
                          </m:r>
                        </m:num>
                        <m:den>
                          <m:r>
                            <a:rPr lang="en-GB" sz="1200" b="0" i="1" smtClean="0">
                              <a:latin typeface="Cambria Math"/>
                            </a:rPr>
                            <m:t>1</m:t>
                          </m:r>
                        </m:den>
                      </m:f>
                    </m:oMath>
                  </m:oMathPara>
                </a14:m>
                <a:endParaRPr lang="en-GB" sz="1200" dirty="0"/>
              </a:p>
            </p:txBody>
          </p:sp>
        </mc:Choice>
        <mc:Fallback xmlns="">
          <p:sp>
            <p:nvSpPr>
              <p:cNvPr id="100" name="TextBox 99"/>
              <p:cNvSpPr txBox="1">
                <a:spLocks noRot="1" noChangeAspect="1" noMove="1" noResize="1" noEditPoints="1" noAdjustHandles="1" noChangeArrowheads="1" noChangeShapeType="1" noTextEdit="1"/>
              </p:cNvSpPr>
              <p:nvPr/>
            </p:nvSpPr>
            <p:spPr>
              <a:xfrm>
                <a:off x="3810000" y="4038600"/>
                <a:ext cx="862416" cy="439223"/>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1" name="TextBox 100"/>
              <p:cNvSpPr txBox="1"/>
              <p:nvPr/>
            </p:nvSpPr>
            <p:spPr>
              <a:xfrm>
                <a:off x="3810000" y="4648200"/>
                <a:ext cx="862416" cy="43922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b="0" i="1" smtClean="0">
                              <a:latin typeface="Cambria Math" panose="02040503050406030204" pitchFamily="18" charset="0"/>
                            </a:rPr>
                          </m:ctrlPr>
                        </m:fPr>
                        <m:num>
                          <m:r>
                            <a:rPr lang="en-GB" sz="1200" b="0" i="1" smtClean="0">
                              <a:latin typeface="Cambria Math"/>
                            </a:rPr>
                            <m:t>1</m:t>
                          </m:r>
                        </m:num>
                        <m:den>
                          <m:r>
                            <a:rPr lang="en-GB" sz="1200" b="0" i="1" smtClean="0">
                              <a:latin typeface="Cambria Math"/>
                            </a:rPr>
                            <m:t>3</m:t>
                          </m:r>
                        </m:den>
                      </m:f>
                      <m:r>
                        <a:rPr lang="en-GB" sz="1200" b="0" i="1" smtClean="0">
                          <a:latin typeface="Cambria Math"/>
                        </a:rPr>
                        <m:t>=</m:t>
                      </m:r>
                      <m:r>
                        <a:rPr lang="en-GB" sz="1200" b="0" i="1" smtClean="0">
                          <a:latin typeface="Cambria Math"/>
                        </a:rPr>
                        <m:t>𝑣</m:t>
                      </m:r>
                      <m:r>
                        <a:rPr lang="en-GB" sz="1200" b="0" i="1" smtClean="0">
                          <a:latin typeface="Cambria Math"/>
                        </a:rPr>
                        <m:t>−2</m:t>
                      </m:r>
                    </m:oMath>
                  </m:oMathPara>
                </a14:m>
                <a:endParaRPr lang="en-GB" sz="1200" dirty="0"/>
              </a:p>
            </p:txBody>
          </p:sp>
        </mc:Choice>
        <mc:Fallback xmlns="">
          <p:sp>
            <p:nvSpPr>
              <p:cNvPr id="101" name="TextBox 100"/>
              <p:cNvSpPr txBox="1">
                <a:spLocks noRot="1" noChangeAspect="1" noMove="1" noResize="1" noEditPoints="1" noAdjustHandles="1" noChangeArrowheads="1" noChangeShapeType="1" noTextEdit="1"/>
              </p:cNvSpPr>
              <p:nvPr/>
            </p:nvSpPr>
            <p:spPr>
              <a:xfrm>
                <a:off x="3810000" y="4648200"/>
                <a:ext cx="862416" cy="439223"/>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2" name="TextBox 101"/>
              <p:cNvSpPr txBox="1"/>
              <p:nvPr/>
            </p:nvSpPr>
            <p:spPr>
              <a:xfrm>
                <a:off x="3657600" y="5257800"/>
                <a:ext cx="762000" cy="43922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2</m:t>
                      </m:r>
                      <m:f>
                        <m:fPr>
                          <m:ctrlPr>
                            <a:rPr lang="en-GB" sz="1200" b="0" i="1" smtClean="0">
                              <a:latin typeface="Cambria Math" panose="02040503050406030204" pitchFamily="18" charset="0"/>
                            </a:rPr>
                          </m:ctrlPr>
                        </m:fPr>
                        <m:num>
                          <m:r>
                            <a:rPr lang="en-GB" sz="1200" b="0" i="1" smtClean="0">
                              <a:latin typeface="Cambria Math"/>
                            </a:rPr>
                            <m:t>1</m:t>
                          </m:r>
                        </m:num>
                        <m:den>
                          <m:r>
                            <a:rPr lang="en-GB" sz="1200" b="0" i="1" smtClean="0">
                              <a:latin typeface="Cambria Math"/>
                            </a:rPr>
                            <m:t>3</m:t>
                          </m:r>
                        </m:den>
                      </m:f>
                      <m:r>
                        <a:rPr lang="en-GB" sz="1200" b="0" i="1" smtClean="0">
                          <a:latin typeface="Cambria Math"/>
                        </a:rPr>
                        <m:t>=</m:t>
                      </m:r>
                      <m:r>
                        <a:rPr lang="en-GB" sz="1200" b="0" i="1" smtClean="0">
                          <a:latin typeface="Cambria Math"/>
                        </a:rPr>
                        <m:t>𝑣</m:t>
                      </m:r>
                    </m:oMath>
                  </m:oMathPara>
                </a14:m>
                <a:endParaRPr lang="en-GB" sz="1200" dirty="0"/>
              </a:p>
            </p:txBody>
          </p:sp>
        </mc:Choice>
        <mc:Fallback xmlns="">
          <p:sp>
            <p:nvSpPr>
              <p:cNvPr id="102" name="TextBox 101"/>
              <p:cNvSpPr txBox="1">
                <a:spLocks noRot="1" noChangeAspect="1" noMove="1" noResize="1" noEditPoints="1" noAdjustHandles="1" noChangeArrowheads="1" noChangeShapeType="1" noTextEdit="1"/>
              </p:cNvSpPr>
              <p:nvPr/>
            </p:nvSpPr>
            <p:spPr>
              <a:xfrm>
                <a:off x="3657600" y="5257800"/>
                <a:ext cx="762000" cy="439223"/>
              </a:xfrm>
              <a:prstGeom prst="rect">
                <a:avLst/>
              </a:prstGeom>
              <a:blipFill rotWithShape="1">
                <a:blip r:embed="rId11"/>
                <a:stretch>
                  <a:fillRect/>
                </a:stretch>
              </a:blipFill>
            </p:spPr>
            <p:txBody>
              <a:bodyPr/>
              <a:lstStyle/>
              <a:p>
                <a:r>
                  <a:rPr lang="en-GB">
                    <a:noFill/>
                  </a:rPr>
                  <a:t> </a:t>
                </a:r>
              </a:p>
            </p:txBody>
          </p:sp>
        </mc:Fallback>
      </mc:AlternateContent>
      <p:sp>
        <p:nvSpPr>
          <p:cNvPr id="103" name="Arc 102"/>
          <p:cNvSpPr/>
          <p:nvPr/>
        </p:nvSpPr>
        <p:spPr>
          <a:xfrm>
            <a:off x="6400800" y="36576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 name="TextBox 103"/>
          <p:cNvSpPr txBox="1"/>
          <p:nvPr/>
        </p:nvSpPr>
        <p:spPr>
          <a:xfrm>
            <a:off x="6781800" y="3581400"/>
            <a:ext cx="2209800" cy="738664"/>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 leave the speed of separation in algebraic form</a:t>
            </a:r>
            <a:endParaRPr lang="en-GB" sz="1400" b="1" dirty="0">
              <a:solidFill>
                <a:srgbClr val="FF0000"/>
              </a:solidFill>
              <a:latin typeface="Comic Sans MS" pitchFamily="66" charset="0"/>
            </a:endParaRPr>
          </a:p>
        </p:txBody>
      </p:sp>
      <p:sp>
        <p:nvSpPr>
          <p:cNvPr id="105" name="Arc 104"/>
          <p:cNvSpPr/>
          <p:nvPr/>
        </p:nvSpPr>
        <p:spPr>
          <a:xfrm>
            <a:off x="4572000" y="42672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6" name="Arc 105"/>
          <p:cNvSpPr/>
          <p:nvPr/>
        </p:nvSpPr>
        <p:spPr>
          <a:xfrm>
            <a:off x="4572000" y="48768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7" name="TextBox 106"/>
          <p:cNvSpPr txBox="1"/>
          <p:nvPr/>
        </p:nvSpPr>
        <p:spPr>
          <a:xfrm>
            <a:off x="5029200" y="4419600"/>
            <a:ext cx="1371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by 1!</a:t>
            </a:r>
            <a:endParaRPr lang="en-GB" sz="1400" b="1" dirty="0">
              <a:solidFill>
                <a:srgbClr val="FF0000"/>
              </a:solidFill>
              <a:latin typeface="Comic Sans MS" pitchFamily="66" charset="0"/>
            </a:endParaRPr>
          </a:p>
        </p:txBody>
      </p:sp>
      <p:sp>
        <p:nvSpPr>
          <p:cNvPr id="108" name="TextBox 107"/>
          <p:cNvSpPr txBox="1"/>
          <p:nvPr/>
        </p:nvSpPr>
        <p:spPr>
          <a:xfrm>
            <a:off x="5016062" y="5029200"/>
            <a:ext cx="762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Add 2</a:t>
            </a:r>
            <a:endParaRPr lang="en-GB" sz="1400" b="1"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49" name="TextBox 48"/>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49" name="TextBox 48"/>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50" name="TextBox 49"/>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51" name="TextBox 50"/>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52" name="TextBox 51"/>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5"/>
                <a:stretch>
                  <a:fillRect b="-3846"/>
                </a:stretch>
              </a:blipFill>
            </p:spPr>
            <p:txBody>
              <a:bodyPr/>
              <a:lstStyle/>
              <a:p>
                <a:r>
                  <a:rPr lang="en-GB">
                    <a:noFill/>
                  </a:rPr>
                  <a:t> </a:t>
                </a:r>
              </a:p>
            </p:txBody>
          </p:sp>
        </mc:Fallback>
      </mc:AlternateContent>
      <p:sp>
        <p:nvSpPr>
          <p:cNvPr id="53" name="TextBox 52"/>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6"/>
              </a:rPr>
              <a:t>Applet for collision demonstrations</a:t>
            </a:r>
            <a:endParaRPr lang="en-GB" sz="1400" dirty="0">
              <a:latin typeface="Comic Sans MS" pitchFamily="66" charset="0"/>
            </a:endParaRPr>
          </a:p>
        </p:txBody>
      </p:sp>
      <p:sp>
        <p:nvSpPr>
          <p:cNvPr id="54"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55"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56789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blinds(horizontal)">
                                      <p:cBhvr>
                                        <p:cTn id="7" dur="500"/>
                                        <p:tgtEl>
                                          <p:spTgt spid="9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3"/>
                                        </p:tgtEl>
                                        <p:attrNameLst>
                                          <p:attrName>style.visibility</p:attrName>
                                        </p:attrNameLst>
                                      </p:cBhvr>
                                      <p:to>
                                        <p:strVal val="visible"/>
                                      </p:to>
                                    </p:set>
                                    <p:animEffect transition="in" filter="blinds(horizontal)">
                                      <p:cBhvr>
                                        <p:cTn id="12" dur="500"/>
                                        <p:tgtEl>
                                          <p:spTgt spid="10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4"/>
                                        </p:tgtEl>
                                        <p:attrNameLst>
                                          <p:attrName>style.visibility</p:attrName>
                                        </p:attrNameLst>
                                      </p:cBhvr>
                                      <p:to>
                                        <p:strVal val="visible"/>
                                      </p:to>
                                    </p:set>
                                    <p:animEffect transition="in" filter="blinds(horizontal)">
                                      <p:cBhvr>
                                        <p:cTn id="17" dur="500"/>
                                        <p:tgtEl>
                                          <p:spTgt spid="10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8">
                                            <p:txEl>
                                              <p:pRg st="0" end="0"/>
                                            </p:txEl>
                                          </p:spTgt>
                                        </p:tgtEl>
                                        <p:attrNameLst>
                                          <p:attrName>style.visibility</p:attrName>
                                        </p:attrNameLst>
                                      </p:cBhvr>
                                      <p:to>
                                        <p:strVal val="visible"/>
                                      </p:to>
                                    </p:set>
                                    <p:animEffect transition="in" filter="blinds(horizontal)">
                                      <p:cBhvr>
                                        <p:cTn id="22" dur="500"/>
                                        <p:tgtEl>
                                          <p:spTgt spid="9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8">
                                            <p:txEl>
                                              <p:pRg st="1" end="1"/>
                                            </p:txEl>
                                          </p:spTgt>
                                        </p:tgtEl>
                                        <p:attrNameLst>
                                          <p:attrName>style.visibility</p:attrName>
                                        </p:attrNameLst>
                                      </p:cBhvr>
                                      <p:to>
                                        <p:strVal val="visible"/>
                                      </p:to>
                                    </p:set>
                                    <p:animEffect transition="in" filter="blinds(horizontal)">
                                      <p:cBhvr>
                                        <p:cTn id="27" dur="500"/>
                                        <p:tgtEl>
                                          <p:spTgt spid="9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9">
                                            <p:txEl>
                                              <p:pRg st="0" end="0"/>
                                            </p:txEl>
                                          </p:spTgt>
                                        </p:tgtEl>
                                        <p:attrNameLst>
                                          <p:attrName>style.visibility</p:attrName>
                                        </p:attrNameLst>
                                      </p:cBhvr>
                                      <p:to>
                                        <p:strVal val="visible"/>
                                      </p:to>
                                    </p:set>
                                    <p:animEffect transition="in" filter="blinds(horizontal)">
                                      <p:cBhvr>
                                        <p:cTn id="32" dur="500"/>
                                        <p:tgtEl>
                                          <p:spTgt spid="9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9">
                                            <p:txEl>
                                              <p:pRg st="1" end="1"/>
                                            </p:txEl>
                                          </p:spTgt>
                                        </p:tgtEl>
                                        <p:attrNameLst>
                                          <p:attrName>style.visibility</p:attrName>
                                        </p:attrNameLst>
                                      </p:cBhvr>
                                      <p:to>
                                        <p:strVal val="visible"/>
                                      </p:to>
                                    </p:set>
                                    <p:animEffect transition="in" filter="blinds(horizontal)">
                                      <p:cBhvr>
                                        <p:cTn id="37" dur="500"/>
                                        <p:tgtEl>
                                          <p:spTgt spid="99">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0"/>
                                        </p:tgtEl>
                                        <p:attrNameLst>
                                          <p:attrName>style.visibility</p:attrName>
                                        </p:attrNameLst>
                                      </p:cBhvr>
                                      <p:to>
                                        <p:strVal val="visible"/>
                                      </p:to>
                                    </p:set>
                                    <p:animEffect transition="in" filter="blinds(horizontal)">
                                      <p:cBhvr>
                                        <p:cTn id="42" dur="500"/>
                                        <p:tgtEl>
                                          <p:spTgt spid="10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5"/>
                                        </p:tgtEl>
                                        <p:attrNameLst>
                                          <p:attrName>style.visibility</p:attrName>
                                        </p:attrNameLst>
                                      </p:cBhvr>
                                      <p:to>
                                        <p:strVal val="visible"/>
                                      </p:to>
                                    </p:set>
                                    <p:animEffect transition="in" filter="blinds(horizontal)">
                                      <p:cBhvr>
                                        <p:cTn id="47" dur="500"/>
                                        <p:tgtEl>
                                          <p:spTgt spid="10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7"/>
                                        </p:tgtEl>
                                        <p:attrNameLst>
                                          <p:attrName>style.visibility</p:attrName>
                                        </p:attrNameLst>
                                      </p:cBhvr>
                                      <p:to>
                                        <p:strVal val="visible"/>
                                      </p:to>
                                    </p:set>
                                    <p:animEffect transition="in" filter="blinds(horizontal)">
                                      <p:cBhvr>
                                        <p:cTn id="52" dur="500"/>
                                        <p:tgtEl>
                                          <p:spTgt spid="107"/>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01"/>
                                        </p:tgtEl>
                                        <p:attrNameLst>
                                          <p:attrName>style.visibility</p:attrName>
                                        </p:attrNameLst>
                                      </p:cBhvr>
                                      <p:to>
                                        <p:strVal val="visible"/>
                                      </p:to>
                                    </p:set>
                                    <p:animEffect transition="in" filter="blinds(horizontal)">
                                      <p:cBhvr>
                                        <p:cTn id="57" dur="500"/>
                                        <p:tgtEl>
                                          <p:spTgt spid="101"/>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06"/>
                                        </p:tgtEl>
                                        <p:attrNameLst>
                                          <p:attrName>style.visibility</p:attrName>
                                        </p:attrNameLst>
                                      </p:cBhvr>
                                      <p:to>
                                        <p:strVal val="visible"/>
                                      </p:to>
                                    </p:set>
                                    <p:animEffect transition="in" filter="blinds(horizontal)">
                                      <p:cBhvr>
                                        <p:cTn id="62" dur="500"/>
                                        <p:tgtEl>
                                          <p:spTgt spid="10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08"/>
                                        </p:tgtEl>
                                        <p:attrNameLst>
                                          <p:attrName>style.visibility</p:attrName>
                                        </p:attrNameLst>
                                      </p:cBhvr>
                                      <p:to>
                                        <p:strVal val="visible"/>
                                      </p:to>
                                    </p:set>
                                    <p:animEffect transition="in" filter="blinds(horizontal)">
                                      <p:cBhvr>
                                        <p:cTn id="67" dur="500"/>
                                        <p:tgtEl>
                                          <p:spTgt spid="10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02"/>
                                        </p:tgtEl>
                                        <p:attrNameLst>
                                          <p:attrName>style.visibility</p:attrName>
                                        </p:attrNameLst>
                                      </p:cBhvr>
                                      <p:to>
                                        <p:strVal val="visible"/>
                                      </p:to>
                                    </p:set>
                                    <p:animEffect transition="in" filter="blinds(horizontal)">
                                      <p:cBhvr>
                                        <p:cTn id="72" dur="5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P spid="100" grpId="0"/>
      <p:bldP spid="101" grpId="0"/>
      <p:bldP spid="102" grpId="0"/>
      <p:bldP spid="103" grpId="0" animBg="1"/>
      <p:bldP spid="104" grpId="0"/>
      <p:bldP spid="105" grpId="0" animBg="1"/>
      <p:bldP spid="106" grpId="0" animBg="1"/>
      <p:bldP spid="107" grpId="0"/>
      <p:bldP spid="10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b="1" dirty="0">
              <a:latin typeface="Comic Sans MS" pitchFamily="66" charset="0"/>
            </a:endParaRPr>
          </a:p>
          <a:p>
            <a:pPr algn="ctr">
              <a:buFont typeface="Wingdings"/>
              <a:buChar char="à"/>
            </a:pPr>
            <a:r>
              <a:rPr lang="en-GB" sz="1400" dirty="0">
                <a:latin typeface="Comic Sans MS" pitchFamily="66" charset="0"/>
                <a:sym typeface="Wingdings" pitchFamily="2" charset="2"/>
              </a:rPr>
              <a:t>You can use the principle of conservation of linear momentum together with Newton’s Law of Restitution to solve problems involving two unknown velocities</a:t>
            </a:r>
          </a:p>
          <a:p>
            <a:pPr marL="0" indent="0" algn="ctr">
              <a:buNone/>
            </a:pPr>
            <a:endParaRPr lang="en-GB" sz="1400" dirty="0">
              <a:latin typeface="Comic Sans MS" pitchFamily="66" charset="0"/>
              <a:sym typeface="Wingdings" pitchFamily="2" charset="2"/>
            </a:endParaRPr>
          </a:p>
          <a:p>
            <a:pPr marL="0" indent="0" algn="ctr">
              <a:buNone/>
            </a:pPr>
            <a:r>
              <a:rPr lang="en-GB" sz="1400" dirty="0">
                <a:latin typeface="Comic Sans MS" pitchFamily="66" charset="0"/>
                <a:sym typeface="Wingdings" pitchFamily="2" charset="2"/>
              </a:rPr>
              <a:t>In the example shown, calculate the values of v</a:t>
            </a:r>
            <a:r>
              <a:rPr lang="en-GB" sz="1400" baseline="-25000" dirty="0">
                <a:latin typeface="Comic Sans MS" pitchFamily="66" charset="0"/>
                <a:sym typeface="Wingdings" pitchFamily="2" charset="2"/>
              </a:rPr>
              <a:t>1</a:t>
            </a:r>
            <a:r>
              <a:rPr lang="en-GB" sz="1400" dirty="0">
                <a:latin typeface="Comic Sans MS" pitchFamily="66" charset="0"/>
                <a:sym typeface="Wingdings" pitchFamily="2" charset="2"/>
              </a:rPr>
              <a:t> and v</a:t>
            </a:r>
            <a:r>
              <a:rPr lang="en-GB" sz="1400" baseline="-25000" dirty="0">
                <a:latin typeface="Comic Sans MS" pitchFamily="66" charset="0"/>
                <a:sym typeface="Wingdings" pitchFamily="2" charset="2"/>
              </a:rPr>
              <a:t>2</a:t>
            </a:r>
            <a:r>
              <a:rPr lang="en-GB" sz="1400" dirty="0">
                <a:latin typeface="Comic Sans MS" pitchFamily="66" charset="0"/>
                <a:sym typeface="Wingdings" pitchFamily="2" charset="2"/>
              </a:rPr>
              <a:t>, given that the coefficient of restitution is </a:t>
            </a:r>
            <a:r>
              <a:rPr lang="en-GB" sz="1400" baseline="30000" dirty="0">
                <a:latin typeface="Comic Sans MS" pitchFamily="66" charset="0"/>
                <a:sym typeface="Wingdings" pitchFamily="2" charset="2"/>
              </a:rPr>
              <a:t>1</a:t>
            </a:r>
            <a:r>
              <a:rPr lang="en-GB" sz="1400" dirty="0">
                <a:latin typeface="Comic Sans MS" pitchFamily="66" charset="0"/>
                <a:sym typeface="Wingdings" pitchFamily="2" charset="2"/>
              </a:rPr>
              <a:t>/</a:t>
            </a:r>
            <a:r>
              <a:rPr lang="en-GB" sz="1400" baseline="-25000" dirty="0">
                <a:latin typeface="Comic Sans MS" pitchFamily="66" charset="0"/>
                <a:sym typeface="Wingdings" pitchFamily="2" charset="2"/>
              </a:rPr>
              <a:t>2</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sym typeface="Wingdings" pitchFamily="2" charset="2"/>
              </a:rPr>
              <a:t> You will need to use each of the above rules to form two equations, which you can then solve </a:t>
            </a:r>
            <a:r>
              <a:rPr lang="en-GB" sz="1400" u="sng" dirty="0">
                <a:latin typeface="Comic Sans MS" pitchFamily="66" charset="0"/>
                <a:sym typeface="Wingdings" pitchFamily="2" charset="2"/>
              </a:rPr>
              <a:t>simultaneously</a:t>
            </a:r>
            <a:endParaRPr lang="en-GB" sz="1400" u="sng" dirty="0">
              <a:latin typeface="Comic Sans MS" pitchFamily="66" charset="0"/>
            </a:endParaRPr>
          </a:p>
        </p:txBody>
      </p:sp>
      <p:cxnSp>
        <p:nvCxnSpPr>
          <p:cNvPr id="47" name="Straight Connector 46"/>
          <p:cNvCxnSpPr/>
          <p:nvPr/>
        </p:nvCxnSpPr>
        <p:spPr>
          <a:xfrm>
            <a:off x="4800600" y="1524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800600" y="18288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800600" y="15240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50" name="TextBox 49"/>
          <p:cNvSpPr txBox="1"/>
          <p:nvPr/>
        </p:nvSpPr>
        <p:spPr>
          <a:xfrm>
            <a:off x="6324600" y="15240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51" name="Straight Connector 50"/>
          <p:cNvCxnSpPr/>
          <p:nvPr/>
        </p:nvCxnSpPr>
        <p:spPr>
          <a:xfrm>
            <a:off x="6324600" y="15240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848600" y="15240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324600" y="15240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800600" y="15240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5029200" y="22098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p:cNvSpPr/>
          <p:nvPr/>
        </p:nvSpPr>
        <p:spPr>
          <a:xfrm>
            <a:off x="5791200" y="22098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p:cNvSpPr/>
          <p:nvPr/>
        </p:nvSpPr>
        <p:spPr>
          <a:xfrm>
            <a:off x="6553200" y="22098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p:cNvSpPr/>
          <p:nvPr/>
        </p:nvSpPr>
        <p:spPr>
          <a:xfrm>
            <a:off x="7315200" y="22098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9" name="Straight Arrow Connector 58"/>
          <p:cNvCxnSpPr/>
          <p:nvPr/>
        </p:nvCxnSpPr>
        <p:spPr>
          <a:xfrm>
            <a:off x="49530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029200" y="1828800"/>
            <a:ext cx="293670" cy="307777"/>
          </a:xfrm>
          <a:prstGeom prst="rect">
            <a:avLst/>
          </a:prstGeom>
          <a:noFill/>
        </p:spPr>
        <p:txBody>
          <a:bodyPr wrap="none" rtlCol="0">
            <a:spAutoFit/>
          </a:bodyPr>
          <a:lstStyle/>
          <a:p>
            <a:pPr algn="ctr"/>
            <a:r>
              <a:rPr lang="en-GB" sz="1400" dirty="0">
                <a:latin typeface="Comic Sans MS" pitchFamily="66" charset="0"/>
              </a:rPr>
              <a:t>5</a:t>
            </a:r>
          </a:p>
        </p:txBody>
      </p:sp>
      <p:cxnSp>
        <p:nvCxnSpPr>
          <p:cNvPr id="61" name="Straight Arrow Connector 60"/>
          <p:cNvCxnSpPr/>
          <p:nvPr/>
        </p:nvCxnSpPr>
        <p:spPr>
          <a:xfrm>
            <a:off x="72390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7289552" y="1828800"/>
            <a:ext cx="344966"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2</a:t>
            </a:r>
          </a:p>
        </p:txBody>
      </p:sp>
      <p:cxnSp>
        <p:nvCxnSpPr>
          <p:cNvPr id="65" name="Straight Connector 64"/>
          <p:cNvCxnSpPr/>
          <p:nvPr/>
        </p:nvCxnSpPr>
        <p:spPr>
          <a:xfrm>
            <a:off x="4800600" y="2819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4953000" y="22098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67" name="TextBox 66"/>
          <p:cNvSpPr txBox="1"/>
          <p:nvPr/>
        </p:nvSpPr>
        <p:spPr>
          <a:xfrm>
            <a:off x="6477000" y="22098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68" name="TextBox 67"/>
          <p:cNvSpPr txBox="1"/>
          <p:nvPr/>
        </p:nvSpPr>
        <p:spPr>
          <a:xfrm>
            <a:off x="5715000" y="22098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73" name="TextBox 72"/>
          <p:cNvSpPr txBox="1"/>
          <p:nvPr/>
        </p:nvSpPr>
        <p:spPr>
          <a:xfrm>
            <a:off x="7239000" y="2209800"/>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76" name="Straight Arrow Connector 75"/>
          <p:cNvCxnSpPr/>
          <p:nvPr/>
        </p:nvCxnSpPr>
        <p:spPr>
          <a:xfrm flipH="1">
            <a:off x="57150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5791200" y="1828800"/>
            <a:ext cx="293670" cy="307777"/>
          </a:xfrm>
          <a:prstGeom prst="rect">
            <a:avLst/>
          </a:prstGeom>
          <a:noFill/>
        </p:spPr>
        <p:txBody>
          <a:bodyPr wrap="none" rtlCol="0">
            <a:spAutoFit/>
          </a:bodyPr>
          <a:lstStyle/>
          <a:p>
            <a:pPr algn="ctr"/>
            <a:r>
              <a:rPr lang="en-GB" sz="1400" dirty="0">
                <a:latin typeface="Comic Sans MS" pitchFamily="66" charset="0"/>
              </a:rPr>
              <a:t>4</a:t>
            </a:r>
          </a:p>
        </p:txBody>
      </p:sp>
      <p:cxnSp>
        <p:nvCxnSpPr>
          <p:cNvPr id="78" name="Straight Arrow Connector 77"/>
          <p:cNvCxnSpPr/>
          <p:nvPr/>
        </p:nvCxnSpPr>
        <p:spPr>
          <a:xfrm>
            <a:off x="64770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6537170" y="1828800"/>
            <a:ext cx="325730"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1</a:t>
            </a:r>
          </a:p>
        </p:txBody>
      </p:sp>
      <p:sp>
        <p:nvSpPr>
          <p:cNvPr id="15" name="TextBox 14"/>
          <p:cNvSpPr txBox="1"/>
          <p:nvPr/>
        </p:nvSpPr>
        <p:spPr>
          <a:xfrm>
            <a:off x="4876800" y="2514600"/>
            <a:ext cx="606256" cy="307777"/>
          </a:xfrm>
          <a:prstGeom prst="rect">
            <a:avLst/>
          </a:prstGeom>
          <a:noFill/>
        </p:spPr>
        <p:txBody>
          <a:bodyPr wrap="none" rtlCol="0">
            <a:spAutoFit/>
          </a:bodyPr>
          <a:lstStyle/>
          <a:p>
            <a:pPr algn="ctr"/>
            <a:r>
              <a:rPr lang="en-GB" sz="1400" dirty="0">
                <a:latin typeface="Comic Sans MS" pitchFamily="66" charset="0"/>
              </a:rPr>
              <a:t>200g</a:t>
            </a:r>
          </a:p>
        </p:txBody>
      </p:sp>
      <p:sp>
        <p:nvSpPr>
          <p:cNvPr id="109" name="TextBox 108"/>
          <p:cNvSpPr txBox="1"/>
          <p:nvPr/>
        </p:nvSpPr>
        <p:spPr>
          <a:xfrm>
            <a:off x="6400800" y="2514600"/>
            <a:ext cx="606256" cy="307777"/>
          </a:xfrm>
          <a:prstGeom prst="rect">
            <a:avLst/>
          </a:prstGeom>
          <a:noFill/>
        </p:spPr>
        <p:txBody>
          <a:bodyPr wrap="none" rtlCol="0">
            <a:spAutoFit/>
          </a:bodyPr>
          <a:lstStyle/>
          <a:p>
            <a:pPr algn="ctr"/>
            <a:r>
              <a:rPr lang="en-GB" sz="1400" dirty="0">
                <a:latin typeface="Comic Sans MS" pitchFamily="66" charset="0"/>
              </a:rPr>
              <a:t>200g</a:t>
            </a:r>
          </a:p>
        </p:txBody>
      </p:sp>
      <p:sp>
        <p:nvSpPr>
          <p:cNvPr id="110" name="TextBox 109"/>
          <p:cNvSpPr txBox="1"/>
          <p:nvPr/>
        </p:nvSpPr>
        <p:spPr>
          <a:xfrm>
            <a:off x="5638800" y="2514600"/>
            <a:ext cx="606256" cy="307777"/>
          </a:xfrm>
          <a:prstGeom prst="rect">
            <a:avLst/>
          </a:prstGeom>
          <a:noFill/>
        </p:spPr>
        <p:txBody>
          <a:bodyPr wrap="none" rtlCol="0">
            <a:spAutoFit/>
          </a:bodyPr>
          <a:lstStyle/>
          <a:p>
            <a:pPr algn="ctr"/>
            <a:r>
              <a:rPr lang="en-GB" sz="1400" dirty="0">
                <a:latin typeface="Comic Sans MS" pitchFamily="66" charset="0"/>
              </a:rPr>
              <a:t>400g</a:t>
            </a:r>
          </a:p>
        </p:txBody>
      </p:sp>
      <p:sp>
        <p:nvSpPr>
          <p:cNvPr id="111" name="TextBox 110"/>
          <p:cNvSpPr txBox="1"/>
          <p:nvPr/>
        </p:nvSpPr>
        <p:spPr>
          <a:xfrm>
            <a:off x="7162800" y="2514600"/>
            <a:ext cx="606256" cy="307777"/>
          </a:xfrm>
          <a:prstGeom prst="rect">
            <a:avLst/>
          </a:prstGeom>
          <a:noFill/>
        </p:spPr>
        <p:txBody>
          <a:bodyPr wrap="none" rtlCol="0">
            <a:spAutoFit/>
          </a:bodyPr>
          <a:lstStyle/>
          <a:p>
            <a:pPr algn="ctr"/>
            <a:r>
              <a:rPr lang="en-GB" sz="1400" dirty="0">
                <a:latin typeface="Comic Sans MS" pitchFamily="66" charset="0"/>
              </a:rPr>
              <a:t>400g</a:t>
            </a:r>
          </a:p>
        </p:txBody>
      </p:sp>
      <p:sp>
        <p:nvSpPr>
          <p:cNvPr id="112" name="TextBox 111"/>
          <p:cNvSpPr txBox="1"/>
          <p:nvPr/>
        </p:nvSpPr>
        <p:spPr>
          <a:xfrm>
            <a:off x="5054849" y="2819400"/>
            <a:ext cx="1018228" cy="523220"/>
          </a:xfrm>
          <a:prstGeom prst="rect">
            <a:avLst/>
          </a:prstGeom>
          <a:noFill/>
        </p:spPr>
        <p:txBody>
          <a:bodyPr wrap="none" rtlCol="0">
            <a:spAutoFit/>
          </a:bodyPr>
          <a:lstStyle/>
          <a:p>
            <a:pPr algn="ctr"/>
            <a:r>
              <a:rPr lang="en-GB" sz="1400" dirty="0">
                <a:solidFill>
                  <a:srgbClr val="FF0000"/>
                </a:solidFill>
                <a:latin typeface="Comic Sans MS" pitchFamily="66" charset="0"/>
              </a:rPr>
              <a:t>Approach</a:t>
            </a:r>
          </a:p>
          <a:p>
            <a:pPr algn="ctr"/>
            <a:r>
              <a:rPr lang="en-GB" sz="1400" dirty="0">
                <a:solidFill>
                  <a:srgbClr val="FF0000"/>
                </a:solidFill>
                <a:latin typeface="Comic Sans MS" pitchFamily="66" charset="0"/>
              </a:rPr>
              <a:t>5 - - 4 = 9</a:t>
            </a:r>
          </a:p>
        </p:txBody>
      </p:sp>
      <p:sp>
        <p:nvSpPr>
          <p:cNvPr id="113" name="TextBox 112"/>
          <p:cNvSpPr txBox="1"/>
          <p:nvPr/>
        </p:nvSpPr>
        <p:spPr>
          <a:xfrm>
            <a:off x="6493890" y="2819400"/>
            <a:ext cx="1096775" cy="523220"/>
          </a:xfrm>
          <a:prstGeom prst="rect">
            <a:avLst/>
          </a:prstGeom>
          <a:noFill/>
        </p:spPr>
        <p:txBody>
          <a:bodyPr wrap="none" rtlCol="0">
            <a:spAutoFit/>
          </a:bodyPr>
          <a:lstStyle/>
          <a:p>
            <a:pPr algn="ctr"/>
            <a:r>
              <a:rPr lang="en-GB" sz="1400" dirty="0">
                <a:solidFill>
                  <a:srgbClr val="FF0000"/>
                </a:solidFill>
                <a:latin typeface="Comic Sans MS" pitchFamily="66" charset="0"/>
              </a:rPr>
              <a:t>Separation</a:t>
            </a:r>
          </a:p>
          <a:p>
            <a:pPr algn="ctr"/>
            <a:r>
              <a:rPr lang="en-GB" sz="1400" dirty="0">
                <a:solidFill>
                  <a:srgbClr val="FF0000"/>
                </a:solidFill>
                <a:latin typeface="Comic Sans MS" pitchFamily="66" charset="0"/>
              </a:rPr>
              <a:t>v</a:t>
            </a:r>
            <a:r>
              <a:rPr lang="en-GB" sz="1400" baseline="-25000" dirty="0">
                <a:solidFill>
                  <a:srgbClr val="FF0000"/>
                </a:solidFill>
                <a:latin typeface="Comic Sans MS" pitchFamily="66" charset="0"/>
              </a:rPr>
              <a:t>2</a:t>
            </a:r>
            <a:r>
              <a:rPr lang="en-GB" sz="1400" dirty="0">
                <a:solidFill>
                  <a:srgbClr val="FF0000"/>
                </a:solidFill>
                <a:latin typeface="Comic Sans MS" pitchFamily="66" charset="0"/>
              </a:rPr>
              <a:t> – v</a:t>
            </a:r>
            <a:r>
              <a:rPr lang="en-GB" sz="1400" baseline="-25000" dirty="0">
                <a:solidFill>
                  <a:srgbClr val="FF0000"/>
                </a:solidFill>
                <a:latin typeface="Comic Sans MS" pitchFamily="66" charset="0"/>
              </a:rPr>
              <a:t>1</a:t>
            </a:r>
          </a:p>
        </p:txBody>
      </p:sp>
      <mc:AlternateContent xmlns:mc="http://schemas.openxmlformats.org/markup-compatibility/2006" xmlns:a14="http://schemas.microsoft.com/office/drawing/2010/main">
        <mc:Choice Requires="a14">
          <p:sp>
            <p:nvSpPr>
              <p:cNvPr id="114" name="TextBox 113"/>
              <p:cNvSpPr txBox="1"/>
              <p:nvPr/>
            </p:nvSpPr>
            <p:spPr>
              <a:xfrm>
                <a:off x="4038600" y="3429000"/>
                <a:ext cx="3198376" cy="5396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𝑠𝑒𝑝𝑎𝑟𝑎𝑡𝑖𝑜𝑛</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num>
                        <m:den>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𝑎𝑝𝑝𝑟𝑜𝑎𝑐h</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den>
                      </m:f>
                    </m:oMath>
                  </m:oMathPara>
                </a14:m>
                <a:endParaRPr lang="en-GB" sz="1400" dirty="0"/>
              </a:p>
            </p:txBody>
          </p:sp>
        </mc:Choice>
        <mc:Fallback xmlns="">
          <p:sp>
            <p:nvSpPr>
              <p:cNvPr id="114" name="TextBox 113"/>
              <p:cNvSpPr txBox="1">
                <a:spLocks noRot="1" noChangeAspect="1" noMove="1" noResize="1" noEditPoints="1" noAdjustHandles="1" noChangeArrowheads="1" noChangeShapeType="1" noTextEdit="1"/>
              </p:cNvSpPr>
              <p:nvPr/>
            </p:nvSpPr>
            <p:spPr>
              <a:xfrm>
                <a:off x="4038600" y="3429000"/>
                <a:ext cx="3198376" cy="539635"/>
              </a:xfrm>
              <a:prstGeom prst="rect">
                <a:avLst/>
              </a:prstGeom>
              <a:blipFill rotWithShape="1">
                <a:blip r:embed="rId8"/>
                <a:stretch>
                  <a:fillRect b="-454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5" name="TextBox 114"/>
              <p:cNvSpPr txBox="1"/>
              <p:nvPr/>
            </p:nvSpPr>
            <p:spPr>
              <a:xfrm>
                <a:off x="4038600" y="4038600"/>
                <a:ext cx="1126462" cy="4970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m:t>
                      </m:r>
                      <m:f>
                        <m:fPr>
                          <m:ctrlPr>
                            <a:rPr lang="en-GB" sz="1400" b="0" i="1" smtClean="0">
                              <a:latin typeface="Cambria Math" panose="02040503050406030204" pitchFamily="18" charset="0"/>
                            </a:rPr>
                          </m:ctrlPr>
                        </m:fPr>
                        <m:num>
                          <m:sSub>
                            <m:sSubPr>
                              <m:ctrlPr>
                                <a:rPr lang="en-GB" sz="1400" b="0" i="1" smtClean="0">
                                  <a:latin typeface="Cambria Math" panose="02040503050406030204" pitchFamily="18" charset="0"/>
                                </a:rPr>
                              </m:ctrlPr>
                            </m:sSubPr>
                            <m:e>
                              <m:r>
                                <a:rPr lang="en-GB" sz="1400" b="0" i="1" smtClean="0">
                                  <a:latin typeface="Cambria Math"/>
                                </a:rPr>
                                <m:t>𝑣</m:t>
                              </m:r>
                            </m:e>
                            <m:sub>
                              <m:r>
                                <a:rPr lang="en-GB" sz="1400" b="0" i="1" smtClean="0">
                                  <a:latin typeface="Cambria Math"/>
                                </a:rPr>
                                <m:t>2</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𝑣</m:t>
                              </m:r>
                            </m:e>
                            <m:sub>
                              <m:r>
                                <a:rPr lang="en-GB" sz="1400" b="0" i="1" smtClean="0">
                                  <a:latin typeface="Cambria Math"/>
                                </a:rPr>
                                <m:t>1</m:t>
                              </m:r>
                            </m:sub>
                          </m:sSub>
                        </m:num>
                        <m:den>
                          <m:r>
                            <a:rPr lang="en-GB" sz="1400" b="0" i="1" smtClean="0">
                              <a:latin typeface="Cambria Math"/>
                            </a:rPr>
                            <m:t>9</m:t>
                          </m:r>
                        </m:den>
                      </m:f>
                    </m:oMath>
                  </m:oMathPara>
                </a14:m>
                <a:endParaRPr lang="en-GB" sz="1400" dirty="0"/>
              </a:p>
            </p:txBody>
          </p:sp>
        </mc:Choice>
        <mc:Fallback xmlns="">
          <p:sp>
            <p:nvSpPr>
              <p:cNvPr id="115" name="TextBox 114"/>
              <p:cNvSpPr txBox="1">
                <a:spLocks noRot="1" noChangeAspect="1" noMove="1" noResize="1" noEditPoints="1" noAdjustHandles="1" noChangeArrowheads="1" noChangeShapeType="1" noTextEdit="1"/>
              </p:cNvSpPr>
              <p:nvPr/>
            </p:nvSpPr>
            <p:spPr>
              <a:xfrm>
                <a:off x="4038600" y="4038600"/>
                <a:ext cx="1126462" cy="497059"/>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6" name="TextBox 115"/>
              <p:cNvSpPr txBox="1"/>
              <p:nvPr/>
            </p:nvSpPr>
            <p:spPr>
              <a:xfrm>
                <a:off x="3886200" y="4648200"/>
                <a:ext cx="12954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4.5=</m:t>
                      </m:r>
                      <m:sSub>
                        <m:sSubPr>
                          <m:ctrlPr>
                            <a:rPr lang="en-GB" sz="1400" i="1">
                              <a:latin typeface="Cambria Math" panose="02040503050406030204" pitchFamily="18" charset="0"/>
                            </a:rPr>
                          </m:ctrlPr>
                        </m:sSubPr>
                        <m:e>
                          <m:r>
                            <a:rPr lang="en-GB" sz="1400" i="1">
                              <a:latin typeface="Cambria Math"/>
                            </a:rPr>
                            <m:t>𝑣</m:t>
                          </m:r>
                        </m:e>
                        <m:sub>
                          <m:r>
                            <a:rPr lang="en-GB" sz="1400" i="1">
                              <a:latin typeface="Cambria Math"/>
                            </a:rPr>
                            <m:t>2</m:t>
                          </m:r>
                        </m:sub>
                      </m:sSub>
                      <m:r>
                        <a:rPr lang="en-GB" sz="1400" i="1">
                          <a:latin typeface="Cambria Math"/>
                        </a:rPr>
                        <m:t>−</m:t>
                      </m:r>
                      <m:sSub>
                        <m:sSubPr>
                          <m:ctrlPr>
                            <a:rPr lang="en-GB" sz="1400" i="1">
                              <a:latin typeface="Cambria Math" panose="02040503050406030204" pitchFamily="18" charset="0"/>
                            </a:rPr>
                          </m:ctrlPr>
                        </m:sSubPr>
                        <m:e>
                          <m:r>
                            <a:rPr lang="en-GB" sz="1400" i="1">
                              <a:latin typeface="Cambria Math"/>
                            </a:rPr>
                            <m:t>𝑣</m:t>
                          </m:r>
                        </m:e>
                        <m:sub>
                          <m:r>
                            <a:rPr lang="en-GB" sz="1400" i="1">
                              <a:latin typeface="Cambria Math"/>
                            </a:rPr>
                            <m:t>1</m:t>
                          </m:r>
                        </m:sub>
                      </m:sSub>
                    </m:oMath>
                  </m:oMathPara>
                </a14:m>
                <a:endParaRPr lang="en-GB" sz="1400" dirty="0"/>
              </a:p>
            </p:txBody>
          </p:sp>
        </mc:Choice>
        <mc:Fallback xmlns="">
          <p:sp>
            <p:nvSpPr>
              <p:cNvPr id="116" name="TextBox 115"/>
              <p:cNvSpPr txBox="1">
                <a:spLocks noRot="1" noChangeAspect="1" noMove="1" noResize="1" noEditPoints="1" noAdjustHandles="1" noChangeArrowheads="1" noChangeShapeType="1" noTextEdit="1"/>
              </p:cNvSpPr>
              <p:nvPr/>
            </p:nvSpPr>
            <p:spPr>
              <a:xfrm>
                <a:off x="3886200" y="4648200"/>
                <a:ext cx="1295400" cy="307777"/>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7" name="TextBox 116"/>
              <p:cNvSpPr txBox="1"/>
              <p:nvPr/>
            </p:nvSpPr>
            <p:spPr>
              <a:xfrm>
                <a:off x="4038600" y="5181600"/>
                <a:ext cx="1371599"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9=</m:t>
                      </m:r>
                      <m:sSub>
                        <m:sSubPr>
                          <m:ctrlPr>
                            <a:rPr lang="en-GB" sz="1400" i="1">
                              <a:latin typeface="Cambria Math" panose="02040503050406030204" pitchFamily="18" charset="0"/>
                            </a:rPr>
                          </m:ctrlPr>
                        </m:sSubPr>
                        <m:e>
                          <m:r>
                            <a:rPr lang="en-GB" sz="1400" b="0" i="1" smtClean="0">
                              <a:latin typeface="Cambria Math"/>
                            </a:rPr>
                            <m:t>2</m:t>
                          </m:r>
                          <m:r>
                            <a:rPr lang="en-GB" sz="1400" i="1">
                              <a:latin typeface="Cambria Math"/>
                            </a:rPr>
                            <m:t>𝑣</m:t>
                          </m:r>
                        </m:e>
                        <m:sub>
                          <m:r>
                            <a:rPr lang="en-GB" sz="1400" i="1">
                              <a:latin typeface="Cambria Math"/>
                            </a:rPr>
                            <m:t>2</m:t>
                          </m:r>
                        </m:sub>
                      </m:sSub>
                      <m:r>
                        <a:rPr lang="en-GB" sz="1400" i="1">
                          <a:latin typeface="Cambria Math"/>
                        </a:rPr>
                        <m:t>−</m:t>
                      </m:r>
                      <m:r>
                        <a:rPr lang="en-GB" sz="1400" b="0" i="1" smtClean="0">
                          <a:latin typeface="Cambria Math"/>
                        </a:rPr>
                        <m:t>2</m:t>
                      </m:r>
                      <m:sSub>
                        <m:sSubPr>
                          <m:ctrlPr>
                            <a:rPr lang="en-GB" sz="1400" i="1">
                              <a:latin typeface="Cambria Math" panose="02040503050406030204" pitchFamily="18" charset="0"/>
                            </a:rPr>
                          </m:ctrlPr>
                        </m:sSubPr>
                        <m:e>
                          <m:r>
                            <a:rPr lang="en-GB" sz="1400" i="1">
                              <a:latin typeface="Cambria Math"/>
                            </a:rPr>
                            <m:t>𝑣</m:t>
                          </m:r>
                        </m:e>
                        <m:sub>
                          <m:r>
                            <a:rPr lang="en-GB" sz="1400" i="1">
                              <a:latin typeface="Cambria Math"/>
                            </a:rPr>
                            <m:t>1</m:t>
                          </m:r>
                        </m:sub>
                      </m:sSub>
                    </m:oMath>
                  </m:oMathPara>
                </a14:m>
                <a:endParaRPr lang="en-GB" sz="1400" dirty="0"/>
              </a:p>
            </p:txBody>
          </p:sp>
        </mc:Choice>
        <mc:Fallback xmlns="">
          <p:sp>
            <p:nvSpPr>
              <p:cNvPr id="117" name="TextBox 116"/>
              <p:cNvSpPr txBox="1">
                <a:spLocks noRot="1" noChangeAspect="1" noMove="1" noResize="1" noEditPoints="1" noAdjustHandles="1" noChangeArrowheads="1" noChangeShapeType="1" noTextEdit="1"/>
              </p:cNvSpPr>
              <p:nvPr/>
            </p:nvSpPr>
            <p:spPr>
              <a:xfrm>
                <a:off x="4038600" y="5181600"/>
                <a:ext cx="1371599" cy="307777"/>
              </a:xfrm>
              <a:prstGeom prst="rect">
                <a:avLst/>
              </a:prstGeom>
              <a:blipFill rotWithShape="1">
                <a:blip r:embed="rId11"/>
                <a:stretch>
                  <a:fillRect/>
                </a:stretch>
              </a:blipFill>
            </p:spPr>
            <p:txBody>
              <a:bodyPr/>
              <a:lstStyle/>
              <a:p>
                <a:r>
                  <a:rPr lang="en-GB">
                    <a:noFill/>
                  </a:rPr>
                  <a:t> </a:t>
                </a:r>
              </a:p>
            </p:txBody>
          </p:sp>
        </mc:Fallback>
      </mc:AlternateContent>
      <p:sp>
        <p:nvSpPr>
          <p:cNvPr id="118" name="Arc 117"/>
          <p:cNvSpPr/>
          <p:nvPr/>
        </p:nvSpPr>
        <p:spPr>
          <a:xfrm>
            <a:off x="7099738" y="3733800"/>
            <a:ext cx="444062"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9" name="TextBox 118"/>
          <p:cNvSpPr txBox="1"/>
          <p:nvPr/>
        </p:nvSpPr>
        <p:spPr>
          <a:xfrm>
            <a:off x="7543800" y="3810000"/>
            <a:ext cx="1295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dirty="0">
              <a:solidFill>
                <a:srgbClr val="FF0000"/>
              </a:solidFill>
              <a:latin typeface="Comic Sans MS" pitchFamily="66" charset="0"/>
            </a:endParaRPr>
          </a:p>
        </p:txBody>
      </p:sp>
      <p:sp>
        <p:nvSpPr>
          <p:cNvPr id="120" name="Arc 119"/>
          <p:cNvSpPr/>
          <p:nvPr/>
        </p:nvSpPr>
        <p:spPr>
          <a:xfrm>
            <a:off x="5181600" y="43434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1" name="Arc 120"/>
          <p:cNvSpPr/>
          <p:nvPr/>
        </p:nvSpPr>
        <p:spPr>
          <a:xfrm>
            <a:off x="5181600" y="48768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2" name="TextBox 121"/>
          <p:cNvSpPr txBox="1"/>
          <p:nvPr/>
        </p:nvSpPr>
        <p:spPr>
          <a:xfrm>
            <a:off x="5638800" y="4419600"/>
            <a:ext cx="1295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by 9</a:t>
            </a:r>
            <a:endParaRPr lang="en-GB" sz="1400" b="1" dirty="0">
              <a:solidFill>
                <a:srgbClr val="FF0000"/>
              </a:solidFill>
              <a:latin typeface="Comic Sans MS" pitchFamily="66" charset="0"/>
            </a:endParaRPr>
          </a:p>
        </p:txBody>
      </p:sp>
      <p:sp>
        <p:nvSpPr>
          <p:cNvPr id="123" name="TextBox 122"/>
          <p:cNvSpPr txBox="1"/>
          <p:nvPr/>
        </p:nvSpPr>
        <p:spPr>
          <a:xfrm>
            <a:off x="5562600" y="4876800"/>
            <a:ext cx="1676400" cy="523220"/>
          </a:xfrm>
          <a:prstGeom prst="rect">
            <a:avLst/>
          </a:prstGeom>
          <a:noFill/>
        </p:spPr>
        <p:txBody>
          <a:bodyPr wrap="square" rtlCol="0">
            <a:spAutoFit/>
          </a:bodyPr>
          <a:lstStyle/>
          <a:p>
            <a:pPr algn="ctr"/>
            <a:r>
              <a:rPr lang="en-GB" sz="1400" dirty="0">
                <a:solidFill>
                  <a:srgbClr val="FF0000"/>
                </a:solidFill>
                <a:latin typeface="Comic Sans MS" pitchFamily="66" charset="0"/>
              </a:rPr>
              <a:t>Double all (to remove decimals)</a:t>
            </a:r>
            <a:endParaRPr lang="en-GB" sz="1400" b="1"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124" name="TextBox 123"/>
              <p:cNvSpPr txBox="1"/>
              <p:nvPr/>
            </p:nvSpPr>
            <p:spPr>
              <a:xfrm>
                <a:off x="1219200" y="5791200"/>
                <a:ext cx="1371599"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9=</m:t>
                      </m:r>
                      <m:sSub>
                        <m:sSubPr>
                          <m:ctrlPr>
                            <a:rPr lang="en-GB" sz="1400" i="1">
                              <a:solidFill>
                                <a:srgbClr val="FF0000"/>
                              </a:solidFill>
                              <a:latin typeface="Cambria Math" panose="02040503050406030204" pitchFamily="18" charset="0"/>
                            </a:rPr>
                          </m:ctrlPr>
                        </m:sSubPr>
                        <m:e>
                          <m:r>
                            <a:rPr lang="en-GB" sz="1400" b="0" i="1" smtClean="0">
                              <a:solidFill>
                                <a:srgbClr val="FF0000"/>
                              </a:solidFill>
                              <a:latin typeface="Cambria Math"/>
                            </a:rPr>
                            <m:t>2</m:t>
                          </m:r>
                          <m:r>
                            <a:rPr lang="en-GB" sz="1400" i="1">
                              <a:solidFill>
                                <a:srgbClr val="FF0000"/>
                              </a:solidFill>
                              <a:latin typeface="Cambria Math"/>
                            </a:rPr>
                            <m:t>𝑣</m:t>
                          </m:r>
                        </m:e>
                        <m:sub>
                          <m:r>
                            <a:rPr lang="en-GB" sz="1400" i="1">
                              <a:solidFill>
                                <a:srgbClr val="FF0000"/>
                              </a:solidFill>
                              <a:latin typeface="Cambria Math"/>
                            </a:rPr>
                            <m:t>2</m:t>
                          </m:r>
                        </m:sub>
                      </m:sSub>
                      <m:r>
                        <a:rPr lang="en-GB" sz="1400" i="1">
                          <a:solidFill>
                            <a:srgbClr val="FF0000"/>
                          </a:solidFill>
                          <a:latin typeface="Cambria Math"/>
                        </a:rPr>
                        <m:t>−</m:t>
                      </m:r>
                      <m:r>
                        <a:rPr lang="en-GB" sz="1400" b="0" i="1" smtClean="0">
                          <a:solidFill>
                            <a:srgbClr val="FF0000"/>
                          </a:solidFill>
                          <a:latin typeface="Cambria Math"/>
                        </a:rPr>
                        <m:t>2</m:t>
                      </m:r>
                      <m:sSub>
                        <m:sSubPr>
                          <m:ctrlPr>
                            <a:rPr lang="en-GB" sz="1400" i="1">
                              <a:solidFill>
                                <a:srgbClr val="FF0000"/>
                              </a:solidFill>
                              <a:latin typeface="Cambria Math" panose="02040503050406030204" pitchFamily="18" charset="0"/>
                            </a:rPr>
                          </m:ctrlPr>
                        </m:sSubPr>
                        <m:e>
                          <m:r>
                            <a:rPr lang="en-GB" sz="1400" i="1">
                              <a:solidFill>
                                <a:srgbClr val="FF0000"/>
                              </a:solidFill>
                              <a:latin typeface="Cambria Math"/>
                            </a:rPr>
                            <m:t>𝑣</m:t>
                          </m:r>
                        </m:e>
                        <m:sub>
                          <m:r>
                            <a:rPr lang="en-GB" sz="1400" i="1">
                              <a:solidFill>
                                <a:srgbClr val="FF0000"/>
                              </a:solidFill>
                              <a:latin typeface="Cambria Math"/>
                            </a:rPr>
                            <m:t>1</m:t>
                          </m:r>
                        </m:sub>
                      </m:sSub>
                    </m:oMath>
                  </m:oMathPara>
                </a14:m>
                <a:endParaRPr lang="en-GB" sz="1400" dirty="0">
                  <a:solidFill>
                    <a:srgbClr val="FF0000"/>
                  </a:solidFill>
                </a:endParaRPr>
              </a:p>
            </p:txBody>
          </p:sp>
        </mc:Choice>
        <mc:Fallback xmlns="">
          <p:sp>
            <p:nvSpPr>
              <p:cNvPr id="124" name="TextBox 123"/>
              <p:cNvSpPr txBox="1">
                <a:spLocks noRot="1" noChangeAspect="1" noMove="1" noResize="1" noEditPoints="1" noAdjustHandles="1" noChangeArrowheads="1" noChangeShapeType="1" noTextEdit="1"/>
              </p:cNvSpPr>
              <p:nvPr/>
            </p:nvSpPr>
            <p:spPr>
              <a:xfrm>
                <a:off x="1219200" y="5791200"/>
                <a:ext cx="1371599"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TextBox 63"/>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64" name="TextBox 63"/>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9" name="TextBox 68"/>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70" name="TextBox 69"/>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1" name="TextBox 70"/>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71" name="TextBox 70"/>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6"/>
                <a:stretch>
                  <a:fillRect b="-3846"/>
                </a:stretch>
              </a:blipFill>
            </p:spPr>
            <p:txBody>
              <a:bodyPr/>
              <a:lstStyle/>
              <a:p>
                <a:r>
                  <a:rPr lang="en-GB">
                    <a:noFill/>
                  </a:rPr>
                  <a:t> </a:t>
                </a:r>
              </a:p>
            </p:txBody>
          </p:sp>
        </mc:Fallback>
      </mc:AlternateContent>
      <p:sp>
        <p:nvSpPr>
          <p:cNvPr id="72" name="TextBox 71"/>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7"/>
              </a:rPr>
              <a:t>Applet for collision demonstrations</a:t>
            </a:r>
            <a:endParaRPr lang="en-GB" sz="1400" dirty="0">
              <a:latin typeface="Comic Sans MS" pitchFamily="66" charset="0"/>
            </a:endParaRPr>
          </a:p>
        </p:txBody>
      </p:sp>
      <p:sp>
        <p:nvSpPr>
          <p:cNvPr id="74"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75"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2714049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blinds(horizontal)">
                                      <p:cBhvr>
                                        <p:cTn id="12" dur="500"/>
                                        <p:tgtEl>
                                          <p:spTgt spid="47"/>
                                        </p:tgtEl>
                                      </p:cBhvr>
                                    </p:animEffect>
                                  </p:childTnLst>
                                </p:cTn>
                              </p:par>
                              <p:par>
                                <p:cTn id="13" presetID="3" presetClass="entr" presetSubtype="10" fill="hold" nodeType="with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blinds(horizontal)">
                                      <p:cBhvr>
                                        <p:cTn id="15" dur="500"/>
                                        <p:tgtEl>
                                          <p:spTgt spid="4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blinds(horizontal)">
                                      <p:cBhvr>
                                        <p:cTn id="18" dur="500"/>
                                        <p:tgtEl>
                                          <p:spTgt spid="49"/>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blinds(horizontal)">
                                      <p:cBhvr>
                                        <p:cTn id="21" dur="500"/>
                                        <p:tgtEl>
                                          <p:spTgt spid="50"/>
                                        </p:tgtEl>
                                      </p:cBhvr>
                                    </p:animEffect>
                                  </p:childTnLst>
                                </p:cTn>
                              </p:par>
                              <p:par>
                                <p:cTn id="22" presetID="3" presetClass="entr" presetSubtype="10" fill="hold" nodeType="with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blinds(horizontal)">
                                      <p:cBhvr>
                                        <p:cTn id="24" dur="500"/>
                                        <p:tgtEl>
                                          <p:spTgt spid="51"/>
                                        </p:tgtEl>
                                      </p:cBhvr>
                                    </p:animEffect>
                                  </p:childTnLst>
                                </p:cTn>
                              </p:par>
                              <p:par>
                                <p:cTn id="25" presetID="3" presetClass="entr" presetSubtype="10" fill="hold" nodeType="with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blinds(horizontal)">
                                      <p:cBhvr>
                                        <p:cTn id="27" dur="500"/>
                                        <p:tgtEl>
                                          <p:spTgt spid="52"/>
                                        </p:tgtEl>
                                      </p:cBhvr>
                                    </p:animEffect>
                                  </p:childTnLst>
                                </p:cTn>
                              </p:par>
                              <p:par>
                                <p:cTn id="28" presetID="3" presetClass="entr" presetSubtype="10" fill="hold" nodeType="with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blinds(horizontal)">
                                      <p:cBhvr>
                                        <p:cTn id="30" dur="500"/>
                                        <p:tgtEl>
                                          <p:spTgt spid="53"/>
                                        </p:tgtEl>
                                      </p:cBhvr>
                                    </p:animEffect>
                                  </p:childTnLst>
                                </p:cTn>
                              </p:par>
                              <p:par>
                                <p:cTn id="31" presetID="3" presetClass="entr" presetSubtype="10" fill="hold" nodeType="with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blinds(horizontal)">
                                      <p:cBhvr>
                                        <p:cTn id="33" dur="500"/>
                                        <p:tgtEl>
                                          <p:spTgt spid="54"/>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55"/>
                                        </p:tgtEl>
                                        <p:attrNameLst>
                                          <p:attrName>style.visibility</p:attrName>
                                        </p:attrNameLst>
                                      </p:cBhvr>
                                      <p:to>
                                        <p:strVal val="visible"/>
                                      </p:to>
                                    </p:set>
                                    <p:animEffect transition="in" filter="blinds(horizontal)">
                                      <p:cBhvr>
                                        <p:cTn id="36" dur="500"/>
                                        <p:tgtEl>
                                          <p:spTgt spid="55"/>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blinds(horizontal)">
                                      <p:cBhvr>
                                        <p:cTn id="39" dur="500"/>
                                        <p:tgtEl>
                                          <p:spTgt spid="56"/>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57"/>
                                        </p:tgtEl>
                                        <p:attrNameLst>
                                          <p:attrName>style.visibility</p:attrName>
                                        </p:attrNameLst>
                                      </p:cBhvr>
                                      <p:to>
                                        <p:strVal val="visible"/>
                                      </p:to>
                                    </p:set>
                                    <p:animEffect transition="in" filter="blinds(horizontal)">
                                      <p:cBhvr>
                                        <p:cTn id="42" dur="500"/>
                                        <p:tgtEl>
                                          <p:spTgt spid="57"/>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blinds(horizontal)">
                                      <p:cBhvr>
                                        <p:cTn id="45" dur="500"/>
                                        <p:tgtEl>
                                          <p:spTgt spid="58"/>
                                        </p:tgtEl>
                                      </p:cBhvr>
                                    </p:animEffect>
                                  </p:childTnLst>
                                </p:cTn>
                              </p:par>
                              <p:par>
                                <p:cTn id="46" presetID="3" presetClass="entr" presetSubtype="10" fill="hold" nodeType="withEffect">
                                  <p:stCondLst>
                                    <p:cond delay="0"/>
                                  </p:stCondLst>
                                  <p:childTnLst>
                                    <p:set>
                                      <p:cBhvr>
                                        <p:cTn id="47" dur="1" fill="hold">
                                          <p:stCondLst>
                                            <p:cond delay="0"/>
                                          </p:stCondLst>
                                        </p:cTn>
                                        <p:tgtEl>
                                          <p:spTgt spid="59"/>
                                        </p:tgtEl>
                                        <p:attrNameLst>
                                          <p:attrName>style.visibility</p:attrName>
                                        </p:attrNameLst>
                                      </p:cBhvr>
                                      <p:to>
                                        <p:strVal val="visible"/>
                                      </p:to>
                                    </p:set>
                                    <p:animEffect transition="in" filter="blinds(horizontal)">
                                      <p:cBhvr>
                                        <p:cTn id="48" dur="500"/>
                                        <p:tgtEl>
                                          <p:spTgt spid="59"/>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blinds(horizontal)">
                                      <p:cBhvr>
                                        <p:cTn id="51" dur="500"/>
                                        <p:tgtEl>
                                          <p:spTgt spid="60"/>
                                        </p:tgtEl>
                                      </p:cBhvr>
                                    </p:animEffect>
                                  </p:childTnLst>
                                </p:cTn>
                              </p:par>
                              <p:par>
                                <p:cTn id="52" presetID="3" presetClass="entr" presetSubtype="10" fill="hold" nodeType="withEffect">
                                  <p:stCondLst>
                                    <p:cond delay="0"/>
                                  </p:stCondLst>
                                  <p:childTnLst>
                                    <p:set>
                                      <p:cBhvr>
                                        <p:cTn id="53" dur="1" fill="hold">
                                          <p:stCondLst>
                                            <p:cond delay="0"/>
                                          </p:stCondLst>
                                        </p:cTn>
                                        <p:tgtEl>
                                          <p:spTgt spid="61"/>
                                        </p:tgtEl>
                                        <p:attrNameLst>
                                          <p:attrName>style.visibility</p:attrName>
                                        </p:attrNameLst>
                                      </p:cBhvr>
                                      <p:to>
                                        <p:strVal val="visible"/>
                                      </p:to>
                                    </p:set>
                                    <p:animEffect transition="in" filter="blinds(horizontal)">
                                      <p:cBhvr>
                                        <p:cTn id="54" dur="500"/>
                                        <p:tgtEl>
                                          <p:spTgt spid="61"/>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62"/>
                                        </p:tgtEl>
                                        <p:attrNameLst>
                                          <p:attrName>style.visibility</p:attrName>
                                        </p:attrNameLst>
                                      </p:cBhvr>
                                      <p:to>
                                        <p:strVal val="visible"/>
                                      </p:to>
                                    </p:set>
                                    <p:animEffect transition="in" filter="blinds(horizontal)">
                                      <p:cBhvr>
                                        <p:cTn id="57" dur="500"/>
                                        <p:tgtEl>
                                          <p:spTgt spid="62"/>
                                        </p:tgtEl>
                                      </p:cBhvr>
                                    </p:animEffect>
                                  </p:childTnLst>
                                </p:cTn>
                              </p:par>
                              <p:par>
                                <p:cTn id="58" presetID="3" presetClass="entr" presetSubtype="10" fill="hold" nodeType="withEffect">
                                  <p:stCondLst>
                                    <p:cond delay="0"/>
                                  </p:stCondLst>
                                  <p:childTnLst>
                                    <p:set>
                                      <p:cBhvr>
                                        <p:cTn id="59" dur="1" fill="hold">
                                          <p:stCondLst>
                                            <p:cond delay="0"/>
                                          </p:stCondLst>
                                        </p:cTn>
                                        <p:tgtEl>
                                          <p:spTgt spid="65"/>
                                        </p:tgtEl>
                                        <p:attrNameLst>
                                          <p:attrName>style.visibility</p:attrName>
                                        </p:attrNameLst>
                                      </p:cBhvr>
                                      <p:to>
                                        <p:strVal val="visible"/>
                                      </p:to>
                                    </p:set>
                                    <p:animEffect transition="in" filter="blinds(horizontal)">
                                      <p:cBhvr>
                                        <p:cTn id="60" dur="500"/>
                                        <p:tgtEl>
                                          <p:spTgt spid="65"/>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66"/>
                                        </p:tgtEl>
                                        <p:attrNameLst>
                                          <p:attrName>style.visibility</p:attrName>
                                        </p:attrNameLst>
                                      </p:cBhvr>
                                      <p:to>
                                        <p:strVal val="visible"/>
                                      </p:to>
                                    </p:set>
                                    <p:animEffect transition="in" filter="blinds(horizontal)">
                                      <p:cBhvr>
                                        <p:cTn id="63" dur="500"/>
                                        <p:tgtEl>
                                          <p:spTgt spid="66"/>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67"/>
                                        </p:tgtEl>
                                        <p:attrNameLst>
                                          <p:attrName>style.visibility</p:attrName>
                                        </p:attrNameLst>
                                      </p:cBhvr>
                                      <p:to>
                                        <p:strVal val="visible"/>
                                      </p:to>
                                    </p:set>
                                    <p:animEffect transition="in" filter="blinds(horizontal)">
                                      <p:cBhvr>
                                        <p:cTn id="66" dur="500"/>
                                        <p:tgtEl>
                                          <p:spTgt spid="67"/>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68"/>
                                        </p:tgtEl>
                                        <p:attrNameLst>
                                          <p:attrName>style.visibility</p:attrName>
                                        </p:attrNameLst>
                                      </p:cBhvr>
                                      <p:to>
                                        <p:strVal val="visible"/>
                                      </p:to>
                                    </p:set>
                                    <p:animEffect transition="in" filter="blinds(horizontal)">
                                      <p:cBhvr>
                                        <p:cTn id="69" dur="500"/>
                                        <p:tgtEl>
                                          <p:spTgt spid="68"/>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73"/>
                                        </p:tgtEl>
                                        <p:attrNameLst>
                                          <p:attrName>style.visibility</p:attrName>
                                        </p:attrNameLst>
                                      </p:cBhvr>
                                      <p:to>
                                        <p:strVal val="visible"/>
                                      </p:to>
                                    </p:set>
                                    <p:animEffect transition="in" filter="blinds(horizontal)">
                                      <p:cBhvr>
                                        <p:cTn id="72" dur="500"/>
                                        <p:tgtEl>
                                          <p:spTgt spid="73"/>
                                        </p:tgtEl>
                                      </p:cBhvr>
                                    </p:animEffect>
                                  </p:childTnLst>
                                </p:cTn>
                              </p:par>
                              <p:par>
                                <p:cTn id="73" presetID="3" presetClass="entr" presetSubtype="10" fill="hold" nodeType="withEffect">
                                  <p:stCondLst>
                                    <p:cond delay="0"/>
                                  </p:stCondLst>
                                  <p:childTnLst>
                                    <p:set>
                                      <p:cBhvr>
                                        <p:cTn id="74" dur="1" fill="hold">
                                          <p:stCondLst>
                                            <p:cond delay="0"/>
                                          </p:stCondLst>
                                        </p:cTn>
                                        <p:tgtEl>
                                          <p:spTgt spid="76"/>
                                        </p:tgtEl>
                                        <p:attrNameLst>
                                          <p:attrName>style.visibility</p:attrName>
                                        </p:attrNameLst>
                                      </p:cBhvr>
                                      <p:to>
                                        <p:strVal val="visible"/>
                                      </p:to>
                                    </p:set>
                                    <p:animEffect transition="in" filter="blinds(horizontal)">
                                      <p:cBhvr>
                                        <p:cTn id="75" dur="500"/>
                                        <p:tgtEl>
                                          <p:spTgt spid="76"/>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77"/>
                                        </p:tgtEl>
                                        <p:attrNameLst>
                                          <p:attrName>style.visibility</p:attrName>
                                        </p:attrNameLst>
                                      </p:cBhvr>
                                      <p:to>
                                        <p:strVal val="visible"/>
                                      </p:to>
                                    </p:set>
                                    <p:animEffect transition="in" filter="blinds(horizontal)">
                                      <p:cBhvr>
                                        <p:cTn id="78" dur="500"/>
                                        <p:tgtEl>
                                          <p:spTgt spid="77"/>
                                        </p:tgtEl>
                                      </p:cBhvr>
                                    </p:animEffect>
                                  </p:childTnLst>
                                </p:cTn>
                              </p:par>
                              <p:par>
                                <p:cTn id="79" presetID="3" presetClass="entr" presetSubtype="10" fill="hold" nodeType="withEffect">
                                  <p:stCondLst>
                                    <p:cond delay="0"/>
                                  </p:stCondLst>
                                  <p:childTnLst>
                                    <p:set>
                                      <p:cBhvr>
                                        <p:cTn id="80" dur="1" fill="hold">
                                          <p:stCondLst>
                                            <p:cond delay="0"/>
                                          </p:stCondLst>
                                        </p:cTn>
                                        <p:tgtEl>
                                          <p:spTgt spid="78"/>
                                        </p:tgtEl>
                                        <p:attrNameLst>
                                          <p:attrName>style.visibility</p:attrName>
                                        </p:attrNameLst>
                                      </p:cBhvr>
                                      <p:to>
                                        <p:strVal val="visible"/>
                                      </p:to>
                                    </p:set>
                                    <p:animEffect transition="in" filter="blinds(horizontal)">
                                      <p:cBhvr>
                                        <p:cTn id="81" dur="500"/>
                                        <p:tgtEl>
                                          <p:spTgt spid="78"/>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79"/>
                                        </p:tgtEl>
                                        <p:attrNameLst>
                                          <p:attrName>style.visibility</p:attrName>
                                        </p:attrNameLst>
                                      </p:cBhvr>
                                      <p:to>
                                        <p:strVal val="visible"/>
                                      </p:to>
                                    </p:set>
                                    <p:animEffect transition="in" filter="blinds(horizontal)">
                                      <p:cBhvr>
                                        <p:cTn id="84" dur="500"/>
                                        <p:tgtEl>
                                          <p:spTgt spid="79"/>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blinds(horizontal)">
                                      <p:cBhvr>
                                        <p:cTn id="87" dur="500"/>
                                        <p:tgtEl>
                                          <p:spTgt spid="15"/>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109"/>
                                        </p:tgtEl>
                                        <p:attrNameLst>
                                          <p:attrName>style.visibility</p:attrName>
                                        </p:attrNameLst>
                                      </p:cBhvr>
                                      <p:to>
                                        <p:strVal val="visible"/>
                                      </p:to>
                                    </p:set>
                                    <p:animEffect transition="in" filter="blinds(horizontal)">
                                      <p:cBhvr>
                                        <p:cTn id="90" dur="500"/>
                                        <p:tgtEl>
                                          <p:spTgt spid="109"/>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blinds(horizontal)">
                                      <p:cBhvr>
                                        <p:cTn id="93" dur="500"/>
                                        <p:tgtEl>
                                          <p:spTgt spid="110"/>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111"/>
                                        </p:tgtEl>
                                        <p:attrNameLst>
                                          <p:attrName>style.visibility</p:attrName>
                                        </p:attrNameLst>
                                      </p:cBhvr>
                                      <p:to>
                                        <p:strVal val="visible"/>
                                      </p:to>
                                    </p:set>
                                    <p:animEffect transition="in" filter="blinds(horizontal)">
                                      <p:cBhvr>
                                        <p:cTn id="96" dur="500"/>
                                        <p:tgtEl>
                                          <p:spTgt spid="111"/>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nodeType="clickEffect">
                                  <p:stCondLst>
                                    <p:cond delay="0"/>
                                  </p:stCondLst>
                                  <p:childTnLst>
                                    <p:set>
                                      <p:cBhvr>
                                        <p:cTn id="100" dur="1" fill="hold">
                                          <p:stCondLst>
                                            <p:cond delay="0"/>
                                          </p:stCondLst>
                                        </p:cTn>
                                        <p:tgtEl>
                                          <p:spTgt spid="3">
                                            <p:txEl>
                                              <p:pRg st="4" end="4"/>
                                            </p:txEl>
                                          </p:spTgt>
                                        </p:tgtEl>
                                        <p:attrNameLst>
                                          <p:attrName>style.visibility</p:attrName>
                                        </p:attrNameLst>
                                      </p:cBhvr>
                                      <p:to>
                                        <p:strVal val="visible"/>
                                      </p:to>
                                    </p:set>
                                    <p:animEffect transition="in" filter="blinds(horizontal)">
                                      <p:cBhvr>
                                        <p:cTn id="101" dur="500"/>
                                        <p:tgtEl>
                                          <p:spTgt spid="3">
                                            <p:txEl>
                                              <p:pRg st="4" end="4"/>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nodeType="clickEffect">
                                  <p:stCondLst>
                                    <p:cond delay="0"/>
                                  </p:stCondLst>
                                  <p:childTnLst>
                                    <p:set>
                                      <p:cBhvr>
                                        <p:cTn id="105" dur="1" fill="hold">
                                          <p:stCondLst>
                                            <p:cond delay="0"/>
                                          </p:stCondLst>
                                        </p:cTn>
                                        <p:tgtEl>
                                          <p:spTgt spid="3">
                                            <p:txEl>
                                              <p:pRg st="6" end="6"/>
                                            </p:txEl>
                                          </p:spTgt>
                                        </p:tgtEl>
                                        <p:attrNameLst>
                                          <p:attrName>style.visibility</p:attrName>
                                        </p:attrNameLst>
                                      </p:cBhvr>
                                      <p:to>
                                        <p:strVal val="visible"/>
                                      </p:to>
                                    </p:set>
                                    <p:animEffect transition="in" filter="blinds(horizontal)">
                                      <p:cBhvr>
                                        <p:cTn id="106" dur="500"/>
                                        <p:tgtEl>
                                          <p:spTgt spid="3">
                                            <p:txEl>
                                              <p:pRg st="6" end="6"/>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114"/>
                                        </p:tgtEl>
                                        <p:attrNameLst>
                                          <p:attrName>style.visibility</p:attrName>
                                        </p:attrNameLst>
                                      </p:cBhvr>
                                      <p:to>
                                        <p:strVal val="visible"/>
                                      </p:to>
                                    </p:set>
                                    <p:animEffect transition="in" filter="blinds(horizontal)">
                                      <p:cBhvr>
                                        <p:cTn id="111" dur="500"/>
                                        <p:tgtEl>
                                          <p:spTgt spid="114"/>
                                        </p:tgtEl>
                                      </p:cBhvr>
                                    </p:animEffect>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grpId="0" nodeType="clickEffect">
                                  <p:stCondLst>
                                    <p:cond delay="0"/>
                                  </p:stCondLst>
                                  <p:childTnLst>
                                    <p:set>
                                      <p:cBhvr>
                                        <p:cTn id="115" dur="1" fill="hold">
                                          <p:stCondLst>
                                            <p:cond delay="0"/>
                                          </p:stCondLst>
                                        </p:cTn>
                                        <p:tgtEl>
                                          <p:spTgt spid="118"/>
                                        </p:tgtEl>
                                        <p:attrNameLst>
                                          <p:attrName>style.visibility</p:attrName>
                                        </p:attrNameLst>
                                      </p:cBhvr>
                                      <p:to>
                                        <p:strVal val="visible"/>
                                      </p:to>
                                    </p:set>
                                    <p:animEffect transition="in" filter="blinds(horizontal)">
                                      <p:cBhvr>
                                        <p:cTn id="116" dur="500"/>
                                        <p:tgtEl>
                                          <p:spTgt spid="118"/>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119"/>
                                        </p:tgtEl>
                                        <p:attrNameLst>
                                          <p:attrName>style.visibility</p:attrName>
                                        </p:attrNameLst>
                                      </p:cBhvr>
                                      <p:to>
                                        <p:strVal val="visible"/>
                                      </p:to>
                                    </p:set>
                                    <p:animEffect transition="in" filter="blinds(horizontal)">
                                      <p:cBhvr>
                                        <p:cTn id="121" dur="500"/>
                                        <p:tgtEl>
                                          <p:spTgt spid="119"/>
                                        </p:tgtEl>
                                      </p:cBhvr>
                                    </p:animEffect>
                                  </p:childTnLst>
                                </p:cTn>
                              </p:par>
                            </p:childTnLst>
                          </p:cTn>
                        </p:par>
                      </p:childTnLst>
                    </p:cTn>
                  </p:par>
                  <p:par>
                    <p:cTn id="122" fill="hold">
                      <p:stCondLst>
                        <p:cond delay="indefinite"/>
                      </p:stCondLst>
                      <p:childTnLst>
                        <p:par>
                          <p:cTn id="123" fill="hold">
                            <p:stCondLst>
                              <p:cond delay="0"/>
                            </p:stCondLst>
                            <p:childTnLst>
                              <p:par>
                                <p:cTn id="124" presetID="3" presetClass="entr" presetSubtype="10" fill="hold" nodeType="clickEffect">
                                  <p:stCondLst>
                                    <p:cond delay="0"/>
                                  </p:stCondLst>
                                  <p:childTnLst>
                                    <p:set>
                                      <p:cBhvr>
                                        <p:cTn id="125" dur="1" fill="hold">
                                          <p:stCondLst>
                                            <p:cond delay="0"/>
                                          </p:stCondLst>
                                        </p:cTn>
                                        <p:tgtEl>
                                          <p:spTgt spid="112">
                                            <p:txEl>
                                              <p:pRg st="0" end="0"/>
                                            </p:txEl>
                                          </p:spTgt>
                                        </p:tgtEl>
                                        <p:attrNameLst>
                                          <p:attrName>style.visibility</p:attrName>
                                        </p:attrNameLst>
                                      </p:cBhvr>
                                      <p:to>
                                        <p:strVal val="visible"/>
                                      </p:to>
                                    </p:set>
                                    <p:animEffect transition="in" filter="blinds(horizontal)">
                                      <p:cBhvr>
                                        <p:cTn id="126" dur="500"/>
                                        <p:tgtEl>
                                          <p:spTgt spid="112">
                                            <p:txEl>
                                              <p:pRg st="0" end="0"/>
                                            </p:txEl>
                                          </p:spTgt>
                                        </p:tgtEl>
                                      </p:cBhvr>
                                    </p:animEffect>
                                  </p:childTnLst>
                                </p:cTn>
                              </p:par>
                            </p:childTnLst>
                          </p:cTn>
                        </p:par>
                      </p:childTnLst>
                    </p:cTn>
                  </p:par>
                  <p:par>
                    <p:cTn id="127" fill="hold">
                      <p:stCondLst>
                        <p:cond delay="indefinite"/>
                      </p:stCondLst>
                      <p:childTnLst>
                        <p:par>
                          <p:cTn id="128" fill="hold">
                            <p:stCondLst>
                              <p:cond delay="0"/>
                            </p:stCondLst>
                            <p:childTnLst>
                              <p:par>
                                <p:cTn id="129" presetID="3" presetClass="entr" presetSubtype="10" fill="hold" nodeType="clickEffect">
                                  <p:stCondLst>
                                    <p:cond delay="0"/>
                                  </p:stCondLst>
                                  <p:childTnLst>
                                    <p:set>
                                      <p:cBhvr>
                                        <p:cTn id="130" dur="1" fill="hold">
                                          <p:stCondLst>
                                            <p:cond delay="0"/>
                                          </p:stCondLst>
                                        </p:cTn>
                                        <p:tgtEl>
                                          <p:spTgt spid="112">
                                            <p:txEl>
                                              <p:pRg st="1" end="1"/>
                                            </p:txEl>
                                          </p:spTgt>
                                        </p:tgtEl>
                                        <p:attrNameLst>
                                          <p:attrName>style.visibility</p:attrName>
                                        </p:attrNameLst>
                                      </p:cBhvr>
                                      <p:to>
                                        <p:strVal val="visible"/>
                                      </p:to>
                                    </p:set>
                                    <p:animEffect transition="in" filter="blinds(horizontal)">
                                      <p:cBhvr>
                                        <p:cTn id="131" dur="500"/>
                                        <p:tgtEl>
                                          <p:spTgt spid="112">
                                            <p:txEl>
                                              <p:pRg st="1" end="1"/>
                                            </p:txEl>
                                          </p:spTgt>
                                        </p:tgtEl>
                                      </p:cBhvr>
                                    </p:animEffect>
                                  </p:childTnLst>
                                </p:cTn>
                              </p:par>
                            </p:childTnLst>
                          </p:cTn>
                        </p:par>
                      </p:childTnLst>
                    </p:cTn>
                  </p:par>
                  <p:par>
                    <p:cTn id="132" fill="hold">
                      <p:stCondLst>
                        <p:cond delay="indefinite"/>
                      </p:stCondLst>
                      <p:childTnLst>
                        <p:par>
                          <p:cTn id="133" fill="hold">
                            <p:stCondLst>
                              <p:cond delay="0"/>
                            </p:stCondLst>
                            <p:childTnLst>
                              <p:par>
                                <p:cTn id="134" presetID="3" presetClass="entr" presetSubtype="10" fill="hold" nodeType="clickEffect">
                                  <p:stCondLst>
                                    <p:cond delay="0"/>
                                  </p:stCondLst>
                                  <p:childTnLst>
                                    <p:set>
                                      <p:cBhvr>
                                        <p:cTn id="135" dur="1" fill="hold">
                                          <p:stCondLst>
                                            <p:cond delay="0"/>
                                          </p:stCondLst>
                                        </p:cTn>
                                        <p:tgtEl>
                                          <p:spTgt spid="113">
                                            <p:txEl>
                                              <p:pRg st="0" end="0"/>
                                            </p:txEl>
                                          </p:spTgt>
                                        </p:tgtEl>
                                        <p:attrNameLst>
                                          <p:attrName>style.visibility</p:attrName>
                                        </p:attrNameLst>
                                      </p:cBhvr>
                                      <p:to>
                                        <p:strVal val="visible"/>
                                      </p:to>
                                    </p:set>
                                    <p:animEffect transition="in" filter="blinds(horizontal)">
                                      <p:cBhvr>
                                        <p:cTn id="136" dur="500"/>
                                        <p:tgtEl>
                                          <p:spTgt spid="113">
                                            <p:txEl>
                                              <p:pRg st="0" end="0"/>
                                            </p:txEl>
                                          </p:spTgt>
                                        </p:tgtEl>
                                      </p:cBhvr>
                                    </p:animEffect>
                                  </p:childTnLst>
                                </p:cTn>
                              </p:par>
                            </p:childTnLst>
                          </p:cTn>
                        </p:par>
                      </p:childTnLst>
                    </p:cTn>
                  </p:par>
                  <p:par>
                    <p:cTn id="137" fill="hold">
                      <p:stCondLst>
                        <p:cond delay="indefinite"/>
                      </p:stCondLst>
                      <p:childTnLst>
                        <p:par>
                          <p:cTn id="138" fill="hold">
                            <p:stCondLst>
                              <p:cond delay="0"/>
                            </p:stCondLst>
                            <p:childTnLst>
                              <p:par>
                                <p:cTn id="139" presetID="3" presetClass="entr" presetSubtype="10" fill="hold" nodeType="clickEffect">
                                  <p:stCondLst>
                                    <p:cond delay="0"/>
                                  </p:stCondLst>
                                  <p:childTnLst>
                                    <p:set>
                                      <p:cBhvr>
                                        <p:cTn id="140" dur="1" fill="hold">
                                          <p:stCondLst>
                                            <p:cond delay="0"/>
                                          </p:stCondLst>
                                        </p:cTn>
                                        <p:tgtEl>
                                          <p:spTgt spid="113">
                                            <p:txEl>
                                              <p:pRg st="1" end="1"/>
                                            </p:txEl>
                                          </p:spTgt>
                                        </p:tgtEl>
                                        <p:attrNameLst>
                                          <p:attrName>style.visibility</p:attrName>
                                        </p:attrNameLst>
                                      </p:cBhvr>
                                      <p:to>
                                        <p:strVal val="visible"/>
                                      </p:to>
                                    </p:set>
                                    <p:animEffect transition="in" filter="blinds(horizontal)">
                                      <p:cBhvr>
                                        <p:cTn id="141" dur="500"/>
                                        <p:tgtEl>
                                          <p:spTgt spid="113">
                                            <p:txEl>
                                              <p:pRg st="1" end="1"/>
                                            </p:txEl>
                                          </p:spTgt>
                                        </p:tgtEl>
                                      </p:cBhvr>
                                    </p:animEffect>
                                  </p:childTnLst>
                                </p:cTn>
                              </p:par>
                            </p:childTnLst>
                          </p:cTn>
                        </p:par>
                      </p:childTnLst>
                    </p:cTn>
                  </p:par>
                  <p:par>
                    <p:cTn id="142" fill="hold">
                      <p:stCondLst>
                        <p:cond delay="indefinite"/>
                      </p:stCondLst>
                      <p:childTnLst>
                        <p:par>
                          <p:cTn id="143" fill="hold">
                            <p:stCondLst>
                              <p:cond delay="0"/>
                            </p:stCondLst>
                            <p:childTnLst>
                              <p:par>
                                <p:cTn id="144" presetID="3" presetClass="entr" presetSubtype="10" fill="hold" grpId="0" nodeType="clickEffect">
                                  <p:stCondLst>
                                    <p:cond delay="0"/>
                                  </p:stCondLst>
                                  <p:childTnLst>
                                    <p:set>
                                      <p:cBhvr>
                                        <p:cTn id="145" dur="1" fill="hold">
                                          <p:stCondLst>
                                            <p:cond delay="0"/>
                                          </p:stCondLst>
                                        </p:cTn>
                                        <p:tgtEl>
                                          <p:spTgt spid="115"/>
                                        </p:tgtEl>
                                        <p:attrNameLst>
                                          <p:attrName>style.visibility</p:attrName>
                                        </p:attrNameLst>
                                      </p:cBhvr>
                                      <p:to>
                                        <p:strVal val="visible"/>
                                      </p:to>
                                    </p:set>
                                    <p:animEffect transition="in" filter="blinds(horizontal)">
                                      <p:cBhvr>
                                        <p:cTn id="146" dur="500"/>
                                        <p:tgtEl>
                                          <p:spTgt spid="115"/>
                                        </p:tgtEl>
                                      </p:cBhvr>
                                    </p:animEffect>
                                  </p:childTnLst>
                                </p:cTn>
                              </p:par>
                            </p:childTnLst>
                          </p:cTn>
                        </p:par>
                      </p:childTnLst>
                    </p:cTn>
                  </p:par>
                  <p:par>
                    <p:cTn id="147" fill="hold">
                      <p:stCondLst>
                        <p:cond delay="indefinite"/>
                      </p:stCondLst>
                      <p:childTnLst>
                        <p:par>
                          <p:cTn id="148" fill="hold">
                            <p:stCondLst>
                              <p:cond delay="0"/>
                            </p:stCondLst>
                            <p:childTnLst>
                              <p:par>
                                <p:cTn id="149" presetID="3" presetClass="entr" presetSubtype="10" fill="hold" grpId="0" nodeType="clickEffect">
                                  <p:stCondLst>
                                    <p:cond delay="0"/>
                                  </p:stCondLst>
                                  <p:childTnLst>
                                    <p:set>
                                      <p:cBhvr>
                                        <p:cTn id="150" dur="1" fill="hold">
                                          <p:stCondLst>
                                            <p:cond delay="0"/>
                                          </p:stCondLst>
                                        </p:cTn>
                                        <p:tgtEl>
                                          <p:spTgt spid="120"/>
                                        </p:tgtEl>
                                        <p:attrNameLst>
                                          <p:attrName>style.visibility</p:attrName>
                                        </p:attrNameLst>
                                      </p:cBhvr>
                                      <p:to>
                                        <p:strVal val="visible"/>
                                      </p:to>
                                    </p:set>
                                    <p:animEffect transition="in" filter="blinds(horizontal)">
                                      <p:cBhvr>
                                        <p:cTn id="151" dur="500"/>
                                        <p:tgtEl>
                                          <p:spTgt spid="120"/>
                                        </p:tgtEl>
                                      </p:cBhvr>
                                    </p:animEffect>
                                  </p:childTnLst>
                                </p:cTn>
                              </p:par>
                            </p:childTnLst>
                          </p:cTn>
                        </p:par>
                      </p:childTnLst>
                    </p:cTn>
                  </p:par>
                  <p:par>
                    <p:cTn id="152" fill="hold">
                      <p:stCondLst>
                        <p:cond delay="indefinite"/>
                      </p:stCondLst>
                      <p:childTnLst>
                        <p:par>
                          <p:cTn id="153" fill="hold">
                            <p:stCondLst>
                              <p:cond delay="0"/>
                            </p:stCondLst>
                            <p:childTnLst>
                              <p:par>
                                <p:cTn id="154" presetID="3" presetClass="entr" presetSubtype="10" fill="hold" grpId="0" nodeType="clickEffect">
                                  <p:stCondLst>
                                    <p:cond delay="0"/>
                                  </p:stCondLst>
                                  <p:childTnLst>
                                    <p:set>
                                      <p:cBhvr>
                                        <p:cTn id="155" dur="1" fill="hold">
                                          <p:stCondLst>
                                            <p:cond delay="0"/>
                                          </p:stCondLst>
                                        </p:cTn>
                                        <p:tgtEl>
                                          <p:spTgt spid="122"/>
                                        </p:tgtEl>
                                        <p:attrNameLst>
                                          <p:attrName>style.visibility</p:attrName>
                                        </p:attrNameLst>
                                      </p:cBhvr>
                                      <p:to>
                                        <p:strVal val="visible"/>
                                      </p:to>
                                    </p:set>
                                    <p:animEffect transition="in" filter="blinds(horizontal)">
                                      <p:cBhvr>
                                        <p:cTn id="156" dur="500"/>
                                        <p:tgtEl>
                                          <p:spTgt spid="122"/>
                                        </p:tgtEl>
                                      </p:cBhvr>
                                    </p:animEffect>
                                  </p:childTnLst>
                                </p:cTn>
                              </p:par>
                            </p:childTnLst>
                          </p:cTn>
                        </p:par>
                      </p:childTnLst>
                    </p:cTn>
                  </p:par>
                  <p:par>
                    <p:cTn id="157" fill="hold">
                      <p:stCondLst>
                        <p:cond delay="indefinite"/>
                      </p:stCondLst>
                      <p:childTnLst>
                        <p:par>
                          <p:cTn id="158" fill="hold">
                            <p:stCondLst>
                              <p:cond delay="0"/>
                            </p:stCondLst>
                            <p:childTnLst>
                              <p:par>
                                <p:cTn id="159" presetID="3" presetClass="entr" presetSubtype="10" fill="hold" grpId="0" nodeType="clickEffect">
                                  <p:stCondLst>
                                    <p:cond delay="0"/>
                                  </p:stCondLst>
                                  <p:childTnLst>
                                    <p:set>
                                      <p:cBhvr>
                                        <p:cTn id="160" dur="1" fill="hold">
                                          <p:stCondLst>
                                            <p:cond delay="0"/>
                                          </p:stCondLst>
                                        </p:cTn>
                                        <p:tgtEl>
                                          <p:spTgt spid="116"/>
                                        </p:tgtEl>
                                        <p:attrNameLst>
                                          <p:attrName>style.visibility</p:attrName>
                                        </p:attrNameLst>
                                      </p:cBhvr>
                                      <p:to>
                                        <p:strVal val="visible"/>
                                      </p:to>
                                    </p:set>
                                    <p:animEffect transition="in" filter="blinds(horizontal)">
                                      <p:cBhvr>
                                        <p:cTn id="161" dur="500"/>
                                        <p:tgtEl>
                                          <p:spTgt spid="116"/>
                                        </p:tgtEl>
                                      </p:cBhvr>
                                    </p:animEffect>
                                  </p:childTnLst>
                                </p:cTn>
                              </p:par>
                            </p:childTnLst>
                          </p:cTn>
                        </p:par>
                      </p:childTnLst>
                    </p:cTn>
                  </p:par>
                  <p:par>
                    <p:cTn id="162" fill="hold">
                      <p:stCondLst>
                        <p:cond delay="indefinite"/>
                      </p:stCondLst>
                      <p:childTnLst>
                        <p:par>
                          <p:cTn id="163" fill="hold">
                            <p:stCondLst>
                              <p:cond delay="0"/>
                            </p:stCondLst>
                            <p:childTnLst>
                              <p:par>
                                <p:cTn id="164" presetID="3" presetClass="entr" presetSubtype="10" fill="hold" grpId="0" nodeType="clickEffect">
                                  <p:stCondLst>
                                    <p:cond delay="0"/>
                                  </p:stCondLst>
                                  <p:childTnLst>
                                    <p:set>
                                      <p:cBhvr>
                                        <p:cTn id="165" dur="1" fill="hold">
                                          <p:stCondLst>
                                            <p:cond delay="0"/>
                                          </p:stCondLst>
                                        </p:cTn>
                                        <p:tgtEl>
                                          <p:spTgt spid="121"/>
                                        </p:tgtEl>
                                        <p:attrNameLst>
                                          <p:attrName>style.visibility</p:attrName>
                                        </p:attrNameLst>
                                      </p:cBhvr>
                                      <p:to>
                                        <p:strVal val="visible"/>
                                      </p:to>
                                    </p:set>
                                    <p:animEffect transition="in" filter="blinds(horizontal)">
                                      <p:cBhvr>
                                        <p:cTn id="166" dur="500"/>
                                        <p:tgtEl>
                                          <p:spTgt spid="121"/>
                                        </p:tgtEl>
                                      </p:cBhvr>
                                    </p:animEffect>
                                  </p:childTnLst>
                                </p:cTn>
                              </p:par>
                            </p:childTnLst>
                          </p:cTn>
                        </p:par>
                      </p:childTnLst>
                    </p:cTn>
                  </p:par>
                  <p:par>
                    <p:cTn id="167" fill="hold">
                      <p:stCondLst>
                        <p:cond delay="indefinite"/>
                      </p:stCondLst>
                      <p:childTnLst>
                        <p:par>
                          <p:cTn id="168" fill="hold">
                            <p:stCondLst>
                              <p:cond delay="0"/>
                            </p:stCondLst>
                            <p:childTnLst>
                              <p:par>
                                <p:cTn id="169" presetID="3" presetClass="entr" presetSubtype="10" fill="hold" grpId="0" nodeType="clickEffect">
                                  <p:stCondLst>
                                    <p:cond delay="0"/>
                                  </p:stCondLst>
                                  <p:childTnLst>
                                    <p:set>
                                      <p:cBhvr>
                                        <p:cTn id="170" dur="1" fill="hold">
                                          <p:stCondLst>
                                            <p:cond delay="0"/>
                                          </p:stCondLst>
                                        </p:cTn>
                                        <p:tgtEl>
                                          <p:spTgt spid="123"/>
                                        </p:tgtEl>
                                        <p:attrNameLst>
                                          <p:attrName>style.visibility</p:attrName>
                                        </p:attrNameLst>
                                      </p:cBhvr>
                                      <p:to>
                                        <p:strVal val="visible"/>
                                      </p:to>
                                    </p:set>
                                    <p:animEffect transition="in" filter="blinds(horizontal)">
                                      <p:cBhvr>
                                        <p:cTn id="171" dur="500"/>
                                        <p:tgtEl>
                                          <p:spTgt spid="123"/>
                                        </p:tgtEl>
                                      </p:cBhvr>
                                    </p:animEffect>
                                  </p:childTnLst>
                                </p:cTn>
                              </p:par>
                            </p:childTnLst>
                          </p:cTn>
                        </p:par>
                      </p:childTnLst>
                    </p:cTn>
                  </p:par>
                  <p:par>
                    <p:cTn id="172" fill="hold">
                      <p:stCondLst>
                        <p:cond delay="indefinite"/>
                      </p:stCondLst>
                      <p:childTnLst>
                        <p:par>
                          <p:cTn id="173" fill="hold">
                            <p:stCondLst>
                              <p:cond delay="0"/>
                            </p:stCondLst>
                            <p:childTnLst>
                              <p:par>
                                <p:cTn id="174" presetID="3" presetClass="entr" presetSubtype="10" fill="hold" grpId="0" nodeType="clickEffect">
                                  <p:stCondLst>
                                    <p:cond delay="0"/>
                                  </p:stCondLst>
                                  <p:childTnLst>
                                    <p:set>
                                      <p:cBhvr>
                                        <p:cTn id="175" dur="1" fill="hold">
                                          <p:stCondLst>
                                            <p:cond delay="0"/>
                                          </p:stCondLst>
                                        </p:cTn>
                                        <p:tgtEl>
                                          <p:spTgt spid="117"/>
                                        </p:tgtEl>
                                        <p:attrNameLst>
                                          <p:attrName>style.visibility</p:attrName>
                                        </p:attrNameLst>
                                      </p:cBhvr>
                                      <p:to>
                                        <p:strVal val="visible"/>
                                      </p:to>
                                    </p:set>
                                    <p:animEffect transition="in" filter="blinds(horizontal)">
                                      <p:cBhvr>
                                        <p:cTn id="176" dur="500"/>
                                        <p:tgtEl>
                                          <p:spTgt spid="117"/>
                                        </p:tgtEl>
                                      </p:cBhvr>
                                    </p:animEffect>
                                  </p:childTnLst>
                                </p:cTn>
                              </p:par>
                            </p:childTnLst>
                          </p:cTn>
                        </p:par>
                      </p:childTnLst>
                    </p:cTn>
                  </p:par>
                  <p:par>
                    <p:cTn id="177" fill="hold">
                      <p:stCondLst>
                        <p:cond delay="indefinite"/>
                      </p:stCondLst>
                      <p:childTnLst>
                        <p:par>
                          <p:cTn id="178" fill="hold">
                            <p:stCondLst>
                              <p:cond delay="0"/>
                            </p:stCondLst>
                            <p:childTnLst>
                              <p:par>
                                <p:cTn id="179" presetID="3" presetClass="entr" presetSubtype="10" fill="hold" grpId="0" nodeType="clickEffect">
                                  <p:stCondLst>
                                    <p:cond delay="0"/>
                                  </p:stCondLst>
                                  <p:childTnLst>
                                    <p:set>
                                      <p:cBhvr>
                                        <p:cTn id="180" dur="1" fill="hold">
                                          <p:stCondLst>
                                            <p:cond delay="0"/>
                                          </p:stCondLst>
                                        </p:cTn>
                                        <p:tgtEl>
                                          <p:spTgt spid="124"/>
                                        </p:tgtEl>
                                        <p:attrNameLst>
                                          <p:attrName>style.visibility</p:attrName>
                                        </p:attrNameLst>
                                      </p:cBhvr>
                                      <p:to>
                                        <p:strVal val="visible"/>
                                      </p:to>
                                    </p:set>
                                    <p:animEffect transition="in" filter="blinds(horizontal)">
                                      <p:cBhvr>
                                        <p:cTn id="181" dur="5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5" grpId="0" animBg="1"/>
      <p:bldP spid="56" grpId="0" animBg="1"/>
      <p:bldP spid="57" grpId="0" animBg="1"/>
      <p:bldP spid="58" grpId="0" animBg="1"/>
      <p:bldP spid="60" grpId="0"/>
      <p:bldP spid="62" grpId="0"/>
      <p:bldP spid="66" grpId="0"/>
      <p:bldP spid="67" grpId="0"/>
      <p:bldP spid="68" grpId="0"/>
      <p:bldP spid="73" grpId="0"/>
      <p:bldP spid="77" grpId="0"/>
      <p:bldP spid="79" grpId="0"/>
      <p:bldP spid="15" grpId="0"/>
      <p:bldP spid="109" grpId="0"/>
      <p:bldP spid="110" grpId="0"/>
      <p:bldP spid="111" grpId="0"/>
      <p:bldP spid="114" grpId="0"/>
      <p:bldP spid="115" grpId="0"/>
      <p:bldP spid="116" grpId="0"/>
      <p:bldP spid="117" grpId="0"/>
      <p:bldP spid="118" grpId="0" animBg="1"/>
      <p:bldP spid="119" grpId="0"/>
      <p:bldP spid="120" grpId="0" animBg="1"/>
      <p:bldP spid="121" grpId="0" animBg="1"/>
      <p:bldP spid="122" grpId="0"/>
      <p:bldP spid="123" grpId="0"/>
      <p:bldP spid="1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p:cNvSpPr txBox="1"/>
          <p:nvPr/>
        </p:nvSpPr>
        <p:spPr>
          <a:xfrm>
            <a:off x="7467600" y="3733800"/>
            <a:ext cx="1505607" cy="523220"/>
          </a:xfrm>
          <a:prstGeom prst="rect">
            <a:avLst/>
          </a:prstGeom>
          <a:noFill/>
        </p:spPr>
        <p:txBody>
          <a:bodyPr wrap="square" rtlCol="0">
            <a:spAutoFit/>
          </a:bodyPr>
          <a:lstStyle/>
          <a:p>
            <a:pPr algn="ctr"/>
            <a:r>
              <a:rPr lang="en-GB" sz="1400" dirty="0">
                <a:solidFill>
                  <a:srgbClr val="FF0000"/>
                </a:solidFill>
                <a:latin typeface="Comic Sans MS" pitchFamily="66" charset="0"/>
              </a:rPr>
              <a:t>Work out terms</a:t>
            </a:r>
            <a:endParaRPr lang="en-GB" sz="1400" b="1" dirty="0">
              <a:solidFill>
                <a:srgbClr val="FF0000"/>
              </a:solidFill>
              <a:latin typeface="Comic Sans MS" pitchFamily="66" charset="0"/>
            </a:endParaRPr>
          </a:p>
        </p:txBody>
      </p:sp>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b="1" dirty="0">
              <a:latin typeface="Comic Sans MS" pitchFamily="66" charset="0"/>
            </a:endParaRPr>
          </a:p>
          <a:p>
            <a:pPr algn="ctr">
              <a:buFont typeface="Wingdings"/>
              <a:buChar char="à"/>
            </a:pPr>
            <a:r>
              <a:rPr lang="en-GB" sz="1400" dirty="0">
                <a:latin typeface="Comic Sans MS" pitchFamily="66" charset="0"/>
                <a:sym typeface="Wingdings" pitchFamily="2" charset="2"/>
              </a:rPr>
              <a:t>You can use the principle of conservation of linear momentum together with Newton’s Law of Restitution to solve problems involving two unknown velocities</a:t>
            </a:r>
          </a:p>
          <a:p>
            <a:pPr marL="0" indent="0" algn="ctr">
              <a:buNone/>
            </a:pPr>
            <a:endParaRPr lang="en-GB" sz="1400" dirty="0">
              <a:latin typeface="Comic Sans MS" pitchFamily="66" charset="0"/>
              <a:sym typeface="Wingdings" pitchFamily="2" charset="2"/>
            </a:endParaRPr>
          </a:p>
          <a:p>
            <a:pPr marL="0" indent="0" algn="ctr">
              <a:buNone/>
            </a:pPr>
            <a:r>
              <a:rPr lang="en-GB" sz="1400" dirty="0">
                <a:latin typeface="Comic Sans MS" pitchFamily="66" charset="0"/>
                <a:sym typeface="Wingdings" pitchFamily="2" charset="2"/>
              </a:rPr>
              <a:t>In the example shown, calculate the values of v</a:t>
            </a:r>
            <a:r>
              <a:rPr lang="en-GB" sz="1400" baseline="-25000" dirty="0">
                <a:latin typeface="Comic Sans MS" pitchFamily="66" charset="0"/>
                <a:sym typeface="Wingdings" pitchFamily="2" charset="2"/>
              </a:rPr>
              <a:t>1</a:t>
            </a:r>
            <a:r>
              <a:rPr lang="en-GB" sz="1400" dirty="0">
                <a:latin typeface="Comic Sans MS" pitchFamily="66" charset="0"/>
                <a:sym typeface="Wingdings" pitchFamily="2" charset="2"/>
              </a:rPr>
              <a:t> and v</a:t>
            </a:r>
            <a:r>
              <a:rPr lang="en-GB" sz="1400" baseline="-25000" dirty="0">
                <a:latin typeface="Comic Sans MS" pitchFamily="66" charset="0"/>
                <a:sym typeface="Wingdings" pitchFamily="2" charset="2"/>
              </a:rPr>
              <a:t>2</a:t>
            </a:r>
            <a:r>
              <a:rPr lang="en-GB" sz="1400" dirty="0">
                <a:latin typeface="Comic Sans MS" pitchFamily="66" charset="0"/>
                <a:sym typeface="Wingdings" pitchFamily="2" charset="2"/>
              </a:rPr>
              <a:t>, given that the coefficient of restitution is </a:t>
            </a:r>
            <a:r>
              <a:rPr lang="en-GB" sz="1400" baseline="30000" dirty="0">
                <a:latin typeface="Comic Sans MS" pitchFamily="66" charset="0"/>
                <a:sym typeface="Wingdings" pitchFamily="2" charset="2"/>
              </a:rPr>
              <a:t>1</a:t>
            </a:r>
            <a:r>
              <a:rPr lang="en-GB" sz="1400" dirty="0">
                <a:latin typeface="Comic Sans MS" pitchFamily="66" charset="0"/>
                <a:sym typeface="Wingdings" pitchFamily="2" charset="2"/>
              </a:rPr>
              <a:t>/</a:t>
            </a:r>
            <a:r>
              <a:rPr lang="en-GB" sz="1400" baseline="-25000" dirty="0">
                <a:latin typeface="Comic Sans MS" pitchFamily="66" charset="0"/>
                <a:sym typeface="Wingdings" pitchFamily="2" charset="2"/>
              </a:rPr>
              <a:t>2</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sym typeface="Wingdings" pitchFamily="2" charset="2"/>
              </a:rPr>
              <a:t> You will need to use each of the above rules to form two equations, which you can then solve </a:t>
            </a:r>
            <a:r>
              <a:rPr lang="en-GB" sz="1400" u="sng" dirty="0">
                <a:latin typeface="Comic Sans MS" pitchFamily="66" charset="0"/>
                <a:sym typeface="Wingdings" pitchFamily="2" charset="2"/>
              </a:rPr>
              <a:t>simultaneously</a:t>
            </a:r>
            <a:endParaRPr lang="en-GB" sz="1400" u="sng" dirty="0">
              <a:latin typeface="Comic Sans MS" pitchFamily="66" charset="0"/>
            </a:endParaRPr>
          </a:p>
        </p:txBody>
      </p:sp>
      <p:cxnSp>
        <p:nvCxnSpPr>
          <p:cNvPr id="47" name="Straight Connector 46"/>
          <p:cNvCxnSpPr/>
          <p:nvPr/>
        </p:nvCxnSpPr>
        <p:spPr>
          <a:xfrm>
            <a:off x="4800600" y="1524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800600" y="18288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800600" y="15240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50" name="TextBox 49"/>
          <p:cNvSpPr txBox="1"/>
          <p:nvPr/>
        </p:nvSpPr>
        <p:spPr>
          <a:xfrm>
            <a:off x="6324600" y="15240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51" name="Straight Connector 50"/>
          <p:cNvCxnSpPr/>
          <p:nvPr/>
        </p:nvCxnSpPr>
        <p:spPr>
          <a:xfrm>
            <a:off x="6324600" y="15240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848600" y="15240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324600" y="15240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800600" y="15240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5029200" y="22098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p:cNvSpPr/>
          <p:nvPr/>
        </p:nvSpPr>
        <p:spPr>
          <a:xfrm>
            <a:off x="5791200" y="22098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p:cNvSpPr/>
          <p:nvPr/>
        </p:nvSpPr>
        <p:spPr>
          <a:xfrm>
            <a:off x="6553200" y="22098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p:cNvSpPr/>
          <p:nvPr/>
        </p:nvSpPr>
        <p:spPr>
          <a:xfrm>
            <a:off x="7315200" y="22098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9" name="Straight Arrow Connector 58"/>
          <p:cNvCxnSpPr/>
          <p:nvPr/>
        </p:nvCxnSpPr>
        <p:spPr>
          <a:xfrm>
            <a:off x="49530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029200" y="1828800"/>
            <a:ext cx="293670" cy="307777"/>
          </a:xfrm>
          <a:prstGeom prst="rect">
            <a:avLst/>
          </a:prstGeom>
          <a:noFill/>
        </p:spPr>
        <p:txBody>
          <a:bodyPr wrap="none" rtlCol="0">
            <a:spAutoFit/>
          </a:bodyPr>
          <a:lstStyle/>
          <a:p>
            <a:pPr algn="ctr"/>
            <a:r>
              <a:rPr lang="en-GB" sz="1400" dirty="0">
                <a:latin typeface="Comic Sans MS" pitchFamily="66" charset="0"/>
              </a:rPr>
              <a:t>5</a:t>
            </a:r>
          </a:p>
        </p:txBody>
      </p:sp>
      <p:cxnSp>
        <p:nvCxnSpPr>
          <p:cNvPr id="61" name="Straight Arrow Connector 60"/>
          <p:cNvCxnSpPr/>
          <p:nvPr/>
        </p:nvCxnSpPr>
        <p:spPr>
          <a:xfrm>
            <a:off x="72390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7289552" y="1828800"/>
            <a:ext cx="344966"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2</a:t>
            </a:r>
          </a:p>
        </p:txBody>
      </p:sp>
      <p:cxnSp>
        <p:nvCxnSpPr>
          <p:cNvPr id="65" name="Straight Connector 64"/>
          <p:cNvCxnSpPr/>
          <p:nvPr/>
        </p:nvCxnSpPr>
        <p:spPr>
          <a:xfrm>
            <a:off x="4800600" y="2819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4953000" y="22098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67" name="TextBox 66"/>
          <p:cNvSpPr txBox="1"/>
          <p:nvPr/>
        </p:nvSpPr>
        <p:spPr>
          <a:xfrm>
            <a:off x="6477000" y="22098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68" name="TextBox 67"/>
          <p:cNvSpPr txBox="1"/>
          <p:nvPr/>
        </p:nvSpPr>
        <p:spPr>
          <a:xfrm>
            <a:off x="5715000" y="22098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73" name="TextBox 72"/>
          <p:cNvSpPr txBox="1"/>
          <p:nvPr/>
        </p:nvSpPr>
        <p:spPr>
          <a:xfrm>
            <a:off x="7239000" y="2209800"/>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76" name="Straight Arrow Connector 75"/>
          <p:cNvCxnSpPr/>
          <p:nvPr/>
        </p:nvCxnSpPr>
        <p:spPr>
          <a:xfrm flipH="1">
            <a:off x="57150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5791200" y="1828800"/>
            <a:ext cx="293670" cy="307777"/>
          </a:xfrm>
          <a:prstGeom prst="rect">
            <a:avLst/>
          </a:prstGeom>
          <a:noFill/>
        </p:spPr>
        <p:txBody>
          <a:bodyPr wrap="none" rtlCol="0">
            <a:spAutoFit/>
          </a:bodyPr>
          <a:lstStyle/>
          <a:p>
            <a:pPr algn="ctr"/>
            <a:r>
              <a:rPr lang="en-GB" sz="1400" dirty="0">
                <a:latin typeface="Comic Sans MS" pitchFamily="66" charset="0"/>
              </a:rPr>
              <a:t>4</a:t>
            </a:r>
          </a:p>
        </p:txBody>
      </p:sp>
      <p:cxnSp>
        <p:nvCxnSpPr>
          <p:cNvPr id="78" name="Straight Arrow Connector 77"/>
          <p:cNvCxnSpPr/>
          <p:nvPr/>
        </p:nvCxnSpPr>
        <p:spPr>
          <a:xfrm>
            <a:off x="64770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6537170" y="1828800"/>
            <a:ext cx="325730"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1</a:t>
            </a:r>
          </a:p>
        </p:txBody>
      </p:sp>
      <p:sp>
        <p:nvSpPr>
          <p:cNvPr id="15" name="TextBox 14"/>
          <p:cNvSpPr txBox="1"/>
          <p:nvPr/>
        </p:nvSpPr>
        <p:spPr>
          <a:xfrm>
            <a:off x="4876800" y="2514600"/>
            <a:ext cx="606256" cy="307777"/>
          </a:xfrm>
          <a:prstGeom prst="rect">
            <a:avLst/>
          </a:prstGeom>
          <a:noFill/>
        </p:spPr>
        <p:txBody>
          <a:bodyPr wrap="none" rtlCol="0">
            <a:spAutoFit/>
          </a:bodyPr>
          <a:lstStyle/>
          <a:p>
            <a:pPr algn="ctr"/>
            <a:r>
              <a:rPr lang="en-GB" sz="1400" dirty="0">
                <a:latin typeface="Comic Sans MS" pitchFamily="66" charset="0"/>
              </a:rPr>
              <a:t>200g</a:t>
            </a:r>
          </a:p>
        </p:txBody>
      </p:sp>
      <p:sp>
        <p:nvSpPr>
          <p:cNvPr id="109" name="TextBox 108"/>
          <p:cNvSpPr txBox="1"/>
          <p:nvPr/>
        </p:nvSpPr>
        <p:spPr>
          <a:xfrm>
            <a:off x="6400800" y="2514600"/>
            <a:ext cx="606256" cy="307777"/>
          </a:xfrm>
          <a:prstGeom prst="rect">
            <a:avLst/>
          </a:prstGeom>
          <a:noFill/>
        </p:spPr>
        <p:txBody>
          <a:bodyPr wrap="none" rtlCol="0">
            <a:spAutoFit/>
          </a:bodyPr>
          <a:lstStyle/>
          <a:p>
            <a:pPr algn="ctr"/>
            <a:r>
              <a:rPr lang="en-GB" sz="1400" dirty="0">
                <a:latin typeface="Comic Sans MS" pitchFamily="66" charset="0"/>
              </a:rPr>
              <a:t>200g</a:t>
            </a:r>
          </a:p>
        </p:txBody>
      </p:sp>
      <p:sp>
        <p:nvSpPr>
          <p:cNvPr id="110" name="TextBox 109"/>
          <p:cNvSpPr txBox="1"/>
          <p:nvPr/>
        </p:nvSpPr>
        <p:spPr>
          <a:xfrm>
            <a:off x="5638800" y="2514600"/>
            <a:ext cx="606256" cy="307777"/>
          </a:xfrm>
          <a:prstGeom prst="rect">
            <a:avLst/>
          </a:prstGeom>
          <a:noFill/>
        </p:spPr>
        <p:txBody>
          <a:bodyPr wrap="none" rtlCol="0">
            <a:spAutoFit/>
          </a:bodyPr>
          <a:lstStyle/>
          <a:p>
            <a:pPr algn="ctr"/>
            <a:r>
              <a:rPr lang="en-GB" sz="1400" dirty="0">
                <a:latin typeface="Comic Sans MS" pitchFamily="66" charset="0"/>
              </a:rPr>
              <a:t>400g</a:t>
            </a:r>
          </a:p>
        </p:txBody>
      </p:sp>
      <p:sp>
        <p:nvSpPr>
          <p:cNvPr id="111" name="TextBox 110"/>
          <p:cNvSpPr txBox="1"/>
          <p:nvPr/>
        </p:nvSpPr>
        <p:spPr>
          <a:xfrm>
            <a:off x="7162800" y="2514600"/>
            <a:ext cx="606256" cy="307777"/>
          </a:xfrm>
          <a:prstGeom prst="rect">
            <a:avLst/>
          </a:prstGeom>
          <a:noFill/>
        </p:spPr>
        <p:txBody>
          <a:bodyPr wrap="none" rtlCol="0">
            <a:spAutoFit/>
          </a:bodyPr>
          <a:lstStyle/>
          <a:p>
            <a:pPr algn="ctr"/>
            <a:r>
              <a:rPr lang="en-GB" sz="1400" dirty="0">
                <a:latin typeface="Comic Sans MS" pitchFamily="66" charset="0"/>
              </a:rPr>
              <a:t>400g</a:t>
            </a:r>
          </a:p>
        </p:txBody>
      </p:sp>
      <mc:AlternateContent xmlns:mc="http://schemas.openxmlformats.org/markup-compatibility/2006" xmlns:a14="http://schemas.microsoft.com/office/drawing/2010/main">
        <mc:Choice Requires="a14">
          <p:sp>
            <p:nvSpPr>
              <p:cNvPr id="124" name="TextBox 123"/>
              <p:cNvSpPr txBox="1"/>
              <p:nvPr/>
            </p:nvSpPr>
            <p:spPr>
              <a:xfrm>
                <a:off x="1219200" y="5791200"/>
                <a:ext cx="1371599"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9=</m:t>
                      </m:r>
                      <m:sSub>
                        <m:sSubPr>
                          <m:ctrlPr>
                            <a:rPr lang="en-GB" sz="1400" i="1">
                              <a:solidFill>
                                <a:srgbClr val="FF0000"/>
                              </a:solidFill>
                              <a:latin typeface="Cambria Math" panose="02040503050406030204" pitchFamily="18" charset="0"/>
                            </a:rPr>
                          </m:ctrlPr>
                        </m:sSubPr>
                        <m:e>
                          <m:r>
                            <a:rPr lang="en-GB" sz="1400" b="0" i="1" smtClean="0">
                              <a:solidFill>
                                <a:srgbClr val="FF0000"/>
                              </a:solidFill>
                              <a:latin typeface="Cambria Math"/>
                            </a:rPr>
                            <m:t>2</m:t>
                          </m:r>
                          <m:r>
                            <a:rPr lang="en-GB" sz="1400" i="1">
                              <a:solidFill>
                                <a:srgbClr val="FF0000"/>
                              </a:solidFill>
                              <a:latin typeface="Cambria Math"/>
                            </a:rPr>
                            <m:t>𝑣</m:t>
                          </m:r>
                        </m:e>
                        <m:sub>
                          <m:r>
                            <a:rPr lang="en-GB" sz="1400" i="1">
                              <a:solidFill>
                                <a:srgbClr val="FF0000"/>
                              </a:solidFill>
                              <a:latin typeface="Cambria Math"/>
                            </a:rPr>
                            <m:t>2</m:t>
                          </m:r>
                        </m:sub>
                      </m:sSub>
                      <m:r>
                        <a:rPr lang="en-GB" sz="1400" i="1">
                          <a:solidFill>
                            <a:srgbClr val="FF0000"/>
                          </a:solidFill>
                          <a:latin typeface="Cambria Math"/>
                        </a:rPr>
                        <m:t>−</m:t>
                      </m:r>
                      <m:r>
                        <a:rPr lang="en-GB" sz="1400" b="0" i="1" smtClean="0">
                          <a:solidFill>
                            <a:srgbClr val="FF0000"/>
                          </a:solidFill>
                          <a:latin typeface="Cambria Math"/>
                        </a:rPr>
                        <m:t>2</m:t>
                      </m:r>
                      <m:sSub>
                        <m:sSubPr>
                          <m:ctrlPr>
                            <a:rPr lang="en-GB" sz="1400" i="1">
                              <a:solidFill>
                                <a:srgbClr val="FF0000"/>
                              </a:solidFill>
                              <a:latin typeface="Cambria Math" panose="02040503050406030204" pitchFamily="18" charset="0"/>
                            </a:rPr>
                          </m:ctrlPr>
                        </m:sSubPr>
                        <m:e>
                          <m:r>
                            <a:rPr lang="en-GB" sz="1400" i="1">
                              <a:solidFill>
                                <a:srgbClr val="FF0000"/>
                              </a:solidFill>
                              <a:latin typeface="Cambria Math"/>
                            </a:rPr>
                            <m:t>𝑣</m:t>
                          </m:r>
                        </m:e>
                        <m:sub>
                          <m:r>
                            <a:rPr lang="en-GB" sz="1400" i="1">
                              <a:solidFill>
                                <a:srgbClr val="FF0000"/>
                              </a:solidFill>
                              <a:latin typeface="Cambria Math"/>
                            </a:rPr>
                            <m:t>1</m:t>
                          </m:r>
                        </m:sub>
                      </m:sSub>
                    </m:oMath>
                  </m:oMathPara>
                </a14:m>
                <a:endParaRPr lang="en-GB" sz="1400" dirty="0">
                  <a:solidFill>
                    <a:srgbClr val="FF0000"/>
                  </a:solidFill>
                </a:endParaRPr>
              </a:p>
            </p:txBody>
          </p:sp>
        </mc:Choice>
        <mc:Fallback xmlns="">
          <p:sp>
            <p:nvSpPr>
              <p:cNvPr id="124" name="TextBox 123"/>
              <p:cNvSpPr txBox="1">
                <a:spLocks noRot="1" noChangeAspect="1" noMove="1" noResize="1" noEditPoints="1" noAdjustHandles="1" noChangeArrowheads="1" noChangeShapeType="1" noTextEdit="1"/>
              </p:cNvSpPr>
              <p:nvPr/>
            </p:nvSpPr>
            <p:spPr>
              <a:xfrm>
                <a:off x="1219200" y="5791200"/>
                <a:ext cx="1371599" cy="307777"/>
              </a:xfrm>
              <a:prstGeom prst="rect">
                <a:avLst/>
              </a:prstGeom>
              <a:blipFill rotWithShape="1">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4419600" y="3124200"/>
                <a:ext cx="258192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2</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2</m:t>
                          </m:r>
                        </m:sub>
                      </m:sSub>
                    </m:oMath>
                  </m:oMathPara>
                </a14:m>
                <a:endParaRPr lang="en-GB" sz="1400" dirty="0"/>
              </a:p>
            </p:txBody>
          </p:sp>
        </mc:Choice>
        <mc:Fallback xmlns="">
          <p:sp>
            <p:nvSpPr>
              <p:cNvPr id="63" name="TextBox 62"/>
              <p:cNvSpPr txBox="1">
                <a:spLocks noRot="1" noChangeAspect="1" noMove="1" noResize="1" noEditPoints="1" noAdjustHandles="1" noChangeArrowheads="1" noChangeShapeType="1" noTextEdit="1"/>
              </p:cNvSpPr>
              <p:nvPr/>
            </p:nvSpPr>
            <p:spPr>
              <a:xfrm>
                <a:off x="4419600" y="3124200"/>
                <a:ext cx="2581924" cy="307777"/>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TextBox 63"/>
              <p:cNvSpPr txBox="1"/>
              <p:nvPr/>
            </p:nvSpPr>
            <p:spPr>
              <a:xfrm>
                <a:off x="3886201" y="3581400"/>
                <a:ext cx="3657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(0.2)(5)+(0.4)(−4)=(0.2)(</m:t>
                      </m:r>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1</m:t>
                          </m:r>
                        </m:sub>
                      </m:sSub>
                      <m:r>
                        <a:rPr lang="en-GB" sz="1400" b="0" i="1" smtClean="0">
                          <a:latin typeface="Cambria Math"/>
                        </a:rPr>
                        <m:t>)+(0.4)(</m:t>
                      </m:r>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2</m:t>
                          </m:r>
                        </m:sub>
                      </m:sSub>
                      <m:r>
                        <a:rPr lang="en-GB" sz="1400" b="0" i="1" smtClean="0">
                          <a:latin typeface="Cambria Math"/>
                        </a:rPr>
                        <m:t>)</m:t>
                      </m:r>
                    </m:oMath>
                  </m:oMathPara>
                </a14:m>
                <a:endParaRPr lang="en-GB" sz="1400" dirty="0"/>
              </a:p>
            </p:txBody>
          </p:sp>
        </mc:Choice>
        <mc:Fallback xmlns="">
          <p:sp>
            <p:nvSpPr>
              <p:cNvPr id="64" name="TextBox 63"/>
              <p:cNvSpPr txBox="1">
                <a:spLocks noRot="1" noChangeAspect="1" noMove="1" noResize="1" noEditPoints="1" noAdjustHandles="1" noChangeArrowheads="1" noChangeShapeType="1" noTextEdit="1"/>
              </p:cNvSpPr>
              <p:nvPr/>
            </p:nvSpPr>
            <p:spPr>
              <a:xfrm>
                <a:off x="3886201" y="3581400"/>
                <a:ext cx="3657600" cy="307777"/>
              </a:xfrm>
              <a:prstGeom prst="rect">
                <a:avLst/>
              </a:prstGeom>
              <a:blipFill rotWithShape="1">
                <a:blip r:embed="rId10"/>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4876800" y="4038600"/>
                <a:ext cx="2133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1−1.6=0.2</m:t>
                      </m:r>
                      <m:sSub>
                        <m:sSubPr>
                          <m:ctrlPr>
                            <a:rPr lang="en-GB" sz="1400" b="0" i="1" smtClean="0">
                              <a:latin typeface="Cambria Math" panose="02040503050406030204" pitchFamily="18" charset="0"/>
                            </a:rPr>
                          </m:ctrlPr>
                        </m:sSubPr>
                        <m:e>
                          <m:r>
                            <a:rPr lang="en-GB" sz="1400" b="0" i="1" smtClean="0">
                              <a:latin typeface="Cambria Math"/>
                            </a:rPr>
                            <m:t>𝑣</m:t>
                          </m:r>
                        </m:e>
                        <m:sub>
                          <m:r>
                            <a:rPr lang="en-GB" sz="1400" b="0" i="1" smtClean="0">
                              <a:latin typeface="Cambria Math"/>
                            </a:rPr>
                            <m:t>1</m:t>
                          </m:r>
                        </m:sub>
                      </m:sSub>
                      <m:r>
                        <a:rPr lang="en-GB" sz="1400" b="0" i="1" smtClean="0">
                          <a:latin typeface="Cambria Math"/>
                        </a:rPr>
                        <m:t>+0.4</m:t>
                      </m:r>
                      <m:sSub>
                        <m:sSubPr>
                          <m:ctrlPr>
                            <a:rPr lang="en-GB" sz="1400" b="0" i="1" smtClean="0">
                              <a:latin typeface="Cambria Math" panose="02040503050406030204" pitchFamily="18" charset="0"/>
                            </a:rPr>
                          </m:ctrlPr>
                        </m:sSubPr>
                        <m:e>
                          <m:r>
                            <a:rPr lang="en-GB" sz="1400" b="0" i="1" smtClean="0">
                              <a:latin typeface="Cambria Math"/>
                            </a:rPr>
                            <m:t>𝑣</m:t>
                          </m:r>
                        </m:e>
                        <m:sub>
                          <m:r>
                            <a:rPr lang="en-GB" sz="1400" b="0" i="1" smtClean="0">
                              <a:latin typeface="Cambria Math"/>
                            </a:rPr>
                            <m:t>2</m:t>
                          </m:r>
                        </m:sub>
                      </m:sSub>
                    </m:oMath>
                  </m:oMathPara>
                </a14:m>
                <a:endParaRPr lang="en-GB" sz="1400" dirty="0"/>
              </a:p>
            </p:txBody>
          </p:sp>
        </mc:Choice>
        <mc:Fallback xmlns="">
          <p:sp>
            <p:nvSpPr>
              <p:cNvPr id="69" name="TextBox 68"/>
              <p:cNvSpPr txBox="1">
                <a:spLocks noRot="1" noChangeAspect="1" noMove="1" noResize="1" noEditPoints="1" noAdjustHandles="1" noChangeArrowheads="1" noChangeShapeType="1" noTextEdit="1"/>
              </p:cNvSpPr>
              <p:nvPr/>
            </p:nvSpPr>
            <p:spPr>
              <a:xfrm>
                <a:off x="4876800" y="4038600"/>
                <a:ext cx="2133600" cy="307777"/>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5029200" y="4495800"/>
                <a:ext cx="19812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−0.6=0.2</m:t>
                      </m:r>
                      <m:sSub>
                        <m:sSubPr>
                          <m:ctrlPr>
                            <a:rPr lang="en-GB" sz="1400" b="0" i="1" smtClean="0">
                              <a:latin typeface="Cambria Math" panose="02040503050406030204" pitchFamily="18" charset="0"/>
                            </a:rPr>
                          </m:ctrlPr>
                        </m:sSubPr>
                        <m:e>
                          <m:r>
                            <a:rPr lang="en-GB" sz="1400" b="0" i="1" smtClean="0">
                              <a:latin typeface="Cambria Math"/>
                            </a:rPr>
                            <m:t>𝑣</m:t>
                          </m:r>
                        </m:e>
                        <m:sub>
                          <m:r>
                            <a:rPr lang="en-GB" sz="1400" b="0" i="1" smtClean="0">
                              <a:latin typeface="Cambria Math"/>
                            </a:rPr>
                            <m:t>1</m:t>
                          </m:r>
                        </m:sub>
                      </m:sSub>
                      <m:r>
                        <a:rPr lang="en-GB" sz="1400" b="0" i="1" smtClean="0">
                          <a:latin typeface="Cambria Math"/>
                        </a:rPr>
                        <m:t>+0.4</m:t>
                      </m:r>
                      <m:sSub>
                        <m:sSubPr>
                          <m:ctrlPr>
                            <a:rPr lang="en-GB" sz="1400" b="0" i="1" smtClean="0">
                              <a:latin typeface="Cambria Math" panose="02040503050406030204" pitchFamily="18" charset="0"/>
                            </a:rPr>
                          </m:ctrlPr>
                        </m:sSubPr>
                        <m:e>
                          <m:r>
                            <a:rPr lang="en-GB" sz="1400" b="0" i="1" smtClean="0">
                              <a:latin typeface="Cambria Math"/>
                            </a:rPr>
                            <m:t>𝑣</m:t>
                          </m:r>
                        </m:e>
                        <m:sub>
                          <m:r>
                            <a:rPr lang="en-GB" sz="1400" b="0" i="1" smtClean="0">
                              <a:latin typeface="Cambria Math"/>
                            </a:rPr>
                            <m:t>2</m:t>
                          </m:r>
                        </m:sub>
                      </m:sSub>
                    </m:oMath>
                  </m:oMathPara>
                </a14:m>
                <a:endParaRPr lang="en-GB" sz="1400" dirty="0"/>
              </a:p>
            </p:txBody>
          </p:sp>
        </mc:Choice>
        <mc:Fallback xmlns="">
          <p:sp>
            <p:nvSpPr>
              <p:cNvPr id="70" name="TextBox 69"/>
              <p:cNvSpPr txBox="1">
                <a:spLocks noRot="1" noChangeAspect="1" noMove="1" noResize="1" noEditPoints="1" noAdjustHandles="1" noChangeArrowheads="1" noChangeShapeType="1" noTextEdit="1"/>
              </p:cNvSpPr>
              <p:nvPr/>
            </p:nvSpPr>
            <p:spPr>
              <a:xfrm>
                <a:off x="5029200" y="4495800"/>
                <a:ext cx="1981200"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1" name="TextBox 70"/>
              <p:cNvSpPr txBox="1"/>
              <p:nvPr/>
            </p:nvSpPr>
            <p:spPr>
              <a:xfrm>
                <a:off x="5257800" y="4953000"/>
                <a:ext cx="14478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−6=2</m:t>
                      </m:r>
                      <m:sSub>
                        <m:sSubPr>
                          <m:ctrlPr>
                            <a:rPr lang="en-GB" sz="1400" b="0" i="1" smtClean="0">
                              <a:latin typeface="Cambria Math" panose="02040503050406030204" pitchFamily="18" charset="0"/>
                            </a:rPr>
                          </m:ctrlPr>
                        </m:sSubPr>
                        <m:e>
                          <m:r>
                            <a:rPr lang="en-GB" sz="1400" b="0" i="1" smtClean="0">
                              <a:latin typeface="Cambria Math"/>
                            </a:rPr>
                            <m:t>𝑣</m:t>
                          </m:r>
                        </m:e>
                        <m:sub>
                          <m:r>
                            <a:rPr lang="en-GB" sz="1400" b="0" i="1" smtClean="0">
                              <a:latin typeface="Cambria Math"/>
                            </a:rPr>
                            <m:t>1</m:t>
                          </m:r>
                        </m:sub>
                      </m:sSub>
                      <m:r>
                        <a:rPr lang="en-GB" sz="1400" b="0" i="1" smtClean="0">
                          <a:latin typeface="Cambria Math"/>
                        </a:rPr>
                        <m:t>+4</m:t>
                      </m:r>
                      <m:sSub>
                        <m:sSubPr>
                          <m:ctrlPr>
                            <a:rPr lang="en-GB" sz="1400" b="0" i="1" smtClean="0">
                              <a:latin typeface="Cambria Math" panose="02040503050406030204" pitchFamily="18" charset="0"/>
                            </a:rPr>
                          </m:ctrlPr>
                        </m:sSubPr>
                        <m:e>
                          <m:r>
                            <a:rPr lang="en-GB" sz="1400" b="0" i="1" smtClean="0">
                              <a:latin typeface="Cambria Math"/>
                            </a:rPr>
                            <m:t>𝑣</m:t>
                          </m:r>
                        </m:e>
                        <m:sub>
                          <m:r>
                            <a:rPr lang="en-GB" sz="1400" b="0" i="1" smtClean="0">
                              <a:latin typeface="Cambria Math"/>
                            </a:rPr>
                            <m:t>2</m:t>
                          </m:r>
                        </m:sub>
                      </m:sSub>
                    </m:oMath>
                  </m:oMathPara>
                </a14:m>
                <a:endParaRPr lang="en-GB" sz="1400" dirty="0"/>
              </a:p>
            </p:txBody>
          </p:sp>
        </mc:Choice>
        <mc:Fallback xmlns="">
          <p:sp>
            <p:nvSpPr>
              <p:cNvPr id="71" name="TextBox 70"/>
              <p:cNvSpPr txBox="1">
                <a:spLocks noRot="1" noChangeAspect="1" noMove="1" noResize="1" noEditPoints="1" noAdjustHandles="1" noChangeArrowheads="1" noChangeShapeType="1" noTextEdit="1"/>
              </p:cNvSpPr>
              <p:nvPr/>
            </p:nvSpPr>
            <p:spPr>
              <a:xfrm>
                <a:off x="5257800" y="4953000"/>
                <a:ext cx="1447800" cy="307777"/>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5181600" y="5410200"/>
                <a:ext cx="14478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−3=</m:t>
                      </m:r>
                      <m:sSub>
                        <m:sSubPr>
                          <m:ctrlPr>
                            <a:rPr lang="en-GB" sz="1400" b="0" i="1" smtClean="0">
                              <a:latin typeface="Cambria Math" panose="02040503050406030204" pitchFamily="18" charset="0"/>
                            </a:rPr>
                          </m:ctrlPr>
                        </m:sSubPr>
                        <m:e>
                          <m:r>
                            <a:rPr lang="en-GB" sz="1400" b="0" i="1" smtClean="0">
                              <a:latin typeface="Cambria Math"/>
                            </a:rPr>
                            <m:t>𝑣</m:t>
                          </m:r>
                        </m:e>
                        <m:sub>
                          <m:r>
                            <a:rPr lang="en-GB" sz="1400" b="0" i="1" smtClean="0">
                              <a:latin typeface="Cambria Math"/>
                            </a:rPr>
                            <m:t>1</m:t>
                          </m:r>
                        </m:sub>
                      </m:sSub>
                      <m:r>
                        <a:rPr lang="en-GB" sz="1400" b="0" i="1" smtClean="0">
                          <a:latin typeface="Cambria Math"/>
                        </a:rPr>
                        <m:t>+2</m:t>
                      </m:r>
                      <m:sSub>
                        <m:sSubPr>
                          <m:ctrlPr>
                            <a:rPr lang="en-GB" sz="1400" b="0" i="1" smtClean="0">
                              <a:latin typeface="Cambria Math" panose="02040503050406030204" pitchFamily="18" charset="0"/>
                            </a:rPr>
                          </m:ctrlPr>
                        </m:sSubPr>
                        <m:e>
                          <m:r>
                            <a:rPr lang="en-GB" sz="1400" b="0" i="1" smtClean="0">
                              <a:latin typeface="Cambria Math"/>
                            </a:rPr>
                            <m:t>𝑣</m:t>
                          </m:r>
                        </m:e>
                        <m:sub>
                          <m:r>
                            <a:rPr lang="en-GB" sz="1400" b="0" i="1" smtClean="0">
                              <a:latin typeface="Cambria Math"/>
                            </a:rPr>
                            <m:t>2</m:t>
                          </m:r>
                        </m:sub>
                      </m:sSub>
                    </m:oMath>
                  </m:oMathPara>
                </a14:m>
                <a:endParaRPr lang="en-GB" sz="1400" dirty="0"/>
              </a:p>
            </p:txBody>
          </p:sp>
        </mc:Choice>
        <mc:Fallback xmlns="">
          <p:sp>
            <p:nvSpPr>
              <p:cNvPr id="72" name="TextBox 71"/>
              <p:cNvSpPr txBox="1">
                <a:spLocks noRot="1" noChangeAspect="1" noMove="1" noResize="1" noEditPoints="1" noAdjustHandles="1" noChangeArrowheads="1" noChangeShapeType="1" noTextEdit="1"/>
              </p:cNvSpPr>
              <p:nvPr/>
            </p:nvSpPr>
            <p:spPr>
              <a:xfrm>
                <a:off x="5181600" y="5410200"/>
                <a:ext cx="1447800" cy="307777"/>
              </a:xfrm>
              <a:prstGeom prst="rect">
                <a:avLst/>
              </a:prstGeom>
              <a:blipFill rotWithShape="1">
                <a:blip r:embed="rId14"/>
                <a:stretch>
                  <a:fillRect/>
                </a:stretch>
              </a:blipFill>
            </p:spPr>
            <p:txBody>
              <a:bodyPr/>
              <a:lstStyle/>
              <a:p>
                <a:r>
                  <a:rPr lang="en-GB">
                    <a:noFill/>
                  </a:rPr>
                  <a:t> </a:t>
                </a:r>
              </a:p>
            </p:txBody>
          </p:sp>
        </mc:Fallback>
      </mc:AlternateContent>
      <p:sp>
        <p:nvSpPr>
          <p:cNvPr id="74" name="Arc 73"/>
          <p:cNvSpPr/>
          <p:nvPr/>
        </p:nvSpPr>
        <p:spPr>
          <a:xfrm>
            <a:off x="7391400" y="3352800"/>
            <a:ext cx="457200" cy="380999"/>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5" name="TextBox 74"/>
          <p:cNvSpPr txBox="1"/>
          <p:nvPr/>
        </p:nvSpPr>
        <p:spPr>
          <a:xfrm>
            <a:off x="7772400" y="3352800"/>
            <a:ext cx="1371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dirty="0">
              <a:solidFill>
                <a:srgbClr val="FF0000"/>
              </a:solidFill>
              <a:latin typeface="Comic Sans MS" pitchFamily="66" charset="0"/>
            </a:endParaRPr>
          </a:p>
        </p:txBody>
      </p:sp>
      <p:sp>
        <p:nvSpPr>
          <p:cNvPr id="80" name="Arc 79"/>
          <p:cNvSpPr/>
          <p:nvPr/>
        </p:nvSpPr>
        <p:spPr>
          <a:xfrm>
            <a:off x="7315200" y="3810000"/>
            <a:ext cx="457200" cy="380999"/>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1" name="Arc 80"/>
          <p:cNvSpPr/>
          <p:nvPr/>
        </p:nvSpPr>
        <p:spPr>
          <a:xfrm>
            <a:off x="6705600" y="4267200"/>
            <a:ext cx="457200" cy="380999"/>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2" name="Arc 81"/>
          <p:cNvSpPr/>
          <p:nvPr/>
        </p:nvSpPr>
        <p:spPr>
          <a:xfrm>
            <a:off x="6705600" y="4724400"/>
            <a:ext cx="457200" cy="380999"/>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3" name="Arc 82"/>
          <p:cNvSpPr/>
          <p:nvPr/>
        </p:nvSpPr>
        <p:spPr>
          <a:xfrm>
            <a:off x="6400800" y="5181600"/>
            <a:ext cx="457200" cy="380999"/>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5" name="TextBox 84"/>
          <p:cNvSpPr txBox="1"/>
          <p:nvPr/>
        </p:nvSpPr>
        <p:spPr>
          <a:xfrm>
            <a:off x="7086600" y="4267200"/>
            <a:ext cx="1752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Simplify left side</a:t>
            </a:r>
            <a:endParaRPr lang="en-GB" sz="1400" b="1" dirty="0">
              <a:solidFill>
                <a:srgbClr val="FF0000"/>
              </a:solidFill>
              <a:latin typeface="Comic Sans MS" pitchFamily="66" charset="0"/>
            </a:endParaRPr>
          </a:p>
        </p:txBody>
      </p:sp>
      <p:sp>
        <p:nvSpPr>
          <p:cNvPr id="86" name="TextBox 85"/>
          <p:cNvSpPr txBox="1"/>
          <p:nvPr/>
        </p:nvSpPr>
        <p:spPr>
          <a:xfrm>
            <a:off x="7010400" y="4648200"/>
            <a:ext cx="1981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Multiply by 10 (to remove the decimal)</a:t>
            </a:r>
            <a:endParaRPr lang="en-GB" sz="1400" b="1" dirty="0">
              <a:solidFill>
                <a:srgbClr val="FF0000"/>
              </a:solidFill>
              <a:latin typeface="Comic Sans MS" pitchFamily="66" charset="0"/>
            </a:endParaRPr>
          </a:p>
        </p:txBody>
      </p:sp>
      <p:sp>
        <p:nvSpPr>
          <p:cNvPr id="87" name="TextBox 86"/>
          <p:cNvSpPr txBox="1"/>
          <p:nvPr/>
        </p:nvSpPr>
        <p:spPr>
          <a:xfrm>
            <a:off x="6839607" y="5257800"/>
            <a:ext cx="2286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2 (to simplify)</a:t>
            </a:r>
            <a:endParaRPr lang="en-GB" sz="1400" b="1"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88" name="TextBox 87"/>
              <p:cNvSpPr txBox="1"/>
              <p:nvPr/>
            </p:nvSpPr>
            <p:spPr>
              <a:xfrm>
                <a:off x="1066800" y="6096000"/>
                <a:ext cx="14478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−3=</m:t>
                      </m:r>
                      <m:sSub>
                        <m:sSubPr>
                          <m:ctrlPr>
                            <a:rPr lang="en-GB" sz="1400" b="0" i="1" smtClean="0">
                              <a:solidFill>
                                <a:srgbClr val="FF0000"/>
                              </a:solidFill>
                              <a:latin typeface="Cambria Math" panose="02040503050406030204" pitchFamily="18" charset="0"/>
                            </a:rPr>
                          </m:ctrlPr>
                        </m:sSubPr>
                        <m:e>
                          <m:r>
                            <a:rPr lang="en-GB" sz="1400" b="0" i="1" smtClean="0">
                              <a:solidFill>
                                <a:srgbClr val="FF0000"/>
                              </a:solidFill>
                              <a:latin typeface="Cambria Math"/>
                            </a:rPr>
                            <m:t>𝑣</m:t>
                          </m:r>
                        </m:e>
                        <m:sub>
                          <m:r>
                            <a:rPr lang="en-GB" sz="1400" b="0" i="1" smtClean="0">
                              <a:solidFill>
                                <a:srgbClr val="FF0000"/>
                              </a:solidFill>
                              <a:latin typeface="Cambria Math"/>
                            </a:rPr>
                            <m:t>1</m:t>
                          </m:r>
                        </m:sub>
                      </m:sSub>
                      <m:r>
                        <a:rPr lang="en-GB" sz="1400" b="0" i="1" smtClean="0">
                          <a:solidFill>
                            <a:srgbClr val="FF0000"/>
                          </a:solidFill>
                          <a:latin typeface="Cambria Math"/>
                        </a:rPr>
                        <m:t>+2</m:t>
                      </m:r>
                      <m:sSub>
                        <m:sSubPr>
                          <m:ctrlPr>
                            <a:rPr lang="en-GB" sz="1400" b="0" i="1" smtClean="0">
                              <a:solidFill>
                                <a:srgbClr val="FF0000"/>
                              </a:solidFill>
                              <a:latin typeface="Cambria Math" panose="02040503050406030204" pitchFamily="18" charset="0"/>
                            </a:rPr>
                          </m:ctrlPr>
                        </m:sSubPr>
                        <m:e>
                          <m:r>
                            <a:rPr lang="en-GB" sz="1400" b="0" i="1" smtClean="0">
                              <a:solidFill>
                                <a:srgbClr val="FF0000"/>
                              </a:solidFill>
                              <a:latin typeface="Cambria Math"/>
                            </a:rPr>
                            <m:t>𝑣</m:t>
                          </m:r>
                        </m:e>
                        <m:sub>
                          <m:r>
                            <a:rPr lang="en-GB" sz="1400" b="0" i="1" smtClean="0">
                              <a:solidFill>
                                <a:srgbClr val="FF0000"/>
                              </a:solidFill>
                              <a:latin typeface="Cambria Math"/>
                            </a:rPr>
                            <m:t>2</m:t>
                          </m:r>
                        </m:sub>
                      </m:sSub>
                    </m:oMath>
                  </m:oMathPara>
                </a14:m>
                <a:endParaRPr lang="en-GB" sz="1400" dirty="0">
                  <a:solidFill>
                    <a:srgbClr val="FF0000"/>
                  </a:solidFill>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1066800" y="6096000"/>
                <a:ext cx="1447800" cy="307777"/>
              </a:xfrm>
              <a:prstGeom prst="rect">
                <a:avLst/>
              </a:prstGeom>
              <a:blipFill rotWithShape="1">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0" name="TextBox 89"/>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90" name="TextBox 89"/>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1" name="TextBox 90"/>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91" name="TextBox 90"/>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2" name="TextBox 91"/>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92" name="TextBox 91"/>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3" name="TextBox 92"/>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93" name="TextBox 92"/>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9"/>
                <a:stretch>
                  <a:fillRect b="-3846"/>
                </a:stretch>
              </a:blipFill>
            </p:spPr>
            <p:txBody>
              <a:bodyPr/>
              <a:lstStyle/>
              <a:p>
                <a:r>
                  <a:rPr lang="en-GB">
                    <a:noFill/>
                  </a:rPr>
                  <a:t> </a:t>
                </a:r>
              </a:p>
            </p:txBody>
          </p:sp>
        </mc:Fallback>
      </mc:AlternateContent>
      <p:sp>
        <p:nvSpPr>
          <p:cNvPr id="94" name="TextBox 93"/>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0"/>
              </a:rPr>
              <a:t>Applet for collision demonstrations</a:t>
            </a:r>
            <a:endParaRPr lang="en-GB" sz="1400" dirty="0">
              <a:latin typeface="Comic Sans MS" pitchFamily="66" charset="0"/>
            </a:endParaRPr>
          </a:p>
        </p:txBody>
      </p:sp>
      <p:sp>
        <p:nvSpPr>
          <p:cNvPr id="95"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96"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55474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blinds(horizontal)">
                                      <p:cBhvr>
                                        <p:cTn id="7" dur="500"/>
                                        <p:tgtEl>
                                          <p:spTgt spid="6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blinds(horizontal)">
                                      <p:cBhvr>
                                        <p:cTn id="12" dur="500"/>
                                        <p:tgtEl>
                                          <p:spTgt spid="7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5"/>
                                        </p:tgtEl>
                                        <p:attrNameLst>
                                          <p:attrName>style.visibility</p:attrName>
                                        </p:attrNameLst>
                                      </p:cBhvr>
                                      <p:to>
                                        <p:strVal val="visible"/>
                                      </p:to>
                                    </p:set>
                                    <p:animEffect transition="in" filter="blinds(horizontal)">
                                      <p:cBhvr>
                                        <p:cTn id="17" dur="500"/>
                                        <p:tgtEl>
                                          <p:spTgt spid="7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blinds(horizontal)">
                                      <p:cBhvr>
                                        <p:cTn id="22" dur="500"/>
                                        <p:tgtEl>
                                          <p:spTgt spid="6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blinds(horizontal)">
                                      <p:cBhvr>
                                        <p:cTn id="27" dur="500"/>
                                        <p:tgtEl>
                                          <p:spTgt spid="8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4"/>
                                        </p:tgtEl>
                                        <p:attrNameLst>
                                          <p:attrName>style.visibility</p:attrName>
                                        </p:attrNameLst>
                                      </p:cBhvr>
                                      <p:to>
                                        <p:strVal val="visible"/>
                                      </p:to>
                                    </p:set>
                                    <p:animEffect transition="in" filter="blinds(horizontal)">
                                      <p:cBhvr>
                                        <p:cTn id="32" dur="500"/>
                                        <p:tgtEl>
                                          <p:spTgt spid="8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9"/>
                                        </p:tgtEl>
                                        <p:attrNameLst>
                                          <p:attrName>style.visibility</p:attrName>
                                        </p:attrNameLst>
                                      </p:cBhvr>
                                      <p:to>
                                        <p:strVal val="visible"/>
                                      </p:to>
                                    </p:set>
                                    <p:animEffect transition="in" filter="blinds(horizontal)">
                                      <p:cBhvr>
                                        <p:cTn id="37" dur="500"/>
                                        <p:tgtEl>
                                          <p:spTgt spid="6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1"/>
                                        </p:tgtEl>
                                        <p:attrNameLst>
                                          <p:attrName>style.visibility</p:attrName>
                                        </p:attrNameLst>
                                      </p:cBhvr>
                                      <p:to>
                                        <p:strVal val="visible"/>
                                      </p:to>
                                    </p:set>
                                    <p:animEffect transition="in" filter="blinds(horizontal)">
                                      <p:cBhvr>
                                        <p:cTn id="42" dur="500"/>
                                        <p:tgtEl>
                                          <p:spTgt spid="8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blinds(horizontal)">
                                      <p:cBhvr>
                                        <p:cTn id="47" dur="500"/>
                                        <p:tgtEl>
                                          <p:spTgt spid="8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70"/>
                                        </p:tgtEl>
                                        <p:attrNameLst>
                                          <p:attrName>style.visibility</p:attrName>
                                        </p:attrNameLst>
                                      </p:cBhvr>
                                      <p:to>
                                        <p:strVal val="visible"/>
                                      </p:to>
                                    </p:set>
                                    <p:animEffect transition="in" filter="blinds(horizontal)">
                                      <p:cBhvr>
                                        <p:cTn id="52" dur="500"/>
                                        <p:tgtEl>
                                          <p:spTgt spid="7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82"/>
                                        </p:tgtEl>
                                        <p:attrNameLst>
                                          <p:attrName>style.visibility</p:attrName>
                                        </p:attrNameLst>
                                      </p:cBhvr>
                                      <p:to>
                                        <p:strVal val="visible"/>
                                      </p:to>
                                    </p:set>
                                    <p:animEffect transition="in" filter="blinds(horizontal)">
                                      <p:cBhvr>
                                        <p:cTn id="57" dur="500"/>
                                        <p:tgtEl>
                                          <p:spTgt spid="82"/>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86"/>
                                        </p:tgtEl>
                                        <p:attrNameLst>
                                          <p:attrName>style.visibility</p:attrName>
                                        </p:attrNameLst>
                                      </p:cBhvr>
                                      <p:to>
                                        <p:strVal val="visible"/>
                                      </p:to>
                                    </p:set>
                                    <p:animEffect transition="in" filter="blinds(horizontal)">
                                      <p:cBhvr>
                                        <p:cTn id="62" dur="500"/>
                                        <p:tgtEl>
                                          <p:spTgt spid="8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71"/>
                                        </p:tgtEl>
                                        <p:attrNameLst>
                                          <p:attrName>style.visibility</p:attrName>
                                        </p:attrNameLst>
                                      </p:cBhvr>
                                      <p:to>
                                        <p:strVal val="visible"/>
                                      </p:to>
                                    </p:set>
                                    <p:animEffect transition="in" filter="blinds(horizontal)">
                                      <p:cBhvr>
                                        <p:cTn id="67" dur="500"/>
                                        <p:tgtEl>
                                          <p:spTgt spid="71"/>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83"/>
                                        </p:tgtEl>
                                        <p:attrNameLst>
                                          <p:attrName>style.visibility</p:attrName>
                                        </p:attrNameLst>
                                      </p:cBhvr>
                                      <p:to>
                                        <p:strVal val="visible"/>
                                      </p:to>
                                    </p:set>
                                    <p:animEffect transition="in" filter="blinds(horizontal)">
                                      <p:cBhvr>
                                        <p:cTn id="72" dur="500"/>
                                        <p:tgtEl>
                                          <p:spTgt spid="83"/>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87"/>
                                        </p:tgtEl>
                                        <p:attrNameLst>
                                          <p:attrName>style.visibility</p:attrName>
                                        </p:attrNameLst>
                                      </p:cBhvr>
                                      <p:to>
                                        <p:strVal val="visible"/>
                                      </p:to>
                                    </p:set>
                                    <p:animEffect transition="in" filter="blinds(horizontal)">
                                      <p:cBhvr>
                                        <p:cTn id="77" dur="500"/>
                                        <p:tgtEl>
                                          <p:spTgt spid="87"/>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72"/>
                                        </p:tgtEl>
                                        <p:attrNameLst>
                                          <p:attrName>style.visibility</p:attrName>
                                        </p:attrNameLst>
                                      </p:cBhvr>
                                      <p:to>
                                        <p:strVal val="visible"/>
                                      </p:to>
                                    </p:set>
                                    <p:animEffect transition="in" filter="blinds(horizontal)">
                                      <p:cBhvr>
                                        <p:cTn id="82" dur="500"/>
                                        <p:tgtEl>
                                          <p:spTgt spid="72"/>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88"/>
                                        </p:tgtEl>
                                        <p:attrNameLst>
                                          <p:attrName>style.visibility</p:attrName>
                                        </p:attrNameLst>
                                      </p:cBhvr>
                                      <p:to>
                                        <p:strVal val="visible"/>
                                      </p:to>
                                    </p:set>
                                    <p:animEffect transition="in" filter="blinds(horizontal)">
                                      <p:cBhvr>
                                        <p:cTn id="87"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P spid="63" grpId="0"/>
      <p:bldP spid="64" grpId="0"/>
      <p:bldP spid="69" grpId="0"/>
      <p:bldP spid="70" grpId="0"/>
      <p:bldP spid="71" grpId="0"/>
      <p:bldP spid="72" grpId="0"/>
      <p:bldP spid="74" grpId="0" animBg="1"/>
      <p:bldP spid="75" grpId="0"/>
      <p:bldP spid="80" grpId="0" animBg="1"/>
      <p:bldP spid="81" grpId="0" animBg="1"/>
      <p:bldP spid="82" grpId="0" animBg="1"/>
      <p:bldP spid="83" grpId="0" animBg="1"/>
      <p:bldP spid="85" grpId="0"/>
      <p:bldP spid="86" grpId="0"/>
      <p:bldP spid="87" grpId="0"/>
      <p:bldP spid="8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b="1" dirty="0">
              <a:latin typeface="Comic Sans MS" pitchFamily="66" charset="0"/>
            </a:endParaRPr>
          </a:p>
          <a:p>
            <a:pPr algn="ctr">
              <a:buFont typeface="Wingdings"/>
              <a:buChar char="à"/>
            </a:pPr>
            <a:r>
              <a:rPr lang="en-GB" sz="1400" dirty="0">
                <a:latin typeface="Comic Sans MS" pitchFamily="66" charset="0"/>
                <a:sym typeface="Wingdings" pitchFamily="2" charset="2"/>
              </a:rPr>
              <a:t>You can use the principle of conservation of linear momentum together with Newton’s Law of Restitution to solve problems involving two unknown velocities</a:t>
            </a:r>
          </a:p>
          <a:p>
            <a:pPr marL="0" indent="0" algn="ctr">
              <a:buNone/>
            </a:pPr>
            <a:endParaRPr lang="en-GB" sz="1400" dirty="0">
              <a:latin typeface="Comic Sans MS" pitchFamily="66" charset="0"/>
              <a:sym typeface="Wingdings" pitchFamily="2" charset="2"/>
            </a:endParaRPr>
          </a:p>
          <a:p>
            <a:pPr marL="0" indent="0" algn="ctr">
              <a:buNone/>
            </a:pPr>
            <a:r>
              <a:rPr lang="en-GB" sz="1400" dirty="0">
                <a:latin typeface="Comic Sans MS" pitchFamily="66" charset="0"/>
                <a:sym typeface="Wingdings" pitchFamily="2" charset="2"/>
              </a:rPr>
              <a:t>In the example shown, calculate the values of v</a:t>
            </a:r>
            <a:r>
              <a:rPr lang="en-GB" sz="1400" baseline="-25000" dirty="0">
                <a:latin typeface="Comic Sans MS" pitchFamily="66" charset="0"/>
                <a:sym typeface="Wingdings" pitchFamily="2" charset="2"/>
              </a:rPr>
              <a:t>1</a:t>
            </a:r>
            <a:r>
              <a:rPr lang="en-GB" sz="1400" dirty="0">
                <a:latin typeface="Comic Sans MS" pitchFamily="66" charset="0"/>
                <a:sym typeface="Wingdings" pitchFamily="2" charset="2"/>
              </a:rPr>
              <a:t> and v</a:t>
            </a:r>
            <a:r>
              <a:rPr lang="en-GB" sz="1400" baseline="-25000" dirty="0">
                <a:latin typeface="Comic Sans MS" pitchFamily="66" charset="0"/>
                <a:sym typeface="Wingdings" pitchFamily="2" charset="2"/>
              </a:rPr>
              <a:t>2</a:t>
            </a:r>
            <a:r>
              <a:rPr lang="en-GB" sz="1400" dirty="0">
                <a:latin typeface="Comic Sans MS" pitchFamily="66" charset="0"/>
                <a:sym typeface="Wingdings" pitchFamily="2" charset="2"/>
              </a:rPr>
              <a:t>, given that the coefficient of restitution is </a:t>
            </a:r>
            <a:r>
              <a:rPr lang="en-GB" sz="1400" baseline="30000" dirty="0">
                <a:latin typeface="Comic Sans MS" pitchFamily="66" charset="0"/>
                <a:sym typeface="Wingdings" pitchFamily="2" charset="2"/>
              </a:rPr>
              <a:t>1</a:t>
            </a:r>
            <a:r>
              <a:rPr lang="en-GB" sz="1400" dirty="0">
                <a:latin typeface="Comic Sans MS" pitchFamily="66" charset="0"/>
                <a:sym typeface="Wingdings" pitchFamily="2" charset="2"/>
              </a:rPr>
              <a:t>/</a:t>
            </a:r>
            <a:r>
              <a:rPr lang="en-GB" sz="1400" baseline="-25000" dirty="0">
                <a:latin typeface="Comic Sans MS" pitchFamily="66" charset="0"/>
                <a:sym typeface="Wingdings" pitchFamily="2" charset="2"/>
              </a:rPr>
              <a:t>2</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sym typeface="Wingdings" pitchFamily="2" charset="2"/>
              </a:rPr>
              <a:t> You will need to use each of the above rules to form two equations, which you can then solve </a:t>
            </a:r>
            <a:r>
              <a:rPr lang="en-GB" sz="1400" u="sng" dirty="0">
                <a:latin typeface="Comic Sans MS" pitchFamily="66" charset="0"/>
                <a:sym typeface="Wingdings" pitchFamily="2" charset="2"/>
              </a:rPr>
              <a:t>simultaneously</a:t>
            </a:r>
            <a:endParaRPr lang="en-GB" sz="1400" u="sng" dirty="0">
              <a:latin typeface="Comic Sans MS" pitchFamily="66" charset="0"/>
            </a:endParaRPr>
          </a:p>
        </p:txBody>
      </p:sp>
      <p:cxnSp>
        <p:nvCxnSpPr>
          <p:cNvPr id="47" name="Straight Connector 46"/>
          <p:cNvCxnSpPr/>
          <p:nvPr/>
        </p:nvCxnSpPr>
        <p:spPr>
          <a:xfrm>
            <a:off x="4800600" y="1524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800600" y="18288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800600" y="15240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50" name="TextBox 49"/>
          <p:cNvSpPr txBox="1"/>
          <p:nvPr/>
        </p:nvSpPr>
        <p:spPr>
          <a:xfrm>
            <a:off x="6324600" y="15240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51" name="Straight Connector 50"/>
          <p:cNvCxnSpPr/>
          <p:nvPr/>
        </p:nvCxnSpPr>
        <p:spPr>
          <a:xfrm>
            <a:off x="6324600" y="15240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848600" y="15240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324600" y="15240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800600" y="15240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5029200" y="22098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p:cNvSpPr/>
          <p:nvPr/>
        </p:nvSpPr>
        <p:spPr>
          <a:xfrm>
            <a:off x="5791200" y="22098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p:cNvSpPr/>
          <p:nvPr/>
        </p:nvSpPr>
        <p:spPr>
          <a:xfrm>
            <a:off x="6553200" y="22098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p:cNvSpPr/>
          <p:nvPr/>
        </p:nvSpPr>
        <p:spPr>
          <a:xfrm>
            <a:off x="7315200" y="22098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9" name="Straight Arrow Connector 58"/>
          <p:cNvCxnSpPr/>
          <p:nvPr/>
        </p:nvCxnSpPr>
        <p:spPr>
          <a:xfrm>
            <a:off x="49530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029200" y="1828800"/>
            <a:ext cx="293670" cy="307777"/>
          </a:xfrm>
          <a:prstGeom prst="rect">
            <a:avLst/>
          </a:prstGeom>
          <a:noFill/>
        </p:spPr>
        <p:txBody>
          <a:bodyPr wrap="none" rtlCol="0">
            <a:spAutoFit/>
          </a:bodyPr>
          <a:lstStyle/>
          <a:p>
            <a:pPr algn="ctr"/>
            <a:r>
              <a:rPr lang="en-GB" sz="1400" dirty="0">
                <a:latin typeface="Comic Sans MS" pitchFamily="66" charset="0"/>
              </a:rPr>
              <a:t>5</a:t>
            </a:r>
          </a:p>
        </p:txBody>
      </p:sp>
      <p:cxnSp>
        <p:nvCxnSpPr>
          <p:cNvPr id="61" name="Straight Arrow Connector 60"/>
          <p:cNvCxnSpPr/>
          <p:nvPr/>
        </p:nvCxnSpPr>
        <p:spPr>
          <a:xfrm>
            <a:off x="72390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7289552" y="1828800"/>
            <a:ext cx="344966"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2</a:t>
            </a:r>
          </a:p>
        </p:txBody>
      </p:sp>
      <p:cxnSp>
        <p:nvCxnSpPr>
          <p:cNvPr id="65" name="Straight Connector 64"/>
          <p:cNvCxnSpPr/>
          <p:nvPr/>
        </p:nvCxnSpPr>
        <p:spPr>
          <a:xfrm>
            <a:off x="4800600" y="2819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4953000" y="22098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67" name="TextBox 66"/>
          <p:cNvSpPr txBox="1"/>
          <p:nvPr/>
        </p:nvSpPr>
        <p:spPr>
          <a:xfrm>
            <a:off x="6477000" y="22098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68" name="TextBox 67"/>
          <p:cNvSpPr txBox="1"/>
          <p:nvPr/>
        </p:nvSpPr>
        <p:spPr>
          <a:xfrm>
            <a:off x="5715000" y="22098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73" name="TextBox 72"/>
          <p:cNvSpPr txBox="1"/>
          <p:nvPr/>
        </p:nvSpPr>
        <p:spPr>
          <a:xfrm>
            <a:off x="7239000" y="2209800"/>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76" name="Straight Arrow Connector 75"/>
          <p:cNvCxnSpPr/>
          <p:nvPr/>
        </p:nvCxnSpPr>
        <p:spPr>
          <a:xfrm flipH="1">
            <a:off x="57150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5791200" y="1828800"/>
            <a:ext cx="293670" cy="307777"/>
          </a:xfrm>
          <a:prstGeom prst="rect">
            <a:avLst/>
          </a:prstGeom>
          <a:noFill/>
        </p:spPr>
        <p:txBody>
          <a:bodyPr wrap="none" rtlCol="0">
            <a:spAutoFit/>
          </a:bodyPr>
          <a:lstStyle/>
          <a:p>
            <a:pPr algn="ctr"/>
            <a:r>
              <a:rPr lang="en-GB" sz="1400" dirty="0">
                <a:latin typeface="Comic Sans MS" pitchFamily="66" charset="0"/>
              </a:rPr>
              <a:t>4</a:t>
            </a:r>
          </a:p>
        </p:txBody>
      </p:sp>
      <p:cxnSp>
        <p:nvCxnSpPr>
          <p:cNvPr id="78" name="Straight Arrow Connector 77"/>
          <p:cNvCxnSpPr/>
          <p:nvPr/>
        </p:nvCxnSpPr>
        <p:spPr>
          <a:xfrm>
            <a:off x="64770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6537170" y="1828800"/>
            <a:ext cx="325730"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1</a:t>
            </a:r>
          </a:p>
        </p:txBody>
      </p:sp>
      <p:sp>
        <p:nvSpPr>
          <p:cNvPr id="15" name="TextBox 14"/>
          <p:cNvSpPr txBox="1"/>
          <p:nvPr/>
        </p:nvSpPr>
        <p:spPr>
          <a:xfrm>
            <a:off x="4876800" y="2514600"/>
            <a:ext cx="606256" cy="307777"/>
          </a:xfrm>
          <a:prstGeom prst="rect">
            <a:avLst/>
          </a:prstGeom>
          <a:noFill/>
        </p:spPr>
        <p:txBody>
          <a:bodyPr wrap="none" rtlCol="0">
            <a:spAutoFit/>
          </a:bodyPr>
          <a:lstStyle/>
          <a:p>
            <a:pPr algn="ctr"/>
            <a:r>
              <a:rPr lang="en-GB" sz="1400" dirty="0">
                <a:latin typeface="Comic Sans MS" pitchFamily="66" charset="0"/>
              </a:rPr>
              <a:t>200g</a:t>
            </a:r>
          </a:p>
        </p:txBody>
      </p:sp>
      <p:sp>
        <p:nvSpPr>
          <p:cNvPr id="109" name="TextBox 108"/>
          <p:cNvSpPr txBox="1"/>
          <p:nvPr/>
        </p:nvSpPr>
        <p:spPr>
          <a:xfrm>
            <a:off x="6400800" y="2514600"/>
            <a:ext cx="606256" cy="307777"/>
          </a:xfrm>
          <a:prstGeom prst="rect">
            <a:avLst/>
          </a:prstGeom>
          <a:noFill/>
        </p:spPr>
        <p:txBody>
          <a:bodyPr wrap="none" rtlCol="0">
            <a:spAutoFit/>
          </a:bodyPr>
          <a:lstStyle/>
          <a:p>
            <a:pPr algn="ctr"/>
            <a:r>
              <a:rPr lang="en-GB" sz="1400" dirty="0">
                <a:latin typeface="Comic Sans MS" pitchFamily="66" charset="0"/>
              </a:rPr>
              <a:t>200g</a:t>
            </a:r>
          </a:p>
        </p:txBody>
      </p:sp>
      <p:sp>
        <p:nvSpPr>
          <p:cNvPr id="110" name="TextBox 109"/>
          <p:cNvSpPr txBox="1"/>
          <p:nvPr/>
        </p:nvSpPr>
        <p:spPr>
          <a:xfrm>
            <a:off x="5638800" y="2514600"/>
            <a:ext cx="606256" cy="307777"/>
          </a:xfrm>
          <a:prstGeom prst="rect">
            <a:avLst/>
          </a:prstGeom>
          <a:noFill/>
        </p:spPr>
        <p:txBody>
          <a:bodyPr wrap="none" rtlCol="0">
            <a:spAutoFit/>
          </a:bodyPr>
          <a:lstStyle/>
          <a:p>
            <a:pPr algn="ctr"/>
            <a:r>
              <a:rPr lang="en-GB" sz="1400" dirty="0">
                <a:latin typeface="Comic Sans MS" pitchFamily="66" charset="0"/>
              </a:rPr>
              <a:t>400g</a:t>
            </a:r>
          </a:p>
        </p:txBody>
      </p:sp>
      <p:sp>
        <p:nvSpPr>
          <p:cNvPr id="111" name="TextBox 110"/>
          <p:cNvSpPr txBox="1"/>
          <p:nvPr/>
        </p:nvSpPr>
        <p:spPr>
          <a:xfrm>
            <a:off x="7162800" y="2514600"/>
            <a:ext cx="606256" cy="307777"/>
          </a:xfrm>
          <a:prstGeom prst="rect">
            <a:avLst/>
          </a:prstGeom>
          <a:noFill/>
        </p:spPr>
        <p:txBody>
          <a:bodyPr wrap="none" rtlCol="0">
            <a:spAutoFit/>
          </a:bodyPr>
          <a:lstStyle/>
          <a:p>
            <a:pPr algn="ctr"/>
            <a:r>
              <a:rPr lang="en-GB" sz="1400" dirty="0">
                <a:latin typeface="Comic Sans MS" pitchFamily="66" charset="0"/>
              </a:rPr>
              <a:t>400g</a:t>
            </a:r>
          </a:p>
        </p:txBody>
      </p:sp>
      <mc:AlternateContent xmlns:mc="http://schemas.openxmlformats.org/markup-compatibility/2006" xmlns:a14="http://schemas.microsoft.com/office/drawing/2010/main">
        <mc:Choice Requires="a14">
          <p:sp>
            <p:nvSpPr>
              <p:cNvPr id="124" name="TextBox 123"/>
              <p:cNvSpPr txBox="1"/>
              <p:nvPr/>
            </p:nvSpPr>
            <p:spPr>
              <a:xfrm>
                <a:off x="1219200" y="5791200"/>
                <a:ext cx="1371599"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9=</m:t>
                      </m:r>
                      <m:sSub>
                        <m:sSubPr>
                          <m:ctrlPr>
                            <a:rPr lang="en-GB" sz="1400" i="1">
                              <a:solidFill>
                                <a:srgbClr val="FF0000"/>
                              </a:solidFill>
                              <a:latin typeface="Cambria Math" panose="02040503050406030204" pitchFamily="18" charset="0"/>
                            </a:rPr>
                          </m:ctrlPr>
                        </m:sSubPr>
                        <m:e>
                          <m:r>
                            <a:rPr lang="en-GB" sz="1400" b="0" i="1" smtClean="0">
                              <a:solidFill>
                                <a:srgbClr val="FF0000"/>
                              </a:solidFill>
                              <a:latin typeface="Cambria Math"/>
                            </a:rPr>
                            <m:t>2</m:t>
                          </m:r>
                          <m:r>
                            <a:rPr lang="en-GB" sz="1400" i="1">
                              <a:solidFill>
                                <a:srgbClr val="FF0000"/>
                              </a:solidFill>
                              <a:latin typeface="Cambria Math"/>
                            </a:rPr>
                            <m:t>𝑣</m:t>
                          </m:r>
                        </m:e>
                        <m:sub>
                          <m:r>
                            <a:rPr lang="en-GB" sz="1400" i="1">
                              <a:solidFill>
                                <a:srgbClr val="FF0000"/>
                              </a:solidFill>
                              <a:latin typeface="Cambria Math"/>
                            </a:rPr>
                            <m:t>2</m:t>
                          </m:r>
                        </m:sub>
                      </m:sSub>
                      <m:r>
                        <a:rPr lang="en-GB" sz="1400" i="1">
                          <a:solidFill>
                            <a:srgbClr val="FF0000"/>
                          </a:solidFill>
                          <a:latin typeface="Cambria Math"/>
                        </a:rPr>
                        <m:t>−</m:t>
                      </m:r>
                      <m:r>
                        <a:rPr lang="en-GB" sz="1400" b="0" i="1" smtClean="0">
                          <a:solidFill>
                            <a:srgbClr val="FF0000"/>
                          </a:solidFill>
                          <a:latin typeface="Cambria Math"/>
                        </a:rPr>
                        <m:t>2</m:t>
                      </m:r>
                      <m:sSub>
                        <m:sSubPr>
                          <m:ctrlPr>
                            <a:rPr lang="en-GB" sz="1400" i="1">
                              <a:solidFill>
                                <a:srgbClr val="FF0000"/>
                              </a:solidFill>
                              <a:latin typeface="Cambria Math" panose="02040503050406030204" pitchFamily="18" charset="0"/>
                            </a:rPr>
                          </m:ctrlPr>
                        </m:sSubPr>
                        <m:e>
                          <m:r>
                            <a:rPr lang="en-GB" sz="1400" i="1">
                              <a:solidFill>
                                <a:srgbClr val="FF0000"/>
                              </a:solidFill>
                              <a:latin typeface="Cambria Math"/>
                            </a:rPr>
                            <m:t>𝑣</m:t>
                          </m:r>
                        </m:e>
                        <m:sub>
                          <m:r>
                            <a:rPr lang="en-GB" sz="1400" i="1">
                              <a:solidFill>
                                <a:srgbClr val="FF0000"/>
                              </a:solidFill>
                              <a:latin typeface="Cambria Math"/>
                            </a:rPr>
                            <m:t>1</m:t>
                          </m:r>
                        </m:sub>
                      </m:sSub>
                    </m:oMath>
                  </m:oMathPara>
                </a14:m>
                <a:endParaRPr lang="en-GB" sz="1400" dirty="0">
                  <a:solidFill>
                    <a:srgbClr val="FF0000"/>
                  </a:solidFill>
                </a:endParaRPr>
              </a:p>
            </p:txBody>
          </p:sp>
        </mc:Choice>
        <mc:Fallback xmlns="">
          <p:sp>
            <p:nvSpPr>
              <p:cNvPr id="124" name="TextBox 123"/>
              <p:cNvSpPr txBox="1">
                <a:spLocks noRot="1" noChangeAspect="1" noMove="1" noResize="1" noEditPoints="1" noAdjustHandles="1" noChangeArrowheads="1" noChangeShapeType="1" noTextEdit="1"/>
              </p:cNvSpPr>
              <p:nvPr/>
            </p:nvSpPr>
            <p:spPr>
              <a:xfrm>
                <a:off x="1219200" y="5791200"/>
                <a:ext cx="1371599" cy="307777"/>
              </a:xfrm>
              <a:prstGeom prst="rect">
                <a:avLst/>
              </a:prstGeom>
              <a:blipFill rotWithShape="1">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9" name="TextBox 88"/>
              <p:cNvSpPr txBox="1"/>
              <p:nvPr/>
            </p:nvSpPr>
            <p:spPr>
              <a:xfrm>
                <a:off x="4648200" y="2971800"/>
                <a:ext cx="16764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9=</m:t>
                      </m:r>
                      <m:sSub>
                        <m:sSubPr>
                          <m:ctrlPr>
                            <a:rPr lang="en-GB" sz="1600" i="1">
                              <a:solidFill>
                                <a:schemeClr val="tx1"/>
                              </a:solidFill>
                              <a:latin typeface="Cambria Math" panose="02040503050406030204" pitchFamily="18" charset="0"/>
                            </a:rPr>
                          </m:ctrlPr>
                        </m:sSubPr>
                        <m:e>
                          <m:r>
                            <a:rPr lang="en-GB" sz="1600" b="0" i="1" smtClean="0">
                              <a:solidFill>
                                <a:schemeClr val="tx1"/>
                              </a:solidFill>
                              <a:latin typeface="Cambria Math"/>
                            </a:rPr>
                            <m:t>2</m:t>
                          </m:r>
                          <m:r>
                            <a:rPr lang="en-GB" sz="1600" i="1">
                              <a:solidFill>
                                <a:schemeClr val="tx1"/>
                              </a:solidFill>
                              <a:latin typeface="Cambria Math"/>
                            </a:rPr>
                            <m:t>𝑣</m:t>
                          </m:r>
                        </m:e>
                        <m:sub>
                          <m:r>
                            <a:rPr lang="en-GB" sz="1600" i="1">
                              <a:solidFill>
                                <a:schemeClr val="tx1"/>
                              </a:solidFill>
                              <a:latin typeface="Cambria Math"/>
                            </a:rPr>
                            <m:t>2</m:t>
                          </m:r>
                        </m:sub>
                      </m:sSub>
                      <m:r>
                        <a:rPr lang="en-GB" sz="1600" i="1">
                          <a:solidFill>
                            <a:schemeClr val="tx1"/>
                          </a:solidFill>
                          <a:latin typeface="Cambria Math"/>
                        </a:rPr>
                        <m:t>−</m:t>
                      </m:r>
                      <m:r>
                        <a:rPr lang="en-GB" sz="1600" b="0" i="1" smtClean="0">
                          <a:solidFill>
                            <a:schemeClr val="tx1"/>
                          </a:solidFill>
                          <a:latin typeface="Cambria Math"/>
                        </a:rPr>
                        <m:t>2</m:t>
                      </m:r>
                      <m:sSub>
                        <m:sSubPr>
                          <m:ctrlPr>
                            <a:rPr lang="en-GB" sz="1600" i="1">
                              <a:solidFill>
                                <a:schemeClr val="tx1"/>
                              </a:solidFill>
                              <a:latin typeface="Cambria Math" panose="02040503050406030204" pitchFamily="18" charset="0"/>
                            </a:rPr>
                          </m:ctrlPr>
                        </m:sSubPr>
                        <m:e>
                          <m:r>
                            <a:rPr lang="en-GB" sz="1600" i="1">
                              <a:solidFill>
                                <a:schemeClr val="tx1"/>
                              </a:solidFill>
                              <a:latin typeface="Cambria Math"/>
                            </a:rPr>
                            <m:t>𝑣</m:t>
                          </m:r>
                        </m:e>
                        <m:sub>
                          <m:r>
                            <a:rPr lang="en-GB" sz="1600" i="1">
                              <a:solidFill>
                                <a:schemeClr val="tx1"/>
                              </a:solidFill>
                              <a:latin typeface="Cambria Math"/>
                            </a:rPr>
                            <m:t>1</m:t>
                          </m:r>
                        </m:sub>
                      </m:sSub>
                    </m:oMath>
                  </m:oMathPara>
                </a14:m>
                <a:endParaRPr lang="en-GB" sz="1600" dirty="0">
                  <a:solidFill>
                    <a:schemeClr val="tx1"/>
                  </a:solidFill>
                </a:endParaRPr>
              </a:p>
            </p:txBody>
          </p:sp>
        </mc:Choice>
        <mc:Fallback xmlns="">
          <p:sp>
            <p:nvSpPr>
              <p:cNvPr id="89" name="TextBox 88"/>
              <p:cNvSpPr txBox="1">
                <a:spLocks noRot="1" noChangeAspect="1" noMove="1" noResize="1" noEditPoints="1" noAdjustHandles="1" noChangeArrowheads="1" noChangeShapeType="1" noTextEdit="1"/>
              </p:cNvSpPr>
              <p:nvPr/>
            </p:nvSpPr>
            <p:spPr>
              <a:xfrm>
                <a:off x="4648200" y="2971800"/>
                <a:ext cx="1676400" cy="338554"/>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0" name="TextBox 89"/>
              <p:cNvSpPr txBox="1"/>
              <p:nvPr/>
            </p:nvSpPr>
            <p:spPr>
              <a:xfrm>
                <a:off x="4572000" y="3352800"/>
                <a:ext cx="1600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−3=</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1</m:t>
                          </m:r>
                        </m:sub>
                      </m:sSub>
                      <m:r>
                        <a:rPr lang="en-GB" sz="1600" b="0" i="1" smtClean="0">
                          <a:solidFill>
                            <a:schemeClr val="tx1"/>
                          </a:solidFill>
                          <a:latin typeface="Cambria Math"/>
                        </a:rPr>
                        <m:t>+2</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2</m:t>
                          </m:r>
                        </m:sub>
                      </m:sSub>
                    </m:oMath>
                  </m:oMathPara>
                </a14:m>
                <a:endParaRPr lang="en-GB" sz="1600" dirty="0">
                  <a:solidFill>
                    <a:schemeClr val="tx1"/>
                  </a:solidFill>
                </a:endParaRPr>
              </a:p>
            </p:txBody>
          </p:sp>
        </mc:Choice>
        <mc:Fallback xmlns="">
          <p:sp>
            <p:nvSpPr>
              <p:cNvPr id="90" name="TextBox 89"/>
              <p:cNvSpPr txBox="1">
                <a:spLocks noRot="1" noChangeAspect="1" noMove="1" noResize="1" noEditPoints="1" noAdjustHandles="1" noChangeArrowheads="1" noChangeShapeType="1" noTextEdit="1"/>
              </p:cNvSpPr>
              <p:nvPr/>
            </p:nvSpPr>
            <p:spPr>
              <a:xfrm>
                <a:off x="4572000" y="3352800"/>
                <a:ext cx="1600200" cy="338554"/>
              </a:xfrm>
              <a:prstGeom prst="rect">
                <a:avLst/>
              </a:prstGeom>
              <a:blipFill rotWithShape="1">
                <a:blip r:embed="rId10"/>
                <a:stretch>
                  <a:fillRect/>
                </a:stretch>
              </a:blipFill>
            </p:spPr>
            <p:txBody>
              <a:bodyPr/>
              <a:lstStyle/>
              <a:p>
                <a:r>
                  <a:rPr lang="en-GB">
                    <a:noFill/>
                  </a:rPr>
                  <a:t> </a:t>
                </a:r>
              </a:p>
            </p:txBody>
          </p:sp>
        </mc:Fallback>
      </mc:AlternateContent>
      <p:sp>
        <p:nvSpPr>
          <p:cNvPr id="9" name="TextBox 8"/>
          <p:cNvSpPr txBox="1"/>
          <p:nvPr/>
        </p:nvSpPr>
        <p:spPr>
          <a:xfrm>
            <a:off x="4114800" y="2971800"/>
            <a:ext cx="385042" cy="338554"/>
          </a:xfrm>
          <a:prstGeom prst="rect">
            <a:avLst/>
          </a:prstGeom>
          <a:noFill/>
        </p:spPr>
        <p:txBody>
          <a:bodyPr wrap="none" rtlCol="0">
            <a:spAutoFit/>
          </a:bodyPr>
          <a:lstStyle/>
          <a:p>
            <a:r>
              <a:rPr lang="en-GB" sz="1600" b="1" dirty="0">
                <a:latin typeface="Comic Sans MS" pitchFamily="66" charset="0"/>
              </a:rPr>
              <a:t>1)</a:t>
            </a:r>
          </a:p>
        </p:txBody>
      </p:sp>
      <p:sp>
        <p:nvSpPr>
          <p:cNvPr id="91" name="TextBox 90"/>
          <p:cNvSpPr txBox="1"/>
          <p:nvPr/>
        </p:nvSpPr>
        <p:spPr>
          <a:xfrm>
            <a:off x="4114800" y="3352800"/>
            <a:ext cx="385042" cy="338554"/>
          </a:xfrm>
          <a:prstGeom prst="rect">
            <a:avLst/>
          </a:prstGeom>
          <a:noFill/>
        </p:spPr>
        <p:txBody>
          <a:bodyPr wrap="none" rtlCol="0">
            <a:spAutoFit/>
          </a:bodyPr>
          <a:lstStyle/>
          <a:p>
            <a:r>
              <a:rPr lang="en-GB" sz="1600" b="1" dirty="0">
                <a:latin typeface="Comic Sans MS" pitchFamily="66" charset="0"/>
              </a:rPr>
              <a:t>2)</a:t>
            </a:r>
          </a:p>
        </p:txBody>
      </p:sp>
      <p:sp>
        <p:nvSpPr>
          <p:cNvPr id="92" name="TextBox 91"/>
          <p:cNvSpPr txBox="1"/>
          <p:nvPr/>
        </p:nvSpPr>
        <p:spPr>
          <a:xfrm>
            <a:off x="3581400" y="3810000"/>
            <a:ext cx="856325" cy="338554"/>
          </a:xfrm>
          <a:prstGeom prst="rect">
            <a:avLst/>
          </a:prstGeom>
          <a:noFill/>
        </p:spPr>
        <p:txBody>
          <a:bodyPr wrap="none" rtlCol="0">
            <a:spAutoFit/>
          </a:bodyPr>
          <a:lstStyle/>
          <a:p>
            <a:r>
              <a:rPr lang="en-GB" sz="1600" b="1" dirty="0">
                <a:latin typeface="Comic Sans MS" pitchFamily="66" charset="0"/>
              </a:rPr>
              <a:t>2) – 1)</a:t>
            </a:r>
          </a:p>
        </p:txBody>
      </p:sp>
      <mc:AlternateContent xmlns:mc="http://schemas.openxmlformats.org/markup-compatibility/2006" xmlns:a14="http://schemas.microsoft.com/office/drawing/2010/main">
        <mc:Choice Requires="a14">
          <p:sp>
            <p:nvSpPr>
              <p:cNvPr id="93" name="TextBox 92"/>
              <p:cNvSpPr txBox="1"/>
              <p:nvPr/>
            </p:nvSpPr>
            <p:spPr>
              <a:xfrm>
                <a:off x="4495800" y="3810000"/>
                <a:ext cx="1143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−12=</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3</m:t>
                          </m:r>
                          <m:r>
                            <a:rPr lang="en-GB" sz="1600" b="0" i="1" smtClean="0">
                              <a:solidFill>
                                <a:schemeClr val="tx1"/>
                              </a:solidFill>
                              <a:latin typeface="Cambria Math"/>
                            </a:rPr>
                            <m:t>𝑣</m:t>
                          </m:r>
                        </m:e>
                        <m:sub>
                          <m:r>
                            <a:rPr lang="en-GB" sz="1600" b="0" i="1" smtClean="0">
                              <a:solidFill>
                                <a:schemeClr val="tx1"/>
                              </a:solidFill>
                              <a:latin typeface="Cambria Math"/>
                            </a:rPr>
                            <m:t>1</m:t>
                          </m:r>
                        </m:sub>
                      </m:sSub>
                    </m:oMath>
                  </m:oMathPara>
                </a14:m>
                <a:endParaRPr lang="en-GB" sz="1600" dirty="0">
                  <a:solidFill>
                    <a:schemeClr val="tx1"/>
                  </a:solidFill>
                </a:endParaRPr>
              </a:p>
            </p:txBody>
          </p:sp>
        </mc:Choice>
        <mc:Fallback xmlns="">
          <p:sp>
            <p:nvSpPr>
              <p:cNvPr id="93" name="TextBox 92"/>
              <p:cNvSpPr txBox="1">
                <a:spLocks noRot="1" noChangeAspect="1" noMove="1" noResize="1" noEditPoints="1" noAdjustHandles="1" noChangeArrowheads="1" noChangeShapeType="1" noTextEdit="1"/>
              </p:cNvSpPr>
              <p:nvPr/>
            </p:nvSpPr>
            <p:spPr>
              <a:xfrm>
                <a:off x="4495800" y="3810000"/>
                <a:ext cx="1143000" cy="338554"/>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1066800" y="6096000"/>
                <a:ext cx="14478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−3=</m:t>
                      </m:r>
                      <m:sSub>
                        <m:sSubPr>
                          <m:ctrlPr>
                            <a:rPr lang="en-GB" sz="1400" b="0" i="1" smtClean="0">
                              <a:solidFill>
                                <a:srgbClr val="FF0000"/>
                              </a:solidFill>
                              <a:latin typeface="Cambria Math" panose="02040503050406030204" pitchFamily="18" charset="0"/>
                            </a:rPr>
                          </m:ctrlPr>
                        </m:sSubPr>
                        <m:e>
                          <m:r>
                            <a:rPr lang="en-GB" sz="1400" b="0" i="1" smtClean="0">
                              <a:solidFill>
                                <a:srgbClr val="FF0000"/>
                              </a:solidFill>
                              <a:latin typeface="Cambria Math"/>
                            </a:rPr>
                            <m:t>𝑣</m:t>
                          </m:r>
                        </m:e>
                        <m:sub>
                          <m:r>
                            <a:rPr lang="en-GB" sz="1400" b="0" i="1" smtClean="0">
                              <a:solidFill>
                                <a:srgbClr val="FF0000"/>
                              </a:solidFill>
                              <a:latin typeface="Cambria Math"/>
                            </a:rPr>
                            <m:t>1</m:t>
                          </m:r>
                        </m:sub>
                      </m:sSub>
                      <m:r>
                        <a:rPr lang="en-GB" sz="1400" b="0" i="1" smtClean="0">
                          <a:solidFill>
                            <a:srgbClr val="FF0000"/>
                          </a:solidFill>
                          <a:latin typeface="Cambria Math"/>
                        </a:rPr>
                        <m:t>+2</m:t>
                      </m:r>
                      <m:sSub>
                        <m:sSubPr>
                          <m:ctrlPr>
                            <a:rPr lang="en-GB" sz="1400" b="0" i="1" smtClean="0">
                              <a:solidFill>
                                <a:srgbClr val="FF0000"/>
                              </a:solidFill>
                              <a:latin typeface="Cambria Math" panose="02040503050406030204" pitchFamily="18" charset="0"/>
                            </a:rPr>
                          </m:ctrlPr>
                        </m:sSubPr>
                        <m:e>
                          <m:r>
                            <a:rPr lang="en-GB" sz="1400" b="0" i="1" smtClean="0">
                              <a:solidFill>
                                <a:srgbClr val="FF0000"/>
                              </a:solidFill>
                              <a:latin typeface="Cambria Math"/>
                            </a:rPr>
                            <m:t>𝑣</m:t>
                          </m:r>
                        </m:e>
                        <m:sub>
                          <m:r>
                            <a:rPr lang="en-GB" sz="1400" b="0" i="1" smtClean="0">
                              <a:solidFill>
                                <a:srgbClr val="FF0000"/>
                              </a:solidFill>
                              <a:latin typeface="Cambria Math"/>
                            </a:rPr>
                            <m:t>2</m:t>
                          </m:r>
                        </m:sub>
                      </m:sSub>
                    </m:oMath>
                  </m:oMathPara>
                </a14:m>
                <a:endParaRPr lang="en-GB" sz="1400" dirty="0">
                  <a:solidFill>
                    <a:srgbClr val="FF0000"/>
                  </a:solidFill>
                </a:endParaRPr>
              </a:p>
            </p:txBody>
          </p:sp>
        </mc:Choice>
        <mc:Fallback xmlns="">
          <p:sp>
            <p:nvSpPr>
              <p:cNvPr id="94" name="TextBox 93"/>
              <p:cNvSpPr txBox="1">
                <a:spLocks noRot="1" noChangeAspect="1" noMove="1" noResize="1" noEditPoints="1" noAdjustHandles="1" noChangeArrowheads="1" noChangeShapeType="1" noTextEdit="1"/>
              </p:cNvSpPr>
              <p:nvPr/>
            </p:nvSpPr>
            <p:spPr>
              <a:xfrm>
                <a:off x="1066800" y="6096000"/>
                <a:ext cx="1447800"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5" name="TextBox 94"/>
              <p:cNvSpPr txBox="1"/>
              <p:nvPr/>
            </p:nvSpPr>
            <p:spPr>
              <a:xfrm>
                <a:off x="4495800" y="4191000"/>
                <a:ext cx="1143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−4=</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1</m:t>
                          </m:r>
                        </m:sub>
                      </m:sSub>
                    </m:oMath>
                  </m:oMathPara>
                </a14:m>
                <a:endParaRPr lang="en-GB" sz="1600" dirty="0">
                  <a:solidFill>
                    <a:schemeClr val="tx1"/>
                  </a:solidFill>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4495800" y="4191000"/>
                <a:ext cx="1143000" cy="338554"/>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8077200" y="1752600"/>
                <a:ext cx="9144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sz="1600" b="0" i="1" smtClean="0">
                              <a:solidFill>
                                <a:srgbClr val="FF0000"/>
                              </a:solidFill>
                              <a:latin typeface="Cambria Math" panose="02040503050406030204" pitchFamily="18" charset="0"/>
                            </a:rPr>
                          </m:ctrlPr>
                        </m:sSubPr>
                        <m:e>
                          <m:r>
                            <a:rPr lang="en-GB" sz="1600" b="0" i="1" smtClean="0">
                              <a:solidFill>
                                <a:srgbClr val="FF0000"/>
                              </a:solidFill>
                              <a:latin typeface="Cambria Math"/>
                            </a:rPr>
                            <m:t>𝑣</m:t>
                          </m:r>
                        </m:e>
                        <m:sub>
                          <m:r>
                            <a:rPr lang="en-GB" sz="1600" b="0" i="1" smtClean="0">
                              <a:solidFill>
                                <a:srgbClr val="FF0000"/>
                              </a:solidFill>
                              <a:latin typeface="Cambria Math"/>
                            </a:rPr>
                            <m:t>1</m:t>
                          </m:r>
                        </m:sub>
                      </m:sSub>
                      <m:r>
                        <a:rPr lang="en-GB" sz="1600" b="0" i="1" smtClean="0">
                          <a:solidFill>
                            <a:srgbClr val="FF0000"/>
                          </a:solidFill>
                          <a:latin typeface="Cambria Math"/>
                        </a:rPr>
                        <m:t>=−4</m:t>
                      </m:r>
                    </m:oMath>
                  </m:oMathPara>
                </a14:m>
                <a:endParaRPr lang="en-GB" sz="1600" dirty="0">
                  <a:solidFill>
                    <a:srgbClr val="FF0000"/>
                  </a:solidFill>
                </a:endParaRPr>
              </a:p>
            </p:txBody>
          </p:sp>
        </mc:Choice>
        <mc:Fallback xmlns="">
          <p:sp>
            <p:nvSpPr>
              <p:cNvPr id="96" name="TextBox 95"/>
              <p:cNvSpPr txBox="1">
                <a:spLocks noRot="1" noChangeAspect="1" noMove="1" noResize="1" noEditPoints="1" noAdjustHandles="1" noChangeArrowheads="1" noChangeShapeType="1" noTextEdit="1"/>
              </p:cNvSpPr>
              <p:nvPr/>
            </p:nvSpPr>
            <p:spPr>
              <a:xfrm>
                <a:off x="8077200" y="1752600"/>
                <a:ext cx="914400" cy="338554"/>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7" name="TextBox 96"/>
              <p:cNvSpPr txBox="1"/>
              <p:nvPr/>
            </p:nvSpPr>
            <p:spPr>
              <a:xfrm>
                <a:off x="4572000" y="4876800"/>
                <a:ext cx="1600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−3=</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1</m:t>
                          </m:r>
                        </m:sub>
                      </m:sSub>
                      <m:r>
                        <a:rPr lang="en-GB" sz="1600" b="0" i="1" smtClean="0">
                          <a:solidFill>
                            <a:schemeClr val="tx1"/>
                          </a:solidFill>
                          <a:latin typeface="Cambria Math"/>
                        </a:rPr>
                        <m:t>+2</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2</m:t>
                          </m:r>
                        </m:sub>
                      </m:sSub>
                    </m:oMath>
                  </m:oMathPara>
                </a14:m>
                <a:endParaRPr lang="en-GB" sz="1600" dirty="0">
                  <a:solidFill>
                    <a:schemeClr val="tx1"/>
                  </a:solidFill>
                </a:endParaRPr>
              </a:p>
            </p:txBody>
          </p:sp>
        </mc:Choice>
        <mc:Fallback xmlns="">
          <p:sp>
            <p:nvSpPr>
              <p:cNvPr id="97" name="TextBox 96"/>
              <p:cNvSpPr txBox="1">
                <a:spLocks noRot="1" noChangeAspect="1" noMove="1" noResize="1" noEditPoints="1" noAdjustHandles="1" noChangeArrowheads="1" noChangeShapeType="1" noTextEdit="1"/>
              </p:cNvSpPr>
              <p:nvPr/>
            </p:nvSpPr>
            <p:spPr>
              <a:xfrm>
                <a:off x="4572000" y="4876800"/>
                <a:ext cx="1600200" cy="338554"/>
              </a:xfrm>
              <a:prstGeom prst="rect">
                <a:avLst/>
              </a:prstGeom>
              <a:blipFill rotWithShape="1">
                <a:blip r:embed="rId10"/>
                <a:stretch>
                  <a:fillRect/>
                </a:stretch>
              </a:blipFill>
            </p:spPr>
            <p:txBody>
              <a:bodyPr/>
              <a:lstStyle/>
              <a:p>
                <a:r>
                  <a:rPr lang="en-GB">
                    <a:noFill/>
                  </a:rPr>
                  <a:t> </a:t>
                </a:r>
              </a:p>
            </p:txBody>
          </p:sp>
        </mc:Fallback>
      </mc:AlternateContent>
      <p:sp>
        <p:nvSpPr>
          <p:cNvPr id="98" name="TextBox 97"/>
          <p:cNvSpPr txBox="1"/>
          <p:nvPr/>
        </p:nvSpPr>
        <p:spPr>
          <a:xfrm>
            <a:off x="4114800" y="4876800"/>
            <a:ext cx="385042" cy="338554"/>
          </a:xfrm>
          <a:prstGeom prst="rect">
            <a:avLst/>
          </a:prstGeom>
          <a:noFill/>
        </p:spPr>
        <p:txBody>
          <a:bodyPr wrap="none" rtlCol="0">
            <a:spAutoFit/>
          </a:bodyPr>
          <a:lstStyle/>
          <a:p>
            <a:r>
              <a:rPr lang="en-GB" sz="1600" b="1" dirty="0">
                <a:latin typeface="Comic Sans MS" pitchFamily="66" charset="0"/>
              </a:rPr>
              <a:t>2)</a:t>
            </a:r>
          </a:p>
        </p:txBody>
      </p:sp>
      <mc:AlternateContent xmlns:mc="http://schemas.openxmlformats.org/markup-compatibility/2006" xmlns:a14="http://schemas.microsoft.com/office/drawing/2010/main">
        <mc:Choice Requires="a14">
          <p:sp>
            <p:nvSpPr>
              <p:cNvPr id="99" name="TextBox 98"/>
              <p:cNvSpPr txBox="1"/>
              <p:nvPr/>
            </p:nvSpPr>
            <p:spPr>
              <a:xfrm>
                <a:off x="4572000" y="5257800"/>
                <a:ext cx="16764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−3=−4+2</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2</m:t>
                          </m:r>
                        </m:sub>
                      </m:sSub>
                    </m:oMath>
                  </m:oMathPara>
                </a14:m>
                <a:endParaRPr lang="en-GB" sz="1600" dirty="0">
                  <a:solidFill>
                    <a:schemeClr val="tx1"/>
                  </a:solidFill>
                </a:endParaRPr>
              </a:p>
            </p:txBody>
          </p:sp>
        </mc:Choice>
        <mc:Fallback xmlns="">
          <p:sp>
            <p:nvSpPr>
              <p:cNvPr id="99" name="TextBox 98"/>
              <p:cNvSpPr txBox="1">
                <a:spLocks noRot="1" noChangeAspect="1" noMove="1" noResize="1" noEditPoints="1" noAdjustHandles="1" noChangeArrowheads="1" noChangeShapeType="1" noTextEdit="1"/>
              </p:cNvSpPr>
              <p:nvPr/>
            </p:nvSpPr>
            <p:spPr>
              <a:xfrm>
                <a:off x="4572000" y="5257800"/>
                <a:ext cx="1676400" cy="338554"/>
              </a:xfrm>
              <a:prstGeom prst="rect">
                <a:avLst/>
              </a:prstGeom>
              <a:blipFill rotWithShape="1">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0" name="TextBox 99"/>
              <p:cNvSpPr txBox="1"/>
              <p:nvPr/>
            </p:nvSpPr>
            <p:spPr>
              <a:xfrm>
                <a:off x="4648200" y="5638800"/>
                <a:ext cx="1143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1=2</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2</m:t>
                          </m:r>
                        </m:sub>
                      </m:sSub>
                    </m:oMath>
                  </m:oMathPara>
                </a14:m>
                <a:endParaRPr lang="en-GB" sz="1600" dirty="0">
                  <a:solidFill>
                    <a:schemeClr val="tx1"/>
                  </a:solidFill>
                </a:endParaRPr>
              </a:p>
            </p:txBody>
          </p:sp>
        </mc:Choice>
        <mc:Fallback xmlns="">
          <p:sp>
            <p:nvSpPr>
              <p:cNvPr id="100" name="TextBox 99"/>
              <p:cNvSpPr txBox="1">
                <a:spLocks noRot="1" noChangeAspect="1" noMove="1" noResize="1" noEditPoints="1" noAdjustHandles="1" noChangeArrowheads="1" noChangeShapeType="1" noTextEdit="1"/>
              </p:cNvSpPr>
              <p:nvPr/>
            </p:nvSpPr>
            <p:spPr>
              <a:xfrm>
                <a:off x="4648200" y="5638800"/>
                <a:ext cx="1143000" cy="338554"/>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1" name="TextBox 100"/>
              <p:cNvSpPr txBox="1"/>
              <p:nvPr/>
            </p:nvSpPr>
            <p:spPr>
              <a:xfrm>
                <a:off x="4648200" y="6019800"/>
                <a:ext cx="1066800" cy="57458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1600" b="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r>
                        <a:rPr lang="en-GB" sz="1600" b="0" i="1" smtClean="0">
                          <a:solidFill>
                            <a:schemeClr val="tx1"/>
                          </a:solidFill>
                          <a:latin typeface="Cambria Math"/>
                        </a:rPr>
                        <m:t>=</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2</m:t>
                          </m:r>
                        </m:sub>
                      </m:sSub>
                    </m:oMath>
                  </m:oMathPara>
                </a14:m>
                <a:endParaRPr lang="en-GB" sz="1600" dirty="0">
                  <a:solidFill>
                    <a:schemeClr val="tx1"/>
                  </a:solidFill>
                </a:endParaRPr>
              </a:p>
            </p:txBody>
          </p:sp>
        </mc:Choice>
        <mc:Fallback xmlns="">
          <p:sp>
            <p:nvSpPr>
              <p:cNvPr id="101" name="TextBox 100"/>
              <p:cNvSpPr txBox="1">
                <a:spLocks noRot="1" noChangeAspect="1" noMove="1" noResize="1" noEditPoints="1" noAdjustHandles="1" noChangeArrowheads="1" noChangeShapeType="1" noTextEdit="1"/>
              </p:cNvSpPr>
              <p:nvPr/>
            </p:nvSpPr>
            <p:spPr>
              <a:xfrm>
                <a:off x="4648200" y="6019800"/>
                <a:ext cx="1066800" cy="574581"/>
              </a:xfrm>
              <a:prstGeom prst="rect">
                <a:avLst/>
              </a:prstGeom>
              <a:blipFill rotWithShape="1">
                <a:blip r:embed="rId17"/>
                <a:stretch>
                  <a:fillRect/>
                </a:stretch>
              </a:blipFill>
            </p:spPr>
            <p:txBody>
              <a:bodyPr/>
              <a:lstStyle/>
              <a:p>
                <a:r>
                  <a:rPr lang="en-GB">
                    <a:noFill/>
                  </a:rPr>
                  <a:t> </a:t>
                </a:r>
              </a:p>
            </p:txBody>
          </p:sp>
        </mc:Fallback>
      </mc:AlternateContent>
      <p:sp>
        <p:nvSpPr>
          <p:cNvPr id="102" name="Arc 101"/>
          <p:cNvSpPr/>
          <p:nvPr/>
        </p:nvSpPr>
        <p:spPr>
          <a:xfrm>
            <a:off x="6248400" y="33528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 name="TextBox 102"/>
          <p:cNvSpPr txBox="1"/>
          <p:nvPr/>
        </p:nvSpPr>
        <p:spPr>
          <a:xfrm>
            <a:off x="6658303" y="3276600"/>
            <a:ext cx="2514600" cy="738664"/>
          </a:xfrm>
          <a:prstGeom prst="rect">
            <a:avLst/>
          </a:prstGeom>
          <a:noFill/>
        </p:spPr>
        <p:txBody>
          <a:bodyPr wrap="square" rtlCol="0">
            <a:spAutoFit/>
          </a:bodyPr>
          <a:lstStyle/>
          <a:p>
            <a:pPr algn="ctr"/>
            <a:r>
              <a:rPr lang="en-GB" sz="1400" dirty="0">
                <a:solidFill>
                  <a:srgbClr val="FF0000"/>
                </a:solidFill>
                <a:latin typeface="Comic Sans MS" pitchFamily="66" charset="0"/>
              </a:rPr>
              <a:t>Eliminate v</a:t>
            </a:r>
            <a:r>
              <a:rPr lang="en-GB" sz="1400" baseline="-25000" dirty="0">
                <a:solidFill>
                  <a:srgbClr val="FF0000"/>
                </a:solidFill>
                <a:latin typeface="Comic Sans MS" pitchFamily="66" charset="0"/>
              </a:rPr>
              <a:t>2</a:t>
            </a:r>
            <a:r>
              <a:rPr lang="en-GB" sz="1400" dirty="0">
                <a:solidFill>
                  <a:srgbClr val="FF0000"/>
                </a:solidFill>
                <a:latin typeface="Comic Sans MS" pitchFamily="66" charset="0"/>
              </a:rPr>
              <a:t> by subtracting 1 from 2 (be careful with negatives)</a:t>
            </a:r>
            <a:endParaRPr lang="en-GB" sz="1400" b="1" dirty="0">
              <a:solidFill>
                <a:srgbClr val="FF0000"/>
              </a:solidFill>
              <a:latin typeface="Comic Sans MS" pitchFamily="66" charset="0"/>
            </a:endParaRPr>
          </a:p>
        </p:txBody>
      </p:sp>
      <p:sp>
        <p:nvSpPr>
          <p:cNvPr id="104" name="Arc 103"/>
          <p:cNvSpPr/>
          <p:nvPr/>
        </p:nvSpPr>
        <p:spPr>
          <a:xfrm>
            <a:off x="6248400" y="39624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5" name="TextBox 104"/>
          <p:cNvSpPr txBox="1"/>
          <p:nvPr/>
        </p:nvSpPr>
        <p:spPr>
          <a:xfrm>
            <a:off x="6629400" y="4038600"/>
            <a:ext cx="12192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3</a:t>
            </a:r>
            <a:endParaRPr lang="en-GB" sz="1400" b="1"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106" name="TextBox 105"/>
              <p:cNvSpPr txBox="1"/>
              <p:nvPr/>
            </p:nvSpPr>
            <p:spPr>
              <a:xfrm>
                <a:off x="7924800" y="2133600"/>
                <a:ext cx="1066800" cy="57458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sz="1600" b="0" i="1" smtClean="0">
                              <a:solidFill>
                                <a:srgbClr val="FF0000"/>
                              </a:solidFill>
                              <a:latin typeface="Cambria Math" panose="02040503050406030204" pitchFamily="18" charset="0"/>
                            </a:rPr>
                          </m:ctrlPr>
                        </m:sSubPr>
                        <m:e>
                          <m:r>
                            <a:rPr lang="en-GB" sz="1600" b="0" i="1" smtClean="0">
                              <a:solidFill>
                                <a:srgbClr val="FF0000"/>
                              </a:solidFill>
                              <a:latin typeface="Cambria Math"/>
                            </a:rPr>
                            <m:t>𝑣</m:t>
                          </m:r>
                        </m:e>
                        <m:sub>
                          <m:r>
                            <a:rPr lang="en-GB" sz="1600" b="0" i="1" smtClean="0">
                              <a:solidFill>
                                <a:srgbClr val="FF0000"/>
                              </a:solidFill>
                              <a:latin typeface="Cambria Math"/>
                            </a:rPr>
                            <m:t>2</m:t>
                          </m:r>
                        </m:sub>
                      </m:sSub>
                      <m:r>
                        <a:rPr lang="en-GB" sz="1600" b="0" i="1" smtClean="0">
                          <a:solidFill>
                            <a:srgbClr val="FF0000"/>
                          </a:solidFill>
                          <a:latin typeface="Cambria Math"/>
                        </a:rPr>
                        <m:t>=</m:t>
                      </m:r>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a:rPr>
                            <m:t>1</m:t>
                          </m:r>
                        </m:num>
                        <m:den>
                          <m:r>
                            <a:rPr lang="en-GB" sz="1600" b="0" i="1" smtClean="0">
                              <a:solidFill>
                                <a:srgbClr val="FF0000"/>
                              </a:solidFill>
                              <a:latin typeface="Cambria Math"/>
                            </a:rPr>
                            <m:t>2</m:t>
                          </m:r>
                        </m:den>
                      </m:f>
                    </m:oMath>
                  </m:oMathPara>
                </a14:m>
                <a:endParaRPr lang="en-GB" sz="1600" dirty="0">
                  <a:solidFill>
                    <a:srgbClr val="FF0000"/>
                  </a:solidFill>
                </a:endParaRPr>
              </a:p>
            </p:txBody>
          </p:sp>
        </mc:Choice>
        <mc:Fallback xmlns="">
          <p:sp>
            <p:nvSpPr>
              <p:cNvPr id="106" name="TextBox 105"/>
              <p:cNvSpPr txBox="1">
                <a:spLocks noRot="1" noChangeAspect="1" noMove="1" noResize="1" noEditPoints="1" noAdjustHandles="1" noChangeArrowheads="1" noChangeShapeType="1" noTextEdit="1"/>
              </p:cNvSpPr>
              <p:nvPr/>
            </p:nvSpPr>
            <p:spPr>
              <a:xfrm>
                <a:off x="7924800" y="2133600"/>
                <a:ext cx="1066800" cy="574581"/>
              </a:xfrm>
              <a:prstGeom prst="rect">
                <a:avLst/>
              </a:prstGeom>
              <a:blipFill rotWithShape="1">
                <a:blip r:embed="rId18"/>
                <a:stretch>
                  <a:fillRect/>
                </a:stretch>
              </a:blipFill>
            </p:spPr>
            <p:txBody>
              <a:bodyPr/>
              <a:lstStyle/>
              <a:p>
                <a:r>
                  <a:rPr lang="en-GB">
                    <a:noFill/>
                  </a:rPr>
                  <a:t> </a:t>
                </a:r>
              </a:p>
            </p:txBody>
          </p:sp>
        </mc:Fallback>
      </mc:AlternateContent>
      <p:sp>
        <p:nvSpPr>
          <p:cNvPr id="107" name="Arc 106"/>
          <p:cNvSpPr/>
          <p:nvPr/>
        </p:nvSpPr>
        <p:spPr>
          <a:xfrm>
            <a:off x="6019800" y="50292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8" name="TextBox 107"/>
          <p:cNvSpPr txBox="1"/>
          <p:nvPr/>
        </p:nvSpPr>
        <p:spPr>
          <a:xfrm>
            <a:off x="6400800" y="5105400"/>
            <a:ext cx="12192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t>
            </a:r>
            <a:r>
              <a:rPr lang="en-GB" sz="1400" baseline="-25000" dirty="0">
                <a:solidFill>
                  <a:srgbClr val="FF0000"/>
                </a:solidFill>
                <a:latin typeface="Comic Sans MS" pitchFamily="66" charset="0"/>
              </a:rPr>
              <a:t>1</a:t>
            </a:r>
            <a:endParaRPr lang="en-GB" sz="1400" b="1" baseline="-25000" dirty="0">
              <a:solidFill>
                <a:srgbClr val="FF0000"/>
              </a:solidFill>
              <a:latin typeface="Comic Sans MS" pitchFamily="66" charset="0"/>
            </a:endParaRPr>
          </a:p>
        </p:txBody>
      </p:sp>
      <p:sp>
        <p:nvSpPr>
          <p:cNvPr id="112" name="Arc 111"/>
          <p:cNvSpPr/>
          <p:nvPr/>
        </p:nvSpPr>
        <p:spPr>
          <a:xfrm>
            <a:off x="6019800" y="5486400"/>
            <a:ext cx="457200" cy="3810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3" name="TextBox 112"/>
          <p:cNvSpPr txBox="1"/>
          <p:nvPr/>
        </p:nvSpPr>
        <p:spPr>
          <a:xfrm>
            <a:off x="6477000" y="5486400"/>
            <a:ext cx="685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Add 4</a:t>
            </a:r>
            <a:endParaRPr lang="en-GB" sz="1400" b="1" baseline="-25000" dirty="0">
              <a:solidFill>
                <a:srgbClr val="FF0000"/>
              </a:solidFill>
              <a:latin typeface="Comic Sans MS" pitchFamily="66" charset="0"/>
            </a:endParaRPr>
          </a:p>
        </p:txBody>
      </p:sp>
      <p:sp>
        <p:nvSpPr>
          <p:cNvPr id="114" name="Arc 113"/>
          <p:cNvSpPr/>
          <p:nvPr/>
        </p:nvSpPr>
        <p:spPr>
          <a:xfrm>
            <a:off x="6019800" y="58674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5" name="TextBox 114"/>
          <p:cNvSpPr txBox="1"/>
          <p:nvPr/>
        </p:nvSpPr>
        <p:spPr>
          <a:xfrm>
            <a:off x="6400800" y="5943600"/>
            <a:ext cx="12192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2</a:t>
            </a:r>
            <a:endParaRPr lang="en-GB" sz="1400" b="1" baseline="-25000" dirty="0">
              <a:solidFill>
                <a:srgbClr val="FF0000"/>
              </a:solidFill>
              <a:latin typeface="Comic Sans MS" pitchFamily="66" charset="0"/>
            </a:endParaRPr>
          </a:p>
        </p:txBody>
      </p:sp>
      <p:sp>
        <p:nvSpPr>
          <p:cNvPr id="116" name="TextBox 115"/>
          <p:cNvSpPr txBox="1"/>
          <p:nvPr/>
        </p:nvSpPr>
        <p:spPr>
          <a:xfrm>
            <a:off x="3810000" y="4572000"/>
            <a:ext cx="480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Now sub this into one of the equations to find v</a:t>
            </a:r>
            <a:r>
              <a:rPr lang="en-GB" sz="1400" baseline="-25000" dirty="0">
                <a:solidFill>
                  <a:srgbClr val="FF0000"/>
                </a:solidFill>
                <a:latin typeface="Comic Sans MS" pitchFamily="66" charset="0"/>
              </a:rPr>
              <a:t>2</a:t>
            </a:r>
            <a:endParaRPr lang="en-GB" sz="1400" b="1" baseline="-25000" dirty="0">
              <a:solidFill>
                <a:srgbClr val="FF0000"/>
              </a:solidFill>
              <a:latin typeface="Comic Sans MS" pitchFamily="66" charset="0"/>
            </a:endParaRPr>
          </a:p>
        </p:txBody>
      </p:sp>
      <p:cxnSp>
        <p:nvCxnSpPr>
          <p:cNvPr id="117" name="Straight Arrow Connector 116"/>
          <p:cNvCxnSpPr/>
          <p:nvPr/>
        </p:nvCxnSpPr>
        <p:spPr>
          <a:xfrm flipH="1">
            <a:off x="6477000" y="213360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6553200" y="1828800"/>
            <a:ext cx="293670" cy="307777"/>
          </a:xfrm>
          <a:prstGeom prst="rect">
            <a:avLst/>
          </a:prstGeom>
          <a:noFill/>
        </p:spPr>
        <p:txBody>
          <a:bodyPr wrap="none" rtlCol="0">
            <a:spAutoFit/>
          </a:bodyPr>
          <a:lstStyle/>
          <a:p>
            <a:pPr algn="ctr"/>
            <a:r>
              <a:rPr lang="en-GB" sz="1400" dirty="0">
                <a:solidFill>
                  <a:srgbClr val="FF0000"/>
                </a:solidFill>
                <a:latin typeface="Comic Sans MS" pitchFamily="66" charset="0"/>
              </a:rPr>
              <a:t>4</a:t>
            </a:r>
            <a:endParaRPr lang="en-GB" sz="1400" baseline="-25000" dirty="0">
              <a:solidFill>
                <a:srgbClr val="FF0000"/>
              </a:solidFill>
              <a:latin typeface="Comic Sans MS" pitchFamily="66" charset="0"/>
            </a:endParaRPr>
          </a:p>
        </p:txBody>
      </p:sp>
      <p:cxnSp>
        <p:nvCxnSpPr>
          <p:cNvPr id="119" name="Straight Arrow Connector 118"/>
          <p:cNvCxnSpPr/>
          <p:nvPr/>
        </p:nvCxnSpPr>
        <p:spPr>
          <a:xfrm>
            <a:off x="7218105" y="213360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7239000" y="1828800"/>
            <a:ext cx="404278" cy="307777"/>
          </a:xfrm>
          <a:prstGeom prst="rect">
            <a:avLst/>
          </a:prstGeom>
          <a:noFill/>
        </p:spPr>
        <p:txBody>
          <a:bodyPr wrap="none" rtlCol="0">
            <a:spAutoFit/>
          </a:bodyPr>
          <a:lstStyle/>
          <a:p>
            <a:pPr algn="ctr"/>
            <a:r>
              <a:rPr lang="en-GB" sz="1400" baseline="30000" dirty="0">
                <a:solidFill>
                  <a:srgbClr val="FF0000"/>
                </a:solidFill>
                <a:latin typeface="Comic Sans MS" pitchFamily="66" charset="0"/>
              </a:rPr>
              <a:t>1</a:t>
            </a:r>
            <a:r>
              <a:rPr lang="en-GB" sz="1400" dirty="0">
                <a:solidFill>
                  <a:srgbClr val="FF0000"/>
                </a:solidFill>
                <a:latin typeface="Comic Sans MS" pitchFamily="66" charset="0"/>
              </a:rPr>
              <a:t>/</a:t>
            </a:r>
            <a:r>
              <a:rPr lang="en-GB" sz="1400" baseline="-25000" dirty="0">
                <a:solidFill>
                  <a:srgbClr val="FF0000"/>
                </a:solidFill>
                <a:latin typeface="Comic Sans MS" pitchFamily="66" charset="0"/>
              </a:rPr>
              <a:t>2</a:t>
            </a:r>
          </a:p>
        </p:txBody>
      </p:sp>
      <mc:AlternateContent xmlns:mc="http://schemas.openxmlformats.org/markup-compatibility/2006" xmlns:a14="http://schemas.microsoft.com/office/drawing/2010/main">
        <mc:Choice Requires="a14">
          <p:sp>
            <p:nvSpPr>
              <p:cNvPr id="72" name="TextBox 71"/>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72" name="TextBox 71"/>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4" name="TextBox 73"/>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74" name="TextBox 73"/>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5" name="TextBox 74"/>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75" name="TextBox 74"/>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80" name="TextBox 79"/>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2"/>
                <a:stretch>
                  <a:fillRect b="-3846"/>
                </a:stretch>
              </a:blipFill>
            </p:spPr>
            <p:txBody>
              <a:bodyPr/>
              <a:lstStyle/>
              <a:p>
                <a:r>
                  <a:rPr lang="en-GB">
                    <a:noFill/>
                  </a:rPr>
                  <a:t> </a:t>
                </a:r>
              </a:p>
            </p:txBody>
          </p:sp>
        </mc:Fallback>
      </mc:AlternateContent>
      <p:sp>
        <p:nvSpPr>
          <p:cNvPr id="81" name="TextBox 80"/>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3"/>
              </a:rPr>
              <a:t>Applet for collision demonstrations</a:t>
            </a:r>
            <a:endParaRPr lang="en-GB" sz="1400" dirty="0">
              <a:latin typeface="Comic Sans MS" pitchFamily="66" charset="0"/>
            </a:endParaRPr>
          </a:p>
        </p:txBody>
      </p:sp>
      <p:sp>
        <p:nvSpPr>
          <p:cNvPr id="8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83"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292414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animEffect transition="in" filter="blinds(horizontal)">
                                      <p:cBhvr>
                                        <p:cTn id="7" dur="500"/>
                                        <p:tgtEl>
                                          <p:spTgt spid="8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0"/>
                                        </p:tgtEl>
                                        <p:attrNameLst>
                                          <p:attrName>style.visibility</p:attrName>
                                        </p:attrNameLst>
                                      </p:cBhvr>
                                      <p:to>
                                        <p:strVal val="visible"/>
                                      </p:to>
                                    </p:set>
                                    <p:animEffect transition="in" filter="blinds(horizontal)">
                                      <p:cBhvr>
                                        <p:cTn id="10" dur="500"/>
                                        <p:tgtEl>
                                          <p:spTgt spid="9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1"/>
                                        </p:tgtEl>
                                        <p:attrNameLst>
                                          <p:attrName>style.visibility</p:attrName>
                                        </p:attrNameLst>
                                      </p:cBhvr>
                                      <p:to>
                                        <p:strVal val="visible"/>
                                      </p:to>
                                    </p:set>
                                    <p:animEffect transition="in" filter="blinds(horizontal)">
                                      <p:cBhvr>
                                        <p:cTn id="16" dur="500"/>
                                        <p:tgtEl>
                                          <p:spTgt spid="91"/>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02"/>
                                        </p:tgtEl>
                                        <p:attrNameLst>
                                          <p:attrName>style.visibility</p:attrName>
                                        </p:attrNameLst>
                                      </p:cBhvr>
                                      <p:to>
                                        <p:strVal val="visible"/>
                                      </p:to>
                                    </p:set>
                                    <p:animEffect transition="in" filter="blinds(horizontal)">
                                      <p:cBhvr>
                                        <p:cTn id="21" dur="500"/>
                                        <p:tgtEl>
                                          <p:spTgt spid="10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03"/>
                                        </p:tgtEl>
                                        <p:attrNameLst>
                                          <p:attrName>style.visibility</p:attrName>
                                        </p:attrNameLst>
                                      </p:cBhvr>
                                      <p:to>
                                        <p:strVal val="visible"/>
                                      </p:to>
                                    </p:set>
                                    <p:animEffect transition="in" filter="blinds(horizontal)">
                                      <p:cBhvr>
                                        <p:cTn id="26" dur="500"/>
                                        <p:tgtEl>
                                          <p:spTgt spid="103"/>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92"/>
                                        </p:tgtEl>
                                        <p:attrNameLst>
                                          <p:attrName>style.visibility</p:attrName>
                                        </p:attrNameLst>
                                      </p:cBhvr>
                                      <p:to>
                                        <p:strVal val="visible"/>
                                      </p:to>
                                    </p:set>
                                    <p:animEffect transition="in" filter="blinds(horizontal)">
                                      <p:cBhvr>
                                        <p:cTn id="31" dur="500"/>
                                        <p:tgtEl>
                                          <p:spTgt spid="92"/>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93"/>
                                        </p:tgtEl>
                                        <p:attrNameLst>
                                          <p:attrName>style.visibility</p:attrName>
                                        </p:attrNameLst>
                                      </p:cBhvr>
                                      <p:to>
                                        <p:strVal val="visible"/>
                                      </p:to>
                                    </p:set>
                                    <p:animEffect transition="in" filter="blinds(horizontal)">
                                      <p:cBhvr>
                                        <p:cTn id="36" dur="500"/>
                                        <p:tgtEl>
                                          <p:spTgt spid="93"/>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04"/>
                                        </p:tgtEl>
                                        <p:attrNameLst>
                                          <p:attrName>style.visibility</p:attrName>
                                        </p:attrNameLst>
                                      </p:cBhvr>
                                      <p:to>
                                        <p:strVal val="visible"/>
                                      </p:to>
                                    </p:set>
                                    <p:animEffect transition="in" filter="blinds(horizontal)">
                                      <p:cBhvr>
                                        <p:cTn id="41" dur="500"/>
                                        <p:tgtEl>
                                          <p:spTgt spid="104"/>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05"/>
                                        </p:tgtEl>
                                        <p:attrNameLst>
                                          <p:attrName>style.visibility</p:attrName>
                                        </p:attrNameLst>
                                      </p:cBhvr>
                                      <p:to>
                                        <p:strVal val="visible"/>
                                      </p:to>
                                    </p:set>
                                    <p:animEffect transition="in" filter="blinds(horizontal)">
                                      <p:cBhvr>
                                        <p:cTn id="46" dur="500"/>
                                        <p:tgtEl>
                                          <p:spTgt spid="105"/>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95"/>
                                        </p:tgtEl>
                                        <p:attrNameLst>
                                          <p:attrName>style.visibility</p:attrName>
                                        </p:attrNameLst>
                                      </p:cBhvr>
                                      <p:to>
                                        <p:strVal val="visible"/>
                                      </p:to>
                                    </p:set>
                                    <p:animEffect transition="in" filter="blinds(horizontal)">
                                      <p:cBhvr>
                                        <p:cTn id="51" dur="500"/>
                                        <p:tgtEl>
                                          <p:spTgt spid="95"/>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96"/>
                                        </p:tgtEl>
                                        <p:attrNameLst>
                                          <p:attrName>style.visibility</p:attrName>
                                        </p:attrNameLst>
                                      </p:cBhvr>
                                      <p:to>
                                        <p:strVal val="visible"/>
                                      </p:to>
                                    </p:set>
                                    <p:animEffect transition="in" filter="blinds(horizontal)">
                                      <p:cBhvr>
                                        <p:cTn id="56" dur="500"/>
                                        <p:tgtEl>
                                          <p:spTgt spid="96"/>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116"/>
                                        </p:tgtEl>
                                        <p:attrNameLst>
                                          <p:attrName>style.visibility</p:attrName>
                                        </p:attrNameLst>
                                      </p:cBhvr>
                                      <p:to>
                                        <p:strVal val="visible"/>
                                      </p:to>
                                    </p:set>
                                    <p:animEffect transition="in" filter="blinds(horizontal)">
                                      <p:cBhvr>
                                        <p:cTn id="61" dur="500"/>
                                        <p:tgtEl>
                                          <p:spTgt spid="116"/>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98"/>
                                        </p:tgtEl>
                                        <p:attrNameLst>
                                          <p:attrName>style.visibility</p:attrName>
                                        </p:attrNameLst>
                                      </p:cBhvr>
                                      <p:to>
                                        <p:strVal val="visible"/>
                                      </p:to>
                                    </p:set>
                                    <p:animEffect transition="in" filter="blinds(horizontal)">
                                      <p:cBhvr>
                                        <p:cTn id="66" dur="500"/>
                                        <p:tgtEl>
                                          <p:spTgt spid="98"/>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97"/>
                                        </p:tgtEl>
                                        <p:attrNameLst>
                                          <p:attrName>style.visibility</p:attrName>
                                        </p:attrNameLst>
                                      </p:cBhvr>
                                      <p:to>
                                        <p:strVal val="visible"/>
                                      </p:to>
                                    </p:set>
                                    <p:animEffect transition="in" filter="blinds(horizontal)">
                                      <p:cBhvr>
                                        <p:cTn id="69" dur="500"/>
                                        <p:tgtEl>
                                          <p:spTgt spid="97"/>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107"/>
                                        </p:tgtEl>
                                        <p:attrNameLst>
                                          <p:attrName>style.visibility</p:attrName>
                                        </p:attrNameLst>
                                      </p:cBhvr>
                                      <p:to>
                                        <p:strVal val="visible"/>
                                      </p:to>
                                    </p:set>
                                    <p:animEffect transition="in" filter="blinds(horizontal)">
                                      <p:cBhvr>
                                        <p:cTn id="74" dur="500"/>
                                        <p:tgtEl>
                                          <p:spTgt spid="107"/>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108"/>
                                        </p:tgtEl>
                                        <p:attrNameLst>
                                          <p:attrName>style.visibility</p:attrName>
                                        </p:attrNameLst>
                                      </p:cBhvr>
                                      <p:to>
                                        <p:strVal val="visible"/>
                                      </p:to>
                                    </p:set>
                                    <p:animEffect transition="in" filter="blinds(horizontal)">
                                      <p:cBhvr>
                                        <p:cTn id="79" dur="500"/>
                                        <p:tgtEl>
                                          <p:spTgt spid="108"/>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99"/>
                                        </p:tgtEl>
                                        <p:attrNameLst>
                                          <p:attrName>style.visibility</p:attrName>
                                        </p:attrNameLst>
                                      </p:cBhvr>
                                      <p:to>
                                        <p:strVal val="visible"/>
                                      </p:to>
                                    </p:set>
                                    <p:animEffect transition="in" filter="blinds(horizontal)">
                                      <p:cBhvr>
                                        <p:cTn id="84" dur="500"/>
                                        <p:tgtEl>
                                          <p:spTgt spid="99"/>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112"/>
                                        </p:tgtEl>
                                        <p:attrNameLst>
                                          <p:attrName>style.visibility</p:attrName>
                                        </p:attrNameLst>
                                      </p:cBhvr>
                                      <p:to>
                                        <p:strVal val="visible"/>
                                      </p:to>
                                    </p:set>
                                    <p:animEffect transition="in" filter="blinds(horizontal)">
                                      <p:cBhvr>
                                        <p:cTn id="89" dur="500"/>
                                        <p:tgtEl>
                                          <p:spTgt spid="112"/>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113"/>
                                        </p:tgtEl>
                                        <p:attrNameLst>
                                          <p:attrName>style.visibility</p:attrName>
                                        </p:attrNameLst>
                                      </p:cBhvr>
                                      <p:to>
                                        <p:strVal val="visible"/>
                                      </p:to>
                                    </p:set>
                                    <p:animEffect transition="in" filter="blinds(horizontal)">
                                      <p:cBhvr>
                                        <p:cTn id="94" dur="500"/>
                                        <p:tgtEl>
                                          <p:spTgt spid="113"/>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100"/>
                                        </p:tgtEl>
                                        <p:attrNameLst>
                                          <p:attrName>style.visibility</p:attrName>
                                        </p:attrNameLst>
                                      </p:cBhvr>
                                      <p:to>
                                        <p:strVal val="visible"/>
                                      </p:to>
                                    </p:set>
                                    <p:animEffect transition="in" filter="blinds(horizontal)">
                                      <p:cBhvr>
                                        <p:cTn id="99" dur="500"/>
                                        <p:tgtEl>
                                          <p:spTgt spid="100"/>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114"/>
                                        </p:tgtEl>
                                        <p:attrNameLst>
                                          <p:attrName>style.visibility</p:attrName>
                                        </p:attrNameLst>
                                      </p:cBhvr>
                                      <p:to>
                                        <p:strVal val="visible"/>
                                      </p:to>
                                    </p:set>
                                    <p:animEffect transition="in" filter="blinds(horizontal)">
                                      <p:cBhvr>
                                        <p:cTn id="104" dur="500"/>
                                        <p:tgtEl>
                                          <p:spTgt spid="114"/>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115"/>
                                        </p:tgtEl>
                                        <p:attrNameLst>
                                          <p:attrName>style.visibility</p:attrName>
                                        </p:attrNameLst>
                                      </p:cBhvr>
                                      <p:to>
                                        <p:strVal val="visible"/>
                                      </p:to>
                                    </p:set>
                                    <p:animEffect transition="in" filter="blinds(horizontal)">
                                      <p:cBhvr>
                                        <p:cTn id="109" dur="500"/>
                                        <p:tgtEl>
                                          <p:spTgt spid="115"/>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101"/>
                                        </p:tgtEl>
                                        <p:attrNameLst>
                                          <p:attrName>style.visibility</p:attrName>
                                        </p:attrNameLst>
                                      </p:cBhvr>
                                      <p:to>
                                        <p:strVal val="visible"/>
                                      </p:to>
                                    </p:set>
                                    <p:animEffect transition="in" filter="blinds(horizontal)">
                                      <p:cBhvr>
                                        <p:cTn id="114" dur="500"/>
                                        <p:tgtEl>
                                          <p:spTgt spid="101"/>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106"/>
                                        </p:tgtEl>
                                        <p:attrNameLst>
                                          <p:attrName>style.visibility</p:attrName>
                                        </p:attrNameLst>
                                      </p:cBhvr>
                                      <p:to>
                                        <p:strVal val="visible"/>
                                      </p:to>
                                    </p:set>
                                    <p:animEffect transition="in" filter="blinds(horizontal)">
                                      <p:cBhvr>
                                        <p:cTn id="119" dur="500"/>
                                        <p:tgtEl>
                                          <p:spTgt spid="106"/>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xit" presetSubtype="10" fill="hold" nodeType="clickEffect">
                                  <p:stCondLst>
                                    <p:cond delay="0"/>
                                  </p:stCondLst>
                                  <p:childTnLst>
                                    <p:animEffect transition="out" filter="blinds(horizontal)">
                                      <p:cBhvr>
                                        <p:cTn id="123" dur="500"/>
                                        <p:tgtEl>
                                          <p:spTgt spid="78"/>
                                        </p:tgtEl>
                                      </p:cBhvr>
                                    </p:animEffect>
                                    <p:set>
                                      <p:cBhvr>
                                        <p:cTn id="124" dur="1" fill="hold">
                                          <p:stCondLst>
                                            <p:cond delay="499"/>
                                          </p:stCondLst>
                                        </p:cTn>
                                        <p:tgtEl>
                                          <p:spTgt spid="78"/>
                                        </p:tgtEl>
                                        <p:attrNameLst>
                                          <p:attrName>style.visibility</p:attrName>
                                        </p:attrNameLst>
                                      </p:cBhvr>
                                      <p:to>
                                        <p:strVal val="hidden"/>
                                      </p:to>
                                    </p:set>
                                  </p:childTnLst>
                                </p:cTn>
                              </p:par>
                              <p:par>
                                <p:cTn id="125" presetID="3" presetClass="exit" presetSubtype="10" fill="hold" grpId="0" nodeType="withEffect">
                                  <p:stCondLst>
                                    <p:cond delay="0"/>
                                  </p:stCondLst>
                                  <p:childTnLst>
                                    <p:animEffect transition="out" filter="blinds(horizontal)">
                                      <p:cBhvr>
                                        <p:cTn id="126" dur="500"/>
                                        <p:tgtEl>
                                          <p:spTgt spid="79"/>
                                        </p:tgtEl>
                                      </p:cBhvr>
                                    </p:animEffect>
                                    <p:set>
                                      <p:cBhvr>
                                        <p:cTn id="127" dur="1" fill="hold">
                                          <p:stCondLst>
                                            <p:cond delay="499"/>
                                          </p:stCondLst>
                                        </p:cTn>
                                        <p:tgtEl>
                                          <p:spTgt spid="79"/>
                                        </p:tgtEl>
                                        <p:attrNameLst>
                                          <p:attrName>style.visibility</p:attrName>
                                        </p:attrNameLst>
                                      </p:cBhvr>
                                      <p:to>
                                        <p:strVal val="hidden"/>
                                      </p:to>
                                    </p:set>
                                  </p:childTnLst>
                                </p:cTn>
                              </p:par>
                              <p:par>
                                <p:cTn id="128" presetID="3" presetClass="exit" presetSubtype="10" fill="hold" nodeType="withEffect">
                                  <p:stCondLst>
                                    <p:cond delay="0"/>
                                  </p:stCondLst>
                                  <p:childTnLst>
                                    <p:animEffect transition="out" filter="blinds(horizontal)">
                                      <p:cBhvr>
                                        <p:cTn id="129" dur="500"/>
                                        <p:tgtEl>
                                          <p:spTgt spid="61"/>
                                        </p:tgtEl>
                                      </p:cBhvr>
                                    </p:animEffect>
                                    <p:set>
                                      <p:cBhvr>
                                        <p:cTn id="130" dur="1" fill="hold">
                                          <p:stCondLst>
                                            <p:cond delay="499"/>
                                          </p:stCondLst>
                                        </p:cTn>
                                        <p:tgtEl>
                                          <p:spTgt spid="61"/>
                                        </p:tgtEl>
                                        <p:attrNameLst>
                                          <p:attrName>style.visibility</p:attrName>
                                        </p:attrNameLst>
                                      </p:cBhvr>
                                      <p:to>
                                        <p:strVal val="hidden"/>
                                      </p:to>
                                    </p:set>
                                  </p:childTnLst>
                                </p:cTn>
                              </p:par>
                              <p:par>
                                <p:cTn id="131" presetID="3" presetClass="exit" presetSubtype="10" fill="hold" grpId="0" nodeType="withEffect">
                                  <p:stCondLst>
                                    <p:cond delay="0"/>
                                  </p:stCondLst>
                                  <p:childTnLst>
                                    <p:animEffect transition="out" filter="blinds(horizontal)">
                                      <p:cBhvr>
                                        <p:cTn id="132" dur="500"/>
                                        <p:tgtEl>
                                          <p:spTgt spid="62"/>
                                        </p:tgtEl>
                                      </p:cBhvr>
                                    </p:animEffect>
                                    <p:set>
                                      <p:cBhvr>
                                        <p:cTn id="133" dur="1" fill="hold">
                                          <p:stCondLst>
                                            <p:cond delay="499"/>
                                          </p:stCondLst>
                                        </p:cTn>
                                        <p:tgtEl>
                                          <p:spTgt spid="62"/>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3" presetClass="entr" presetSubtype="10" fill="hold" nodeType="clickEffect">
                                  <p:stCondLst>
                                    <p:cond delay="0"/>
                                  </p:stCondLst>
                                  <p:childTnLst>
                                    <p:set>
                                      <p:cBhvr>
                                        <p:cTn id="137" dur="1" fill="hold">
                                          <p:stCondLst>
                                            <p:cond delay="0"/>
                                          </p:stCondLst>
                                        </p:cTn>
                                        <p:tgtEl>
                                          <p:spTgt spid="117"/>
                                        </p:tgtEl>
                                        <p:attrNameLst>
                                          <p:attrName>style.visibility</p:attrName>
                                        </p:attrNameLst>
                                      </p:cBhvr>
                                      <p:to>
                                        <p:strVal val="visible"/>
                                      </p:to>
                                    </p:set>
                                    <p:animEffect transition="in" filter="blinds(horizontal)">
                                      <p:cBhvr>
                                        <p:cTn id="138" dur="500"/>
                                        <p:tgtEl>
                                          <p:spTgt spid="117"/>
                                        </p:tgtEl>
                                      </p:cBhvr>
                                    </p:animEffect>
                                  </p:childTnLst>
                                </p:cTn>
                              </p:par>
                              <p:par>
                                <p:cTn id="139" presetID="3" presetClass="entr" presetSubtype="10" fill="hold" grpId="0" nodeType="withEffect">
                                  <p:stCondLst>
                                    <p:cond delay="0"/>
                                  </p:stCondLst>
                                  <p:childTnLst>
                                    <p:set>
                                      <p:cBhvr>
                                        <p:cTn id="140" dur="1" fill="hold">
                                          <p:stCondLst>
                                            <p:cond delay="0"/>
                                          </p:stCondLst>
                                        </p:cTn>
                                        <p:tgtEl>
                                          <p:spTgt spid="118"/>
                                        </p:tgtEl>
                                        <p:attrNameLst>
                                          <p:attrName>style.visibility</p:attrName>
                                        </p:attrNameLst>
                                      </p:cBhvr>
                                      <p:to>
                                        <p:strVal val="visible"/>
                                      </p:to>
                                    </p:set>
                                    <p:animEffect transition="in" filter="blinds(horizontal)">
                                      <p:cBhvr>
                                        <p:cTn id="141" dur="500"/>
                                        <p:tgtEl>
                                          <p:spTgt spid="118"/>
                                        </p:tgtEl>
                                      </p:cBhvr>
                                    </p:animEffect>
                                  </p:childTnLst>
                                </p:cTn>
                              </p:par>
                              <p:par>
                                <p:cTn id="142" presetID="3" presetClass="entr" presetSubtype="10" fill="hold" nodeType="withEffect">
                                  <p:stCondLst>
                                    <p:cond delay="0"/>
                                  </p:stCondLst>
                                  <p:childTnLst>
                                    <p:set>
                                      <p:cBhvr>
                                        <p:cTn id="143" dur="1" fill="hold">
                                          <p:stCondLst>
                                            <p:cond delay="0"/>
                                          </p:stCondLst>
                                        </p:cTn>
                                        <p:tgtEl>
                                          <p:spTgt spid="119"/>
                                        </p:tgtEl>
                                        <p:attrNameLst>
                                          <p:attrName>style.visibility</p:attrName>
                                        </p:attrNameLst>
                                      </p:cBhvr>
                                      <p:to>
                                        <p:strVal val="visible"/>
                                      </p:to>
                                    </p:set>
                                    <p:animEffect transition="in" filter="blinds(horizontal)">
                                      <p:cBhvr>
                                        <p:cTn id="144" dur="500"/>
                                        <p:tgtEl>
                                          <p:spTgt spid="119"/>
                                        </p:tgtEl>
                                      </p:cBhvr>
                                    </p:animEffect>
                                  </p:childTnLst>
                                </p:cTn>
                              </p:par>
                              <p:par>
                                <p:cTn id="145" presetID="3" presetClass="entr" presetSubtype="10" fill="hold" grpId="0" nodeType="withEffect">
                                  <p:stCondLst>
                                    <p:cond delay="0"/>
                                  </p:stCondLst>
                                  <p:childTnLst>
                                    <p:set>
                                      <p:cBhvr>
                                        <p:cTn id="146" dur="1" fill="hold">
                                          <p:stCondLst>
                                            <p:cond delay="0"/>
                                          </p:stCondLst>
                                        </p:cTn>
                                        <p:tgtEl>
                                          <p:spTgt spid="120"/>
                                        </p:tgtEl>
                                        <p:attrNameLst>
                                          <p:attrName>style.visibility</p:attrName>
                                        </p:attrNameLst>
                                      </p:cBhvr>
                                      <p:to>
                                        <p:strVal val="visible"/>
                                      </p:to>
                                    </p:set>
                                    <p:animEffect transition="in" filter="blinds(horizontal)">
                                      <p:cBhvr>
                                        <p:cTn id="147"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79" grpId="0"/>
      <p:bldP spid="89" grpId="0"/>
      <p:bldP spid="90" grpId="0"/>
      <p:bldP spid="9" grpId="0"/>
      <p:bldP spid="91" grpId="0"/>
      <p:bldP spid="92" grpId="0"/>
      <p:bldP spid="93" grpId="0"/>
      <p:bldP spid="95" grpId="0"/>
      <p:bldP spid="96" grpId="0"/>
      <p:bldP spid="97" grpId="0"/>
      <p:bldP spid="98" grpId="0"/>
      <p:bldP spid="99" grpId="0"/>
      <p:bldP spid="100" grpId="0"/>
      <p:bldP spid="101" grpId="0"/>
      <p:bldP spid="102" grpId="0" animBg="1"/>
      <p:bldP spid="103" grpId="0"/>
      <p:bldP spid="104" grpId="0" animBg="1"/>
      <p:bldP spid="105" grpId="0"/>
      <p:bldP spid="106" grpId="0"/>
      <p:bldP spid="107" grpId="0" animBg="1"/>
      <p:bldP spid="108" grpId="0"/>
      <p:bldP spid="112" grpId="0" animBg="1"/>
      <p:bldP spid="113" grpId="0"/>
      <p:bldP spid="114" grpId="0" animBg="1"/>
      <p:bldP spid="115" grpId="0"/>
      <p:bldP spid="116" grpId="0"/>
      <p:bldP spid="118" grpId="0"/>
      <p:bldP spid="1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5029200"/>
          </a:xfrm>
        </p:spPr>
        <p:txBody>
          <a:bodyPr>
            <a:normAutofit fontScale="92500" lnSpcReduction="10000"/>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small spheres have mass 3m and 4m respectively. They are moving towards each other in opposite directions on a smooth horizontal plane. P has speed 3u and Q has speed 2u just before the impact. The coefficient of restitution between P and Q is e.</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Show that the speed of Q after the collisions is given by </a:t>
            </a:r>
            <a:r>
              <a:rPr lang="en-GB" sz="1400" baseline="30000" dirty="0">
                <a:latin typeface="Comic Sans MS" pitchFamily="66" charset="0"/>
              </a:rPr>
              <a:t>u</a:t>
            </a:r>
            <a:r>
              <a:rPr lang="en-GB" sz="1400" dirty="0">
                <a:latin typeface="Comic Sans MS" pitchFamily="66" charset="0"/>
              </a:rPr>
              <a:t>/</a:t>
            </a:r>
            <a:r>
              <a:rPr lang="en-GB" sz="1400" baseline="-25000" dirty="0">
                <a:latin typeface="Comic Sans MS" pitchFamily="66" charset="0"/>
              </a:rPr>
              <a:t>7</a:t>
            </a:r>
            <a:r>
              <a:rPr lang="en-GB" sz="1400" dirty="0">
                <a:latin typeface="Comic Sans MS" pitchFamily="66" charset="0"/>
              </a:rPr>
              <a:t>(15e + 1)</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Given that the direction of motion of P is unchanged, find the range of possible values for 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Given that the magnitude of the impulse of P on Q is </a:t>
            </a:r>
            <a:r>
              <a:rPr lang="en-GB" sz="1400" baseline="30000" dirty="0">
                <a:latin typeface="Comic Sans MS" pitchFamily="66" charset="0"/>
              </a:rPr>
              <a:t>80mu</a:t>
            </a:r>
            <a:r>
              <a:rPr lang="en-GB" sz="1400" dirty="0">
                <a:latin typeface="Comic Sans MS" pitchFamily="66" charset="0"/>
              </a:rPr>
              <a:t>/</a:t>
            </a:r>
            <a:r>
              <a:rPr lang="en-GB" sz="1400" baseline="-25000" dirty="0">
                <a:latin typeface="Comic Sans MS" pitchFamily="66" charset="0"/>
              </a:rPr>
              <a:t>9</a:t>
            </a:r>
            <a:r>
              <a:rPr lang="en-GB" sz="1400" dirty="0">
                <a:latin typeface="Comic Sans MS" pitchFamily="66" charset="0"/>
              </a:rPr>
              <a:t>, find the value of e</a:t>
            </a:r>
          </a:p>
        </p:txBody>
      </p:sp>
      <p:cxnSp>
        <p:nvCxnSpPr>
          <p:cNvPr id="10" name="Straight Connector 9"/>
          <p:cNvCxnSpPr/>
          <p:nvPr/>
        </p:nvCxnSpPr>
        <p:spPr>
          <a:xfrm>
            <a:off x="4191000" y="14478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191000" y="1752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91000" y="14478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715000" y="14478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715000" y="1447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239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15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191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419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5181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943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705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343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373113" y="1752600"/>
            <a:ext cx="386644" cy="307777"/>
          </a:xfrm>
          <a:prstGeom prst="rect">
            <a:avLst/>
          </a:prstGeom>
          <a:noFill/>
        </p:spPr>
        <p:txBody>
          <a:bodyPr wrap="none" rtlCol="0">
            <a:spAutoFit/>
          </a:bodyPr>
          <a:lstStyle/>
          <a:p>
            <a:pPr algn="ctr"/>
            <a:r>
              <a:rPr lang="en-GB" sz="1400" dirty="0">
                <a:latin typeface="Comic Sans MS" pitchFamily="66" charset="0"/>
              </a:rPr>
              <a:t>3u</a:t>
            </a:r>
          </a:p>
        </p:txBody>
      </p:sp>
      <p:cxnSp>
        <p:nvCxnSpPr>
          <p:cNvPr id="25" name="Straight Arrow Connector 24"/>
          <p:cNvCxnSpPr/>
          <p:nvPr/>
        </p:nvCxnSpPr>
        <p:spPr>
          <a:xfrm>
            <a:off x="6629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679952" y="1752600"/>
            <a:ext cx="344966"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2</a:t>
            </a:r>
          </a:p>
        </p:txBody>
      </p:sp>
      <p:cxnSp>
        <p:nvCxnSpPr>
          <p:cNvPr id="27" name="Straight Connector 26"/>
          <p:cNvCxnSpPr/>
          <p:nvPr/>
        </p:nvCxnSpPr>
        <p:spPr>
          <a:xfrm>
            <a:off x="4191000" y="2743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343400" y="21336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29" name="TextBox 28"/>
          <p:cNvSpPr txBox="1"/>
          <p:nvPr/>
        </p:nvSpPr>
        <p:spPr>
          <a:xfrm>
            <a:off x="5867400" y="21336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30" name="TextBox 29"/>
          <p:cNvSpPr txBox="1"/>
          <p:nvPr/>
        </p:nvSpPr>
        <p:spPr>
          <a:xfrm>
            <a:off x="5105400" y="21336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31" name="TextBox 30"/>
          <p:cNvSpPr txBox="1"/>
          <p:nvPr/>
        </p:nvSpPr>
        <p:spPr>
          <a:xfrm>
            <a:off x="6629400" y="2133600"/>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32" name="Straight Arrow Connector 31"/>
          <p:cNvCxnSpPr/>
          <p:nvPr/>
        </p:nvCxnSpPr>
        <p:spPr>
          <a:xfrm flipH="1">
            <a:off x="5105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135113" y="1752600"/>
            <a:ext cx="386644" cy="307777"/>
          </a:xfrm>
          <a:prstGeom prst="rect">
            <a:avLst/>
          </a:prstGeom>
          <a:noFill/>
        </p:spPr>
        <p:txBody>
          <a:bodyPr wrap="none" rtlCol="0">
            <a:spAutoFit/>
          </a:bodyPr>
          <a:lstStyle/>
          <a:p>
            <a:pPr algn="ctr"/>
            <a:r>
              <a:rPr lang="en-GB" sz="1400" dirty="0">
                <a:latin typeface="Comic Sans MS" pitchFamily="66" charset="0"/>
              </a:rPr>
              <a:t>2u</a:t>
            </a:r>
          </a:p>
        </p:txBody>
      </p:sp>
      <p:cxnSp>
        <p:nvCxnSpPr>
          <p:cNvPr id="34" name="Straight Arrow Connector 33"/>
          <p:cNvCxnSpPr/>
          <p:nvPr/>
        </p:nvCxnSpPr>
        <p:spPr>
          <a:xfrm>
            <a:off x="5867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927570" y="1752600"/>
            <a:ext cx="325730"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1</a:t>
            </a:r>
          </a:p>
        </p:txBody>
      </p:sp>
      <p:sp>
        <p:nvSpPr>
          <p:cNvPr id="36" name="TextBox 35"/>
          <p:cNvSpPr txBox="1"/>
          <p:nvPr/>
        </p:nvSpPr>
        <p:spPr>
          <a:xfrm>
            <a:off x="4353762" y="24384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7" name="TextBox 36"/>
          <p:cNvSpPr txBox="1"/>
          <p:nvPr/>
        </p:nvSpPr>
        <p:spPr>
          <a:xfrm>
            <a:off x="5877762" y="24384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8" name="TextBox 37"/>
          <p:cNvSpPr txBox="1"/>
          <p:nvPr/>
        </p:nvSpPr>
        <p:spPr>
          <a:xfrm>
            <a:off x="5115762" y="2438400"/>
            <a:ext cx="433132" cy="307777"/>
          </a:xfrm>
          <a:prstGeom prst="rect">
            <a:avLst/>
          </a:prstGeom>
          <a:noFill/>
        </p:spPr>
        <p:txBody>
          <a:bodyPr wrap="none" rtlCol="0">
            <a:spAutoFit/>
          </a:bodyPr>
          <a:lstStyle/>
          <a:p>
            <a:pPr algn="ctr"/>
            <a:r>
              <a:rPr lang="en-GB" sz="1400" dirty="0">
                <a:latin typeface="Comic Sans MS" pitchFamily="66" charset="0"/>
              </a:rPr>
              <a:t>4m</a:t>
            </a:r>
          </a:p>
        </p:txBody>
      </p:sp>
      <p:sp>
        <p:nvSpPr>
          <p:cNvPr id="39" name="TextBox 38"/>
          <p:cNvSpPr txBox="1"/>
          <p:nvPr/>
        </p:nvSpPr>
        <p:spPr>
          <a:xfrm>
            <a:off x="6639762" y="2438400"/>
            <a:ext cx="433132" cy="307777"/>
          </a:xfrm>
          <a:prstGeom prst="rect">
            <a:avLst/>
          </a:prstGeom>
          <a:noFill/>
        </p:spPr>
        <p:txBody>
          <a:bodyPr wrap="none" rtlCol="0">
            <a:spAutoFit/>
          </a:bodyPr>
          <a:lstStyle/>
          <a:p>
            <a:pPr algn="ctr"/>
            <a:r>
              <a:rPr lang="en-GB" sz="1400" dirty="0">
                <a:latin typeface="Comic Sans MS" pitchFamily="66" charset="0"/>
              </a:rPr>
              <a:t>4m</a:t>
            </a:r>
          </a:p>
        </p:txBody>
      </p:sp>
      <p:sp>
        <p:nvSpPr>
          <p:cNvPr id="9" name="TextBox 8"/>
          <p:cNvSpPr txBox="1"/>
          <p:nvPr/>
        </p:nvSpPr>
        <p:spPr>
          <a:xfrm>
            <a:off x="4038600" y="3276600"/>
            <a:ext cx="5105400" cy="738664"/>
          </a:xfrm>
          <a:prstGeom prst="rect">
            <a:avLst/>
          </a:prstGeom>
          <a:noFill/>
        </p:spPr>
        <p:txBody>
          <a:bodyPr wrap="square" rtlCol="0">
            <a:spAutoFit/>
          </a:bodyPr>
          <a:lstStyle/>
          <a:p>
            <a:r>
              <a:rPr lang="en-GB" sz="1400" u="sng" dirty="0">
                <a:latin typeface="Comic Sans MS" pitchFamily="66" charset="0"/>
              </a:rPr>
              <a:t>Speed of Q after the collision = v</a:t>
            </a:r>
            <a:r>
              <a:rPr lang="en-GB" sz="1400" baseline="-25000" dirty="0">
                <a:latin typeface="Comic Sans MS" pitchFamily="66" charset="0"/>
              </a:rPr>
              <a:t>2</a:t>
            </a:r>
          </a:p>
          <a:p>
            <a:r>
              <a:rPr lang="en-GB" sz="1400" dirty="0">
                <a:latin typeface="Comic Sans MS" pitchFamily="66" charset="0"/>
                <a:sym typeface="Wingdings" pitchFamily="2" charset="2"/>
              </a:rPr>
              <a:t> We need to set up simultaneous equations and </a:t>
            </a:r>
            <a:r>
              <a:rPr lang="en-GB" sz="1400">
                <a:latin typeface="Comic Sans MS" pitchFamily="66" charset="0"/>
                <a:sym typeface="Wingdings" pitchFamily="2" charset="2"/>
              </a:rPr>
              <a:t>solve them </a:t>
            </a:r>
            <a:r>
              <a:rPr lang="en-GB" sz="1400" dirty="0">
                <a:latin typeface="Comic Sans MS" pitchFamily="66" charset="0"/>
                <a:sym typeface="Wingdings" pitchFamily="2" charset="2"/>
              </a:rPr>
              <a:t>for v</a:t>
            </a:r>
            <a:r>
              <a:rPr lang="en-GB" sz="1400" baseline="-25000" dirty="0">
                <a:latin typeface="Comic Sans MS" pitchFamily="66" charset="0"/>
                <a:sym typeface="Wingdings" pitchFamily="2" charset="2"/>
              </a:rPr>
              <a:t>2</a:t>
            </a:r>
            <a:endParaRPr lang="en-GB" sz="1400" baseline="-25000" dirty="0">
              <a:latin typeface="Comic Sans MS" pitchFamily="66" charset="0"/>
            </a:endParaRPr>
          </a:p>
        </p:txBody>
      </p:sp>
      <mc:AlternateContent xmlns:mc="http://schemas.openxmlformats.org/markup-compatibility/2006" xmlns:a14="http://schemas.microsoft.com/office/drawing/2010/main">
        <mc:Choice Requires="a14">
          <p:sp>
            <p:nvSpPr>
              <p:cNvPr id="40" name="TextBox 39"/>
              <p:cNvSpPr txBox="1"/>
              <p:nvPr/>
            </p:nvSpPr>
            <p:spPr>
              <a:xfrm>
                <a:off x="4038600" y="4114800"/>
                <a:ext cx="3198376" cy="5396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𝑠𝑒𝑝𝑎𝑟𝑎𝑡𝑖𝑜𝑛</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num>
                        <m:den>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𝑎𝑝𝑝𝑟𝑜𝑎𝑐h</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den>
                      </m:f>
                    </m:oMath>
                  </m:oMathPara>
                </a14:m>
                <a:endParaRPr lang="en-GB" sz="1400" dirty="0"/>
              </a:p>
            </p:txBody>
          </p:sp>
        </mc:Choice>
        <mc:Fallback xmlns="">
          <p:sp>
            <p:nvSpPr>
              <p:cNvPr id="40" name="TextBox 39"/>
              <p:cNvSpPr txBox="1">
                <a:spLocks noRot="1" noChangeAspect="1" noMove="1" noResize="1" noEditPoints="1" noAdjustHandles="1" noChangeArrowheads="1" noChangeShapeType="1" noTextEdit="1"/>
              </p:cNvSpPr>
              <p:nvPr/>
            </p:nvSpPr>
            <p:spPr>
              <a:xfrm>
                <a:off x="4038600" y="4114800"/>
                <a:ext cx="3198376" cy="539635"/>
              </a:xfrm>
              <a:prstGeom prst="rect">
                <a:avLst/>
              </a:prstGeom>
              <a:blipFill rotWithShape="1">
                <a:blip r:embed="rId8"/>
                <a:stretch>
                  <a:fillRect b="-4494"/>
                </a:stretch>
              </a:blipFill>
            </p:spPr>
            <p:txBody>
              <a:bodyPr/>
              <a:lstStyle/>
              <a:p>
                <a:r>
                  <a:rPr lang="en-GB">
                    <a:noFill/>
                  </a:rPr>
                  <a:t> </a:t>
                </a:r>
              </a:p>
            </p:txBody>
          </p:sp>
        </mc:Fallback>
      </mc:AlternateContent>
      <p:sp>
        <p:nvSpPr>
          <p:cNvPr id="41" name="TextBox 40"/>
          <p:cNvSpPr txBox="1"/>
          <p:nvPr/>
        </p:nvSpPr>
        <p:spPr>
          <a:xfrm>
            <a:off x="4288898" y="2743200"/>
            <a:ext cx="1297151" cy="523220"/>
          </a:xfrm>
          <a:prstGeom prst="rect">
            <a:avLst/>
          </a:prstGeom>
          <a:noFill/>
        </p:spPr>
        <p:txBody>
          <a:bodyPr wrap="none" rtlCol="0">
            <a:spAutoFit/>
          </a:bodyPr>
          <a:lstStyle/>
          <a:p>
            <a:pPr algn="ctr"/>
            <a:r>
              <a:rPr lang="en-GB" sz="1400" dirty="0">
                <a:solidFill>
                  <a:srgbClr val="FF0000"/>
                </a:solidFill>
                <a:latin typeface="Comic Sans MS" pitchFamily="66" charset="0"/>
              </a:rPr>
              <a:t>Approach</a:t>
            </a:r>
          </a:p>
          <a:p>
            <a:pPr algn="ctr"/>
            <a:r>
              <a:rPr lang="en-GB" sz="1400" dirty="0">
                <a:solidFill>
                  <a:srgbClr val="FF0000"/>
                </a:solidFill>
                <a:latin typeface="Comic Sans MS" pitchFamily="66" charset="0"/>
              </a:rPr>
              <a:t>3u - - 2u = 5u</a:t>
            </a:r>
          </a:p>
        </p:txBody>
      </p:sp>
      <p:sp>
        <p:nvSpPr>
          <p:cNvPr id="42" name="TextBox 41"/>
          <p:cNvSpPr txBox="1"/>
          <p:nvPr/>
        </p:nvSpPr>
        <p:spPr>
          <a:xfrm>
            <a:off x="5867400" y="2743200"/>
            <a:ext cx="1096775" cy="523220"/>
          </a:xfrm>
          <a:prstGeom prst="rect">
            <a:avLst/>
          </a:prstGeom>
          <a:noFill/>
        </p:spPr>
        <p:txBody>
          <a:bodyPr wrap="none" rtlCol="0">
            <a:spAutoFit/>
          </a:bodyPr>
          <a:lstStyle/>
          <a:p>
            <a:pPr algn="ctr"/>
            <a:r>
              <a:rPr lang="en-GB" sz="1400" dirty="0">
                <a:solidFill>
                  <a:srgbClr val="FF0000"/>
                </a:solidFill>
                <a:latin typeface="Comic Sans MS" pitchFamily="66" charset="0"/>
              </a:rPr>
              <a:t>Separation</a:t>
            </a:r>
          </a:p>
          <a:p>
            <a:pPr algn="ctr"/>
            <a:r>
              <a:rPr lang="en-GB" sz="1400" dirty="0">
                <a:solidFill>
                  <a:srgbClr val="FF0000"/>
                </a:solidFill>
                <a:latin typeface="Comic Sans MS" pitchFamily="66" charset="0"/>
              </a:rPr>
              <a:t>v</a:t>
            </a:r>
            <a:r>
              <a:rPr lang="en-GB" sz="1400" baseline="-25000" dirty="0">
                <a:solidFill>
                  <a:srgbClr val="FF0000"/>
                </a:solidFill>
                <a:latin typeface="Comic Sans MS" pitchFamily="66" charset="0"/>
              </a:rPr>
              <a:t>2</a:t>
            </a:r>
            <a:r>
              <a:rPr lang="en-GB" sz="1400" dirty="0">
                <a:solidFill>
                  <a:srgbClr val="FF0000"/>
                </a:solidFill>
                <a:latin typeface="Comic Sans MS" pitchFamily="66" charset="0"/>
              </a:rPr>
              <a:t> – v</a:t>
            </a:r>
            <a:r>
              <a:rPr lang="en-GB" sz="1400" baseline="-25000" dirty="0">
                <a:solidFill>
                  <a:srgbClr val="FF0000"/>
                </a:solidFill>
                <a:latin typeface="Comic Sans MS" pitchFamily="66" charset="0"/>
              </a:rPr>
              <a:t>1</a:t>
            </a:r>
          </a:p>
        </p:txBody>
      </p:sp>
      <mc:AlternateContent xmlns:mc="http://schemas.openxmlformats.org/markup-compatibility/2006" xmlns:a14="http://schemas.microsoft.com/office/drawing/2010/main">
        <mc:Choice Requires="a14">
          <p:sp>
            <p:nvSpPr>
              <p:cNvPr id="43" name="TextBox 42"/>
              <p:cNvSpPr txBox="1"/>
              <p:nvPr/>
            </p:nvSpPr>
            <p:spPr>
              <a:xfrm>
                <a:off x="4038600" y="4724400"/>
                <a:ext cx="112082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sSub>
                            <m:sSubPr>
                              <m:ctrlPr>
                                <a:rPr lang="en-GB" sz="1400" b="0" i="1" smtClean="0">
                                  <a:latin typeface="Cambria Math" panose="02040503050406030204" pitchFamily="18" charset="0"/>
                                </a:rPr>
                              </m:ctrlPr>
                            </m:sSubPr>
                            <m:e>
                              <m:r>
                                <a:rPr lang="en-GB" sz="1400" b="0" i="1" smtClean="0">
                                  <a:latin typeface="Cambria Math"/>
                                </a:rPr>
                                <m:t>𝑣</m:t>
                              </m:r>
                            </m:e>
                            <m:sub>
                              <m:r>
                                <a:rPr lang="en-GB" sz="1400" b="0" i="1" smtClean="0">
                                  <a:latin typeface="Cambria Math"/>
                                </a:rPr>
                                <m:t>2</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𝑣</m:t>
                              </m:r>
                            </m:e>
                            <m:sub>
                              <m:r>
                                <a:rPr lang="en-GB" sz="1400" b="0" i="1" smtClean="0">
                                  <a:latin typeface="Cambria Math"/>
                                </a:rPr>
                                <m:t>1</m:t>
                              </m:r>
                            </m:sub>
                          </m:sSub>
                        </m:num>
                        <m:den>
                          <m:r>
                            <a:rPr lang="en-GB" sz="1400" b="0" i="1" smtClean="0">
                              <a:latin typeface="Cambria Math"/>
                            </a:rPr>
                            <m:t>5</m:t>
                          </m:r>
                          <m:r>
                            <a:rPr lang="en-GB" sz="1400" b="0" i="1" smtClean="0">
                              <a:latin typeface="Cambria Math"/>
                            </a:rPr>
                            <m:t>𝑢</m:t>
                          </m:r>
                        </m:den>
                      </m:f>
                    </m:oMath>
                  </m:oMathPara>
                </a14:m>
                <a:endParaRPr lang="en-GB" sz="1400" dirty="0"/>
              </a:p>
            </p:txBody>
          </p:sp>
        </mc:Choice>
        <mc:Fallback xmlns="">
          <p:sp>
            <p:nvSpPr>
              <p:cNvPr id="43" name="TextBox 42"/>
              <p:cNvSpPr txBox="1">
                <a:spLocks noRot="1" noChangeAspect="1" noMove="1" noResize="1" noEditPoints="1" noAdjustHandles="1" noChangeArrowheads="1" noChangeShapeType="1" noTextEdit="1"/>
              </p:cNvSpPr>
              <p:nvPr/>
            </p:nvSpPr>
            <p:spPr>
              <a:xfrm>
                <a:off x="4038600" y="4724400"/>
                <a:ext cx="1120820" cy="461665"/>
              </a:xfrm>
              <a:prstGeom prst="rect">
                <a:avLst/>
              </a:prstGeom>
              <a:blipFill rotWithShape="1">
                <a:blip r:embed="rId9"/>
                <a:stretch>
                  <a:fillRect b="-131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3810000" y="5334000"/>
                <a:ext cx="14478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5</m:t>
                      </m:r>
                      <m:r>
                        <a:rPr lang="en-GB" sz="1400" b="0" i="1" smtClean="0">
                          <a:latin typeface="Cambria Math"/>
                        </a:rPr>
                        <m:t>𝑢𝑒</m:t>
                      </m:r>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𝑣</m:t>
                          </m:r>
                        </m:e>
                        <m:sub>
                          <m:r>
                            <a:rPr lang="en-GB" sz="1400" b="0" i="1" smtClean="0">
                              <a:latin typeface="Cambria Math"/>
                            </a:rPr>
                            <m:t>2</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𝑣</m:t>
                          </m:r>
                        </m:e>
                        <m:sub>
                          <m:r>
                            <a:rPr lang="en-GB" sz="1400" b="0" i="1" smtClean="0">
                              <a:latin typeface="Cambria Math"/>
                            </a:rPr>
                            <m:t>1</m:t>
                          </m:r>
                        </m:sub>
                      </m:sSub>
                    </m:oMath>
                  </m:oMathPara>
                </a14:m>
                <a:endParaRPr lang="en-GB" sz="1400" dirty="0"/>
              </a:p>
            </p:txBody>
          </p:sp>
        </mc:Choice>
        <mc:Fallback xmlns="">
          <p:sp>
            <p:nvSpPr>
              <p:cNvPr id="44" name="TextBox 43"/>
              <p:cNvSpPr txBox="1">
                <a:spLocks noRot="1" noChangeAspect="1" noMove="1" noResize="1" noEditPoints="1" noAdjustHandles="1" noChangeArrowheads="1" noChangeShapeType="1" noTextEdit="1"/>
              </p:cNvSpPr>
              <p:nvPr/>
            </p:nvSpPr>
            <p:spPr>
              <a:xfrm>
                <a:off x="3810000" y="5334000"/>
                <a:ext cx="1447800" cy="307777"/>
              </a:xfrm>
              <a:prstGeom prst="rect">
                <a:avLst/>
              </a:prstGeom>
              <a:blipFill rotWithShape="1">
                <a:blip r:embed="rId10"/>
                <a:stretch>
                  <a:fillRect/>
                </a:stretch>
              </a:blipFill>
            </p:spPr>
            <p:txBody>
              <a:bodyPr/>
              <a:lstStyle/>
              <a:p>
                <a:r>
                  <a:rPr lang="en-GB">
                    <a:noFill/>
                  </a:rPr>
                  <a:t> </a:t>
                </a:r>
              </a:p>
            </p:txBody>
          </p:sp>
        </mc:Fallback>
      </mc:AlternateContent>
      <p:sp>
        <p:nvSpPr>
          <p:cNvPr id="45" name="Arc 44"/>
          <p:cNvSpPr/>
          <p:nvPr/>
        </p:nvSpPr>
        <p:spPr>
          <a:xfrm>
            <a:off x="7010400" y="44196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6" name="TextBox 45"/>
          <p:cNvSpPr txBox="1"/>
          <p:nvPr/>
        </p:nvSpPr>
        <p:spPr>
          <a:xfrm>
            <a:off x="7467600" y="4495800"/>
            <a:ext cx="1295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47" name="Arc 46"/>
          <p:cNvSpPr/>
          <p:nvPr/>
        </p:nvSpPr>
        <p:spPr>
          <a:xfrm>
            <a:off x="5029200" y="49530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TextBox 47"/>
          <p:cNvSpPr txBox="1"/>
          <p:nvPr/>
        </p:nvSpPr>
        <p:spPr>
          <a:xfrm>
            <a:off x="5410200" y="50292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by 5u</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49" name="TextBox 48"/>
              <p:cNvSpPr txBox="1"/>
              <p:nvPr/>
            </p:nvSpPr>
            <p:spPr>
              <a:xfrm>
                <a:off x="7391400" y="1600200"/>
                <a:ext cx="1447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5</m:t>
                      </m:r>
                      <m:r>
                        <a:rPr lang="en-GB" sz="1600" b="0" i="1" smtClean="0">
                          <a:solidFill>
                            <a:srgbClr val="FF0000"/>
                          </a:solidFill>
                          <a:latin typeface="Cambria Math"/>
                        </a:rPr>
                        <m:t>𝑢𝑒</m:t>
                      </m:r>
                      <m:r>
                        <a:rPr lang="en-GB" sz="1600" b="0" i="1" smtClean="0">
                          <a:solidFill>
                            <a:srgbClr val="FF0000"/>
                          </a:solidFill>
                          <a:latin typeface="Cambria Math"/>
                        </a:rPr>
                        <m:t>=</m:t>
                      </m:r>
                      <m:sSub>
                        <m:sSubPr>
                          <m:ctrlPr>
                            <a:rPr lang="en-GB" sz="1600" b="0" i="1" smtClean="0">
                              <a:solidFill>
                                <a:srgbClr val="FF0000"/>
                              </a:solidFill>
                              <a:latin typeface="Cambria Math" panose="02040503050406030204" pitchFamily="18" charset="0"/>
                            </a:rPr>
                          </m:ctrlPr>
                        </m:sSubPr>
                        <m:e>
                          <m:r>
                            <a:rPr lang="en-GB" sz="1600" b="0" i="1" smtClean="0">
                              <a:solidFill>
                                <a:srgbClr val="FF0000"/>
                              </a:solidFill>
                              <a:latin typeface="Cambria Math"/>
                            </a:rPr>
                            <m:t>𝑣</m:t>
                          </m:r>
                        </m:e>
                        <m:sub>
                          <m:r>
                            <a:rPr lang="en-GB" sz="1600" b="0" i="1" smtClean="0">
                              <a:solidFill>
                                <a:srgbClr val="FF0000"/>
                              </a:solidFill>
                              <a:latin typeface="Cambria Math"/>
                            </a:rPr>
                            <m:t>2</m:t>
                          </m:r>
                        </m:sub>
                      </m:sSub>
                      <m:r>
                        <a:rPr lang="en-GB" sz="1600" b="0" i="1" smtClean="0">
                          <a:solidFill>
                            <a:srgbClr val="FF0000"/>
                          </a:solidFill>
                          <a:latin typeface="Cambria Math"/>
                        </a:rPr>
                        <m:t>−</m:t>
                      </m:r>
                      <m:sSub>
                        <m:sSubPr>
                          <m:ctrlPr>
                            <a:rPr lang="en-GB" sz="1600" b="0" i="1" smtClean="0">
                              <a:solidFill>
                                <a:srgbClr val="FF0000"/>
                              </a:solidFill>
                              <a:latin typeface="Cambria Math" panose="02040503050406030204" pitchFamily="18" charset="0"/>
                            </a:rPr>
                          </m:ctrlPr>
                        </m:sSubPr>
                        <m:e>
                          <m:r>
                            <a:rPr lang="en-GB" sz="1600" b="0" i="1" smtClean="0">
                              <a:solidFill>
                                <a:srgbClr val="FF0000"/>
                              </a:solidFill>
                              <a:latin typeface="Cambria Math"/>
                            </a:rPr>
                            <m:t>𝑣</m:t>
                          </m:r>
                        </m:e>
                        <m:sub>
                          <m:r>
                            <a:rPr lang="en-GB" sz="1600" b="0" i="1" smtClean="0">
                              <a:solidFill>
                                <a:srgbClr val="FF0000"/>
                              </a:solidFill>
                              <a:latin typeface="Cambria Math"/>
                            </a:rPr>
                            <m:t>1</m:t>
                          </m:r>
                        </m:sub>
                      </m:sSub>
                    </m:oMath>
                  </m:oMathPara>
                </a14:m>
                <a:endParaRPr lang="en-GB" sz="1600" dirty="0">
                  <a:solidFill>
                    <a:srgbClr val="FF0000"/>
                  </a:solidFill>
                </a:endParaRPr>
              </a:p>
            </p:txBody>
          </p:sp>
        </mc:Choice>
        <mc:Fallback xmlns="">
          <p:sp>
            <p:nvSpPr>
              <p:cNvPr id="49" name="TextBox 48"/>
              <p:cNvSpPr txBox="1">
                <a:spLocks noRot="1" noChangeAspect="1" noMove="1" noResize="1" noEditPoints="1" noAdjustHandles="1" noChangeArrowheads="1" noChangeShapeType="1" noTextEdit="1"/>
              </p:cNvSpPr>
              <p:nvPr/>
            </p:nvSpPr>
            <p:spPr>
              <a:xfrm>
                <a:off x="7391400" y="1600200"/>
                <a:ext cx="1447800" cy="338554"/>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2" name="TextBox 51"/>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53" name="TextBox 52"/>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54" name="TextBox 53"/>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55" name="TextBox 54"/>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5"/>
                <a:stretch>
                  <a:fillRect b="-3846"/>
                </a:stretch>
              </a:blipFill>
            </p:spPr>
            <p:txBody>
              <a:bodyPr/>
              <a:lstStyle/>
              <a:p>
                <a:r>
                  <a:rPr lang="en-GB">
                    <a:noFill/>
                  </a:rPr>
                  <a:t> </a:t>
                </a:r>
              </a:p>
            </p:txBody>
          </p:sp>
        </mc:Fallback>
      </mc:AlternateContent>
      <p:sp>
        <p:nvSpPr>
          <p:cNvPr id="56" name="TextBox 55"/>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6"/>
              </a:rPr>
              <a:t>Applet for collision demonstrations</a:t>
            </a:r>
            <a:endParaRPr lang="en-GB" sz="1400" dirty="0">
              <a:latin typeface="Comic Sans MS" pitchFamily="66" charset="0"/>
            </a:endParaRPr>
          </a:p>
        </p:txBody>
      </p:sp>
      <p:sp>
        <p:nvSpPr>
          <p:cNvPr id="57"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58"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7514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blinds(horizontal)">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par>
                                <p:cTn id="23" presetID="3" presetClass="entr" presetSubtype="1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linds(horizontal)">
                                      <p:cBhvr>
                                        <p:cTn id="25" dur="500"/>
                                        <p:tgtEl>
                                          <p:spTgt spid="11"/>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linds(horizontal)">
                                      <p:cBhvr>
                                        <p:cTn id="28" dur="500"/>
                                        <p:tgtEl>
                                          <p:spTgt spid="12"/>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linds(horizontal)">
                                      <p:cBhvr>
                                        <p:cTn id="31" dur="500"/>
                                        <p:tgtEl>
                                          <p:spTgt spid="14"/>
                                        </p:tgtEl>
                                      </p:cBhvr>
                                    </p:animEffect>
                                  </p:childTnLst>
                                </p:cTn>
                              </p:par>
                              <p:par>
                                <p:cTn id="32" presetID="3" presetClass="entr" presetSubtype="1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linds(horizontal)">
                                      <p:cBhvr>
                                        <p:cTn id="34" dur="500"/>
                                        <p:tgtEl>
                                          <p:spTgt spid="15"/>
                                        </p:tgtEl>
                                      </p:cBhvr>
                                    </p:animEffect>
                                  </p:childTnLst>
                                </p:cTn>
                              </p:par>
                              <p:par>
                                <p:cTn id="35" presetID="3" presetClass="entr" presetSubtype="1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par>
                                <p:cTn id="38" presetID="3" presetClass="entr" presetSubtype="10" fill="hold"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blinds(horizontal)">
                                      <p:cBhvr>
                                        <p:cTn id="40" dur="500"/>
                                        <p:tgtEl>
                                          <p:spTgt spid="17"/>
                                        </p:tgtEl>
                                      </p:cBhvr>
                                    </p:animEffect>
                                  </p:childTnLst>
                                </p:cTn>
                              </p:par>
                              <p:par>
                                <p:cTn id="41" presetID="3" presetClass="entr" presetSubtype="10"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blinds(horizontal)">
                                      <p:cBhvr>
                                        <p:cTn id="43" dur="500"/>
                                        <p:tgtEl>
                                          <p:spTgt spid="18"/>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blinds(horizontal)">
                                      <p:cBhvr>
                                        <p:cTn id="46" dur="500"/>
                                        <p:tgtEl>
                                          <p:spTgt spid="19"/>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blinds(horizontal)">
                                      <p:cBhvr>
                                        <p:cTn id="49" dur="500"/>
                                        <p:tgtEl>
                                          <p:spTgt spid="20"/>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linds(horizontal)">
                                      <p:cBhvr>
                                        <p:cTn id="52" dur="500"/>
                                        <p:tgtEl>
                                          <p:spTgt spid="21"/>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blinds(horizontal)">
                                      <p:cBhvr>
                                        <p:cTn id="55" dur="500"/>
                                        <p:tgtEl>
                                          <p:spTgt spid="22"/>
                                        </p:tgtEl>
                                      </p:cBhvr>
                                    </p:animEffect>
                                  </p:childTnLst>
                                </p:cTn>
                              </p:par>
                              <p:par>
                                <p:cTn id="56" presetID="3" presetClass="entr" presetSubtype="10" fill="hold"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blinds(horizontal)">
                                      <p:cBhvr>
                                        <p:cTn id="58" dur="500"/>
                                        <p:tgtEl>
                                          <p:spTgt spid="23"/>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blinds(horizontal)">
                                      <p:cBhvr>
                                        <p:cTn id="61" dur="500"/>
                                        <p:tgtEl>
                                          <p:spTgt spid="24"/>
                                        </p:tgtEl>
                                      </p:cBhvr>
                                    </p:animEffect>
                                  </p:childTnLst>
                                </p:cTn>
                              </p:par>
                              <p:par>
                                <p:cTn id="62" presetID="3" presetClass="entr" presetSubtype="10" fill="hold"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blinds(horizontal)">
                                      <p:cBhvr>
                                        <p:cTn id="64" dur="500"/>
                                        <p:tgtEl>
                                          <p:spTgt spid="25"/>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blinds(horizontal)">
                                      <p:cBhvr>
                                        <p:cTn id="67" dur="500"/>
                                        <p:tgtEl>
                                          <p:spTgt spid="26"/>
                                        </p:tgtEl>
                                      </p:cBhvr>
                                    </p:animEffect>
                                  </p:childTnLst>
                                </p:cTn>
                              </p:par>
                              <p:par>
                                <p:cTn id="68" presetID="3" presetClass="entr" presetSubtype="10" fill="hold"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blinds(horizontal)">
                                      <p:cBhvr>
                                        <p:cTn id="70" dur="500"/>
                                        <p:tgtEl>
                                          <p:spTgt spid="27"/>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blinds(horizontal)">
                                      <p:cBhvr>
                                        <p:cTn id="73" dur="500"/>
                                        <p:tgtEl>
                                          <p:spTgt spid="28"/>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blinds(horizontal)">
                                      <p:cBhvr>
                                        <p:cTn id="76" dur="500"/>
                                        <p:tgtEl>
                                          <p:spTgt spid="29"/>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blinds(horizontal)">
                                      <p:cBhvr>
                                        <p:cTn id="79" dur="500"/>
                                        <p:tgtEl>
                                          <p:spTgt spid="30"/>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blinds(horizontal)">
                                      <p:cBhvr>
                                        <p:cTn id="82" dur="500"/>
                                        <p:tgtEl>
                                          <p:spTgt spid="31"/>
                                        </p:tgtEl>
                                      </p:cBhvr>
                                    </p:animEffect>
                                  </p:childTnLst>
                                </p:cTn>
                              </p:par>
                              <p:par>
                                <p:cTn id="83" presetID="3" presetClass="entr" presetSubtype="10" fill="hold" nodeType="with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blinds(horizontal)">
                                      <p:cBhvr>
                                        <p:cTn id="85" dur="500"/>
                                        <p:tgtEl>
                                          <p:spTgt spid="32"/>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blinds(horizontal)">
                                      <p:cBhvr>
                                        <p:cTn id="88" dur="500"/>
                                        <p:tgtEl>
                                          <p:spTgt spid="33"/>
                                        </p:tgtEl>
                                      </p:cBhvr>
                                    </p:animEffect>
                                  </p:childTnLst>
                                </p:cTn>
                              </p:par>
                              <p:par>
                                <p:cTn id="89" presetID="3" presetClass="entr" presetSubtype="10" fill="hold" nodeType="with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blinds(horizontal)">
                                      <p:cBhvr>
                                        <p:cTn id="91" dur="500"/>
                                        <p:tgtEl>
                                          <p:spTgt spid="34"/>
                                        </p:tgtEl>
                                      </p:cBhvr>
                                    </p:animEffect>
                                  </p:childTnLst>
                                </p:cTn>
                              </p:par>
                              <p:par>
                                <p:cTn id="92" presetID="3" presetClass="entr" presetSubtype="10" fill="hold" grpId="0" nodeType="with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blinds(horizontal)">
                                      <p:cBhvr>
                                        <p:cTn id="94" dur="500"/>
                                        <p:tgtEl>
                                          <p:spTgt spid="35"/>
                                        </p:tgtEl>
                                      </p:cBhvr>
                                    </p:animEffect>
                                  </p:childTnLst>
                                </p:cTn>
                              </p:par>
                              <p:par>
                                <p:cTn id="95" presetID="3" presetClass="entr" presetSubtype="10" fill="hold" grpId="0" nodeType="with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blinds(horizontal)">
                                      <p:cBhvr>
                                        <p:cTn id="97" dur="500"/>
                                        <p:tgtEl>
                                          <p:spTgt spid="36"/>
                                        </p:tgtEl>
                                      </p:cBhvr>
                                    </p:animEffect>
                                  </p:childTnLst>
                                </p:cTn>
                              </p:par>
                              <p:par>
                                <p:cTn id="98" presetID="3" presetClass="entr" presetSubtype="10" fill="hold" grpId="0" nodeType="withEffect">
                                  <p:stCondLst>
                                    <p:cond delay="0"/>
                                  </p:stCondLst>
                                  <p:childTnLst>
                                    <p:set>
                                      <p:cBhvr>
                                        <p:cTn id="99" dur="1" fill="hold">
                                          <p:stCondLst>
                                            <p:cond delay="0"/>
                                          </p:stCondLst>
                                        </p:cTn>
                                        <p:tgtEl>
                                          <p:spTgt spid="37"/>
                                        </p:tgtEl>
                                        <p:attrNameLst>
                                          <p:attrName>style.visibility</p:attrName>
                                        </p:attrNameLst>
                                      </p:cBhvr>
                                      <p:to>
                                        <p:strVal val="visible"/>
                                      </p:to>
                                    </p:set>
                                    <p:animEffect transition="in" filter="blinds(horizontal)">
                                      <p:cBhvr>
                                        <p:cTn id="100" dur="500"/>
                                        <p:tgtEl>
                                          <p:spTgt spid="37"/>
                                        </p:tgtEl>
                                      </p:cBhvr>
                                    </p:animEffect>
                                  </p:childTnLst>
                                </p:cTn>
                              </p:par>
                              <p:par>
                                <p:cTn id="101" presetID="3" presetClass="entr" presetSubtype="10" fill="hold" grpId="0" nodeType="withEffect">
                                  <p:stCondLst>
                                    <p:cond delay="0"/>
                                  </p:stCondLst>
                                  <p:childTnLst>
                                    <p:set>
                                      <p:cBhvr>
                                        <p:cTn id="102" dur="1" fill="hold">
                                          <p:stCondLst>
                                            <p:cond delay="0"/>
                                          </p:stCondLst>
                                        </p:cTn>
                                        <p:tgtEl>
                                          <p:spTgt spid="38"/>
                                        </p:tgtEl>
                                        <p:attrNameLst>
                                          <p:attrName>style.visibility</p:attrName>
                                        </p:attrNameLst>
                                      </p:cBhvr>
                                      <p:to>
                                        <p:strVal val="visible"/>
                                      </p:to>
                                    </p:set>
                                    <p:animEffect transition="in" filter="blinds(horizontal)">
                                      <p:cBhvr>
                                        <p:cTn id="103" dur="500"/>
                                        <p:tgtEl>
                                          <p:spTgt spid="38"/>
                                        </p:tgtEl>
                                      </p:cBhvr>
                                    </p:animEffect>
                                  </p:childTnLst>
                                </p:cTn>
                              </p:par>
                              <p:par>
                                <p:cTn id="104" presetID="3" presetClass="entr" presetSubtype="10" fill="hold" grpId="0" nodeType="withEffect">
                                  <p:stCondLst>
                                    <p:cond delay="0"/>
                                  </p:stCondLst>
                                  <p:childTnLst>
                                    <p:set>
                                      <p:cBhvr>
                                        <p:cTn id="105" dur="1" fill="hold">
                                          <p:stCondLst>
                                            <p:cond delay="0"/>
                                          </p:stCondLst>
                                        </p:cTn>
                                        <p:tgtEl>
                                          <p:spTgt spid="39"/>
                                        </p:tgtEl>
                                        <p:attrNameLst>
                                          <p:attrName>style.visibility</p:attrName>
                                        </p:attrNameLst>
                                      </p:cBhvr>
                                      <p:to>
                                        <p:strVal val="visible"/>
                                      </p:to>
                                    </p:set>
                                    <p:animEffect transition="in" filter="blinds(horizontal)">
                                      <p:cBhvr>
                                        <p:cTn id="106" dur="500"/>
                                        <p:tgtEl>
                                          <p:spTgt spid="39"/>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nodeType="clickEffect">
                                  <p:stCondLst>
                                    <p:cond delay="0"/>
                                  </p:stCondLst>
                                  <p:childTnLst>
                                    <p:set>
                                      <p:cBhvr>
                                        <p:cTn id="110" dur="1" fill="hold">
                                          <p:stCondLst>
                                            <p:cond delay="0"/>
                                          </p:stCondLst>
                                        </p:cTn>
                                        <p:tgtEl>
                                          <p:spTgt spid="9">
                                            <p:txEl>
                                              <p:pRg st="0" end="0"/>
                                            </p:txEl>
                                          </p:spTgt>
                                        </p:tgtEl>
                                        <p:attrNameLst>
                                          <p:attrName>style.visibility</p:attrName>
                                        </p:attrNameLst>
                                      </p:cBhvr>
                                      <p:to>
                                        <p:strVal val="visible"/>
                                      </p:to>
                                    </p:set>
                                    <p:animEffect transition="in" filter="blinds(horizontal)">
                                      <p:cBhvr>
                                        <p:cTn id="111" dur="500"/>
                                        <p:tgtEl>
                                          <p:spTgt spid="9">
                                            <p:txEl>
                                              <p:pRg st="0" end="0"/>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nodeType="clickEffect">
                                  <p:stCondLst>
                                    <p:cond delay="0"/>
                                  </p:stCondLst>
                                  <p:childTnLst>
                                    <p:set>
                                      <p:cBhvr>
                                        <p:cTn id="115" dur="1" fill="hold">
                                          <p:stCondLst>
                                            <p:cond delay="0"/>
                                          </p:stCondLst>
                                        </p:cTn>
                                        <p:tgtEl>
                                          <p:spTgt spid="9">
                                            <p:txEl>
                                              <p:pRg st="1" end="1"/>
                                            </p:txEl>
                                          </p:spTgt>
                                        </p:tgtEl>
                                        <p:attrNameLst>
                                          <p:attrName>style.visibility</p:attrName>
                                        </p:attrNameLst>
                                      </p:cBhvr>
                                      <p:to>
                                        <p:strVal val="visible"/>
                                      </p:to>
                                    </p:set>
                                    <p:animEffect transition="in" filter="blinds(horizontal)">
                                      <p:cBhvr>
                                        <p:cTn id="116" dur="500"/>
                                        <p:tgtEl>
                                          <p:spTgt spid="9">
                                            <p:txEl>
                                              <p:pRg st="1" end="1"/>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40"/>
                                        </p:tgtEl>
                                        <p:attrNameLst>
                                          <p:attrName>style.visibility</p:attrName>
                                        </p:attrNameLst>
                                      </p:cBhvr>
                                      <p:to>
                                        <p:strVal val="visible"/>
                                      </p:to>
                                    </p:set>
                                    <p:animEffect transition="in" filter="blinds(horizontal)">
                                      <p:cBhvr>
                                        <p:cTn id="121" dur="500"/>
                                        <p:tgtEl>
                                          <p:spTgt spid="40"/>
                                        </p:tgtEl>
                                      </p:cBhvr>
                                    </p:animEffect>
                                  </p:childTnLst>
                                </p:cTn>
                              </p:par>
                            </p:childTnLst>
                          </p:cTn>
                        </p:par>
                      </p:childTnLst>
                    </p:cTn>
                  </p:par>
                  <p:par>
                    <p:cTn id="122" fill="hold">
                      <p:stCondLst>
                        <p:cond delay="indefinite"/>
                      </p:stCondLst>
                      <p:childTnLst>
                        <p:par>
                          <p:cTn id="123" fill="hold">
                            <p:stCondLst>
                              <p:cond delay="0"/>
                            </p:stCondLst>
                            <p:childTnLst>
                              <p:par>
                                <p:cTn id="124" presetID="3" presetClass="entr" presetSubtype="10" fill="hold" grpId="0" nodeType="clickEffect">
                                  <p:stCondLst>
                                    <p:cond delay="0"/>
                                  </p:stCondLst>
                                  <p:childTnLst>
                                    <p:set>
                                      <p:cBhvr>
                                        <p:cTn id="125" dur="1" fill="hold">
                                          <p:stCondLst>
                                            <p:cond delay="0"/>
                                          </p:stCondLst>
                                        </p:cTn>
                                        <p:tgtEl>
                                          <p:spTgt spid="45"/>
                                        </p:tgtEl>
                                        <p:attrNameLst>
                                          <p:attrName>style.visibility</p:attrName>
                                        </p:attrNameLst>
                                      </p:cBhvr>
                                      <p:to>
                                        <p:strVal val="visible"/>
                                      </p:to>
                                    </p:set>
                                    <p:animEffect transition="in" filter="blinds(horizontal)">
                                      <p:cBhvr>
                                        <p:cTn id="126" dur="500"/>
                                        <p:tgtEl>
                                          <p:spTgt spid="45"/>
                                        </p:tgtEl>
                                      </p:cBhvr>
                                    </p:animEffect>
                                  </p:childTnLst>
                                </p:cTn>
                              </p:par>
                            </p:childTnLst>
                          </p:cTn>
                        </p:par>
                      </p:childTnLst>
                    </p:cTn>
                  </p:par>
                  <p:par>
                    <p:cTn id="127" fill="hold">
                      <p:stCondLst>
                        <p:cond delay="indefinite"/>
                      </p:stCondLst>
                      <p:childTnLst>
                        <p:par>
                          <p:cTn id="128" fill="hold">
                            <p:stCondLst>
                              <p:cond delay="0"/>
                            </p:stCondLst>
                            <p:childTnLst>
                              <p:par>
                                <p:cTn id="129" presetID="3" presetClass="entr" presetSubtype="10" fill="hold" grpId="0" nodeType="clickEffect">
                                  <p:stCondLst>
                                    <p:cond delay="0"/>
                                  </p:stCondLst>
                                  <p:childTnLst>
                                    <p:set>
                                      <p:cBhvr>
                                        <p:cTn id="130" dur="1" fill="hold">
                                          <p:stCondLst>
                                            <p:cond delay="0"/>
                                          </p:stCondLst>
                                        </p:cTn>
                                        <p:tgtEl>
                                          <p:spTgt spid="46"/>
                                        </p:tgtEl>
                                        <p:attrNameLst>
                                          <p:attrName>style.visibility</p:attrName>
                                        </p:attrNameLst>
                                      </p:cBhvr>
                                      <p:to>
                                        <p:strVal val="visible"/>
                                      </p:to>
                                    </p:set>
                                    <p:animEffect transition="in" filter="blinds(horizontal)">
                                      <p:cBhvr>
                                        <p:cTn id="131" dur="500"/>
                                        <p:tgtEl>
                                          <p:spTgt spid="46"/>
                                        </p:tgtEl>
                                      </p:cBhvr>
                                    </p:animEffect>
                                  </p:childTnLst>
                                </p:cTn>
                              </p:par>
                            </p:childTnLst>
                          </p:cTn>
                        </p:par>
                      </p:childTnLst>
                    </p:cTn>
                  </p:par>
                  <p:par>
                    <p:cTn id="132" fill="hold">
                      <p:stCondLst>
                        <p:cond delay="indefinite"/>
                      </p:stCondLst>
                      <p:childTnLst>
                        <p:par>
                          <p:cTn id="133" fill="hold">
                            <p:stCondLst>
                              <p:cond delay="0"/>
                            </p:stCondLst>
                            <p:childTnLst>
                              <p:par>
                                <p:cTn id="134" presetID="3" presetClass="entr" presetSubtype="10" fill="hold" nodeType="clickEffect">
                                  <p:stCondLst>
                                    <p:cond delay="0"/>
                                  </p:stCondLst>
                                  <p:childTnLst>
                                    <p:set>
                                      <p:cBhvr>
                                        <p:cTn id="135" dur="1" fill="hold">
                                          <p:stCondLst>
                                            <p:cond delay="0"/>
                                          </p:stCondLst>
                                        </p:cTn>
                                        <p:tgtEl>
                                          <p:spTgt spid="41">
                                            <p:txEl>
                                              <p:pRg st="0" end="0"/>
                                            </p:txEl>
                                          </p:spTgt>
                                        </p:tgtEl>
                                        <p:attrNameLst>
                                          <p:attrName>style.visibility</p:attrName>
                                        </p:attrNameLst>
                                      </p:cBhvr>
                                      <p:to>
                                        <p:strVal val="visible"/>
                                      </p:to>
                                    </p:set>
                                    <p:animEffect transition="in" filter="blinds(horizontal)">
                                      <p:cBhvr>
                                        <p:cTn id="136" dur="500"/>
                                        <p:tgtEl>
                                          <p:spTgt spid="41">
                                            <p:txEl>
                                              <p:pRg st="0" end="0"/>
                                            </p:txEl>
                                          </p:spTgt>
                                        </p:tgtEl>
                                      </p:cBhvr>
                                    </p:animEffect>
                                  </p:childTnLst>
                                </p:cTn>
                              </p:par>
                            </p:childTnLst>
                          </p:cTn>
                        </p:par>
                      </p:childTnLst>
                    </p:cTn>
                  </p:par>
                  <p:par>
                    <p:cTn id="137" fill="hold">
                      <p:stCondLst>
                        <p:cond delay="indefinite"/>
                      </p:stCondLst>
                      <p:childTnLst>
                        <p:par>
                          <p:cTn id="138" fill="hold">
                            <p:stCondLst>
                              <p:cond delay="0"/>
                            </p:stCondLst>
                            <p:childTnLst>
                              <p:par>
                                <p:cTn id="139" presetID="3" presetClass="entr" presetSubtype="10" fill="hold" nodeType="clickEffect">
                                  <p:stCondLst>
                                    <p:cond delay="0"/>
                                  </p:stCondLst>
                                  <p:childTnLst>
                                    <p:set>
                                      <p:cBhvr>
                                        <p:cTn id="140" dur="1" fill="hold">
                                          <p:stCondLst>
                                            <p:cond delay="0"/>
                                          </p:stCondLst>
                                        </p:cTn>
                                        <p:tgtEl>
                                          <p:spTgt spid="41">
                                            <p:txEl>
                                              <p:pRg st="1" end="1"/>
                                            </p:txEl>
                                          </p:spTgt>
                                        </p:tgtEl>
                                        <p:attrNameLst>
                                          <p:attrName>style.visibility</p:attrName>
                                        </p:attrNameLst>
                                      </p:cBhvr>
                                      <p:to>
                                        <p:strVal val="visible"/>
                                      </p:to>
                                    </p:set>
                                    <p:animEffect transition="in" filter="blinds(horizontal)">
                                      <p:cBhvr>
                                        <p:cTn id="141" dur="500"/>
                                        <p:tgtEl>
                                          <p:spTgt spid="41">
                                            <p:txEl>
                                              <p:pRg st="1" end="1"/>
                                            </p:txEl>
                                          </p:spTgt>
                                        </p:tgtEl>
                                      </p:cBhvr>
                                    </p:animEffect>
                                  </p:childTnLst>
                                </p:cTn>
                              </p:par>
                            </p:childTnLst>
                          </p:cTn>
                        </p:par>
                      </p:childTnLst>
                    </p:cTn>
                  </p:par>
                  <p:par>
                    <p:cTn id="142" fill="hold">
                      <p:stCondLst>
                        <p:cond delay="indefinite"/>
                      </p:stCondLst>
                      <p:childTnLst>
                        <p:par>
                          <p:cTn id="143" fill="hold">
                            <p:stCondLst>
                              <p:cond delay="0"/>
                            </p:stCondLst>
                            <p:childTnLst>
                              <p:par>
                                <p:cTn id="144" presetID="3" presetClass="entr" presetSubtype="10" fill="hold" nodeType="clickEffect">
                                  <p:stCondLst>
                                    <p:cond delay="0"/>
                                  </p:stCondLst>
                                  <p:childTnLst>
                                    <p:set>
                                      <p:cBhvr>
                                        <p:cTn id="145" dur="1" fill="hold">
                                          <p:stCondLst>
                                            <p:cond delay="0"/>
                                          </p:stCondLst>
                                        </p:cTn>
                                        <p:tgtEl>
                                          <p:spTgt spid="42">
                                            <p:txEl>
                                              <p:pRg st="0" end="0"/>
                                            </p:txEl>
                                          </p:spTgt>
                                        </p:tgtEl>
                                        <p:attrNameLst>
                                          <p:attrName>style.visibility</p:attrName>
                                        </p:attrNameLst>
                                      </p:cBhvr>
                                      <p:to>
                                        <p:strVal val="visible"/>
                                      </p:to>
                                    </p:set>
                                    <p:animEffect transition="in" filter="blinds(horizontal)">
                                      <p:cBhvr>
                                        <p:cTn id="146" dur="500"/>
                                        <p:tgtEl>
                                          <p:spTgt spid="42">
                                            <p:txEl>
                                              <p:pRg st="0" end="0"/>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3" presetClass="entr" presetSubtype="10" fill="hold" nodeType="clickEffect">
                                  <p:stCondLst>
                                    <p:cond delay="0"/>
                                  </p:stCondLst>
                                  <p:childTnLst>
                                    <p:set>
                                      <p:cBhvr>
                                        <p:cTn id="150" dur="1" fill="hold">
                                          <p:stCondLst>
                                            <p:cond delay="0"/>
                                          </p:stCondLst>
                                        </p:cTn>
                                        <p:tgtEl>
                                          <p:spTgt spid="42">
                                            <p:txEl>
                                              <p:pRg st="1" end="1"/>
                                            </p:txEl>
                                          </p:spTgt>
                                        </p:tgtEl>
                                        <p:attrNameLst>
                                          <p:attrName>style.visibility</p:attrName>
                                        </p:attrNameLst>
                                      </p:cBhvr>
                                      <p:to>
                                        <p:strVal val="visible"/>
                                      </p:to>
                                    </p:set>
                                    <p:animEffect transition="in" filter="blinds(horizontal)">
                                      <p:cBhvr>
                                        <p:cTn id="151" dur="500"/>
                                        <p:tgtEl>
                                          <p:spTgt spid="42">
                                            <p:txEl>
                                              <p:pRg st="1" end="1"/>
                                            </p:txEl>
                                          </p:spTgt>
                                        </p:tgtEl>
                                      </p:cBhvr>
                                    </p:animEffect>
                                  </p:childTnLst>
                                </p:cTn>
                              </p:par>
                            </p:childTnLst>
                          </p:cTn>
                        </p:par>
                      </p:childTnLst>
                    </p:cTn>
                  </p:par>
                  <p:par>
                    <p:cTn id="152" fill="hold">
                      <p:stCondLst>
                        <p:cond delay="indefinite"/>
                      </p:stCondLst>
                      <p:childTnLst>
                        <p:par>
                          <p:cTn id="153" fill="hold">
                            <p:stCondLst>
                              <p:cond delay="0"/>
                            </p:stCondLst>
                            <p:childTnLst>
                              <p:par>
                                <p:cTn id="154" presetID="3" presetClass="entr" presetSubtype="10" fill="hold" grpId="0" nodeType="clickEffect">
                                  <p:stCondLst>
                                    <p:cond delay="0"/>
                                  </p:stCondLst>
                                  <p:childTnLst>
                                    <p:set>
                                      <p:cBhvr>
                                        <p:cTn id="155" dur="1" fill="hold">
                                          <p:stCondLst>
                                            <p:cond delay="0"/>
                                          </p:stCondLst>
                                        </p:cTn>
                                        <p:tgtEl>
                                          <p:spTgt spid="43"/>
                                        </p:tgtEl>
                                        <p:attrNameLst>
                                          <p:attrName>style.visibility</p:attrName>
                                        </p:attrNameLst>
                                      </p:cBhvr>
                                      <p:to>
                                        <p:strVal val="visible"/>
                                      </p:to>
                                    </p:set>
                                    <p:animEffect transition="in" filter="blinds(horizontal)">
                                      <p:cBhvr>
                                        <p:cTn id="156" dur="500"/>
                                        <p:tgtEl>
                                          <p:spTgt spid="43"/>
                                        </p:tgtEl>
                                      </p:cBhvr>
                                    </p:animEffect>
                                  </p:childTnLst>
                                </p:cTn>
                              </p:par>
                            </p:childTnLst>
                          </p:cTn>
                        </p:par>
                      </p:childTnLst>
                    </p:cTn>
                  </p:par>
                  <p:par>
                    <p:cTn id="157" fill="hold">
                      <p:stCondLst>
                        <p:cond delay="indefinite"/>
                      </p:stCondLst>
                      <p:childTnLst>
                        <p:par>
                          <p:cTn id="158" fill="hold">
                            <p:stCondLst>
                              <p:cond delay="0"/>
                            </p:stCondLst>
                            <p:childTnLst>
                              <p:par>
                                <p:cTn id="159" presetID="3" presetClass="entr" presetSubtype="10" fill="hold" grpId="0" nodeType="clickEffect">
                                  <p:stCondLst>
                                    <p:cond delay="0"/>
                                  </p:stCondLst>
                                  <p:childTnLst>
                                    <p:set>
                                      <p:cBhvr>
                                        <p:cTn id="160" dur="1" fill="hold">
                                          <p:stCondLst>
                                            <p:cond delay="0"/>
                                          </p:stCondLst>
                                        </p:cTn>
                                        <p:tgtEl>
                                          <p:spTgt spid="47"/>
                                        </p:tgtEl>
                                        <p:attrNameLst>
                                          <p:attrName>style.visibility</p:attrName>
                                        </p:attrNameLst>
                                      </p:cBhvr>
                                      <p:to>
                                        <p:strVal val="visible"/>
                                      </p:to>
                                    </p:set>
                                    <p:animEffect transition="in" filter="blinds(horizontal)">
                                      <p:cBhvr>
                                        <p:cTn id="161" dur="500"/>
                                        <p:tgtEl>
                                          <p:spTgt spid="47"/>
                                        </p:tgtEl>
                                      </p:cBhvr>
                                    </p:animEffect>
                                  </p:childTnLst>
                                </p:cTn>
                              </p:par>
                            </p:childTnLst>
                          </p:cTn>
                        </p:par>
                      </p:childTnLst>
                    </p:cTn>
                  </p:par>
                  <p:par>
                    <p:cTn id="162" fill="hold">
                      <p:stCondLst>
                        <p:cond delay="indefinite"/>
                      </p:stCondLst>
                      <p:childTnLst>
                        <p:par>
                          <p:cTn id="163" fill="hold">
                            <p:stCondLst>
                              <p:cond delay="0"/>
                            </p:stCondLst>
                            <p:childTnLst>
                              <p:par>
                                <p:cTn id="164" presetID="3" presetClass="entr" presetSubtype="10" fill="hold" grpId="0" nodeType="clickEffect">
                                  <p:stCondLst>
                                    <p:cond delay="0"/>
                                  </p:stCondLst>
                                  <p:childTnLst>
                                    <p:set>
                                      <p:cBhvr>
                                        <p:cTn id="165" dur="1" fill="hold">
                                          <p:stCondLst>
                                            <p:cond delay="0"/>
                                          </p:stCondLst>
                                        </p:cTn>
                                        <p:tgtEl>
                                          <p:spTgt spid="48"/>
                                        </p:tgtEl>
                                        <p:attrNameLst>
                                          <p:attrName>style.visibility</p:attrName>
                                        </p:attrNameLst>
                                      </p:cBhvr>
                                      <p:to>
                                        <p:strVal val="visible"/>
                                      </p:to>
                                    </p:set>
                                    <p:animEffect transition="in" filter="blinds(horizontal)">
                                      <p:cBhvr>
                                        <p:cTn id="166" dur="500"/>
                                        <p:tgtEl>
                                          <p:spTgt spid="48"/>
                                        </p:tgtEl>
                                      </p:cBhvr>
                                    </p:animEffect>
                                  </p:childTnLst>
                                </p:cTn>
                              </p:par>
                            </p:childTnLst>
                          </p:cTn>
                        </p:par>
                      </p:childTnLst>
                    </p:cTn>
                  </p:par>
                  <p:par>
                    <p:cTn id="167" fill="hold">
                      <p:stCondLst>
                        <p:cond delay="indefinite"/>
                      </p:stCondLst>
                      <p:childTnLst>
                        <p:par>
                          <p:cTn id="168" fill="hold">
                            <p:stCondLst>
                              <p:cond delay="0"/>
                            </p:stCondLst>
                            <p:childTnLst>
                              <p:par>
                                <p:cTn id="169" presetID="3" presetClass="entr" presetSubtype="10" fill="hold" grpId="0" nodeType="clickEffect">
                                  <p:stCondLst>
                                    <p:cond delay="0"/>
                                  </p:stCondLst>
                                  <p:childTnLst>
                                    <p:set>
                                      <p:cBhvr>
                                        <p:cTn id="170" dur="1" fill="hold">
                                          <p:stCondLst>
                                            <p:cond delay="0"/>
                                          </p:stCondLst>
                                        </p:cTn>
                                        <p:tgtEl>
                                          <p:spTgt spid="44"/>
                                        </p:tgtEl>
                                        <p:attrNameLst>
                                          <p:attrName>style.visibility</p:attrName>
                                        </p:attrNameLst>
                                      </p:cBhvr>
                                      <p:to>
                                        <p:strVal val="visible"/>
                                      </p:to>
                                    </p:set>
                                    <p:animEffect transition="in" filter="blinds(horizontal)">
                                      <p:cBhvr>
                                        <p:cTn id="171" dur="500"/>
                                        <p:tgtEl>
                                          <p:spTgt spid="44"/>
                                        </p:tgtEl>
                                      </p:cBhvr>
                                    </p:animEffect>
                                  </p:childTnLst>
                                </p:cTn>
                              </p:par>
                            </p:childTnLst>
                          </p:cTn>
                        </p:par>
                      </p:childTnLst>
                    </p:cTn>
                  </p:par>
                  <p:par>
                    <p:cTn id="172" fill="hold">
                      <p:stCondLst>
                        <p:cond delay="indefinite"/>
                      </p:stCondLst>
                      <p:childTnLst>
                        <p:par>
                          <p:cTn id="173" fill="hold">
                            <p:stCondLst>
                              <p:cond delay="0"/>
                            </p:stCondLst>
                            <p:childTnLst>
                              <p:par>
                                <p:cTn id="174" presetID="3" presetClass="entr" presetSubtype="10" fill="hold" grpId="0" nodeType="clickEffect">
                                  <p:stCondLst>
                                    <p:cond delay="0"/>
                                  </p:stCondLst>
                                  <p:childTnLst>
                                    <p:set>
                                      <p:cBhvr>
                                        <p:cTn id="175" dur="1" fill="hold">
                                          <p:stCondLst>
                                            <p:cond delay="0"/>
                                          </p:stCondLst>
                                        </p:cTn>
                                        <p:tgtEl>
                                          <p:spTgt spid="49"/>
                                        </p:tgtEl>
                                        <p:attrNameLst>
                                          <p:attrName>style.visibility</p:attrName>
                                        </p:attrNameLst>
                                      </p:cBhvr>
                                      <p:to>
                                        <p:strVal val="visible"/>
                                      </p:to>
                                    </p:set>
                                    <p:animEffect transition="in" filter="blinds(horizontal)">
                                      <p:cBhvr>
                                        <p:cTn id="176"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9" grpId="0" animBg="1"/>
      <p:bldP spid="20" grpId="0" animBg="1"/>
      <p:bldP spid="21" grpId="0" animBg="1"/>
      <p:bldP spid="22" grpId="0" animBg="1"/>
      <p:bldP spid="24" grpId="0"/>
      <p:bldP spid="26" grpId="0"/>
      <p:bldP spid="28" grpId="0"/>
      <p:bldP spid="29" grpId="0"/>
      <p:bldP spid="30" grpId="0"/>
      <p:bldP spid="31" grpId="0"/>
      <p:bldP spid="33" grpId="0"/>
      <p:bldP spid="35" grpId="0"/>
      <p:bldP spid="36" grpId="0"/>
      <p:bldP spid="37" grpId="0"/>
      <p:bldP spid="38" grpId="0"/>
      <p:bldP spid="39" grpId="0"/>
      <p:bldP spid="40" grpId="0"/>
      <p:bldP spid="43" grpId="0"/>
      <p:bldP spid="44" grpId="0"/>
      <p:bldP spid="45" grpId="0" animBg="1"/>
      <p:bldP spid="46" grpId="0"/>
      <p:bldP spid="47" grpId="0" animBg="1"/>
      <p:bldP spid="48" grpId="0"/>
      <p:bldP spid="4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5029200"/>
          </a:xfrm>
        </p:spPr>
        <p:txBody>
          <a:bodyPr>
            <a:normAutofit fontScale="92500" lnSpcReduction="10000"/>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small spheres have mass 3m and 4m respectively. They are moving towards each other in opposite directions on a smooth horizontal plane. P has speed 3u and Q has speed 2u just before the impact. The coefficient of restitution between P and Q is e.</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Show that the speed of Q after the collisions is given by </a:t>
            </a:r>
            <a:r>
              <a:rPr lang="en-GB" sz="1400" baseline="30000" dirty="0">
                <a:latin typeface="Comic Sans MS" pitchFamily="66" charset="0"/>
              </a:rPr>
              <a:t>u</a:t>
            </a:r>
            <a:r>
              <a:rPr lang="en-GB" sz="1400" dirty="0">
                <a:latin typeface="Comic Sans MS" pitchFamily="66" charset="0"/>
              </a:rPr>
              <a:t>/</a:t>
            </a:r>
            <a:r>
              <a:rPr lang="en-GB" sz="1400" baseline="-25000" dirty="0">
                <a:latin typeface="Comic Sans MS" pitchFamily="66" charset="0"/>
              </a:rPr>
              <a:t>7</a:t>
            </a:r>
            <a:r>
              <a:rPr lang="en-GB" sz="1400" dirty="0">
                <a:latin typeface="Comic Sans MS" pitchFamily="66" charset="0"/>
              </a:rPr>
              <a:t>(15e + 1)</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Given that the direction of motion of P is unchanged, find the range of possible values for 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Given that the magnitude of the impulse of P on Q is </a:t>
            </a:r>
            <a:r>
              <a:rPr lang="en-GB" sz="1400" baseline="30000" dirty="0">
                <a:latin typeface="Comic Sans MS" pitchFamily="66" charset="0"/>
              </a:rPr>
              <a:t>80mu</a:t>
            </a:r>
            <a:r>
              <a:rPr lang="en-GB" sz="1400" dirty="0">
                <a:latin typeface="Comic Sans MS" pitchFamily="66" charset="0"/>
              </a:rPr>
              <a:t>/</a:t>
            </a:r>
            <a:r>
              <a:rPr lang="en-GB" sz="1400" baseline="-25000" dirty="0">
                <a:latin typeface="Comic Sans MS" pitchFamily="66" charset="0"/>
              </a:rPr>
              <a:t>9</a:t>
            </a:r>
            <a:r>
              <a:rPr lang="en-GB" sz="1400" dirty="0">
                <a:latin typeface="Comic Sans MS" pitchFamily="66" charset="0"/>
              </a:rPr>
              <a:t>, find the value of e</a:t>
            </a:r>
          </a:p>
        </p:txBody>
      </p:sp>
      <p:cxnSp>
        <p:nvCxnSpPr>
          <p:cNvPr id="10" name="Straight Connector 9"/>
          <p:cNvCxnSpPr/>
          <p:nvPr/>
        </p:nvCxnSpPr>
        <p:spPr>
          <a:xfrm>
            <a:off x="4191000" y="14478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191000" y="1752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91000" y="14478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715000" y="14478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715000" y="1447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239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15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191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419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5181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943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705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343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373113" y="1752600"/>
            <a:ext cx="386644" cy="307777"/>
          </a:xfrm>
          <a:prstGeom prst="rect">
            <a:avLst/>
          </a:prstGeom>
          <a:noFill/>
        </p:spPr>
        <p:txBody>
          <a:bodyPr wrap="none" rtlCol="0">
            <a:spAutoFit/>
          </a:bodyPr>
          <a:lstStyle/>
          <a:p>
            <a:pPr algn="ctr"/>
            <a:r>
              <a:rPr lang="en-GB" sz="1400" dirty="0">
                <a:latin typeface="Comic Sans MS" pitchFamily="66" charset="0"/>
              </a:rPr>
              <a:t>3u</a:t>
            </a:r>
          </a:p>
        </p:txBody>
      </p:sp>
      <p:cxnSp>
        <p:nvCxnSpPr>
          <p:cNvPr id="25" name="Straight Arrow Connector 24"/>
          <p:cNvCxnSpPr/>
          <p:nvPr/>
        </p:nvCxnSpPr>
        <p:spPr>
          <a:xfrm>
            <a:off x="6629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679952" y="1752600"/>
            <a:ext cx="344966"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2</a:t>
            </a:r>
          </a:p>
        </p:txBody>
      </p:sp>
      <p:cxnSp>
        <p:nvCxnSpPr>
          <p:cNvPr id="27" name="Straight Connector 26"/>
          <p:cNvCxnSpPr/>
          <p:nvPr/>
        </p:nvCxnSpPr>
        <p:spPr>
          <a:xfrm>
            <a:off x="4191000" y="2743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343400" y="21336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29" name="TextBox 28"/>
          <p:cNvSpPr txBox="1"/>
          <p:nvPr/>
        </p:nvSpPr>
        <p:spPr>
          <a:xfrm>
            <a:off x="5867400" y="21336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30" name="TextBox 29"/>
          <p:cNvSpPr txBox="1"/>
          <p:nvPr/>
        </p:nvSpPr>
        <p:spPr>
          <a:xfrm>
            <a:off x="5105400" y="21336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31" name="TextBox 30"/>
          <p:cNvSpPr txBox="1"/>
          <p:nvPr/>
        </p:nvSpPr>
        <p:spPr>
          <a:xfrm>
            <a:off x="6629400" y="2133600"/>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32" name="Straight Arrow Connector 31"/>
          <p:cNvCxnSpPr/>
          <p:nvPr/>
        </p:nvCxnSpPr>
        <p:spPr>
          <a:xfrm flipH="1">
            <a:off x="5105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135113" y="1752600"/>
            <a:ext cx="386644" cy="307777"/>
          </a:xfrm>
          <a:prstGeom prst="rect">
            <a:avLst/>
          </a:prstGeom>
          <a:noFill/>
        </p:spPr>
        <p:txBody>
          <a:bodyPr wrap="none" rtlCol="0">
            <a:spAutoFit/>
          </a:bodyPr>
          <a:lstStyle/>
          <a:p>
            <a:pPr algn="ctr"/>
            <a:r>
              <a:rPr lang="en-GB" sz="1400" dirty="0">
                <a:latin typeface="Comic Sans MS" pitchFamily="66" charset="0"/>
              </a:rPr>
              <a:t>2u</a:t>
            </a:r>
          </a:p>
        </p:txBody>
      </p:sp>
      <p:cxnSp>
        <p:nvCxnSpPr>
          <p:cNvPr id="34" name="Straight Arrow Connector 33"/>
          <p:cNvCxnSpPr/>
          <p:nvPr/>
        </p:nvCxnSpPr>
        <p:spPr>
          <a:xfrm>
            <a:off x="5867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927570" y="1752600"/>
            <a:ext cx="325730"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1</a:t>
            </a:r>
          </a:p>
        </p:txBody>
      </p:sp>
      <p:sp>
        <p:nvSpPr>
          <p:cNvPr id="36" name="TextBox 35"/>
          <p:cNvSpPr txBox="1"/>
          <p:nvPr/>
        </p:nvSpPr>
        <p:spPr>
          <a:xfrm>
            <a:off x="4353762" y="24384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7" name="TextBox 36"/>
          <p:cNvSpPr txBox="1"/>
          <p:nvPr/>
        </p:nvSpPr>
        <p:spPr>
          <a:xfrm>
            <a:off x="5877762" y="24384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8" name="TextBox 37"/>
          <p:cNvSpPr txBox="1"/>
          <p:nvPr/>
        </p:nvSpPr>
        <p:spPr>
          <a:xfrm>
            <a:off x="5115762" y="2438400"/>
            <a:ext cx="433132" cy="307777"/>
          </a:xfrm>
          <a:prstGeom prst="rect">
            <a:avLst/>
          </a:prstGeom>
          <a:noFill/>
        </p:spPr>
        <p:txBody>
          <a:bodyPr wrap="none" rtlCol="0">
            <a:spAutoFit/>
          </a:bodyPr>
          <a:lstStyle/>
          <a:p>
            <a:pPr algn="ctr"/>
            <a:r>
              <a:rPr lang="en-GB" sz="1400" dirty="0">
                <a:latin typeface="Comic Sans MS" pitchFamily="66" charset="0"/>
              </a:rPr>
              <a:t>4m</a:t>
            </a:r>
          </a:p>
        </p:txBody>
      </p:sp>
      <p:sp>
        <p:nvSpPr>
          <p:cNvPr id="39" name="TextBox 38"/>
          <p:cNvSpPr txBox="1"/>
          <p:nvPr/>
        </p:nvSpPr>
        <p:spPr>
          <a:xfrm>
            <a:off x="6639762" y="2438400"/>
            <a:ext cx="433132" cy="307777"/>
          </a:xfrm>
          <a:prstGeom prst="rect">
            <a:avLst/>
          </a:prstGeom>
          <a:noFill/>
        </p:spPr>
        <p:txBody>
          <a:bodyPr wrap="none" rtlCol="0">
            <a:spAutoFit/>
          </a:bodyPr>
          <a:lstStyle/>
          <a:p>
            <a:pPr algn="ctr"/>
            <a:r>
              <a:rPr lang="en-GB" sz="1400" dirty="0">
                <a:latin typeface="Comic Sans MS" pitchFamily="66" charset="0"/>
              </a:rPr>
              <a:t>4m</a:t>
            </a:r>
          </a:p>
        </p:txBody>
      </p:sp>
      <mc:AlternateContent xmlns:mc="http://schemas.openxmlformats.org/markup-compatibility/2006" xmlns:a14="http://schemas.microsoft.com/office/drawing/2010/main">
        <mc:Choice Requires="a14">
          <p:sp>
            <p:nvSpPr>
              <p:cNvPr id="49" name="TextBox 48"/>
              <p:cNvSpPr txBox="1"/>
              <p:nvPr/>
            </p:nvSpPr>
            <p:spPr>
              <a:xfrm>
                <a:off x="7391400" y="1600200"/>
                <a:ext cx="1447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5</m:t>
                      </m:r>
                      <m:r>
                        <a:rPr lang="en-GB" sz="1600" b="0" i="1" smtClean="0">
                          <a:solidFill>
                            <a:srgbClr val="FF0000"/>
                          </a:solidFill>
                          <a:latin typeface="Cambria Math"/>
                        </a:rPr>
                        <m:t>𝑢𝑒</m:t>
                      </m:r>
                      <m:r>
                        <a:rPr lang="en-GB" sz="1600" b="0" i="1" smtClean="0">
                          <a:solidFill>
                            <a:srgbClr val="FF0000"/>
                          </a:solidFill>
                          <a:latin typeface="Cambria Math"/>
                        </a:rPr>
                        <m:t>=</m:t>
                      </m:r>
                      <m:sSub>
                        <m:sSubPr>
                          <m:ctrlPr>
                            <a:rPr lang="en-GB" sz="1600" b="0" i="1" smtClean="0">
                              <a:solidFill>
                                <a:srgbClr val="FF0000"/>
                              </a:solidFill>
                              <a:latin typeface="Cambria Math" panose="02040503050406030204" pitchFamily="18" charset="0"/>
                            </a:rPr>
                          </m:ctrlPr>
                        </m:sSubPr>
                        <m:e>
                          <m:r>
                            <a:rPr lang="en-GB" sz="1600" b="0" i="1" smtClean="0">
                              <a:solidFill>
                                <a:srgbClr val="FF0000"/>
                              </a:solidFill>
                              <a:latin typeface="Cambria Math"/>
                            </a:rPr>
                            <m:t>𝑣</m:t>
                          </m:r>
                        </m:e>
                        <m:sub>
                          <m:r>
                            <a:rPr lang="en-GB" sz="1600" b="0" i="1" smtClean="0">
                              <a:solidFill>
                                <a:srgbClr val="FF0000"/>
                              </a:solidFill>
                              <a:latin typeface="Cambria Math"/>
                            </a:rPr>
                            <m:t>2</m:t>
                          </m:r>
                        </m:sub>
                      </m:sSub>
                      <m:r>
                        <a:rPr lang="en-GB" sz="1600" b="0" i="1" smtClean="0">
                          <a:solidFill>
                            <a:srgbClr val="FF0000"/>
                          </a:solidFill>
                          <a:latin typeface="Cambria Math"/>
                        </a:rPr>
                        <m:t>−</m:t>
                      </m:r>
                      <m:sSub>
                        <m:sSubPr>
                          <m:ctrlPr>
                            <a:rPr lang="en-GB" sz="1600" b="0" i="1" smtClean="0">
                              <a:solidFill>
                                <a:srgbClr val="FF0000"/>
                              </a:solidFill>
                              <a:latin typeface="Cambria Math" panose="02040503050406030204" pitchFamily="18" charset="0"/>
                            </a:rPr>
                          </m:ctrlPr>
                        </m:sSubPr>
                        <m:e>
                          <m:r>
                            <a:rPr lang="en-GB" sz="1600" b="0" i="1" smtClean="0">
                              <a:solidFill>
                                <a:srgbClr val="FF0000"/>
                              </a:solidFill>
                              <a:latin typeface="Cambria Math"/>
                            </a:rPr>
                            <m:t>𝑣</m:t>
                          </m:r>
                        </m:e>
                        <m:sub>
                          <m:r>
                            <a:rPr lang="en-GB" sz="1600" b="0" i="1" smtClean="0">
                              <a:solidFill>
                                <a:srgbClr val="FF0000"/>
                              </a:solidFill>
                              <a:latin typeface="Cambria Math"/>
                            </a:rPr>
                            <m:t>1</m:t>
                          </m:r>
                        </m:sub>
                      </m:sSub>
                    </m:oMath>
                  </m:oMathPara>
                </a14:m>
                <a:endParaRPr lang="en-GB" sz="1600" dirty="0">
                  <a:solidFill>
                    <a:srgbClr val="FF0000"/>
                  </a:solidFill>
                </a:endParaRPr>
              </a:p>
            </p:txBody>
          </p:sp>
        </mc:Choice>
        <mc:Fallback xmlns="">
          <p:sp>
            <p:nvSpPr>
              <p:cNvPr id="49" name="TextBox 48"/>
              <p:cNvSpPr txBox="1">
                <a:spLocks noRot="1" noChangeAspect="1" noMove="1" noResize="1" noEditPoints="1" noAdjustHandles="1" noChangeArrowheads="1" noChangeShapeType="1" noTextEdit="1"/>
              </p:cNvSpPr>
              <p:nvPr/>
            </p:nvSpPr>
            <p:spPr>
              <a:xfrm>
                <a:off x="7391400" y="1600200"/>
                <a:ext cx="1447800" cy="338554"/>
              </a:xfrm>
              <a:prstGeom prst="rect">
                <a:avLst/>
              </a:prstGeom>
              <a:blipFill rotWithShape="1">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4419600" y="3200400"/>
                <a:ext cx="258192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2</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2</m:t>
                          </m:r>
                        </m:sub>
                      </m:sSub>
                    </m:oMath>
                  </m:oMathPara>
                </a14:m>
                <a:endParaRPr lang="en-GB" sz="1400" dirty="0"/>
              </a:p>
            </p:txBody>
          </p:sp>
        </mc:Choice>
        <mc:Fallback xmlns="">
          <p:sp>
            <p:nvSpPr>
              <p:cNvPr id="50" name="TextBox 49"/>
              <p:cNvSpPr txBox="1">
                <a:spLocks noRot="1" noChangeAspect="1" noMove="1" noResize="1" noEditPoints="1" noAdjustHandles="1" noChangeArrowheads="1" noChangeShapeType="1" noTextEdit="1"/>
              </p:cNvSpPr>
              <p:nvPr/>
            </p:nvSpPr>
            <p:spPr>
              <a:xfrm>
                <a:off x="4419600" y="3200400"/>
                <a:ext cx="2581924" cy="307777"/>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3657600" y="3733800"/>
                <a:ext cx="39624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ctrlPr>
                            <a:rPr lang="en-GB" sz="1400" b="0" i="1" smtClean="0">
                              <a:latin typeface="Cambria Math" panose="02040503050406030204" pitchFamily="18" charset="0"/>
                            </a:rPr>
                          </m:ctrlPr>
                        </m:dPr>
                        <m:e>
                          <m:r>
                            <a:rPr lang="en-GB" sz="1400" b="0" i="1" smtClean="0">
                              <a:latin typeface="Cambria Math"/>
                            </a:rPr>
                            <m:t>3</m:t>
                          </m:r>
                          <m:r>
                            <a:rPr lang="en-GB" sz="1400" b="0" i="1" smtClean="0">
                              <a:latin typeface="Cambria Math"/>
                            </a:rPr>
                            <m:t>𝑚</m:t>
                          </m:r>
                        </m:e>
                      </m:d>
                      <m:d>
                        <m:dPr>
                          <m:ctrlPr>
                            <a:rPr lang="en-GB" sz="1400" b="0" i="1" smtClean="0">
                              <a:latin typeface="Cambria Math" panose="02040503050406030204" pitchFamily="18" charset="0"/>
                            </a:rPr>
                          </m:ctrlPr>
                        </m:dPr>
                        <m:e>
                          <m:r>
                            <a:rPr lang="en-GB" sz="1400" b="0" i="1" smtClean="0">
                              <a:latin typeface="Cambria Math"/>
                            </a:rPr>
                            <m:t>3</m:t>
                          </m:r>
                          <m:r>
                            <a:rPr lang="en-GB" sz="1400" b="0" i="1" smtClean="0">
                              <a:latin typeface="Cambria Math"/>
                            </a:rPr>
                            <m:t>𝑢</m:t>
                          </m:r>
                        </m:e>
                      </m:d>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4</m:t>
                          </m:r>
                          <m:r>
                            <a:rPr lang="en-GB" sz="1400" b="0" i="1" smtClean="0">
                              <a:latin typeface="Cambria Math"/>
                            </a:rPr>
                            <m:t>𝑚</m:t>
                          </m:r>
                        </m:e>
                      </m:d>
                      <m:r>
                        <a:rPr lang="en-GB" sz="1400" b="0" i="1" smtClean="0">
                          <a:latin typeface="Cambria Math"/>
                        </a:rPr>
                        <m:t>(−2</m:t>
                      </m:r>
                      <m:r>
                        <a:rPr lang="en-GB" sz="1400" b="0" i="1" smtClean="0">
                          <a:latin typeface="Cambria Math"/>
                        </a:rPr>
                        <m:t>𝑢</m:t>
                      </m:r>
                      <m:r>
                        <a:rPr lang="en-GB" sz="1400" b="0" i="1" smtClean="0">
                          <a:latin typeface="Cambria Math"/>
                        </a:rPr>
                        <m:t>)=(3</m:t>
                      </m:r>
                      <m:r>
                        <a:rPr lang="en-GB" sz="1400" b="0" i="1" smtClean="0">
                          <a:latin typeface="Cambria Math"/>
                        </a:rPr>
                        <m:t>𝑚</m:t>
                      </m:r>
                      <m:r>
                        <a:rPr lang="en-GB" sz="1400" b="0" i="1" smtClean="0">
                          <a:latin typeface="Cambria Math"/>
                        </a:rPr>
                        <m:t>)(</m:t>
                      </m:r>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1</m:t>
                          </m:r>
                        </m:sub>
                      </m:sSub>
                      <m:r>
                        <a:rPr lang="en-GB" sz="1400" b="0" i="1" smtClean="0">
                          <a:latin typeface="Cambria Math"/>
                        </a:rPr>
                        <m:t>)+(4</m:t>
                      </m:r>
                      <m:r>
                        <a:rPr lang="en-GB" sz="1400" b="0" i="1" smtClean="0">
                          <a:latin typeface="Cambria Math"/>
                        </a:rPr>
                        <m:t>𝑚</m:t>
                      </m:r>
                      <m:r>
                        <a:rPr lang="en-GB" sz="1400" b="0" i="1" smtClean="0">
                          <a:latin typeface="Cambria Math"/>
                        </a:rPr>
                        <m:t>)(</m:t>
                      </m:r>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2</m:t>
                          </m:r>
                        </m:sub>
                      </m:sSub>
                      <m:r>
                        <a:rPr lang="en-GB" sz="1400" b="0" i="1" smtClean="0">
                          <a:latin typeface="Cambria Math"/>
                        </a:rPr>
                        <m:t>)</m:t>
                      </m:r>
                    </m:oMath>
                  </m:oMathPara>
                </a14:m>
                <a:endParaRPr lang="en-GB" sz="1400" dirty="0"/>
              </a:p>
            </p:txBody>
          </p:sp>
        </mc:Choice>
        <mc:Fallback xmlns="">
          <p:sp>
            <p:nvSpPr>
              <p:cNvPr id="51" name="TextBox 50"/>
              <p:cNvSpPr txBox="1">
                <a:spLocks noRot="1" noChangeAspect="1" noMove="1" noResize="1" noEditPoints="1" noAdjustHandles="1" noChangeArrowheads="1" noChangeShapeType="1" noTextEdit="1"/>
              </p:cNvSpPr>
              <p:nvPr/>
            </p:nvSpPr>
            <p:spPr>
              <a:xfrm>
                <a:off x="3657600" y="3733800"/>
                <a:ext cx="3962400" cy="307777"/>
              </a:xfrm>
              <a:prstGeom prst="rect">
                <a:avLst/>
              </a:prstGeom>
              <a:blipFill rotWithShape="1">
                <a:blip r:embed="rId10"/>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4572000" y="4267200"/>
                <a:ext cx="2514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9</m:t>
                      </m:r>
                      <m:r>
                        <a:rPr lang="en-GB" sz="1400" b="0" i="1" smtClean="0">
                          <a:latin typeface="Cambria Math"/>
                        </a:rPr>
                        <m:t>𝑚𝑢</m:t>
                      </m:r>
                      <m:r>
                        <a:rPr lang="en-GB" sz="1400" b="0" i="1" smtClean="0">
                          <a:latin typeface="Cambria Math"/>
                        </a:rPr>
                        <m:t>−8</m:t>
                      </m:r>
                      <m:r>
                        <a:rPr lang="en-GB" sz="1400" b="0" i="1" smtClean="0">
                          <a:latin typeface="Cambria Math"/>
                        </a:rPr>
                        <m:t>𝑚𝑢</m:t>
                      </m:r>
                      <m:r>
                        <a:rPr lang="en-GB" sz="1400" b="0" i="1" smtClean="0">
                          <a:latin typeface="Cambria Math"/>
                        </a:rPr>
                        <m:t>=3</m:t>
                      </m:r>
                      <m:r>
                        <a:rPr lang="en-GB" sz="1400" b="0" i="1" smtClean="0">
                          <a:latin typeface="Cambria Math"/>
                        </a:rPr>
                        <m:t>𝑚</m:t>
                      </m:r>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1</m:t>
                          </m:r>
                        </m:sub>
                      </m:sSub>
                      <m:r>
                        <a:rPr lang="en-GB" sz="1400" b="0" i="1" smtClean="0">
                          <a:latin typeface="Cambria Math"/>
                        </a:rPr>
                        <m:t>+4</m:t>
                      </m:r>
                      <m:r>
                        <a:rPr lang="en-GB" sz="1400" b="0" i="1" smtClean="0">
                          <a:latin typeface="Cambria Math"/>
                        </a:rPr>
                        <m:t>𝑚</m:t>
                      </m:r>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2</m:t>
                          </m:r>
                        </m:sub>
                      </m:sSub>
                    </m:oMath>
                  </m:oMathPara>
                </a14:m>
                <a:endParaRPr lang="en-GB" sz="1400" dirty="0"/>
              </a:p>
            </p:txBody>
          </p:sp>
        </mc:Choice>
        <mc:Fallback xmlns="">
          <p:sp>
            <p:nvSpPr>
              <p:cNvPr id="52" name="TextBox 51"/>
              <p:cNvSpPr txBox="1">
                <a:spLocks noRot="1" noChangeAspect="1" noMove="1" noResize="1" noEditPoints="1" noAdjustHandles="1" noChangeArrowheads="1" noChangeShapeType="1" noTextEdit="1"/>
              </p:cNvSpPr>
              <p:nvPr/>
            </p:nvSpPr>
            <p:spPr>
              <a:xfrm>
                <a:off x="4572000" y="4267200"/>
                <a:ext cx="2514600" cy="307777"/>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4724400" y="4800600"/>
                <a:ext cx="2133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9</m:t>
                      </m:r>
                      <m:r>
                        <a:rPr lang="en-GB" sz="1400" b="0" i="1" smtClean="0">
                          <a:latin typeface="Cambria Math"/>
                        </a:rPr>
                        <m:t>𝑢</m:t>
                      </m:r>
                      <m:r>
                        <a:rPr lang="en-GB" sz="1400" b="0" i="1" smtClean="0">
                          <a:latin typeface="Cambria Math"/>
                        </a:rPr>
                        <m:t>−8</m:t>
                      </m:r>
                      <m:r>
                        <a:rPr lang="en-GB" sz="1400" b="0" i="1" smtClean="0">
                          <a:latin typeface="Cambria Math"/>
                        </a:rPr>
                        <m:t>𝑢</m:t>
                      </m:r>
                      <m:r>
                        <a:rPr lang="en-GB" sz="1400" b="0" i="1" smtClean="0">
                          <a:latin typeface="Cambria Math"/>
                        </a:rPr>
                        <m:t>=3</m:t>
                      </m:r>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1</m:t>
                          </m:r>
                        </m:sub>
                      </m:sSub>
                      <m:r>
                        <a:rPr lang="en-GB" sz="1400" b="0" i="1" smtClean="0">
                          <a:latin typeface="Cambria Math"/>
                        </a:rPr>
                        <m:t>+4</m:t>
                      </m:r>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2</m:t>
                          </m:r>
                        </m:sub>
                      </m:sSub>
                    </m:oMath>
                  </m:oMathPara>
                </a14:m>
                <a:endParaRPr lang="en-GB" sz="1400" dirty="0"/>
              </a:p>
            </p:txBody>
          </p:sp>
        </mc:Choice>
        <mc:Fallback xmlns="">
          <p:sp>
            <p:nvSpPr>
              <p:cNvPr id="53" name="TextBox 52"/>
              <p:cNvSpPr txBox="1">
                <a:spLocks noRot="1" noChangeAspect="1" noMove="1" noResize="1" noEditPoints="1" noAdjustHandles="1" noChangeArrowheads="1" noChangeShapeType="1" noTextEdit="1"/>
              </p:cNvSpPr>
              <p:nvPr/>
            </p:nvSpPr>
            <p:spPr>
              <a:xfrm>
                <a:off x="4724400" y="4800600"/>
                <a:ext cx="2133600"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5334000" y="5334000"/>
                <a:ext cx="14478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𝑢</m:t>
                      </m:r>
                      <m:r>
                        <a:rPr lang="en-GB" sz="1400" b="0" i="1" smtClean="0">
                          <a:latin typeface="Cambria Math"/>
                        </a:rPr>
                        <m:t>=3</m:t>
                      </m:r>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1</m:t>
                          </m:r>
                        </m:sub>
                      </m:sSub>
                      <m:r>
                        <a:rPr lang="en-GB" sz="1400" b="0" i="1" smtClean="0">
                          <a:latin typeface="Cambria Math"/>
                        </a:rPr>
                        <m:t>+4</m:t>
                      </m:r>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2</m:t>
                          </m:r>
                        </m:sub>
                      </m:sSub>
                    </m:oMath>
                  </m:oMathPara>
                </a14:m>
                <a:endParaRPr lang="en-GB" sz="1400" dirty="0"/>
              </a:p>
            </p:txBody>
          </p:sp>
        </mc:Choice>
        <mc:Fallback xmlns="">
          <p:sp>
            <p:nvSpPr>
              <p:cNvPr id="54" name="TextBox 53"/>
              <p:cNvSpPr txBox="1">
                <a:spLocks noRot="1" noChangeAspect="1" noMove="1" noResize="1" noEditPoints="1" noAdjustHandles="1" noChangeArrowheads="1" noChangeShapeType="1" noTextEdit="1"/>
              </p:cNvSpPr>
              <p:nvPr/>
            </p:nvSpPr>
            <p:spPr>
              <a:xfrm>
                <a:off x="5334000" y="5334000"/>
                <a:ext cx="1447800" cy="307777"/>
              </a:xfrm>
              <a:prstGeom prst="rect">
                <a:avLst/>
              </a:prstGeom>
              <a:blipFill rotWithShape="1">
                <a:blip r:embed="rId13"/>
                <a:stretch>
                  <a:fillRect/>
                </a:stretch>
              </a:blipFill>
            </p:spPr>
            <p:txBody>
              <a:bodyPr/>
              <a:lstStyle/>
              <a:p>
                <a:r>
                  <a:rPr lang="en-GB">
                    <a:noFill/>
                  </a:rPr>
                  <a:t> </a:t>
                </a:r>
              </a:p>
            </p:txBody>
          </p:sp>
        </mc:Fallback>
      </mc:AlternateContent>
      <p:sp>
        <p:nvSpPr>
          <p:cNvPr id="55" name="Arc 54"/>
          <p:cNvSpPr/>
          <p:nvPr/>
        </p:nvSpPr>
        <p:spPr>
          <a:xfrm>
            <a:off x="7391400" y="34290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6" name="TextBox 55"/>
          <p:cNvSpPr txBox="1"/>
          <p:nvPr/>
        </p:nvSpPr>
        <p:spPr>
          <a:xfrm>
            <a:off x="7696200" y="3429000"/>
            <a:ext cx="11430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57" name="Arc 56"/>
          <p:cNvSpPr/>
          <p:nvPr/>
        </p:nvSpPr>
        <p:spPr>
          <a:xfrm>
            <a:off x="7391400" y="39624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8" name="Arc 57"/>
          <p:cNvSpPr/>
          <p:nvPr/>
        </p:nvSpPr>
        <p:spPr>
          <a:xfrm>
            <a:off x="6858000" y="44958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9" name="Arc 58"/>
          <p:cNvSpPr/>
          <p:nvPr/>
        </p:nvSpPr>
        <p:spPr>
          <a:xfrm>
            <a:off x="6629400" y="50292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0" name="TextBox 59"/>
          <p:cNvSpPr txBox="1"/>
          <p:nvPr/>
        </p:nvSpPr>
        <p:spPr>
          <a:xfrm>
            <a:off x="7324061" y="4572000"/>
            <a:ext cx="1143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m</a:t>
            </a:r>
            <a:endParaRPr lang="en-GB" sz="1400" b="1" baseline="-25000" dirty="0">
              <a:solidFill>
                <a:srgbClr val="FF0000"/>
              </a:solidFill>
              <a:latin typeface="Comic Sans MS" pitchFamily="66" charset="0"/>
            </a:endParaRPr>
          </a:p>
        </p:txBody>
      </p:sp>
      <p:sp>
        <p:nvSpPr>
          <p:cNvPr id="61" name="TextBox 60"/>
          <p:cNvSpPr txBox="1"/>
          <p:nvPr/>
        </p:nvSpPr>
        <p:spPr>
          <a:xfrm>
            <a:off x="6984125" y="5168462"/>
            <a:ext cx="1143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Simplify</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62" name="TextBox 61"/>
              <p:cNvSpPr txBox="1"/>
              <p:nvPr/>
            </p:nvSpPr>
            <p:spPr>
              <a:xfrm>
                <a:off x="7391400" y="2057400"/>
                <a:ext cx="1524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𝑢</m:t>
                      </m:r>
                      <m:r>
                        <a:rPr lang="en-GB" sz="1600" b="0" i="1" smtClean="0">
                          <a:solidFill>
                            <a:srgbClr val="FF0000"/>
                          </a:solidFill>
                          <a:latin typeface="Cambria Math"/>
                        </a:rPr>
                        <m:t>=3</m:t>
                      </m:r>
                      <m:sSub>
                        <m:sSubPr>
                          <m:ctrlPr>
                            <a:rPr lang="en-GB" sz="1600" b="0" i="1" smtClean="0">
                              <a:solidFill>
                                <a:srgbClr val="FF0000"/>
                              </a:solidFill>
                              <a:latin typeface="Cambria Math" panose="02040503050406030204" pitchFamily="18" charset="0"/>
                            </a:rPr>
                          </m:ctrlPr>
                        </m:sSubPr>
                        <m:e>
                          <m:r>
                            <a:rPr lang="en-GB" sz="1600" b="1" i="1" smtClean="0">
                              <a:solidFill>
                                <a:srgbClr val="FF0000"/>
                              </a:solidFill>
                              <a:latin typeface="Cambria Math"/>
                            </a:rPr>
                            <m:t>𝒗</m:t>
                          </m:r>
                        </m:e>
                        <m:sub>
                          <m:r>
                            <a:rPr lang="en-GB" sz="1600" b="0" i="1" smtClean="0">
                              <a:solidFill>
                                <a:srgbClr val="FF0000"/>
                              </a:solidFill>
                              <a:latin typeface="Cambria Math"/>
                            </a:rPr>
                            <m:t>1</m:t>
                          </m:r>
                        </m:sub>
                      </m:sSub>
                      <m:r>
                        <a:rPr lang="en-GB" sz="1600" b="0" i="1" smtClean="0">
                          <a:solidFill>
                            <a:srgbClr val="FF0000"/>
                          </a:solidFill>
                          <a:latin typeface="Cambria Math"/>
                        </a:rPr>
                        <m:t>+4</m:t>
                      </m:r>
                      <m:sSub>
                        <m:sSubPr>
                          <m:ctrlPr>
                            <a:rPr lang="en-GB" sz="1600" b="0" i="1" smtClean="0">
                              <a:solidFill>
                                <a:srgbClr val="FF0000"/>
                              </a:solidFill>
                              <a:latin typeface="Cambria Math" panose="02040503050406030204" pitchFamily="18" charset="0"/>
                            </a:rPr>
                          </m:ctrlPr>
                        </m:sSubPr>
                        <m:e>
                          <m:r>
                            <a:rPr lang="en-GB" sz="1600" b="1" i="1" smtClean="0">
                              <a:solidFill>
                                <a:srgbClr val="FF0000"/>
                              </a:solidFill>
                              <a:latin typeface="Cambria Math"/>
                            </a:rPr>
                            <m:t>𝒗</m:t>
                          </m:r>
                        </m:e>
                        <m:sub>
                          <m:r>
                            <a:rPr lang="en-GB" sz="1600" b="0" i="1" smtClean="0">
                              <a:solidFill>
                                <a:srgbClr val="FF0000"/>
                              </a:solidFill>
                              <a:latin typeface="Cambria Math"/>
                            </a:rPr>
                            <m:t>2</m:t>
                          </m:r>
                        </m:sub>
                      </m:sSub>
                    </m:oMath>
                  </m:oMathPara>
                </a14:m>
                <a:endParaRPr lang="en-GB" sz="1600" dirty="0">
                  <a:solidFill>
                    <a:srgbClr val="FF0000"/>
                  </a:solidFill>
                </a:endParaRPr>
              </a:p>
            </p:txBody>
          </p:sp>
        </mc:Choice>
        <mc:Fallback xmlns="">
          <p:sp>
            <p:nvSpPr>
              <p:cNvPr id="62" name="TextBox 61"/>
              <p:cNvSpPr txBox="1">
                <a:spLocks noRot="1" noChangeAspect="1" noMove="1" noResize="1" noEditPoints="1" noAdjustHandles="1" noChangeArrowheads="1" noChangeShapeType="1" noTextEdit="1"/>
              </p:cNvSpPr>
              <p:nvPr/>
            </p:nvSpPr>
            <p:spPr>
              <a:xfrm>
                <a:off x="7391400" y="2057400"/>
                <a:ext cx="1524000" cy="338554"/>
              </a:xfrm>
              <a:prstGeom prst="rect">
                <a:avLst/>
              </a:prstGeom>
              <a:blipFill rotWithShape="1">
                <a:blip r:embed="rId14"/>
                <a:stretch>
                  <a:fillRect/>
                </a:stretch>
              </a:blipFill>
            </p:spPr>
            <p:txBody>
              <a:bodyPr/>
              <a:lstStyle/>
              <a:p>
                <a:r>
                  <a:rPr lang="en-GB">
                    <a:noFill/>
                  </a:rPr>
                  <a:t> </a:t>
                </a:r>
              </a:p>
            </p:txBody>
          </p:sp>
        </mc:Fallback>
      </mc:AlternateContent>
      <p:sp>
        <p:nvSpPr>
          <p:cNvPr id="63" name="TextBox 62"/>
          <p:cNvSpPr txBox="1"/>
          <p:nvPr/>
        </p:nvSpPr>
        <p:spPr>
          <a:xfrm>
            <a:off x="7772400" y="3962400"/>
            <a:ext cx="1143000" cy="523220"/>
          </a:xfrm>
          <a:prstGeom prst="rect">
            <a:avLst/>
          </a:prstGeom>
          <a:noFill/>
        </p:spPr>
        <p:txBody>
          <a:bodyPr wrap="square" rtlCol="0">
            <a:spAutoFit/>
          </a:bodyPr>
          <a:lstStyle/>
          <a:p>
            <a:pPr algn="ctr"/>
            <a:r>
              <a:rPr lang="en-GB" sz="1400" dirty="0">
                <a:solidFill>
                  <a:srgbClr val="FF0000"/>
                </a:solidFill>
                <a:latin typeface="Comic Sans MS" pitchFamily="66" charset="0"/>
              </a:rPr>
              <a:t>Work out terms</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65" name="TextBox 64"/>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65" name="TextBox 64"/>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6" name="TextBox 65"/>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7" name="TextBox 66"/>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67" name="TextBox 66"/>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8" name="TextBox 67"/>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8"/>
                <a:stretch>
                  <a:fillRect b="-3846"/>
                </a:stretch>
              </a:blipFill>
            </p:spPr>
            <p:txBody>
              <a:bodyPr/>
              <a:lstStyle/>
              <a:p>
                <a:r>
                  <a:rPr lang="en-GB">
                    <a:noFill/>
                  </a:rPr>
                  <a:t> </a:t>
                </a:r>
              </a:p>
            </p:txBody>
          </p:sp>
        </mc:Fallback>
      </mc:AlternateContent>
      <p:sp>
        <p:nvSpPr>
          <p:cNvPr id="69" name="TextBox 68"/>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9"/>
              </a:rPr>
              <a:t>Applet for collision demonstrations</a:t>
            </a:r>
            <a:endParaRPr lang="en-GB" sz="1400" dirty="0">
              <a:latin typeface="Comic Sans MS" pitchFamily="66" charset="0"/>
            </a:endParaRPr>
          </a:p>
        </p:txBody>
      </p:sp>
      <p:sp>
        <p:nvSpPr>
          <p:cNvPr id="70"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71"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663277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blinds(horizontal)">
                                      <p:cBhvr>
                                        <p:cTn id="7" dur="500"/>
                                        <p:tgtEl>
                                          <p:spTgt spid="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blinds(horizontal)">
                                      <p:cBhvr>
                                        <p:cTn id="12" dur="500"/>
                                        <p:tgtEl>
                                          <p:spTgt spid="5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blinds(horizontal)">
                                      <p:cBhvr>
                                        <p:cTn id="17" dur="500"/>
                                        <p:tgtEl>
                                          <p:spTgt spid="5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blinds(horizontal)">
                                      <p:cBhvr>
                                        <p:cTn id="22" dur="500"/>
                                        <p:tgtEl>
                                          <p:spTgt spid="5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blinds(horizontal)">
                                      <p:cBhvr>
                                        <p:cTn id="27" dur="500"/>
                                        <p:tgtEl>
                                          <p:spTgt spid="5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3"/>
                                        </p:tgtEl>
                                        <p:attrNameLst>
                                          <p:attrName>style.visibility</p:attrName>
                                        </p:attrNameLst>
                                      </p:cBhvr>
                                      <p:to>
                                        <p:strVal val="visible"/>
                                      </p:to>
                                    </p:set>
                                    <p:animEffect transition="in" filter="blinds(horizontal)">
                                      <p:cBhvr>
                                        <p:cTn id="32" dur="500"/>
                                        <p:tgtEl>
                                          <p:spTgt spid="6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blinds(horizontal)">
                                      <p:cBhvr>
                                        <p:cTn id="37" dur="500"/>
                                        <p:tgtEl>
                                          <p:spTgt spid="5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blinds(horizontal)">
                                      <p:cBhvr>
                                        <p:cTn id="42" dur="500"/>
                                        <p:tgtEl>
                                          <p:spTgt spid="5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0"/>
                                        </p:tgtEl>
                                        <p:attrNameLst>
                                          <p:attrName>style.visibility</p:attrName>
                                        </p:attrNameLst>
                                      </p:cBhvr>
                                      <p:to>
                                        <p:strVal val="visible"/>
                                      </p:to>
                                    </p:set>
                                    <p:animEffect transition="in" filter="blinds(horizontal)">
                                      <p:cBhvr>
                                        <p:cTn id="47" dur="500"/>
                                        <p:tgtEl>
                                          <p:spTgt spid="6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3"/>
                                        </p:tgtEl>
                                        <p:attrNameLst>
                                          <p:attrName>style.visibility</p:attrName>
                                        </p:attrNameLst>
                                      </p:cBhvr>
                                      <p:to>
                                        <p:strVal val="visible"/>
                                      </p:to>
                                    </p:set>
                                    <p:animEffect transition="in" filter="blinds(horizontal)">
                                      <p:cBhvr>
                                        <p:cTn id="52" dur="500"/>
                                        <p:tgtEl>
                                          <p:spTgt spid="5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9"/>
                                        </p:tgtEl>
                                        <p:attrNameLst>
                                          <p:attrName>style.visibility</p:attrName>
                                        </p:attrNameLst>
                                      </p:cBhvr>
                                      <p:to>
                                        <p:strVal val="visible"/>
                                      </p:to>
                                    </p:set>
                                    <p:animEffect transition="in" filter="blinds(horizontal)">
                                      <p:cBhvr>
                                        <p:cTn id="57" dur="500"/>
                                        <p:tgtEl>
                                          <p:spTgt spid="59"/>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61"/>
                                        </p:tgtEl>
                                        <p:attrNameLst>
                                          <p:attrName>style.visibility</p:attrName>
                                        </p:attrNameLst>
                                      </p:cBhvr>
                                      <p:to>
                                        <p:strVal val="visible"/>
                                      </p:to>
                                    </p:set>
                                    <p:animEffect transition="in" filter="blinds(horizontal)">
                                      <p:cBhvr>
                                        <p:cTn id="62" dur="500"/>
                                        <p:tgtEl>
                                          <p:spTgt spid="61"/>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blinds(horizontal)">
                                      <p:cBhvr>
                                        <p:cTn id="67" dur="500"/>
                                        <p:tgtEl>
                                          <p:spTgt spid="54"/>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62"/>
                                        </p:tgtEl>
                                        <p:attrNameLst>
                                          <p:attrName>style.visibility</p:attrName>
                                        </p:attrNameLst>
                                      </p:cBhvr>
                                      <p:to>
                                        <p:strVal val="visible"/>
                                      </p:to>
                                    </p:set>
                                    <p:animEffect transition="in" filter="blinds(horizontal)">
                                      <p:cBhvr>
                                        <p:cTn id="72"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2" grpId="0"/>
      <p:bldP spid="53" grpId="0"/>
      <p:bldP spid="54" grpId="0"/>
      <p:bldP spid="55" grpId="0" animBg="1"/>
      <p:bldP spid="56" grpId="0"/>
      <p:bldP spid="57" grpId="0" animBg="1"/>
      <p:bldP spid="58" grpId="0" animBg="1"/>
      <p:bldP spid="59" grpId="0" animBg="1"/>
      <p:bldP spid="60" grpId="0"/>
      <p:bldP spid="61" grpId="0"/>
      <p:bldP spid="62" grpId="0"/>
      <p:bldP spid="6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5029200"/>
          </a:xfrm>
        </p:spPr>
        <p:txBody>
          <a:bodyPr>
            <a:normAutofit fontScale="92500" lnSpcReduction="10000"/>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small spheres have mass 3m and 4m respectively. They are moving towards each other in opposite directions on a smooth horizontal plane. P has speed 3u and Q has speed 2u just before the impact. The coefficient of restitution between P and Q is e.</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Show that the speed of Q after the collisions is given by </a:t>
            </a:r>
            <a:r>
              <a:rPr lang="en-GB" sz="1400" baseline="30000" dirty="0">
                <a:latin typeface="Comic Sans MS" pitchFamily="66" charset="0"/>
              </a:rPr>
              <a:t>u</a:t>
            </a:r>
            <a:r>
              <a:rPr lang="en-GB" sz="1400" dirty="0">
                <a:latin typeface="Comic Sans MS" pitchFamily="66" charset="0"/>
              </a:rPr>
              <a:t>/</a:t>
            </a:r>
            <a:r>
              <a:rPr lang="en-GB" sz="1400" baseline="-25000" dirty="0">
                <a:latin typeface="Comic Sans MS" pitchFamily="66" charset="0"/>
              </a:rPr>
              <a:t>7</a:t>
            </a:r>
            <a:r>
              <a:rPr lang="en-GB" sz="1400" dirty="0">
                <a:latin typeface="Comic Sans MS" pitchFamily="66" charset="0"/>
              </a:rPr>
              <a:t>(15e + 1)</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Given that the direction of motion of P is unchanged, find the range of possible values for 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Given that the magnitude of the impulse of P on Q is </a:t>
            </a:r>
            <a:r>
              <a:rPr lang="en-GB" sz="1400" baseline="30000" dirty="0">
                <a:latin typeface="Comic Sans MS" pitchFamily="66" charset="0"/>
              </a:rPr>
              <a:t>80mu</a:t>
            </a:r>
            <a:r>
              <a:rPr lang="en-GB" sz="1400" dirty="0">
                <a:latin typeface="Comic Sans MS" pitchFamily="66" charset="0"/>
              </a:rPr>
              <a:t>/</a:t>
            </a:r>
            <a:r>
              <a:rPr lang="en-GB" sz="1400" baseline="-25000" dirty="0">
                <a:latin typeface="Comic Sans MS" pitchFamily="66" charset="0"/>
              </a:rPr>
              <a:t>9</a:t>
            </a:r>
            <a:r>
              <a:rPr lang="en-GB" sz="1400" dirty="0">
                <a:latin typeface="Comic Sans MS" pitchFamily="66" charset="0"/>
              </a:rPr>
              <a:t>, find the value of e</a:t>
            </a:r>
          </a:p>
        </p:txBody>
      </p:sp>
      <p:cxnSp>
        <p:nvCxnSpPr>
          <p:cNvPr id="10" name="Straight Connector 9"/>
          <p:cNvCxnSpPr/>
          <p:nvPr/>
        </p:nvCxnSpPr>
        <p:spPr>
          <a:xfrm>
            <a:off x="4191000" y="14478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191000" y="1752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91000" y="14478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715000" y="14478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715000" y="1447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239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15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191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419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5181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943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705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343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373113" y="1752600"/>
            <a:ext cx="386644" cy="307777"/>
          </a:xfrm>
          <a:prstGeom prst="rect">
            <a:avLst/>
          </a:prstGeom>
          <a:noFill/>
        </p:spPr>
        <p:txBody>
          <a:bodyPr wrap="none" rtlCol="0">
            <a:spAutoFit/>
          </a:bodyPr>
          <a:lstStyle/>
          <a:p>
            <a:pPr algn="ctr"/>
            <a:r>
              <a:rPr lang="en-GB" sz="1400" dirty="0">
                <a:latin typeface="Comic Sans MS" pitchFamily="66" charset="0"/>
              </a:rPr>
              <a:t>3u</a:t>
            </a:r>
          </a:p>
        </p:txBody>
      </p:sp>
      <p:cxnSp>
        <p:nvCxnSpPr>
          <p:cNvPr id="25" name="Straight Arrow Connector 24"/>
          <p:cNvCxnSpPr/>
          <p:nvPr/>
        </p:nvCxnSpPr>
        <p:spPr>
          <a:xfrm>
            <a:off x="6629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679952" y="1752600"/>
            <a:ext cx="344966"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2</a:t>
            </a:r>
          </a:p>
        </p:txBody>
      </p:sp>
      <p:cxnSp>
        <p:nvCxnSpPr>
          <p:cNvPr id="27" name="Straight Connector 26"/>
          <p:cNvCxnSpPr/>
          <p:nvPr/>
        </p:nvCxnSpPr>
        <p:spPr>
          <a:xfrm>
            <a:off x="4191000" y="2743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343400" y="21336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29" name="TextBox 28"/>
          <p:cNvSpPr txBox="1"/>
          <p:nvPr/>
        </p:nvSpPr>
        <p:spPr>
          <a:xfrm>
            <a:off x="5867400" y="21336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30" name="TextBox 29"/>
          <p:cNvSpPr txBox="1"/>
          <p:nvPr/>
        </p:nvSpPr>
        <p:spPr>
          <a:xfrm>
            <a:off x="5105400" y="21336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31" name="TextBox 30"/>
          <p:cNvSpPr txBox="1"/>
          <p:nvPr/>
        </p:nvSpPr>
        <p:spPr>
          <a:xfrm>
            <a:off x="6629400" y="2133600"/>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32" name="Straight Arrow Connector 31"/>
          <p:cNvCxnSpPr/>
          <p:nvPr/>
        </p:nvCxnSpPr>
        <p:spPr>
          <a:xfrm flipH="1">
            <a:off x="5105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135113" y="1752600"/>
            <a:ext cx="386644" cy="307777"/>
          </a:xfrm>
          <a:prstGeom prst="rect">
            <a:avLst/>
          </a:prstGeom>
          <a:noFill/>
        </p:spPr>
        <p:txBody>
          <a:bodyPr wrap="none" rtlCol="0">
            <a:spAutoFit/>
          </a:bodyPr>
          <a:lstStyle/>
          <a:p>
            <a:pPr algn="ctr"/>
            <a:r>
              <a:rPr lang="en-GB" sz="1400" dirty="0">
                <a:latin typeface="Comic Sans MS" pitchFamily="66" charset="0"/>
              </a:rPr>
              <a:t>2u</a:t>
            </a:r>
          </a:p>
        </p:txBody>
      </p:sp>
      <p:cxnSp>
        <p:nvCxnSpPr>
          <p:cNvPr id="34" name="Straight Arrow Connector 33"/>
          <p:cNvCxnSpPr/>
          <p:nvPr/>
        </p:nvCxnSpPr>
        <p:spPr>
          <a:xfrm>
            <a:off x="5867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927570" y="1752600"/>
            <a:ext cx="325730"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1</a:t>
            </a:r>
          </a:p>
        </p:txBody>
      </p:sp>
      <p:sp>
        <p:nvSpPr>
          <p:cNvPr id="36" name="TextBox 35"/>
          <p:cNvSpPr txBox="1"/>
          <p:nvPr/>
        </p:nvSpPr>
        <p:spPr>
          <a:xfrm>
            <a:off x="4353762" y="24384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7" name="TextBox 36"/>
          <p:cNvSpPr txBox="1"/>
          <p:nvPr/>
        </p:nvSpPr>
        <p:spPr>
          <a:xfrm>
            <a:off x="5877762" y="24384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8" name="TextBox 37"/>
          <p:cNvSpPr txBox="1"/>
          <p:nvPr/>
        </p:nvSpPr>
        <p:spPr>
          <a:xfrm>
            <a:off x="5115762" y="2438400"/>
            <a:ext cx="433132" cy="307777"/>
          </a:xfrm>
          <a:prstGeom prst="rect">
            <a:avLst/>
          </a:prstGeom>
          <a:noFill/>
        </p:spPr>
        <p:txBody>
          <a:bodyPr wrap="none" rtlCol="0">
            <a:spAutoFit/>
          </a:bodyPr>
          <a:lstStyle/>
          <a:p>
            <a:pPr algn="ctr"/>
            <a:r>
              <a:rPr lang="en-GB" sz="1400" dirty="0">
                <a:latin typeface="Comic Sans MS" pitchFamily="66" charset="0"/>
              </a:rPr>
              <a:t>4m</a:t>
            </a:r>
          </a:p>
        </p:txBody>
      </p:sp>
      <p:sp>
        <p:nvSpPr>
          <p:cNvPr id="39" name="TextBox 38"/>
          <p:cNvSpPr txBox="1"/>
          <p:nvPr/>
        </p:nvSpPr>
        <p:spPr>
          <a:xfrm>
            <a:off x="6639762" y="2438400"/>
            <a:ext cx="433132" cy="307777"/>
          </a:xfrm>
          <a:prstGeom prst="rect">
            <a:avLst/>
          </a:prstGeom>
          <a:noFill/>
        </p:spPr>
        <p:txBody>
          <a:bodyPr wrap="none" rtlCol="0">
            <a:spAutoFit/>
          </a:bodyPr>
          <a:lstStyle/>
          <a:p>
            <a:pPr algn="ctr"/>
            <a:r>
              <a:rPr lang="en-GB" sz="1400" dirty="0">
                <a:latin typeface="Comic Sans MS" pitchFamily="66" charset="0"/>
              </a:rPr>
              <a:t>4m</a:t>
            </a:r>
          </a:p>
        </p:txBody>
      </p:sp>
      <mc:AlternateContent xmlns:mc="http://schemas.openxmlformats.org/markup-compatibility/2006" xmlns:a14="http://schemas.microsoft.com/office/drawing/2010/main">
        <mc:Choice Requires="a14">
          <p:sp>
            <p:nvSpPr>
              <p:cNvPr id="49" name="TextBox 48"/>
              <p:cNvSpPr txBox="1"/>
              <p:nvPr/>
            </p:nvSpPr>
            <p:spPr>
              <a:xfrm>
                <a:off x="7391400" y="1600200"/>
                <a:ext cx="1447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5</m:t>
                      </m:r>
                      <m:r>
                        <a:rPr lang="en-GB" sz="1600" b="0" i="1" smtClean="0">
                          <a:solidFill>
                            <a:srgbClr val="FF0000"/>
                          </a:solidFill>
                          <a:latin typeface="Cambria Math"/>
                        </a:rPr>
                        <m:t>𝑢𝑒</m:t>
                      </m:r>
                      <m:r>
                        <a:rPr lang="en-GB" sz="1600" b="0" i="1" smtClean="0">
                          <a:solidFill>
                            <a:srgbClr val="FF0000"/>
                          </a:solidFill>
                          <a:latin typeface="Cambria Math"/>
                        </a:rPr>
                        <m:t>=</m:t>
                      </m:r>
                      <m:sSub>
                        <m:sSubPr>
                          <m:ctrlPr>
                            <a:rPr lang="en-GB" sz="1600" b="0" i="1" smtClean="0">
                              <a:solidFill>
                                <a:srgbClr val="FF0000"/>
                              </a:solidFill>
                              <a:latin typeface="Cambria Math" panose="02040503050406030204" pitchFamily="18" charset="0"/>
                            </a:rPr>
                          </m:ctrlPr>
                        </m:sSubPr>
                        <m:e>
                          <m:r>
                            <a:rPr lang="en-GB" sz="1600" b="0" i="1" smtClean="0">
                              <a:solidFill>
                                <a:srgbClr val="FF0000"/>
                              </a:solidFill>
                              <a:latin typeface="Cambria Math"/>
                            </a:rPr>
                            <m:t>𝑣</m:t>
                          </m:r>
                        </m:e>
                        <m:sub>
                          <m:r>
                            <a:rPr lang="en-GB" sz="1600" b="0" i="1" smtClean="0">
                              <a:solidFill>
                                <a:srgbClr val="FF0000"/>
                              </a:solidFill>
                              <a:latin typeface="Cambria Math"/>
                            </a:rPr>
                            <m:t>2</m:t>
                          </m:r>
                        </m:sub>
                      </m:sSub>
                      <m:r>
                        <a:rPr lang="en-GB" sz="1600" b="0" i="1" smtClean="0">
                          <a:solidFill>
                            <a:srgbClr val="FF0000"/>
                          </a:solidFill>
                          <a:latin typeface="Cambria Math"/>
                        </a:rPr>
                        <m:t>−</m:t>
                      </m:r>
                      <m:sSub>
                        <m:sSubPr>
                          <m:ctrlPr>
                            <a:rPr lang="en-GB" sz="1600" b="0" i="1" smtClean="0">
                              <a:solidFill>
                                <a:srgbClr val="FF0000"/>
                              </a:solidFill>
                              <a:latin typeface="Cambria Math" panose="02040503050406030204" pitchFamily="18" charset="0"/>
                            </a:rPr>
                          </m:ctrlPr>
                        </m:sSubPr>
                        <m:e>
                          <m:r>
                            <a:rPr lang="en-GB" sz="1600" b="0" i="1" smtClean="0">
                              <a:solidFill>
                                <a:srgbClr val="FF0000"/>
                              </a:solidFill>
                              <a:latin typeface="Cambria Math"/>
                            </a:rPr>
                            <m:t>𝑣</m:t>
                          </m:r>
                        </m:e>
                        <m:sub>
                          <m:r>
                            <a:rPr lang="en-GB" sz="1600" b="0" i="1" smtClean="0">
                              <a:solidFill>
                                <a:srgbClr val="FF0000"/>
                              </a:solidFill>
                              <a:latin typeface="Cambria Math"/>
                            </a:rPr>
                            <m:t>1</m:t>
                          </m:r>
                        </m:sub>
                      </m:sSub>
                    </m:oMath>
                  </m:oMathPara>
                </a14:m>
                <a:endParaRPr lang="en-GB" sz="1600" dirty="0">
                  <a:solidFill>
                    <a:srgbClr val="FF0000"/>
                  </a:solidFill>
                </a:endParaRPr>
              </a:p>
            </p:txBody>
          </p:sp>
        </mc:Choice>
        <mc:Fallback xmlns="">
          <p:sp>
            <p:nvSpPr>
              <p:cNvPr id="49" name="TextBox 48"/>
              <p:cNvSpPr txBox="1">
                <a:spLocks noRot="1" noChangeAspect="1" noMove="1" noResize="1" noEditPoints="1" noAdjustHandles="1" noChangeArrowheads="1" noChangeShapeType="1" noTextEdit="1"/>
              </p:cNvSpPr>
              <p:nvPr/>
            </p:nvSpPr>
            <p:spPr>
              <a:xfrm>
                <a:off x="7391400" y="1600200"/>
                <a:ext cx="1447800" cy="338554"/>
              </a:xfrm>
              <a:prstGeom prst="rect">
                <a:avLst/>
              </a:prstGeom>
              <a:blipFill rotWithShape="1">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7391400" y="2057400"/>
                <a:ext cx="1524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𝑢</m:t>
                      </m:r>
                      <m:r>
                        <a:rPr lang="en-GB" sz="1600" b="0" i="1" smtClean="0">
                          <a:solidFill>
                            <a:srgbClr val="FF0000"/>
                          </a:solidFill>
                          <a:latin typeface="Cambria Math"/>
                        </a:rPr>
                        <m:t>=3</m:t>
                      </m:r>
                      <m:sSub>
                        <m:sSubPr>
                          <m:ctrlPr>
                            <a:rPr lang="en-GB" sz="1600" b="0" i="1" smtClean="0">
                              <a:solidFill>
                                <a:srgbClr val="FF0000"/>
                              </a:solidFill>
                              <a:latin typeface="Cambria Math" panose="02040503050406030204" pitchFamily="18" charset="0"/>
                            </a:rPr>
                          </m:ctrlPr>
                        </m:sSubPr>
                        <m:e>
                          <m:r>
                            <a:rPr lang="en-GB" sz="1600" b="1" i="1" smtClean="0">
                              <a:solidFill>
                                <a:srgbClr val="FF0000"/>
                              </a:solidFill>
                              <a:latin typeface="Cambria Math"/>
                            </a:rPr>
                            <m:t>𝒗</m:t>
                          </m:r>
                        </m:e>
                        <m:sub>
                          <m:r>
                            <a:rPr lang="en-GB" sz="1600" b="0" i="1" smtClean="0">
                              <a:solidFill>
                                <a:srgbClr val="FF0000"/>
                              </a:solidFill>
                              <a:latin typeface="Cambria Math"/>
                            </a:rPr>
                            <m:t>1</m:t>
                          </m:r>
                        </m:sub>
                      </m:sSub>
                      <m:r>
                        <a:rPr lang="en-GB" sz="1600" b="0" i="1" smtClean="0">
                          <a:solidFill>
                            <a:srgbClr val="FF0000"/>
                          </a:solidFill>
                          <a:latin typeface="Cambria Math"/>
                        </a:rPr>
                        <m:t>+4</m:t>
                      </m:r>
                      <m:sSub>
                        <m:sSubPr>
                          <m:ctrlPr>
                            <a:rPr lang="en-GB" sz="1600" b="0" i="1" smtClean="0">
                              <a:solidFill>
                                <a:srgbClr val="FF0000"/>
                              </a:solidFill>
                              <a:latin typeface="Cambria Math" panose="02040503050406030204" pitchFamily="18" charset="0"/>
                            </a:rPr>
                          </m:ctrlPr>
                        </m:sSubPr>
                        <m:e>
                          <m:r>
                            <a:rPr lang="en-GB" sz="1600" b="1" i="1" smtClean="0">
                              <a:solidFill>
                                <a:srgbClr val="FF0000"/>
                              </a:solidFill>
                              <a:latin typeface="Cambria Math"/>
                            </a:rPr>
                            <m:t>𝒗</m:t>
                          </m:r>
                        </m:e>
                        <m:sub>
                          <m:r>
                            <a:rPr lang="en-GB" sz="1600" b="0" i="1" smtClean="0">
                              <a:solidFill>
                                <a:srgbClr val="FF0000"/>
                              </a:solidFill>
                              <a:latin typeface="Cambria Math"/>
                            </a:rPr>
                            <m:t>2</m:t>
                          </m:r>
                        </m:sub>
                      </m:sSub>
                    </m:oMath>
                  </m:oMathPara>
                </a14:m>
                <a:endParaRPr lang="en-GB" sz="1600" dirty="0">
                  <a:solidFill>
                    <a:srgbClr val="FF0000"/>
                  </a:solidFill>
                </a:endParaRPr>
              </a:p>
            </p:txBody>
          </p:sp>
        </mc:Choice>
        <mc:Fallback xmlns="">
          <p:sp>
            <p:nvSpPr>
              <p:cNvPr id="62" name="TextBox 61"/>
              <p:cNvSpPr txBox="1">
                <a:spLocks noRot="1" noChangeAspect="1" noMove="1" noResize="1" noEditPoints="1" noAdjustHandles="1" noChangeArrowheads="1" noChangeShapeType="1" noTextEdit="1"/>
              </p:cNvSpPr>
              <p:nvPr/>
            </p:nvSpPr>
            <p:spPr>
              <a:xfrm>
                <a:off x="7391400" y="2057400"/>
                <a:ext cx="1524000" cy="338554"/>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TextBox 63"/>
              <p:cNvSpPr txBox="1"/>
              <p:nvPr/>
            </p:nvSpPr>
            <p:spPr>
              <a:xfrm>
                <a:off x="4495800" y="2971800"/>
                <a:ext cx="1447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5</m:t>
                      </m:r>
                      <m:r>
                        <a:rPr lang="en-GB" sz="1600" b="0" i="1" smtClean="0">
                          <a:solidFill>
                            <a:schemeClr val="tx1"/>
                          </a:solidFill>
                          <a:latin typeface="Cambria Math"/>
                        </a:rPr>
                        <m:t>𝑢𝑒</m:t>
                      </m:r>
                      <m:r>
                        <a:rPr lang="en-GB" sz="1600" b="0" i="1" smtClean="0">
                          <a:solidFill>
                            <a:schemeClr val="tx1"/>
                          </a:solidFill>
                          <a:latin typeface="Cambria Math"/>
                        </a:rPr>
                        <m:t>=</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2</m:t>
                          </m:r>
                        </m:sub>
                      </m:sSub>
                      <m:r>
                        <a:rPr lang="en-GB" sz="1600" b="0" i="1" smtClean="0">
                          <a:solidFill>
                            <a:schemeClr val="tx1"/>
                          </a:solidFill>
                          <a:latin typeface="Cambria Math"/>
                        </a:rPr>
                        <m:t>−</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1</m:t>
                          </m:r>
                        </m:sub>
                      </m:sSub>
                    </m:oMath>
                  </m:oMathPara>
                </a14:m>
                <a:endParaRPr lang="en-GB" sz="1600" dirty="0">
                  <a:solidFill>
                    <a:schemeClr val="tx1"/>
                  </a:solidFill>
                </a:endParaRPr>
              </a:p>
            </p:txBody>
          </p:sp>
        </mc:Choice>
        <mc:Fallback xmlns="">
          <p:sp>
            <p:nvSpPr>
              <p:cNvPr id="64" name="TextBox 63"/>
              <p:cNvSpPr txBox="1">
                <a:spLocks noRot="1" noChangeAspect="1" noMove="1" noResize="1" noEditPoints="1" noAdjustHandles="1" noChangeArrowheads="1" noChangeShapeType="1" noTextEdit="1"/>
              </p:cNvSpPr>
              <p:nvPr/>
            </p:nvSpPr>
            <p:spPr>
              <a:xfrm>
                <a:off x="4495800" y="2971800"/>
                <a:ext cx="1447800" cy="338554"/>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4495800" y="3352800"/>
                <a:ext cx="1524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𝑢</m:t>
                      </m:r>
                      <m:r>
                        <a:rPr lang="en-GB" sz="1600" b="0" i="1" smtClean="0">
                          <a:solidFill>
                            <a:schemeClr val="tx1"/>
                          </a:solidFill>
                          <a:latin typeface="Cambria Math"/>
                        </a:rPr>
                        <m:t>=3</m:t>
                      </m:r>
                      <m:sSub>
                        <m:sSubPr>
                          <m:ctrlPr>
                            <a:rPr lang="en-GB" sz="1600" b="0" i="1" smtClean="0">
                              <a:solidFill>
                                <a:schemeClr val="tx1"/>
                              </a:solidFill>
                              <a:latin typeface="Cambria Math" panose="02040503050406030204" pitchFamily="18" charset="0"/>
                            </a:rPr>
                          </m:ctrlPr>
                        </m:sSubPr>
                        <m:e>
                          <m:r>
                            <a:rPr lang="en-GB" sz="1600" b="1" i="1" smtClean="0">
                              <a:solidFill>
                                <a:schemeClr val="tx1"/>
                              </a:solidFill>
                              <a:latin typeface="Cambria Math"/>
                            </a:rPr>
                            <m:t>𝒗</m:t>
                          </m:r>
                        </m:e>
                        <m:sub>
                          <m:r>
                            <a:rPr lang="en-GB" sz="1600" b="0" i="1" smtClean="0">
                              <a:solidFill>
                                <a:schemeClr val="tx1"/>
                              </a:solidFill>
                              <a:latin typeface="Cambria Math"/>
                            </a:rPr>
                            <m:t>1</m:t>
                          </m:r>
                        </m:sub>
                      </m:sSub>
                      <m:r>
                        <a:rPr lang="en-GB" sz="1600" b="0" i="1" smtClean="0">
                          <a:solidFill>
                            <a:schemeClr val="tx1"/>
                          </a:solidFill>
                          <a:latin typeface="Cambria Math"/>
                        </a:rPr>
                        <m:t>+4</m:t>
                      </m:r>
                      <m:sSub>
                        <m:sSubPr>
                          <m:ctrlPr>
                            <a:rPr lang="en-GB" sz="1600" b="0" i="1" smtClean="0">
                              <a:solidFill>
                                <a:schemeClr val="tx1"/>
                              </a:solidFill>
                              <a:latin typeface="Cambria Math" panose="02040503050406030204" pitchFamily="18" charset="0"/>
                            </a:rPr>
                          </m:ctrlPr>
                        </m:sSubPr>
                        <m:e>
                          <m:r>
                            <a:rPr lang="en-GB" sz="1600" b="1" i="1" smtClean="0">
                              <a:solidFill>
                                <a:schemeClr val="tx1"/>
                              </a:solidFill>
                              <a:latin typeface="Cambria Math"/>
                            </a:rPr>
                            <m:t>𝒗</m:t>
                          </m:r>
                        </m:e>
                        <m:sub>
                          <m:r>
                            <a:rPr lang="en-GB" sz="1600" b="0" i="1" smtClean="0">
                              <a:solidFill>
                                <a:schemeClr val="tx1"/>
                              </a:solidFill>
                              <a:latin typeface="Cambria Math"/>
                            </a:rPr>
                            <m:t>2</m:t>
                          </m:r>
                        </m:sub>
                      </m:sSub>
                    </m:oMath>
                  </m:oMathPara>
                </a14:m>
                <a:endParaRPr lang="en-GB" sz="1600" dirty="0">
                  <a:solidFill>
                    <a:schemeClr val="tx1"/>
                  </a:solidFill>
                </a:endParaRPr>
              </a:p>
            </p:txBody>
          </p:sp>
        </mc:Choice>
        <mc:Fallback xmlns="">
          <p:sp>
            <p:nvSpPr>
              <p:cNvPr id="65" name="TextBox 64"/>
              <p:cNvSpPr txBox="1">
                <a:spLocks noRot="1" noChangeAspect="1" noMove="1" noResize="1" noEditPoints="1" noAdjustHandles="1" noChangeArrowheads="1" noChangeShapeType="1" noTextEdit="1"/>
              </p:cNvSpPr>
              <p:nvPr/>
            </p:nvSpPr>
            <p:spPr>
              <a:xfrm>
                <a:off x="4495800" y="3352800"/>
                <a:ext cx="1524000" cy="338554"/>
              </a:xfrm>
              <a:prstGeom prst="rect">
                <a:avLst/>
              </a:prstGeom>
              <a:blipFill rotWithShape="1">
                <a:blip r:embed="rId11"/>
                <a:stretch>
                  <a:fillRect/>
                </a:stretch>
              </a:blipFill>
            </p:spPr>
            <p:txBody>
              <a:bodyPr/>
              <a:lstStyle/>
              <a:p>
                <a:r>
                  <a:rPr lang="en-GB">
                    <a:noFill/>
                  </a:rPr>
                  <a:t> </a:t>
                </a:r>
              </a:p>
            </p:txBody>
          </p:sp>
        </mc:Fallback>
      </mc:AlternateContent>
      <p:sp>
        <p:nvSpPr>
          <p:cNvPr id="66" name="TextBox 65"/>
          <p:cNvSpPr txBox="1"/>
          <p:nvPr/>
        </p:nvSpPr>
        <p:spPr>
          <a:xfrm>
            <a:off x="4114800" y="2971800"/>
            <a:ext cx="385042" cy="338554"/>
          </a:xfrm>
          <a:prstGeom prst="rect">
            <a:avLst/>
          </a:prstGeom>
          <a:noFill/>
        </p:spPr>
        <p:txBody>
          <a:bodyPr wrap="none" rtlCol="0">
            <a:spAutoFit/>
          </a:bodyPr>
          <a:lstStyle/>
          <a:p>
            <a:r>
              <a:rPr lang="en-GB" sz="1600" b="1" dirty="0">
                <a:latin typeface="Comic Sans MS" pitchFamily="66" charset="0"/>
              </a:rPr>
              <a:t>1)</a:t>
            </a:r>
          </a:p>
        </p:txBody>
      </p:sp>
      <p:sp>
        <p:nvSpPr>
          <p:cNvPr id="67" name="TextBox 66"/>
          <p:cNvSpPr txBox="1"/>
          <p:nvPr/>
        </p:nvSpPr>
        <p:spPr>
          <a:xfrm>
            <a:off x="4114800" y="3352800"/>
            <a:ext cx="385042" cy="338554"/>
          </a:xfrm>
          <a:prstGeom prst="rect">
            <a:avLst/>
          </a:prstGeom>
          <a:noFill/>
        </p:spPr>
        <p:txBody>
          <a:bodyPr wrap="none" rtlCol="0">
            <a:spAutoFit/>
          </a:bodyPr>
          <a:lstStyle/>
          <a:p>
            <a:r>
              <a:rPr lang="en-GB" sz="1600" b="1" dirty="0">
                <a:latin typeface="Comic Sans MS" pitchFamily="66" charset="0"/>
              </a:rPr>
              <a:t>2)</a:t>
            </a:r>
          </a:p>
        </p:txBody>
      </p:sp>
      <mc:AlternateContent xmlns:mc="http://schemas.openxmlformats.org/markup-compatibility/2006" xmlns:a14="http://schemas.microsoft.com/office/drawing/2010/main">
        <mc:Choice Requires="a14">
          <p:sp>
            <p:nvSpPr>
              <p:cNvPr id="68" name="TextBox 67"/>
              <p:cNvSpPr txBox="1"/>
              <p:nvPr/>
            </p:nvSpPr>
            <p:spPr>
              <a:xfrm>
                <a:off x="7675179" y="2971800"/>
                <a:ext cx="1447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a:rPr>
                            <m:t>𝑣</m:t>
                          </m:r>
                        </m:e>
                        <m:sub>
                          <m:r>
                            <a:rPr lang="en-GB" sz="1600" i="1">
                              <a:latin typeface="Cambria Math"/>
                            </a:rPr>
                            <m:t>1</m:t>
                          </m:r>
                        </m:sub>
                      </m:sSub>
                      <m:r>
                        <a:rPr lang="en-GB" sz="1600" b="0" i="1" smtClean="0">
                          <a:solidFill>
                            <a:schemeClr val="tx1"/>
                          </a:solidFill>
                          <a:latin typeface="Cambria Math"/>
                        </a:rPr>
                        <m:t>=</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2</m:t>
                          </m:r>
                        </m:sub>
                      </m:sSub>
                      <m:r>
                        <a:rPr lang="en-GB" sz="1600" b="0" i="1" smtClean="0">
                          <a:solidFill>
                            <a:schemeClr val="tx1"/>
                          </a:solidFill>
                          <a:latin typeface="Cambria Math"/>
                        </a:rPr>
                        <m:t>−5</m:t>
                      </m:r>
                      <m:r>
                        <a:rPr lang="en-GB" sz="1600" b="0" i="1" smtClean="0">
                          <a:solidFill>
                            <a:schemeClr val="tx1"/>
                          </a:solidFill>
                          <a:latin typeface="Cambria Math"/>
                        </a:rPr>
                        <m:t>𝑢𝑒</m:t>
                      </m:r>
                    </m:oMath>
                  </m:oMathPara>
                </a14:m>
                <a:endParaRPr lang="en-GB" sz="1600" dirty="0">
                  <a:solidFill>
                    <a:schemeClr val="tx1"/>
                  </a:solidFill>
                </a:endParaRPr>
              </a:p>
            </p:txBody>
          </p:sp>
        </mc:Choice>
        <mc:Fallback xmlns="">
          <p:sp>
            <p:nvSpPr>
              <p:cNvPr id="68" name="TextBox 67"/>
              <p:cNvSpPr txBox="1">
                <a:spLocks noRot="1" noChangeAspect="1" noMove="1" noResize="1" noEditPoints="1" noAdjustHandles="1" noChangeArrowheads="1" noChangeShapeType="1" noTextEdit="1"/>
              </p:cNvSpPr>
              <p:nvPr/>
            </p:nvSpPr>
            <p:spPr>
              <a:xfrm>
                <a:off x="7675179" y="2971800"/>
                <a:ext cx="1447800" cy="338554"/>
              </a:xfrm>
              <a:prstGeom prst="rect">
                <a:avLst/>
              </a:prstGeom>
              <a:blipFill rotWithShape="1">
                <a:blip r:embed="rId12"/>
                <a:stretch>
                  <a:fillRect/>
                </a:stretch>
              </a:blipFill>
            </p:spPr>
            <p:txBody>
              <a:bodyPr/>
              <a:lstStyle/>
              <a:p>
                <a:r>
                  <a:rPr lang="en-GB">
                    <a:noFill/>
                  </a:rPr>
                  <a:t> </a:t>
                </a:r>
              </a:p>
            </p:txBody>
          </p:sp>
        </mc:Fallback>
      </mc:AlternateContent>
      <p:sp>
        <p:nvSpPr>
          <p:cNvPr id="69" name="TextBox 68"/>
          <p:cNvSpPr txBox="1"/>
          <p:nvPr/>
        </p:nvSpPr>
        <p:spPr>
          <a:xfrm>
            <a:off x="7370379" y="2971800"/>
            <a:ext cx="385042" cy="338554"/>
          </a:xfrm>
          <a:prstGeom prst="rect">
            <a:avLst/>
          </a:prstGeom>
          <a:noFill/>
        </p:spPr>
        <p:txBody>
          <a:bodyPr wrap="none" rtlCol="0">
            <a:spAutoFit/>
          </a:bodyPr>
          <a:lstStyle/>
          <a:p>
            <a:r>
              <a:rPr lang="en-GB" sz="1600" b="1" dirty="0">
                <a:latin typeface="Comic Sans MS" pitchFamily="66" charset="0"/>
              </a:rPr>
              <a:t>1)</a:t>
            </a:r>
          </a:p>
        </p:txBody>
      </p:sp>
      <p:sp>
        <p:nvSpPr>
          <p:cNvPr id="70" name="TextBox 69"/>
          <p:cNvSpPr txBox="1"/>
          <p:nvPr/>
        </p:nvSpPr>
        <p:spPr>
          <a:xfrm>
            <a:off x="5791200" y="2819400"/>
            <a:ext cx="1762021" cy="276999"/>
          </a:xfrm>
          <a:prstGeom prst="rect">
            <a:avLst/>
          </a:prstGeom>
          <a:noFill/>
        </p:spPr>
        <p:txBody>
          <a:bodyPr wrap="none" rtlCol="0">
            <a:spAutoFit/>
          </a:bodyPr>
          <a:lstStyle/>
          <a:p>
            <a:r>
              <a:rPr lang="en-GB" sz="1200" dirty="0">
                <a:latin typeface="Comic Sans MS" pitchFamily="66" charset="0"/>
              </a:rPr>
              <a:t>Rewrite in terms of v</a:t>
            </a:r>
            <a:r>
              <a:rPr lang="en-GB" sz="1200" baseline="-25000" dirty="0">
                <a:latin typeface="Comic Sans MS" pitchFamily="66" charset="0"/>
              </a:rPr>
              <a:t>1</a:t>
            </a:r>
          </a:p>
        </p:txBody>
      </p:sp>
      <p:cxnSp>
        <p:nvCxnSpPr>
          <p:cNvPr id="71" name="Straight Arrow Connector 70"/>
          <p:cNvCxnSpPr/>
          <p:nvPr/>
        </p:nvCxnSpPr>
        <p:spPr>
          <a:xfrm>
            <a:off x="6019800" y="3124200"/>
            <a:ext cx="1295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5" name="TextBox 74"/>
              <p:cNvSpPr txBox="1"/>
              <p:nvPr/>
            </p:nvSpPr>
            <p:spPr>
              <a:xfrm>
                <a:off x="4800600" y="4191000"/>
                <a:ext cx="2362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𝑢</m:t>
                      </m:r>
                      <m:r>
                        <a:rPr lang="en-GB" sz="1600" b="0" i="1" smtClean="0">
                          <a:solidFill>
                            <a:schemeClr val="tx1"/>
                          </a:solidFill>
                          <a:latin typeface="Cambria Math"/>
                        </a:rPr>
                        <m:t>=3(</m:t>
                      </m:r>
                      <m:sSub>
                        <m:sSubPr>
                          <m:ctrlPr>
                            <a:rPr lang="en-GB" sz="1600" i="1" smtClean="0">
                              <a:solidFill>
                                <a:srgbClr val="FF0000"/>
                              </a:solidFill>
                              <a:latin typeface="Cambria Math" panose="02040503050406030204" pitchFamily="18" charset="0"/>
                            </a:rPr>
                          </m:ctrlPr>
                        </m:sSubPr>
                        <m:e>
                          <m:r>
                            <a:rPr lang="en-GB" sz="1600" i="1">
                              <a:solidFill>
                                <a:srgbClr val="FF0000"/>
                              </a:solidFill>
                              <a:latin typeface="Cambria Math"/>
                            </a:rPr>
                            <m:t>𝑣</m:t>
                          </m:r>
                        </m:e>
                        <m:sub>
                          <m:r>
                            <a:rPr lang="en-GB" sz="1600" i="1">
                              <a:solidFill>
                                <a:srgbClr val="FF0000"/>
                              </a:solidFill>
                              <a:latin typeface="Cambria Math"/>
                            </a:rPr>
                            <m:t>2</m:t>
                          </m:r>
                        </m:sub>
                      </m:sSub>
                      <m:r>
                        <a:rPr lang="en-GB" sz="1600" i="1">
                          <a:solidFill>
                            <a:srgbClr val="FF0000"/>
                          </a:solidFill>
                          <a:latin typeface="Cambria Math"/>
                        </a:rPr>
                        <m:t>−5</m:t>
                      </m:r>
                      <m:r>
                        <a:rPr lang="en-GB" sz="1600" i="1">
                          <a:solidFill>
                            <a:srgbClr val="FF0000"/>
                          </a:solidFill>
                          <a:latin typeface="Cambria Math"/>
                        </a:rPr>
                        <m:t>𝑢𝑒</m:t>
                      </m:r>
                      <m:r>
                        <a:rPr lang="en-GB" sz="1600" b="0" i="1" smtClean="0">
                          <a:solidFill>
                            <a:schemeClr val="tx1"/>
                          </a:solidFill>
                          <a:latin typeface="Cambria Math"/>
                        </a:rPr>
                        <m:t>)+4</m:t>
                      </m:r>
                      <m:sSub>
                        <m:sSubPr>
                          <m:ctrlPr>
                            <a:rPr lang="en-GB" sz="1600" b="0" i="1" smtClean="0">
                              <a:solidFill>
                                <a:schemeClr val="tx1"/>
                              </a:solidFill>
                              <a:latin typeface="Cambria Math" panose="02040503050406030204" pitchFamily="18" charset="0"/>
                            </a:rPr>
                          </m:ctrlPr>
                        </m:sSubPr>
                        <m:e>
                          <m:r>
                            <a:rPr lang="en-GB" sz="1600" b="1" i="1" smtClean="0">
                              <a:solidFill>
                                <a:schemeClr val="tx1"/>
                              </a:solidFill>
                              <a:latin typeface="Cambria Math"/>
                            </a:rPr>
                            <m:t>𝒗</m:t>
                          </m:r>
                        </m:e>
                        <m:sub>
                          <m:r>
                            <a:rPr lang="en-GB" sz="1600" b="0" i="1" smtClean="0">
                              <a:solidFill>
                                <a:schemeClr val="tx1"/>
                              </a:solidFill>
                              <a:latin typeface="Cambria Math"/>
                            </a:rPr>
                            <m:t>2</m:t>
                          </m:r>
                        </m:sub>
                      </m:sSub>
                    </m:oMath>
                  </m:oMathPara>
                </a14:m>
                <a:endParaRPr lang="en-GB" sz="1600" dirty="0">
                  <a:solidFill>
                    <a:schemeClr val="tx1"/>
                  </a:solidFill>
                </a:endParaRPr>
              </a:p>
            </p:txBody>
          </p:sp>
        </mc:Choice>
        <mc:Fallback xmlns="">
          <p:sp>
            <p:nvSpPr>
              <p:cNvPr id="75" name="TextBox 74"/>
              <p:cNvSpPr txBox="1">
                <a:spLocks noRot="1" noChangeAspect="1" noMove="1" noResize="1" noEditPoints="1" noAdjustHandles="1" noChangeArrowheads="1" noChangeShapeType="1" noTextEdit="1"/>
              </p:cNvSpPr>
              <p:nvPr/>
            </p:nvSpPr>
            <p:spPr>
              <a:xfrm>
                <a:off x="4800600" y="4191000"/>
                <a:ext cx="2362200" cy="338554"/>
              </a:xfrm>
              <a:prstGeom prst="rect">
                <a:avLst/>
              </a:prstGeom>
              <a:blipFill rotWithShape="1">
                <a:blip r:embed="rId13"/>
                <a:stretch>
                  <a:fillRect b="-909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6" name="TextBox 75"/>
              <p:cNvSpPr txBox="1"/>
              <p:nvPr/>
            </p:nvSpPr>
            <p:spPr>
              <a:xfrm>
                <a:off x="4800600" y="3810000"/>
                <a:ext cx="1600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𝑢</m:t>
                      </m:r>
                      <m:r>
                        <a:rPr lang="en-GB" sz="1600" b="0" i="1" smtClean="0">
                          <a:solidFill>
                            <a:schemeClr val="tx1"/>
                          </a:solidFill>
                          <a:latin typeface="Cambria Math"/>
                        </a:rPr>
                        <m:t>=3</m:t>
                      </m:r>
                      <m:sSub>
                        <m:sSubPr>
                          <m:ctrlPr>
                            <a:rPr lang="en-GB" sz="1600" b="0" i="1" smtClean="0">
                              <a:solidFill>
                                <a:srgbClr val="FF0000"/>
                              </a:solidFill>
                              <a:latin typeface="Cambria Math" panose="02040503050406030204" pitchFamily="18" charset="0"/>
                            </a:rPr>
                          </m:ctrlPr>
                        </m:sSubPr>
                        <m:e>
                          <m:r>
                            <a:rPr lang="en-GB" sz="1600" b="1" i="1" smtClean="0">
                              <a:solidFill>
                                <a:srgbClr val="FF0000"/>
                              </a:solidFill>
                              <a:latin typeface="Cambria Math"/>
                            </a:rPr>
                            <m:t>𝒗</m:t>
                          </m:r>
                        </m:e>
                        <m:sub>
                          <m:r>
                            <a:rPr lang="en-GB" sz="1600" b="0" i="1" smtClean="0">
                              <a:solidFill>
                                <a:srgbClr val="FF0000"/>
                              </a:solidFill>
                              <a:latin typeface="Cambria Math"/>
                            </a:rPr>
                            <m:t>1</m:t>
                          </m:r>
                        </m:sub>
                      </m:sSub>
                      <m:r>
                        <a:rPr lang="en-GB" sz="1600" b="0" i="1" smtClean="0">
                          <a:solidFill>
                            <a:schemeClr val="tx1"/>
                          </a:solidFill>
                          <a:latin typeface="Cambria Math"/>
                        </a:rPr>
                        <m:t>+4</m:t>
                      </m:r>
                      <m:sSub>
                        <m:sSubPr>
                          <m:ctrlPr>
                            <a:rPr lang="en-GB" sz="1600" b="0" i="1" smtClean="0">
                              <a:solidFill>
                                <a:schemeClr val="tx1"/>
                              </a:solidFill>
                              <a:latin typeface="Cambria Math" panose="02040503050406030204" pitchFamily="18" charset="0"/>
                            </a:rPr>
                          </m:ctrlPr>
                        </m:sSubPr>
                        <m:e>
                          <m:r>
                            <a:rPr lang="en-GB" sz="1600" b="1" i="1" smtClean="0">
                              <a:solidFill>
                                <a:schemeClr val="tx1"/>
                              </a:solidFill>
                              <a:latin typeface="Cambria Math"/>
                            </a:rPr>
                            <m:t>𝒗</m:t>
                          </m:r>
                        </m:e>
                        <m:sub>
                          <m:r>
                            <a:rPr lang="en-GB" sz="1600" b="0" i="1" smtClean="0">
                              <a:solidFill>
                                <a:schemeClr val="tx1"/>
                              </a:solidFill>
                              <a:latin typeface="Cambria Math"/>
                            </a:rPr>
                            <m:t>2</m:t>
                          </m:r>
                        </m:sub>
                      </m:sSub>
                    </m:oMath>
                  </m:oMathPara>
                </a14:m>
                <a:endParaRPr lang="en-GB" sz="1600" dirty="0">
                  <a:solidFill>
                    <a:schemeClr val="tx1"/>
                  </a:solidFill>
                </a:endParaRPr>
              </a:p>
            </p:txBody>
          </p:sp>
        </mc:Choice>
        <mc:Fallback xmlns="">
          <p:sp>
            <p:nvSpPr>
              <p:cNvPr id="76" name="TextBox 75"/>
              <p:cNvSpPr txBox="1">
                <a:spLocks noRot="1" noChangeAspect="1" noMove="1" noResize="1" noEditPoints="1" noAdjustHandles="1" noChangeArrowheads="1" noChangeShapeType="1" noTextEdit="1"/>
              </p:cNvSpPr>
              <p:nvPr/>
            </p:nvSpPr>
            <p:spPr>
              <a:xfrm>
                <a:off x="4800600" y="3810000"/>
                <a:ext cx="1600200" cy="338554"/>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4800600" y="4572000"/>
                <a:ext cx="2286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𝑢</m:t>
                      </m:r>
                      <m:r>
                        <a:rPr lang="en-GB" sz="1600" b="0" i="1" smtClean="0">
                          <a:solidFill>
                            <a:schemeClr val="tx1"/>
                          </a:solidFill>
                          <a:latin typeface="Cambria Math"/>
                        </a:rPr>
                        <m:t>=3</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2</m:t>
                          </m:r>
                        </m:sub>
                      </m:sSub>
                      <m:r>
                        <a:rPr lang="en-GB" sz="1600" b="0" i="1" smtClean="0">
                          <a:solidFill>
                            <a:schemeClr val="tx1"/>
                          </a:solidFill>
                          <a:latin typeface="Cambria Math"/>
                        </a:rPr>
                        <m:t>−15</m:t>
                      </m:r>
                      <m:r>
                        <a:rPr lang="en-GB" sz="1600" b="0" i="1" smtClean="0">
                          <a:solidFill>
                            <a:schemeClr val="tx1"/>
                          </a:solidFill>
                          <a:latin typeface="Cambria Math"/>
                        </a:rPr>
                        <m:t>𝑢𝑒</m:t>
                      </m:r>
                      <m:r>
                        <a:rPr lang="en-GB" sz="1600" b="0" i="1" smtClean="0">
                          <a:solidFill>
                            <a:schemeClr val="tx1"/>
                          </a:solidFill>
                          <a:latin typeface="Cambria Math"/>
                        </a:rPr>
                        <m:t>+4</m:t>
                      </m:r>
                      <m:sSub>
                        <m:sSubPr>
                          <m:ctrlPr>
                            <a:rPr lang="en-GB" sz="1600" b="0" i="1" smtClean="0">
                              <a:solidFill>
                                <a:schemeClr val="tx1"/>
                              </a:solidFill>
                              <a:latin typeface="Cambria Math" panose="02040503050406030204" pitchFamily="18" charset="0"/>
                            </a:rPr>
                          </m:ctrlPr>
                        </m:sSubPr>
                        <m:e>
                          <m:r>
                            <a:rPr lang="en-GB" sz="1600" b="1" i="1" smtClean="0">
                              <a:solidFill>
                                <a:schemeClr val="tx1"/>
                              </a:solidFill>
                              <a:latin typeface="Cambria Math"/>
                            </a:rPr>
                            <m:t>𝒗</m:t>
                          </m:r>
                        </m:e>
                        <m:sub>
                          <m:r>
                            <a:rPr lang="en-GB" sz="1600" b="0" i="1" smtClean="0">
                              <a:solidFill>
                                <a:schemeClr val="tx1"/>
                              </a:solidFill>
                              <a:latin typeface="Cambria Math"/>
                            </a:rPr>
                            <m:t>2</m:t>
                          </m:r>
                        </m:sub>
                      </m:sSub>
                    </m:oMath>
                  </m:oMathPara>
                </a14:m>
                <a:endParaRPr lang="en-GB" sz="1600" dirty="0">
                  <a:solidFill>
                    <a:schemeClr val="tx1"/>
                  </a:solidFill>
                </a:endParaRPr>
              </a:p>
            </p:txBody>
          </p:sp>
        </mc:Choice>
        <mc:Fallback xmlns="">
          <p:sp>
            <p:nvSpPr>
              <p:cNvPr id="77" name="TextBox 76"/>
              <p:cNvSpPr txBox="1">
                <a:spLocks noRot="1" noChangeAspect="1" noMove="1" noResize="1" noEditPoints="1" noAdjustHandles="1" noChangeArrowheads="1" noChangeShapeType="1" noTextEdit="1"/>
              </p:cNvSpPr>
              <p:nvPr/>
            </p:nvSpPr>
            <p:spPr>
              <a:xfrm>
                <a:off x="4800600" y="4572000"/>
                <a:ext cx="2286000" cy="338554"/>
              </a:xfrm>
              <a:prstGeom prst="rect">
                <a:avLst/>
              </a:prstGeom>
              <a:blipFill rotWithShape="1">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4800600" y="4953000"/>
                <a:ext cx="17526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𝑢</m:t>
                      </m:r>
                      <m:r>
                        <a:rPr lang="en-GB" sz="1600" b="0" i="1" smtClean="0">
                          <a:solidFill>
                            <a:schemeClr val="tx1"/>
                          </a:solidFill>
                          <a:latin typeface="Cambria Math"/>
                        </a:rPr>
                        <m:t>=7</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2</m:t>
                          </m:r>
                        </m:sub>
                      </m:sSub>
                      <m:r>
                        <a:rPr lang="en-GB" sz="1600" b="0" i="1" smtClean="0">
                          <a:solidFill>
                            <a:schemeClr val="tx1"/>
                          </a:solidFill>
                          <a:latin typeface="Cambria Math"/>
                        </a:rPr>
                        <m:t>−15</m:t>
                      </m:r>
                      <m:r>
                        <a:rPr lang="en-GB" sz="1600" b="0" i="1" smtClean="0">
                          <a:solidFill>
                            <a:schemeClr val="tx1"/>
                          </a:solidFill>
                          <a:latin typeface="Cambria Math"/>
                        </a:rPr>
                        <m:t>𝑢𝑒</m:t>
                      </m:r>
                    </m:oMath>
                  </m:oMathPara>
                </a14:m>
                <a:endParaRPr lang="en-GB" sz="1600" dirty="0">
                  <a:solidFill>
                    <a:schemeClr val="tx1"/>
                  </a:solidFill>
                </a:endParaRPr>
              </a:p>
            </p:txBody>
          </p:sp>
        </mc:Choice>
        <mc:Fallback xmlns="">
          <p:sp>
            <p:nvSpPr>
              <p:cNvPr id="78" name="TextBox 77"/>
              <p:cNvSpPr txBox="1">
                <a:spLocks noRot="1" noChangeAspect="1" noMove="1" noResize="1" noEditPoints="1" noAdjustHandles="1" noChangeArrowheads="1" noChangeShapeType="1" noTextEdit="1"/>
              </p:cNvSpPr>
              <p:nvPr/>
            </p:nvSpPr>
            <p:spPr>
              <a:xfrm>
                <a:off x="4800600" y="4953000"/>
                <a:ext cx="1752600" cy="338554"/>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4191000" y="5334000"/>
                <a:ext cx="1600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i="1" smtClean="0">
                          <a:latin typeface="Cambria Math"/>
                        </a:rPr>
                        <m:t>15</m:t>
                      </m:r>
                      <m:r>
                        <a:rPr lang="en-GB" sz="1600" i="1" smtClean="0">
                          <a:latin typeface="Cambria Math"/>
                        </a:rPr>
                        <m:t>𝑢𝑒</m:t>
                      </m:r>
                      <m:r>
                        <a:rPr lang="en-GB" sz="1600" b="0" i="1" smtClean="0">
                          <a:solidFill>
                            <a:schemeClr val="tx1"/>
                          </a:solidFill>
                          <a:latin typeface="Cambria Math"/>
                        </a:rPr>
                        <m:t>+</m:t>
                      </m:r>
                      <m:r>
                        <a:rPr lang="en-GB" sz="1600" b="0" i="1" smtClean="0">
                          <a:solidFill>
                            <a:schemeClr val="tx1"/>
                          </a:solidFill>
                          <a:latin typeface="Cambria Math"/>
                        </a:rPr>
                        <m:t>𝑢</m:t>
                      </m:r>
                      <m:r>
                        <a:rPr lang="en-GB" sz="1600" b="0" i="1" smtClean="0">
                          <a:solidFill>
                            <a:schemeClr val="tx1"/>
                          </a:solidFill>
                          <a:latin typeface="Cambria Math"/>
                        </a:rPr>
                        <m:t>=7</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2</m:t>
                          </m:r>
                        </m:sub>
                      </m:sSub>
                    </m:oMath>
                  </m:oMathPara>
                </a14:m>
                <a:endParaRPr lang="en-GB" sz="1600" dirty="0">
                  <a:solidFill>
                    <a:schemeClr val="tx1"/>
                  </a:solidFill>
                </a:endParaRPr>
              </a:p>
            </p:txBody>
          </p:sp>
        </mc:Choice>
        <mc:Fallback xmlns="">
          <p:sp>
            <p:nvSpPr>
              <p:cNvPr id="79" name="TextBox 78"/>
              <p:cNvSpPr txBox="1">
                <a:spLocks noRot="1" noChangeAspect="1" noMove="1" noResize="1" noEditPoints="1" noAdjustHandles="1" noChangeArrowheads="1" noChangeShapeType="1" noTextEdit="1"/>
              </p:cNvSpPr>
              <p:nvPr/>
            </p:nvSpPr>
            <p:spPr>
              <a:xfrm>
                <a:off x="4191000" y="5334000"/>
                <a:ext cx="1600200" cy="338554"/>
              </a:xfrm>
              <a:prstGeom prst="rect">
                <a:avLst/>
              </a:prstGeom>
              <a:blipFill rotWithShape="1">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4038600" y="5715000"/>
                <a:ext cx="17526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𝑢</m:t>
                      </m:r>
                      <m:r>
                        <a:rPr lang="en-GB" sz="1600" b="0" i="1" smtClean="0">
                          <a:latin typeface="Cambria Math"/>
                        </a:rPr>
                        <m:t>(15</m:t>
                      </m:r>
                      <m:r>
                        <a:rPr lang="en-GB" sz="1600" i="1" smtClean="0">
                          <a:latin typeface="Cambria Math"/>
                        </a:rPr>
                        <m:t>𝑒</m:t>
                      </m:r>
                      <m:r>
                        <a:rPr lang="en-GB" sz="1600" b="0" i="1" smtClean="0">
                          <a:solidFill>
                            <a:schemeClr val="tx1"/>
                          </a:solidFill>
                          <a:latin typeface="Cambria Math"/>
                        </a:rPr>
                        <m:t>+1)=7</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2</m:t>
                          </m:r>
                        </m:sub>
                      </m:sSub>
                    </m:oMath>
                  </m:oMathPara>
                </a14:m>
                <a:endParaRPr lang="en-GB" sz="1600" dirty="0">
                  <a:solidFill>
                    <a:schemeClr val="tx1"/>
                  </a:solidFill>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4038600" y="5715000"/>
                <a:ext cx="1752600" cy="338554"/>
              </a:xfrm>
              <a:prstGeom prst="rect">
                <a:avLst/>
              </a:prstGeom>
              <a:blipFill rotWithShape="1">
                <a:blip r:embed="rId18"/>
                <a:stretch>
                  <a:fillRect b="-909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1" name="TextBox 80"/>
              <p:cNvSpPr txBox="1"/>
              <p:nvPr/>
            </p:nvSpPr>
            <p:spPr>
              <a:xfrm>
                <a:off x="3962400" y="6096000"/>
                <a:ext cx="1752600" cy="5131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1600" b="0" i="1" smtClean="0">
                              <a:latin typeface="Cambria Math" panose="02040503050406030204" pitchFamily="18" charset="0"/>
                            </a:rPr>
                          </m:ctrlPr>
                        </m:fPr>
                        <m:num>
                          <m:r>
                            <a:rPr lang="en-GB" sz="1600" b="0" i="1" smtClean="0">
                              <a:latin typeface="Cambria Math"/>
                            </a:rPr>
                            <m:t>𝑢</m:t>
                          </m:r>
                        </m:num>
                        <m:den>
                          <m:r>
                            <a:rPr lang="en-GB" sz="1600" b="0" i="1" smtClean="0">
                              <a:latin typeface="Cambria Math"/>
                            </a:rPr>
                            <m:t>7</m:t>
                          </m:r>
                        </m:den>
                      </m:f>
                      <m:r>
                        <a:rPr lang="en-GB" sz="1600" b="0" i="1" smtClean="0">
                          <a:latin typeface="Cambria Math"/>
                        </a:rPr>
                        <m:t>(</m:t>
                      </m:r>
                      <m:r>
                        <a:rPr lang="en-GB" sz="1600" i="1" smtClean="0">
                          <a:latin typeface="Cambria Math"/>
                        </a:rPr>
                        <m:t>15</m:t>
                      </m:r>
                      <m:r>
                        <a:rPr lang="en-GB" sz="1600" i="1" smtClean="0">
                          <a:latin typeface="Cambria Math"/>
                        </a:rPr>
                        <m:t>𝑒</m:t>
                      </m:r>
                      <m:r>
                        <a:rPr lang="en-GB" sz="1600" b="0" i="1" smtClean="0">
                          <a:solidFill>
                            <a:schemeClr val="tx1"/>
                          </a:solidFill>
                          <a:latin typeface="Cambria Math"/>
                        </a:rPr>
                        <m:t>+1)=</m:t>
                      </m:r>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2</m:t>
                          </m:r>
                        </m:sub>
                      </m:sSub>
                    </m:oMath>
                  </m:oMathPara>
                </a14:m>
                <a:endParaRPr lang="en-GB" sz="1600" dirty="0">
                  <a:solidFill>
                    <a:schemeClr val="tx1"/>
                  </a:solidFill>
                </a:endParaRPr>
              </a:p>
            </p:txBody>
          </p:sp>
        </mc:Choice>
        <mc:Fallback xmlns="">
          <p:sp>
            <p:nvSpPr>
              <p:cNvPr id="81" name="TextBox 80"/>
              <p:cNvSpPr txBox="1">
                <a:spLocks noRot="1" noChangeAspect="1" noMove="1" noResize="1" noEditPoints="1" noAdjustHandles="1" noChangeArrowheads="1" noChangeShapeType="1" noTextEdit="1"/>
              </p:cNvSpPr>
              <p:nvPr/>
            </p:nvSpPr>
            <p:spPr>
              <a:xfrm>
                <a:off x="3962400" y="6096000"/>
                <a:ext cx="1752600" cy="513154"/>
              </a:xfrm>
              <a:prstGeom prst="rect">
                <a:avLst/>
              </a:prstGeom>
              <a:blipFill rotWithShape="1">
                <a:blip r:embed="rId19"/>
                <a:stretch>
                  <a:fillRect b="-3571"/>
                </a:stretch>
              </a:blipFill>
            </p:spPr>
            <p:txBody>
              <a:bodyPr/>
              <a:lstStyle/>
              <a:p>
                <a:r>
                  <a:rPr lang="en-GB">
                    <a:noFill/>
                  </a:rPr>
                  <a:t> </a:t>
                </a:r>
              </a:p>
            </p:txBody>
          </p:sp>
        </mc:Fallback>
      </mc:AlternateContent>
      <p:sp>
        <p:nvSpPr>
          <p:cNvPr id="82" name="Arc 81"/>
          <p:cNvSpPr/>
          <p:nvPr/>
        </p:nvSpPr>
        <p:spPr>
          <a:xfrm>
            <a:off x="6934200" y="3962400"/>
            <a:ext cx="457200" cy="3810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3" name="TextBox 82"/>
          <p:cNvSpPr txBox="1"/>
          <p:nvPr/>
        </p:nvSpPr>
        <p:spPr>
          <a:xfrm>
            <a:off x="7391400" y="4038600"/>
            <a:ext cx="1143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Replace v</a:t>
            </a:r>
            <a:r>
              <a:rPr lang="en-GB" sz="1400" baseline="-25000" dirty="0">
                <a:solidFill>
                  <a:srgbClr val="FF0000"/>
                </a:solidFill>
                <a:latin typeface="Comic Sans MS" pitchFamily="66" charset="0"/>
              </a:rPr>
              <a:t>1</a:t>
            </a:r>
            <a:r>
              <a:rPr lang="en-GB" sz="1400" dirty="0">
                <a:solidFill>
                  <a:srgbClr val="FF0000"/>
                </a:solidFill>
                <a:latin typeface="Comic Sans MS" pitchFamily="66" charset="0"/>
              </a:rPr>
              <a:t> </a:t>
            </a:r>
            <a:endParaRPr lang="en-GB" sz="1400" b="1" baseline="-25000" dirty="0">
              <a:solidFill>
                <a:srgbClr val="FF0000"/>
              </a:solidFill>
              <a:latin typeface="Comic Sans MS" pitchFamily="66" charset="0"/>
            </a:endParaRPr>
          </a:p>
        </p:txBody>
      </p:sp>
      <p:sp>
        <p:nvSpPr>
          <p:cNvPr id="84" name="Arc 83"/>
          <p:cNvSpPr/>
          <p:nvPr/>
        </p:nvSpPr>
        <p:spPr>
          <a:xfrm>
            <a:off x="6934200" y="4343400"/>
            <a:ext cx="457200" cy="3810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5" name="Arc 84"/>
          <p:cNvSpPr/>
          <p:nvPr/>
        </p:nvSpPr>
        <p:spPr>
          <a:xfrm>
            <a:off x="6934200" y="4724400"/>
            <a:ext cx="457200" cy="3810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7" name="Arc 86"/>
          <p:cNvSpPr/>
          <p:nvPr/>
        </p:nvSpPr>
        <p:spPr>
          <a:xfrm>
            <a:off x="6248400" y="5181600"/>
            <a:ext cx="457200" cy="3810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8" name="Arc 87"/>
          <p:cNvSpPr/>
          <p:nvPr/>
        </p:nvSpPr>
        <p:spPr>
          <a:xfrm>
            <a:off x="5638800" y="5562600"/>
            <a:ext cx="457200" cy="3810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9" name="Arc 88"/>
          <p:cNvSpPr/>
          <p:nvPr/>
        </p:nvSpPr>
        <p:spPr>
          <a:xfrm>
            <a:off x="5638800" y="59436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0" name="TextBox 89"/>
          <p:cNvSpPr txBox="1"/>
          <p:nvPr/>
        </p:nvSpPr>
        <p:spPr>
          <a:xfrm>
            <a:off x="7315200" y="4419600"/>
            <a:ext cx="1295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out</a:t>
            </a:r>
            <a:endParaRPr lang="en-GB" sz="1400" b="1" baseline="-25000" dirty="0">
              <a:solidFill>
                <a:srgbClr val="FF0000"/>
              </a:solidFill>
              <a:latin typeface="Comic Sans MS" pitchFamily="66" charset="0"/>
            </a:endParaRPr>
          </a:p>
        </p:txBody>
      </p:sp>
      <p:sp>
        <p:nvSpPr>
          <p:cNvPr id="91" name="TextBox 90"/>
          <p:cNvSpPr txBox="1"/>
          <p:nvPr/>
        </p:nvSpPr>
        <p:spPr>
          <a:xfrm>
            <a:off x="7315200" y="4800600"/>
            <a:ext cx="1066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Simplify</a:t>
            </a:r>
            <a:endParaRPr lang="en-GB" sz="1400" b="1" baseline="-25000" dirty="0">
              <a:solidFill>
                <a:srgbClr val="FF0000"/>
              </a:solidFill>
              <a:latin typeface="Comic Sans MS" pitchFamily="66" charset="0"/>
            </a:endParaRPr>
          </a:p>
        </p:txBody>
      </p:sp>
      <p:sp>
        <p:nvSpPr>
          <p:cNvPr id="92" name="TextBox 91"/>
          <p:cNvSpPr txBox="1"/>
          <p:nvPr/>
        </p:nvSpPr>
        <p:spPr>
          <a:xfrm>
            <a:off x="6629400" y="5181600"/>
            <a:ext cx="1066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Add 15ue</a:t>
            </a:r>
            <a:endParaRPr lang="en-GB" sz="1400" b="1" baseline="-25000" dirty="0">
              <a:solidFill>
                <a:srgbClr val="FF0000"/>
              </a:solidFill>
              <a:latin typeface="Comic Sans MS" pitchFamily="66" charset="0"/>
            </a:endParaRPr>
          </a:p>
        </p:txBody>
      </p:sp>
      <p:sp>
        <p:nvSpPr>
          <p:cNvPr id="93" name="TextBox 92"/>
          <p:cNvSpPr txBox="1"/>
          <p:nvPr/>
        </p:nvSpPr>
        <p:spPr>
          <a:xfrm>
            <a:off x="6096000" y="5562600"/>
            <a:ext cx="1752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Factorise left side</a:t>
            </a:r>
            <a:endParaRPr lang="en-GB" sz="1400" b="1" baseline="-25000" dirty="0">
              <a:solidFill>
                <a:srgbClr val="FF0000"/>
              </a:solidFill>
              <a:latin typeface="Comic Sans MS" pitchFamily="66" charset="0"/>
            </a:endParaRPr>
          </a:p>
        </p:txBody>
      </p:sp>
      <p:sp>
        <p:nvSpPr>
          <p:cNvPr id="94" name="TextBox 93"/>
          <p:cNvSpPr txBox="1"/>
          <p:nvPr/>
        </p:nvSpPr>
        <p:spPr>
          <a:xfrm>
            <a:off x="6019800" y="6019800"/>
            <a:ext cx="12192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7</a:t>
            </a:r>
            <a:endParaRPr lang="en-GB" sz="1400" b="1" baseline="-25000" dirty="0">
              <a:solidFill>
                <a:srgbClr val="FF0000"/>
              </a:solidFill>
              <a:latin typeface="Comic Sans MS" pitchFamily="66" charset="0"/>
            </a:endParaRPr>
          </a:p>
        </p:txBody>
      </p:sp>
      <p:sp>
        <p:nvSpPr>
          <p:cNvPr id="95" name="Rectangle 94"/>
          <p:cNvSpPr/>
          <p:nvPr/>
        </p:nvSpPr>
        <p:spPr>
          <a:xfrm>
            <a:off x="7772400" y="2895600"/>
            <a:ext cx="1371600" cy="457200"/>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73" name="TextBox 72"/>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73" name="TextBox 72"/>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4" name="TextBox 73"/>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74" name="TextBox 73"/>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6" name="TextBox 85"/>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86" name="TextBox 85"/>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96" name="TextBox 95"/>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3"/>
                <a:stretch>
                  <a:fillRect b="-3846"/>
                </a:stretch>
              </a:blipFill>
            </p:spPr>
            <p:txBody>
              <a:bodyPr/>
              <a:lstStyle/>
              <a:p>
                <a:r>
                  <a:rPr lang="en-GB">
                    <a:noFill/>
                  </a:rPr>
                  <a:t> </a:t>
                </a:r>
              </a:p>
            </p:txBody>
          </p:sp>
        </mc:Fallback>
      </mc:AlternateContent>
      <p:sp>
        <p:nvSpPr>
          <p:cNvPr id="97" name="TextBox 96"/>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4"/>
              </a:rPr>
              <a:t>Applet for collision demonstrations</a:t>
            </a:r>
            <a:endParaRPr lang="en-GB" sz="1400" dirty="0">
              <a:latin typeface="Comic Sans MS" pitchFamily="66" charset="0"/>
            </a:endParaRPr>
          </a:p>
        </p:txBody>
      </p:sp>
      <p:sp>
        <p:nvSpPr>
          <p:cNvPr id="98"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99"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41872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blinds(horizontal)">
                                      <p:cBhvr>
                                        <p:cTn id="7" dur="500"/>
                                        <p:tgtEl>
                                          <p:spTgt spid="6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4"/>
                                        </p:tgtEl>
                                        <p:attrNameLst>
                                          <p:attrName>style.visibility</p:attrName>
                                        </p:attrNameLst>
                                      </p:cBhvr>
                                      <p:to>
                                        <p:strVal val="visible"/>
                                      </p:to>
                                    </p:set>
                                    <p:animEffect transition="in" filter="blinds(horizontal)">
                                      <p:cBhvr>
                                        <p:cTn id="10" dur="500"/>
                                        <p:tgtEl>
                                          <p:spTgt spid="6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7"/>
                                        </p:tgtEl>
                                        <p:attrNameLst>
                                          <p:attrName>style.visibility</p:attrName>
                                        </p:attrNameLst>
                                      </p:cBhvr>
                                      <p:to>
                                        <p:strVal val="visible"/>
                                      </p:to>
                                    </p:set>
                                    <p:animEffect transition="in" filter="blinds(horizontal)">
                                      <p:cBhvr>
                                        <p:cTn id="13" dur="500"/>
                                        <p:tgtEl>
                                          <p:spTgt spid="6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5"/>
                                        </p:tgtEl>
                                        <p:attrNameLst>
                                          <p:attrName>style.visibility</p:attrName>
                                        </p:attrNameLst>
                                      </p:cBhvr>
                                      <p:to>
                                        <p:strVal val="visible"/>
                                      </p:to>
                                    </p:set>
                                    <p:animEffect transition="in" filter="blinds(horizontal)">
                                      <p:cBhvr>
                                        <p:cTn id="16" dur="500"/>
                                        <p:tgtEl>
                                          <p:spTgt spid="6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71"/>
                                        </p:tgtEl>
                                        <p:attrNameLst>
                                          <p:attrName>style.visibility</p:attrName>
                                        </p:attrNameLst>
                                      </p:cBhvr>
                                      <p:to>
                                        <p:strVal val="visible"/>
                                      </p:to>
                                    </p:set>
                                    <p:animEffect transition="in" filter="blinds(horizontal)">
                                      <p:cBhvr>
                                        <p:cTn id="21" dur="500"/>
                                        <p:tgtEl>
                                          <p:spTgt spid="71"/>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70"/>
                                        </p:tgtEl>
                                        <p:attrNameLst>
                                          <p:attrName>style.visibility</p:attrName>
                                        </p:attrNameLst>
                                      </p:cBhvr>
                                      <p:to>
                                        <p:strVal val="visible"/>
                                      </p:to>
                                    </p:set>
                                    <p:animEffect transition="in" filter="blinds(horizontal)">
                                      <p:cBhvr>
                                        <p:cTn id="24" dur="500"/>
                                        <p:tgtEl>
                                          <p:spTgt spid="70"/>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69"/>
                                        </p:tgtEl>
                                        <p:attrNameLst>
                                          <p:attrName>style.visibility</p:attrName>
                                        </p:attrNameLst>
                                      </p:cBhvr>
                                      <p:to>
                                        <p:strVal val="visible"/>
                                      </p:to>
                                    </p:set>
                                    <p:animEffect transition="in" filter="blinds(horizontal)">
                                      <p:cBhvr>
                                        <p:cTn id="29" dur="500"/>
                                        <p:tgtEl>
                                          <p:spTgt spid="69"/>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68"/>
                                        </p:tgtEl>
                                        <p:attrNameLst>
                                          <p:attrName>style.visibility</p:attrName>
                                        </p:attrNameLst>
                                      </p:cBhvr>
                                      <p:to>
                                        <p:strVal val="visible"/>
                                      </p:to>
                                    </p:set>
                                    <p:animEffect transition="in" filter="blinds(horizontal)">
                                      <p:cBhvr>
                                        <p:cTn id="32" dur="500"/>
                                        <p:tgtEl>
                                          <p:spTgt spid="6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6"/>
                                        </p:tgtEl>
                                        <p:attrNameLst>
                                          <p:attrName>style.visibility</p:attrName>
                                        </p:attrNameLst>
                                      </p:cBhvr>
                                      <p:to>
                                        <p:strVal val="visible"/>
                                      </p:to>
                                    </p:set>
                                    <p:animEffect transition="in" filter="blinds(horizontal)">
                                      <p:cBhvr>
                                        <p:cTn id="37" dur="500"/>
                                        <p:tgtEl>
                                          <p:spTgt spid="7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2"/>
                                        </p:tgtEl>
                                        <p:attrNameLst>
                                          <p:attrName>style.visibility</p:attrName>
                                        </p:attrNameLst>
                                      </p:cBhvr>
                                      <p:to>
                                        <p:strVal val="visible"/>
                                      </p:to>
                                    </p:set>
                                    <p:animEffect transition="in" filter="blinds(horizontal)">
                                      <p:cBhvr>
                                        <p:cTn id="42" dur="500"/>
                                        <p:tgtEl>
                                          <p:spTgt spid="8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3"/>
                                        </p:tgtEl>
                                        <p:attrNameLst>
                                          <p:attrName>style.visibility</p:attrName>
                                        </p:attrNameLst>
                                      </p:cBhvr>
                                      <p:to>
                                        <p:strVal val="visible"/>
                                      </p:to>
                                    </p:set>
                                    <p:animEffect transition="in" filter="blinds(horizontal)">
                                      <p:cBhvr>
                                        <p:cTn id="47" dur="500"/>
                                        <p:tgtEl>
                                          <p:spTgt spid="8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95"/>
                                        </p:tgtEl>
                                        <p:attrNameLst>
                                          <p:attrName>style.visibility</p:attrName>
                                        </p:attrNameLst>
                                      </p:cBhvr>
                                      <p:to>
                                        <p:strVal val="visible"/>
                                      </p:to>
                                    </p:set>
                                    <p:animEffect transition="in" filter="blinds(horizontal)">
                                      <p:cBhvr>
                                        <p:cTn id="52" dur="500"/>
                                        <p:tgtEl>
                                          <p:spTgt spid="9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75"/>
                                        </p:tgtEl>
                                        <p:attrNameLst>
                                          <p:attrName>style.visibility</p:attrName>
                                        </p:attrNameLst>
                                      </p:cBhvr>
                                      <p:to>
                                        <p:strVal val="visible"/>
                                      </p:to>
                                    </p:set>
                                    <p:animEffect transition="in" filter="blinds(horizontal)">
                                      <p:cBhvr>
                                        <p:cTn id="57" dur="500"/>
                                        <p:tgtEl>
                                          <p:spTgt spid="75"/>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84"/>
                                        </p:tgtEl>
                                        <p:attrNameLst>
                                          <p:attrName>style.visibility</p:attrName>
                                        </p:attrNameLst>
                                      </p:cBhvr>
                                      <p:to>
                                        <p:strVal val="visible"/>
                                      </p:to>
                                    </p:set>
                                    <p:animEffect transition="in" filter="blinds(horizontal)">
                                      <p:cBhvr>
                                        <p:cTn id="62" dur="500"/>
                                        <p:tgtEl>
                                          <p:spTgt spid="84"/>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90"/>
                                        </p:tgtEl>
                                        <p:attrNameLst>
                                          <p:attrName>style.visibility</p:attrName>
                                        </p:attrNameLst>
                                      </p:cBhvr>
                                      <p:to>
                                        <p:strVal val="visible"/>
                                      </p:to>
                                    </p:set>
                                    <p:animEffect transition="in" filter="blinds(horizontal)">
                                      <p:cBhvr>
                                        <p:cTn id="67" dur="500"/>
                                        <p:tgtEl>
                                          <p:spTgt spid="90"/>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77"/>
                                        </p:tgtEl>
                                        <p:attrNameLst>
                                          <p:attrName>style.visibility</p:attrName>
                                        </p:attrNameLst>
                                      </p:cBhvr>
                                      <p:to>
                                        <p:strVal val="visible"/>
                                      </p:to>
                                    </p:set>
                                    <p:animEffect transition="in" filter="blinds(horizontal)">
                                      <p:cBhvr>
                                        <p:cTn id="72" dur="500"/>
                                        <p:tgtEl>
                                          <p:spTgt spid="77"/>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85"/>
                                        </p:tgtEl>
                                        <p:attrNameLst>
                                          <p:attrName>style.visibility</p:attrName>
                                        </p:attrNameLst>
                                      </p:cBhvr>
                                      <p:to>
                                        <p:strVal val="visible"/>
                                      </p:to>
                                    </p:set>
                                    <p:animEffect transition="in" filter="blinds(horizontal)">
                                      <p:cBhvr>
                                        <p:cTn id="77" dur="500"/>
                                        <p:tgtEl>
                                          <p:spTgt spid="85"/>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91"/>
                                        </p:tgtEl>
                                        <p:attrNameLst>
                                          <p:attrName>style.visibility</p:attrName>
                                        </p:attrNameLst>
                                      </p:cBhvr>
                                      <p:to>
                                        <p:strVal val="visible"/>
                                      </p:to>
                                    </p:set>
                                    <p:animEffect transition="in" filter="blinds(horizontal)">
                                      <p:cBhvr>
                                        <p:cTn id="82" dur="500"/>
                                        <p:tgtEl>
                                          <p:spTgt spid="91"/>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78"/>
                                        </p:tgtEl>
                                        <p:attrNameLst>
                                          <p:attrName>style.visibility</p:attrName>
                                        </p:attrNameLst>
                                      </p:cBhvr>
                                      <p:to>
                                        <p:strVal val="visible"/>
                                      </p:to>
                                    </p:set>
                                    <p:animEffect transition="in" filter="blinds(horizontal)">
                                      <p:cBhvr>
                                        <p:cTn id="87" dur="500"/>
                                        <p:tgtEl>
                                          <p:spTgt spid="78"/>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87"/>
                                        </p:tgtEl>
                                        <p:attrNameLst>
                                          <p:attrName>style.visibility</p:attrName>
                                        </p:attrNameLst>
                                      </p:cBhvr>
                                      <p:to>
                                        <p:strVal val="visible"/>
                                      </p:to>
                                    </p:set>
                                    <p:animEffect transition="in" filter="blinds(horizontal)">
                                      <p:cBhvr>
                                        <p:cTn id="92" dur="500"/>
                                        <p:tgtEl>
                                          <p:spTgt spid="87"/>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92"/>
                                        </p:tgtEl>
                                        <p:attrNameLst>
                                          <p:attrName>style.visibility</p:attrName>
                                        </p:attrNameLst>
                                      </p:cBhvr>
                                      <p:to>
                                        <p:strVal val="visible"/>
                                      </p:to>
                                    </p:set>
                                    <p:animEffect transition="in" filter="blinds(horizontal)">
                                      <p:cBhvr>
                                        <p:cTn id="97" dur="500"/>
                                        <p:tgtEl>
                                          <p:spTgt spid="92"/>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79"/>
                                        </p:tgtEl>
                                        <p:attrNameLst>
                                          <p:attrName>style.visibility</p:attrName>
                                        </p:attrNameLst>
                                      </p:cBhvr>
                                      <p:to>
                                        <p:strVal val="visible"/>
                                      </p:to>
                                    </p:set>
                                    <p:animEffect transition="in" filter="blinds(horizontal)">
                                      <p:cBhvr>
                                        <p:cTn id="102" dur="500"/>
                                        <p:tgtEl>
                                          <p:spTgt spid="79"/>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88"/>
                                        </p:tgtEl>
                                        <p:attrNameLst>
                                          <p:attrName>style.visibility</p:attrName>
                                        </p:attrNameLst>
                                      </p:cBhvr>
                                      <p:to>
                                        <p:strVal val="visible"/>
                                      </p:to>
                                    </p:set>
                                    <p:animEffect transition="in" filter="blinds(horizontal)">
                                      <p:cBhvr>
                                        <p:cTn id="107" dur="500"/>
                                        <p:tgtEl>
                                          <p:spTgt spid="88"/>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93"/>
                                        </p:tgtEl>
                                        <p:attrNameLst>
                                          <p:attrName>style.visibility</p:attrName>
                                        </p:attrNameLst>
                                      </p:cBhvr>
                                      <p:to>
                                        <p:strVal val="visible"/>
                                      </p:to>
                                    </p:set>
                                    <p:animEffect transition="in" filter="blinds(horizontal)">
                                      <p:cBhvr>
                                        <p:cTn id="112" dur="500"/>
                                        <p:tgtEl>
                                          <p:spTgt spid="93"/>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80"/>
                                        </p:tgtEl>
                                        <p:attrNameLst>
                                          <p:attrName>style.visibility</p:attrName>
                                        </p:attrNameLst>
                                      </p:cBhvr>
                                      <p:to>
                                        <p:strVal val="visible"/>
                                      </p:to>
                                    </p:set>
                                    <p:animEffect transition="in" filter="blinds(horizontal)">
                                      <p:cBhvr>
                                        <p:cTn id="117" dur="500"/>
                                        <p:tgtEl>
                                          <p:spTgt spid="80"/>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89"/>
                                        </p:tgtEl>
                                        <p:attrNameLst>
                                          <p:attrName>style.visibility</p:attrName>
                                        </p:attrNameLst>
                                      </p:cBhvr>
                                      <p:to>
                                        <p:strVal val="visible"/>
                                      </p:to>
                                    </p:set>
                                    <p:animEffect transition="in" filter="blinds(horizontal)">
                                      <p:cBhvr>
                                        <p:cTn id="122" dur="500"/>
                                        <p:tgtEl>
                                          <p:spTgt spid="89"/>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94"/>
                                        </p:tgtEl>
                                        <p:attrNameLst>
                                          <p:attrName>style.visibility</p:attrName>
                                        </p:attrNameLst>
                                      </p:cBhvr>
                                      <p:to>
                                        <p:strVal val="visible"/>
                                      </p:to>
                                    </p:set>
                                    <p:animEffect transition="in" filter="blinds(horizontal)">
                                      <p:cBhvr>
                                        <p:cTn id="127" dur="500"/>
                                        <p:tgtEl>
                                          <p:spTgt spid="94"/>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81"/>
                                        </p:tgtEl>
                                        <p:attrNameLst>
                                          <p:attrName>style.visibility</p:attrName>
                                        </p:attrNameLst>
                                      </p:cBhvr>
                                      <p:to>
                                        <p:strVal val="visible"/>
                                      </p:to>
                                    </p:set>
                                    <p:animEffect transition="in" filter="blinds(horizontal)">
                                      <p:cBhvr>
                                        <p:cTn id="132"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7" grpId="0"/>
      <p:bldP spid="68" grpId="0"/>
      <p:bldP spid="69" grpId="0"/>
      <p:bldP spid="70" grpId="0"/>
      <p:bldP spid="75" grpId="0"/>
      <p:bldP spid="76" grpId="0"/>
      <p:bldP spid="77" grpId="0"/>
      <p:bldP spid="78" grpId="0"/>
      <p:bldP spid="79" grpId="0"/>
      <p:bldP spid="80" grpId="0"/>
      <p:bldP spid="81" grpId="0"/>
      <p:bldP spid="82" grpId="0" animBg="1"/>
      <p:bldP spid="83" grpId="0"/>
      <p:bldP spid="84" grpId="0" animBg="1"/>
      <p:bldP spid="85" grpId="0" animBg="1"/>
      <p:bldP spid="87" grpId="0" animBg="1"/>
      <p:bldP spid="88" grpId="0" animBg="1"/>
      <p:bldP spid="89" grpId="0" animBg="1"/>
      <p:bldP spid="90" grpId="0"/>
      <p:bldP spid="91" grpId="0"/>
      <p:bldP spid="92" grpId="0"/>
      <p:bldP spid="93" grpId="0"/>
      <p:bldP spid="94" grpId="0"/>
      <p:bldP spid="9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5029200"/>
          </a:xfrm>
        </p:spPr>
        <p:txBody>
          <a:bodyPr>
            <a:normAutofit fontScale="92500" lnSpcReduction="10000"/>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small spheres have mass 3m and 4m respectively. They are moving towards each other in opposite directions on a smooth horizontal plane. P has speed 3u and Q has speed 2u just before the impact. The coefficient of restitution between P and Q is e.</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Show that the speed of Q after the collisions is given by </a:t>
            </a:r>
            <a:r>
              <a:rPr lang="en-GB" sz="1400" baseline="30000" dirty="0">
                <a:latin typeface="Comic Sans MS" pitchFamily="66" charset="0"/>
              </a:rPr>
              <a:t>u</a:t>
            </a:r>
            <a:r>
              <a:rPr lang="en-GB" sz="1400" dirty="0">
                <a:latin typeface="Comic Sans MS" pitchFamily="66" charset="0"/>
              </a:rPr>
              <a:t>/</a:t>
            </a:r>
            <a:r>
              <a:rPr lang="en-GB" sz="1400" baseline="-25000" dirty="0">
                <a:latin typeface="Comic Sans MS" pitchFamily="66" charset="0"/>
              </a:rPr>
              <a:t>7</a:t>
            </a:r>
            <a:r>
              <a:rPr lang="en-GB" sz="1400" dirty="0">
                <a:latin typeface="Comic Sans MS" pitchFamily="66" charset="0"/>
              </a:rPr>
              <a:t>(15e + 1)</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Given that the direction of motion of P is unchanged, find the range of possible values for 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Given that the magnitude of the impulse of P on Q is </a:t>
            </a:r>
            <a:r>
              <a:rPr lang="en-GB" sz="1400" baseline="30000" dirty="0">
                <a:latin typeface="Comic Sans MS" pitchFamily="66" charset="0"/>
              </a:rPr>
              <a:t>80mu</a:t>
            </a:r>
            <a:r>
              <a:rPr lang="en-GB" sz="1400" dirty="0">
                <a:latin typeface="Comic Sans MS" pitchFamily="66" charset="0"/>
              </a:rPr>
              <a:t>/</a:t>
            </a:r>
            <a:r>
              <a:rPr lang="en-GB" sz="1400" baseline="-25000" dirty="0">
                <a:latin typeface="Comic Sans MS" pitchFamily="66" charset="0"/>
              </a:rPr>
              <a:t>9</a:t>
            </a:r>
            <a:r>
              <a:rPr lang="en-GB" sz="1400" dirty="0">
                <a:latin typeface="Comic Sans MS" pitchFamily="66" charset="0"/>
              </a:rPr>
              <a:t>, find the value of e</a:t>
            </a:r>
          </a:p>
        </p:txBody>
      </p:sp>
      <p:cxnSp>
        <p:nvCxnSpPr>
          <p:cNvPr id="10" name="Straight Connector 9"/>
          <p:cNvCxnSpPr/>
          <p:nvPr/>
        </p:nvCxnSpPr>
        <p:spPr>
          <a:xfrm>
            <a:off x="4191000" y="14478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191000" y="1752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91000" y="14478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715000" y="14478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715000" y="1447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239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15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191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419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5181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943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705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343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373113" y="1752600"/>
            <a:ext cx="386644" cy="307777"/>
          </a:xfrm>
          <a:prstGeom prst="rect">
            <a:avLst/>
          </a:prstGeom>
          <a:noFill/>
        </p:spPr>
        <p:txBody>
          <a:bodyPr wrap="none" rtlCol="0">
            <a:spAutoFit/>
          </a:bodyPr>
          <a:lstStyle/>
          <a:p>
            <a:pPr algn="ctr"/>
            <a:r>
              <a:rPr lang="en-GB" sz="1400" dirty="0">
                <a:latin typeface="Comic Sans MS" pitchFamily="66" charset="0"/>
              </a:rPr>
              <a:t>3u</a:t>
            </a:r>
          </a:p>
        </p:txBody>
      </p:sp>
      <p:cxnSp>
        <p:nvCxnSpPr>
          <p:cNvPr id="25" name="Straight Arrow Connector 24"/>
          <p:cNvCxnSpPr/>
          <p:nvPr/>
        </p:nvCxnSpPr>
        <p:spPr>
          <a:xfrm>
            <a:off x="6629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679952" y="1752600"/>
            <a:ext cx="344966"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2</a:t>
            </a:r>
          </a:p>
        </p:txBody>
      </p:sp>
      <p:cxnSp>
        <p:nvCxnSpPr>
          <p:cNvPr id="27" name="Straight Connector 26"/>
          <p:cNvCxnSpPr/>
          <p:nvPr/>
        </p:nvCxnSpPr>
        <p:spPr>
          <a:xfrm>
            <a:off x="4191000" y="2743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343400" y="21336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29" name="TextBox 28"/>
          <p:cNvSpPr txBox="1"/>
          <p:nvPr/>
        </p:nvSpPr>
        <p:spPr>
          <a:xfrm>
            <a:off x="5867400" y="21336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30" name="TextBox 29"/>
          <p:cNvSpPr txBox="1"/>
          <p:nvPr/>
        </p:nvSpPr>
        <p:spPr>
          <a:xfrm>
            <a:off x="5105400" y="21336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31" name="TextBox 30"/>
          <p:cNvSpPr txBox="1"/>
          <p:nvPr/>
        </p:nvSpPr>
        <p:spPr>
          <a:xfrm>
            <a:off x="6629400" y="2133600"/>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32" name="Straight Arrow Connector 31"/>
          <p:cNvCxnSpPr/>
          <p:nvPr/>
        </p:nvCxnSpPr>
        <p:spPr>
          <a:xfrm flipH="1">
            <a:off x="5105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135113" y="1752600"/>
            <a:ext cx="386644" cy="307777"/>
          </a:xfrm>
          <a:prstGeom prst="rect">
            <a:avLst/>
          </a:prstGeom>
          <a:noFill/>
        </p:spPr>
        <p:txBody>
          <a:bodyPr wrap="none" rtlCol="0">
            <a:spAutoFit/>
          </a:bodyPr>
          <a:lstStyle/>
          <a:p>
            <a:pPr algn="ctr"/>
            <a:r>
              <a:rPr lang="en-GB" sz="1400" dirty="0">
                <a:latin typeface="Comic Sans MS" pitchFamily="66" charset="0"/>
              </a:rPr>
              <a:t>2u</a:t>
            </a:r>
          </a:p>
        </p:txBody>
      </p:sp>
      <p:cxnSp>
        <p:nvCxnSpPr>
          <p:cNvPr id="34" name="Straight Arrow Connector 33"/>
          <p:cNvCxnSpPr/>
          <p:nvPr/>
        </p:nvCxnSpPr>
        <p:spPr>
          <a:xfrm>
            <a:off x="5867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927570" y="1752600"/>
            <a:ext cx="325730"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1</a:t>
            </a:r>
          </a:p>
        </p:txBody>
      </p:sp>
      <p:sp>
        <p:nvSpPr>
          <p:cNvPr id="36" name="TextBox 35"/>
          <p:cNvSpPr txBox="1"/>
          <p:nvPr/>
        </p:nvSpPr>
        <p:spPr>
          <a:xfrm>
            <a:off x="4353762" y="24384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7" name="TextBox 36"/>
          <p:cNvSpPr txBox="1"/>
          <p:nvPr/>
        </p:nvSpPr>
        <p:spPr>
          <a:xfrm>
            <a:off x="5877762" y="24384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8" name="TextBox 37"/>
          <p:cNvSpPr txBox="1"/>
          <p:nvPr/>
        </p:nvSpPr>
        <p:spPr>
          <a:xfrm>
            <a:off x="5115762" y="2438400"/>
            <a:ext cx="433132" cy="307777"/>
          </a:xfrm>
          <a:prstGeom prst="rect">
            <a:avLst/>
          </a:prstGeom>
          <a:noFill/>
        </p:spPr>
        <p:txBody>
          <a:bodyPr wrap="none" rtlCol="0">
            <a:spAutoFit/>
          </a:bodyPr>
          <a:lstStyle/>
          <a:p>
            <a:pPr algn="ctr"/>
            <a:r>
              <a:rPr lang="en-GB" sz="1400" dirty="0">
                <a:latin typeface="Comic Sans MS" pitchFamily="66" charset="0"/>
              </a:rPr>
              <a:t>4m</a:t>
            </a:r>
          </a:p>
        </p:txBody>
      </p:sp>
      <p:sp>
        <p:nvSpPr>
          <p:cNvPr id="39" name="TextBox 38"/>
          <p:cNvSpPr txBox="1"/>
          <p:nvPr/>
        </p:nvSpPr>
        <p:spPr>
          <a:xfrm>
            <a:off x="6639762" y="2438400"/>
            <a:ext cx="433132" cy="307777"/>
          </a:xfrm>
          <a:prstGeom prst="rect">
            <a:avLst/>
          </a:prstGeom>
          <a:noFill/>
        </p:spPr>
        <p:txBody>
          <a:bodyPr wrap="none" rtlCol="0">
            <a:spAutoFit/>
          </a:bodyPr>
          <a:lstStyle/>
          <a:p>
            <a:pPr algn="ctr"/>
            <a:r>
              <a:rPr lang="en-GB" sz="1400" dirty="0">
                <a:latin typeface="Comic Sans MS" pitchFamily="66" charset="0"/>
              </a:rPr>
              <a:t>4m</a:t>
            </a:r>
          </a:p>
        </p:txBody>
      </p:sp>
      <p:sp>
        <p:nvSpPr>
          <p:cNvPr id="9" name="TextBox 8"/>
          <p:cNvSpPr txBox="1"/>
          <p:nvPr/>
        </p:nvSpPr>
        <p:spPr>
          <a:xfrm>
            <a:off x="3962400" y="2819400"/>
            <a:ext cx="5029199" cy="461665"/>
          </a:xfrm>
          <a:prstGeom prst="rect">
            <a:avLst/>
          </a:prstGeom>
          <a:noFill/>
        </p:spPr>
        <p:txBody>
          <a:bodyPr wrap="square" rtlCol="0">
            <a:spAutoFit/>
          </a:bodyPr>
          <a:lstStyle/>
          <a:p>
            <a:pPr algn="ctr"/>
            <a:r>
              <a:rPr lang="en-GB" sz="1200" dirty="0">
                <a:latin typeface="Comic Sans MS" pitchFamily="66" charset="0"/>
              </a:rPr>
              <a:t>Part b) refers to the new speed of P. We will therefore have to calculate v</a:t>
            </a:r>
            <a:r>
              <a:rPr lang="en-GB" sz="1200" baseline="-25000" dirty="0">
                <a:latin typeface="Comic Sans MS" pitchFamily="66" charset="0"/>
              </a:rPr>
              <a:t>1</a:t>
            </a:r>
            <a:r>
              <a:rPr lang="en-GB" sz="1200" dirty="0">
                <a:latin typeface="Comic Sans MS" pitchFamily="66" charset="0"/>
              </a:rPr>
              <a:t> in the same way we found v</a:t>
            </a:r>
            <a:r>
              <a:rPr lang="en-GB" sz="1200" baseline="-25000" dirty="0">
                <a:latin typeface="Comic Sans MS" pitchFamily="66" charset="0"/>
              </a:rPr>
              <a:t>2</a:t>
            </a:r>
            <a:r>
              <a:rPr lang="en-GB" sz="1200" dirty="0">
                <a:latin typeface="Comic Sans MS" pitchFamily="66" charset="0"/>
              </a:rPr>
              <a:t>.</a:t>
            </a:r>
          </a:p>
        </p:txBody>
      </p:sp>
      <mc:AlternateContent xmlns:mc="http://schemas.openxmlformats.org/markup-compatibility/2006" xmlns:a14="http://schemas.microsoft.com/office/drawing/2010/main">
        <mc:Choice Requires="a14">
          <p:sp>
            <p:nvSpPr>
              <p:cNvPr id="43" name="TextBox 42"/>
              <p:cNvSpPr txBox="1"/>
              <p:nvPr/>
            </p:nvSpPr>
            <p:spPr>
              <a:xfrm>
                <a:off x="7391400" y="1600200"/>
                <a:ext cx="1447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5</m:t>
                      </m:r>
                      <m:r>
                        <a:rPr lang="en-GB" sz="1600" b="0" i="1" smtClean="0">
                          <a:solidFill>
                            <a:srgbClr val="FF0000"/>
                          </a:solidFill>
                          <a:latin typeface="Cambria Math"/>
                        </a:rPr>
                        <m:t>𝑢𝑒</m:t>
                      </m:r>
                      <m:r>
                        <a:rPr lang="en-GB" sz="1600" b="0" i="1" smtClean="0">
                          <a:solidFill>
                            <a:srgbClr val="FF0000"/>
                          </a:solidFill>
                          <a:latin typeface="Cambria Math"/>
                        </a:rPr>
                        <m:t>=</m:t>
                      </m:r>
                      <m:sSub>
                        <m:sSubPr>
                          <m:ctrlPr>
                            <a:rPr lang="en-GB" sz="1600" b="0" i="1" smtClean="0">
                              <a:solidFill>
                                <a:srgbClr val="FF0000"/>
                              </a:solidFill>
                              <a:latin typeface="Cambria Math" panose="02040503050406030204" pitchFamily="18" charset="0"/>
                            </a:rPr>
                          </m:ctrlPr>
                        </m:sSubPr>
                        <m:e>
                          <m:r>
                            <a:rPr lang="en-GB" sz="1600" b="0" i="1" smtClean="0">
                              <a:solidFill>
                                <a:srgbClr val="FF0000"/>
                              </a:solidFill>
                              <a:latin typeface="Cambria Math"/>
                            </a:rPr>
                            <m:t>𝑣</m:t>
                          </m:r>
                        </m:e>
                        <m:sub>
                          <m:r>
                            <a:rPr lang="en-GB" sz="1600" b="0" i="1" smtClean="0">
                              <a:solidFill>
                                <a:srgbClr val="FF0000"/>
                              </a:solidFill>
                              <a:latin typeface="Cambria Math"/>
                            </a:rPr>
                            <m:t>2</m:t>
                          </m:r>
                        </m:sub>
                      </m:sSub>
                      <m:r>
                        <a:rPr lang="en-GB" sz="1600" b="0" i="1" smtClean="0">
                          <a:solidFill>
                            <a:srgbClr val="FF0000"/>
                          </a:solidFill>
                          <a:latin typeface="Cambria Math"/>
                        </a:rPr>
                        <m:t>−</m:t>
                      </m:r>
                      <m:sSub>
                        <m:sSubPr>
                          <m:ctrlPr>
                            <a:rPr lang="en-GB" sz="1600" b="0" i="1" smtClean="0">
                              <a:solidFill>
                                <a:srgbClr val="FF0000"/>
                              </a:solidFill>
                              <a:latin typeface="Cambria Math" panose="02040503050406030204" pitchFamily="18" charset="0"/>
                            </a:rPr>
                          </m:ctrlPr>
                        </m:sSubPr>
                        <m:e>
                          <m:r>
                            <a:rPr lang="en-GB" sz="1600" b="0" i="1" smtClean="0">
                              <a:solidFill>
                                <a:srgbClr val="FF0000"/>
                              </a:solidFill>
                              <a:latin typeface="Cambria Math"/>
                            </a:rPr>
                            <m:t>𝑣</m:t>
                          </m:r>
                        </m:e>
                        <m:sub>
                          <m:r>
                            <a:rPr lang="en-GB" sz="1600" b="0" i="1" smtClean="0">
                              <a:solidFill>
                                <a:srgbClr val="FF0000"/>
                              </a:solidFill>
                              <a:latin typeface="Cambria Math"/>
                            </a:rPr>
                            <m:t>1</m:t>
                          </m:r>
                        </m:sub>
                      </m:sSub>
                    </m:oMath>
                  </m:oMathPara>
                </a14:m>
                <a:endParaRPr lang="en-GB" sz="1600" dirty="0">
                  <a:solidFill>
                    <a:srgbClr val="FF000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7391400" y="1600200"/>
                <a:ext cx="1447800" cy="338554"/>
              </a:xfrm>
              <a:prstGeom prst="rect">
                <a:avLst/>
              </a:prstGeom>
              <a:blipFill rotWithShape="1">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7391400" y="2057400"/>
                <a:ext cx="1524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𝑢</m:t>
                      </m:r>
                      <m:r>
                        <a:rPr lang="en-GB" sz="1600" b="0" i="1" smtClean="0">
                          <a:solidFill>
                            <a:srgbClr val="FF0000"/>
                          </a:solidFill>
                          <a:latin typeface="Cambria Math"/>
                        </a:rPr>
                        <m:t>=3</m:t>
                      </m:r>
                      <m:sSub>
                        <m:sSubPr>
                          <m:ctrlPr>
                            <a:rPr lang="en-GB" sz="1600" b="0" i="1" smtClean="0">
                              <a:solidFill>
                                <a:srgbClr val="FF0000"/>
                              </a:solidFill>
                              <a:latin typeface="Cambria Math" panose="02040503050406030204" pitchFamily="18" charset="0"/>
                            </a:rPr>
                          </m:ctrlPr>
                        </m:sSubPr>
                        <m:e>
                          <m:r>
                            <a:rPr lang="en-GB" sz="1600" b="1" i="1" smtClean="0">
                              <a:solidFill>
                                <a:srgbClr val="FF0000"/>
                              </a:solidFill>
                              <a:latin typeface="Cambria Math"/>
                            </a:rPr>
                            <m:t>𝒗</m:t>
                          </m:r>
                        </m:e>
                        <m:sub>
                          <m:r>
                            <a:rPr lang="en-GB" sz="1600" b="0" i="1" smtClean="0">
                              <a:solidFill>
                                <a:srgbClr val="FF0000"/>
                              </a:solidFill>
                              <a:latin typeface="Cambria Math"/>
                            </a:rPr>
                            <m:t>1</m:t>
                          </m:r>
                        </m:sub>
                      </m:sSub>
                      <m:r>
                        <a:rPr lang="en-GB" sz="1600" b="0" i="1" smtClean="0">
                          <a:solidFill>
                            <a:srgbClr val="FF0000"/>
                          </a:solidFill>
                          <a:latin typeface="Cambria Math"/>
                        </a:rPr>
                        <m:t>+4</m:t>
                      </m:r>
                      <m:sSub>
                        <m:sSubPr>
                          <m:ctrlPr>
                            <a:rPr lang="en-GB" sz="1600" b="0" i="1" smtClean="0">
                              <a:solidFill>
                                <a:srgbClr val="FF0000"/>
                              </a:solidFill>
                              <a:latin typeface="Cambria Math" panose="02040503050406030204" pitchFamily="18" charset="0"/>
                            </a:rPr>
                          </m:ctrlPr>
                        </m:sSubPr>
                        <m:e>
                          <m:r>
                            <a:rPr lang="en-GB" sz="1600" b="1" i="1" smtClean="0">
                              <a:solidFill>
                                <a:srgbClr val="FF0000"/>
                              </a:solidFill>
                              <a:latin typeface="Cambria Math"/>
                            </a:rPr>
                            <m:t>𝒗</m:t>
                          </m:r>
                        </m:e>
                        <m:sub>
                          <m:r>
                            <a:rPr lang="en-GB" sz="1600" b="0" i="1" smtClean="0">
                              <a:solidFill>
                                <a:srgbClr val="FF0000"/>
                              </a:solidFill>
                              <a:latin typeface="Cambria Math"/>
                            </a:rPr>
                            <m:t>2</m:t>
                          </m:r>
                        </m:sub>
                      </m:sSub>
                    </m:oMath>
                  </m:oMathPara>
                </a14:m>
                <a:endParaRPr lang="en-GB" sz="1600" dirty="0">
                  <a:solidFill>
                    <a:srgbClr val="FF0000"/>
                  </a:solidFill>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7391400" y="2057400"/>
                <a:ext cx="1524000" cy="338554"/>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4267200" y="3352800"/>
                <a:ext cx="14478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a:rPr>
                        <m:t>5</m:t>
                      </m:r>
                      <m:r>
                        <a:rPr lang="en-GB" sz="1400" b="0" i="1" smtClean="0">
                          <a:solidFill>
                            <a:schemeClr val="tx1"/>
                          </a:solidFill>
                          <a:latin typeface="Cambria Math"/>
                        </a:rPr>
                        <m:t>𝑢𝑒</m:t>
                      </m:r>
                      <m:r>
                        <a:rPr lang="en-GB" sz="1400" b="0" i="1" smtClean="0">
                          <a:solidFill>
                            <a:schemeClr val="tx1"/>
                          </a:solidFill>
                          <a:latin typeface="Cambria Math"/>
                        </a:rPr>
                        <m:t>=</m:t>
                      </m:r>
                      <m:sSub>
                        <m:sSubPr>
                          <m:ctrlPr>
                            <a:rPr lang="en-GB" sz="1400" b="0" i="1" smtClean="0">
                              <a:solidFill>
                                <a:schemeClr val="tx1"/>
                              </a:solidFill>
                              <a:latin typeface="Cambria Math" panose="02040503050406030204" pitchFamily="18" charset="0"/>
                            </a:rPr>
                          </m:ctrlPr>
                        </m:sSubPr>
                        <m:e>
                          <m:r>
                            <a:rPr lang="en-GB" sz="1400" b="0" i="1" smtClean="0">
                              <a:solidFill>
                                <a:schemeClr val="tx1"/>
                              </a:solidFill>
                              <a:latin typeface="Cambria Math"/>
                            </a:rPr>
                            <m:t>𝑣</m:t>
                          </m:r>
                        </m:e>
                        <m:sub>
                          <m:r>
                            <a:rPr lang="en-GB" sz="1400" b="0" i="1" smtClean="0">
                              <a:solidFill>
                                <a:schemeClr val="tx1"/>
                              </a:solidFill>
                              <a:latin typeface="Cambria Math"/>
                            </a:rPr>
                            <m:t>2</m:t>
                          </m:r>
                        </m:sub>
                      </m:sSub>
                      <m:r>
                        <a:rPr lang="en-GB" sz="1400" b="0" i="1" smtClean="0">
                          <a:solidFill>
                            <a:schemeClr val="tx1"/>
                          </a:solidFill>
                          <a:latin typeface="Cambria Math"/>
                        </a:rPr>
                        <m:t>−</m:t>
                      </m:r>
                      <m:sSub>
                        <m:sSubPr>
                          <m:ctrlPr>
                            <a:rPr lang="en-GB" sz="1400" b="0" i="1" smtClean="0">
                              <a:solidFill>
                                <a:schemeClr val="tx1"/>
                              </a:solidFill>
                              <a:latin typeface="Cambria Math" panose="02040503050406030204" pitchFamily="18" charset="0"/>
                            </a:rPr>
                          </m:ctrlPr>
                        </m:sSubPr>
                        <m:e>
                          <m:r>
                            <a:rPr lang="en-GB" sz="1400" b="0" i="1" smtClean="0">
                              <a:solidFill>
                                <a:schemeClr val="tx1"/>
                              </a:solidFill>
                              <a:latin typeface="Cambria Math"/>
                            </a:rPr>
                            <m:t>𝑣</m:t>
                          </m:r>
                        </m:e>
                        <m:sub>
                          <m:r>
                            <a:rPr lang="en-GB" sz="1400" b="0" i="1" smtClean="0">
                              <a:solidFill>
                                <a:schemeClr val="tx1"/>
                              </a:solidFill>
                              <a:latin typeface="Cambria Math"/>
                            </a:rPr>
                            <m:t>1</m:t>
                          </m:r>
                        </m:sub>
                      </m:sSub>
                    </m:oMath>
                  </m:oMathPara>
                </a14:m>
                <a:endParaRPr lang="en-GB" sz="1400" dirty="0">
                  <a:solidFill>
                    <a:schemeClr val="tx1"/>
                  </a:solidFill>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4267200" y="3352800"/>
                <a:ext cx="1447800" cy="307777"/>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4267200" y="3733800"/>
                <a:ext cx="15240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a:rPr>
                        <m:t>𝑢</m:t>
                      </m:r>
                      <m:r>
                        <a:rPr lang="en-GB" sz="1400" b="0" i="1" smtClean="0">
                          <a:solidFill>
                            <a:schemeClr val="tx1"/>
                          </a:solidFill>
                          <a:latin typeface="Cambria Math"/>
                        </a:rPr>
                        <m:t>=3</m:t>
                      </m:r>
                      <m:sSub>
                        <m:sSubPr>
                          <m:ctrlPr>
                            <a:rPr lang="en-GB" sz="1400" b="0" i="1" smtClean="0">
                              <a:solidFill>
                                <a:schemeClr val="tx1"/>
                              </a:solidFill>
                              <a:latin typeface="Cambria Math" panose="02040503050406030204" pitchFamily="18" charset="0"/>
                            </a:rPr>
                          </m:ctrlPr>
                        </m:sSubPr>
                        <m:e>
                          <m:r>
                            <a:rPr lang="en-GB" sz="1400" b="1" i="1" smtClean="0">
                              <a:solidFill>
                                <a:schemeClr val="tx1"/>
                              </a:solidFill>
                              <a:latin typeface="Cambria Math"/>
                            </a:rPr>
                            <m:t>𝒗</m:t>
                          </m:r>
                        </m:e>
                        <m:sub>
                          <m:r>
                            <a:rPr lang="en-GB" sz="1400" b="0" i="1" smtClean="0">
                              <a:solidFill>
                                <a:schemeClr val="tx1"/>
                              </a:solidFill>
                              <a:latin typeface="Cambria Math"/>
                            </a:rPr>
                            <m:t>1</m:t>
                          </m:r>
                        </m:sub>
                      </m:sSub>
                      <m:r>
                        <a:rPr lang="en-GB" sz="1400" b="0" i="1" smtClean="0">
                          <a:solidFill>
                            <a:schemeClr val="tx1"/>
                          </a:solidFill>
                          <a:latin typeface="Cambria Math"/>
                        </a:rPr>
                        <m:t>+4</m:t>
                      </m:r>
                      <m:sSub>
                        <m:sSubPr>
                          <m:ctrlPr>
                            <a:rPr lang="en-GB" sz="1400" b="0" i="1" smtClean="0">
                              <a:solidFill>
                                <a:schemeClr val="tx1"/>
                              </a:solidFill>
                              <a:latin typeface="Cambria Math" panose="02040503050406030204" pitchFamily="18" charset="0"/>
                            </a:rPr>
                          </m:ctrlPr>
                        </m:sSubPr>
                        <m:e>
                          <m:r>
                            <a:rPr lang="en-GB" sz="1400" b="1" i="1" smtClean="0">
                              <a:solidFill>
                                <a:schemeClr val="tx1"/>
                              </a:solidFill>
                              <a:latin typeface="Cambria Math"/>
                            </a:rPr>
                            <m:t>𝒗</m:t>
                          </m:r>
                        </m:e>
                        <m:sub>
                          <m:r>
                            <a:rPr lang="en-GB" sz="1400" b="0" i="1" smtClean="0">
                              <a:solidFill>
                                <a:schemeClr val="tx1"/>
                              </a:solidFill>
                              <a:latin typeface="Cambria Math"/>
                            </a:rPr>
                            <m:t>2</m:t>
                          </m:r>
                        </m:sub>
                      </m:sSub>
                    </m:oMath>
                  </m:oMathPara>
                </a14:m>
                <a:endParaRPr lang="en-GB" sz="1400" dirty="0">
                  <a:solidFill>
                    <a:schemeClr val="tx1"/>
                  </a:solidFill>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4267200" y="3733800"/>
                <a:ext cx="1524000" cy="307777"/>
              </a:xfrm>
              <a:prstGeom prst="rect">
                <a:avLst/>
              </a:prstGeom>
              <a:blipFill rotWithShape="1">
                <a:blip r:embed="rId11"/>
                <a:stretch>
                  <a:fillRect/>
                </a:stretch>
              </a:blipFill>
            </p:spPr>
            <p:txBody>
              <a:bodyPr/>
              <a:lstStyle/>
              <a:p>
                <a:r>
                  <a:rPr lang="en-GB">
                    <a:noFill/>
                  </a:rPr>
                  <a:t> </a:t>
                </a:r>
              </a:p>
            </p:txBody>
          </p:sp>
        </mc:Fallback>
      </mc:AlternateContent>
      <p:sp>
        <p:nvSpPr>
          <p:cNvPr id="47" name="TextBox 46"/>
          <p:cNvSpPr txBox="1"/>
          <p:nvPr/>
        </p:nvSpPr>
        <p:spPr>
          <a:xfrm>
            <a:off x="3886200" y="3352800"/>
            <a:ext cx="359394" cy="307777"/>
          </a:xfrm>
          <a:prstGeom prst="rect">
            <a:avLst/>
          </a:prstGeom>
          <a:noFill/>
        </p:spPr>
        <p:txBody>
          <a:bodyPr wrap="none" rtlCol="0">
            <a:spAutoFit/>
          </a:bodyPr>
          <a:lstStyle/>
          <a:p>
            <a:r>
              <a:rPr lang="en-GB" sz="1400" b="1" dirty="0">
                <a:latin typeface="Comic Sans MS" pitchFamily="66" charset="0"/>
              </a:rPr>
              <a:t>1)</a:t>
            </a:r>
          </a:p>
        </p:txBody>
      </p:sp>
      <p:sp>
        <p:nvSpPr>
          <p:cNvPr id="48" name="TextBox 47"/>
          <p:cNvSpPr txBox="1"/>
          <p:nvPr/>
        </p:nvSpPr>
        <p:spPr>
          <a:xfrm>
            <a:off x="3886200" y="3733800"/>
            <a:ext cx="359394" cy="307777"/>
          </a:xfrm>
          <a:prstGeom prst="rect">
            <a:avLst/>
          </a:prstGeom>
          <a:noFill/>
        </p:spPr>
        <p:txBody>
          <a:bodyPr wrap="none" rtlCol="0">
            <a:spAutoFit/>
          </a:bodyPr>
          <a:lstStyle/>
          <a:p>
            <a:r>
              <a:rPr lang="en-GB" sz="1400" b="1" dirty="0">
                <a:latin typeface="Comic Sans MS" pitchFamily="66" charset="0"/>
              </a:rPr>
              <a:t>2)</a:t>
            </a:r>
          </a:p>
        </p:txBody>
      </p:sp>
      <p:sp>
        <p:nvSpPr>
          <p:cNvPr id="50" name="TextBox 49"/>
          <p:cNvSpPr txBox="1"/>
          <p:nvPr/>
        </p:nvSpPr>
        <p:spPr>
          <a:xfrm>
            <a:off x="5715000" y="3276600"/>
            <a:ext cx="1778051" cy="276999"/>
          </a:xfrm>
          <a:prstGeom prst="rect">
            <a:avLst/>
          </a:prstGeom>
          <a:noFill/>
        </p:spPr>
        <p:txBody>
          <a:bodyPr wrap="none" rtlCol="0">
            <a:spAutoFit/>
          </a:bodyPr>
          <a:lstStyle/>
          <a:p>
            <a:r>
              <a:rPr lang="en-GB" sz="1200" dirty="0">
                <a:latin typeface="Comic Sans MS" pitchFamily="66" charset="0"/>
              </a:rPr>
              <a:t>Rewrite in terms of v</a:t>
            </a:r>
            <a:r>
              <a:rPr lang="en-GB" sz="1200" baseline="-25000" dirty="0">
                <a:latin typeface="Comic Sans MS" pitchFamily="66" charset="0"/>
              </a:rPr>
              <a:t>2</a:t>
            </a:r>
          </a:p>
        </p:txBody>
      </p:sp>
      <p:cxnSp>
        <p:nvCxnSpPr>
          <p:cNvPr id="51" name="Straight Arrow Connector 50"/>
          <p:cNvCxnSpPr/>
          <p:nvPr/>
        </p:nvCxnSpPr>
        <p:spPr>
          <a:xfrm>
            <a:off x="5943600" y="3581400"/>
            <a:ext cx="1295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2" name="TextBox 51"/>
              <p:cNvSpPr txBox="1"/>
              <p:nvPr/>
            </p:nvSpPr>
            <p:spPr>
              <a:xfrm>
                <a:off x="7467600" y="3352800"/>
                <a:ext cx="14478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a:rPr>
                        <m:t>5</m:t>
                      </m:r>
                      <m:r>
                        <a:rPr lang="en-GB" sz="1400" b="0" i="1" smtClean="0">
                          <a:solidFill>
                            <a:schemeClr val="tx1"/>
                          </a:solidFill>
                          <a:latin typeface="Cambria Math"/>
                        </a:rPr>
                        <m:t>𝑢𝑒</m:t>
                      </m:r>
                      <m:r>
                        <a:rPr lang="en-GB" sz="1400" b="0" i="1" smtClean="0">
                          <a:solidFill>
                            <a:schemeClr val="tx1"/>
                          </a:solidFill>
                          <a:latin typeface="Cambria Math"/>
                        </a:rPr>
                        <m:t>+</m:t>
                      </m:r>
                      <m:sSub>
                        <m:sSubPr>
                          <m:ctrlPr>
                            <a:rPr lang="en-GB" sz="1400" b="0" i="1" smtClean="0">
                              <a:solidFill>
                                <a:schemeClr val="tx1"/>
                              </a:solidFill>
                              <a:latin typeface="Cambria Math" panose="02040503050406030204" pitchFamily="18" charset="0"/>
                            </a:rPr>
                          </m:ctrlPr>
                        </m:sSubPr>
                        <m:e>
                          <m:r>
                            <a:rPr lang="en-GB" sz="1400" b="0" i="1" smtClean="0">
                              <a:solidFill>
                                <a:schemeClr val="tx1"/>
                              </a:solidFill>
                              <a:latin typeface="Cambria Math"/>
                            </a:rPr>
                            <m:t>𝑣</m:t>
                          </m:r>
                        </m:e>
                        <m:sub>
                          <m:r>
                            <a:rPr lang="en-GB" sz="1400" b="0" i="1" smtClean="0">
                              <a:solidFill>
                                <a:schemeClr val="tx1"/>
                              </a:solidFill>
                              <a:latin typeface="Cambria Math"/>
                            </a:rPr>
                            <m:t>1</m:t>
                          </m:r>
                        </m:sub>
                      </m:sSub>
                      <m:r>
                        <a:rPr lang="en-GB" sz="1400" b="0" i="1" smtClean="0">
                          <a:solidFill>
                            <a:schemeClr val="tx1"/>
                          </a:solidFill>
                          <a:latin typeface="Cambria Math"/>
                        </a:rPr>
                        <m:t>=</m:t>
                      </m:r>
                      <m:sSub>
                        <m:sSubPr>
                          <m:ctrlPr>
                            <a:rPr lang="en-GB" sz="1400" b="0" i="1" smtClean="0">
                              <a:solidFill>
                                <a:schemeClr val="tx1"/>
                              </a:solidFill>
                              <a:latin typeface="Cambria Math" panose="02040503050406030204" pitchFamily="18" charset="0"/>
                            </a:rPr>
                          </m:ctrlPr>
                        </m:sSubPr>
                        <m:e>
                          <m:r>
                            <a:rPr lang="en-GB" sz="1400" b="0" i="1" smtClean="0">
                              <a:solidFill>
                                <a:schemeClr val="tx1"/>
                              </a:solidFill>
                              <a:latin typeface="Cambria Math"/>
                            </a:rPr>
                            <m:t>𝑣</m:t>
                          </m:r>
                        </m:e>
                        <m:sub>
                          <m:r>
                            <a:rPr lang="en-GB" sz="1400" b="0" i="1" smtClean="0">
                              <a:solidFill>
                                <a:schemeClr val="tx1"/>
                              </a:solidFill>
                              <a:latin typeface="Cambria Math"/>
                            </a:rPr>
                            <m:t>2</m:t>
                          </m:r>
                        </m:sub>
                      </m:sSub>
                    </m:oMath>
                  </m:oMathPara>
                </a14:m>
                <a:endParaRPr lang="en-GB" sz="1400" dirty="0">
                  <a:solidFill>
                    <a:schemeClr val="tx1"/>
                  </a:solidFill>
                </a:endParaRPr>
              </a:p>
            </p:txBody>
          </p:sp>
        </mc:Choice>
        <mc:Fallback xmlns="">
          <p:sp>
            <p:nvSpPr>
              <p:cNvPr id="52" name="TextBox 51"/>
              <p:cNvSpPr txBox="1">
                <a:spLocks noRot="1" noChangeAspect="1" noMove="1" noResize="1" noEditPoints="1" noAdjustHandles="1" noChangeArrowheads="1" noChangeShapeType="1" noTextEdit="1"/>
              </p:cNvSpPr>
              <p:nvPr/>
            </p:nvSpPr>
            <p:spPr>
              <a:xfrm>
                <a:off x="7467600" y="3352800"/>
                <a:ext cx="1447800"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4876800" y="4114800"/>
                <a:ext cx="1524000" cy="307777"/>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sz="1400" b="0" i="1" smtClean="0">
                          <a:solidFill>
                            <a:schemeClr val="tx1"/>
                          </a:solidFill>
                          <a:latin typeface="Cambria Math"/>
                        </a:rPr>
                        <m:t>𝑢</m:t>
                      </m:r>
                      <m:r>
                        <a:rPr lang="en-GB" sz="1400" b="0" i="1" smtClean="0">
                          <a:solidFill>
                            <a:schemeClr val="tx1"/>
                          </a:solidFill>
                          <a:latin typeface="Cambria Math"/>
                        </a:rPr>
                        <m:t>=3</m:t>
                      </m:r>
                      <m:sSub>
                        <m:sSubPr>
                          <m:ctrlPr>
                            <a:rPr lang="en-GB" sz="1400" b="0" i="1" smtClean="0">
                              <a:solidFill>
                                <a:schemeClr val="tx1"/>
                              </a:solidFill>
                              <a:latin typeface="Cambria Math" panose="02040503050406030204" pitchFamily="18" charset="0"/>
                            </a:rPr>
                          </m:ctrlPr>
                        </m:sSubPr>
                        <m:e>
                          <m:r>
                            <a:rPr lang="en-GB" sz="1400" b="1" i="1" smtClean="0">
                              <a:solidFill>
                                <a:schemeClr val="tx1"/>
                              </a:solidFill>
                              <a:latin typeface="Cambria Math"/>
                            </a:rPr>
                            <m:t>𝒗</m:t>
                          </m:r>
                        </m:e>
                        <m:sub>
                          <m:r>
                            <a:rPr lang="en-GB" sz="1400" b="0" i="1" smtClean="0">
                              <a:solidFill>
                                <a:schemeClr val="tx1"/>
                              </a:solidFill>
                              <a:latin typeface="Cambria Math"/>
                            </a:rPr>
                            <m:t>1</m:t>
                          </m:r>
                        </m:sub>
                      </m:sSub>
                      <m:r>
                        <a:rPr lang="en-GB" sz="1400" b="0" i="1" smtClean="0">
                          <a:solidFill>
                            <a:schemeClr val="tx1"/>
                          </a:solidFill>
                          <a:latin typeface="Cambria Math"/>
                        </a:rPr>
                        <m:t>+4</m:t>
                      </m:r>
                      <m:sSub>
                        <m:sSubPr>
                          <m:ctrlPr>
                            <a:rPr lang="en-GB" sz="1400" b="0" i="1" smtClean="0">
                              <a:solidFill>
                                <a:srgbClr val="FF0000"/>
                              </a:solidFill>
                              <a:latin typeface="Cambria Math" panose="02040503050406030204" pitchFamily="18" charset="0"/>
                            </a:rPr>
                          </m:ctrlPr>
                        </m:sSubPr>
                        <m:e>
                          <m:r>
                            <a:rPr lang="en-GB" sz="1400" b="1" i="1" smtClean="0">
                              <a:solidFill>
                                <a:srgbClr val="FF0000"/>
                              </a:solidFill>
                              <a:latin typeface="Cambria Math"/>
                            </a:rPr>
                            <m:t>𝒗</m:t>
                          </m:r>
                        </m:e>
                        <m:sub>
                          <m:r>
                            <a:rPr lang="en-GB" sz="1400" b="0" i="1" smtClean="0">
                              <a:solidFill>
                                <a:srgbClr val="FF0000"/>
                              </a:solidFill>
                              <a:latin typeface="Cambria Math"/>
                            </a:rPr>
                            <m:t>2</m:t>
                          </m:r>
                        </m:sub>
                      </m:sSub>
                    </m:oMath>
                  </m:oMathPara>
                </a14:m>
                <a:endParaRPr lang="en-GB" sz="1400" dirty="0">
                  <a:solidFill>
                    <a:schemeClr val="tx1"/>
                  </a:solidFill>
                </a:endParaRPr>
              </a:p>
            </p:txBody>
          </p:sp>
        </mc:Choice>
        <mc:Fallback xmlns="">
          <p:sp>
            <p:nvSpPr>
              <p:cNvPr id="53" name="TextBox 52"/>
              <p:cNvSpPr txBox="1">
                <a:spLocks noRot="1" noChangeAspect="1" noMove="1" noResize="1" noEditPoints="1" noAdjustHandles="1" noChangeArrowheads="1" noChangeShapeType="1" noTextEdit="1"/>
              </p:cNvSpPr>
              <p:nvPr/>
            </p:nvSpPr>
            <p:spPr>
              <a:xfrm>
                <a:off x="4876800" y="4114800"/>
                <a:ext cx="1524000" cy="307777"/>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4876800" y="4495800"/>
                <a:ext cx="2133600" cy="307777"/>
              </a:xfrm>
              <a:prstGeom prst="rect">
                <a:avLst/>
              </a:prstGeom>
              <a:noFill/>
            </p:spPr>
            <p:txBody>
              <a:bodyPr wrap="square" rtlCol="0">
                <a:spAutoFit/>
              </a:bodyPr>
              <a:lstStyle/>
              <a:p>
                <a14:m>
                  <m:oMath xmlns:m="http://schemas.openxmlformats.org/officeDocument/2006/math">
                    <m:r>
                      <a:rPr lang="en-GB" sz="1400" b="0" i="1" smtClean="0">
                        <a:solidFill>
                          <a:schemeClr val="tx1"/>
                        </a:solidFill>
                        <a:latin typeface="Cambria Math"/>
                      </a:rPr>
                      <m:t>𝑢</m:t>
                    </m:r>
                    <m:r>
                      <a:rPr lang="en-GB" sz="1400" b="0" i="1" smtClean="0">
                        <a:solidFill>
                          <a:schemeClr val="tx1"/>
                        </a:solidFill>
                        <a:latin typeface="Cambria Math"/>
                      </a:rPr>
                      <m:t>=3</m:t>
                    </m:r>
                    <m:sSub>
                      <m:sSubPr>
                        <m:ctrlPr>
                          <a:rPr lang="en-GB" sz="1400" b="0" i="1" smtClean="0">
                            <a:solidFill>
                              <a:schemeClr val="tx1"/>
                            </a:solidFill>
                            <a:latin typeface="Cambria Math" panose="02040503050406030204" pitchFamily="18" charset="0"/>
                          </a:rPr>
                        </m:ctrlPr>
                      </m:sSubPr>
                      <m:e>
                        <m:r>
                          <a:rPr lang="en-GB" sz="1400" b="1" i="1" smtClean="0">
                            <a:solidFill>
                              <a:schemeClr val="tx1"/>
                            </a:solidFill>
                            <a:latin typeface="Cambria Math"/>
                          </a:rPr>
                          <m:t>𝒗</m:t>
                        </m:r>
                      </m:e>
                      <m:sub>
                        <m:r>
                          <a:rPr lang="en-GB" sz="1400" b="0" i="1" smtClean="0">
                            <a:solidFill>
                              <a:schemeClr val="tx1"/>
                            </a:solidFill>
                            <a:latin typeface="Cambria Math"/>
                          </a:rPr>
                          <m:t>1</m:t>
                        </m:r>
                      </m:sub>
                    </m:sSub>
                    <m:r>
                      <a:rPr lang="en-GB" sz="1400" b="0" i="1" smtClean="0">
                        <a:solidFill>
                          <a:schemeClr val="tx1"/>
                        </a:solidFill>
                        <a:latin typeface="Cambria Math"/>
                      </a:rPr>
                      <m:t>+4</m:t>
                    </m:r>
                    <m:r>
                      <a:rPr lang="en-GB" sz="1400" i="1">
                        <a:latin typeface="Cambria Math"/>
                      </a:rPr>
                      <m:t>(</m:t>
                    </m:r>
                    <m:r>
                      <a:rPr lang="en-GB" sz="1400" i="1" smtClean="0">
                        <a:solidFill>
                          <a:srgbClr val="FF0000"/>
                        </a:solidFill>
                        <a:latin typeface="Cambria Math"/>
                      </a:rPr>
                      <m:t>5</m:t>
                    </m:r>
                    <m:r>
                      <a:rPr lang="en-GB" sz="1400" i="1" smtClean="0">
                        <a:solidFill>
                          <a:srgbClr val="FF0000"/>
                        </a:solidFill>
                        <a:latin typeface="Cambria Math"/>
                      </a:rPr>
                      <m:t>𝑢𝑒</m:t>
                    </m:r>
                    <m:r>
                      <a:rPr lang="en-GB" sz="1400" i="1" smtClean="0">
                        <a:solidFill>
                          <a:srgbClr val="FF0000"/>
                        </a:solidFill>
                        <a:latin typeface="Cambria Math"/>
                      </a:rPr>
                      <m:t>+</m:t>
                    </m:r>
                    <m:sSub>
                      <m:sSubPr>
                        <m:ctrlPr>
                          <a:rPr lang="en-GB" sz="1400" i="1">
                            <a:solidFill>
                              <a:srgbClr val="FF0000"/>
                            </a:solidFill>
                            <a:latin typeface="Cambria Math" panose="02040503050406030204" pitchFamily="18" charset="0"/>
                          </a:rPr>
                        </m:ctrlPr>
                      </m:sSubPr>
                      <m:e>
                        <m:r>
                          <a:rPr lang="en-GB" sz="1400" i="1">
                            <a:solidFill>
                              <a:srgbClr val="FF0000"/>
                            </a:solidFill>
                            <a:latin typeface="Cambria Math"/>
                          </a:rPr>
                          <m:t>𝑣</m:t>
                        </m:r>
                      </m:e>
                      <m:sub>
                        <m:r>
                          <a:rPr lang="en-GB" sz="1400" i="1">
                            <a:solidFill>
                              <a:srgbClr val="FF0000"/>
                            </a:solidFill>
                            <a:latin typeface="Cambria Math"/>
                          </a:rPr>
                          <m:t>1</m:t>
                        </m:r>
                      </m:sub>
                    </m:sSub>
                  </m:oMath>
                </a14:m>
                <a:r>
                  <a:rPr lang="en-GB" sz="1400" dirty="0">
                    <a:solidFill>
                      <a:schemeClr val="tx1"/>
                    </a:solidFill>
                  </a:rPr>
                  <a:t>)</a:t>
                </a:r>
              </a:p>
            </p:txBody>
          </p:sp>
        </mc:Choice>
        <mc:Fallback xmlns="">
          <p:sp>
            <p:nvSpPr>
              <p:cNvPr id="54" name="TextBox 53"/>
              <p:cNvSpPr txBox="1">
                <a:spLocks noRot="1" noChangeAspect="1" noMove="1" noResize="1" noEditPoints="1" noAdjustHandles="1" noChangeArrowheads="1" noChangeShapeType="1" noTextEdit="1"/>
              </p:cNvSpPr>
              <p:nvPr/>
            </p:nvSpPr>
            <p:spPr>
              <a:xfrm>
                <a:off x="4876800" y="4495800"/>
                <a:ext cx="2133600" cy="307777"/>
              </a:xfrm>
              <a:prstGeom prst="rect">
                <a:avLst/>
              </a:prstGeom>
              <a:blipFill rotWithShape="1">
                <a:blip r:embed="rId14"/>
                <a:stretch>
                  <a:fillRect t="-2000" b="-1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4876800" y="4876800"/>
                <a:ext cx="2133600" cy="307777"/>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sz="1400" b="0" i="1" smtClean="0">
                          <a:solidFill>
                            <a:schemeClr val="tx1"/>
                          </a:solidFill>
                          <a:latin typeface="Cambria Math"/>
                        </a:rPr>
                        <m:t>𝑢</m:t>
                      </m:r>
                      <m:r>
                        <a:rPr lang="en-GB" sz="1400" b="0" i="1" smtClean="0">
                          <a:solidFill>
                            <a:schemeClr val="tx1"/>
                          </a:solidFill>
                          <a:latin typeface="Cambria Math"/>
                        </a:rPr>
                        <m:t>=3</m:t>
                      </m:r>
                      <m:sSub>
                        <m:sSubPr>
                          <m:ctrlPr>
                            <a:rPr lang="en-GB" sz="1400" b="0" i="1" smtClean="0">
                              <a:solidFill>
                                <a:schemeClr val="tx1"/>
                              </a:solidFill>
                              <a:latin typeface="Cambria Math" panose="02040503050406030204" pitchFamily="18" charset="0"/>
                            </a:rPr>
                          </m:ctrlPr>
                        </m:sSubPr>
                        <m:e>
                          <m:r>
                            <a:rPr lang="en-GB" sz="1400" b="1" i="1" smtClean="0">
                              <a:solidFill>
                                <a:schemeClr val="tx1"/>
                              </a:solidFill>
                              <a:latin typeface="Cambria Math"/>
                            </a:rPr>
                            <m:t>𝒗</m:t>
                          </m:r>
                        </m:e>
                        <m:sub>
                          <m:r>
                            <a:rPr lang="en-GB" sz="1400" b="0" i="1" smtClean="0">
                              <a:solidFill>
                                <a:schemeClr val="tx1"/>
                              </a:solidFill>
                              <a:latin typeface="Cambria Math"/>
                            </a:rPr>
                            <m:t>1</m:t>
                          </m:r>
                        </m:sub>
                      </m:sSub>
                      <m:r>
                        <a:rPr lang="en-GB" sz="1400" b="0" i="1" smtClean="0">
                          <a:solidFill>
                            <a:schemeClr val="tx1"/>
                          </a:solidFill>
                          <a:latin typeface="Cambria Math"/>
                        </a:rPr>
                        <m:t>+20</m:t>
                      </m:r>
                      <m:r>
                        <a:rPr lang="en-GB" sz="1400" b="0" i="1" smtClean="0">
                          <a:solidFill>
                            <a:schemeClr val="tx1"/>
                          </a:solidFill>
                          <a:latin typeface="Cambria Math"/>
                        </a:rPr>
                        <m:t>𝑢𝑒</m:t>
                      </m:r>
                      <m:r>
                        <a:rPr lang="en-GB" sz="1400" b="0" i="1" smtClean="0">
                          <a:solidFill>
                            <a:schemeClr val="tx1"/>
                          </a:solidFill>
                          <a:latin typeface="Cambria Math"/>
                        </a:rPr>
                        <m:t>+4</m:t>
                      </m:r>
                      <m:sSub>
                        <m:sSubPr>
                          <m:ctrlPr>
                            <a:rPr lang="en-GB" sz="1400" b="0" i="1" smtClean="0">
                              <a:solidFill>
                                <a:schemeClr val="tx1"/>
                              </a:solidFill>
                              <a:latin typeface="Cambria Math" panose="02040503050406030204" pitchFamily="18" charset="0"/>
                            </a:rPr>
                          </m:ctrlPr>
                        </m:sSubPr>
                        <m:e>
                          <m:r>
                            <a:rPr lang="en-GB" sz="1400" b="0" i="1" smtClean="0">
                              <a:solidFill>
                                <a:schemeClr val="tx1"/>
                              </a:solidFill>
                              <a:latin typeface="Cambria Math"/>
                            </a:rPr>
                            <m:t>𝑣</m:t>
                          </m:r>
                        </m:e>
                        <m:sub>
                          <m:r>
                            <a:rPr lang="en-GB" sz="1400" b="0" i="1" smtClean="0">
                              <a:solidFill>
                                <a:schemeClr val="tx1"/>
                              </a:solidFill>
                              <a:latin typeface="Cambria Math"/>
                            </a:rPr>
                            <m:t>1</m:t>
                          </m:r>
                        </m:sub>
                      </m:sSub>
                    </m:oMath>
                  </m:oMathPara>
                </a14:m>
                <a:endParaRPr lang="en-GB" sz="1400" dirty="0">
                  <a:solidFill>
                    <a:schemeClr val="tx1"/>
                  </a:solidFill>
                </a:endParaRPr>
              </a:p>
            </p:txBody>
          </p:sp>
        </mc:Choice>
        <mc:Fallback xmlns="">
          <p:sp>
            <p:nvSpPr>
              <p:cNvPr id="55" name="TextBox 54"/>
              <p:cNvSpPr txBox="1">
                <a:spLocks noRot="1" noChangeAspect="1" noMove="1" noResize="1" noEditPoints="1" noAdjustHandles="1" noChangeArrowheads="1" noChangeShapeType="1" noTextEdit="1"/>
              </p:cNvSpPr>
              <p:nvPr/>
            </p:nvSpPr>
            <p:spPr>
              <a:xfrm>
                <a:off x="4876800" y="4876800"/>
                <a:ext cx="2133600" cy="307777"/>
              </a:xfrm>
              <a:prstGeom prst="rect">
                <a:avLst/>
              </a:prstGeom>
              <a:blipFill rotWithShape="1">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4876800" y="5257800"/>
                <a:ext cx="1524000" cy="307777"/>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sz="1400" b="0" i="1" smtClean="0">
                          <a:solidFill>
                            <a:schemeClr val="tx1"/>
                          </a:solidFill>
                          <a:latin typeface="Cambria Math"/>
                        </a:rPr>
                        <m:t>𝑢</m:t>
                      </m:r>
                      <m:r>
                        <a:rPr lang="en-GB" sz="1400" b="0" i="1" smtClean="0">
                          <a:solidFill>
                            <a:schemeClr val="tx1"/>
                          </a:solidFill>
                          <a:latin typeface="Cambria Math"/>
                        </a:rPr>
                        <m:t>=7</m:t>
                      </m:r>
                      <m:sSub>
                        <m:sSubPr>
                          <m:ctrlPr>
                            <a:rPr lang="en-GB" sz="1400" b="0" i="1" smtClean="0">
                              <a:solidFill>
                                <a:schemeClr val="tx1"/>
                              </a:solidFill>
                              <a:latin typeface="Cambria Math" panose="02040503050406030204" pitchFamily="18" charset="0"/>
                            </a:rPr>
                          </m:ctrlPr>
                        </m:sSubPr>
                        <m:e>
                          <m:r>
                            <a:rPr lang="en-GB" sz="1400" b="1" i="1" smtClean="0">
                              <a:solidFill>
                                <a:schemeClr val="tx1"/>
                              </a:solidFill>
                              <a:latin typeface="Cambria Math"/>
                            </a:rPr>
                            <m:t>𝒗</m:t>
                          </m:r>
                        </m:e>
                        <m:sub>
                          <m:r>
                            <a:rPr lang="en-GB" sz="1400" b="0" i="1" smtClean="0">
                              <a:solidFill>
                                <a:schemeClr val="tx1"/>
                              </a:solidFill>
                              <a:latin typeface="Cambria Math"/>
                            </a:rPr>
                            <m:t>1</m:t>
                          </m:r>
                        </m:sub>
                      </m:sSub>
                      <m:r>
                        <a:rPr lang="en-GB" sz="1400" b="0" i="1" smtClean="0">
                          <a:solidFill>
                            <a:schemeClr val="tx1"/>
                          </a:solidFill>
                          <a:latin typeface="Cambria Math"/>
                        </a:rPr>
                        <m:t>+20</m:t>
                      </m:r>
                      <m:r>
                        <a:rPr lang="en-GB" sz="1400" b="0" i="1" smtClean="0">
                          <a:solidFill>
                            <a:schemeClr val="tx1"/>
                          </a:solidFill>
                          <a:latin typeface="Cambria Math"/>
                        </a:rPr>
                        <m:t>𝑢𝑒</m:t>
                      </m:r>
                    </m:oMath>
                  </m:oMathPara>
                </a14:m>
                <a:endParaRPr lang="en-GB" sz="1400" dirty="0">
                  <a:solidFill>
                    <a:schemeClr val="tx1"/>
                  </a:solidFill>
                </a:endParaRPr>
              </a:p>
            </p:txBody>
          </p:sp>
        </mc:Choice>
        <mc:Fallback xmlns="">
          <p:sp>
            <p:nvSpPr>
              <p:cNvPr id="57" name="TextBox 56"/>
              <p:cNvSpPr txBox="1">
                <a:spLocks noRot="1" noChangeAspect="1" noMove="1" noResize="1" noEditPoints="1" noAdjustHandles="1" noChangeArrowheads="1" noChangeShapeType="1" noTextEdit="1"/>
              </p:cNvSpPr>
              <p:nvPr/>
            </p:nvSpPr>
            <p:spPr>
              <a:xfrm>
                <a:off x="4876800" y="5257800"/>
                <a:ext cx="1524000" cy="307777"/>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4282966" y="5578365"/>
                <a:ext cx="1447800" cy="307777"/>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sz="1400" b="0" i="1" smtClean="0">
                          <a:solidFill>
                            <a:schemeClr val="tx1"/>
                          </a:solidFill>
                          <a:latin typeface="Cambria Math"/>
                        </a:rPr>
                        <m:t>𝑢</m:t>
                      </m:r>
                      <m:r>
                        <a:rPr lang="en-GB" sz="1400" b="0" i="1" smtClean="0">
                          <a:solidFill>
                            <a:schemeClr val="tx1"/>
                          </a:solidFill>
                          <a:latin typeface="Cambria Math"/>
                        </a:rPr>
                        <m:t>−20</m:t>
                      </m:r>
                      <m:r>
                        <a:rPr lang="en-GB" sz="1400" b="0" i="1" smtClean="0">
                          <a:solidFill>
                            <a:schemeClr val="tx1"/>
                          </a:solidFill>
                          <a:latin typeface="Cambria Math"/>
                        </a:rPr>
                        <m:t>𝑢𝑒</m:t>
                      </m:r>
                      <m:r>
                        <a:rPr lang="en-GB" sz="1400" b="0" i="1" smtClean="0">
                          <a:solidFill>
                            <a:schemeClr val="tx1"/>
                          </a:solidFill>
                          <a:latin typeface="Cambria Math"/>
                        </a:rPr>
                        <m:t>=7</m:t>
                      </m:r>
                      <m:sSub>
                        <m:sSubPr>
                          <m:ctrlPr>
                            <a:rPr lang="en-GB" sz="1400" b="0" i="1" smtClean="0">
                              <a:solidFill>
                                <a:schemeClr val="tx1"/>
                              </a:solidFill>
                              <a:latin typeface="Cambria Math" panose="02040503050406030204" pitchFamily="18" charset="0"/>
                            </a:rPr>
                          </m:ctrlPr>
                        </m:sSubPr>
                        <m:e>
                          <m:r>
                            <a:rPr lang="en-GB" sz="1400" b="1" i="1" smtClean="0">
                              <a:solidFill>
                                <a:schemeClr val="tx1"/>
                              </a:solidFill>
                              <a:latin typeface="Cambria Math"/>
                            </a:rPr>
                            <m:t>𝒗</m:t>
                          </m:r>
                        </m:e>
                        <m:sub>
                          <m:r>
                            <a:rPr lang="en-GB" sz="1400" b="0" i="1" smtClean="0">
                              <a:solidFill>
                                <a:schemeClr val="tx1"/>
                              </a:solidFill>
                              <a:latin typeface="Cambria Math"/>
                            </a:rPr>
                            <m:t>1</m:t>
                          </m:r>
                        </m:sub>
                      </m:sSub>
                    </m:oMath>
                  </m:oMathPara>
                </a14:m>
                <a:endParaRPr lang="en-GB" sz="1400" dirty="0">
                  <a:solidFill>
                    <a:schemeClr val="tx1"/>
                  </a:solidFill>
                </a:endParaRPr>
              </a:p>
            </p:txBody>
          </p:sp>
        </mc:Choice>
        <mc:Fallback xmlns="">
          <p:sp>
            <p:nvSpPr>
              <p:cNvPr id="58" name="TextBox 57"/>
              <p:cNvSpPr txBox="1">
                <a:spLocks noRot="1" noChangeAspect="1" noMove="1" noResize="1" noEditPoints="1" noAdjustHandles="1" noChangeArrowheads="1" noChangeShapeType="1" noTextEdit="1"/>
              </p:cNvSpPr>
              <p:nvPr/>
            </p:nvSpPr>
            <p:spPr>
              <a:xfrm>
                <a:off x="4282966" y="5578365"/>
                <a:ext cx="1447800" cy="307777"/>
              </a:xfrm>
              <a:prstGeom prst="rect">
                <a:avLst/>
              </a:prstGeom>
              <a:blipFill rotWithShape="1">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4130565" y="5898931"/>
                <a:ext cx="1600200" cy="307777"/>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sz="1400" b="0" i="1" smtClean="0">
                          <a:solidFill>
                            <a:schemeClr val="tx1"/>
                          </a:solidFill>
                          <a:latin typeface="Cambria Math"/>
                        </a:rPr>
                        <m:t>𝑢</m:t>
                      </m:r>
                      <m:r>
                        <a:rPr lang="en-GB" sz="1400" b="0" i="1" smtClean="0">
                          <a:solidFill>
                            <a:schemeClr val="tx1"/>
                          </a:solidFill>
                          <a:latin typeface="Cambria Math"/>
                        </a:rPr>
                        <m:t>(1−20</m:t>
                      </m:r>
                      <m:r>
                        <a:rPr lang="en-GB" sz="1400" b="0" i="1" smtClean="0">
                          <a:solidFill>
                            <a:schemeClr val="tx1"/>
                          </a:solidFill>
                          <a:latin typeface="Cambria Math"/>
                        </a:rPr>
                        <m:t>𝑒</m:t>
                      </m:r>
                      <m:r>
                        <a:rPr lang="en-GB" sz="1400" b="0" i="1" smtClean="0">
                          <a:solidFill>
                            <a:schemeClr val="tx1"/>
                          </a:solidFill>
                          <a:latin typeface="Cambria Math"/>
                        </a:rPr>
                        <m:t>)=7</m:t>
                      </m:r>
                      <m:sSub>
                        <m:sSubPr>
                          <m:ctrlPr>
                            <a:rPr lang="en-GB" sz="1400" b="0" i="1" smtClean="0">
                              <a:solidFill>
                                <a:schemeClr val="tx1"/>
                              </a:solidFill>
                              <a:latin typeface="Cambria Math" panose="02040503050406030204" pitchFamily="18" charset="0"/>
                            </a:rPr>
                          </m:ctrlPr>
                        </m:sSubPr>
                        <m:e>
                          <m:r>
                            <a:rPr lang="en-GB" sz="1400" b="1" i="1" smtClean="0">
                              <a:solidFill>
                                <a:schemeClr val="tx1"/>
                              </a:solidFill>
                              <a:latin typeface="Cambria Math"/>
                            </a:rPr>
                            <m:t>𝒗</m:t>
                          </m:r>
                        </m:e>
                        <m:sub>
                          <m:r>
                            <a:rPr lang="en-GB" sz="1400" b="0" i="1" smtClean="0">
                              <a:solidFill>
                                <a:schemeClr val="tx1"/>
                              </a:solidFill>
                              <a:latin typeface="Cambria Math"/>
                            </a:rPr>
                            <m:t>1</m:t>
                          </m:r>
                        </m:sub>
                      </m:sSub>
                    </m:oMath>
                  </m:oMathPara>
                </a14:m>
                <a:endParaRPr lang="en-GB" sz="1400" dirty="0">
                  <a:solidFill>
                    <a:schemeClr val="tx1"/>
                  </a:solidFill>
                </a:endParaRPr>
              </a:p>
            </p:txBody>
          </p:sp>
        </mc:Choice>
        <mc:Fallback xmlns="">
          <p:sp>
            <p:nvSpPr>
              <p:cNvPr id="60" name="TextBox 59"/>
              <p:cNvSpPr txBox="1">
                <a:spLocks noRot="1" noChangeAspect="1" noMove="1" noResize="1" noEditPoints="1" noAdjustHandles="1" noChangeArrowheads="1" noChangeShapeType="1" noTextEdit="1"/>
              </p:cNvSpPr>
              <p:nvPr/>
            </p:nvSpPr>
            <p:spPr>
              <a:xfrm>
                <a:off x="4130565" y="5898931"/>
                <a:ext cx="1600200" cy="307777"/>
              </a:xfrm>
              <a:prstGeom prst="rect">
                <a:avLst/>
              </a:prstGeom>
              <a:blipFill rotWithShape="1">
                <a:blip r:embed="rId18"/>
                <a:stretch>
                  <a:fillRect b="-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4114800" y="6172200"/>
                <a:ext cx="1600200" cy="460511"/>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f>
                        <m:fPr>
                          <m:ctrlPr>
                            <a:rPr lang="en-GB" sz="1400" b="0" i="1" smtClean="0">
                              <a:solidFill>
                                <a:schemeClr val="tx1"/>
                              </a:solidFill>
                              <a:latin typeface="Cambria Math" panose="02040503050406030204" pitchFamily="18" charset="0"/>
                            </a:rPr>
                          </m:ctrlPr>
                        </m:fPr>
                        <m:num>
                          <m:r>
                            <a:rPr lang="en-GB" sz="1400" b="0" i="1" smtClean="0">
                              <a:solidFill>
                                <a:schemeClr val="tx1"/>
                              </a:solidFill>
                              <a:latin typeface="Cambria Math"/>
                            </a:rPr>
                            <m:t>𝑢</m:t>
                          </m:r>
                        </m:num>
                        <m:den>
                          <m:r>
                            <a:rPr lang="en-GB" sz="1400" b="0" i="1" smtClean="0">
                              <a:solidFill>
                                <a:schemeClr val="tx1"/>
                              </a:solidFill>
                              <a:latin typeface="Cambria Math"/>
                            </a:rPr>
                            <m:t>7</m:t>
                          </m:r>
                        </m:den>
                      </m:f>
                      <m:r>
                        <a:rPr lang="en-GB" sz="1400" b="0" i="1" smtClean="0">
                          <a:solidFill>
                            <a:schemeClr val="tx1"/>
                          </a:solidFill>
                          <a:latin typeface="Cambria Math"/>
                        </a:rPr>
                        <m:t>(1−20</m:t>
                      </m:r>
                      <m:r>
                        <a:rPr lang="en-GB" sz="1400" b="0" i="1" smtClean="0">
                          <a:solidFill>
                            <a:schemeClr val="tx1"/>
                          </a:solidFill>
                          <a:latin typeface="Cambria Math"/>
                        </a:rPr>
                        <m:t>𝑒</m:t>
                      </m:r>
                      <m:r>
                        <a:rPr lang="en-GB" sz="1400" b="0" i="1" smtClean="0">
                          <a:solidFill>
                            <a:schemeClr val="tx1"/>
                          </a:solidFill>
                          <a:latin typeface="Cambria Math"/>
                        </a:rPr>
                        <m:t>)=</m:t>
                      </m:r>
                      <m:sSub>
                        <m:sSubPr>
                          <m:ctrlPr>
                            <a:rPr lang="en-GB" sz="1400" b="0" i="1" smtClean="0">
                              <a:solidFill>
                                <a:schemeClr val="tx1"/>
                              </a:solidFill>
                              <a:latin typeface="Cambria Math" panose="02040503050406030204" pitchFamily="18" charset="0"/>
                            </a:rPr>
                          </m:ctrlPr>
                        </m:sSubPr>
                        <m:e>
                          <m:r>
                            <a:rPr lang="en-GB" sz="1400" b="1" i="1" smtClean="0">
                              <a:solidFill>
                                <a:schemeClr val="tx1"/>
                              </a:solidFill>
                              <a:latin typeface="Cambria Math"/>
                            </a:rPr>
                            <m:t>𝒗</m:t>
                          </m:r>
                        </m:e>
                        <m:sub>
                          <m:r>
                            <a:rPr lang="en-GB" sz="1400" b="0" i="1" smtClean="0">
                              <a:solidFill>
                                <a:schemeClr val="tx1"/>
                              </a:solidFill>
                              <a:latin typeface="Cambria Math"/>
                            </a:rPr>
                            <m:t>1</m:t>
                          </m:r>
                        </m:sub>
                      </m:sSub>
                    </m:oMath>
                  </m:oMathPara>
                </a14:m>
                <a:endParaRPr lang="en-GB" sz="1400" dirty="0">
                  <a:solidFill>
                    <a:schemeClr val="tx1"/>
                  </a:solidFill>
                </a:endParaRPr>
              </a:p>
            </p:txBody>
          </p:sp>
        </mc:Choice>
        <mc:Fallback xmlns="">
          <p:sp>
            <p:nvSpPr>
              <p:cNvPr id="61" name="TextBox 60"/>
              <p:cNvSpPr txBox="1">
                <a:spLocks noRot="1" noChangeAspect="1" noMove="1" noResize="1" noEditPoints="1" noAdjustHandles="1" noChangeArrowheads="1" noChangeShapeType="1" noTextEdit="1"/>
              </p:cNvSpPr>
              <p:nvPr/>
            </p:nvSpPr>
            <p:spPr>
              <a:xfrm>
                <a:off x="4114800" y="6172200"/>
                <a:ext cx="1600200" cy="460511"/>
              </a:xfrm>
              <a:prstGeom prst="rect">
                <a:avLst/>
              </a:prstGeom>
              <a:blipFill rotWithShape="1">
                <a:blip r:embed="rId19"/>
                <a:stretch>
                  <a:fillRect/>
                </a:stretch>
              </a:blipFill>
            </p:spPr>
            <p:txBody>
              <a:bodyPr/>
              <a:lstStyle/>
              <a:p>
                <a:r>
                  <a:rPr lang="en-GB">
                    <a:noFill/>
                  </a:rPr>
                  <a:t> </a:t>
                </a:r>
              </a:p>
            </p:txBody>
          </p:sp>
        </mc:Fallback>
      </mc:AlternateContent>
      <p:sp>
        <p:nvSpPr>
          <p:cNvPr id="63" name="Arc 62"/>
          <p:cNvSpPr/>
          <p:nvPr/>
        </p:nvSpPr>
        <p:spPr>
          <a:xfrm>
            <a:off x="6629400" y="4343400"/>
            <a:ext cx="457200" cy="3048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4" name="TextBox 63"/>
          <p:cNvSpPr txBox="1"/>
          <p:nvPr/>
        </p:nvSpPr>
        <p:spPr>
          <a:xfrm>
            <a:off x="7086600" y="4343400"/>
            <a:ext cx="1143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Replace v</a:t>
            </a:r>
            <a:r>
              <a:rPr lang="en-GB" sz="1400" baseline="-25000" dirty="0">
                <a:solidFill>
                  <a:srgbClr val="FF0000"/>
                </a:solidFill>
                <a:latin typeface="Comic Sans MS" pitchFamily="66" charset="0"/>
              </a:rPr>
              <a:t>2</a:t>
            </a:r>
            <a:r>
              <a:rPr lang="en-GB" sz="1400" dirty="0">
                <a:solidFill>
                  <a:srgbClr val="FF0000"/>
                </a:solidFill>
                <a:latin typeface="Comic Sans MS" pitchFamily="66" charset="0"/>
              </a:rPr>
              <a:t> </a:t>
            </a:r>
            <a:endParaRPr lang="en-GB" sz="1400" b="1" baseline="-25000" dirty="0">
              <a:solidFill>
                <a:srgbClr val="FF0000"/>
              </a:solidFill>
              <a:latin typeface="Comic Sans MS" pitchFamily="66" charset="0"/>
            </a:endParaRPr>
          </a:p>
        </p:txBody>
      </p:sp>
      <p:sp>
        <p:nvSpPr>
          <p:cNvPr id="65" name="Arc 64"/>
          <p:cNvSpPr/>
          <p:nvPr/>
        </p:nvSpPr>
        <p:spPr>
          <a:xfrm>
            <a:off x="6629400" y="4724400"/>
            <a:ext cx="457200" cy="3048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6" name="Arc 65"/>
          <p:cNvSpPr/>
          <p:nvPr/>
        </p:nvSpPr>
        <p:spPr>
          <a:xfrm>
            <a:off x="6629400" y="5105400"/>
            <a:ext cx="457200" cy="3048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7" name="Arc 66"/>
          <p:cNvSpPr/>
          <p:nvPr/>
        </p:nvSpPr>
        <p:spPr>
          <a:xfrm>
            <a:off x="6019800" y="5486400"/>
            <a:ext cx="457200" cy="3048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8" name="Arc 67"/>
          <p:cNvSpPr/>
          <p:nvPr/>
        </p:nvSpPr>
        <p:spPr>
          <a:xfrm>
            <a:off x="5486400" y="5791200"/>
            <a:ext cx="457200" cy="3048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9" name="Arc 68"/>
          <p:cNvSpPr/>
          <p:nvPr/>
        </p:nvSpPr>
        <p:spPr>
          <a:xfrm>
            <a:off x="5486400" y="6096000"/>
            <a:ext cx="457200" cy="3048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0" name="Rectangle 69"/>
          <p:cNvSpPr/>
          <p:nvPr/>
        </p:nvSpPr>
        <p:spPr>
          <a:xfrm>
            <a:off x="7620000" y="3352800"/>
            <a:ext cx="1161393" cy="336331"/>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TextBox 70"/>
          <p:cNvSpPr txBox="1"/>
          <p:nvPr/>
        </p:nvSpPr>
        <p:spPr>
          <a:xfrm>
            <a:off x="7010400" y="4572000"/>
            <a:ext cx="1600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Multiply out the bracket</a:t>
            </a:r>
            <a:endParaRPr lang="en-GB" sz="1400" b="1" baseline="-25000" dirty="0">
              <a:solidFill>
                <a:srgbClr val="FF0000"/>
              </a:solidFill>
              <a:latin typeface="Comic Sans MS" pitchFamily="66" charset="0"/>
            </a:endParaRPr>
          </a:p>
        </p:txBody>
      </p:sp>
      <p:sp>
        <p:nvSpPr>
          <p:cNvPr id="72" name="TextBox 71"/>
          <p:cNvSpPr txBox="1"/>
          <p:nvPr/>
        </p:nvSpPr>
        <p:spPr>
          <a:xfrm>
            <a:off x="7010400" y="5105400"/>
            <a:ext cx="1371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Group terms</a:t>
            </a:r>
            <a:endParaRPr lang="en-GB" sz="1400" b="1" baseline="-25000" dirty="0">
              <a:solidFill>
                <a:srgbClr val="FF0000"/>
              </a:solidFill>
              <a:latin typeface="Comic Sans MS" pitchFamily="66" charset="0"/>
            </a:endParaRPr>
          </a:p>
        </p:txBody>
      </p:sp>
      <p:sp>
        <p:nvSpPr>
          <p:cNvPr id="73" name="TextBox 72"/>
          <p:cNvSpPr txBox="1"/>
          <p:nvPr/>
        </p:nvSpPr>
        <p:spPr>
          <a:xfrm>
            <a:off x="6400800" y="5486400"/>
            <a:ext cx="16002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Subtract 20ue</a:t>
            </a:r>
            <a:endParaRPr lang="en-GB" sz="1400" b="1" baseline="-25000" dirty="0">
              <a:solidFill>
                <a:srgbClr val="FF0000"/>
              </a:solidFill>
              <a:latin typeface="Comic Sans MS" pitchFamily="66" charset="0"/>
            </a:endParaRPr>
          </a:p>
        </p:txBody>
      </p:sp>
      <p:sp>
        <p:nvSpPr>
          <p:cNvPr id="74" name="TextBox 73"/>
          <p:cNvSpPr txBox="1"/>
          <p:nvPr/>
        </p:nvSpPr>
        <p:spPr>
          <a:xfrm>
            <a:off x="5867399" y="5791200"/>
            <a:ext cx="1810407" cy="307777"/>
          </a:xfrm>
          <a:prstGeom prst="rect">
            <a:avLst/>
          </a:prstGeom>
          <a:noFill/>
        </p:spPr>
        <p:txBody>
          <a:bodyPr wrap="square" rtlCol="0">
            <a:spAutoFit/>
          </a:bodyPr>
          <a:lstStyle/>
          <a:p>
            <a:pPr algn="ctr"/>
            <a:r>
              <a:rPr lang="en-GB" sz="1400" dirty="0">
                <a:solidFill>
                  <a:srgbClr val="FF0000"/>
                </a:solidFill>
                <a:latin typeface="Comic Sans MS" pitchFamily="66" charset="0"/>
              </a:rPr>
              <a:t>Factorise the left</a:t>
            </a:r>
            <a:endParaRPr lang="en-GB" sz="1400" b="1" baseline="-25000" dirty="0">
              <a:solidFill>
                <a:srgbClr val="FF0000"/>
              </a:solidFill>
              <a:latin typeface="Comic Sans MS" pitchFamily="66" charset="0"/>
            </a:endParaRPr>
          </a:p>
        </p:txBody>
      </p:sp>
      <p:sp>
        <p:nvSpPr>
          <p:cNvPr id="75" name="TextBox 74"/>
          <p:cNvSpPr txBox="1"/>
          <p:nvPr/>
        </p:nvSpPr>
        <p:spPr>
          <a:xfrm>
            <a:off x="5943600" y="6096000"/>
            <a:ext cx="1143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7</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77" name="TextBox 76"/>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77" name="TextBox 76"/>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78" name="TextBox 77"/>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79" name="TextBox 78"/>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80" name="TextBox 79"/>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3"/>
                <a:stretch>
                  <a:fillRect b="-3846"/>
                </a:stretch>
              </a:blipFill>
            </p:spPr>
            <p:txBody>
              <a:bodyPr/>
              <a:lstStyle/>
              <a:p>
                <a:r>
                  <a:rPr lang="en-GB">
                    <a:noFill/>
                  </a:rPr>
                  <a:t> </a:t>
                </a:r>
              </a:p>
            </p:txBody>
          </p:sp>
        </mc:Fallback>
      </mc:AlternateContent>
      <p:sp>
        <p:nvSpPr>
          <p:cNvPr id="81" name="TextBox 80"/>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4"/>
              </a:rPr>
              <a:t>Applet for collision demonstrations</a:t>
            </a:r>
            <a:endParaRPr lang="en-GB" sz="1400" dirty="0">
              <a:latin typeface="Comic Sans MS" pitchFamily="66" charset="0"/>
            </a:endParaRPr>
          </a:p>
        </p:txBody>
      </p:sp>
      <p:sp>
        <p:nvSpPr>
          <p:cNvPr id="8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83"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326991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blinds(horizontal)">
                                      <p:cBhvr>
                                        <p:cTn id="12" dur="500"/>
                                        <p:tgtEl>
                                          <p:spTgt spid="4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blinds(horizontal)">
                                      <p:cBhvr>
                                        <p:cTn id="15" dur="500"/>
                                        <p:tgtEl>
                                          <p:spTgt spid="4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8"/>
                                        </p:tgtEl>
                                        <p:attrNameLst>
                                          <p:attrName>style.visibility</p:attrName>
                                        </p:attrNameLst>
                                      </p:cBhvr>
                                      <p:to>
                                        <p:strVal val="visible"/>
                                      </p:to>
                                    </p:set>
                                    <p:animEffect transition="in" filter="blinds(horizontal)">
                                      <p:cBhvr>
                                        <p:cTn id="18" dur="500"/>
                                        <p:tgtEl>
                                          <p:spTgt spid="48"/>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blinds(horizontal)">
                                      <p:cBhvr>
                                        <p:cTn id="21" dur="500"/>
                                        <p:tgtEl>
                                          <p:spTgt spid="46"/>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blinds(horizontal)">
                                      <p:cBhvr>
                                        <p:cTn id="26" dur="500"/>
                                        <p:tgtEl>
                                          <p:spTgt spid="51"/>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blinds(horizontal)">
                                      <p:cBhvr>
                                        <p:cTn id="29" dur="500"/>
                                        <p:tgtEl>
                                          <p:spTgt spid="50"/>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blinds(horizontal)">
                                      <p:cBhvr>
                                        <p:cTn id="34" dur="500"/>
                                        <p:tgtEl>
                                          <p:spTgt spid="52"/>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53"/>
                                        </p:tgtEl>
                                        <p:attrNameLst>
                                          <p:attrName>style.visibility</p:attrName>
                                        </p:attrNameLst>
                                      </p:cBhvr>
                                      <p:to>
                                        <p:strVal val="visible"/>
                                      </p:to>
                                    </p:set>
                                    <p:animEffect transition="in" filter="blinds(horizontal)">
                                      <p:cBhvr>
                                        <p:cTn id="39" dur="500"/>
                                        <p:tgtEl>
                                          <p:spTgt spid="53"/>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63"/>
                                        </p:tgtEl>
                                        <p:attrNameLst>
                                          <p:attrName>style.visibility</p:attrName>
                                        </p:attrNameLst>
                                      </p:cBhvr>
                                      <p:to>
                                        <p:strVal val="visible"/>
                                      </p:to>
                                    </p:set>
                                    <p:animEffect transition="in" filter="blinds(horizontal)">
                                      <p:cBhvr>
                                        <p:cTn id="44" dur="500"/>
                                        <p:tgtEl>
                                          <p:spTgt spid="63"/>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64"/>
                                        </p:tgtEl>
                                        <p:attrNameLst>
                                          <p:attrName>style.visibility</p:attrName>
                                        </p:attrNameLst>
                                      </p:cBhvr>
                                      <p:to>
                                        <p:strVal val="visible"/>
                                      </p:to>
                                    </p:set>
                                    <p:animEffect transition="in" filter="blinds(horizontal)">
                                      <p:cBhvr>
                                        <p:cTn id="49" dur="500"/>
                                        <p:tgtEl>
                                          <p:spTgt spid="64"/>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70"/>
                                        </p:tgtEl>
                                        <p:attrNameLst>
                                          <p:attrName>style.visibility</p:attrName>
                                        </p:attrNameLst>
                                      </p:cBhvr>
                                      <p:to>
                                        <p:strVal val="visible"/>
                                      </p:to>
                                    </p:set>
                                    <p:animEffect transition="in" filter="blinds(horizontal)">
                                      <p:cBhvr>
                                        <p:cTn id="54" dur="500"/>
                                        <p:tgtEl>
                                          <p:spTgt spid="70"/>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blinds(horizontal)">
                                      <p:cBhvr>
                                        <p:cTn id="59" dur="500"/>
                                        <p:tgtEl>
                                          <p:spTgt spid="54"/>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blinds(horizontal)">
                                      <p:cBhvr>
                                        <p:cTn id="64" dur="500"/>
                                        <p:tgtEl>
                                          <p:spTgt spid="65"/>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71"/>
                                        </p:tgtEl>
                                        <p:attrNameLst>
                                          <p:attrName>style.visibility</p:attrName>
                                        </p:attrNameLst>
                                      </p:cBhvr>
                                      <p:to>
                                        <p:strVal val="visible"/>
                                      </p:to>
                                    </p:set>
                                    <p:animEffect transition="in" filter="blinds(horizontal)">
                                      <p:cBhvr>
                                        <p:cTn id="69" dur="500"/>
                                        <p:tgtEl>
                                          <p:spTgt spid="71"/>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55"/>
                                        </p:tgtEl>
                                        <p:attrNameLst>
                                          <p:attrName>style.visibility</p:attrName>
                                        </p:attrNameLst>
                                      </p:cBhvr>
                                      <p:to>
                                        <p:strVal val="visible"/>
                                      </p:to>
                                    </p:set>
                                    <p:animEffect transition="in" filter="blinds(horizontal)">
                                      <p:cBhvr>
                                        <p:cTn id="74" dur="500"/>
                                        <p:tgtEl>
                                          <p:spTgt spid="55"/>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66"/>
                                        </p:tgtEl>
                                        <p:attrNameLst>
                                          <p:attrName>style.visibility</p:attrName>
                                        </p:attrNameLst>
                                      </p:cBhvr>
                                      <p:to>
                                        <p:strVal val="visible"/>
                                      </p:to>
                                    </p:set>
                                    <p:animEffect transition="in" filter="blinds(horizontal)">
                                      <p:cBhvr>
                                        <p:cTn id="79" dur="500"/>
                                        <p:tgtEl>
                                          <p:spTgt spid="66"/>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72"/>
                                        </p:tgtEl>
                                        <p:attrNameLst>
                                          <p:attrName>style.visibility</p:attrName>
                                        </p:attrNameLst>
                                      </p:cBhvr>
                                      <p:to>
                                        <p:strVal val="visible"/>
                                      </p:to>
                                    </p:set>
                                    <p:animEffect transition="in" filter="blinds(horizontal)">
                                      <p:cBhvr>
                                        <p:cTn id="84" dur="500"/>
                                        <p:tgtEl>
                                          <p:spTgt spid="72"/>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57"/>
                                        </p:tgtEl>
                                        <p:attrNameLst>
                                          <p:attrName>style.visibility</p:attrName>
                                        </p:attrNameLst>
                                      </p:cBhvr>
                                      <p:to>
                                        <p:strVal val="visible"/>
                                      </p:to>
                                    </p:set>
                                    <p:animEffect transition="in" filter="blinds(horizontal)">
                                      <p:cBhvr>
                                        <p:cTn id="89" dur="500"/>
                                        <p:tgtEl>
                                          <p:spTgt spid="57"/>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67"/>
                                        </p:tgtEl>
                                        <p:attrNameLst>
                                          <p:attrName>style.visibility</p:attrName>
                                        </p:attrNameLst>
                                      </p:cBhvr>
                                      <p:to>
                                        <p:strVal val="visible"/>
                                      </p:to>
                                    </p:set>
                                    <p:animEffect transition="in" filter="blinds(horizontal)">
                                      <p:cBhvr>
                                        <p:cTn id="94" dur="500"/>
                                        <p:tgtEl>
                                          <p:spTgt spid="67"/>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73"/>
                                        </p:tgtEl>
                                        <p:attrNameLst>
                                          <p:attrName>style.visibility</p:attrName>
                                        </p:attrNameLst>
                                      </p:cBhvr>
                                      <p:to>
                                        <p:strVal val="visible"/>
                                      </p:to>
                                    </p:set>
                                    <p:animEffect transition="in" filter="blinds(horizontal)">
                                      <p:cBhvr>
                                        <p:cTn id="99" dur="500"/>
                                        <p:tgtEl>
                                          <p:spTgt spid="73"/>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58"/>
                                        </p:tgtEl>
                                        <p:attrNameLst>
                                          <p:attrName>style.visibility</p:attrName>
                                        </p:attrNameLst>
                                      </p:cBhvr>
                                      <p:to>
                                        <p:strVal val="visible"/>
                                      </p:to>
                                    </p:set>
                                    <p:animEffect transition="in" filter="blinds(horizontal)">
                                      <p:cBhvr>
                                        <p:cTn id="104" dur="500"/>
                                        <p:tgtEl>
                                          <p:spTgt spid="58"/>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68"/>
                                        </p:tgtEl>
                                        <p:attrNameLst>
                                          <p:attrName>style.visibility</p:attrName>
                                        </p:attrNameLst>
                                      </p:cBhvr>
                                      <p:to>
                                        <p:strVal val="visible"/>
                                      </p:to>
                                    </p:set>
                                    <p:animEffect transition="in" filter="blinds(horizontal)">
                                      <p:cBhvr>
                                        <p:cTn id="109" dur="500"/>
                                        <p:tgtEl>
                                          <p:spTgt spid="68"/>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74"/>
                                        </p:tgtEl>
                                        <p:attrNameLst>
                                          <p:attrName>style.visibility</p:attrName>
                                        </p:attrNameLst>
                                      </p:cBhvr>
                                      <p:to>
                                        <p:strVal val="visible"/>
                                      </p:to>
                                    </p:set>
                                    <p:animEffect transition="in" filter="blinds(horizontal)">
                                      <p:cBhvr>
                                        <p:cTn id="114" dur="500"/>
                                        <p:tgtEl>
                                          <p:spTgt spid="74"/>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60"/>
                                        </p:tgtEl>
                                        <p:attrNameLst>
                                          <p:attrName>style.visibility</p:attrName>
                                        </p:attrNameLst>
                                      </p:cBhvr>
                                      <p:to>
                                        <p:strVal val="visible"/>
                                      </p:to>
                                    </p:set>
                                    <p:animEffect transition="in" filter="blinds(horizontal)">
                                      <p:cBhvr>
                                        <p:cTn id="119" dur="500"/>
                                        <p:tgtEl>
                                          <p:spTgt spid="60"/>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69"/>
                                        </p:tgtEl>
                                        <p:attrNameLst>
                                          <p:attrName>style.visibility</p:attrName>
                                        </p:attrNameLst>
                                      </p:cBhvr>
                                      <p:to>
                                        <p:strVal val="visible"/>
                                      </p:to>
                                    </p:set>
                                    <p:animEffect transition="in" filter="blinds(horizontal)">
                                      <p:cBhvr>
                                        <p:cTn id="124" dur="500"/>
                                        <p:tgtEl>
                                          <p:spTgt spid="69"/>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75"/>
                                        </p:tgtEl>
                                        <p:attrNameLst>
                                          <p:attrName>style.visibility</p:attrName>
                                        </p:attrNameLst>
                                      </p:cBhvr>
                                      <p:to>
                                        <p:strVal val="visible"/>
                                      </p:to>
                                    </p:set>
                                    <p:animEffect transition="in" filter="blinds(horizontal)">
                                      <p:cBhvr>
                                        <p:cTn id="129" dur="500"/>
                                        <p:tgtEl>
                                          <p:spTgt spid="75"/>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61"/>
                                        </p:tgtEl>
                                        <p:attrNameLst>
                                          <p:attrName>style.visibility</p:attrName>
                                        </p:attrNameLst>
                                      </p:cBhvr>
                                      <p:to>
                                        <p:strVal val="visible"/>
                                      </p:to>
                                    </p:set>
                                    <p:animEffect transition="in" filter="blinds(horizontal)">
                                      <p:cBhvr>
                                        <p:cTn id="13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50" grpId="0"/>
      <p:bldP spid="52" grpId="0"/>
      <p:bldP spid="53" grpId="0"/>
      <p:bldP spid="54" grpId="0"/>
      <p:bldP spid="55" grpId="0"/>
      <p:bldP spid="57" grpId="0"/>
      <p:bldP spid="58" grpId="0"/>
      <p:bldP spid="60" grpId="0"/>
      <p:bldP spid="61" grpId="0"/>
      <p:bldP spid="63" grpId="0" animBg="1"/>
      <p:bldP spid="64" grpId="0"/>
      <p:bldP spid="65" grpId="0" animBg="1"/>
      <p:bldP spid="66" grpId="0" animBg="1"/>
      <p:bldP spid="67" grpId="0" animBg="1"/>
      <p:bldP spid="68" grpId="0" animBg="1"/>
      <p:bldP spid="69" grpId="0" animBg="1"/>
      <p:bldP spid="70" grpId="0" animBg="1"/>
      <p:bldP spid="71" grpId="0"/>
      <p:bldP spid="72" grpId="0"/>
      <p:bldP spid="73" grpId="0"/>
      <p:bldP spid="74" grpId="0"/>
      <p:bldP spid="7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5029200"/>
          </a:xfrm>
        </p:spPr>
        <p:txBody>
          <a:bodyPr>
            <a:normAutofit fontScale="92500" lnSpcReduction="10000"/>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small spheres have mass 3m and 4m respectively. They are moving towards each other in opposite directions on a smooth horizontal plane. P has speed 3u and Q has speed 2u just before the impact. The coefficient of restitution between P and Q is e.</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Show that the speed of Q after the collisions is given by </a:t>
            </a:r>
            <a:r>
              <a:rPr lang="en-GB" sz="1400" baseline="30000" dirty="0">
                <a:latin typeface="Comic Sans MS" pitchFamily="66" charset="0"/>
              </a:rPr>
              <a:t>u</a:t>
            </a:r>
            <a:r>
              <a:rPr lang="en-GB" sz="1400" dirty="0">
                <a:latin typeface="Comic Sans MS" pitchFamily="66" charset="0"/>
              </a:rPr>
              <a:t>/</a:t>
            </a:r>
            <a:r>
              <a:rPr lang="en-GB" sz="1400" baseline="-25000" dirty="0">
                <a:latin typeface="Comic Sans MS" pitchFamily="66" charset="0"/>
              </a:rPr>
              <a:t>7</a:t>
            </a:r>
            <a:r>
              <a:rPr lang="en-GB" sz="1400" dirty="0">
                <a:latin typeface="Comic Sans MS" pitchFamily="66" charset="0"/>
              </a:rPr>
              <a:t>(15e + 1)</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Given that the direction of motion of P is unchanged, find the range of possible values for 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Given that the magnitude of the impulse of P on Q is </a:t>
            </a:r>
            <a:r>
              <a:rPr lang="en-GB" sz="1400" baseline="30000" dirty="0">
                <a:latin typeface="Comic Sans MS" pitchFamily="66" charset="0"/>
              </a:rPr>
              <a:t>80mu</a:t>
            </a:r>
            <a:r>
              <a:rPr lang="en-GB" sz="1400" dirty="0">
                <a:latin typeface="Comic Sans MS" pitchFamily="66" charset="0"/>
              </a:rPr>
              <a:t>/</a:t>
            </a:r>
            <a:r>
              <a:rPr lang="en-GB" sz="1400" baseline="-25000" dirty="0">
                <a:latin typeface="Comic Sans MS" pitchFamily="66" charset="0"/>
              </a:rPr>
              <a:t>9</a:t>
            </a:r>
            <a:r>
              <a:rPr lang="en-GB" sz="1400" dirty="0">
                <a:latin typeface="Comic Sans MS" pitchFamily="66" charset="0"/>
              </a:rPr>
              <a:t>, find the value of e</a:t>
            </a:r>
          </a:p>
        </p:txBody>
      </p:sp>
      <p:cxnSp>
        <p:nvCxnSpPr>
          <p:cNvPr id="10" name="Straight Connector 9"/>
          <p:cNvCxnSpPr/>
          <p:nvPr/>
        </p:nvCxnSpPr>
        <p:spPr>
          <a:xfrm>
            <a:off x="4191000" y="14478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191000" y="1752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91000" y="14478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715000" y="14478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715000" y="1447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239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15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191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419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5181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943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705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343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373113" y="1752600"/>
            <a:ext cx="386644" cy="307777"/>
          </a:xfrm>
          <a:prstGeom prst="rect">
            <a:avLst/>
          </a:prstGeom>
          <a:noFill/>
        </p:spPr>
        <p:txBody>
          <a:bodyPr wrap="none" rtlCol="0">
            <a:spAutoFit/>
          </a:bodyPr>
          <a:lstStyle/>
          <a:p>
            <a:pPr algn="ctr"/>
            <a:r>
              <a:rPr lang="en-GB" sz="1400" dirty="0">
                <a:latin typeface="Comic Sans MS" pitchFamily="66" charset="0"/>
              </a:rPr>
              <a:t>3u</a:t>
            </a:r>
          </a:p>
        </p:txBody>
      </p:sp>
      <p:cxnSp>
        <p:nvCxnSpPr>
          <p:cNvPr id="25" name="Straight Arrow Connector 24"/>
          <p:cNvCxnSpPr/>
          <p:nvPr/>
        </p:nvCxnSpPr>
        <p:spPr>
          <a:xfrm>
            <a:off x="6629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679952" y="1752600"/>
            <a:ext cx="344966"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2</a:t>
            </a:r>
          </a:p>
        </p:txBody>
      </p:sp>
      <p:cxnSp>
        <p:nvCxnSpPr>
          <p:cNvPr id="27" name="Straight Connector 26"/>
          <p:cNvCxnSpPr/>
          <p:nvPr/>
        </p:nvCxnSpPr>
        <p:spPr>
          <a:xfrm>
            <a:off x="4191000" y="2743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343400" y="21336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29" name="TextBox 28"/>
          <p:cNvSpPr txBox="1"/>
          <p:nvPr/>
        </p:nvSpPr>
        <p:spPr>
          <a:xfrm>
            <a:off x="5867400" y="21336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30" name="TextBox 29"/>
          <p:cNvSpPr txBox="1"/>
          <p:nvPr/>
        </p:nvSpPr>
        <p:spPr>
          <a:xfrm>
            <a:off x="5105400" y="21336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31" name="TextBox 30"/>
          <p:cNvSpPr txBox="1"/>
          <p:nvPr/>
        </p:nvSpPr>
        <p:spPr>
          <a:xfrm>
            <a:off x="6629400" y="2133600"/>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32" name="Straight Arrow Connector 31"/>
          <p:cNvCxnSpPr/>
          <p:nvPr/>
        </p:nvCxnSpPr>
        <p:spPr>
          <a:xfrm flipH="1">
            <a:off x="5105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135113" y="1752600"/>
            <a:ext cx="386644" cy="307777"/>
          </a:xfrm>
          <a:prstGeom prst="rect">
            <a:avLst/>
          </a:prstGeom>
          <a:noFill/>
        </p:spPr>
        <p:txBody>
          <a:bodyPr wrap="none" rtlCol="0">
            <a:spAutoFit/>
          </a:bodyPr>
          <a:lstStyle/>
          <a:p>
            <a:pPr algn="ctr"/>
            <a:r>
              <a:rPr lang="en-GB" sz="1400" dirty="0">
                <a:latin typeface="Comic Sans MS" pitchFamily="66" charset="0"/>
              </a:rPr>
              <a:t>2u</a:t>
            </a:r>
          </a:p>
        </p:txBody>
      </p:sp>
      <p:cxnSp>
        <p:nvCxnSpPr>
          <p:cNvPr id="34" name="Straight Arrow Connector 33"/>
          <p:cNvCxnSpPr/>
          <p:nvPr/>
        </p:nvCxnSpPr>
        <p:spPr>
          <a:xfrm>
            <a:off x="5867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927570" y="1752600"/>
            <a:ext cx="325730"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1</a:t>
            </a:r>
          </a:p>
        </p:txBody>
      </p:sp>
      <p:sp>
        <p:nvSpPr>
          <p:cNvPr id="36" name="TextBox 35"/>
          <p:cNvSpPr txBox="1"/>
          <p:nvPr/>
        </p:nvSpPr>
        <p:spPr>
          <a:xfrm>
            <a:off x="4353762" y="24384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7" name="TextBox 36"/>
          <p:cNvSpPr txBox="1"/>
          <p:nvPr/>
        </p:nvSpPr>
        <p:spPr>
          <a:xfrm>
            <a:off x="5877762" y="24384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8" name="TextBox 37"/>
          <p:cNvSpPr txBox="1"/>
          <p:nvPr/>
        </p:nvSpPr>
        <p:spPr>
          <a:xfrm>
            <a:off x="5115762" y="2438400"/>
            <a:ext cx="433132" cy="307777"/>
          </a:xfrm>
          <a:prstGeom prst="rect">
            <a:avLst/>
          </a:prstGeom>
          <a:noFill/>
        </p:spPr>
        <p:txBody>
          <a:bodyPr wrap="none" rtlCol="0">
            <a:spAutoFit/>
          </a:bodyPr>
          <a:lstStyle/>
          <a:p>
            <a:pPr algn="ctr"/>
            <a:r>
              <a:rPr lang="en-GB" sz="1400" dirty="0">
                <a:latin typeface="Comic Sans MS" pitchFamily="66" charset="0"/>
              </a:rPr>
              <a:t>4m</a:t>
            </a:r>
          </a:p>
        </p:txBody>
      </p:sp>
      <p:sp>
        <p:nvSpPr>
          <p:cNvPr id="39" name="TextBox 38"/>
          <p:cNvSpPr txBox="1"/>
          <p:nvPr/>
        </p:nvSpPr>
        <p:spPr>
          <a:xfrm>
            <a:off x="6639762" y="2438400"/>
            <a:ext cx="433132" cy="307777"/>
          </a:xfrm>
          <a:prstGeom prst="rect">
            <a:avLst/>
          </a:prstGeom>
          <a:noFill/>
        </p:spPr>
        <p:txBody>
          <a:bodyPr wrap="none" rtlCol="0">
            <a:spAutoFit/>
          </a:bodyPr>
          <a:lstStyle/>
          <a:p>
            <a:pPr algn="ctr"/>
            <a:r>
              <a:rPr lang="en-GB" sz="1400" dirty="0">
                <a:latin typeface="Comic Sans MS" pitchFamily="66" charset="0"/>
              </a:rPr>
              <a:t>4m</a:t>
            </a:r>
          </a:p>
        </p:txBody>
      </p:sp>
      <mc:AlternateContent xmlns:mc="http://schemas.openxmlformats.org/markup-compatibility/2006" xmlns:a14="http://schemas.microsoft.com/office/drawing/2010/main">
        <mc:Choice Requires="a14">
          <p:sp>
            <p:nvSpPr>
              <p:cNvPr id="43" name="TextBox 42"/>
              <p:cNvSpPr txBox="1"/>
              <p:nvPr/>
            </p:nvSpPr>
            <p:spPr>
              <a:xfrm>
                <a:off x="7391400" y="1600200"/>
                <a:ext cx="1447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5</m:t>
                      </m:r>
                      <m:r>
                        <a:rPr lang="en-GB" sz="1600" b="0" i="1" smtClean="0">
                          <a:solidFill>
                            <a:srgbClr val="FF0000"/>
                          </a:solidFill>
                          <a:latin typeface="Cambria Math"/>
                        </a:rPr>
                        <m:t>𝑢𝑒</m:t>
                      </m:r>
                      <m:r>
                        <a:rPr lang="en-GB" sz="1600" b="0" i="1" smtClean="0">
                          <a:solidFill>
                            <a:srgbClr val="FF0000"/>
                          </a:solidFill>
                          <a:latin typeface="Cambria Math"/>
                        </a:rPr>
                        <m:t>=</m:t>
                      </m:r>
                      <m:sSub>
                        <m:sSubPr>
                          <m:ctrlPr>
                            <a:rPr lang="en-GB" sz="1600" b="0" i="1" smtClean="0">
                              <a:solidFill>
                                <a:srgbClr val="FF0000"/>
                              </a:solidFill>
                              <a:latin typeface="Cambria Math" panose="02040503050406030204" pitchFamily="18" charset="0"/>
                            </a:rPr>
                          </m:ctrlPr>
                        </m:sSubPr>
                        <m:e>
                          <m:r>
                            <a:rPr lang="en-GB" sz="1600" b="0" i="1" smtClean="0">
                              <a:solidFill>
                                <a:srgbClr val="FF0000"/>
                              </a:solidFill>
                              <a:latin typeface="Cambria Math"/>
                            </a:rPr>
                            <m:t>𝑣</m:t>
                          </m:r>
                        </m:e>
                        <m:sub>
                          <m:r>
                            <a:rPr lang="en-GB" sz="1600" b="0" i="1" smtClean="0">
                              <a:solidFill>
                                <a:srgbClr val="FF0000"/>
                              </a:solidFill>
                              <a:latin typeface="Cambria Math"/>
                            </a:rPr>
                            <m:t>2</m:t>
                          </m:r>
                        </m:sub>
                      </m:sSub>
                      <m:r>
                        <a:rPr lang="en-GB" sz="1600" b="0" i="1" smtClean="0">
                          <a:solidFill>
                            <a:srgbClr val="FF0000"/>
                          </a:solidFill>
                          <a:latin typeface="Cambria Math"/>
                        </a:rPr>
                        <m:t>−</m:t>
                      </m:r>
                      <m:sSub>
                        <m:sSubPr>
                          <m:ctrlPr>
                            <a:rPr lang="en-GB" sz="1600" b="0" i="1" smtClean="0">
                              <a:solidFill>
                                <a:srgbClr val="FF0000"/>
                              </a:solidFill>
                              <a:latin typeface="Cambria Math" panose="02040503050406030204" pitchFamily="18" charset="0"/>
                            </a:rPr>
                          </m:ctrlPr>
                        </m:sSubPr>
                        <m:e>
                          <m:r>
                            <a:rPr lang="en-GB" sz="1600" b="0" i="1" smtClean="0">
                              <a:solidFill>
                                <a:srgbClr val="FF0000"/>
                              </a:solidFill>
                              <a:latin typeface="Cambria Math"/>
                            </a:rPr>
                            <m:t>𝑣</m:t>
                          </m:r>
                        </m:e>
                        <m:sub>
                          <m:r>
                            <a:rPr lang="en-GB" sz="1600" b="0" i="1" smtClean="0">
                              <a:solidFill>
                                <a:srgbClr val="FF0000"/>
                              </a:solidFill>
                              <a:latin typeface="Cambria Math"/>
                            </a:rPr>
                            <m:t>1</m:t>
                          </m:r>
                        </m:sub>
                      </m:sSub>
                    </m:oMath>
                  </m:oMathPara>
                </a14:m>
                <a:endParaRPr lang="en-GB" sz="1600" dirty="0">
                  <a:solidFill>
                    <a:srgbClr val="FF000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7391400" y="1600200"/>
                <a:ext cx="1447800" cy="338554"/>
              </a:xfrm>
              <a:prstGeom prst="rect">
                <a:avLst/>
              </a:prstGeom>
              <a:blipFill rotWithShape="1">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7391400" y="2057400"/>
                <a:ext cx="1524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𝑢</m:t>
                      </m:r>
                      <m:r>
                        <a:rPr lang="en-GB" sz="1600" b="0" i="1" smtClean="0">
                          <a:solidFill>
                            <a:srgbClr val="FF0000"/>
                          </a:solidFill>
                          <a:latin typeface="Cambria Math"/>
                        </a:rPr>
                        <m:t>=3</m:t>
                      </m:r>
                      <m:sSub>
                        <m:sSubPr>
                          <m:ctrlPr>
                            <a:rPr lang="en-GB" sz="1600" b="0" i="1" smtClean="0">
                              <a:solidFill>
                                <a:srgbClr val="FF0000"/>
                              </a:solidFill>
                              <a:latin typeface="Cambria Math" panose="02040503050406030204" pitchFamily="18" charset="0"/>
                            </a:rPr>
                          </m:ctrlPr>
                        </m:sSubPr>
                        <m:e>
                          <m:r>
                            <a:rPr lang="en-GB" sz="1600" b="1" i="1" smtClean="0">
                              <a:solidFill>
                                <a:srgbClr val="FF0000"/>
                              </a:solidFill>
                              <a:latin typeface="Cambria Math"/>
                            </a:rPr>
                            <m:t>𝒗</m:t>
                          </m:r>
                        </m:e>
                        <m:sub>
                          <m:r>
                            <a:rPr lang="en-GB" sz="1600" b="0" i="1" smtClean="0">
                              <a:solidFill>
                                <a:srgbClr val="FF0000"/>
                              </a:solidFill>
                              <a:latin typeface="Cambria Math"/>
                            </a:rPr>
                            <m:t>1</m:t>
                          </m:r>
                        </m:sub>
                      </m:sSub>
                      <m:r>
                        <a:rPr lang="en-GB" sz="1600" b="0" i="1" smtClean="0">
                          <a:solidFill>
                            <a:srgbClr val="FF0000"/>
                          </a:solidFill>
                          <a:latin typeface="Cambria Math"/>
                        </a:rPr>
                        <m:t>+4</m:t>
                      </m:r>
                      <m:sSub>
                        <m:sSubPr>
                          <m:ctrlPr>
                            <a:rPr lang="en-GB" sz="1600" b="0" i="1" smtClean="0">
                              <a:solidFill>
                                <a:srgbClr val="FF0000"/>
                              </a:solidFill>
                              <a:latin typeface="Cambria Math" panose="02040503050406030204" pitchFamily="18" charset="0"/>
                            </a:rPr>
                          </m:ctrlPr>
                        </m:sSubPr>
                        <m:e>
                          <m:r>
                            <a:rPr lang="en-GB" sz="1600" b="1" i="1" smtClean="0">
                              <a:solidFill>
                                <a:srgbClr val="FF0000"/>
                              </a:solidFill>
                              <a:latin typeface="Cambria Math"/>
                            </a:rPr>
                            <m:t>𝒗</m:t>
                          </m:r>
                        </m:e>
                        <m:sub>
                          <m:r>
                            <a:rPr lang="en-GB" sz="1600" b="0" i="1" smtClean="0">
                              <a:solidFill>
                                <a:srgbClr val="FF0000"/>
                              </a:solidFill>
                              <a:latin typeface="Cambria Math"/>
                            </a:rPr>
                            <m:t>2</m:t>
                          </m:r>
                        </m:sub>
                      </m:sSub>
                    </m:oMath>
                  </m:oMathPara>
                </a14:m>
                <a:endParaRPr lang="en-GB" sz="1600" dirty="0">
                  <a:solidFill>
                    <a:srgbClr val="FF0000"/>
                  </a:solidFill>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7391400" y="2057400"/>
                <a:ext cx="1524000" cy="338554"/>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4114800" y="3048000"/>
                <a:ext cx="1828800" cy="513154"/>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f>
                        <m:fPr>
                          <m:ctrlPr>
                            <a:rPr lang="en-GB" sz="1600" b="0" i="1" smtClean="0">
                              <a:solidFill>
                                <a:schemeClr val="tx1"/>
                              </a:solidFill>
                              <a:latin typeface="Cambria Math" panose="02040503050406030204" pitchFamily="18" charset="0"/>
                            </a:rPr>
                          </m:ctrlPr>
                        </m:fPr>
                        <m:num>
                          <m:r>
                            <a:rPr lang="en-GB" sz="1600" b="0" i="1" smtClean="0">
                              <a:solidFill>
                                <a:schemeClr val="tx1"/>
                              </a:solidFill>
                              <a:latin typeface="Cambria Math"/>
                            </a:rPr>
                            <m:t>𝑢</m:t>
                          </m:r>
                        </m:num>
                        <m:den>
                          <m:r>
                            <a:rPr lang="en-GB" sz="1600" b="0" i="1" smtClean="0">
                              <a:solidFill>
                                <a:schemeClr val="tx1"/>
                              </a:solidFill>
                              <a:latin typeface="Cambria Math"/>
                            </a:rPr>
                            <m:t>7</m:t>
                          </m:r>
                        </m:den>
                      </m:f>
                      <m:r>
                        <a:rPr lang="en-GB" sz="1600" b="0" i="1" smtClean="0">
                          <a:solidFill>
                            <a:schemeClr val="tx1"/>
                          </a:solidFill>
                          <a:latin typeface="Cambria Math"/>
                        </a:rPr>
                        <m:t>(1−20</m:t>
                      </m:r>
                      <m:r>
                        <a:rPr lang="en-GB" sz="1600" b="0" i="1" smtClean="0">
                          <a:solidFill>
                            <a:schemeClr val="tx1"/>
                          </a:solidFill>
                          <a:latin typeface="Cambria Math"/>
                        </a:rPr>
                        <m:t>𝑒</m:t>
                      </m:r>
                      <m:r>
                        <a:rPr lang="en-GB" sz="1600" b="0" i="1" smtClean="0">
                          <a:solidFill>
                            <a:schemeClr val="tx1"/>
                          </a:solidFill>
                          <a:latin typeface="Cambria Math"/>
                        </a:rPr>
                        <m:t>)=</m:t>
                      </m:r>
                      <m:sSub>
                        <m:sSubPr>
                          <m:ctrlPr>
                            <a:rPr lang="en-GB" sz="1600" b="0" i="1" smtClean="0">
                              <a:solidFill>
                                <a:schemeClr val="tx1"/>
                              </a:solidFill>
                              <a:latin typeface="Cambria Math" panose="02040503050406030204" pitchFamily="18" charset="0"/>
                            </a:rPr>
                          </m:ctrlPr>
                        </m:sSubPr>
                        <m:e>
                          <m:r>
                            <a:rPr lang="en-GB" sz="1600" b="1" i="1" smtClean="0">
                              <a:solidFill>
                                <a:schemeClr val="tx1"/>
                              </a:solidFill>
                              <a:latin typeface="Cambria Math"/>
                            </a:rPr>
                            <m:t>𝒗</m:t>
                          </m:r>
                        </m:e>
                        <m:sub>
                          <m:r>
                            <a:rPr lang="en-GB" sz="1600" b="0" i="1" smtClean="0">
                              <a:solidFill>
                                <a:schemeClr val="tx1"/>
                              </a:solidFill>
                              <a:latin typeface="Cambria Math"/>
                            </a:rPr>
                            <m:t>1</m:t>
                          </m:r>
                        </m:sub>
                      </m:sSub>
                    </m:oMath>
                  </m:oMathPara>
                </a14:m>
                <a:endParaRPr lang="en-GB" sz="1600" dirty="0">
                  <a:solidFill>
                    <a:schemeClr val="tx1"/>
                  </a:solidFill>
                </a:endParaRPr>
              </a:p>
            </p:txBody>
          </p:sp>
        </mc:Choice>
        <mc:Fallback xmlns="">
          <p:sp>
            <p:nvSpPr>
              <p:cNvPr id="61" name="TextBox 60"/>
              <p:cNvSpPr txBox="1">
                <a:spLocks noRot="1" noChangeAspect="1" noMove="1" noResize="1" noEditPoints="1" noAdjustHandles="1" noChangeArrowheads="1" noChangeShapeType="1" noTextEdit="1"/>
              </p:cNvSpPr>
              <p:nvPr/>
            </p:nvSpPr>
            <p:spPr>
              <a:xfrm>
                <a:off x="4114800" y="3048000"/>
                <a:ext cx="1828800" cy="513154"/>
              </a:xfrm>
              <a:prstGeom prst="rect">
                <a:avLst/>
              </a:prstGeom>
              <a:blipFill rotWithShape="1">
                <a:blip r:embed="rId10"/>
                <a:stretch>
                  <a:fillRect b="-3571"/>
                </a:stretch>
              </a:blipFill>
            </p:spPr>
            <p:txBody>
              <a:bodyPr/>
              <a:lstStyle/>
              <a:p>
                <a:r>
                  <a:rPr lang="en-GB">
                    <a:noFill/>
                  </a:rPr>
                  <a:t> </a:t>
                </a:r>
              </a:p>
            </p:txBody>
          </p:sp>
        </mc:Fallback>
      </mc:AlternateContent>
      <p:sp>
        <p:nvSpPr>
          <p:cNvPr id="40" name="TextBox 39"/>
          <p:cNvSpPr txBox="1"/>
          <p:nvPr/>
        </p:nvSpPr>
        <p:spPr>
          <a:xfrm>
            <a:off x="4038600" y="3733800"/>
            <a:ext cx="4953000" cy="954107"/>
          </a:xfrm>
          <a:prstGeom prst="rect">
            <a:avLst/>
          </a:prstGeom>
          <a:noFill/>
        </p:spPr>
        <p:txBody>
          <a:bodyPr wrap="square" rtlCol="0">
            <a:spAutoFit/>
          </a:bodyPr>
          <a:lstStyle/>
          <a:p>
            <a:pPr marL="285750" indent="-285750">
              <a:buFont typeface="Wingdings"/>
              <a:buChar char="à"/>
            </a:pPr>
            <a:r>
              <a:rPr lang="en-GB" sz="1400" dirty="0">
                <a:latin typeface="Comic Sans MS" pitchFamily="66" charset="0"/>
              </a:rPr>
              <a:t>As the direction of motion of P is unchanged, v</a:t>
            </a:r>
            <a:r>
              <a:rPr lang="en-GB" sz="1400" baseline="-25000" dirty="0">
                <a:latin typeface="Comic Sans MS" pitchFamily="66" charset="0"/>
              </a:rPr>
              <a:t>1</a:t>
            </a:r>
            <a:r>
              <a:rPr lang="en-GB" sz="1400" dirty="0">
                <a:latin typeface="Comic Sans MS" pitchFamily="66" charset="0"/>
              </a:rPr>
              <a:t> &gt; 0</a:t>
            </a:r>
          </a:p>
          <a:p>
            <a:pPr marL="285750" indent="-285750">
              <a:buFont typeface="Wingdings"/>
              <a:buChar char="à"/>
            </a:pPr>
            <a:endParaRPr lang="en-GB" sz="1400" dirty="0">
              <a:latin typeface="Comic Sans MS" pitchFamily="66" charset="0"/>
            </a:endParaRPr>
          </a:p>
          <a:p>
            <a:pPr marL="285750" indent="-285750">
              <a:buFont typeface="Wingdings"/>
              <a:buChar char="à"/>
            </a:pPr>
            <a:r>
              <a:rPr lang="en-GB" sz="1400" dirty="0">
                <a:latin typeface="Comic Sans MS" pitchFamily="66" charset="0"/>
              </a:rPr>
              <a:t>As </a:t>
            </a:r>
            <a:r>
              <a:rPr lang="en-GB" sz="1400" baseline="30000" dirty="0">
                <a:latin typeface="Comic Sans MS" pitchFamily="66" charset="0"/>
              </a:rPr>
              <a:t>u</a:t>
            </a:r>
            <a:r>
              <a:rPr lang="en-GB" sz="1400" dirty="0">
                <a:latin typeface="Comic Sans MS" pitchFamily="66" charset="0"/>
              </a:rPr>
              <a:t>/</a:t>
            </a:r>
            <a:r>
              <a:rPr lang="en-GB" sz="1400" baseline="-25000" dirty="0">
                <a:latin typeface="Comic Sans MS" pitchFamily="66" charset="0"/>
              </a:rPr>
              <a:t>7</a:t>
            </a:r>
            <a:r>
              <a:rPr lang="en-GB" sz="1400" dirty="0">
                <a:latin typeface="Comic Sans MS" pitchFamily="66" charset="0"/>
              </a:rPr>
              <a:t> is greater than 0, The expression in the bracket must also be greater than 0…</a:t>
            </a:r>
          </a:p>
        </p:txBody>
      </p:sp>
      <mc:AlternateContent xmlns:mc="http://schemas.openxmlformats.org/markup-compatibility/2006" xmlns:a14="http://schemas.microsoft.com/office/drawing/2010/main">
        <mc:Choice Requires="a14">
          <p:sp>
            <p:nvSpPr>
              <p:cNvPr id="41" name="TextBox 40"/>
              <p:cNvSpPr txBox="1"/>
              <p:nvPr/>
            </p:nvSpPr>
            <p:spPr>
              <a:xfrm>
                <a:off x="4114800" y="4876800"/>
                <a:ext cx="130644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1−20</m:t>
                      </m:r>
                      <m:r>
                        <a:rPr lang="en-GB" sz="1600" b="0" i="1" smtClean="0">
                          <a:latin typeface="Cambria Math"/>
                        </a:rPr>
                        <m:t>𝑒</m:t>
                      </m:r>
                      <m:r>
                        <a:rPr lang="en-GB" sz="1600" b="0" i="1" smtClean="0">
                          <a:latin typeface="Cambria Math"/>
                        </a:rPr>
                        <m:t>&gt;0</m:t>
                      </m:r>
                    </m:oMath>
                  </m:oMathPara>
                </a14:m>
                <a:endParaRPr lang="en-GB" sz="1600" dirty="0"/>
              </a:p>
            </p:txBody>
          </p:sp>
        </mc:Choice>
        <mc:Fallback xmlns="">
          <p:sp>
            <p:nvSpPr>
              <p:cNvPr id="41" name="TextBox 40"/>
              <p:cNvSpPr txBox="1">
                <a:spLocks noRot="1" noChangeAspect="1" noMove="1" noResize="1" noEditPoints="1" noAdjustHandles="1" noChangeArrowheads="1" noChangeShapeType="1" noTextEdit="1"/>
              </p:cNvSpPr>
              <p:nvPr/>
            </p:nvSpPr>
            <p:spPr>
              <a:xfrm>
                <a:off x="4114800" y="4876800"/>
                <a:ext cx="1306448" cy="338554"/>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6" name="TextBox 75"/>
              <p:cNvSpPr txBox="1"/>
              <p:nvPr/>
            </p:nvSpPr>
            <p:spPr>
              <a:xfrm>
                <a:off x="4724400" y="5334000"/>
                <a:ext cx="94756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1&gt;20</m:t>
                      </m:r>
                      <m:r>
                        <a:rPr lang="en-GB" sz="1600" b="0" i="1" smtClean="0">
                          <a:latin typeface="Cambria Math"/>
                        </a:rPr>
                        <m:t>𝑒</m:t>
                      </m:r>
                    </m:oMath>
                  </m:oMathPara>
                </a14:m>
                <a:endParaRPr lang="en-GB" sz="1600" dirty="0"/>
              </a:p>
            </p:txBody>
          </p:sp>
        </mc:Choice>
        <mc:Fallback xmlns="">
          <p:sp>
            <p:nvSpPr>
              <p:cNvPr id="76" name="TextBox 75"/>
              <p:cNvSpPr txBox="1">
                <a:spLocks noRot="1" noChangeAspect="1" noMove="1" noResize="1" noEditPoints="1" noAdjustHandles="1" noChangeArrowheads="1" noChangeShapeType="1" noTextEdit="1"/>
              </p:cNvSpPr>
              <p:nvPr/>
            </p:nvSpPr>
            <p:spPr>
              <a:xfrm>
                <a:off x="4724400" y="5334000"/>
                <a:ext cx="947567" cy="338554"/>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4572000" y="5715000"/>
                <a:ext cx="833754" cy="5549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600" b="0" i="1" smtClean="0">
                              <a:latin typeface="Cambria Math" panose="02040503050406030204" pitchFamily="18" charset="0"/>
                            </a:rPr>
                          </m:ctrlPr>
                        </m:fPr>
                        <m:num>
                          <m:r>
                            <a:rPr lang="en-GB" sz="1600" b="0" i="1" smtClean="0">
                              <a:latin typeface="Cambria Math"/>
                            </a:rPr>
                            <m:t>1</m:t>
                          </m:r>
                        </m:num>
                        <m:den>
                          <m:r>
                            <a:rPr lang="en-GB" sz="1600" b="0" i="1" smtClean="0">
                              <a:latin typeface="Cambria Math"/>
                            </a:rPr>
                            <m:t>20</m:t>
                          </m:r>
                        </m:den>
                      </m:f>
                      <m:r>
                        <a:rPr lang="en-GB" sz="1600" b="0" i="1" smtClean="0">
                          <a:latin typeface="Cambria Math"/>
                        </a:rPr>
                        <m:t>&gt;</m:t>
                      </m:r>
                      <m:r>
                        <a:rPr lang="en-GB" sz="1600" b="0" i="1" smtClean="0">
                          <a:latin typeface="Cambria Math"/>
                        </a:rPr>
                        <m:t>𝑒</m:t>
                      </m:r>
                    </m:oMath>
                  </m:oMathPara>
                </a14:m>
                <a:endParaRPr lang="en-GB" sz="1600" dirty="0"/>
              </a:p>
            </p:txBody>
          </p:sp>
        </mc:Choice>
        <mc:Fallback xmlns="">
          <p:sp>
            <p:nvSpPr>
              <p:cNvPr id="77" name="TextBox 76"/>
              <p:cNvSpPr txBox="1">
                <a:spLocks noRot="1" noChangeAspect="1" noMove="1" noResize="1" noEditPoints="1" noAdjustHandles="1" noChangeArrowheads="1" noChangeShapeType="1" noTextEdit="1"/>
              </p:cNvSpPr>
              <p:nvPr/>
            </p:nvSpPr>
            <p:spPr>
              <a:xfrm>
                <a:off x="4572000" y="5715000"/>
                <a:ext cx="833754" cy="554960"/>
              </a:xfrm>
              <a:prstGeom prst="rect">
                <a:avLst/>
              </a:prstGeom>
              <a:blipFill rotWithShape="1">
                <a:blip r:embed="rId13"/>
                <a:stretch>
                  <a:fillRect/>
                </a:stretch>
              </a:blipFill>
            </p:spPr>
            <p:txBody>
              <a:bodyPr/>
              <a:lstStyle/>
              <a:p>
                <a:r>
                  <a:rPr lang="en-GB">
                    <a:noFill/>
                  </a:rPr>
                  <a:t> </a:t>
                </a:r>
              </a:p>
            </p:txBody>
          </p:sp>
        </mc:Fallback>
      </mc:AlternateContent>
      <p:sp>
        <p:nvSpPr>
          <p:cNvPr id="78" name="Arc 77"/>
          <p:cNvSpPr/>
          <p:nvPr/>
        </p:nvSpPr>
        <p:spPr>
          <a:xfrm>
            <a:off x="5486400" y="50292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9" name="TextBox 78"/>
          <p:cNvSpPr txBox="1"/>
          <p:nvPr/>
        </p:nvSpPr>
        <p:spPr>
          <a:xfrm>
            <a:off x="5943600" y="51054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Add 20e</a:t>
            </a:r>
            <a:endParaRPr lang="en-GB" sz="1400" b="1" baseline="-25000" dirty="0">
              <a:solidFill>
                <a:srgbClr val="FF0000"/>
              </a:solidFill>
              <a:latin typeface="Comic Sans MS" pitchFamily="66" charset="0"/>
            </a:endParaRPr>
          </a:p>
        </p:txBody>
      </p:sp>
      <p:sp>
        <p:nvSpPr>
          <p:cNvPr id="80" name="Arc 79"/>
          <p:cNvSpPr/>
          <p:nvPr/>
        </p:nvSpPr>
        <p:spPr>
          <a:xfrm>
            <a:off x="5486400" y="55626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1" name="TextBox 80"/>
          <p:cNvSpPr txBox="1"/>
          <p:nvPr/>
        </p:nvSpPr>
        <p:spPr>
          <a:xfrm>
            <a:off x="5943600" y="5638800"/>
            <a:ext cx="12192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20</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82" name="TextBox 81"/>
              <p:cNvSpPr txBox="1"/>
              <p:nvPr/>
            </p:nvSpPr>
            <p:spPr>
              <a:xfrm>
                <a:off x="2545079" y="5273040"/>
                <a:ext cx="1085490" cy="4970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ea typeface="Cambria Math" panose="02040503050406030204" pitchFamily="18" charset="0"/>
                        </a:rPr>
                        <m:t>0</m:t>
                      </m:r>
                      <m:r>
                        <a:rPr lang="en-GB" sz="1400" b="0" i="1" smtClean="0">
                          <a:solidFill>
                            <a:srgbClr val="FF0000"/>
                          </a:solidFill>
                          <a:latin typeface="Cambria Math" panose="02040503050406030204" pitchFamily="18" charset="0"/>
                          <a:ea typeface="Cambria Math" panose="02040503050406030204" pitchFamily="18" charset="0"/>
                        </a:rPr>
                        <m:t>≤</m:t>
                      </m:r>
                      <m:r>
                        <a:rPr lang="en-GB" sz="1400" b="0" i="1" smtClean="0">
                          <a:solidFill>
                            <a:srgbClr val="FF0000"/>
                          </a:solidFill>
                          <a:latin typeface="Cambria Math"/>
                        </a:rPr>
                        <m:t>𝑒</m:t>
                      </m:r>
                      <m:r>
                        <a:rPr lang="en-GB" sz="1400" b="0" i="1" smtClean="0">
                          <a:solidFill>
                            <a:srgbClr val="FF0000"/>
                          </a:solidFill>
                          <a:latin typeface="Cambria Math"/>
                        </a:rPr>
                        <m:t>&lt;</m:t>
                      </m:r>
                      <m:f>
                        <m:fPr>
                          <m:ctrlPr>
                            <a:rPr lang="en-GB" sz="1400" i="1">
                              <a:solidFill>
                                <a:srgbClr val="FF0000"/>
                              </a:solidFill>
                              <a:latin typeface="Cambria Math" panose="02040503050406030204" pitchFamily="18" charset="0"/>
                            </a:rPr>
                          </m:ctrlPr>
                        </m:fPr>
                        <m:num>
                          <m:r>
                            <a:rPr lang="en-GB" sz="1400" i="1">
                              <a:solidFill>
                                <a:srgbClr val="FF0000"/>
                              </a:solidFill>
                              <a:latin typeface="Cambria Math"/>
                            </a:rPr>
                            <m:t>1</m:t>
                          </m:r>
                        </m:num>
                        <m:den>
                          <m:r>
                            <a:rPr lang="en-GB" sz="1400" i="1">
                              <a:solidFill>
                                <a:srgbClr val="FF0000"/>
                              </a:solidFill>
                              <a:latin typeface="Cambria Math"/>
                            </a:rPr>
                            <m:t>20</m:t>
                          </m:r>
                        </m:den>
                      </m:f>
                    </m:oMath>
                  </m:oMathPara>
                </a14:m>
                <a:endParaRPr lang="en-GB" sz="1400" dirty="0">
                  <a:solidFill>
                    <a:srgbClr val="FF0000"/>
                  </a:solidFill>
                </a:endParaRPr>
              </a:p>
            </p:txBody>
          </p:sp>
        </mc:Choice>
        <mc:Fallback xmlns="">
          <p:sp>
            <p:nvSpPr>
              <p:cNvPr id="82" name="TextBox 81"/>
              <p:cNvSpPr txBox="1">
                <a:spLocks noRot="1" noChangeAspect="1" noMove="1" noResize="1" noEditPoints="1" noAdjustHandles="1" noChangeArrowheads="1" noChangeShapeType="1" noTextEdit="1"/>
              </p:cNvSpPr>
              <p:nvPr/>
            </p:nvSpPr>
            <p:spPr>
              <a:xfrm>
                <a:off x="2545079" y="5273040"/>
                <a:ext cx="1085490" cy="497059"/>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3" name="TextBox 52"/>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54" name="TextBox 53"/>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55" name="TextBox 54"/>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56" name="TextBox 55"/>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8"/>
                <a:stretch>
                  <a:fillRect b="-3846"/>
                </a:stretch>
              </a:blipFill>
            </p:spPr>
            <p:txBody>
              <a:bodyPr/>
              <a:lstStyle/>
              <a:p>
                <a:r>
                  <a:rPr lang="en-GB">
                    <a:noFill/>
                  </a:rPr>
                  <a:t> </a:t>
                </a:r>
              </a:p>
            </p:txBody>
          </p:sp>
        </mc:Fallback>
      </mc:AlternateContent>
      <p:sp>
        <p:nvSpPr>
          <p:cNvPr id="57" name="TextBox 56"/>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9"/>
              </a:rPr>
              <a:t>Applet for collision demonstrations</a:t>
            </a:r>
            <a:endParaRPr lang="en-GB" sz="1400" dirty="0">
              <a:latin typeface="Comic Sans MS" pitchFamily="66" charset="0"/>
            </a:endParaRPr>
          </a:p>
        </p:txBody>
      </p:sp>
      <p:sp>
        <p:nvSpPr>
          <p:cNvPr id="58"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59"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 name="TextBox 1"/>
              <p:cNvSpPr txBox="1"/>
              <p:nvPr/>
            </p:nvSpPr>
            <p:spPr>
              <a:xfrm>
                <a:off x="165463" y="5364480"/>
                <a:ext cx="2412275" cy="461665"/>
              </a:xfrm>
              <a:prstGeom prst="rect">
                <a:avLst/>
              </a:prstGeom>
              <a:noFill/>
            </p:spPr>
            <p:txBody>
              <a:bodyPr wrap="square" rtlCol="0">
                <a:spAutoFit/>
              </a:bodyPr>
              <a:lstStyle/>
              <a:p>
                <a:pPr algn="ctr"/>
                <a:r>
                  <a:rPr lang="en-US" sz="1200" dirty="0">
                    <a:solidFill>
                      <a:srgbClr val="0000FF"/>
                    </a:solidFill>
                    <a:latin typeface="Comic Sans MS" panose="030F0702030302020204" pitchFamily="66" charset="0"/>
                  </a:rPr>
                  <a:t>Remember </a:t>
                </a:r>
                <a14:m>
                  <m:oMath xmlns:m="http://schemas.openxmlformats.org/officeDocument/2006/math">
                    <m:r>
                      <a:rPr lang="en-US" sz="1200" i="1" dirty="0" smtClean="0">
                        <a:solidFill>
                          <a:srgbClr val="0000FF"/>
                        </a:solidFill>
                        <a:latin typeface="Cambria Math" panose="02040503050406030204" pitchFamily="18" charset="0"/>
                      </a:rPr>
                      <m:t>𝑒</m:t>
                    </m:r>
                  </m:oMath>
                </a14:m>
                <a:r>
                  <a:rPr lang="en-US" sz="1200" dirty="0">
                    <a:solidFill>
                      <a:srgbClr val="0000FF"/>
                    </a:solidFill>
                    <a:latin typeface="Comic Sans MS" panose="030F0702030302020204" pitchFamily="66" charset="0"/>
                  </a:rPr>
                  <a:t> must be greater than 0…</a:t>
                </a:r>
                <a:endParaRPr lang="en-GB" sz="1200" dirty="0">
                  <a:solidFill>
                    <a:srgbClr val="0000FF"/>
                  </a:solidFill>
                  <a:latin typeface="Comic Sans MS" panose="030F0702030302020204" pitchFamily="66"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65463" y="5364480"/>
                <a:ext cx="2412275" cy="461665"/>
              </a:xfrm>
              <a:prstGeom prst="rect">
                <a:avLst/>
              </a:prstGeom>
              <a:blipFill>
                <a:blip r:embed="rId20"/>
                <a:stretch>
                  <a:fillRect b="-9211"/>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335770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
                                            <p:txEl>
                                              <p:pRg st="0" end="0"/>
                                            </p:txEl>
                                          </p:spTgt>
                                        </p:tgtEl>
                                        <p:attrNameLst>
                                          <p:attrName>style.visibility</p:attrName>
                                        </p:attrNameLst>
                                      </p:cBhvr>
                                      <p:to>
                                        <p:strVal val="visible"/>
                                      </p:to>
                                    </p:set>
                                    <p:animEffect transition="in" filter="blinds(horizontal)">
                                      <p:cBhvr>
                                        <p:cTn id="7" dur="500"/>
                                        <p:tgtEl>
                                          <p:spTgt spid="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0">
                                            <p:txEl>
                                              <p:pRg st="2" end="2"/>
                                            </p:txEl>
                                          </p:spTgt>
                                        </p:tgtEl>
                                        <p:attrNameLst>
                                          <p:attrName>style.visibility</p:attrName>
                                        </p:attrNameLst>
                                      </p:cBhvr>
                                      <p:to>
                                        <p:strVal val="visible"/>
                                      </p:to>
                                    </p:set>
                                    <p:animEffect transition="in" filter="blinds(horizontal)">
                                      <p:cBhvr>
                                        <p:cTn id="12" dur="500"/>
                                        <p:tgtEl>
                                          <p:spTgt spid="4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blinds(horizontal)">
                                      <p:cBhvr>
                                        <p:cTn id="17" dur="5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8"/>
                                        </p:tgtEl>
                                        <p:attrNameLst>
                                          <p:attrName>style.visibility</p:attrName>
                                        </p:attrNameLst>
                                      </p:cBhvr>
                                      <p:to>
                                        <p:strVal val="visible"/>
                                      </p:to>
                                    </p:set>
                                    <p:animEffect transition="in" filter="blinds(horizontal)">
                                      <p:cBhvr>
                                        <p:cTn id="22" dur="500"/>
                                        <p:tgtEl>
                                          <p:spTgt spid="7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blinds(horizontal)">
                                      <p:cBhvr>
                                        <p:cTn id="27" dur="500"/>
                                        <p:tgtEl>
                                          <p:spTgt spid="7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6"/>
                                        </p:tgtEl>
                                        <p:attrNameLst>
                                          <p:attrName>style.visibility</p:attrName>
                                        </p:attrNameLst>
                                      </p:cBhvr>
                                      <p:to>
                                        <p:strVal val="visible"/>
                                      </p:to>
                                    </p:set>
                                    <p:animEffect transition="in" filter="blinds(horizontal)">
                                      <p:cBhvr>
                                        <p:cTn id="32" dur="500"/>
                                        <p:tgtEl>
                                          <p:spTgt spid="7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0"/>
                                        </p:tgtEl>
                                        <p:attrNameLst>
                                          <p:attrName>style.visibility</p:attrName>
                                        </p:attrNameLst>
                                      </p:cBhvr>
                                      <p:to>
                                        <p:strVal val="visible"/>
                                      </p:to>
                                    </p:set>
                                    <p:animEffect transition="in" filter="blinds(horizontal)">
                                      <p:cBhvr>
                                        <p:cTn id="37" dur="500"/>
                                        <p:tgtEl>
                                          <p:spTgt spid="8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1"/>
                                        </p:tgtEl>
                                        <p:attrNameLst>
                                          <p:attrName>style.visibility</p:attrName>
                                        </p:attrNameLst>
                                      </p:cBhvr>
                                      <p:to>
                                        <p:strVal val="visible"/>
                                      </p:to>
                                    </p:set>
                                    <p:animEffect transition="in" filter="blinds(horizontal)">
                                      <p:cBhvr>
                                        <p:cTn id="42" dur="500"/>
                                        <p:tgtEl>
                                          <p:spTgt spid="8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7"/>
                                        </p:tgtEl>
                                        <p:attrNameLst>
                                          <p:attrName>style.visibility</p:attrName>
                                        </p:attrNameLst>
                                      </p:cBhvr>
                                      <p:to>
                                        <p:strVal val="visible"/>
                                      </p:to>
                                    </p:set>
                                    <p:animEffect transition="in" filter="blinds(horizontal)">
                                      <p:cBhvr>
                                        <p:cTn id="47" dur="500"/>
                                        <p:tgtEl>
                                          <p:spTgt spid="7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2"/>
                                        </p:tgtEl>
                                        <p:attrNameLst>
                                          <p:attrName>style.visibility</p:attrName>
                                        </p:attrNameLst>
                                      </p:cBhvr>
                                      <p:to>
                                        <p:strVal val="visible"/>
                                      </p:to>
                                    </p:set>
                                    <p:animEffect transition="in" filter="blinds(horizontal)">
                                      <p:cBhvr>
                                        <p:cTn id="52" dur="500"/>
                                        <p:tgtEl>
                                          <p:spTgt spid="8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blinds(horizontal)">
                                      <p:cBhvr>
                                        <p:cTn id="5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76" grpId="0"/>
      <p:bldP spid="77" grpId="0"/>
      <p:bldP spid="78" grpId="0" animBg="1"/>
      <p:bldP spid="79" grpId="0"/>
      <p:bldP spid="80" grpId="0" animBg="1"/>
      <p:bldP spid="81" grpId="0"/>
      <p:bldP spid="82"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5029200"/>
          </a:xfrm>
        </p:spPr>
        <p:txBody>
          <a:bodyPr>
            <a:normAutofit fontScale="92500" lnSpcReduction="10000"/>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small spheres have mass 3m and 4m respectively. They are moving towards each other in opposite directions on a smooth horizontal plane. P has speed 3u and Q has speed 2u just before the impact. The coefficient of restitution between P and Q is e.</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Show that the speed of Q after the collisions is given by </a:t>
            </a:r>
            <a:r>
              <a:rPr lang="en-GB" sz="1400" baseline="30000" dirty="0">
                <a:latin typeface="Comic Sans MS" pitchFamily="66" charset="0"/>
              </a:rPr>
              <a:t>u</a:t>
            </a:r>
            <a:r>
              <a:rPr lang="en-GB" sz="1400" dirty="0">
                <a:latin typeface="Comic Sans MS" pitchFamily="66" charset="0"/>
              </a:rPr>
              <a:t>/</a:t>
            </a:r>
            <a:r>
              <a:rPr lang="en-GB" sz="1400" baseline="-25000" dirty="0">
                <a:latin typeface="Comic Sans MS" pitchFamily="66" charset="0"/>
              </a:rPr>
              <a:t>7</a:t>
            </a:r>
            <a:r>
              <a:rPr lang="en-GB" sz="1400" dirty="0">
                <a:latin typeface="Comic Sans MS" pitchFamily="66" charset="0"/>
              </a:rPr>
              <a:t>(15e + 1)</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Given that the direction of motion of P is unchanged, find the range of possible values for 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Given that the magnitude of the impulse of P on Q is </a:t>
            </a:r>
            <a:r>
              <a:rPr lang="en-GB" sz="1400" baseline="30000" dirty="0">
                <a:latin typeface="Comic Sans MS" pitchFamily="66" charset="0"/>
              </a:rPr>
              <a:t>80mu</a:t>
            </a:r>
            <a:r>
              <a:rPr lang="en-GB" sz="1400" dirty="0">
                <a:latin typeface="Comic Sans MS" pitchFamily="66" charset="0"/>
              </a:rPr>
              <a:t>/</a:t>
            </a:r>
            <a:r>
              <a:rPr lang="en-GB" sz="1400" baseline="-25000" dirty="0">
                <a:latin typeface="Comic Sans MS" pitchFamily="66" charset="0"/>
              </a:rPr>
              <a:t>9</a:t>
            </a:r>
            <a:r>
              <a:rPr lang="en-GB" sz="1400" dirty="0">
                <a:latin typeface="Comic Sans MS" pitchFamily="66" charset="0"/>
              </a:rPr>
              <a:t>, find the value of e</a:t>
            </a:r>
          </a:p>
        </p:txBody>
      </p:sp>
      <p:cxnSp>
        <p:nvCxnSpPr>
          <p:cNvPr id="10" name="Straight Connector 9"/>
          <p:cNvCxnSpPr/>
          <p:nvPr/>
        </p:nvCxnSpPr>
        <p:spPr>
          <a:xfrm>
            <a:off x="4191000" y="14478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191000" y="1752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91000" y="14478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715000" y="14478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715000" y="1447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239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15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191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419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5181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943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705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343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373113" y="1752600"/>
            <a:ext cx="386644" cy="307777"/>
          </a:xfrm>
          <a:prstGeom prst="rect">
            <a:avLst/>
          </a:prstGeom>
          <a:noFill/>
        </p:spPr>
        <p:txBody>
          <a:bodyPr wrap="none" rtlCol="0">
            <a:spAutoFit/>
          </a:bodyPr>
          <a:lstStyle/>
          <a:p>
            <a:pPr algn="ctr"/>
            <a:r>
              <a:rPr lang="en-GB" sz="1400" dirty="0">
                <a:latin typeface="Comic Sans MS" pitchFamily="66" charset="0"/>
              </a:rPr>
              <a:t>3u</a:t>
            </a:r>
          </a:p>
        </p:txBody>
      </p:sp>
      <p:cxnSp>
        <p:nvCxnSpPr>
          <p:cNvPr id="25" name="Straight Arrow Connector 24"/>
          <p:cNvCxnSpPr/>
          <p:nvPr/>
        </p:nvCxnSpPr>
        <p:spPr>
          <a:xfrm>
            <a:off x="6629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679952" y="1752600"/>
            <a:ext cx="344966"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2</a:t>
            </a:r>
          </a:p>
        </p:txBody>
      </p:sp>
      <p:cxnSp>
        <p:nvCxnSpPr>
          <p:cNvPr id="27" name="Straight Connector 26"/>
          <p:cNvCxnSpPr/>
          <p:nvPr/>
        </p:nvCxnSpPr>
        <p:spPr>
          <a:xfrm>
            <a:off x="4191000" y="2743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343400" y="21336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29" name="TextBox 28"/>
          <p:cNvSpPr txBox="1"/>
          <p:nvPr/>
        </p:nvSpPr>
        <p:spPr>
          <a:xfrm>
            <a:off x="5867400" y="21336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30" name="TextBox 29"/>
          <p:cNvSpPr txBox="1"/>
          <p:nvPr/>
        </p:nvSpPr>
        <p:spPr>
          <a:xfrm>
            <a:off x="5105400" y="21336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31" name="TextBox 30"/>
          <p:cNvSpPr txBox="1"/>
          <p:nvPr/>
        </p:nvSpPr>
        <p:spPr>
          <a:xfrm>
            <a:off x="6629400" y="2133600"/>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32" name="Straight Arrow Connector 31"/>
          <p:cNvCxnSpPr/>
          <p:nvPr/>
        </p:nvCxnSpPr>
        <p:spPr>
          <a:xfrm flipH="1">
            <a:off x="5105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135113" y="1752600"/>
            <a:ext cx="386644" cy="307777"/>
          </a:xfrm>
          <a:prstGeom prst="rect">
            <a:avLst/>
          </a:prstGeom>
          <a:noFill/>
        </p:spPr>
        <p:txBody>
          <a:bodyPr wrap="none" rtlCol="0">
            <a:spAutoFit/>
          </a:bodyPr>
          <a:lstStyle/>
          <a:p>
            <a:pPr algn="ctr"/>
            <a:r>
              <a:rPr lang="en-GB" sz="1400" dirty="0">
                <a:latin typeface="Comic Sans MS" pitchFamily="66" charset="0"/>
              </a:rPr>
              <a:t>2u</a:t>
            </a:r>
          </a:p>
        </p:txBody>
      </p:sp>
      <p:cxnSp>
        <p:nvCxnSpPr>
          <p:cNvPr id="34" name="Straight Arrow Connector 33"/>
          <p:cNvCxnSpPr/>
          <p:nvPr/>
        </p:nvCxnSpPr>
        <p:spPr>
          <a:xfrm>
            <a:off x="5867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927570" y="1752600"/>
            <a:ext cx="325730"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1</a:t>
            </a:r>
          </a:p>
        </p:txBody>
      </p:sp>
      <p:sp>
        <p:nvSpPr>
          <p:cNvPr id="36" name="TextBox 35"/>
          <p:cNvSpPr txBox="1"/>
          <p:nvPr/>
        </p:nvSpPr>
        <p:spPr>
          <a:xfrm>
            <a:off x="4353762" y="24384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7" name="TextBox 36"/>
          <p:cNvSpPr txBox="1"/>
          <p:nvPr/>
        </p:nvSpPr>
        <p:spPr>
          <a:xfrm>
            <a:off x="5877762" y="24384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8" name="TextBox 37"/>
          <p:cNvSpPr txBox="1"/>
          <p:nvPr/>
        </p:nvSpPr>
        <p:spPr>
          <a:xfrm>
            <a:off x="5115762" y="2438400"/>
            <a:ext cx="433132" cy="307777"/>
          </a:xfrm>
          <a:prstGeom prst="rect">
            <a:avLst/>
          </a:prstGeom>
          <a:noFill/>
        </p:spPr>
        <p:txBody>
          <a:bodyPr wrap="none" rtlCol="0">
            <a:spAutoFit/>
          </a:bodyPr>
          <a:lstStyle/>
          <a:p>
            <a:pPr algn="ctr"/>
            <a:r>
              <a:rPr lang="en-GB" sz="1400" dirty="0">
                <a:latin typeface="Comic Sans MS" pitchFamily="66" charset="0"/>
              </a:rPr>
              <a:t>4m</a:t>
            </a:r>
          </a:p>
        </p:txBody>
      </p:sp>
      <p:sp>
        <p:nvSpPr>
          <p:cNvPr id="39" name="TextBox 38"/>
          <p:cNvSpPr txBox="1"/>
          <p:nvPr/>
        </p:nvSpPr>
        <p:spPr>
          <a:xfrm>
            <a:off x="6639762" y="2438400"/>
            <a:ext cx="433132" cy="307777"/>
          </a:xfrm>
          <a:prstGeom prst="rect">
            <a:avLst/>
          </a:prstGeom>
          <a:noFill/>
        </p:spPr>
        <p:txBody>
          <a:bodyPr wrap="none" rtlCol="0">
            <a:spAutoFit/>
          </a:bodyPr>
          <a:lstStyle/>
          <a:p>
            <a:pPr algn="ctr"/>
            <a:r>
              <a:rPr lang="en-GB" sz="1400" dirty="0">
                <a:latin typeface="Comic Sans MS" pitchFamily="66" charset="0"/>
              </a:rPr>
              <a:t>4m</a:t>
            </a:r>
          </a:p>
        </p:txBody>
      </p:sp>
      <mc:AlternateContent xmlns:mc="http://schemas.openxmlformats.org/markup-compatibility/2006" xmlns:a14="http://schemas.microsoft.com/office/drawing/2010/main">
        <mc:Choice Requires="a14">
          <p:sp>
            <p:nvSpPr>
              <p:cNvPr id="51" name="TextBox 50"/>
              <p:cNvSpPr txBox="1"/>
              <p:nvPr/>
            </p:nvSpPr>
            <p:spPr>
              <a:xfrm>
                <a:off x="7239000" y="1447800"/>
                <a:ext cx="1905000" cy="5131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1</m:t>
                          </m:r>
                        </m:sub>
                      </m:sSub>
                      <m:r>
                        <a:rPr lang="en-GB" sz="1600" b="0" i="1" smtClean="0">
                          <a:solidFill>
                            <a:schemeClr val="tx1"/>
                          </a:solidFill>
                          <a:latin typeface="Cambria Math"/>
                        </a:rPr>
                        <m:t>=</m:t>
                      </m:r>
                      <m:f>
                        <m:fPr>
                          <m:ctrlPr>
                            <a:rPr lang="en-GB" sz="1600" b="0" i="1" smtClean="0">
                              <a:solidFill>
                                <a:schemeClr val="tx1"/>
                              </a:solidFill>
                              <a:latin typeface="Cambria Math" panose="02040503050406030204" pitchFamily="18" charset="0"/>
                            </a:rPr>
                          </m:ctrlPr>
                        </m:fPr>
                        <m:num>
                          <m:r>
                            <a:rPr lang="en-GB" sz="1600" b="0" i="1" smtClean="0">
                              <a:solidFill>
                                <a:schemeClr val="tx1"/>
                              </a:solidFill>
                              <a:latin typeface="Cambria Math"/>
                            </a:rPr>
                            <m:t>𝑢</m:t>
                          </m:r>
                        </m:num>
                        <m:den>
                          <m:r>
                            <a:rPr lang="en-GB" sz="1600" b="0" i="1" smtClean="0">
                              <a:solidFill>
                                <a:schemeClr val="tx1"/>
                              </a:solidFill>
                              <a:latin typeface="Cambria Math"/>
                            </a:rPr>
                            <m:t>7</m:t>
                          </m:r>
                        </m:den>
                      </m:f>
                      <m:r>
                        <a:rPr lang="en-GB" sz="1600" b="0" i="1" smtClean="0">
                          <a:solidFill>
                            <a:schemeClr val="tx1"/>
                          </a:solidFill>
                          <a:latin typeface="Cambria Math"/>
                        </a:rPr>
                        <m:t>(1−20</m:t>
                      </m:r>
                      <m:r>
                        <a:rPr lang="en-GB" sz="1600" b="0" i="1" smtClean="0">
                          <a:solidFill>
                            <a:schemeClr val="tx1"/>
                          </a:solidFill>
                          <a:latin typeface="Cambria Math"/>
                        </a:rPr>
                        <m:t>𝑒</m:t>
                      </m:r>
                      <m:r>
                        <a:rPr lang="en-GB" sz="1600" b="0" i="1" smtClean="0">
                          <a:solidFill>
                            <a:schemeClr val="tx1"/>
                          </a:solidFill>
                          <a:latin typeface="Cambria Math"/>
                        </a:rPr>
                        <m:t>)</m:t>
                      </m:r>
                    </m:oMath>
                  </m:oMathPara>
                </a14:m>
                <a:endParaRPr lang="en-GB" sz="1600" dirty="0">
                  <a:solidFill>
                    <a:schemeClr val="tx1"/>
                  </a:solidFill>
                </a:endParaRPr>
              </a:p>
            </p:txBody>
          </p:sp>
        </mc:Choice>
        <mc:Fallback xmlns="">
          <p:sp>
            <p:nvSpPr>
              <p:cNvPr id="51" name="TextBox 50"/>
              <p:cNvSpPr txBox="1">
                <a:spLocks noRot="1" noChangeAspect="1" noMove="1" noResize="1" noEditPoints="1" noAdjustHandles="1" noChangeArrowheads="1" noChangeShapeType="1" noTextEdit="1"/>
              </p:cNvSpPr>
              <p:nvPr/>
            </p:nvSpPr>
            <p:spPr>
              <a:xfrm>
                <a:off x="7239000" y="1447800"/>
                <a:ext cx="1905000" cy="513154"/>
              </a:xfrm>
              <a:prstGeom prst="rect">
                <a:avLst/>
              </a:prstGeom>
              <a:blipFill rotWithShape="1">
                <a:blip r:embed="rId8"/>
                <a:stretch>
                  <a:fillRect b="-238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7239000" y="2057400"/>
                <a:ext cx="1905000" cy="5131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sz="1600" b="0" i="1" smtClean="0">
                              <a:latin typeface="Cambria Math" panose="02040503050406030204" pitchFamily="18" charset="0"/>
                            </a:rPr>
                          </m:ctrlPr>
                        </m:sSubPr>
                        <m:e>
                          <m:r>
                            <a:rPr lang="en-GB" sz="1600" b="0" i="1" smtClean="0">
                              <a:latin typeface="Cambria Math"/>
                            </a:rPr>
                            <m:t>𝑣</m:t>
                          </m:r>
                        </m:e>
                        <m:sub>
                          <m:r>
                            <a:rPr lang="en-GB" sz="1600" b="0" i="1" smtClean="0">
                              <a:latin typeface="Cambria Math"/>
                            </a:rPr>
                            <m:t>2</m:t>
                          </m:r>
                        </m:sub>
                      </m:sSub>
                      <m:r>
                        <a:rPr lang="en-GB" sz="1600" b="0" i="1" smtClean="0">
                          <a:latin typeface="Cambria Math"/>
                        </a:rPr>
                        <m:t>=</m:t>
                      </m:r>
                      <m:f>
                        <m:fPr>
                          <m:ctrlPr>
                            <a:rPr lang="en-GB" sz="1600" b="0" i="1" smtClean="0">
                              <a:latin typeface="Cambria Math" panose="02040503050406030204" pitchFamily="18" charset="0"/>
                            </a:rPr>
                          </m:ctrlPr>
                        </m:fPr>
                        <m:num>
                          <m:r>
                            <a:rPr lang="en-GB" sz="1600" b="0" i="1" smtClean="0">
                              <a:latin typeface="Cambria Math"/>
                            </a:rPr>
                            <m:t>𝑢</m:t>
                          </m:r>
                        </m:num>
                        <m:den>
                          <m:r>
                            <a:rPr lang="en-GB" sz="1600" b="0" i="1" smtClean="0">
                              <a:latin typeface="Cambria Math"/>
                            </a:rPr>
                            <m:t>7</m:t>
                          </m:r>
                        </m:den>
                      </m:f>
                      <m:r>
                        <a:rPr lang="en-GB" sz="1600" b="0" i="1" smtClean="0">
                          <a:latin typeface="Cambria Math"/>
                        </a:rPr>
                        <m:t>(</m:t>
                      </m:r>
                      <m:r>
                        <a:rPr lang="en-GB" sz="1600" i="1" smtClean="0">
                          <a:latin typeface="Cambria Math"/>
                        </a:rPr>
                        <m:t>15</m:t>
                      </m:r>
                      <m:r>
                        <a:rPr lang="en-GB" sz="1600" i="1" smtClean="0">
                          <a:latin typeface="Cambria Math"/>
                        </a:rPr>
                        <m:t>𝑒</m:t>
                      </m:r>
                      <m:r>
                        <a:rPr lang="en-GB" sz="1600" b="0" i="1" smtClean="0">
                          <a:solidFill>
                            <a:schemeClr val="tx1"/>
                          </a:solidFill>
                          <a:latin typeface="Cambria Math"/>
                        </a:rPr>
                        <m:t>+1)</m:t>
                      </m:r>
                    </m:oMath>
                  </m:oMathPara>
                </a14:m>
                <a:endParaRPr lang="en-GB" sz="1600" dirty="0">
                  <a:solidFill>
                    <a:schemeClr val="tx1"/>
                  </a:solidFill>
                </a:endParaRPr>
              </a:p>
            </p:txBody>
          </p:sp>
        </mc:Choice>
        <mc:Fallback xmlns="">
          <p:sp>
            <p:nvSpPr>
              <p:cNvPr id="52" name="TextBox 51"/>
              <p:cNvSpPr txBox="1">
                <a:spLocks noRot="1" noChangeAspect="1" noMove="1" noResize="1" noEditPoints="1" noAdjustHandles="1" noChangeArrowheads="1" noChangeShapeType="1" noTextEdit="1"/>
              </p:cNvSpPr>
              <p:nvPr/>
            </p:nvSpPr>
            <p:spPr>
              <a:xfrm>
                <a:off x="7239000" y="2057400"/>
                <a:ext cx="1905000" cy="513154"/>
              </a:xfrm>
              <a:prstGeom prst="rect">
                <a:avLst/>
              </a:prstGeom>
              <a:blipFill rotWithShape="1">
                <a:blip r:embed="rId9"/>
                <a:stretch>
                  <a:fillRect b="-2381"/>
                </a:stretch>
              </a:blipFill>
            </p:spPr>
            <p:txBody>
              <a:bodyPr/>
              <a:lstStyle/>
              <a:p>
                <a:r>
                  <a:rPr lang="en-GB">
                    <a:noFill/>
                  </a:rPr>
                  <a:t> </a:t>
                </a:r>
              </a:p>
            </p:txBody>
          </p:sp>
        </mc:Fallback>
      </mc:AlternateContent>
      <p:sp>
        <p:nvSpPr>
          <p:cNvPr id="9" name="TextBox 8"/>
          <p:cNvSpPr txBox="1"/>
          <p:nvPr/>
        </p:nvSpPr>
        <p:spPr>
          <a:xfrm>
            <a:off x="4114800" y="2971800"/>
            <a:ext cx="4038285" cy="307777"/>
          </a:xfrm>
          <a:prstGeom prst="rect">
            <a:avLst/>
          </a:prstGeom>
          <a:noFill/>
        </p:spPr>
        <p:txBody>
          <a:bodyPr wrap="none" rtlCol="0">
            <a:spAutoFit/>
          </a:bodyPr>
          <a:lstStyle/>
          <a:p>
            <a:r>
              <a:rPr lang="en-GB" sz="1400" dirty="0">
                <a:latin typeface="Comic Sans MS" pitchFamily="66" charset="0"/>
              </a:rPr>
              <a:t>Impulse of P on Q = change in momentum of Q</a:t>
            </a:r>
          </a:p>
        </p:txBody>
      </p:sp>
      <mc:AlternateContent xmlns:mc="http://schemas.openxmlformats.org/markup-compatibility/2006" xmlns:a14="http://schemas.microsoft.com/office/drawing/2010/main">
        <mc:Choice Requires="a14">
          <p:sp>
            <p:nvSpPr>
              <p:cNvPr id="54" name="TextBox 53"/>
              <p:cNvSpPr txBox="1"/>
              <p:nvPr/>
            </p:nvSpPr>
            <p:spPr>
              <a:xfrm>
                <a:off x="4114800" y="335280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4" name="TextBox 53"/>
              <p:cNvSpPr txBox="1">
                <a:spLocks noRot="1" noChangeAspect="1" noMove="1" noResize="1" noEditPoints="1" noAdjustHandles="1" noChangeArrowheads="1" noChangeShapeType="1" noTextEdit="1"/>
              </p:cNvSpPr>
              <p:nvPr/>
            </p:nvSpPr>
            <p:spPr>
              <a:xfrm>
                <a:off x="4114800" y="3352800"/>
                <a:ext cx="1447800" cy="338554"/>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4114800" y="3810000"/>
                <a:ext cx="3581400" cy="5131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=(4</m:t>
                      </m:r>
                      <m:r>
                        <a:rPr lang="en-GB" sz="1600" b="0" i="1" smtClean="0">
                          <a:latin typeface="Cambria Math"/>
                        </a:rPr>
                        <m:t>𝑚</m:t>
                      </m:r>
                      <m:r>
                        <a:rPr lang="en-GB" sz="1600" b="0" i="1" smtClean="0">
                          <a:latin typeface="Cambria Math"/>
                        </a:rPr>
                        <m:t>)</m:t>
                      </m:r>
                      <m:d>
                        <m:dPr>
                          <m:ctrlPr>
                            <a:rPr lang="en-GB" sz="1600" b="0" i="1" smtClean="0">
                              <a:latin typeface="Cambria Math" panose="02040503050406030204" pitchFamily="18" charset="0"/>
                            </a:rPr>
                          </m:ctrlPr>
                        </m:dPr>
                        <m:e>
                          <m:f>
                            <m:fPr>
                              <m:ctrlPr>
                                <a:rPr lang="en-GB" sz="1600" i="1">
                                  <a:latin typeface="Cambria Math" panose="02040503050406030204" pitchFamily="18" charset="0"/>
                                </a:rPr>
                              </m:ctrlPr>
                            </m:fPr>
                            <m:num>
                              <m:r>
                                <a:rPr lang="en-GB" sz="1600" i="1">
                                  <a:latin typeface="Cambria Math"/>
                                </a:rPr>
                                <m:t>𝑢</m:t>
                              </m:r>
                            </m:num>
                            <m:den>
                              <m:r>
                                <a:rPr lang="en-GB" sz="1600" i="1">
                                  <a:latin typeface="Cambria Math"/>
                                </a:rPr>
                                <m:t>7</m:t>
                              </m:r>
                            </m:den>
                          </m:f>
                          <m:d>
                            <m:dPr>
                              <m:ctrlPr>
                                <a:rPr lang="en-GB" sz="1600" i="1">
                                  <a:latin typeface="Cambria Math" panose="02040503050406030204" pitchFamily="18" charset="0"/>
                                </a:rPr>
                              </m:ctrlPr>
                            </m:dPr>
                            <m:e>
                              <m:r>
                                <a:rPr lang="en-GB" sz="1600" i="1">
                                  <a:latin typeface="Cambria Math"/>
                                </a:rPr>
                                <m:t>15</m:t>
                              </m:r>
                              <m:r>
                                <a:rPr lang="en-GB" sz="1600" i="1">
                                  <a:latin typeface="Cambria Math"/>
                                </a:rPr>
                                <m:t>𝑒</m:t>
                              </m:r>
                              <m:r>
                                <a:rPr lang="en-GB" sz="1600" i="1">
                                  <a:latin typeface="Cambria Math"/>
                                </a:rPr>
                                <m:t>+1</m:t>
                              </m:r>
                            </m:e>
                          </m:d>
                          <m:r>
                            <m:rPr>
                              <m:nor/>
                            </m:rPr>
                            <a:rPr lang="en-GB" sz="1600" dirty="0"/>
                            <m:t> </m:t>
                          </m:r>
                        </m:e>
                      </m:d>
                      <m:r>
                        <a:rPr lang="en-GB" sz="1600" b="0" i="1" smtClean="0">
                          <a:latin typeface="Cambria Math"/>
                        </a:rPr>
                        <m:t>−(4</m:t>
                      </m:r>
                      <m:r>
                        <a:rPr lang="en-GB" sz="1600" b="0" i="1" smtClean="0">
                          <a:latin typeface="Cambria Math"/>
                        </a:rPr>
                        <m:t>𝑚</m:t>
                      </m:r>
                      <m:r>
                        <a:rPr lang="en-GB" sz="1600" b="0" i="1" smtClean="0">
                          <a:latin typeface="Cambria Math"/>
                        </a:rPr>
                        <m:t>)(−2</m:t>
                      </m:r>
                      <m:r>
                        <a:rPr lang="en-GB" sz="1600" b="0" i="1" smtClean="0">
                          <a:latin typeface="Cambria Math"/>
                        </a:rPr>
                        <m:t>𝑢</m:t>
                      </m:r>
                      <m:r>
                        <a:rPr lang="en-GB" sz="1600" b="0" i="1" smtClean="0">
                          <a:latin typeface="Cambria Math"/>
                        </a:rPr>
                        <m:t>)</m:t>
                      </m:r>
                    </m:oMath>
                  </m:oMathPara>
                </a14:m>
                <a:endParaRPr lang="en-GB" sz="1600" b="1" dirty="0"/>
              </a:p>
            </p:txBody>
          </p:sp>
        </mc:Choice>
        <mc:Fallback xmlns="">
          <p:sp>
            <p:nvSpPr>
              <p:cNvPr id="55" name="TextBox 54"/>
              <p:cNvSpPr txBox="1">
                <a:spLocks noRot="1" noChangeAspect="1" noMove="1" noResize="1" noEditPoints="1" noAdjustHandles="1" noChangeArrowheads="1" noChangeShapeType="1" noTextEdit="1"/>
              </p:cNvSpPr>
              <p:nvPr/>
            </p:nvSpPr>
            <p:spPr>
              <a:xfrm>
                <a:off x="4114800" y="3810000"/>
                <a:ext cx="3581400" cy="513154"/>
              </a:xfrm>
              <a:prstGeom prst="rect">
                <a:avLst/>
              </a:prstGeom>
              <a:blipFill rotWithShape="1">
                <a:blip r:embed="rId11"/>
                <a:stretch>
                  <a:fillRect b="-357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4114800" y="4419600"/>
                <a:ext cx="2895600" cy="553165"/>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f>
                        <m:fPr>
                          <m:ctrlPr>
                            <a:rPr lang="en-GB" sz="1600" i="1">
                              <a:latin typeface="Cambria Math" panose="02040503050406030204" pitchFamily="18" charset="0"/>
                            </a:rPr>
                          </m:ctrlPr>
                        </m:fPr>
                        <m:num>
                          <m:r>
                            <a:rPr lang="en-GB" sz="1600" b="0" i="1" smtClean="0">
                              <a:latin typeface="Cambria Math"/>
                            </a:rPr>
                            <m:t>4</m:t>
                          </m:r>
                          <m:r>
                            <a:rPr lang="en-GB" sz="1600" b="0" i="1" smtClean="0">
                              <a:latin typeface="Cambria Math"/>
                            </a:rPr>
                            <m:t>𝑚𝑢</m:t>
                          </m:r>
                        </m:num>
                        <m:den>
                          <m:r>
                            <a:rPr lang="en-GB" sz="1600" i="1">
                              <a:latin typeface="Cambria Math"/>
                            </a:rPr>
                            <m:t>7</m:t>
                          </m:r>
                        </m:den>
                      </m:f>
                      <m:d>
                        <m:dPr>
                          <m:ctrlPr>
                            <a:rPr lang="en-GB" sz="1600" i="1">
                              <a:latin typeface="Cambria Math" panose="02040503050406030204" pitchFamily="18" charset="0"/>
                            </a:rPr>
                          </m:ctrlPr>
                        </m:dPr>
                        <m:e>
                          <m:r>
                            <a:rPr lang="en-GB" sz="1600" i="1">
                              <a:latin typeface="Cambria Math"/>
                            </a:rPr>
                            <m:t>15</m:t>
                          </m:r>
                          <m:r>
                            <a:rPr lang="en-GB" sz="1600" i="1">
                              <a:latin typeface="Cambria Math"/>
                            </a:rPr>
                            <m:t>𝑒</m:t>
                          </m:r>
                          <m:r>
                            <a:rPr lang="en-GB" sz="1600" i="1">
                              <a:latin typeface="Cambria Math"/>
                            </a:rPr>
                            <m:t>+1</m:t>
                          </m:r>
                        </m:e>
                      </m:d>
                      <m:r>
                        <a:rPr lang="en-GB" sz="1600" b="0" i="1" smtClean="0">
                          <a:latin typeface="Cambria Math"/>
                        </a:rPr>
                        <m:t>−(−8</m:t>
                      </m:r>
                      <m:r>
                        <a:rPr lang="en-GB" sz="1600" b="0" i="1" smtClean="0">
                          <a:latin typeface="Cambria Math"/>
                        </a:rPr>
                        <m:t>𝑚𝑢</m:t>
                      </m:r>
                      <m:r>
                        <a:rPr lang="en-GB" sz="1600" b="0" i="1" smtClean="0">
                          <a:latin typeface="Cambria Math"/>
                        </a:rPr>
                        <m:t>)</m:t>
                      </m:r>
                    </m:oMath>
                  </m:oMathPara>
                </a14:m>
                <a:endParaRPr lang="en-GB" sz="1600" b="1" dirty="0"/>
              </a:p>
            </p:txBody>
          </p:sp>
        </mc:Choice>
        <mc:Fallback xmlns="">
          <p:sp>
            <p:nvSpPr>
              <p:cNvPr id="56" name="TextBox 55"/>
              <p:cNvSpPr txBox="1">
                <a:spLocks noRot="1" noChangeAspect="1" noMove="1" noResize="1" noEditPoints="1" noAdjustHandles="1" noChangeArrowheads="1" noChangeShapeType="1" noTextEdit="1"/>
              </p:cNvSpPr>
              <p:nvPr/>
            </p:nvSpPr>
            <p:spPr>
              <a:xfrm>
                <a:off x="4114800" y="4419600"/>
                <a:ext cx="2895600" cy="553165"/>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3962400" y="5105400"/>
                <a:ext cx="2895600" cy="554062"/>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f>
                        <m:fPr>
                          <m:ctrlPr>
                            <a:rPr lang="en-GB" sz="1600" i="1">
                              <a:latin typeface="Cambria Math" panose="02040503050406030204" pitchFamily="18" charset="0"/>
                            </a:rPr>
                          </m:ctrlPr>
                        </m:fPr>
                        <m:num>
                          <m:r>
                            <a:rPr lang="en-GB" sz="1600" b="0" i="1" smtClean="0">
                              <a:latin typeface="Cambria Math"/>
                            </a:rPr>
                            <m:t>60</m:t>
                          </m:r>
                          <m:r>
                            <a:rPr lang="en-GB" sz="1600" b="0" i="1" smtClean="0">
                              <a:latin typeface="Cambria Math"/>
                            </a:rPr>
                            <m:t>𝑚𝑢𝑒</m:t>
                          </m:r>
                        </m:num>
                        <m:den>
                          <m:r>
                            <a:rPr lang="en-GB" sz="1600" i="1">
                              <a:latin typeface="Cambria Math"/>
                            </a:rPr>
                            <m:t>7</m:t>
                          </m:r>
                        </m:den>
                      </m:f>
                      <m:r>
                        <a:rPr lang="en-GB" sz="1600" b="0" i="1" smtClean="0">
                          <a:latin typeface="Cambria Math"/>
                        </a:rPr>
                        <m:t>+</m:t>
                      </m:r>
                      <m:f>
                        <m:fPr>
                          <m:ctrlPr>
                            <a:rPr lang="en-GB" sz="1600" i="1">
                              <a:latin typeface="Cambria Math" panose="02040503050406030204" pitchFamily="18" charset="0"/>
                            </a:rPr>
                          </m:ctrlPr>
                        </m:fPr>
                        <m:num>
                          <m:r>
                            <a:rPr lang="en-GB" sz="1600" b="0" i="1" smtClean="0">
                              <a:latin typeface="Cambria Math"/>
                            </a:rPr>
                            <m:t>4</m:t>
                          </m:r>
                          <m:r>
                            <a:rPr lang="en-GB" sz="1600" i="1">
                              <a:latin typeface="Cambria Math"/>
                            </a:rPr>
                            <m:t>𝑚𝑢</m:t>
                          </m:r>
                        </m:num>
                        <m:den>
                          <m:r>
                            <a:rPr lang="en-GB" sz="1600" i="1">
                              <a:latin typeface="Cambria Math"/>
                            </a:rPr>
                            <m:t>7</m:t>
                          </m:r>
                        </m:den>
                      </m:f>
                      <m:r>
                        <a:rPr lang="en-GB" sz="1600" b="0" i="1" smtClean="0">
                          <a:latin typeface="Cambria Math"/>
                        </a:rPr>
                        <m:t>+8</m:t>
                      </m:r>
                      <m:r>
                        <a:rPr lang="en-GB" sz="1600" b="0" i="1" smtClean="0">
                          <a:latin typeface="Cambria Math"/>
                        </a:rPr>
                        <m:t>𝑚𝑢</m:t>
                      </m:r>
                    </m:oMath>
                  </m:oMathPara>
                </a14:m>
                <a:endParaRPr lang="en-GB" sz="1600" b="1" dirty="0"/>
              </a:p>
            </p:txBody>
          </p:sp>
        </mc:Choice>
        <mc:Fallback xmlns="">
          <p:sp>
            <p:nvSpPr>
              <p:cNvPr id="57" name="TextBox 56"/>
              <p:cNvSpPr txBox="1">
                <a:spLocks noRot="1" noChangeAspect="1" noMove="1" noResize="1" noEditPoints="1" noAdjustHandles="1" noChangeArrowheads="1" noChangeShapeType="1" noTextEdit="1"/>
              </p:cNvSpPr>
              <p:nvPr/>
            </p:nvSpPr>
            <p:spPr>
              <a:xfrm>
                <a:off x="3962400" y="5105400"/>
                <a:ext cx="2895600" cy="554062"/>
              </a:xfrm>
              <a:prstGeom prst="rect">
                <a:avLst/>
              </a:prstGeom>
              <a:blipFill rotWithShape="1">
                <a:blip r:embed="rId13"/>
                <a:stretch>
                  <a:fillRect/>
                </a:stretch>
              </a:blipFill>
            </p:spPr>
            <p:txBody>
              <a:bodyPr/>
              <a:lstStyle/>
              <a:p>
                <a:r>
                  <a:rPr lang="en-GB">
                    <a:noFill/>
                  </a:rPr>
                  <a:t> </a:t>
                </a:r>
              </a:p>
            </p:txBody>
          </p:sp>
        </mc:Fallback>
      </mc:AlternateContent>
      <p:sp>
        <p:nvSpPr>
          <p:cNvPr id="59" name="Arc 58"/>
          <p:cNvSpPr/>
          <p:nvPr/>
        </p:nvSpPr>
        <p:spPr>
          <a:xfrm>
            <a:off x="7391400" y="35814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0" name="TextBox 59"/>
          <p:cNvSpPr txBox="1"/>
          <p:nvPr/>
        </p:nvSpPr>
        <p:spPr>
          <a:xfrm>
            <a:off x="7772400" y="3657600"/>
            <a:ext cx="1371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62" name="Arc 61"/>
          <p:cNvSpPr/>
          <p:nvPr/>
        </p:nvSpPr>
        <p:spPr>
          <a:xfrm>
            <a:off x="7391400" y="41910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3" name="Arc 62"/>
          <p:cNvSpPr/>
          <p:nvPr/>
        </p:nvSpPr>
        <p:spPr>
          <a:xfrm>
            <a:off x="6781800" y="48006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4" name="TextBox 63"/>
          <p:cNvSpPr txBox="1"/>
          <p:nvPr/>
        </p:nvSpPr>
        <p:spPr>
          <a:xfrm>
            <a:off x="7772400" y="4191000"/>
            <a:ext cx="1371600" cy="523220"/>
          </a:xfrm>
          <a:prstGeom prst="rect">
            <a:avLst/>
          </a:prstGeom>
          <a:noFill/>
        </p:spPr>
        <p:txBody>
          <a:bodyPr wrap="square" rtlCol="0">
            <a:spAutoFit/>
          </a:bodyPr>
          <a:lstStyle/>
          <a:p>
            <a:pPr algn="ctr"/>
            <a:r>
              <a:rPr lang="en-GB" sz="1400" dirty="0">
                <a:solidFill>
                  <a:srgbClr val="FF0000"/>
                </a:solidFill>
                <a:latin typeface="Comic Sans MS" pitchFamily="66" charset="0"/>
              </a:rPr>
              <a:t>Multiply out a bracket</a:t>
            </a:r>
            <a:endParaRPr lang="en-GB" sz="1400" b="1" baseline="-25000" dirty="0">
              <a:solidFill>
                <a:srgbClr val="FF0000"/>
              </a:solidFill>
              <a:latin typeface="Comic Sans MS" pitchFamily="66" charset="0"/>
            </a:endParaRPr>
          </a:p>
        </p:txBody>
      </p:sp>
      <p:sp>
        <p:nvSpPr>
          <p:cNvPr id="65" name="TextBox 64"/>
          <p:cNvSpPr txBox="1"/>
          <p:nvPr/>
        </p:nvSpPr>
        <p:spPr>
          <a:xfrm>
            <a:off x="7162800" y="4953000"/>
            <a:ext cx="1143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Simplify</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8" name="TextBox 57"/>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8" name="TextBox 57"/>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1" name="TextBox 60"/>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66" name="TextBox 65"/>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7" name="TextBox 66"/>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7" name="TextBox 66"/>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7"/>
                <a:stretch>
                  <a:fillRect b="-3846"/>
                </a:stretch>
              </a:blipFill>
            </p:spPr>
            <p:txBody>
              <a:bodyPr/>
              <a:lstStyle/>
              <a:p>
                <a:r>
                  <a:rPr lang="en-GB">
                    <a:noFill/>
                  </a:rPr>
                  <a:t> </a:t>
                </a:r>
              </a:p>
            </p:txBody>
          </p:sp>
        </mc:Fallback>
      </mc:AlternateContent>
      <p:sp>
        <p:nvSpPr>
          <p:cNvPr id="68" name="TextBox 67"/>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8"/>
              </a:rPr>
              <a:t>Applet for collision demonstrations</a:t>
            </a:r>
            <a:endParaRPr lang="en-GB" sz="1400" dirty="0">
              <a:latin typeface="Comic Sans MS" pitchFamily="66" charset="0"/>
            </a:endParaRPr>
          </a:p>
        </p:txBody>
      </p:sp>
      <p:sp>
        <p:nvSpPr>
          <p:cNvPr id="69"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70"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87154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blinds(horizontal)">
                                      <p:cBhvr>
                                        <p:cTn id="12" dur="500"/>
                                        <p:tgtEl>
                                          <p:spTgt spid="5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blinds(horizontal)">
                                      <p:cBhvr>
                                        <p:cTn id="17" dur="500"/>
                                        <p:tgtEl>
                                          <p:spTgt spid="5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blinds(horizontal)">
                                      <p:cBhvr>
                                        <p:cTn id="22" dur="500"/>
                                        <p:tgtEl>
                                          <p:spTgt spid="6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blinds(horizontal)">
                                      <p:cBhvr>
                                        <p:cTn id="27" dur="500"/>
                                        <p:tgtEl>
                                          <p:spTgt spid="5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2"/>
                                        </p:tgtEl>
                                        <p:attrNameLst>
                                          <p:attrName>style.visibility</p:attrName>
                                        </p:attrNameLst>
                                      </p:cBhvr>
                                      <p:to>
                                        <p:strVal val="visible"/>
                                      </p:to>
                                    </p:set>
                                    <p:animEffect transition="in" filter="blinds(horizontal)">
                                      <p:cBhvr>
                                        <p:cTn id="32" dur="500"/>
                                        <p:tgtEl>
                                          <p:spTgt spid="6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blinds(horizontal)">
                                      <p:cBhvr>
                                        <p:cTn id="37" dur="500"/>
                                        <p:tgtEl>
                                          <p:spTgt spid="6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blinds(horizontal)">
                                      <p:cBhvr>
                                        <p:cTn id="42" dur="500"/>
                                        <p:tgtEl>
                                          <p:spTgt spid="5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3"/>
                                        </p:tgtEl>
                                        <p:attrNameLst>
                                          <p:attrName>style.visibility</p:attrName>
                                        </p:attrNameLst>
                                      </p:cBhvr>
                                      <p:to>
                                        <p:strVal val="visible"/>
                                      </p:to>
                                    </p:set>
                                    <p:animEffect transition="in" filter="blinds(horizontal)">
                                      <p:cBhvr>
                                        <p:cTn id="47" dur="500"/>
                                        <p:tgtEl>
                                          <p:spTgt spid="6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5"/>
                                        </p:tgtEl>
                                        <p:attrNameLst>
                                          <p:attrName>style.visibility</p:attrName>
                                        </p:attrNameLst>
                                      </p:cBhvr>
                                      <p:to>
                                        <p:strVal val="visible"/>
                                      </p:to>
                                    </p:set>
                                    <p:animEffect transition="in" filter="blinds(horizontal)">
                                      <p:cBhvr>
                                        <p:cTn id="52" dur="500"/>
                                        <p:tgtEl>
                                          <p:spTgt spid="6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7"/>
                                        </p:tgtEl>
                                        <p:attrNameLst>
                                          <p:attrName>style.visibility</p:attrName>
                                        </p:attrNameLst>
                                      </p:cBhvr>
                                      <p:to>
                                        <p:strVal val="visible"/>
                                      </p:to>
                                    </p:set>
                                    <p:animEffect transition="in" filter="blinds(horizontal)">
                                      <p:cBhvr>
                                        <p:cTn id="5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4" grpId="0"/>
      <p:bldP spid="55" grpId="0"/>
      <p:bldP spid="56" grpId="0"/>
      <p:bldP spid="57" grpId="0"/>
      <p:bldP spid="59" grpId="0" animBg="1"/>
      <p:bldP spid="60" grpId="0"/>
      <p:bldP spid="62" grpId="0" animBg="1"/>
      <p:bldP spid="63" grpId="0" animBg="1"/>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0"/>
            <a:ext cx="7886700" cy="1325563"/>
          </a:xfrm>
        </p:spPr>
        <p:txBody>
          <a:bodyPr>
            <a:normAutofit/>
          </a:bodyPr>
          <a:lstStyle/>
          <a:p>
            <a:pPr algn="ctr"/>
            <a:r>
              <a:rPr lang="en-US" sz="4050" dirty="0">
                <a:latin typeface="Comic Sans MS" panose="030F0702030302020204" pitchFamily="66" charset="0"/>
              </a:rPr>
              <a:t>Prior Knowledge Check</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4624251" y="1611085"/>
            <a:ext cx="4302033" cy="4894217"/>
          </a:xfrm>
        </p:spPr>
        <p:txBody>
          <a:bodyPr>
            <a:normAutofit/>
          </a:bodyPr>
          <a:lstStyle/>
          <a:p>
            <a:pPr marL="0" indent="0">
              <a:buNone/>
            </a:pPr>
            <a:r>
              <a:rPr lang="en-US" sz="2000" dirty="0">
                <a:latin typeface="Comic Sans MS" panose="030F0702030302020204" pitchFamily="66" charset="0"/>
              </a:rPr>
              <a:t>2) A cricket ball has a mass of 0.16kg and has kinetic energy of 50J. Work out the speed of the cricket ball.</a:t>
            </a:r>
          </a:p>
          <a:p>
            <a:pPr marL="0" indent="0">
              <a:buNone/>
            </a:pPr>
            <a:endParaRPr lang="en-US" sz="2000" dirty="0">
              <a:latin typeface="Comic Sans MS" panose="030F0702030302020204" pitchFamily="66" charset="0"/>
            </a:endParaRPr>
          </a:p>
          <a:p>
            <a:pPr marL="0" indent="0">
              <a:buNone/>
            </a:pPr>
            <a:endParaRPr lang="en-US" sz="2000" dirty="0">
              <a:latin typeface="Comic Sans MS" panose="030F0702030302020204" pitchFamily="66" charset="0"/>
            </a:endParaRPr>
          </a:p>
          <a:p>
            <a:pPr marL="0" indent="0">
              <a:buNone/>
            </a:pPr>
            <a:endParaRPr lang="en-US" sz="2000" dirty="0">
              <a:latin typeface="Comic Sans MS" panose="030F0702030302020204" pitchFamily="66" charset="0"/>
            </a:endParaRPr>
          </a:p>
          <a:p>
            <a:pPr marL="0" indent="0">
              <a:buNone/>
            </a:pPr>
            <a:r>
              <a:rPr lang="en-US" sz="2000" dirty="0">
                <a:latin typeface="Comic Sans MS" panose="030F0702030302020204" pitchFamily="66" charset="0"/>
              </a:rPr>
              <a:t>3) A rock of mass 2kg falls vertically from the top of a cliff into the sea. Given that the rock is travelling at 25ms</a:t>
            </a:r>
            <a:r>
              <a:rPr lang="en-US" sz="2000" baseline="30000" dirty="0">
                <a:latin typeface="Comic Sans MS" panose="030F0702030302020204" pitchFamily="66" charset="0"/>
              </a:rPr>
              <a:t>-1</a:t>
            </a:r>
            <a:r>
              <a:rPr lang="en-US" sz="2000" dirty="0">
                <a:latin typeface="Comic Sans MS" panose="030F0702030302020204" pitchFamily="66" charset="0"/>
              </a:rPr>
              <a:t> when it hits the water, calculate the height of the cliff.</a:t>
            </a:r>
            <a:endParaRPr lang="en-GB" sz="2000" dirty="0">
              <a:latin typeface="Comic Sans MS" panose="030F0702030302020204" pitchFamily="66" charset="0"/>
            </a:endParaRPr>
          </a:p>
        </p:txBody>
      </p:sp>
      <p:sp>
        <p:nvSpPr>
          <p:cNvPr id="4" name="コンテンツ プレースホルダー 2">
            <a:extLst>
              <a:ext uri="{FF2B5EF4-FFF2-40B4-BE49-F238E27FC236}">
                <a16:creationId xmlns:a16="http://schemas.microsoft.com/office/drawing/2014/main" id="{B40142FD-D65A-415C-B42C-D7288410BF42}"/>
              </a:ext>
            </a:extLst>
          </p:cNvPr>
          <p:cNvSpPr txBox="1">
            <a:spLocks/>
          </p:cNvSpPr>
          <p:nvPr/>
        </p:nvSpPr>
        <p:spPr>
          <a:xfrm>
            <a:off x="361406" y="1615439"/>
            <a:ext cx="4302033" cy="48942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a:latin typeface="Comic Sans MS" panose="030F0702030302020204" pitchFamily="66" charset="0"/>
              </a:rPr>
              <a:t>1) Two particles A and B of masses 0.4kg and 0.5kg respectively are moving towards each other on a straight line on a smooth horizontal surface. Just before the collision, both particles have speeds of 1ms</a:t>
            </a:r>
            <a:r>
              <a:rPr lang="en-US" sz="2000" baseline="30000">
                <a:latin typeface="Comic Sans MS" panose="030F0702030302020204" pitchFamily="66" charset="0"/>
              </a:rPr>
              <a:t>-1</a:t>
            </a:r>
            <a:r>
              <a:rPr lang="en-US" sz="2000">
                <a:latin typeface="Comic Sans MS" panose="030F0702030302020204" pitchFamily="66" charset="0"/>
              </a:rPr>
              <a:t>. After the collision, the direction of motion of B is reversed and its speed is 0.8ms</a:t>
            </a:r>
            <a:r>
              <a:rPr lang="en-US" sz="2000" baseline="30000">
                <a:latin typeface="Comic Sans MS" panose="030F0702030302020204" pitchFamily="66" charset="0"/>
              </a:rPr>
              <a:t>-1</a:t>
            </a:r>
            <a:r>
              <a:rPr lang="en-US" sz="2000">
                <a:latin typeface="Comic Sans MS" panose="030F0702030302020204" pitchFamily="66" charset="0"/>
              </a:rPr>
              <a:t>.</a:t>
            </a:r>
          </a:p>
          <a:p>
            <a:pPr marL="457200" indent="-457200">
              <a:buFont typeface="Arial" panose="020B0604020202020204" pitchFamily="34" charset="0"/>
              <a:buAutoNum type="alphaLcParenR"/>
            </a:pPr>
            <a:r>
              <a:rPr lang="en-US" sz="2000">
                <a:latin typeface="Comic Sans MS" panose="030F0702030302020204" pitchFamily="66" charset="0"/>
              </a:rPr>
              <a:t>Calculate the speed and direction of A after the collision</a:t>
            </a:r>
          </a:p>
          <a:p>
            <a:pPr marL="457200" indent="-457200">
              <a:buFont typeface="Arial" panose="020B0604020202020204" pitchFamily="34" charset="0"/>
              <a:buAutoNum type="alphaLcParenR"/>
            </a:pPr>
            <a:r>
              <a:rPr lang="en-US" sz="2000">
                <a:latin typeface="Comic Sans MS" panose="030F0702030302020204" pitchFamily="66" charset="0"/>
              </a:rPr>
              <a:t>Calculate the magnitude of the impulse given by A to B during the collision</a:t>
            </a:r>
            <a:endParaRPr lang="en-GB" sz="2000" dirty="0">
              <a:latin typeface="Comic Sans MS" panose="030F0702030302020204" pitchFamily="66" charset="0"/>
            </a:endParaRPr>
          </a:p>
        </p:txBody>
      </p:sp>
      <p:sp>
        <p:nvSpPr>
          <p:cNvPr id="5" name="TextBox 4"/>
          <p:cNvSpPr txBox="1"/>
          <p:nvPr/>
        </p:nvSpPr>
        <p:spPr>
          <a:xfrm>
            <a:off x="1811384" y="5059681"/>
            <a:ext cx="2560320"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1.25ms</a:t>
            </a:r>
            <a:r>
              <a:rPr lang="en-US" sz="1400" baseline="30000" dirty="0">
                <a:solidFill>
                  <a:srgbClr val="FF0000"/>
                </a:solidFill>
                <a:latin typeface="Comic Sans MS" panose="030F0702030302020204" pitchFamily="66" charset="0"/>
              </a:rPr>
              <a:t>-1</a:t>
            </a:r>
            <a:r>
              <a:rPr lang="en-US" sz="1400" dirty="0">
                <a:solidFill>
                  <a:srgbClr val="FF0000"/>
                </a:solidFill>
                <a:latin typeface="Comic Sans MS" panose="030F0702030302020204" pitchFamily="66" charset="0"/>
              </a:rPr>
              <a:t>, direction reversed</a:t>
            </a:r>
            <a:endParaRPr lang="en-GB" sz="1400" dirty="0">
              <a:solidFill>
                <a:srgbClr val="FF0000"/>
              </a:solidFill>
              <a:latin typeface="Comic Sans MS" panose="030F0702030302020204" pitchFamily="66" charset="0"/>
            </a:endParaRPr>
          </a:p>
        </p:txBody>
      </p:sp>
      <p:sp>
        <p:nvSpPr>
          <p:cNvPr id="6" name="TextBox 5"/>
          <p:cNvSpPr txBox="1"/>
          <p:nvPr/>
        </p:nvSpPr>
        <p:spPr>
          <a:xfrm>
            <a:off x="6305007" y="2778034"/>
            <a:ext cx="891591" cy="369332"/>
          </a:xfrm>
          <a:prstGeom prst="rect">
            <a:avLst/>
          </a:prstGeom>
          <a:noFill/>
        </p:spPr>
        <p:txBody>
          <a:bodyPr wrap="none" rtlCol="0">
            <a:spAutoFit/>
          </a:bodyPr>
          <a:lstStyle/>
          <a:p>
            <a:r>
              <a:rPr lang="en-US" dirty="0">
                <a:solidFill>
                  <a:srgbClr val="FF0000"/>
                </a:solidFill>
                <a:latin typeface="Comic Sans MS" panose="030F0702030302020204" pitchFamily="66" charset="0"/>
              </a:rPr>
              <a:t>25ms</a:t>
            </a:r>
            <a:r>
              <a:rPr lang="en-US" baseline="30000" dirty="0">
                <a:solidFill>
                  <a:srgbClr val="FF0000"/>
                </a:solidFill>
                <a:latin typeface="Comic Sans MS" panose="030F0702030302020204" pitchFamily="66" charset="0"/>
              </a:rPr>
              <a:t>-1</a:t>
            </a:r>
            <a:endParaRPr lang="en-GB" baseline="30000" dirty="0">
              <a:solidFill>
                <a:srgbClr val="FF0000"/>
              </a:solidFill>
              <a:latin typeface="Comic Sans MS" panose="030F0702030302020204" pitchFamily="66" charset="0"/>
            </a:endParaRPr>
          </a:p>
        </p:txBody>
      </p:sp>
      <p:sp>
        <p:nvSpPr>
          <p:cNvPr id="7" name="TextBox 6"/>
          <p:cNvSpPr txBox="1"/>
          <p:nvPr/>
        </p:nvSpPr>
        <p:spPr>
          <a:xfrm>
            <a:off x="2595156" y="6191794"/>
            <a:ext cx="821059" cy="369332"/>
          </a:xfrm>
          <a:prstGeom prst="rect">
            <a:avLst/>
          </a:prstGeom>
          <a:noFill/>
        </p:spPr>
        <p:txBody>
          <a:bodyPr wrap="none" rtlCol="0">
            <a:spAutoFit/>
          </a:bodyPr>
          <a:lstStyle/>
          <a:p>
            <a:r>
              <a:rPr lang="en-US" dirty="0">
                <a:solidFill>
                  <a:srgbClr val="FF0000"/>
                </a:solidFill>
                <a:latin typeface="Comic Sans MS" panose="030F0702030302020204" pitchFamily="66" charset="0"/>
              </a:rPr>
              <a:t>0.9Ns</a:t>
            </a:r>
            <a:endParaRPr lang="en-GB" baseline="30000" dirty="0">
              <a:solidFill>
                <a:srgbClr val="FF0000"/>
              </a:solidFill>
              <a:latin typeface="Comic Sans MS" panose="030F0702030302020204" pitchFamily="66" charset="0"/>
            </a:endParaRPr>
          </a:p>
        </p:txBody>
      </p:sp>
      <p:sp>
        <p:nvSpPr>
          <p:cNvPr id="8" name="TextBox 7"/>
          <p:cNvSpPr txBox="1"/>
          <p:nvPr/>
        </p:nvSpPr>
        <p:spPr>
          <a:xfrm>
            <a:off x="6226631" y="5573486"/>
            <a:ext cx="1417376" cy="369332"/>
          </a:xfrm>
          <a:prstGeom prst="rect">
            <a:avLst/>
          </a:prstGeom>
          <a:noFill/>
        </p:spPr>
        <p:txBody>
          <a:bodyPr wrap="none" rtlCol="0">
            <a:spAutoFit/>
          </a:bodyPr>
          <a:lstStyle/>
          <a:p>
            <a:r>
              <a:rPr lang="en-US" dirty="0">
                <a:solidFill>
                  <a:srgbClr val="FF0000"/>
                </a:solidFill>
                <a:latin typeface="Comic Sans MS" panose="030F0702030302020204" pitchFamily="66" charset="0"/>
              </a:rPr>
              <a:t>31.9m (3sf)</a:t>
            </a:r>
            <a:endParaRPr lang="en-GB" baseline="300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28959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5029200"/>
          </a:xfrm>
        </p:spPr>
        <p:txBody>
          <a:bodyPr>
            <a:normAutofit fontScale="92500" lnSpcReduction="10000"/>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small spheres have mass 3m and 4m respectively. They are moving towards each other in opposite directions on a smooth horizontal plane. P has speed 3u and Q has speed 2u just before the impact. The coefficient of restitution between P and Q is e.</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Show that the speed of Q after the collisions is given by </a:t>
            </a:r>
            <a:r>
              <a:rPr lang="en-GB" sz="1400" baseline="30000" dirty="0">
                <a:latin typeface="Comic Sans MS" pitchFamily="66" charset="0"/>
              </a:rPr>
              <a:t>u</a:t>
            </a:r>
            <a:r>
              <a:rPr lang="en-GB" sz="1400" dirty="0">
                <a:latin typeface="Comic Sans MS" pitchFamily="66" charset="0"/>
              </a:rPr>
              <a:t>/</a:t>
            </a:r>
            <a:r>
              <a:rPr lang="en-GB" sz="1400" baseline="-25000" dirty="0">
                <a:latin typeface="Comic Sans MS" pitchFamily="66" charset="0"/>
              </a:rPr>
              <a:t>7</a:t>
            </a:r>
            <a:r>
              <a:rPr lang="en-GB" sz="1400" dirty="0">
                <a:latin typeface="Comic Sans MS" pitchFamily="66" charset="0"/>
              </a:rPr>
              <a:t>(15e + 1)</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Given that the direction of motion of P is unchanged, find the range of possible values for 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Given that the magnitude of the impulse of P on Q is </a:t>
            </a:r>
            <a:r>
              <a:rPr lang="en-GB" sz="1400" baseline="30000" dirty="0">
                <a:latin typeface="Comic Sans MS" pitchFamily="66" charset="0"/>
              </a:rPr>
              <a:t>80mu</a:t>
            </a:r>
            <a:r>
              <a:rPr lang="en-GB" sz="1400" dirty="0">
                <a:latin typeface="Comic Sans MS" pitchFamily="66" charset="0"/>
              </a:rPr>
              <a:t>/</a:t>
            </a:r>
            <a:r>
              <a:rPr lang="en-GB" sz="1400" baseline="-25000" dirty="0">
                <a:latin typeface="Comic Sans MS" pitchFamily="66" charset="0"/>
              </a:rPr>
              <a:t>9</a:t>
            </a:r>
            <a:r>
              <a:rPr lang="en-GB" sz="1400" dirty="0">
                <a:latin typeface="Comic Sans MS" pitchFamily="66" charset="0"/>
              </a:rPr>
              <a:t>, find the value of e</a:t>
            </a:r>
          </a:p>
        </p:txBody>
      </p:sp>
      <p:cxnSp>
        <p:nvCxnSpPr>
          <p:cNvPr id="10" name="Straight Connector 9"/>
          <p:cNvCxnSpPr/>
          <p:nvPr/>
        </p:nvCxnSpPr>
        <p:spPr>
          <a:xfrm>
            <a:off x="4191000" y="14478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191000" y="1752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91000" y="14478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715000" y="14478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715000" y="1447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239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15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191000" y="14478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419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5181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943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7056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343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373113" y="1752600"/>
            <a:ext cx="386644" cy="307777"/>
          </a:xfrm>
          <a:prstGeom prst="rect">
            <a:avLst/>
          </a:prstGeom>
          <a:noFill/>
        </p:spPr>
        <p:txBody>
          <a:bodyPr wrap="none" rtlCol="0">
            <a:spAutoFit/>
          </a:bodyPr>
          <a:lstStyle/>
          <a:p>
            <a:pPr algn="ctr"/>
            <a:r>
              <a:rPr lang="en-GB" sz="1400" dirty="0">
                <a:latin typeface="Comic Sans MS" pitchFamily="66" charset="0"/>
              </a:rPr>
              <a:t>3u</a:t>
            </a:r>
          </a:p>
        </p:txBody>
      </p:sp>
      <p:cxnSp>
        <p:nvCxnSpPr>
          <p:cNvPr id="25" name="Straight Arrow Connector 24"/>
          <p:cNvCxnSpPr/>
          <p:nvPr/>
        </p:nvCxnSpPr>
        <p:spPr>
          <a:xfrm>
            <a:off x="6629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679952" y="1752600"/>
            <a:ext cx="344966"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2</a:t>
            </a:r>
          </a:p>
        </p:txBody>
      </p:sp>
      <p:cxnSp>
        <p:nvCxnSpPr>
          <p:cNvPr id="27" name="Straight Connector 26"/>
          <p:cNvCxnSpPr/>
          <p:nvPr/>
        </p:nvCxnSpPr>
        <p:spPr>
          <a:xfrm>
            <a:off x="4191000" y="2743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343400" y="21336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29" name="TextBox 28"/>
          <p:cNvSpPr txBox="1"/>
          <p:nvPr/>
        </p:nvSpPr>
        <p:spPr>
          <a:xfrm>
            <a:off x="5867400" y="21336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30" name="TextBox 29"/>
          <p:cNvSpPr txBox="1"/>
          <p:nvPr/>
        </p:nvSpPr>
        <p:spPr>
          <a:xfrm>
            <a:off x="5105400" y="21336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31" name="TextBox 30"/>
          <p:cNvSpPr txBox="1"/>
          <p:nvPr/>
        </p:nvSpPr>
        <p:spPr>
          <a:xfrm>
            <a:off x="6629400" y="2133600"/>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32" name="Straight Arrow Connector 31"/>
          <p:cNvCxnSpPr/>
          <p:nvPr/>
        </p:nvCxnSpPr>
        <p:spPr>
          <a:xfrm flipH="1">
            <a:off x="5105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135113" y="1752600"/>
            <a:ext cx="386644" cy="307777"/>
          </a:xfrm>
          <a:prstGeom prst="rect">
            <a:avLst/>
          </a:prstGeom>
          <a:noFill/>
        </p:spPr>
        <p:txBody>
          <a:bodyPr wrap="none" rtlCol="0">
            <a:spAutoFit/>
          </a:bodyPr>
          <a:lstStyle/>
          <a:p>
            <a:pPr algn="ctr"/>
            <a:r>
              <a:rPr lang="en-GB" sz="1400" dirty="0">
                <a:latin typeface="Comic Sans MS" pitchFamily="66" charset="0"/>
              </a:rPr>
              <a:t>2u</a:t>
            </a:r>
          </a:p>
        </p:txBody>
      </p:sp>
      <p:cxnSp>
        <p:nvCxnSpPr>
          <p:cNvPr id="34" name="Straight Arrow Connector 33"/>
          <p:cNvCxnSpPr/>
          <p:nvPr/>
        </p:nvCxnSpPr>
        <p:spPr>
          <a:xfrm>
            <a:off x="5867400" y="20574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927570" y="1752600"/>
            <a:ext cx="325730" cy="307777"/>
          </a:xfrm>
          <a:prstGeom prst="rect">
            <a:avLst/>
          </a:prstGeom>
          <a:noFill/>
        </p:spPr>
        <p:txBody>
          <a:bodyPr wrap="none" rtlCol="0">
            <a:spAutoFit/>
          </a:bodyPr>
          <a:lstStyle/>
          <a:p>
            <a:pPr algn="ctr"/>
            <a:r>
              <a:rPr lang="en-GB" sz="1400" dirty="0">
                <a:latin typeface="Comic Sans MS" pitchFamily="66" charset="0"/>
              </a:rPr>
              <a:t>v</a:t>
            </a:r>
            <a:r>
              <a:rPr lang="en-GB" sz="1400" baseline="-25000" dirty="0">
                <a:latin typeface="Comic Sans MS" pitchFamily="66" charset="0"/>
              </a:rPr>
              <a:t>1</a:t>
            </a:r>
          </a:p>
        </p:txBody>
      </p:sp>
      <p:sp>
        <p:nvSpPr>
          <p:cNvPr id="36" name="TextBox 35"/>
          <p:cNvSpPr txBox="1"/>
          <p:nvPr/>
        </p:nvSpPr>
        <p:spPr>
          <a:xfrm>
            <a:off x="4353762" y="24384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7" name="TextBox 36"/>
          <p:cNvSpPr txBox="1"/>
          <p:nvPr/>
        </p:nvSpPr>
        <p:spPr>
          <a:xfrm>
            <a:off x="5877762" y="24384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8" name="TextBox 37"/>
          <p:cNvSpPr txBox="1"/>
          <p:nvPr/>
        </p:nvSpPr>
        <p:spPr>
          <a:xfrm>
            <a:off x="5115762" y="2438400"/>
            <a:ext cx="433132" cy="307777"/>
          </a:xfrm>
          <a:prstGeom prst="rect">
            <a:avLst/>
          </a:prstGeom>
          <a:noFill/>
        </p:spPr>
        <p:txBody>
          <a:bodyPr wrap="none" rtlCol="0">
            <a:spAutoFit/>
          </a:bodyPr>
          <a:lstStyle/>
          <a:p>
            <a:pPr algn="ctr"/>
            <a:r>
              <a:rPr lang="en-GB" sz="1400" dirty="0">
                <a:latin typeface="Comic Sans MS" pitchFamily="66" charset="0"/>
              </a:rPr>
              <a:t>4m</a:t>
            </a:r>
          </a:p>
        </p:txBody>
      </p:sp>
      <p:sp>
        <p:nvSpPr>
          <p:cNvPr id="39" name="TextBox 38"/>
          <p:cNvSpPr txBox="1"/>
          <p:nvPr/>
        </p:nvSpPr>
        <p:spPr>
          <a:xfrm>
            <a:off x="6639762" y="2438400"/>
            <a:ext cx="433132" cy="307777"/>
          </a:xfrm>
          <a:prstGeom prst="rect">
            <a:avLst/>
          </a:prstGeom>
          <a:noFill/>
        </p:spPr>
        <p:txBody>
          <a:bodyPr wrap="none" rtlCol="0">
            <a:spAutoFit/>
          </a:bodyPr>
          <a:lstStyle/>
          <a:p>
            <a:pPr algn="ctr"/>
            <a:r>
              <a:rPr lang="en-GB" sz="1400" dirty="0">
                <a:latin typeface="Comic Sans MS" pitchFamily="66" charset="0"/>
              </a:rPr>
              <a:t>4m</a:t>
            </a:r>
          </a:p>
        </p:txBody>
      </p:sp>
      <mc:AlternateContent xmlns:mc="http://schemas.openxmlformats.org/markup-compatibility/2006" xmlns:a14="http://schemas.microsoft.com/office/drawing/2010/main">
        <mc:Choice Requires="a14">
          <p:sp>
            <p:nvSpPr>
              <p:cNvPr id="51" name="TextBox 50"/>
              <p:cNvSpPr txBox="1"/>
              <p:nvPr/>
            </p:nvSpPr>
            <p:spPr>
              <a:xfrm>
                <a:off x="7239000" y="1447800"/>
                <a:ext cx="1905000" cy="5131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sSub>
                        <m:sSubPr>
                          <m:ctrlPr>
                            <a:rPr lang="en-GB" sz="1600" b="0" i="1" smtClean="0">
                              <a:solidFill>
                                <a:schemeClr val="tx1"/>
                              </a:solidFill>
                              <a:latin typeface="Cambria Math" panose="02040503050406030204" pitchFamily="18" charset="0"/>
                            </a:rPr>
                          </m:ctrlPr>
                        </m:sSubPr>
                        <m:e>
                          <m:r>
                            <a:rPr lang="en-GB" sz="1600" b="0" i="1" smtClean="0">
                              <a:solidFill>
                                <a:schemeClr val="tx1"/>
                              </a:solidFill>
                              <a:latin typeface="Cambria Math"/>
                            </a:rPr>
                            <m:t>𝑣</m:t>
                          </m:r>
                        </m:e>
                        <m:sub>
                          <m:r>
                            <a:rPr lang="en-GB" sz="1600" b="0" i="1" smtClean="0">
                              <a:solidFill>
                                <a:schemeClr val="tx1"/>
                              </a:solidFill>
                              <a:latin typeface="Cambria Math"/>
                            </a:rPr>
                            <m:t>1</m:t>
                          </m:r>
                        </m:sub>
                      </m:sSub>
                      <m:r>
                        <a:rPr lang="en-GB" sz="1600" b="0" i="1" smtClean="0">
                          <a:solidFill>
                            <a:schemeClr val="tx1"/>
                          </a:solidFill>
                          <a:latin typeface="Cambria Math"/>
                        </a:rPr>
                        <m:t>=</m:t>
                      </m:r>
                      <m:f>
                        <m:fPr>
                          <m:ctrlPr>
                            <a:rPr lang="en-GB" sz="1600" b="0" i="1" smtClean="0">
                              <a:solidFill>
                                <a:schemeClr val="tx1"/>
                              </a:solidFill>
                              <a:latin typeface="Cambria Math" panose="02040503050406030204" pitchFamily="18" charset="0"/>
                            </a:rPr>
                          </m:ctrlPr>
                        </m:fPr>
                        <m:num>
                          <m:r>
                            <a:rPr lang="en-GB" sz="1600" b="0" i="1" smtClean="0">
                              <a:solidFill>
                                <a:schemeClr val="tx1"/>
                              </a:solidFill>
                              <a:latin typeface="Cambria Math"/>
                            </a:rPr>
                            <m:t>𝑢</m:t>
                          </m:r>
                        </m:num>
                        <m:den>
                          <m:r>
                            <a:rPr lang="en-GB" sz="1600" b="0" i="1" smtClean="0">
                              <a:solidFill>
                                <a:schemeClr val="tx1"/>
                              </a:solidFill>
                              <a:latin typeface="Cambria Math"/>
                            </a:rPr>
                            <m:t>7</m:t>
                          </m:r>
                        </m:den>
                      </m:f>
                      <m:r>
                        <a:rPr lang="en-GB" sz="1600" b="0" i="1" smtClean="0">
                          <a:solidFill>
                            <a:schemeClr val="tx1"/>
                          </a:solidFill>
                          <a:latin typeface="Cambria Math"/>
                        </a:rPr>
                        <m:t>(1−20</m:t>
                      </m:r>
                      <m:r>
                        <a:rPr lang="en-GB" sz="1600" b="0" i="1" smtClean="0">
                          <a:solidFill>
                            <a:schemeClr val="tx1"/>
                          </a:solidFill>
                          <a:latin typeface="Cambria Math"/>
                        </a:rPr>
                        <m:t>𝑒</m:t>
                      </m:r>
                      <m:r>
                        <a:rPr lang="en-GB" sz="1600" b="0" i="1" smtClean="0">
                          <a:solidFill>
                            <a:schemeClr val="tx1"/>
                          </a:solidFill>
                          <a:latin typeface="Cambria Math"/>
                        </a:rPr>
                        <m:t>)</m:t>
                      </m:r>
                    </m:oMath>
                  </m:oMathPara>
                </a14:m>
                <a:endParaRPr lang="en-GB" sz="1600" dirty="0">
                  <a:solidFill>
                    <a:schemeClr val="tx1"/>
                  </a:solidFill>
                </a:endParaRPr>
              </a:p>
            </p:txBody>
          </p:sp>
        </mc:Choice>
        <mc:Fallback xmlns="">
          <p:sp>
            <p:nvSpPr>
              <p:cNvPr id="51" name="TextBox 50"/>
              <p:cNvSpPr txBox="1">
                <a:spLocks noRot="1" noChangeAspect="1" noMove="1" noResize="1" noEditPoints="1" noAdjustHandles="1" noChangeArrowheads="1" noChangeShapeType="1" noTextEdit="1"/>
              </p:cNvSpPr>
              <p:nvPr/>
            </p:nvSpPr>
            <p:spPr>
              <a:xfrm>
                <a:off x="7239000" y="1447800"/>
                <a:ext cx="1905000" cy="513154"/>
              </a:xfrm>
              <a:prstGeom prst="rect">
                <a:avLst/>
              </a:prstGeom>
              <a:blipFill rotWithShape="1">
                <a:blip r:embed="rId8"/>
                <a:stretch>
                  <a:fillRect b="-238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7239000" y="2057400"/>
                <a:ext cx="1905000" cy="5131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sz="1600" b="0" i="1" smtClean="0">
                              <a:latin typeface="Cambria Math" panose="02040503050406030204" pitchFamily="18" charset="0"/>
                            </a:rPr>
                          </m:ctrlPr>
                        </m:sSubPr>
                        <m:e>
                          <m:r>
                            <a:rPr lang="en-GB" sz="1600" b="0" i="1" smtClean="0">
                              <a:latin typeface="Cambria Math"/>
                            </a:rPr>
                            <m:t>𝑣</m:t>
                          </m:r>
                        </m:e>
                        <m:sub>
                          <m:r>
                            <a:rPr lang="en-GB" sz="1600" b="0" i="1" smtClean="0">
                              <a:latin typeface="Cambria Math"/>
                            </a:rPr>
                            <m:t>2</m:t>
                          </m:r>
                        </m:sub>
                      </m:sSub>
                      <m:r>
                        <a:rPr lang="en-GB" sz="1600" b="0" i="1" smtClean="0">
                          <a:latin typeface="Cambria Math"/>
                        </a:rPr>
                        <m:t>=</m:t>
                      </m:r>
                      <m:f>
                        <m:fPr>
                          <m:ctrlPr>
                            <a:rPr lang="en-GB" sz="1600" b="0" i="1" smtClean="0">
                              <a:latin typeface="Cambria Math" panose="02040503050406030204" pitchFamily="18" charset="0"/>
                            </a:rPr>
                          </m:ctrlPr>
                        </m:fPr>
                        <m:num>
                          <m:r>
                            <a:rPr lang="en-GB" sz="1600" b="0" i="1" smtClean="0">
                              <a:latin typeface="Cambria Math"/>
                            </a:rPr>
                            <m:t>𝑢</m:t>
                          </m:r>
                        </m:num>
                        <m:den>
                          <m:r>
                            <a:rPr lang="en-GB" sz="1600" b="0" i="1" smtClean="0">
                              <a:latin typeface="Cambria Math"/>
                            </a:rPr>
                            <m:t>7</m:t>
                          </m:r>
                        </m:den>
                      </m:f>
                      <m:r>
                        <a:rPr lang="en-GB" sz="1600" b="0" i="1" smtClean="0">
                          <a:latin typeface="Cambria Math"/>
                        </a:rPr>
                        <m:t>(</m:t>
                      </m:r>
                      <m:r>
                        <a:rPr lang="en-GB" sz="1600" i="1" smtClean="0">
                          <a:latin typeface="Cambria Math"/>
                        </a:rPr>
                        <m:t>15</m:t>
                      </m:r>
                      <m:r>
                        <a:rPr lang="en-GB" sz="1600" i="1" smtClean="0">
                          <a:latin typeface="Cambria Math"/>
                        </a:rPr>
                        <m:t>𝑒</m:t>
                      </m:r>
                      <m:r>
                        <a:rPr lang="en-GB" sz="1600" b="0" i="1" smtClean="0">
                          <a:solidFill>
                            <a:schemeClr val="tx1"/>
                          </a:solidFill>
                          <a:latin typeface="Cambria Math"/>
                        </a:rPr>
                        <m:t>+1)</m:t>
                      </m:r>
                    </m:oMath>
                  </m:oMathPara>
                </a14:m>
                <a:endParaRPr lang="en-GB" sz="1600" dirty="0">
                  <a:solidFill>
                    <a:schemeClr val="tx1"/>
                  </a:solidFill>
                </a:endParaRPr>
              </a:p>
            </p:txBody>
          </p:sp>
        </mc:Choice>
        <mc:Fallback xmlns="">
          <p:sp>
            <p:nvSpPr>
              <p:cNvPr id="52" name="TextBox 51"/>
              <p:cNvSpPr txBox="1">
                <a:spLocks noRot="1" noChangeAspect="1" noMove="1" noResize="1" noEditPoints="1" noAdjustHandles="1" noChangeArrowheads="1" noChangeShapeType="1" noTextEdit="1"/>
              </p:cNvSpPr>
              <p:nvPr/>
            </p:nvSpPr>
            <p:spPr>
              <a:xfrm>
                <a:off x="7239000" y="2057400"/>
                <a:ext cx="1905000" cy="513154"/>
              </a:xfrm>
              <a:prstGeom prst="rect">
                <a:avLst/>
              </a:prstGeom>
              <a:blipFill rotWithShape="1">
                <a:blip r:embed="rId9"/>
                <a:stretch>
                  <a:fillRect b="-2381"/>
                </a:stretch>
              </a:blipFill>
            </p:spPr>
            <p:txBody>
              <a:bodyPr/>
              <a:lstStyle/>
              <a:p>
                <a:r>
                  <a:rPr lang="en-GB">
                    <a:noFill/>
                  </a:rPr>
                  <a:t> </a:t>
                </a:r>
              </a:p>
            </p:txBody>
          </p:sp>
        </mc:Fallback>
      </mc:AlternateContent>
      <p:sp>
        <p:nvSpPr>
          <p:cNvPr id="9" name="TextBox 8"/>
          <p:cNvSpPr txBox="1"/>
          <p:nvPr/>
        </p:nvSpPr>
        <p:spPr>
          <a:xfrm>
            <a:off x="4114800" y="2971800"/>
            <a:ext cx="4038285" cy="307777"/>
          </a:xfrm>
          <a:prstGeom prst="rect">
            <a:avLst/>
          </a:prstGeom>
          <a:noFill/>
        </p:spPr>
        <p:txBody>
          <a:bodyPr wrap="none" rtlCol="0">
            <a:spAutoFit/>
          </a:bodyPr>
          <a:lstStyle/>
          <a:p>
            <a:r>
              <a:rPr lang="en-GB" sz="1400" dirty="0">
                <a:latin typeface="Comic Sans MS" pitchFamily="66" charset="0"/>
              </a:rPr>
              <a:t>Impulse of P on Q = change in momentum of Q</a:t>
            </a:r>
          </a:p>
        </p:txBody>
      </p:sp>
      <mc:AlternateContent xmlns:mc="http://schemas.openxmlformats.org/markup-compatibility/2006" xmlns:a14="http://schemas.microsoft.com/office/drawing/2010/main">
        <mc:Choice Requires="a14">
          <p:sp>
            <p:nvSpPr>
              <p:cNvPr id="57" name="TextBox 56"/>
              <p:cNvSpPr txBox="1"/>
              <p:nvPr/>
            </p:nvSpPr>
            <p:spPr>
              <a:xfrm>
                <a:off x="4267200" y="3276600"/>
                <a:ext cx="2286000" cy="496290"/>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400" b="1" i="1" smtClean="0">
                          <a:latin typeface="Cambria Math"/>
                        </a:rPr>
                        <m:t>𝑰</m:t>
                      </m:r>
                      <m:r>
                        <a:rPr lang="en-GB" sz="1400" b="0" i="1" smtClean="0">
                          <a:latin typeface="Cambria Math"/>
                        </a:rPr>
                        <m:t>=</m:t>
                      </m:r>
                      <m:f>
                        <m:fPr>
                          <m:ctrlPr>
                            <a:rPr lang="en-GB" sz="1400" i="1">
                              <a:latin typeface="Cambria Math" panose="02040503050406030204" pitchFamily="18" charset="0"/>
                            </a:rPr>
                          </m:ctrlPr>
                        </m:fPr>
                        <m:num>
                          <m:r>
                            <a:rPr lang="en-GB" sz="1400" b="0" i="1" smtClean="0">
                              <a:latin typeface="Cambria Math"/>
                            </a:rPr>
                            <m:t>60</m:t>
                          </m:r>
                          <m:r>
                            <a:rPr lang="en-GB" sz="1400" b="0" i="1" smtClean="0">
                              <a:latin typeface="Cambria Math"/>
                            </a:rPr>
                            <m:t>𝑚𝑢𝑒</m:t>
                          </m:r>
                        </m:num>
                        <m:den>
                          <m:r>
                            <a:rPr lang="en-GB" sz="1400" i="1">
                              <a:latin typeface="Cambria Math"/>
                            </a:rPr>
                            <m:t>7</m:t>
                          </m:r>
                        </m:den>
                      </m:f>
                      <m:r>
                        <a:rPr lang="en-GB" sz="1400" b="0" i="1" smtClean="0">
                          <a:latin typeface="Cambria Math"/>
                        </a:rPr>
                        <m:t>+</m:t>
                      </m:r>
                      <m:f>
                        <m:fPr>
                          <m:ctrlPr>
                            <a:rPr lang="en-GB" sz="1400" i="1">
                              <a:latin typeface="Cambria Math" panose="02040503050406030204" pitchFamily="18" charset="0"/>
                            </a:rPr>
                          </m:ctrlPr>
                        </m:fPr>
                        <m:num>
                          <m:r>
                            <a:rPr lang="en-GB" sz="1400" b="0" i="1" smtClean="0">
                              <a:latin typeface="Cambria Math"/>
                            </a:rPr>
                            <m:t>4</m:t>
                          </m:r>
                          <m:r>
                            <a:rPr lang="en-GB" sz="1400" i="1">
                              <a:latin typeface="Cambria Math"/>
                            </a:rPr>
                            <m:t>𝑚𝑢</m:t>
                          </m:r>
                        </m:num>
                        <m:den>
                          <m:r>
                            <a:rPr lang="en-GB" sz="1400" i="1">
                              <a:latin typeface="Cambria Math"/>
                            </a:rPr>
                            <m:t>7</m:t>
                          </m:r>
                        </m:den>
                      </m:f>
                      <m:r>
                        <a:rPr lang="en-GB" sz="1400" b="0" i="1" smtClean="0">
                          <a:latin typeface="Cambria Math"/>
                        </a:rPr>
                        <m:t>+8</m:t>
                      </m:r>
                      <m:r>
                        <a:rPr lang="en-GB" sz="1400" b="0" i="1" smtClean="0">
                          <a:latin typeface="Cambria Math"/>
                        </a:rPr>
                        <m:t>𝑚𝑢</m:t>
                      </m:r>
                    </m:oMath>
                  </m:oMathPara>
                </a14:m>
                <a:endParaRPr lang="en-GB" sz="1400" b="1" dirty="0"/>
              </a:p>
            </p:txBody>
          </p:sp>
        </mc:Choice>
        <mc:Fallback xmlns="">
          <p:sp>
            <p:nvSpPr>
              <p:cNvPr id="57" name="TextBox 56"/>
              <p:cNvSpPr txBox="1">
                <a:spLocks noRot="1" noChangeAspect="1" noMove="1" noResize="1" noEditPoints="1" noAdjustHandles="1" noChangeArrowheads="1" noChangeShapeType="1" noTextEdit="1"/>
              </p:cNvSpPr>
              <p:nvPr/>
            </p:nvSpPr>
            <p:spPr>
              <a:xfrm>
                <a:off x="4267200" y="3276600"/>
                <a:ext cx="2286000" cy="496290"/>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3886200" y="3810000"/>
                <a:ext cx="2667000" cy="497059"/>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a:rPr>
                            <m:t>80</m:t>
                          </m:r>
                          <m:r>
                            <a:rPr lang="en-GB" sz="1400" b="0" i="1" smtClean="0">
                              <a:latin typeface="Cambria Math"/>
                            </a:rPr>
                            <m:t>𝑚𝑢</m:t>
                          </m:r>
                        </m:num>
                        <m:den>
                          <m:r>
                            <a:rPr lang="en-GB" sz="1400" b="0" i="1" smtClean="0">
                              <a:latin typeface="Cambria Math"/>
                            </a:rPr>
                            <m:t>9</m:t>
                          </m:r>
                        </m:den>
                      </m:f>
                      <m:r>
                        <a:rPr lang="en-GB" sz="1400" b="0" i="1" smtClean="0">
                          <a:latin typeface="Cambria Math"/>
                        </a:rPr>
                        <m:t>=</m:t>
                      </m:r>
                      <m:f>
                        <m:fPr>
                          <m:ctrlPr>
                            <a:rPr lang="en-GB" sz="1400" i="1">
                              <a:latin typeface="Cambria Math" panose="02040503050406030204" pitchFamily="18" charset="0"/>
                            </a:rPr>
                          </m:ctrlPr>
                        </m:fPr>
                        <m:num>
                          <m:r>
                            <a:rPr lang="en-GB" sz="1400" b="0" i="1" smtClean="0">
                              <a:latin typeface="Cambria Math"/>
                            </a:rPr>
                            <m:t>60</m:t>
                          </m:r>
                          <m:r>
                            <a:rPr lang="en-GB" sz="1400" b="0" i="1" smtClean="0">
                              <a:latin typeface="Cambria Math"/>
                            </a:rPr>
                            <m:t>𝑚𝑢𝑒</m:t>
                          </m:r>
                        </m:num>
                        <m:den>
                          <m:r>
                            <a:rPr lang="en-GB" sz="1400" i="1">
                              <a:latin typeface="Cambria Math"/>
                            </a:rPr>
                            <m:t>7</m:t>
                          </m:r>
                        </m:den>
                      </m:f>
                      <m:r>
                        <a:rPr lang="en-GB" sz="1400" b="0" i="1" smtClean="0">
                          <a:latin typeface="Cambria Math"/>
                        </a:rPr>
                        <m:t>+</m:t>
                      </m:r>
                      <m:f>
                        <m:fPr>
                          <m:ctrlPr>
                            <a:rPr lang="en-GB" sz="1400" i="1">
                              <a:latin typeface="Cambria Math" panose="02040503050406030204" pitchFamily="18" charset="0"/>
                            </a:rPr>
                          </m:ctrlPr>
                        </m:fPr>
                        <m:num>
                          <m:r>
                            <a:rPr lang="en-GB" sz="1400" b="0" i="1" smtClean="0">
                              <a:latin typeface="Cambria Math"/>
                            </a:rPr>
                            <m:t>4</m:t>
                          </m:r>
                          <m:r>
                            <a:rPr lang="en-GB" sz="1400" i="1">
                              <a:latin typeface="Cambria Math"/>
                            </a:rPr>
                            <m:t>𝑚𝑢</m:t>
                          </m:r>
                        </m:num>
                        <m:den>
                          <m:r>
                            <a:rPr lang="en-GB" sz="1400" i="1">
                              <a:latin typeface="Cambria Math"/>
                            </a:rPr>
                            <m:t>7</m:t>
                          </m:r>
                        </m:den>
                      </m:f>
                      <m:r>
                        <a:rPr lang="en-GB" sz="1400" b="0" i="1" smtClean="0">
                          <a:latin typeface="Cambria Math"/>
                        </a:rPr>
                        <m:t>+8</m:t>
                      </m:r>
                      <m:r>
                        <a:rPr lang="en-GB" sz="1400" b="0" i="1" smtClean="0">
                          <a:latin typeface="Cambria Math"/>
                        </a:rPr>
                        <m:t>𝑚𝑢</m:t>
                      </m:r>
                    </m:oMath>
                  </m:oMathPara>
                </a14:m>
                <a:endParaRPr lang="en-GB" sz="1400" b="1" dirty="0"/>
              </a:p>
            </p:txBody>
          </p:sp>
        </mc:Choice>
        <mc:Fallback xmlns="">
          <p:sp>
            <p:nvSpPr>
              <p:cNvPr id="53" name="TextBox 52"/>
              <p:cNvSpPr txBox="1">
                <a:spLocks noRot="1" noChangeAspect="1" noMove="1" noResize="1" noEditPoints="1" noAdjustHandles="1" noChangeArrowheads="1" noChangeShapeType="1" noTextEdit="1"/>
              </p:cNvSpPr>
              <p:nvPr/>
            </p:nvSpPr>
            <p:spPr>
              <a:xfrm>
                <a:off x="3886200" y="3810000"/>
                <a:ext cx="2667000" cy="497059"/>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4038600" y="4343400"/>
                <a:ext cx="1905000" cy="497059"/>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a:rPr>
                            <m:t>80</m:t>
                          </m:r>
                        </m:num>
                        <m:den>
                          <m:r>
                            <a:rPr lang="en-GB" sz="1400" b="0" i="1" smtClean="0">
                              <a:latin typeface="Cambria Math"/>
                            </a:rPr>
                            <m:t>9</m:t>
                          </m:r>
                        </m:den>
                      </m:f>
                      <m:r>
                        <a:rPr lang="en-GB" sz="1400" b="0" i="1" smtClean="0">
                          <a:latin typeface="Cambria Math"/>
                        </a:rPr>
                        <m:t>=</m:t>
                      </m:r>
                      <m:f>
                        <m:fPr>
                          <m:ctrlPr>
                            <a:rPr lang="en-GB" sz="1400" i="1">
                              <a:latin typeface="Cambria Math" panose="02040503050406030204" pitchFamily="18" charset="0"/>
                            </a:rPr>
                          </m:ctrlPr>
                        </m:fPr>
                        <m:num>
                          <m:r>
                            <a:rPr lang="en-GB" sz="1400" b="0" i="1" smtClean="0">
                              <a:latin typeface="Cambria Math"/>
                            </a:rPr>
                            <m:t>60</m:t>
                          </m:r>
                          <m:r>
                            <a:rPr lang="en-GB" sz="1400" b="0" i="1" smtClean="0">
                              <a:latin typeface="Cambria Math"/>
                            </a:rPr>
                            <m:t>𝑒</m:t>
                          </m:r>
                        </m:num>
                        <m:den>
                          <m:r>
                            <a:rPr lang="en-GB" sz="1400" i="1">
                              <a:latin typeface="Cambria Math"/>
                            </a:rPr>
                            <m:t>7</m:t>
                          </m:r>
                        </m:den>
                      </m:f>
                      <m:r>
                        <a:rPr lang="en-GB" sz="1400" b="0" i="1" smtClean="0">
                          <a:latin typeface="Cambria Math"/>
                        </a:rPr>
                        <m:t>+</m:t>
                      </m:r>
                      <m:f>
                        <m:fPr>
                          <m:ctrlPr>
                            <a:rPr lang="en-GB" sz="1400" i="1">
                              <a:latin typeface="Cambria Math" panose="02040503050406030204" pitchFamily="18" charset="0"/>
                            </a:rPr>
                          </m:ctrlPr>
                        </m:fPr>
                        <m:num>
                          <m:r>
                            <a:rPr lang="en-GB" sz="1400" b="0" i="1" smtClean="0">
                              <a:latin typeface="Cambria Math"/>
                            </a:rPr>
                            <m:t>4</m:t>
                          </m:r>
                        </m:num>
                        <m:den>
                          <m:r>
                            <a:rPr lang="en-GB" sz="1400" i="1">
                              <a:latin typeface="Cambria Math"/>
                            </a:rPr>
                            <m:t>7</m:t>
                          </m:r>
                        </m:den>
                      </m:f>
                      <m:r>
                        <a:rPr lang="en-GB" sz="1400" b="0" i="1" smtClean="0">
                          <a:latin typeface="Cambria Math"/>
                        </a:rPr>
                        <m:t>+8</m:t>
                      </m:r>
                    </m:oMath>
                  </m:oMathPara>
                </a14:m>
                <a:endParaRPr lang="en-GB" sz="1400" b="1" dirty="0"/>
              </a:p>
            </p:txBody>
          </p:sp>
        </mc:Choice>
        <mc:Fallback xmlns="">
          <p:sp>
            <p:nvSpPr>
              <p:cNvPr id="66" name="TextBox 65"/>
              <p:cNvSpPr txBox="1">
                <a:spLocks noRot="1" noChangeAspect="1" noMove="1" noResize="1" noEditPoints="1" noAdjustHandles="1" noChangeArrowheads="1" noChangeShapeType="1" noTextEdit="1"/>
              </p:cNvSpPr>
              <p:nvPr/>
            </p:nvSpPr>
            <p:spPr>
              <a:xfrm>
                <a:off x="4038600" y="4343400"/>
                <a:ext cx="1905000" cy="497059"/>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7" name="TextBox 66"/>
              <p:cNvSpPr txBox="1"/>
              <p:nvPr/>
            </p:nvSpPr>
            <p:spPr>
              <a:xfrm>
                <a:off x="4038600" y="4876800"/>
                <a:ext cx="2057400" cy="5156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a:rPr>
                            <m:t>560</m:t>
                          </m:r>
                        </m:num>
                        <m:den>
                          <m:r>
                            <a:rPr lang="en-GB" sz="1400" b="0" i="1" smtClean="0">
                              <a:latin typeface="Cambria Math"/>
                            </a:rPr>
                            <m:t>63</m:t>
                          </m:r>
                        </m:den>
                      </m:f>
                      <m:r>
                        <a:rPr lang="en-GB" sz="1400" b="0" i="1" smtClean="0">
                          <a:latin typeface="Cambria Math"/>
                        </a:rPr>
                        <m:t>=</m:t>
                      </m:r>
                      <m:f>
                        <m:fPr>
                          <m:ctrlPr>
                            <a:rPr lang="en-GB" sz="1400" i="1">
                              <a:latin typeface="Cambria Math" panose="02040503050406030204" pitchFamily="18" charset="0"/>
                            </a:rPr>
                          </m:ctrlPr>
                        </m:fPr>
                        <m:num>
                          <m:r>
                            <a:rPr lang="en-GB" sz="1400" b="0" i="1" smtClean="0">
                              <a:latin typeface="Cambria Math"/>
                            </a:rPr>
                            <m:t>540</m:t>
                          </m:r>
                          <m:r>
                            <a:rPr lang="en-GB" sz="1400" b="0" i="1" smtClean="0">
                              <a:latin typeface="Cambria Math"/>
                            </a:rPr>
                            <m:t>𝑒</m:t>
                          </m:r>
                        </m:num>
                        <m:den>
                          <m:r>
                            <a:rPr lang="en-GB" sz="1400" b="0" i="1" smtClean="0">
                              <a:latin typeface="Cambria Math"/>
                            </a:rPr>
                            <m:t>63</m:t>
                          </m:r>
                        </m:den>
                      </m:f>
                      <m:r>
                        <a:rPr lang="en-GB" sz="1400" b="0" i="1" smtClean="0">
                          <a:latin typeface="Cambria Math"/>
                        </a:rPr>
                        <m:t>+</m:t>
                      </m:r>
                      <m:f>
                        <m:fPr>
                          <m:ctrlPr>
                            <a:rPr lang="en-GB" sz="1400" i="1">
                              <a:latin typeface="Cambria Math" panose="02040503050406030204" pitchFamily="18" charset="0"/>
                            </a:rPr>
                          </m:ctrlPr>
                        </m:fPr>
                        <m:num>
                          <m:r>
                            <a:rPr lang="en-GB" sz="1400" b="0" i="1" smtClean="0">
                              <a:latin typeface="Cambria Math"/>
                            </a:rPr>
                            <m:t>36</m:t>
                          </m:r>
                        </m:num>
                        <m:den>
                          <m:r>
                            <a:rPr lang="en-GB" sz="1400" b="0" i="1" smtClean="0">
                              <a:latin typeface="Cambria Math"/>
                            </a:rPr>
                            <m:t>63</m:t>
                          </m:r>
                        </m:den>
                      </m:f>
                      <m:r>
                        <a:rPr lang="en-GB" sz="1400" b="0" i="1" smtClean="0">
                          <a:latin typeface="Cambria Math"/>
                        </a:rPr>
                        <m:t>+8</m:t>
                      </m:r>
                    </m:oMath>
                  </m:oMathPara>
                </a14:m>
                <a:endParaRPr lang="en-GB" sz="1400" b="1" dirty="0"/>
              </a:p>
            </p:txBody>
          </p:sp>
        </mc:Choice>
        <mc:Fallback xmlns="">
          <p:sp>
            <p:nvSpPr>
              <p:cNvPr id="67" name="TextBox 66"/>
              <p:cNvSpPr txBox="1">
                <a:spLocks noRot="1" noChangeAspect="1" noMove="1" noResize="1" noEditPoints="1" noAdjustHandles="1" noChangeArrowheads="1" noChangeShapeType="1" noTextEdit="1"/>
              </p:cNvSpPr>
              <p:nvPr/>
            </p:nvSpPr>
            <p:spPr>
              <a:xfrm>
                <a:off x="4038600" y="4876800"/>
                <a:ext cx="2057400" cy="515654"/>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4114800" y="5410200"/>
                <a:ext cx="2057400" cy="307777"/>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400" b="0" i="1" smtClean="0">
                          <a:latin typeface="Cambria Math"/>
                        </a:rPr>
                        <m:t>560=540</m:t>
                      </m:r>
                      <m:r>
                        <a:rPr lang="en-GB" sz="1400" b="0" i="1" smtClean="0">
                          <a:latin typeface="Cambria Math"/>
                        </a:rPr>
                        <m:t>𝑒</m:t>
                      </m:r>
                      <m:r>
                        <a:rPr lang="en-GB" sz="1400" b="0" i="1" smtClean="0">
                          <a:latin typeface="Cambria Math"/>
                        </a:rPr>
                        <m:t>+36+504</m:t>
                      </m:r>
                    </m:oMath>
                  </m:oMathPara>
                </a14:m>
                <a:endParaRPr lang="en-GB" sz="1400" b="1" dirty="0"/>
              </a:p>
            </p:txBody>
          </p:sp>
        </mc:Choice>
        <mc:Fallback xmlns="">
          <p:sp>
            <p:nvSpPr>
              <p:cNvPr id="68" name="TextBox 67"/>
              <p:cNvSpPr txBox="1">
                <a:spLocks noRot="1" noChangeAspect="1" noMove="1" noResize="1" noEditPoints="1" noAdjustHandles="1" noChangeArrowheads="1" noChangeShapeType="1" noTextEdit="1"/>
              </p:cNvSpPr>
              <p:nvPr/>
            </p:nvSpPr>
            <p:spPr>
              <a:xfrm>
                <a:off x="4114800" y="5410200"/>
                <a:ext cx="2057400" cy="307777"/>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4114800" y="5791200"/>
                <a:ext cx="1219200" cy="307777"/>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400" b="0" i="1" smtClean="0">
                          <a:latin typeface="Cambria Math"/>
                        </a:rPr>
                        <m:t>20=540</m:t>
                      </m:r>
                      <m:r>
                        <a:rPr lang="en-GB" sz="1400" b="0" i="1" smtClean="0">
                          <a:latin typeface="Cambria Math"/>
                        </a:rPr>
                        <m:t>𝑒</m:t>
                      </m:r>
                    </m:oMath>
                  </m:oMathPara>
                </a14:m>
                <a:endParaRPr lang="en-GB" sz="1400" b="1" dirty="0"/>
              </a:p>
            </p:txBody>
          </p:sp>
        </mc:Choice>
        <mc:Fallback xmlns="">
          <p:sp>
            <p:nvSpPr>
              <p:cNvPr id="69" name="TextBox 68"/>
              <p:cNvSpPr txBox="1">
                <a:spLocks noRot="1" noChangeAspect="1" noMove="1" noResize="1" noEditPoints="1" noAdjustHandles="1" noChangeArrowheads="1" noChangeShapeType="1" noTextEdit="1"/>
              </p:cNvSpPr>
              <p:nvPr/>
            </p:nvSpPr>
            <p:spPr>
              <a:xfrm>
                <a:off x="4114800" y="5791200"/>
                <a:ext cx="1219200" cy="307777"/>
              </a:xfrm>
              <a:prstGeom prst="rect">
                <a:avLst/>
              </a:prstGeom>
              <a:blipFill rotWithShape="1">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4191000" y="6096000"/>
                <a:ext cx="762000" cy="514243"/>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27</m:t>
                          </m:r>
                        </m:den>
                      </m:f>
                      <m:r>
                        <a:rPr lang="en-GB" sz="1400" b="0" i="1" smtClean="0">
                          <a:latin typeface="Cambria Math"/>
                        </a:rPr>
                        <m:t>=</m:t>
                      </m:r>
                      <m:r>
                        <a:rPr lang="en-GB" sz="1400" b="0" i="1" smtClean="0">
                          <a:latin typeface="Cambria Math"/>
                        </a:rPr>
                        <m:t>𝑒</m:t>
                      </m:r>
                    </m:oMath>
                  </m:oMathPara>
                </a14:m>
                <a:endParaRPr lang="en-GB" sz="1400" b="1" dirty="0"/>
              </a:p>
            </p:txBody>
          </p:sp>
        </mc:Choice>
        <mc:Fallback xmlns="">
          <p:sp>
            <p:nvSpPr>
              <p:cNvPr id="70" name="TextBox 69"/>
              <p:cNvSpPr txBox="1">
                <a:spLocks noRot="1" noChangeAspect="1" noMove="1" noResize="1" noEditPoints="1" noAdjustHandles="1" noChangeArrowheads="1" noChangeShapeType="1" noTextEdit="1"/>
              </p:cNvSpPr>
              <p:nvPr/>
            </p:nvSpPr>
            <p:spPr>
              <a:xfrm>
                <a:off x="4191000" y="6096000"/>
                <a:ext cx="762000" cy="514243"/>
              </a:xfrm>
              <a:prstGeom prst="rect">
                <a:avLst/>
              </a:prstGeom>
              <a:blipFill rotWithShape="1">
                <a:blip r:embed="rId16"/>
                <a:stretch>
                  <a:fillRect/>
                </a:stretch>
              </a:blipFill>
            </p:spPr>
            <p:txBody>
              <a:bodyPr/>
              <a:lstStyle/>
              <a:p>
                <a:r>
                  <a:rPr lang="en-GB">
                    <a:noFill/>
                  </a:rPr>
                  <a:t> </a:t>
                </a:r>
              </a:p>
            </p:txBody>
          </p:sp>
        </mc:Fallback>
      </mc:AlternateContent>
      <p:sp>
        <p:nvSpPr>
          <p:cNvPr id="71" name="Arc 70"/>
          <p:cNvSpPr/>
          <p:nvPr/>
        </p:nvSpPr>
        <p:spPr>
          <a:xfrm>
            <a:off x="6400800" y="35814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2" name="TextBox 71"/>
          <p:cNvSpPr txBox="1"/>
          <p:nvPr/>
        </p:nvSpPr>
        <p:spPr>
          <a:xfrm>
            <a:off x="6858000" y="3505200"/>
            <a:ext cx="21336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the value we are given for the impulse</a:t>
            </a:r>
            <a:endParaRPr lang="en-GB" sz="1400" b="1" baseline="-25000" dirty="0">
              <a:solidFill>
                <a:srgbClr val="FF0000"/>
              </a:solidFill>
              <a:latin typeface="Comic Sans MS" pitchFamily="66" charset="0"/>
            </a:endParaRPr>
          </a:p>
        </p:txBody>
      </p:sp>
      <p:sp>
        <p:nvSpPr>
          <p:cNvPr id="73" name="Arc 72"/>
          <p:cNvSpPr/>
          <p:nvPr/>
        </p:nvSpPr>
        <p:spPr>
          <a:xfrm>
            <a:off x="6400800" y="41148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4" name="Arc 73"/>
          <p:cNvSpPr/>
          <p:nvPr/>
        </p:nvSpPr>
        <p:spPr>
          <a:xfrm>
            <a:off x="5943600" y="46482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5" name="Arc 74"/>
          <p:cNvSpPr/>
          <p:nvPr/>
        </p:nvSpPr>
        <p:spPr>
          <a:xfrm>
            <a:off x="5943600" y="51054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7" name="Arc 76"/>
          <p:cNvSpPr/>
          <p:nvPr/>
        </p:nvSpPr>
        <p:spPr>
          <a:xfrm>
            <a:off x="5943600" y="5562600"/>
            <a:ext cx="441434" cy="365234"/>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8" name="Arc 77"/>
          <p:cNvSpPr/>
          <p:nvPr/>
        </p:nvSpPr>
        <p:spPr>
          <a:xfrm>
            <a:off x="5029200" y="6019800"/>
            <a:ext cx="441434" cy="365234"/>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9" name="TextBox 78"/>
          <p:cNvSpPr txBox="1"/>
          <p:nvPr/>
        </p:nvSpPr>
        <p:spPr>
          <a:xfrm>
            <a:off x="6781800" y="4191000"/>
            <a:ext cx="1295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mu</a:t>
            </a:r>
            <a:endParaRPr lang="en-GB" sz="1400" b="1" baseline="-25000" dirty="0">
              <a:solidFill>
                <a:srgbClr val="FF0000"/>
              </a:solidFill>
              <a:latin typeface="Comic Sans MS" pitchFamily="66" charset="0"/>
            </a:endParaRPr>
          </a:p>
        </p:txBody>
      </p:sp>
      <p:sp>
        <p:nvSpPr>
          <p:cNvPr id="80" name="TextBox 79"/>
          <p:cNvSpPr txBox="1"/>
          <p:nvPr/>
        </p:nvSpPr>
        <p:spPr>
          <a:xfrm>
            <a:off x="6248400" y="4572000"/>
            <a:ext cx="2057400" cy="523220"/>
          </a:xfrm>
          <a:prstGeom prst="rect">
            <a:avLst/>
          </a:prstGeom>
          <a:noFill/>
        </p:spPr>
        <p:txBody>
          <a:bodyPr wrap="square" rtlCol="0">
            <a:spAutoFit/>
          </a:bodyPr>
          <a:lstStyle/>
          <a:p>
            <a:pPr algn="ctr"/>
            <a:r>
              <a:rPr lang="en-GB" sz="1400" dirty="0">
                <a:solidFill>
                  <a:srgbClr val="FF0000"/>
                </a:solidFill>
                <a:latin typeface="Comic Sans MS" pitchFamily="66" charset="0"/>
              </a:rPr>
              <a:t>Make the fractions equivalent</a:t>
            </a:r>
            <a:endParaRPr lang="en-GB" sz="1400" b="1" baseline="-25000" dirty="0">
              <a:solidFill>
                <a:srgbClr val="FF0000"/>
              </a:solidFill>
              <a:latin typeface="Comic Sans MS" pitchFamily="66" charset="0"/>
            </a:endParaRPr>
          </a:p>
        </p:txBody>
      </p:sp>
      <p:sp>
        <p:nvSpPr>
          <p:cNvPr id="81" name="TextBox 80"/>
          <p:cNvSpPr txBox="1"/>
          <p:nvPr/>
        </p:nvSpPr>
        <p:spPr>
          <a:xfrm>
            <a:off x="6400800" y="5181600"/>
            <a:ext cx="2286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all terms by 63</a:t>
            </a:r>
            <a:endParaRPr lang="en-GB" sz="1400" b="1" baseline="-25000" dirty="0">
              <a:solidFill>
                <a:srgbClr val="FF0000"/>
              </a:solidFill>
              <a:latin typeface="Comic Sans MS" pitchFamily="66" charset="0"/>
            </a:endParaRPr>
          </a:p>
        </p:txBody>
      </p:sp>
      <p:sp>
        <p:nvSpPr>
          <p:cNvPr id="82" name="TextBox 81"/>
          <p:cNvSpPr txBox="1"/>
          <p:nvPr/>
        </p:nvSpPr>
        <p:spPr>
          <a:xfrm>
            <a:off x="6306207" y="5562600"/>
            <a:ext cx="2819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Subtract 504 and subtract 36</a:t>
            </a:r>
            <a:endParaRPr lang="en-GB" sz="1400" b="1" baseline="-25000" dirty="0">
              <a:solidFill>
                <a:srgbClr val="FF0000"/>
              </a:solidFill>
              <a:latin typeface="Comic Sans MS" pitchFamily="66" charset="0"/>
            </a:endParaRPr>
          </a:p>
        </p:txBody>
      </p:sp>
      <p:sp>
        <p:nvSpPr>
          <p:cNvPr id="83" name="TextBox 82"/>
          <p:cNvSpPr txBox="1"/>
          <p:nvPr/>
        </p:nvSpPr>
        <p:spPr>
          <a:xfrm>
            <a:off x="5410200" y="60960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540</a:t>
            </a:r>
            <a:endParaRPr lang="en-GB" sz="1400" b="1" baseline="-25000" dirty="0">
              <a:solidFill>
                <a:srgbClr val="FF0000"/>
              </a:solidFill>
              <a:latin typeface="Comic Sans MS" pitchFamily="66" charset="0"/>
            </a:endParaRPr>
          </a:p>
        </p:txBody>
      </p:sp>
      <p:cxnSp>
        <p:nvCxnSpPr>
          <p:cNvPr id="41" name="Straight Connector 40"/>
          <p:cNvCxnSpPr/>
          <p:nvPr/>
        </p:nvCxnSpPr>
        <p:spPr>
          <a:xfrm>
            <a:off x="4251434" y="3978165"/>
            <a:ext cx="228600"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905703" y="3978165"/>
            <a:ext cx="228600"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5562600" y="3978166"/>
            <a:ext cx="228600"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6140669" y="4114800"/>
            <a:ext cx="228600"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7" name="TextBox 86"/>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87" name="TextBox 86"/>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8" name="TextBox 87"/>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88" name="TextBox 87"/>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9" name="TextBox 88"/>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89" name="TextBox 88"/>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0" name="TextBox 89"/>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90" name="TextBox 89"/>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0"/>
                <a:stretch>
                  <a:fillRect b="-3846"/>
                </a:stretch>
              </a:blipFill>
            </p:spPr>
            <p:txBody>
              <a:bodyPr/>
              <a:lstStyle/>
              <a:p>
                <a:r>
                  <a:rPr lang="en-GB">
                    <a:noFill/>
                  </a:rPr>
                  <a:t> </a:t>
                </a:r>
              </a:p>
            </p:txBody>
          </p:sp>
        </mc:Fallback>
      </mc:AlternateContent>
      <p:sp>
        <p:nvSpPr>
          <p:cNvPr id="91" name="TextBox 90"/>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1"/>
              </a:rPr>
              <a:t>Applet for collision demonstrations</a:t>
            </a:r>
            <a:endParaRPr lang="en-GB" sz="1400" dirty="0">
              <a:latin typeface="Comic Sans MS" pitchFamily="66" charset="0"/>
            </a:endParaRPr>
          </a:p>
        </p:txBody>
      </p:sp>
      <p:sp>
        <p:nvSpPr>
          <p:cNvPr id="9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93"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335846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blinds(horizontal)">
                                      <p:cBhvr>
                                        <p:cTn id="12" dur="500"/>
                                        <p:tgtEl>
                                          <p:spTgt spid="5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blinds(horizontal)">
                                      <p:cBhvr>
                                        <p:cTn id="17" dur="500"/>
                                        <p:tgtEl>
                                          <p:spTgt spid="7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blinds(horizontal)">
                                      <p:cBhvr>
                                        <p:cTn id="22" dur="500"/>
                                        <p:tgtEl>
                                          <p:spTgt spid="7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blinds(horizontal)">
                                      <p:cBhvr>
                                        <p:cTn id="27" dur="500"/>
                                        <p:tgtEl>
                                          <p:spTgt spid="5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3"/>
                                        </p:tgtEl>
                                        <p:attrNameLst>
                                          <p:attrName>style.visibility</p:attrName>
                                        </p:attrNameLst>
                                      </p:cBhvr>
                                      <p:to>
                                        <p:strVal val="visible"/>
                                      </p:to>
                                    </p:set>
                                    <p:animEffect transition="in" filter="blinds(horizontal)">
                                      <p:cBhvr>
                                        <p:cTn id="32" dur="500"/>
                                        <p:tgtEl>
                                          <p:spTgt spid="7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9"/>
                                        </p:tgtEl>
                                        <p:attrNameLst>
                                          <p:attrName>style.visibility</p:attrName>
                                        </p:attrNameLst>
                                      </p:cBhvr>
                                      <p:to>
                                        <p:strVal val="visible"/>
                                      </p:to>
                                    </p:set>
                                    <p:animEffect transition="in" filter="blinds(horizontal)">
                                      <p:cBhvr>
                                        <p:cTn id="37" dur="500"/>
                                        <p:tgtEl>
                                          <p:spTgt spid="7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5" fill="hold"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blinds(vertical)">
                                      <p:cBhvr>
                                        <p:cTn id="42" dur="500"/>
                                        <p:tgtEl>
                                          <p:spTgt spid="41"/>
                                        </p:tgtEl>
                                      </p:cBhvr>
                                    </p:animEffect>
                                  </p:childTnLst>
                                </p:cTn>
                              </p:par>
                              <p:par>
                                <p:cTn id="43" presetID="3" presetClass="entr" presetSubtype="5" fill="hold" nodeType="withEffect">
                                  <p:stCondLst>
                                    <p:cond delay="0"/>
                                  </p:stCondLst>
                                  <p:childTnLst>
                                    <p:set>
                                      <p:cBhvr>
                                        <p:cTn id="44" dur="1" fill="hold">
                                          <p:stCondLst>
                                            <p:cond delay="0"/>
                                          </p:stCondLst>
                                        </p:cTn>
                                        <p:tgtEl>
                                          <p:spTgt spid="84"/>
                                        </p:tgtEl>
                                        <p:attrNameLst>
                                          <p:attrName>style.visibility</p:attrName>
                                        </p:attrNameLst>
                                      </p:cBhvr>
                                      <p:to>
                                        <p:strVal val="visible"/>
                                      </p:to>
                                    </p:set>
                                    <p:animEffect transition="in" filter="blinds(vertical)">
                                      <p:cBhvr>
                                        <p:cTn id="45" dur="500"/>
                                        <p:tgtEl>
                                          <p:spTgt spid="84"/>
                                        </p:tgtEl>
                                      </p:cBhvr>
                                    </p:animEffect>
                                  </p:childTnLst>
                                </p:cTn>
                              </p:par>
                              <p:par>
                                <p:cTn id="46" presetID="3" presetClass="entr" presetSubtype="5" fill="hold" nodeType="withEffect">
                                  <p:stCondLst>
                                    <p:cond delay="0"/>
                                  </p:stCondLst>
                                  <p:childTnLst>
                                    <p:set>
                                      <p:cBhvr>
                                        <p:cTn id="47" dur="1" fill="hold">
                                          <p:stCondLst>
                                            <p:cond delay="0"/>
                                          </p:stCondLst>
                                        </p:cTn>
                                        <p:tgtEl>
                                          <p:spTgt spid="85"/>
                                        </p:tgtEl>
                                        <p:attrNameLst>
                                          <p:attrName>style.visibility</p:attrName>
                                        </p:attrNameLst>
                                      </p:cBhvr>
                                      <p:to>
                                        <p:strVal val="visible"/>
                                      </p:to>
                                    </p:set>
                                    <p:animEffect transition="in" filter="blinds(vertical)">
                                      <p:cBhvr>
                                        <p:cTn id="48" dur="500"/>
                                        <p:tgtEl>
                                          <p:spTgt spid="85"/>
                                        </p:tgtEl>
                                      </p:cBhvr>
                                    </p:animEffect>
                                  </p:childTnLst>
                                </p:cTn>
                              </p:par>
                              <p:par>
                                <p:cTn id="49" presetID="3" presetClass="entr" presetSubtype="5" fill="hold" nodeType="withEffect">
                                  <p:stCondLst>
                                    <p:cond delay="0"/>
                                  </p:stCondLst>
                                  <p:childTnLst>
                                    <p:set>
                                      <p:cBhvr>
                                        <p:cTn id="50" dur="1" fill="hold">
                                          <p:stCondLst>
                                            <p:cond delay="0"/>
                                          </p:stCondLst>
                                        </p:cTn>
                                        <p:tgtEl>
                                          <p:spTgt spid="86"/>
                                        </p:tgtEl>
                                        <p:attrNameLst>
                                          <p:attrName>style.visibility</p:attrName>
                                        </p:attrNameLst>
                                      </p:cBhvr>
                                      <p:to>
                                        <p:strVal val="visible"/>
                                      </p:to>
                                    </p:set>
                                    <p:animEffect transition="in" filter="blinds(vertical)">
                                      <p:cBhvr>
                                        <p:cTn id="51" dur="500"/>
                                        <p:tgtEl>
                                          <p:spTgt spid="86"/>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66"/>
                                        </p:tgtEl>
                                        <p:attrNameLst>
                                          <p:attrName>style.visibility</p:attrName>
                                        </p:attrNameLst>
                                      </p:cBhvr>
                                      <p:to>
                                        <p:strVal val="visible"/>
                                      </p:to>
                                    </p:set>
                                    <p:animEffect transition="in" filter="blinds(horizontal)">
                                      <p:cBhvr>
                                        <p:cTn id="56" dur="500"/>
                                        <p:tgtEl>
                                          <p:spTgt spid="66"/>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74"/>
                                        </p:tgtEl>
                                        <p:attrNameLst>
                                          <p:attrName>style.visibility</p:attrName>
                                        </p:attrNameLst>
                                      </p:cBhvr>
                                      <p:to>
                                        <p:strVal val="visible"/>
                                      </p:to>
                                    </p:set>
                                    <p:animEffect transition="in" filter="blinds(horizontal)">
                                      <p:cBhvr>
                                        <p:cTn id="61" dur="500"/>
                                        <p:tgtEl>
                                          <p:spTgt spid="74"/>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80"/>
                                        </p:tgtEl>
                                        <p:attrNameLst>
                                          <p:attrName>style.visibility</p:attrName>
                                        </p:attrNameLst>
                                      </p:cBhvr>
                                      <p:to>
                                        <p:strVal val="visible"/>
                                      </p:to>
                                    </p:set>
                                    <p:animEffect transition="in" filter="blinds(horizontal)">
                                      <p:cBhvr>
                                        <p:cTn id="66" dur="500"/>
                                        <p:tgtEl>
                                          <p:spTgt spid="80"/>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67"/>
                                        </p:tgtEl>
                                        <p:attrNameLst>
                                          <p:attrName>style.visibility</p:attrName>
                                        </p:attrNameLst>
                                      </p:cBhvr>
                                      <p:to>
                                        <p:strVal val="visible"/>
                                      </p:to>
                                    </p:set>
                                    <p:animEffect transition="in" filter="blinds(horizontal)">
                                      <p:cBhvr>
                                        <p:cTn id="71" dur="500"/>
                                        <p:tgtEl>
                                          <p:spTgt spid="67"/>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75"/>
                                        </p:tgtEl>
                                        <p:attrNameLst>
                                          <p:attrName>style.visibility</p:attrName>
                                        </p:attrNameLst>
                                      </p:cBhvr>
                                      <p:to>
                                        <p:strVal val="visible"/>
                                      </p:to>
                                    </p:set>
                                    <p:animEffect transition="in" filter="blinds(horizontal)">
                                      <p:cBhvr>
                                        <p:cTn id="76" dur="500"/>
                                        <p:tgtEl>
                                          <p:spTgt spid="75"/>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81"/>
                                        </p:tgtEl>
                                        <p:attrNameLst>
                                          <p:attrName>style.visibility</p:attrName>
                                        </p:attrNameLst>
                                      </p:cBhvr>
                                      <p:to>
                                        <p:strVal val="visible"/>
                                      </p:to>
                                    </p:set>
                                    <p:animEffect transition="in" filter="blinds(horizontal)">
                                      <p:cBhvr>
                                        <p:cTn id="81" dur="500"/>
                                        <p:tgtEl>
                                          <p:spTgt spid="81"/>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68"/>
                                        </p:tgtEl>
                                        <p:attrNameLst>
                                          <p:attrName>style.visibility</p:attrName>
                                        </p:attrNameLst>
                                      </p:cBhvr>
                                      <p:to>
                                        <p:strVal val="visible"/>
                                      </p:to>
                                    </p:set>
                                    <p:animEffect transition="in" filter="blinds(horizontal)">
                                      <p:cBhvr>
                                        <p:cTn id="86" dur="500"/>
                                        <p:tgtEl>
                                          <p:spTgt spid="68"/>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77"/>
                                        </p:tgtEl>
                                        <p:attrNameLst>
                                          <p:attrName>style.visibility</p:attrName>
                                        </p:attrNameLst>
                                      </p:cBhvr>
                                      <p:to>
                                        <p:strVal val="visible"/>
                                      </p:to>
                                    </p:set>
                                    <p:animEffect transition="in" filter="blinds(horizontal)">
                                      <p:cBhvr>
                                        <p:cTn id="91" dur="500"/>
                                        <p:tgtEl>
                                          <p:spTgt spid="77"/>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82"/>
                                        </p:tgtEl>
                                        <p:attrNameLst>
                                          <p:attrName>style.visibility</p:attrName>
                                        </p:attrNameLst>
                                      </p:cBhvr>
                                      <p:to>
                                        <p:strVal val="visible"/>
                                      </p:to>
                                    </p:set>
                                    <p:animEffect transition="in" filter="blinds(horizontal)">
                                      <p:cBhvr>
                                        <p:cTn id="96" dur="500"/>
                                        <p:tgtEl>
                                          <p:spTgt spid="82"/>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69"/>
                                        </p:tgtEl>
                                        <p:attrNameLst>
                                          <p:attrName>style.visibility</p:attrName>
                                        </p:attrNameLst>
                                      </p:cBhvr>
                                      <p:to>
                                        <p:strVal val="visible"/>
                                      </p:to>
                                    </p:set>
                                    <p:animEffect transition="in" filter="blinds(horizontal)">
                                      <p:cBhvr>
                                        <p:cTn id="101" dur="500"/>
                                        <p:tgtEl>
                                          <p:spTgt spid="69"/>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78"/>
                                        </p:tgtEl>
                                        <p:attrNameLst>
                                          <p:attrName>style.visibility</p:attrName>
                                        </p:attrNameLst>
                                      </p:cBhvr>
                                      <p:to>
                                        <p:strVal val="visible"/>
                                      </p:to>
                                    </p:set>
                                    <p:animEffect transition="in" filter="blinds(horizontal)">
                                      <p:cBhvr>
                                        <p:cTn id="106" dur="500"/>
                                        <p:tgtEl>
                                          <p:spTgt spid="78"/>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83"/>
                                        </p:tgtEl>
                                        <p:attrNameLst>
                                          <p:attrName>style.visibility</p:attrName>
                                        </p:attrNameLst>
                                      </p:cBhvr>
                                      <p:to>
                                        <p:strVal val="visible"/>
                                      </p:to>
                                    </p:set>
                                    <p:animEffect transition="in" filter="blinds(horizontal)">
                                      <p:cBhvr>
                                        <p:cTn id="111" dur="500"/>
                                        <p:tgtEl>
                                          <p:spTgt spid="83"/>
                                        </p:tgtEl>
                                      </p:cBhvr>
                                    </p:animEffect>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grpId="0" nodeType="clickEffect">
                                  <p:stCondLst>
                                    <p:cond delay="0"/>
                                  </p:stCondLst>
                                  <p:childTnLst>
                                    <p:set>
                                      <p:cBhvr>
                                        <p:cTn id="115" dur="1" fill="hold">
                                          <p:stCondLst>
                                            <p:cond delay="0"/>
                                          </p:stCondLst>
                                        </p:cTn>
                                        <p:tgtEl>
                                          <p:spTgt spid="70"/>
                                        </p:tgtEl>
                                        <p:attrNameLst>
                                          <p:attrName>style.visibility</p:attrName>
                                        </p:attrNameLst>
                                      </p:cBhvr>
                                      <p:to>
                                        <p:strVal val="visible"/>
                                      </p:to>
                                    </p:set>
                                    <p:animEffect transition="in" filter="blinds(horizontal)">
                                      <p:cBhvr>
                                        <p:cTn id="116"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7" grpId="0"/>
      <p:bldP spid="53" grpId="0"/>
      <p:bldP spid="66" grpId="0"/>
      <p:bldP spid="67" grpId="0"/>
      <p:bldP spid="68" grpId="0"/>
      <p:bldP spid="69" grpId="0"/>
      <p:bldP spid="70" grpId="0"/>
      <p:bldP spid="71" grpId="0" animBg="1"/>
      <p:bldP spid="72" grpId="0"/>
      <p:bldP spid="73" grpId="0" animBg="1"/>
      <p:bldP spid="74" grpId="0" animBg="1"/>
      <p:bldP spid="75" grpId="0" animBg="1"/>
      <p:bldP spid="77" grpId="0" animBg="1"/>
      <p:bldP spid="78" grpId="0" animBg="1"/>
      <p:bldP spid="79" grpId="0"/>
      <p:bldP spid="80" grpId="0"/>
      <p:bldP spid="81" grpId="0"/>
      <p:bldP spid="82" grpId="0"/>
      <p:bldP spid="8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5029200"/>
          </a:xfrm>
        </p:spPr>
        <p:txBody>
          <a:bodyPr>
            <a:normAutofit/>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It is useful to consider this general situation as well!</a:t>
            </a:r>
          </a:p>
          <a:p>
            <a:pPr marL="0" indent="0" algn="ctr">
              <a:buNone/>
            </a:pPr>
            <a:endParaRPr lang="en-US" sz="1400" dirty="0">
              <a:latin typeface="Comic Sans MS" pitchFamily="66" charset="0"/>
            </a:endParaRPr>
          </a:p>
          <a:p>
            <a:pPr marL="0" indent="0" algn="ctr">
              <a:buNone/>
            </a:pPr>
            <a:r>
              <a:rPr lang="en-US" sz="1400" dirty="0">
                <a:latin typeface="Comic Sans MS" pitchFamily="66" charset="0"/>
              </a:rPr>
              <a:t>Think about starting situations and how the particles will be moving… </a:t>
            </a:r>
          </a:p>
          <a:p>
            <a:pPr marL="0" indent="0" algn="ctr">
              <a:buNone/>
            </a:pPr>
            <a:endParaRPr lang="en-US" sz="1400" dirty="0">
              <a:latin typeface="Comic Sans MS" pitchFamily="66" charset="0"/>
            </a:endParaRPr>
          </a:p>
          <a:p>
            <a:pPr marL="0" indent="0" algn="ctr">
              <a:buNone/>
            </a:pPr>
            <a:r>
              <a:rPr lang="en-US" sz="1400" dirty="0">
                <a:latin typeface="Comic Sans MS" pitchFamily="66" charset="0"/>
              </a:rPr>
              <a:t>These examples also explain why the calculations are done a particular way round, as they will keep the </a:t>
            </a:r>
            <a:r>
              <a:rPr lang="en-US" sz="1400">
                <a:latin typeface="Comic Sans MS" pitchFamily="66" charset="0"/>
              </a:rPr>
              <a:t>values positive!</a:t>
            </a:r>
            <a:endParaRPr lang="en-GB" sz="1400" dirty="0">
              <a:latin typeface="Comic Sans MS" pitchFamily="66" charset="0"/>
            </a:endParaRPr>
          </a:p>
        </p:txBody>
      </p:sp>
      <p:cxnSp>
        <p:nvCxnSpPr>
          <p:cNvPr id="87" name="Straight Connector 86"/>
          <p:cNvCxnSpPr/>
          <p:nvPr/>
        </p:nvCxnSpPr>
        <p:spPr>
          <a:xfrm>
            <a:off x="4563139" y="1564758"/>
            <a:ext cx="1521031" cy="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4563139" y="1869559"/>
            <a:ext cx="1517393" cy="22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4563139" y="1564758"/>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cxnSp>
        <p:nvCxnSpPr>
          <p:cNvPr id="91" name="Straight Connector 90"/>
          <p:cNvCxnSpPr/>
          <p:nvPr/>
        </p:nvCxnSpPr>
        <p:spPr>
          <a:xfrm>
            <a:off x="6087139" y="1564758"/>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6087139" y="1564758"/>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4563139" y="1564758"/>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Oval 94"/>
          <p:cNvSpPr/>
          <p:nvPr/>
        </p:nvSpPr>
        <p:spPr>
          <a:xfrm>
            <a:off x="4791739" y="2250558"/>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Oval 95"/>
          <p:cNvSpPr/>
          <p:nvPr/>
        </p:nvSpPr>
        <p:spPr>
          <a:xfrm>
            <a:off x="5553739" y="2250558"/>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9" name="Straight Arrow Connector 98"/>
          <p:cNvCxnSpPr/>
          <p:nvPr/>
        </p:nvCxnSpPr>
        <p:spPr>
          <a:xfrm>
            <a:off x="4715539" y="2174358"/>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0" name="TextBox 99"/>
              <p:cNvSpPr txBox="1"/>
              <p:nvPr/>
            </p:nvSpPr>
            <p:spPr>
              <a:xfrm>
                <a:off x="4729189" y="1869558"/>
                <a:ext cx="481650" cy="307777"/>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GB" sz="1400" i="1" dirty="0" smtClean="0">
                              <a:latin typeface="Cambria Math" panose="02040503050406030204" pitchFamily="18" charset="0"/>
                            </a:rPr>
                          </m:ctrlPr>
                        </m:sSubPr>
                        <m:e>
                          <m:r>
                            <a:rPr lang="en-US" sz="1400" b="0" i="1" dirty="0" smtClean="0">
                              <a:latin typeface="Cambria Math"/>
                            </a:rPr>
                            <m:t>𝑢</m:t>
                          </m:r>
                        </m:e>
                        <m:sub>
                          <m:r>
                            <a:rPr lang="en-US" sz="1400" b="0" i="1" dirty="0" smtClean="0">
                              <a:latin typeface="Cambria Math"/>
                            </a:rPr>
                            <m:t>1</m:t>
                          </m:r>
                        </m:sub>
                      </m:sSub>
                    </m:oMath>
                  </m:oMathPara>
                </a14:m>
                <a:endParaRPr lang="en-GB" sz="1400" dirty="0">
                  <a:latin typeface="Comic Sans MS" pitchFamily="66" charset="0"/>
                </a:endParaRPr>
              </a:p>
            </p:txBody>
          </p:sp>
        </mc:Choice>
        <mc:Fallback xmlns="">
          <p:sp>
            <p:nvSpPr>
              <p:cNvPr id="100" name="TextBox 99"/>
              <p:cNvSpPr txBox="1">
                <a:spLocks noRot="1" noChangeAspect="1" noMove="1" noResize="1" noEditPoints="1" noAdjustHandles="1" noChangeArrowheads="1" noChangeShapeType="1" noTextEdit="1"/>
              </p:cNvSpPr>
              <p:nvPr/>
            </p:nvSpPr>
            <p:spPr>
              <a:xfrm>
                <a:off x="4729189" y="1869558"/>
                <a:ext cx="481650" cy="307777"/>
              </a:xfrm>
              <a:prstGeom prst="rect">
                <a:avLst/>
              </a:prstGeom>
              <a:blipFill rotWithShape="1">
                <a:blip r:embed="rId9"/>
                <a:stretch>
                  <a:fillRect/>
                </a:stretch>
              </a:blipFill>
            </p:spPr>
            <p:txBody>
              <a:bodyPr/>
              <a:lstStyle/>
              <a:p>
                <a:r>
                  <a:rPr lang="en-GB">
                    <a:noFill/>
                  </a:rPr>
                  <a:t> </a:t>
                </a:r>
              </a:p>
            </p:txBody>
          </p:sp>
        </mc:Fallback>
      </mc:AlternateContent>
      <p:cxnSp>
        <p:nvCxnSpPr>
          <p:cNvPr id="103" name="Straight Connector 102"/>
          <p:cNvCxnSpPr/>
          <p:nvPr/>
        </p:nvCxnSpPr>
        <p:spPr>
          <a:xfrm>
            <a:off x="4563139" y="2860158"/>
            <a:ext cx="15226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4715539" y="2250558"/>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106" name="TextBox 105"/>
          <p:cNvSpPr txBox="1"/>
          <p:nvPr/>
        </p:nvSpPr>
        <p:spPr>
          <a:xfrm>
            <a:off x="5477539" y="2250558"/>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108" name="Straight Arrow Connector 107"/>
          <p:cNvCxnSpPr/>
          <p:nvPr/>
        </p:nvCxnSpPr>
        <p:spPr>
          <a:xfrm>
            <a:off x="5477539" y="2174358"/>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6" name="TextBox 115"/>
              <p:cNvSpPr txBox="1"/>
              <p:nvPr/>
            </p:nvSpPr>
            <p:spPr>
              <a:xfrm>
                <a:off x="5510239" y="1869558"/>
                <a:ext cx="481650" cy="307777"/>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GB" sz="1400" i="1" dirty="0" smtClean="0">
                              <a:latin typeface="Cambria Math" panose="02040503050406030204" pitchFamily="18" charset="0"/>
                            </a:rPr>
                          </m:ctrlPr>
                        </m:sSubPr>
                        <m:e>
                          <m:r>
                            <a:rPr lang="en-US" sz="1400" b="0" i="1" dirty="0" smtClean="0">
                              <a:latin typeface="Cambria Math"/>
                            </a:rPr>
                            <m:t>𝑢</m:t>
                          </m:r>
                        </m:e>
                        <m:sub>
                          <m:r>
                            <a:rPr lang="en-US" sz="1400" b="0" i="1" dirty="0" smtClean="0">
                              <a:latin typeface="Cambria Math"/>
                            </a:rPr>
                            <m:t>2</m:t>
                          </m:r>
                        </m:sub>
                      </m:sSub>
                    </m:oMath>
                  </m:oMathPara>
                </a14:m>
                <a:endParaRPr lang="en-GB" sz="1400" dirty="0">
                  <a:latin typeface="Comic Sans MS" pitchFamily="66" charset="0"/>
                </a:endParaRPr>
              </a:p>
            </p:txBody>
          </p:sp>
        </mc:Choice>
        <mc:Fallback xmlns="">
          <p:sp>
            <p:nvSpPr>
              <p:cNvPr id="116" name="TextBox 115"/>
              <p:cNvSpPr txBox="1">
                <a:spLocks noRot="1" noChangeAspect="1" noMove="1" noResize="1" noEditPoints="1" noAdjustHandles="1" noChangeArrowheads="1" noChangeShapeType="1" noTextEdit="1"/>
              </p:cNvSpPr>
              <p:nvPr/>
            </p:nvSpPr>
            <p:spPr>
              <a:xfrm>
                <a:off x="5510239" y="1869558"/>
                <a:ext cx="481650" cy="307777"/>
              </a:xfrm>
              <a:prstGeom prst="rect">
                <a:avLst/>
              </a:prstGeom>
              <a:blipFill rotWithShape="1">
                <a:blip r:embed="rId10"/>
                <a:stretch>
                  <a:fillRect/>
                </a:stretch>
              </a:blipFill>
            </p:spPr>
            <p:txBody>
              <a:bodyPr/>
              <a:lstStyle/>
              <a:p>
                <a:r>
                  <a:rPr lang="en-GB">
                    <a:noFill/>
                  </a:rPr>
                  <a:t> </a:t>
                </a:r>
              </a:p>
            </p:txBody>
          </p:sp>
        </mc:Fallback>
      </mc:AlternateContent>
      <p:cxnSp>
        <p:nvCxnSpPr>
          <p:cNvPr id="117" name="Straight Connector 116"/>
          <p:cNvCxnSpPr/>
          <p:nvPr/>
        </p:nvCxnSpPr>
        <p:spPr>
          <a:xfrm>
            <a:off x="6523074" y="1568302"/>
            <a:ext cx="1521031" cy="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6523074" y="1873103"/>
            <a:ext cx="1517393" cy="22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p:cNvSpPr txBox="1"/>
          <p:nvPr/>
        </p:nvSpPr>
        <p:spPr>
          <a:xfrm>
            <a:off x="6523074" y="1568302"/>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cxnSp>
        <p:nvCxnSpPr>
          <p:cNvPr id="120" name="Straight Connector 119"/>
          <p:cNvCxnSpPr/>
          <p:nvPr/>
        </p:nvCxnSpPr>
        <p:spPr>
          <a:xfrm>
            <a:off x="8047074" y="1568302"/>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8047074" y="1568302"/>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6523074" y="1568302"/>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Oval 122"/>
          <p:cNvSpPr/>
          <p:nvPr/>
        </p:nvSpPr>
        <p:spPr>
          <a:xfrm>
            <a:off x="6751674" y="2254102"/>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4" name="Oval 123"/>
          <p:cNvSpPr/>
          <p:nvPr/>
        </p:nvSpPr>
        <p:spPr>
          <a:xfrm>
            <a:off x="7513674" y="2254102"/>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5" name="Straight Arrow Connector 124"/>
          <p:cNvCxnSpPr/>
          <p:nvPr/>
        </p:nvCxnSpPr>
        <p:spPr>
          <a:xfrm>
            <a:off x="6675474" y="2177902"/>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6" name="TextBox 125"/>
              <p:cNvSpPr txBox="1"/>
              <p:nvPr/>
            </p:nvSpPr>
            <p:spPr>
              <a:xfrm>
                <a:off x="6689124" y="1873102"/>
                <a:ext cx="481650" cy="307777"/>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GB" sz="1400" i="1" dirty="0" smtClean="0">
                              <a:latin typeface="Cambria Math" panose="02040503050406030204" pitchFamily="18" charset="0"/>
                            </a:rPr>
                          </m:ctrlPr>
                        </m:sSubPr>
                        <m:e>
                          <m:r>
                            <a:rPr lang="en-US" sz="1400" b="0" i="1" dirty="0" smtClean="0">
                              <a:latin typeface="Cambria Math"/>
                            </a:rPr>
                            <m:t>𝑢</m:t>
                          </m:r>
                        </m:e>
                        <m:sub>
                          <m:r>
                            <a:rPr lang="en-US" sz="1400" b="0" i="1" dirty="0" smtClean="0">
                              <a:latin typeface="Cambria Math"/>
                            </a:rPr>
                            <m:t>1</m:t>
                          </m:r>
                        </m:sub>
                      </m:sSub>
                    </m:oMath>
                  </m:oMathPara>
                </a14:m>
                <a:endParaRPr lang="en-GB" sz="1400" dirty="0">
                  <a:latin typeface="Comic Sans MS" pitchFamily="66" charset="0"/>
                </a:endParaRPr>
              </a:p>
            </p:txBody>
          </p:sp>
        </mc:Choice>
        <mc:Fallback xmlns="">
          <p:sp>
            <p:nvSpPr>
              <p:cNvPr id="126" name="TextBox 125"/>
              <p:cNvSpPr txBox="1">
                <a:spLocks noRot="1" noChangeAspect="1" noMove="1" noResize="1" noEditPoints="1" noAdjustHandles="1" noChangeArrowheads="1" noChangeShapeType="1" noTextEdit="1"/>
              </p:cNvSpPr>
              <p:nvPr/>
            </p:nvSpPr>
            <p:spPr>
              <a:xfrm>
                <a:off x="6689124" y="1873102"/>
                <a:ext cx="481650" cy="307777"/>
              </a:xfrm>
              <a:prstGeom prst="rect">
                <a:avLst/>
              </a:prstGeom>
              <a:blipFill rotWithShape="1">
                <a:blip r:embed="rId11"/>
                <a:stretch>
                  <a:fillRect/>
                </a:stretch>
              </a:blipFill>
            </p:spPr>
            <p:txBody>
              <a:bodyPr/>
              <a:lstStyle/>
              <a:p>
                <a:r>
                  <a:rPr lang="en-GB">
                    <a:noFill/>
                  </a:rPr>
                  <a:t> </a:t>
                </a:r>
              </a:p>
            </p:txBody>
          </p:sp>
        </mc:Fallback>
      </mc:AlternateContent>
      <p:cxnSp>
        <p:nvCxnSpPr>
          <p:cNvPr id="127" name="Straight Connector 126"/>
          <p:cNvCxnSpPr/>
          <p:nvPr/>
        </p:nvCxnSpPr>
        <p:spPr>
          <a:xfrm>
            <a:off x="6523074" y="2863702"/>
            <a:ext cx="15226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8" name="TextBox 127"/>
          <p:cNvSpPr txBox="1"/>
          <p:nvPr/>
        </p:nvSpPr>
        <p:spPr>
          <a:xfrm>
            <a:off x="6675474" y="2254102"/>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129" name="TextBox 128"/>
          <p:cNvSpPr txBox="1"/>
          <p:nvPr/>
        </p:nvSpPr>
        <p:spPr>
          <a:xfrm>
            <a:off x="7437474" y="2254102"/>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130" name="Straight Arrow Connector 129"/>
          <p:cNvCxnSpPr/>
          <p:nvPr/>
        </p:nvCxnSpPr>
        <p:spPr>
          <a:xfrm flipH="1">
            <a:off x="7437474" y="2177902"/>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1" name="TextBox 130"/>
              <p:cNvSpPr txBox="1"/>
              <p:nvPr/>
            </p:nvSpPr>
            <p:spPr>
              <a:xfrm>
                <a:off x="7470174" y="1873102"/>
                <a:ext cx="481650" cy="307777"/>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GB" sz="1400" i="1" dirty="0" smtClean="0">
                              <a:latin typeface="Cambria Math" panose="02040503050406030204" pitchFamily="18" charset="0"/>
                            </a:rPr>
                          </m:ctrlPr>
                        </m:sSubPr>
                        <m:e>
                          <m:r>
                            <a:rPr lang="en-US" sz="1400" b="0" i="1" dirty="0" smtClean="0">
                              <a:latin typeface="Cambria Math"/>
                            </a:rPr>
                            <m:t>𝑢</m:t>
                          </m:r>
                        </m:e>
                        <m:sub>
                          <m:r>
                            <a:rPr lang="en-US" sz="1400" b="0" i="1" dirty="0" smtClean="0">
                              <a:latin typeface="Cambria Math"/>
                            </a:rPr>
                            <m:t>2</m:t>
                          </m:r>
                        </m:sub>
                      </m:sSub>
                    </m:oMath>
                  </m:oMathPara>
                </a14:m>
                <a:endParaRPr lang="en-GB" sz="1400" dirty="0">
                  <a:latin typeface="Comic Sans MS" pitchFamily="66" charset="0"/>
                </a:endParaRPr>
              </a:p>
            </p:txBody>
          </p:sp>
        </mc:Choice>
        <mc:Fallback xmlns="">
          <p:sp>
            <p:nvSpPr>
              <p:cNvPr id="131" name="TextBox 130"/>
              <p:cNvSpPr txBox="1">
                <a:spLocks noRot="1" noChangeAspect="1" noMove="1" noResize="1" noEditPoints="1" noAdjustHandles="1" noChangeArrowheads="1" noChangeShapeType="1" noTextEdit="1"/>
              </p:cNvSpPr>
              <p:nvPr/>
            </p:nvSpPr>
            <p:spPr>
              <a:xfrm>
                <a:off x="7470174" y="1873102"/>
                <a:ext cx="481650"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3859619" y="3040911"/>
                <a:ext cx="4791120" cy="738664"/>
              </a:xfrm>
              <a:prstGeom prst="rect">
                <a:avLst/>
              </a:prstGeom>
              <a:noFill/>
            </p:spPr>
            <p:txBody>
              <a:bodyPr wrap="none" rtlCol="0">
                <a:spAutoFit/>
              </a:bodyPr>
              <a:lstStyle/>
              <a:p>
                <a:pPr algn="ctr"/>
                <a:r>
                  <a:rPr lang="en-US" sz="1400" dirty="0">
                    <a:solidFill>
                      <a:srgbClr val="FF0000"/>
                    </a:solidFill>
                    <a:latin typeface="Comic Sans MS" panose="030F0702030302020204" pitchFamily="66" charset="0"/>
                  </a:rPr>
                  <a:t>If a collision is to take place, in both cases </a:t>
                </a:r>
                <a14:m>
                  <m:oMath xmlns:m="http://schemas.openxmlformats.org/officeDocument/2006/math">
                    <m:sSub>
                      <m:sSubPr>
                        <m:ctrlPr>
                          <a:rPr lang="en-US" sz="1400" i="1" smtClean="0">
                            <a:solidFill>
                              <a:srgbClr val="FF0000"/>
                            </a:solidFill>
                            <a:latin typeface="Cambria Math" panose="02040503050406030204" pitchFamily="18" charset="0"/>
                          </a:rPr>
                        </m:ctrlPr>
                      </m:sSubPr>
                      <m:e>
                        <m:r>
                          <a:rPr lang="en-US" sz="1400" b="0" i="1" smtClean="0">
                            <a:solidFill>
                              <a:srgbClr val="FF0000"/>
                            </a:solidFill>
                            <a:latin typeface="Cambria Math"/>
                          </a:rPr>
                          <m:t>𝑢</m:t>
                        </m:r>
                      </m:e>
                      <m:sub>
                        <m:r>
                          <a:rPr lang="en-US" sz="1400" b="0" i="1" smtClean="0">
                            <a:solidFill>
                              <a:srgbClr val="FF0000"/>
                            </a:solidFill>
                            <a:latin typeface="Cambria Math"/>
                          </a:rPr>
                          <m:t>1</m:t>
                        </m:r>
                      </m:sub>
                    </m:sSub>
                    <m:r>
                      <a:rPr lang="en-US" sz="1400" b="0" i="1" smtClean="0">
                        <a:solidFill>
                          <a:srgbClr val="FF0000"/>
                        </a:solidFill>
                        <a:latin typeface="Cambria Math"/>
                      </a:rPr>
                      <m:t>&gt;</m:t>
                    </m:r>
                    <m:sSub>
                      <m:sSubPr>
                        <m:ctrlPr>
                          <a:rPr lang="en-US" sz="1400" i="1" smtClean="0">
                            <a:solidFill>
                              <a:srgbClr val="FF0000"/>
                            </a:solidFill>
                            <a:latin typeface="Cambria Math" panose="02040503050406030204" pitchFamily="18" charset="0"/>
                          </a:rPr>
                        </m:ctrlPr>
                      </m:sSubPr>
                      <m:e>
                        <m:r>
                          <a:rPr lang="en-US" sz="1400" b="0" i="1" smtClean="0">
                            <a:solidFill>
                              <a:srgbClr val="FF0000"/>
                            </a:solidFill>
                            <a:latin typeface="Cambria Math"/>
                          </a:rPr>
                          <m:t>𝑢</m:t>
                        </m:r>
                      </m:e>
                      <m:sub>
                        <m:r>
                          <a:rPr lang="en-US" sz="1400" b="0" i="1" smtClean="0">
                            <a:solidFill>
                              <a:srgbClr val="FF0000"/>
                            </a:solidFill>
                            <a:latin typeface="Cambria Math"/>
                          </a:rPr>
                          <m:t>2</m:t>
                        </m:r>
                      </m:sub>
                    </m:sSub>
                  </m:oMath>
                </a14:m>
                <a:r>
                  <a:rPr lang="en-US" sz="1400" dirty="0">
                    <a:solidFill>
                      <a:srgbClr val="FF0000"/>
                    </a:solidFill>
                    <a:latin typeface="Comic Sans MS" panose="030F0702030302020204" pitchFamily="66" charset="0"/>
                  </a:rPr>
                  <a:t> </a:t>
                </a:r>
              </a:p>
              <a:p>
                <a:pPr algn="ctr"/>
                <a:endParaRPr lang="en-US" sz="1400" dirty="0">
                  <a:solidFill>
                    <a:srgbClr val="FF0000"/>
                  </a:solidFill>
                  <a:latin typeface="Comic Sans MS" panose="030F0702030302020204" pitchFamily="66" charset="0"/>
                </a:endParaRPr>
              </a:p>
              <a:p>
                <a:pPr algn="ctr"/>
                <a:r>
                  <a:rPr lang="en-US" sz="1400" dirty="0">
                    <a:solidFill>
                      <a:srgbClr val="FF0000"/>
                    </a:solidFill>
                    <a:latin typeface="Comic Sans MS" panose="030F0702030302020204" pitchFamily="66" charset="0"/>
                  </a:rPr>
                  <a:t>(In the second scenario, remember </a:t>
                </a:r>
                <a14:m>
                  <m:oMath xmlns:m="http://schemas.openxmlformats.org/officeDocument/2006/math">
                    <m:sSub>
                      <m:sSubPr>
                        <m:ctrlPr>
                          <a:rPr lang="en-US" sz="1400" i="1" smtClean="0">
                            <a:solidFill>
                              <a:srgbClr val="FF0000"/>
                            </a:solidFill>
                            <a:latin typeface="Cambria Math" panose="02040503050406030204" pitchFamily="18" charset="0"/>
                          </a:rPr>
                        </m:ctrlPr>
                      </m:sSubPr>
                      <m:e>
                        <m:r>
                          <a:rPr lang="en-US" sz="1400" b="0" i="1" smtClean="0">
                            <a:solidFill>
                              <a:srgbClr val="FF0000"/>
                            </a:solidFill>
                            <a:latin typeface="Cambria Math"/>
                          </a:rPr>
                          <m:t>𝑢</m:t>
                        </m:r>
                      </m:e>
                      <m:sub>
                        <m:r>
                          <a:rPr lang="en-US" sz="1400" b="0" i="1" smtClean="0">
                            <a:solidFill>
                              <a:srgbClr val="FF0000"/>
                            </a:solidFill>
                            <a:latin typeface="Cambria Math"/>
                          </a:rPr>
                          <m:t>2</m:t>
                        </m:r>
                      </m:sub>
                    </m:sSub>
                  </m:oMath>
                </a14:m>
                <a:r>
                  <a:rPr lang="en-GB" sz="1400" dirty="0">
                    <a:solidFill>
                      <a:srgbClr val="FF0000"/>
                    </a:solidFill>
                    <a:latin typeface="Comic Sans MS" panose="030F0702030302020204" pitchFamily="66" charset="0"/>
                  </a:rPr>
                  <a:t> will be negative!)</a:t>
                </a:r>
              </a:p>
            </p:txBody>
          </p:sp>
        </mc:Choice>
        <mc:Fallback xmlns="">
          <p:sp>
            <p:nvSpPr>
              <p:cNvPr id="58" name="TextBox 57"/>
              <p:cNvSpPr txBox="1">
                <a:spLocks noRot="1" noChangeAspect="1" noMove="1" noResize="1" noEditPoints="1" noAdjustHandles="1" noChangeArrowheads="1" noChangeShapeType="1" noTextEdit="1"/>
              </p:cNvSpPr>
              <p:nvPr/>
            </p:nvSpPr>
            <p:spPr>
              <a:xfrm>
                <a:off x="3859619" y="3040911"/>
                <a:ext cx="4791120" cy="738664"/>
              </a:xfrm>
              <a:prstGeom prst="rect">
                <a:avLst/>
              </a:prstGeom>
              <a:blipFill rotWithShape="1">
                <a:blip r:embed="rId13"/>
                <a:stretch>
                  <a:fillRect t="-826" b="-7438"/>
                </a:stretch>
              </a:blipFill>
            </p:spPr>
            <p:txBody>
              <a:bodyPr/>
              <a:lstStyle/>
              <a:p>
                <a:r>
                  <a:rPr lang="en-GB">
                    <a:noFill/>
                  </a:rPr>
                  <a:t> </a:t>
                </a:r>
              </a:p>
            </p:txBody>
          </p:sp>
        </mc:Fallback>
      </mc:AlternateContent>
      <p:cxnSp>
        <p:nvCxnSpPr>
          <p:cNvPr id="132" name="Straight Connector 131"/>
          <p:cNvCxnSpPr/>
          <p:nvPr/>
        </p:nvCxnSpPr>
        <p:spPr>
          <a:xfrm>
            <a:off x="4545419" y="4035057"/>
            <a:ext cx="1521031" cy="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4545419" y="4339858"/>
            <a:ext cx="1517393" cy="22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4545419" y="4035057"/>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35" name="Straight Connector 134"/>
          <p:cNvCxnSpPr/>
          <p:nvPr/>
        </p:nvCxnSpPr>
        <p:spPr>
          <a:xfrm>
            <a:off x="6069419" y="4035057"/>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6069419" y="4035057"/>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4545419" y="4035057"/>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Oval 137"/>
          <p:cNvSpPr/>
          <p:nvPr/>
        </p:nvSpPr>
        <p:spPr>
          <a:xfrm>
            <a:off x="4774019" y="4720857"/>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9" name="Oval 138"/>
          <p:cNvSpPr/>
          <p:nvPr/>
        </p:nvSpPr>
        <p:spPr>
          <a:xfrm>
            <a:off x="5536019" y="4720857"/>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0" name="Straight Arrow Connector 139"/>
          <p:cNvCxnSpPr/>
          <p:nvPr/>
        </p:nvCxnSpPr>
        <p:spPr>
          <a:xfrm>
            <a:off x="4697819" y="4644657"/>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1" name="TextBox 140"/>
              <p:cNvSpPr txBox="1"/>
              <p:nvPr/>
            </p:nvSpPr>
            <p:spPr>
              <a:xfrm>
                <a:off x="4711469" y="4339857"/>
                <a:ext cx="481650" cy="307777"/>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GB" sz="1400" i="1" dirty="0" smtClean="0">
                              <a:latin typeface="Cambria Math" panose="02040503050406030204" pitchFamily="18" charset="0"/>
                            </a:rPr>
                          </m:ctrlPr>
                        </m:sSubPr>
                        <m:e>
                          <m:r>
                            <a:rPr lang="en-US" sz="1400" b="0" i="1" dirty="0" smtClean="0">
                              <a:latin typeface="Cambria Math"/>
                            </a:rPr>
                            <m:t>𝑣</m:t>
                          </m:r>
                        </m:e>
                        <m:sub>
                          <m:r>
                            <a:rPr lang="en-US" sz="1400" b="0" i="1" dirty="0" smtClean="0">
                              <a:latin typeface="Cambria Math"/>
                            </a:rPr>
                            <m:t>1</m:t>
                          </m:r>
                        </m:sub>
                      </m:sSub>
                    </m:oMath>
                  </m:oMathPara>
                </a14:m>
                <a:endParaRPr lang="en-GB" sz="1400" dirty="0">
                  <a:latin typeface="Comic Sans MS" pitchFamily="66" charset="0"/>
                </a:endParaRPr>
              </a:p>
            </p:txBody>
          </p:sp>
        </mc:Choice>
        <mc:Fallback xmlns="">
          <p:sp>
            <p:nvSpPr>
              <p:cNvPr id="141" name="TextBox 140"/>
              <p:cNvSpPr txBox="1">
                <a:spLocks noRot="1" noChangeAspect="1" noMove="1" noResize="1" noEditPoints="1" noAdjustHandles="1" noChangeArrowheads="1" noChangeShapeType="1" noTextEdit="1"/>
              </p:cNvSpPr>
              <p:nvPr/>
            </p:nvSpPr>
            <p:spPr>
              <a:xfrm>
                <a:off x="4711469" y="4339857"/>
                <a:ext cx="481650" cy="307777"/>
              </a:xfrm>
              <a:prstGeom prst="rect">
                <a:avLst/>
              </a:prstGeom>
              <a:blipFill rotWithShape="1">
                <a:blip r:embed="rId14"/>
                <a:stretch>
                  <a:fillRect/>
                </a:stretch>
              </a:blipFill>
            </p:spPr>
            <p:txBody>
              <a:bodyPr/>
              <a:lstStyle/>
              <a:p>
                <a:r>
                  <a:rPr lang="en-GB">
                    <a:noFill/>
                  </a:rPr>
                  <a:t> </a:t>
                </a:r>
              </a:p>
            </p:txBody>
          </p:sp>
        </mc:Fallback>
      </mc:AlternateContent>
      <p:cxnSp>
        <p:nvCxnSpPr>
          <p:cNvPr id="142" name="Straight Connector 141"/>
          <p:cNvCxnSpPr/>
          <p:nvPr/>
        </p:nvCxnSpPr>
        <p:spPr>
          <a:xfrm>
            <a:off x="4545419" y="5330457"/>
            <a:ext cx="15226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xtBox 142"/>
          <p:cNvSpPr txBox="1"/>
          <p:nvPr/>
        </p:nvSpPr>
        <p:spPr>
          <a:xfrm>
            <a:off x="4697819" y="4720857"/>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144" name="TextBox 143"/>
          <p:cNvSpPr txBox="1"/>
          <p:nvPr/>
        </p:nvSpPr>
        <p:spPr>
          <a:xfrm>
            <a:off x="5459819" y="4720857"/>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145" name="Straight Arrow Connector 144"/>
          <p:cNvCxnSpPr/>
          <p:nvPr/>
        </p:nvCxnSpPr>
        <p:spPr>
          <a:xfrm>
            <a:off x="5459819" y="4644657"/>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6" name="TextBox 145"/>
              <p:cNvSpPr txBox="1"/>
              <p:nvPr/>
            </p:nvSpPr>
            <p:spPr>
              <a:xfrm>
                <a:off x="5492519" y="4339857"/>
                <a:ext cx="481650" cy="307777"/>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GB" sz="1400" i="1" dirty="0" smtClean="0">
                              <a:latin typeface="Cambria Math" panose="02040503050406030204" pitchFamily="18" charset="0"/>
                            </a:rPr>
                          </m:ctrlPr>
                        </m:sSubPr>
                        <m:e>
                          <m:r>
                            <a:rPr lang="en-US" sz="1400" b="0" i="1" dirty="0" smtClean="0">
                              <a:latin typeface="Cambria Math"/>
                            </a:rPr>
                            <m:t>𝑣</m:t>
                          </m:r>
                        </m:e>
                        <m:sub>
                          <m:r>
                            <a:rPr lang="en-US" sz="1400" b="0" i="1" dirty="0" smtClean="0">
                              <a:latin typeface="Cambria Math"/>
                            </a:rPr>
                            <m:t>2</m:t>
                          </m:r>
                        </m:sub>
                      </m:sSub>
                    </m:oMath>
                  </m:oMathPara>
                </a14:m>
                <a:endParaRPr lang="en-GB" sz="1400" dirty="0">
                  <a:latin typeface="Comic Sans MS" pitchFamily="66" charset="0"/>
                </a:endParaRPr>
              </a:p>
            </p:txBody>
          </p:sp>
        </mc:Choice>
        <mc:Fallback xmlns="">
          <p:sp>
            <p:nvSpPr>
              <p:cNvPr id="146" name="TextBox 145"/>
              <p:cNvSpPr txBox="1">
                <a:spLocks noRot="1" noChangeAspect="1" noMove="1" noResize="1" noEditPoints="1" noAdjustHandles="1" noChangeArrowheads="1" noChangeShapeType="1" noTextEdit="1"/>
              </p:cNvSpPr>
              <p:nvPr/>
            </p:nvSpPr>
            <p:spPr>
              <a:xfrm>
                <a:off x="5492519" y="4339857"/>
                <a:ext cx="481650" cy="307777"/>
              </a:xfrm>
              <a:prstGeom prst="rect">
                <a:avLst/>
              </a:prstGeom>
              <a:blipFill rotWithShape="1">
                <a:blip r:embed="rId15"/>
                <a:stretch>
                  <a:fillRect/>
                </a:stretch>
              </a:blipFill>
            </p:spPr>
            <p:txBody>
              <a:bodyPr/>
              <a:lstStyle/>
              <a:p>
                <a:r>
                  <a:rPr lang="en-GB">
                    <a:noFill/>
                  </a:rPr>
                  <a:t> </a:t>
                </a:r>
              </a:p>
            </p:txBody>
          </p:sp>
        </mc:Fallback>
      </mc:AlternateContent>
      <p:cxnSp>
        <p:nvCxnSpPr>
          <p:cNvPr id="147" name="Straight Connector 146"/>
          <p:cNvCxnSpPr/>
          <p:nvPr/>
        </p:nvCxnSpPr>
        <p:spPr>
          <a:xfrm>
            <a:off x="6505354" y="4038601"/>
            <a:ext cx="1521031" cy="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6505354" y="4343402"/>
            <a:ext cx="1517393" cy="22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a:xfrm>
            <a:off x="6505354" y="4038601"/>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0" name="Straight Connector 149"/>
          <p:cNvCxnSpPr/>
          <p:nvPr/>
        </p:nvCxnSpPr>
        <p:spPr>
          <a:xfrm>
            <a:off x="8029354" y="4038601"/>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8029354" y="4038601"/>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6505354" y="4038601"/>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3" name="Oval 152"/>
          <p:cNvSpPr/>
          <p:nvPr/>
        </p:nvSpPr>
        <p:spPr>
          <a:xfrm>
            <a:off x="6733954" y="4724401"/>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4" name="Oval 153"/>
          <p:cNvSpPr/>
          <p:nvPr/>
        </p:nvSpPr>
        <p:spPr>
          <a:xfrm>
            <a:off x="7495954" y="4724401"/>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5" name="Straight Arrow Connector 154"/>
          <p:cNvCxnSpPr/>
          <p:nvPr/>
        </p:nvCxnSpPr>
        <p:spPr>
          <a:xfrm flipH="1">
            <a:off x="6657754" y="4648201"/>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6" name="TextBox 155"/>
              <p:cNvSpPr txBox="1"/>
              <p:nvPr/>
            </p:nvSpPr>
            <p:spPr>
              <a:xfrm>
                <a:off x="6671404" y="4343401"/>
                <a:ext cx="481650" cy="307777"/>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GB" sz="1400" i="1" dirty="0" smtClean="0">
                              <a:latin typeface="Cambria Math" panose="02040503050406030204" pitchFamily="18" charset="0"/>
                            </a:rPr>
                          </m:ctrlPr>
                        </m:sSubPr>
                        <m:e>
                          <m:r>
                            <a:rPr lang="en-US" sz="1400" b="0" i="1" dirty="0" smtClean="0">
                              <a:latin typeface="Cambria Math"/>
                            </a:rPr>
                            <m:t>𝑣</m:t>
                          </m:r>
                        </m:e>
                        <m:sub>
                          <m:r>
                            <a:rPr lang="en-US" sz="1400" b="0" i="1" dirty="0" smtClean="0">
                              <a:latin typeface="Cambria Math"/>
                            </a:rPr>
                            <m:t>1</m:t>
                          </m:r>
                        </m:sub>
                      </m:sSub>
                    </m:oMath>
                  </m:oMathPara>
                </a14:m>
                <a:endParaRPr lang="en-GB" sz="1400" dirty="0">
                  <a:latin typeface="Comic Sans MS" pitchFamily="66" charset="0"/>
                </a:endParaRPr>
              </a:p>
            </p:txBody>
          </p:sp>
        </mc:Choice>
        <mc:Fallback xmlns="">
          <p:sp>
            <p:nvSpPr>
              <p:cNvPr id="156" name="TextBox 155"/>
              <p:cNvSpPr txBox="1">
                <a:spLocks noRot="1" noChangeAspect="1" noMove="1" noResize="1" noEditPoints="1" noAdjustHandles="1" noChangeArrowheads="1" noChangeShapeType="1" noTextEdit="1"/>
              </p:cNvSpPr>
              <p:nvPr/>
            </p:nvSpPr>
            <p:spPr>
              <a:xfrm>
                <a:off x="6671404" y="4343401"/>
                <a:ext cx="481650" cy="307777"/>
              </a:xfrm>
              <a:prstGeom prst="rect">
                <a:avLst/>
              </a:prstGeom>
              <a:blipFill rotWithShape="1">
                <a:blip r:embed="rId14"/>
                <a:stretch>
                  <a:fillRect/>
                </a:stretch>
              </a:blipFill>
            </p:spPr>
            <p:txBody>
              <a:bodyPr/>
              <a:lstStyle/>
              <a:p>
                <a:r>
                  <a:rPr lang="en-GB">
                    <a:noFill/>
                  </a:rPr>
                  <a:t> </a:t>
                </a:r>
              </a:p>
            </p:txBody>
          </p:sp>
        </mc:Fallback>
      </mc:AlternateContent>
      <p:cxnSp>
        <p:nvCxnSpPr>
          <p:cNvPr id="157" name="Straight Connector 156"/>
          <p:cNvCxnSpPr/>
          <p:nvPr/>
        </p:nvCxnSpPr>
        <p:spPr>
          <a:xfrm>
            <a:off x="6505354" y="5334001"/>
            <a:ext cx="15226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6657754" y="4724401"/>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159" name="TextBox 158"/>
          <p:cNvSpPr txBox="1"/>
          <p:nvPr/>
        </p:nvSpPr>
        <p:spPr>
          <a:xfrm>
            <a:off x="7419754" y="4724401"/>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160" name="Straight Arrow Connector 159"/>
          <p:cNvCxnSpPr/>
          <p:nvPr/>
        </p:nvCxnSpPr>
        <p:spPr>
          <a:xfrm>
            <a:off x="7419754" y="4648201"/>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1" name="TextBox 160"/>
              <p:cNvSpPr txBox="1"/>
              <p:nvPr/>
            </p:nvSpPr>
            <p:spPr>
              <a:xfrm>
                <a:off x="7452454" y="4343401"/>
                <a:ext cx="481650" cy="307777"/>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GB" sz="1400" i="1" dirty="0" smtClean="0">
                              <a:latin typeface="Cambria Math" panose="02040503050406030204" pitchFamily="18" charset="0"/>
                            </a:rPr>
                          </m:ctrlPr>
                        </m:sSubPr>
                        <m:e>
                          <m:r>
                            <a:rPr lang="en-US" sz="1400" b="0" i="1" dirty="0" smtClean="0">
                              <a:latin typeface="Cambria Math"/>
                            </a:rPr>
                            <m:t>𝑣</m:t>
                          </m:r>
                        </m:e>
                        <m:sub>
                          <m:r>
                            <a:rPr lang="en-US" sz="1400" b="0" i="1" dirty="0" smtClean="0">
                              <a:latin typeface="Cambria Math"/>
                            </a:rPr>
                            <m:t>2</m:t>
                          </m:r>
                        </m:sub>
                      </m:sSub>
                    </m:oMath>
                  </m:oMathPara>
                </a14:m>
                <a:endParaRPr lang="en-GB" sz="1400" dirty="0">
                  <a:latin typeface="Comic Sans MS" pitchFamily="66" charset="0"/>
                </a:endParaRPr>
              </a:p>
            </p:txBody>
          </p:sp>
        </mc:Choice>
        <mc:Fallback xmlns="">
          <p:sp>
            <p:nvSpPr>
              <p:cNvPr id="161" name="TextBox 160"/>
              <p:cNvSpPr txBox="1">
                <a:spLocks noRot="1" noChangeAspect="1" noMove="1" noResize="1" noEditPoints="1" noAdjustHandles="1" noChangeArrowheads="1" noChangeShapeType="1" noTextEdit="1"/>
              </p:cNvSpPr>
              <p:nvPr/>
            </p:nvSpPr>
            <p:spPr>
              <a:xfrm>
                <a:off x="7452454" y="4343401"/>
                <a:ext cx="481650" cy="307777"/>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2" name="TextBox 161"/>
              <p:cNvSpPr txBox="1"/>
              <p:nvPr/>
            </p:nvSpPr>
            <p:spPr>
              <a:xfrm>
                <a:off x="4320951" y="5511210"/>
                <a:ext cx="3833037" cy="738664"/>
              </a:xfrm>
              <a:prstGeom prst="rect">
                <a:avLst/>
              </a:prstGeom>
              <a:noFill/>
            </p:spPr>
            <p:txBody>
              <a:bodyPr wrap="none" rtlCol="0">
                <a:spAutoFit/>
              </a:bodyPr>
              <a:lstStyle/>
              <a:p>
                <a:pPr algn="ctr"/>
                <a:r>
                  <a:rPr lang="en-US" sz="1400" dirty="0">
                    <a:solidFill>
                      <a:srgbClr val="FF0000"/>
                    </a:solidFill>
                    <a:latin typeface="Comic Sans MS" panose="030F0702030302020204" pitchFamily="66" charset="0"/>
                  </a:rPr>
                  <a:t>After the collision, in both cases, </a:t>
                </a:r>
                <a14:m>
                  <m:oMath xmlns:m="http://schemas.openxmlformats.org/officeDocument/2006/math">
                    <m:sSub>
                      <m:sSubPr>
                        <m:ctrlPr>
                          <a:rPr lang="en-US" sz="1400" i="1" smtClean="0">
                            <a:solidFill>
                              <a:srgbClr val="FF0000"/>
                            </a:solidFill>
                            <a:latin typeface="Cambria Math" panose="02040503050406030204" pitchFamily="18" charset="0"/>
                          </a:rPr>
                        </m:ctrlPr>
                      </m:sSubPr>
                      <m:e>
                        <m:r>
                          <a:rPr lang="en-US" sz="1400" b="0" i="1" smtClean="0">
                            <a:solidFill>
                              <a:srgbClr val="FF0000"/>
                            </a:solidFill>
                            <a:latin typeface="Cambria Math"/>
                          </a:rPr>
                          <m:t>𝑣</m:t>
                        </m:r>
                      </m:e>
                      <m:sub>
                        <m:r>
                          <a:rPr lang="en-US" sz="1400" b="0" i="1" smtClean="0">
                            <a:solidFill>
                              <a:srgbClr val="FF0000"/>
                            </a:solidFill>
                            <a:latin typeface="Cambria Math"/>
                          </a:rPr>
                          <m:t>2</m:t>
                        </m:r>
                      </m:sub>
                    </m:sSub>
                    <m:r>
                      <a:rPr lang="en-US" sz="1400" b="0" i="1" smtClean="0">
                        <a:solidFill>
                          <a:srgbClr val="FF0000"/>
                        </a:solidFill>
                        <a:latin typeface="Cambria Math"/>
                      </a:rPr>
                      <m:t>&gt;</m:t>
                    </m:r>
                    <m:sSub>
                      <m:sSubPr>
                        <m:ctrlPr>
                          <a:rPr lang="en-US" sz="1400" b="0" i="1" smtClean="0">
                            <a:solidFill>
                              <a:srgbClr val="FF0000"/>
                            </a:solidFill>
                            <a:latin typeface="Cambria Math" panose="02040503050406030204" pitchFamily="18" charset="0"/>
                          </a:rPr>
                        </m:ctrlPr>
                      </m:sSubPr>
                      <m:e>
                        <m:r>
                          <a:rPr lang="en-US" sz="1400" b="0" i="1" smtClean="0">
                            <a:solidFill>
                              <a:srgbClr val="FF0000"/>
                            </a:solidFill>
                            <a:latin typeface="Cambria Math"/>
                          </a:rPr>
                          <m:t>𝑣</m:t>
                        </m:r>
                      </m:e>
                      <m:sub>
                        <m:r>
                          <a:rPr lang="en-US" sz="1400" b="0" i="1" smtClean="0">
                            <a:solidFill>
                              <a:srgbClr val="FF0000"/>
                            </a:solidFill>
                            <a:latin typeface="Cambria Math"/>
                          </a:rPr>
                          <m:t>1</m:t>
                        </m:r>
                      </m:sub>
                    </m:sSub>
                  </m:oMath>
                </a14:m>
                <a:endParaRPr lang="en-GB" sz="1400" dirty="0">
                  <a:solidFill>
                    <a:srgbClr val="FF0000"/>
                  </a:solidFill>
                  <a:latin typeface="Comic Sans MS" panose="030F0702030302020204" pitchFamily="66" charset="0"/>
                </a:endParaRPr>
              </a:p>
              <a:p>
                <a:pPr algn="ctr"/>
                <a:endParaRPr lang="en-US" sz="1400" dirty="0">
                  <a:solidFill>
                    <a:srgbClr val="FF0000"/>
                  </a:solidFill>
                  <a:latin typeface="Comic Sans MS" panose="030F0702030302020204" pitchFamily="66" charset="0"/>
                </a:endParaRPr>
              </a:p>
              <a:p>
                <a:pPr algn="ctr"/>
                <a:r>
                  <a:rPr lang="en-US" sz="1400" dirty="0">
                    <a:solidFill>
                      <a:srgbClr val="FF0000"/>
                    </a:solidFill>
                    <a:latin typeface="Comic Sans MS" panose="030F0702030302020204" pitchFamily="66" charset="0"/>
                  </a:rPr>
                  <a:t>(In the second scenario, </a:t>
                </a:r>
                <a14:m>
                  <m:oMath xmlns:m="http://schemas.openxmlformats.org/officeDocument/2006/math">
                    <m:sSub>
                      <m:sSubPr>
                        <m:ctrlPr>
                          <a:rPr lang="en-US" sz="1400" i="1" smtClean="0">
                            <a:solidFill>
                              <a:srgbClr val="FF0000"/>
                            </a:solidFill>
                            <a:latin typeface="Cambria Math" panose="02040503050406030204" pitchFamily="18" charset="0"/>
                          </a:rPr>
                        </m:ctrlPr>
                      </m:sSubPr>
                      <m:e>
                        <m:r>
                          <a:rPr lang="en-US" sz="1400" b="0" i="1" smtClean="0">
                            <a:solidFill>
                              <a:srgbClr val="FF0000"/>
                            </a:solidFill>
                            <a:latin typeface="Cambria Math"/>
                          </a:rPr>
                          <m:t>𝑣</m:t>
                        </m:r>
                      </m:e>
                      <m:sub>
                        <m:r>
                          <a:rPr lang="en-US" sz="1400" b="0" i="1" smtClean="0">
                            <a:solidFill>
                              <a:srgbClr val="FF0000"/>
                            </a:solidFill>
                            <a:latin typeface="Cambria Math"/>
                          </a:rPr>
                          <m:t>1</m:t>
                        </m:r>
                      </m:sub>
                    </m:sSub>
                  </m:oMath>
                </a14:m>
                <a:r>
                  <a:rPr lang="en-GB" sz="1400" dirty="0">
                    <a:solidFill>
                      <a:srgbClr val="FF0000"/>
                    </a:solidFill>
                    <a:latin typeface="Comic Sans MS" panose="030F0702030302020204" pitchFamily="66" charset="0"/>
                  </a:rPr>
                  <a:t> will be negative)</a:t>
                </a:r>
              </a:p>
            </p:txBody>
          </p:sp>
        </mc:Choice>
        <mc:Fallback xmlns="">
          <p:sp>
            <p:nvSpPr>
              <p:cNvPr id="162" name="TextBox 161"/>
              <p:cNvSpPr txBox="1">
                <a:spLocks noRot="1" noChangeAspect="1" noMove="1" noResize="1" noEditPoints="1" noAdjustHandles="1" noChangeArrowheads="1" noChangeShapeType="1" noTextEdit="1"/>
              </p:cNvSpPr>
              <p:nvPr/>
            </p:nvSpPr>
            <p:spPr>
              <a:xfrm>
                <a:off x="4320951" y="5511210"/>
                <a:ext cx="3833037" cy="738664"/>
              </a:xfrm>
              <a:prstGeom prst="rect">
                <a:avLst/>
              </a:prstGeom>
              <a:blipFill rotWithShape="1">
                <a:blip r:embed="rId17"/>
                <a:stretch>
                  <a:fillRect t="-826" b="-743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4" name="TextBox 73"/>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74" name="TextBox 73"/>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5" name="TextBox 74"/>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75" name="TextBox 74"/>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77" name="TextBox 76"/>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78" name="TextBox 77"/>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1"/>
                <a:stretch>
                  <a:fillRect b="-3846"/>
                </a:stretch>
              </a:blipFill>
            </p:spPr>
            <p:txBody>
              <a:bodyPr/>
              <a:lstStyle/>
              <a:p>
                <a:r>
                  <a:rPr lang="en-GB">
                    <a:noFill/>
                  </a:rPr>
                  <a:t> </a:t>
                </a:r>
              </a:p>
            </p:txBody>
          </p:sp>
        </mc:Fallback>
      </mc:AlternateContent>
      <p:sp>
        <p:nvSpPr>
          <p:cNvPr id="79" name="TextBox 78"/>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2"/>
              </a:rPr>
              <a:t>Applet for collision demonstrations</a:t>
            </a:r>
            <a:endParaRPr lang="en-GB" sz="1400" dirty="0">
              <a:latin typeface="Comic Sans MS" pitchFamily="66" charset="0"/>
            </a:endParaRPr>
          </a:p>
        </p:txBody>
      </p:sp>
      <p:sp>
        <p:nvSpPr>
          <p:cNvPr id="80"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81"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60656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87"/>
                                        </p:tgtEl>
                                        <p:attrNameLst>
                                          <p:attrName>style.visibility</p:attrName>
                                        </p:attrNameLst>
                                      </p:cBhvr>
                                      <p:to>
                                        <p:strVal val="visible"/>
                                      </p:to>
                                    </p:set>
                                    <p:animEffect transition="in" filter="blinds(vertical)">
                                      <p:cBhvr>
                                        <p:cTn id="12" dur="500"/>
                                        <p:tgtEl>
                                          <p:spTgt spid="87"/>
                                        </p:tgtEl>
                                      </p:cBhvr>
                                    </p:animEffect>
                                  </p:childTnLst>
                                </p:cTn>
                              </p:par>
                              <p:par>
                                <p:cTn id="13" presetID="3" presetClass="entr" presetSubtype="5" fill="hold" nodeType="withEffect">
                                  <p:stCondLst>
                                    <p:cond delay="0"/>
                                  </p:stCondLst>
                                  <p:childTnLst>
                                    <p:set>
                                      <p:cBhvr>
                                        <p:cTn id="14" dur="1" fill="hold">
                                          <p:stCondLst>
                                            <p:cond delay="0"/>
                                          </p:stCondLst>
                                        </p:cTn>
                                        <p:tgtEl>
                                          <p:spTgt spid="88"/>
                                        </p:tgtEl>
                                        <p:attrNameLst>
                                          <p:attrName>style.visibility</p:attrName>
                                        </p:attrNameLst>
                                      </p:cBhvr>
                                      <p:to>
                                        <p:strVal val="visible"/>
                                      </p:to>
                                    </p:set>
                                    <p:animEffect transition="in" filter="blinds(vertical)">
                                      <p:cBhvr>
                                        <p:cTn id="15" dur="500"/>
                                        <p:tgtEl>
                                          <p:spTgt spid="8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9"/>
                                        </p:tgtEl>
                                        <p:attrNameLst>
                                          <p:attrName>style.visibility</p:attrName>
                                        </p:attrNameLst>
                                      </p:cBhvr>
                                      <p:to>
                                        <p:strVal val="visible"/>
                                      </p:to>
                                    </p:set>
                                    <p:animEffect transition="in" filter="blinds(horizontal)">
                                      <p:cBhvr>
                                        <p:cTn id="18" dur="500"/>
                                        <p:tgtEl>
                                          <p:spTgt spid="89"/>
                                        </p:tgtEl>
                                      </p:cBhvr>
                                    </p:animEffect>
                                  </p:childTnLst>
                                </p:cTn>
                              </p:par>
                              <p:par>
                                <p:cTn id="19" presetID="3" presetClass="entr" presetSubtype="10" fill="hold" nodeType="withEffect">
                                  <p:stCondLst>
                                    <p:cond delay="0"/>
                                  </p:stCondLst>
                                  <p:childTnLst>
                                    <p:set>
                                      <p:cBhvr>
                                        <p:cTn id="20" dur="1" fill="hold">
                                          <p:stCondLst>
                                            <p:cond delay="0"/>
                                          </p:stCondLst>
                                        </p:cTn>
                                        <p:tgtEl>
                                          <p:spTgt spid="91"/>
                                        </p:tgtEl>
                                        <p:attrNameLst>
                                          <p:attrName>style.visibility</p:attrName>
                                        </p:attrNameLst>
                                      </p:cBhvr>
                                      <p:to>
                                        <p:strVal val="visible"/>
                                      </p:to>
                                    </p:set>
                                    <p:animEffect transition="in" filter="blinds(horizontal)">
                                      <p:cBhvr>
                                        <p:cTn id="21" dur="500"/>
                                        <p:tgtEl>
                                          <p:spTgt spid="91"/>
                                        </p:tgtEl>
                                      </p:cBhvr>
                                    </p:animEffect>
                                  </p:childTnLst>
                                </p:cTn>
                              </p:par>
                              <p:par>
                                <p:cTn id="22" presetID="3" presetClass="entr" presetSubtype="10" fill="hold" nodeType="withEffect">
                                  <p:stCondLst>
                                    <p:cond delay="0"/>
                                  </p:stCondLst>
                                  <p:childTnLst>
                                    <p:set>
                                      <p:cBhvr>
                                        <p:cTn id="23" dur="1" fill="hold">
                                          <p:stCondLst>
                                            <p:cond delay="0"/>
                                          </p:stCondLst>
                                        </p:cTn>
                                        <p:tgtEl>
                                          <p:spTgt spid="93"/>
                                        </p:tgtEl>
                                        <p:attrNameLst>
                                          <p:attrName>style.visibility</p:attrName>
                                        </p:attrNameLst>
                                      </p:cBhvr>
                                      <p:to>
                                        <p:strVal val="visible"/>
                                      </p:to>
                                    </p:set>
                                    <p:animEffect transition="in" filter="blinds(horizontal)">
                                      <p:cBhvr>
                                        <p:cTn id="24" dur="500"/>
                                        <p:tgtEl>
                                          <p:spTgt spid="93"/>
                                        </p:tgtEl>
                                      </p:cBhvr>
                                    </p:animEffect>
                                  </p:childTnLst>
                                </p:cTn>
                              </p:par>
                              <p:par>
                                <p:cTn id="25" presetID="3" presetClass="entr" presetSubtype="1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animEffect transition="in" filter="blinds(horizontal)">
                                      <p:cBhvr>
                                        <p:cTn id="27" dur="500"/>
                                        <p:tgtEl>
                                          <p:spTgt spid="94"/>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95"/>
                                        </p:tgtEl>
                                        <p:attrNameLst>
                                          <p:attrName>style.visibility</p:attrName>
                                        </p:attrNameLst>
                                      </p:cBhvr>
                                      <p:to>
                                        <p:strVal val="visible"/>
                                      </p:to>
                                    </p:set>
                                    <p:animEffect transition="in" filter="blinds(horizontal)">
                                      <p:cBhvr>
                                        <p:cTn id="30" dur="500"/>
                                        <p:tgtEl>
                                          <p:spTgt spid="95"/>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blinds(horizontal)">
                                      <p:cBhvr>
                                        <p:cTn id="33" dur="500"/>
                                        <p:tgtEl>
                                          <p:spTgt spid="96"/>
                                        </p:tgtEl>
                                      </p:cBhvr>
                                    </p:animEffect>
                                  </p:childTnLst>
                                </p:cTn>
                              </p:par>
                              <p:par>
                                <p:cTn id="34" presetID="3" presetClass="entr" presetSubtype="10" fill="hold" nodeType="withEffect">
                                  <p:stCondLst>
                                    <p:cond delay="0"/>
                                  </p:stCondLst>
                                  <p:childTnLst>
                                    <p:set>
                                      <p:cBhvr>
                                        <p:cTn id="35" dur="1" fill="hold">
                                          <p:stCondLst>
                                            <p:cond delay="0"/>
                                          </p:stCondLst>
                                        </p:cTn>
                                        <p:tgtEl>
                                          <p:spTgt spid="99"/>
                                        </p:tgtEl>
                                        <p:attrNameLst>
                                          <p:attrName>style.visibility</p:attrName>
                                        </p:attrNameLst>
                                      </p:cBhvr>
                                      <p:to>
                                        <p:strVal val="visible"/>
                                      </p:to>
                                    </p:set>
                                    <p:animEffect transition="in" filter="blinds(horizontal)">
                                      <p:cBhvr>
                                        <p:cTn id="36" dur="500"/>
                                        <p:tgtEl>
                                          <p:spTgt spid="99"/>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00"/>
                                        </p:tgtEl>
                                        <p:attrNameLst>
                                          <p:attrName>style.visibility</p:attrName>
                                        </p:attrNameLst>
                                      </p:cBhvr>
                                      <p:to>
                                        <p:strVal val="visible"/>
                                      </p:to>
                                    </p:set>
                                    <p:animEffect transition="in" filter="blinds(horizontal)">
                                      <p:cBhvr>
                                        <p:cTn id="39" dur="500"/>
                                        <p:tgtEl>
                                          <p:spTgt spid="100"/>
                                        </p:tgtEl>
                                      </p:cBhvr>
                                    </p:animEffect>
                                  </p:childTnLst>
                                </p:cTn>
                              </p:par>
                              <p:par>
                                <p:cTn id="40" presetID="3" presetClass="entr" presetSubtype="5" fill="hold" nodeType="withEffect">
                                  <p:stCondLst>
                                    <p:cond delay="0"/>
                                  </p:stCondLst>
                                  <p:childTnLst>
                                    <p:set>
                                      <p:cBhvr>
                                        <p:cTn id="41" dur="1" fill="hold">
                                          <p:stCondLst>
                                            <p:cond delay="0"/>
                                          </p:stCondLst>
                                        </p:cTn>
                                        <p:tgtEl>
                                          <p:spTgt spid="103"/>
                                        </p:tgtEl>
                                        <p:attrNameLst>
                                          <p:attrName>style.visibility</p:attrName>
                                        </p:attrNameLst>
                                      </p:cBhvr>
                                      <p:to>
                                        <p:strVal val="visible"/>
                                      </p:to>
                                    </p:set>
                                    <p:animEffect transition="in" filter="blinds(vertical)">
                                      <p:cBhvr>
                                        <p:cTn id="42" dur="500"/>
                                        <p:tgtEl>
                                          <p:spTgt spid="103"/>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04"/>
                                        </p:tgtEl>
                                        <p:attrNameLst>
                                          <p:attrName>style.visibility</p:attrName>
                                        </p:attrNameLst>
                                      </p:cBhvr>
                                      <p:to>
                                        <p:strVal val="visible"/>
                                      </p:to>
                                    </p:set>
                                    <p:animEffect transition="in" filter="blinds(horizontal)">
                                      <p:cBhvr>
                                        <p:cTn id="45" dur="500"/>
                                        <p:tgtEl>
                                          <p:spTgt spid="104"/>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06"/>
                                        </p:tgtEl>
                                        <p:attrNameLst>
                                          <p:attrName>style.visibility</p:attrName>
                                        </p:attrNameLst>
                                      </p:cBhvr>
                                      <p:to>
                                        <p:strVal val="visible"/>
                                      </p:to>
                                    </p:set>
                                    <p:animEffect transition="in" filter="blinds(horizontal)">
                                      <p:cBhvr>
                                        <p:cTn id="48" dur="500"/>
                                        <p:tgtEl>
                                          <p:spTgt spid="106"/>
                                        </p:tgtEl>
                                      </p:cBhvr>
                                    </p:animEffect>
                                  </p:childTnLst>
                                </p:cTn>
                              </p:par>
                              <p:par>
                                <p:cTn id="49" presetID="3" presetClass="entr" presetSubtype="10" fill="hold" nodeType="withEffect">
                                  <p:stCondLst>
                                    <p:cond delay="0"/>
                                  </p:stCondLst>
                                  <p:childTnLst>
                                    <p:set>
                                      <p:cBhvr>
                                        <p:cTn id="50" dur="1" fill="hold">
                                          <p:stCondLst>
                                            <p:cond delay="0"/>
                                          </p:stCondLst>
                                        </p:cTn>
                                        <p:tgtEl>
                                          <p:spTgt spid="108"/>
                                        </p:tgtEl>
                                        <p:attrNameLst>
                                          <p:attrName>style.visibility</p:attrName>
                                        </p:attrNameLst>
                                      </p:cBhvr>
                                      <p:to>
                                        <p:strVal val="visible"/>
                                      </p:to>
                                    </p:set>
                                    <p:animEffect transition="in" filter="blinds(horizontal)">
                                      <p:cBhvr>
                                        <p:cTn id="51" dur="500"/>
                                        <p:tgtEl>
                                          <p:spTgt spid="108"/>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116"/>
                                        </p:tgtEl>
                                        <p:attrNameLst>
                                          <p:attrName>style.visibility</p:attrName>
                                        </p:attrNameLst>
                                      </p:cBhvr>
                                      <p:to>
                                        <p:strVal val="visible"/>
                                      </p:to>
                                    </p:set>
                                    <p:animEffect transition="in" filter="blinds(horizontal)">
                                      <p:cBhvr>
                                        <p:cTn id="54" dur="500"/>
                                        <p:tgtEl>
                                          <p:spTgt spid="116"/>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119"/>
                                        </p:tgtEl>
                                        <p:attrNameLst>
                                          <p:attrName>style.visibility</p:attrName>
                                        </p:attrNameLst>
                                      </p:cBhvr>
                                      <p:to>
                                        <p:strVal val="visible"/>
                                      </p:to>
                                    </p:set>
                                    <p:animEffect transition="in" filter="blinds(horizontal)">
                                      <p:cBhvr>
                                        <p:cTn id="59" dur="500"/>
                                        <p:tgtEl>
                                          <p:spTgt spid="119"/>
                                        </p:tgtEl>
                                      </p:cBhvr>
                                    </p:animEffect>
                                  </p:childTnLst>
                                </p:cTn>
                              </p:par>
                              <p:par>
                                <p:cTn id="60" presetID="3" presetClass="entr" presetSubtype="10" fill="hold" nodeType="withEffect">
                                  <p:stCondLst>
                                    <p:cond delay="0"/>
                                  </p:stCondLst>
                                  <p:childTnLst>
                                    <p:set>
                                      <p:cBhvr>
                                        <p:cTn id="61" dur="1" fill="hold">
                                          <p:stCondLst>
                                            <p:cond delay="0"/>
                                          </p:stCondLst>
                                        </p:cTn>
                                        <p:tgtEl>
                                          <p:spTgt spid="120"/>
                                        </p:tgtEl>
                                        <p:attrNameLst>
                                          <p:attrName>style.visibility</p:attrName>
                                        </p:attrNameLst>
                                      </p:cBhvr>
                                      <p:to>
                                        <p:strVal val="visible"/>
                                      </p:to>
                                    </p:set>
                                    <p:animEffect transition="in" filter="blinds(horizontal)">
                                      <p:cBhvr>
                                        <p:cTn id="62" dur="500"/>
                                        <p:tgtEl>
                                          <p:spTgt spid="120"/>
                                        </p:tgtEl>
                                      </p:cBhvr>
                                    </p:animEffect>
                                  </p:childTnLst>
                                </p:cTn>
                              </p:par>
                              <p:par>
                                <p:cTn id="63" presetID="3" presetClass="entr" presetSubtype="10" fill="hold" nodeType="withEffect">
                                  <p:stCondLst>
                                    <p:cond delay="0"/>
                                  </p:stCondLst>
                                  <p:childTnLst>
                                    <p:set>
                                      <p:cBhvr>
                                        <p:cTn id="64" dur="1" fill="hold">
                                          <p:stCondLst>
                                            <p:cond delay="0"/>
                                          </p:stCondLst>
                                        </p:cTn>
                                        <p:tgtEl>
                                          <p:spTgt spid="121"/>
                                        </p:tgtEl>
                                        <p:attrNameLst>
                                          <p:attrName>style.visibility</p:attrName>
                                        </p:attrNameLst>
                                      </p:cBhvr>
                                      <p:to>
                                        <p:strVal val="visible"/>
                                      </p:to>
                                    </p:set>
                                    <p:animEffect transition="in" filter="blinds(horizontal)">
                                      <p:cBhvr>
                                        <p:cTn id="65" dur="500"/>
                                        <p:tgtEl>
                                          <p:spTgt spid="121"/>
                                        </p:tgtEl>
                                      </p:cBhvr>
                                    </p:animEffect>
                                  </p:childTnLst>
                                </p:cTn>
                              </p:par>
                              <p:par>
                                <p:cTn id="66" presetID="3" presetClass="entr" presetSubtype="5" fill="hold" nodeType="withEffect">
                                  <p:stCondLst>
                                    <p:cond delay="0"/>
                                  </p:stCondLst>
                                  <p:childTnLst>
                                    <p:set>
                                      <p:cBhvr>
                                        <p:cTn id="67" dur="1" fill="hold">
                                          <p:stCondLst>
                                            <p:cond delay="0"/>
                                          </p:stCondLst>
                                        </p:cTn>
                                        <p:tgtEl>
                                          <p:spTgt spid="118"/>
                                        </p:tgtEl>
                                        <p:attrNameLst>
                                          <p:attrName>style.visibility</p:attrName>
                                        </p:attrNameLst>
                                      </p:cBhvr>
                                      <p:to>
                                        <p:strVal val="visible"/>
                                      </p:to>
                                    </p:set>
                                    <p:animEffect transition="in" filter="blinds(vertical)">
                                      <p:cBhvr>
                                        <p:cTn id="68" dur="500"/>
                                        <p:tgtEl>
                                          <p:spTgt spid="118"/>
                                        </p:tgtEl>
                                      </p:cBhvr>
                                    </p:animEffect>
                                  </p:childTnLst>
                                </p:cTn>
                              </p:par>
                              <p:par>
                                <p:cTn id="69" presetID="3" presetClass="entr" presetSubtype="10" fill="hold" nodeType="withEffect">
                                  <p:stCondLst>
                                    <p:cond delay="0"/>
                                  </p:stCondLst>
                                  <p:childTnLst>
                                    <p:set>
                                      <p:cBhvr>
                                        <p:cTn id="70" dur="1" fill="hold">
                                          <p:stCondLst>
                                            <p:cond delay="0"/>
                                          </p:stCondLst>
                                        </p:cTn>
                                        <p:tgtEl>
                                          <p:spTgt spid="122"/>
                                        </p:tgtEl>
                                        <p:attrNameLst>
                                          <p:attrName>style.visibility</p:attrName>
                                        </p:attrNameLst>
                                      </p:cBhvr>
                                      <p:to>
                                        <p:strVal val="visible"/>
                                      </p:to>
                                    </p:set>
                                    <p:animEffect transition="in" filter="blinds(horizontal)">
                                      <p:cBhvr>
                                        <p:cTn id="71" dur="500"/>
                                        <p:tgtEl>
                                          <p:spTgt spid="122"/>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123"/>
                                        </p:tgtEl>
                                        <p:attrNameLst>
                                          <p:attrName>style.visibility</p:attrName>
                                        </p:attrNameLst>
                                      </p:cBhvr>
                                      <p:to>
                                        <p:strVal val="visible"/>
                                      </p:to>
                                    </p:set>
                                    <p:animEffect transition="in" filter="blinds(horizontal)">
                                      <p:cBhvr>
                                        <p:cTn id="74" dur="500"/>
                                        <p:tgtEl>
                                          <p:spTgt spid="123"/>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124"/>
                                        </p:tgtEl>
                                        <p:attrNameLst>
                                          <p:attrName>style.visibility</p:attrName>
                                        </p:attrNameLst>
                                      </p:cBhvr>
                                      <p:to>
                                        <p:strVal val="visible"/>
                                      </p:to>
                                    </p:set>
                                    <p:animEffect transition="in" filter="blinds(horizontal)">
                                      <p:cBhvr>
                                        <p:cTn id="77" dur="500"/>
                                        <p:tgtEl>
                                          <p:spTgt spid="124"/>
                                        </p:tgtEl>
                                      </p:cBhvr>
                                    </p:animEffect>
                                  </p:childTnLst>
                                </p:cTn>
                              </p:par>
                              <p:par>
                                <p:cTn id="78" presetID="3" presetClass="entr" presetSubtype="10" fill="hold" nodeType="withEffect">
                                  <p:stCondLst>
                                    <p:cond delay="0"/>
                                  </p:stCondLst>
                                  <p:childTnLst>
                                    <p:set>
                                      <p:cBhvr>
                                        <p:cTn id="79" dur="1" fill="hold">
                                          <p:stCondLst>
                                            <p:cond delay="0"/>
                                          </p:stCondLst>
                                        </p:cTn>
                                        <p:tgtEl>
                                          <p:spTgt spid="125"/>
                                        </p:tgtEl>
                                        <p:attrNameLst>
                                          <p:attrName>style.visibility</p:attrName>
                                        </p:attrNameLst>
                                      </p:cBhvr>
                                      <p:to>
                                        <p:strVal val="visible"/>
                                      </p:to>
                                    </p:set>
                                    <p:animEffect transition="in" filter="blinds(horizontal)">
                                      <p:cBhvr>
                                        <p:cTn id="80" dur="500"/>
                                        <p:tgtEl>
                                          <p:spTgt spid="125"/>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126"/>
                                        </p:tgtEl>
                                        <p:attrNameLst>
                                          <p:attrName>style.visibility</p:attrName>
                                        </p:attrNameLst>
                                      </p:cBhvr>
                                      <p:to>
                                        <p:strVal val="visible"/>
                                      </p:to>
                                    </p:set>
                                    <p:animEffect transition="in" filter="blinds(horizontal)">
                                      <p:cBhvr>
                                        <p:cTn id="83" dur="500"/>
                                        <p:tgtEl>
                                          <p:spTgt spid="126"/>
                                        </p:tgtEl>
                                      </p:cBhvr>
                                    </p:animEffect>
                                  </p:childTnLst>
                                </p:cTn>
                              </p:par>
                              <p:par>
                                <p:cTn id="84" presetID="3" presetClass="entr" presetSubtype="10" fill="hold" grpId="0" nodeType="withEffect">
                                  <p:stCondLst>
                                    <p:cond delay="0"/>
                                  </p:stCondLst>
                                  <p:childTnLst>
                                    <p:set>
                                      <p:cBhvr>
                                        <p:cTn id="85" dur="1" fill="hold">
                                          <p:stCondLst>
                                            <p:cond delay="0"/>
                                          </p:stCondLst>
                                        </p:cTn>
                                        <p:tgtEl>
                                          <p:spTgt spid="128"/>
                                        </p:tgtEl>
                                        <p:attrNameLst>
                                          <p:attrName>style.visibility</p:attrName>
                                        </p:attrNameLst>
                                      </p:cBhvr>
                                      <p:to>
                                        <p:strVal val="visible"/>
                                      </p:to>
                                    </p:set>
                                    <p:animEffect transition="in" filter="blinds(horizontal)">
                                      <p:cBhvr>
                                        <p:cTn id="86" dur="500"/>
                                        <p:tgtEl>
                                          <p:spTgt spid="128"/>
                                        </p:tgtEl>
                                      </p:cBhvr>
                                    </p:animEffect>
                                  </p:childTnLst>
                                </p:cTn>
                              </p:par>
                              <p:par>
                                <p:cTn id="87" presetID="3" presetClass="entr" presetSubtype="10" fill="hold" grpId="0" nodeType="withEffect">
                                  <p:stCondLst>
                                    <p:cond delay="0"/>
                                  </p:stCondLst>
                                  <p:childTnLst>
                                    <p:set>
                                      <p:cBhvr>
                                        <p:cTn id="88" dur="1" fill="hold">
                                          <p:stCondLst>
                                            <p:cond delay="0"/>
                                          </p:stCondLst>
                                        </p:cTn>
                                        <p:tgtEl>
                                          <p:spTgt spid="129"/>
                                        </p:tgtEl>
                                        <p:attrNameLst>
                                          <p:attrName>style.visibility</p:attrName>
                                        </p:attrNameLst>
                                      </p:cBhvr>
                                      <p:to>
                                        <p:strVal val="visible"/>
                                      </p:to>
                                    </p:set>
                                    <p:animEffect transition="in" filter="blinds(horizontal)">
                                      <p:cBhvr>
                                        <p:cTn id="89" dur="500"/>
                                        <p:tgtEl>
                                          <p:spTgt spid="129"/>
                                        </p:tgtEl>
                                      </p:cBhvr>
                                    </p:animEffect>
                                  </p:childTnLst>
                                </p:cTn>
                              </p:par>
                              <p:par>
                                <p:cTn id="90" presetID="3" presetClass="entr" presetSubtype="10" fill="hold" nodeType="withEffect">
                                  <p:stCondLst>
                                    <p:cond delay="0"/>
                                  </p:stCondLst>
                                  <p:childTnLst>
                                    <p:set>
                                      <p:cBhvr>
                                        <p:cTn id="91" dur="1" fill="hold">
                                          <p:stCondLst>
                                            <p:cond delay="0"/>
                                          </p:stCondLst>
                                        </p:cTn>
                                        <p:tgtEl>
                                          <p:spTgt spid="130"/>
                                        </p:tgtEl>
                                        <p:attrNameLst>
                                          <p:attrName>style.visibility</p:attrName>
                                        </p:attrNameLst>
                                      </p:cBhvr>
                                      <p:to>
                                        <p:strVal val="visible"/>
                                      </p:to>
                                    </p:set>
                                    <p:animEffect transition="in" filter="blinds(horizontal)">
                                      <p:cBhvr>
                                        <p:cTn id="92" dur="500"/>
                                        <p:tgtEl>
                                          <p:spTgt spid="130"/>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131"/>
                                        </p:tgtEl>
                                        <p:attrNameLst>
                                          <p:attrName>style.visibility</p:attrName>
                                        </p:attrNameLst>
                                      </p:cBhvr>
                                      <p:to>
                                        <p:strVal val="visible"/>
                                      </p:to>
                                    </p:set>
                                    <p:animEffect transition="in" filter="blinds(horizontal)">
                                      <p:cBhvr>
                                        <p:cTn id="95" dur="500"/>
                                        <p:tgtEl>
                                          <p:spTgt spid="131"/>
                                        </p:tgtEl>
                                      </p:cBhvr>
                                    </p:animEffect>
                                  </p:childTnLst>
                                </p:cTn>
                              </p:par>
                              <p:par>
                                <p:cTn id="96" presetID="3" presetClass="entr" presetSubtype="5" fill="hold" nodeType="withEffect">
                                  <p:stCondLst>
                                    <p:cond delay="0"/>
                                  </p:stCondLst>
                                  <p:childTnLst>
                                    <p:set>
                                      <p:cBhvr>
                                        <p:cTn id="97" dur="1" fill="hold">
                                          <p:stCondLst>
                                            <p:cond delay="0"/>
                                          </p:stCondLst>
                                        </p:cTn>
                                        <p:tgtEl>
                                          <p:spTgt spid="117"/>
                                        </p:tgtEl>
                                        <p:attrNameLst>
                                          <p:attrName>style.visibility</p:attrName>
                                        </p:attrNameLst>
                                      </p:cBhvr>
                                      <p:to>
                                        <p:strVal val="visible"/>
                                      </p:to>
                                    </p:set>
                                    <p:animEffect transition="in" filter="blinds(vertical)">
                                      <p:cBhvr>
                                        <p:cTn id="98" dur="500"/>
                                        <p:tgtEl>
                                          <p:spTgt spid="117"/>
                                        </p:tgtEl>
                                      </p:cBhvr>
                                    </p:animEffect>
                                  </p:childTnLst>
                                </p:cTn>
                              </p:par>
                              <p:par>
                                <p:cTn id="99" presetID="3" presetClass="entr" presetSubtype="5" fill="hold" nodeType="withEffect">
                                  <p:stCondLst>
                                    <p:cond delay="0"/>
                                  </p:stCondLst>
                                  <p:childTnLst>
                                    <p:set>
                                      <p:cBhvr>
                                        <p:cTn id="100" dur="1" fill="hold">
                                          <p:stCondLst>
                                            <p:cond delay="0"/>
                                          </p:stCondLst>
                                        </p:cTn>
                                        <p:tgtEl>
                                          <p:spTgt spid="127"/>
                                        </p:tgtEl>
                                        <p:attrNameLst>
                                          <p:attrName>style.visibility</p:attrName>
                                        </p:attrNameLst>
                                      </p:cBhvr>
                                      <p:to>
                                        <p:strVal val="visible"/>
                                      </p:to>
                                    </p:set>
                                    <p:animEffect transition="in" filter="blinds(vertical)">
                                      <p:cBhvr>
                                        <p:cTn id="101" dur="500"/>
                                        <p:tgtEl>
                                          <p:spTgt spid="127"/>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nodeType="clickEffect">
                                  <p:stCondLst>
                                    <p:cond delay="0"/>
                                  </p:stCondLst>
                                  <p:childTnLst>
                                    <p:set>
                                      <p:cBhvr>
                                        <p:cTn id="105" dur="1" fill="hold">
                                          <p:stCondLst>
                                            <p:cond delay="0"/>
                                          </p:stCondLst>
                                        </p:cTn>
                                        <p:tgtEl>
                                          <p:spTgt spid="58">
                                            <p:txEl>
                                              <p:pRg st="0" end="0"/>
                                            </p:txEl>
                                          </p:spTgt>
                                        </p:tgtEl>
                                        <p:attrNameLst>
                                          <p:attrName>style.visibility</p:attrName>
                                        </p:attrNameLst>
                                      </p:cBhvr>
                                      <p:to>
                                        <p:strVal val="visible"/>
                                      </p:to>
                                    </p:set>
                                    <p:animEffect transition="in" filter="blinds(horizontal)">
                                      <p:cBhvr>
                                        <p:cTn id="106" dur="500"/>
                                        <p:tgtEl>
                                          <p:spTgt spid="58">
                                            <p:txEl>
                                              <p:pRg st="0" end="0"/>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nodeType="clickEffect">
                                  <p:stCondLst>
                                    <p:cond delay="0"/>
                                  </p:stCondLst>
                                  <p:childTnLst>
                                    <p:set>
                                      <p:cBhvr>
                                        <p:cTn id="110" dur="1" fill="hold">
                                          <p:stCondLst>
                                            <p:cond delay="0"/>
                                          </p:stCondLst>
                                        </p:cTn>
                                        <p:tgtEl>
                                          <p:spTgt spid="58">
                                            <p:txEl>
                                              <p:pRg st="2" end="2"/>
                                            </p:txEl>
                                          </p:spTgt>
                                        </p:tgtEl>
                                        <p:attrNameLst>
                                          <p:attrName>style.visibility</p:attrName>
                                        </p:attrNameLst>
                                      </p:cBhvr>
                                      <p:to>
                                        <p:strVal val="visible"/>
                                      </p:to>
                                    </p:set>
                                    <p:animEffect transition="in" filter="blinds(horizontal)">
                                      <p:cBhvr>
                                        <p:cTn id="111" dur="500"/>
                                        <p:tgtEl>
                                          <p:spTgt spid="58">
                                            <p:txEl>
                                              <p:pRg st="2" end="2"/>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nodeType="clickEffect">
                                  <p:stCondLst>
                                    <p:cond delay="0"/>
                                  </p:stCondLst>
                                  <p:childTnLst>
                                    <p:set>
                                      <p:cBhvr>
                                        <p:cTn id="115" dur="1" fill="hold">
                                          <p:stCondLst>
                                            <p:cond delay="0"/>
                                          </p:stCondLst>
                                        </p:cTn>
                                        <p:tgtEl>
                                          <p:spTgt spid="132"/>
                                        </p:tgtEl>
                                        <p:attrNameLst>
                                          <p:attrName>style.visibility</p:attrName>
                                        </p:attrNameLst>
                                      </p:cBhvr>
                                      <p:to>
                                        <p:strVal val="visible"/>
                                      </p:to>
                                    </p:set>
                                    <p:animEffect transition="in" filter="blinds(horizontal)">
                                      <p:cBhvr>
                                        <p:cTn id="116" dur="500"/>
                                        <p:tgtEl>
                                          <p:spTgt spid="132"/>
                                        </p:tgtEl>
                                      </p:cBhvr>
                                    </p:animEffect>
                                  </p:childTnLst>
                                </p:cTn>
                              </p:par>
                              <p:par>
                                <p:cTn id="117" presetID="3" presetClass="entr" presetSubtype="10" fill="hold" grpId="0" nodeType="withEffect">
                                  <p:stCondLst>
                                    <p:cond delay="0"/>
                                  </p:stCondLst>
                                  <p:childTnLst>
                                    <p:set>
                                      <p:cBhvr>
                                        <p:cTn id="118" dur="1" fill="hold">
                                          <p:stCondLst>
                                            <p:cond delay="0"/>
                                          </p:stCondLst>
                                        </p:cTn>
                                        <p:tgtEl>
                                          <p:spTgt spid="134"/>
                                        </p:tgtEl>
                                        <p:attrNameLst>
                                          <p:attrName>style.visibility</p:attrName>
                                        </p:attrNameLst>
                                      </p:cBhvr>
                                      <p:to>
                                        <p:strVal val="visible"/>
                                      </p:to>
                                    </p:set>
                                    <p:animEffect transition="in" filter="blinds(horizontal)">
                                      <p:cBhvr>
                                        <p:cTn id="119" dur="500"/>
                                        <p:tgtEl>
                                          <p:spTgt spid="134"/>
                                        </p:tgtEl>
                                      </p:cBhvr>
                                    </p:animEffect>
                                  </p:childTnLst>
                                </p:cTn>
                              </p:par>
                              <p:par>
                                <p:cTn id="120" presetID="3" presetClass="entr" presetSubtype="10" fill="hold" nodeType="withEffect">
                                  <p:stCondLst>
                                    <p:cond delay="0"/>
                                  </p:stCondLst>
                                  <p:childTnLst>
                                    <p:set>
                                      <p:cBhvr>
                                        <p:cTn id="121" dur="1" fill="hold">
                                          <p:stCondLst>
                                            <p:cond delay="0"/>
                                          </p:stCondLst>
                                        </p:cTn>
                                        <p:tgtEl>
                                          <p:spTgt spid="135"/>
                                        </p:tgtEl>
                                        <p:attrNameLst>
                                          <p:attrName>style.visibility</p:attrName>
                                        </p:attrNameLst>
                                      </p:cBhvr>
                                      <p:to>
                                        <p:strVal val="visible"/>
                                      </p:to>
                                    </p:set>
                                    <p:animEffect transition="in" filter="blinds(horizontal)">
                                      <p:cBhvr>
                                        <p:cTn id="122" dur="500"/>
                                        <p:tgtEl>
                                          <p:spTgt spid="135"/>
                                        </p:tgtEl>
                                      </p:cBhvr>
                                    </p:animEffect>
                                  </p:childTnLst>
                                </p:cTn>
                              </p:par>
                              <p:par>
                                <p:cTn id="123" presetID="3" presetClass="entr" presetSubtype="10" fill="hold" nodeType="withEffect">
                                  <p:stCondLst>
                                    <p:cond delay="0"/>
                                  </p:stCondLst>
                                  <p:childTnLst>
                                    <p:set>
                                      <p:cBhvr>
                                        <p:cTn id="124" dur="1" fill="hold">
                                          <p:stCondLst>
                                            <p:cond delay="0"/>
                                          </p:stCondLst>
                                        </p:cTn>
                                        <p:tgtEl>
                                          <p:spTgt spid="136"/>
                                        </p:tgtEl>
                                        <p:attrNameLst>
                                          <p:attrName>style.visibility</p:attrName>
                                        </p:attrNameLst>
                                      </p:cBhvr>
                                      <p:to>
                                        <p:strVal val="visible"/>
                                      </p:to>
                                    </p:set>
                                    <p:animEffect transition="in" filter="blinds(horizontal)">
                                      <p:cBhvr>
                                        <p:cTn id="125" dur="500"/>
                                        <p:tgtEl>
                                          <p:spTgt spid="136"/>
                                        </p:tgtEl>
                                      </p:cBhvr>
                                    </p:animEffect>
                                  </p:childTnLst>
                                </p:cTn>
                              </p:par>
                              <p:par>
                                <p:cTn id="126" presetID="3" presetClass="entr" presetSubtype="10" fill="hold" nodeType="withEffect">
                                  <p:stCondLst>
                                    <p:cond delay="0"/>
                                  </p:stCondLst>
                                  <p:childTnLst>
                                    <p:set>
                                      <p:cBhvr>
                                        <p:cTn id="127" dur="1" fill="hold">
                                          <p:stCondLst>
                                            <p:cond delay="0"/>
                                          </p:stCondLst>
                                        </p:cTn>
                                        <p:tgtEl>
                                          <p:spTgt spid="137"/>
                                        </p:tgtEl>
                                        <p:attrNameLst>
                                          <p:attrName>style.visibility</p:attrName>
                                        </p:attrNameLst>
                                      </p:cBhvr>
                                      <p:to>
                                        <p:strVal val="visible"/>
                                      </p:to>
                                    </p:set>
                                    <p:animEffect transition="in" filter="blinds(horizontal)">
                                      <p:cBhvr>
                                        <p:cTn id="128" dur="500"/>
                                        <p:tgtEl>
                                          <p:spTgt spid="137"/>
                                        </p:tgtEl>
                                      </p:cBhvr>
                                    </p:animEffect>
                                  </p:childTnLst>
                                </p:cTn>
                              </p:par>
                              <p:par>
                                <p:cTn id="129" presetID="3" presetClass="entr" presetSubtype="10" fill="hold" grpId="0" nodeType="withEffect">
                                  <p:stCondLst>
                                    <p:cond delay="0"/>
                                  </p:stCondLst>
                                  <p:childTnLst>
                                    <p:set>
                                      <p:cBhvr>
                                        <p:cTn id="130" dur="1" fill="hold">
                                          <p:stCondLst>
                                            <p:cond delay="0"/>
                                          </p:stCondLst>
                                        </p:cTn>
                                        <p:tgtEl>
                                          <p:spTgt spid="138"/>
                                        </p:tgtEl>
                                        <p:attrNameLst>
                                          <p:attrName>style.visibility</p:attrName>
                                        </p:attrNameLst>
                                      </p:cBhvr>
                                      <p:to>
                                        <p:strVal val="visible"/>
                                      </p:to>
                                    </p:set>
                                    <p:animEffect transition="in" filter="blinds(horizontal)">
                                      <p:cBhvr>
                                        <p:cTn id="131" dur="500"/>
                                        <p:tgtEl>
                                          <p:spTgt spid="138"/>
                                        </p:tgtEl>
                                      </p:cBhvr>
                                    </p:animEffect>
                                  </p:childTnLst>
                                </p:cTn>
                              </p:par>
                              <p:par>
                                <p:cTn id="132" presetID="3" presetClass="entr" presetSubtype="10" fill="hold" grpId="0" nodeType="withEffect">
                                  <p:stCondLst>
                                    <p:cond delay="0"/>
                                  </p:stCondLst>
                                  <p:childTnLst>
                                    <p:set>
                                      <p:cBhvr>
                                        <p:cTn id="133" dur="1" fill="hold">
                                          <p:stCondLst>
                                            <p:cond delay="0"/>
                                          </p:stCondLst>
                                        </p:cTn>
                                        <p:tgtEl>
                                          <p:spTgt spid="139"/>
                                        </p:tgtEl>
                                        <p:attrNameLst>
                                          <p:attrName>style.visibility</p:attrName>
                                        </p:attrNameLst>
                                      </p:cBhvr>
                                      <p:to>
                                        <p:strVal val="visible"/>
                                      </p:to>
                                    </p:set>
                                    <p:animEffect transition="in" filter="blinds(horizontal)">
                                      <p:cBhvr>
                                        <p:cTn id="134" dur="500"/>
                                        <p:tgtEl>
                                          <p:spTgt spid="139"/>
                                        </p:tgtEl>
                                      </p:cBhvr>
                                    </p:animEffect>
                                  </p:childTnLst>
                                </p:cTn>
                              </p:par>
                              <p:par>
                                <p:cTn id="135" presetID="3" presetClass="entr" presetSubtype="10" fill="hold" nodeType="withEffect">
                                  <p:stCondLst>
                                    <p:cond delay="0"/>
                                  </p:stCondLst>
                                  <p:childTnLst>
                                    <p:set>
                                      <p:cBhvr>
                                        <p:cTn id="136" dur="1" fill="hold">
                                          <p:stCondLst>
                                            <p:cond delay="0"/>
                                          </p:stCondLst>
                                        </p:cTn>
                                        <p:tgtEl>
                                          <p:spTgt spid="142"/>
                                        </p:tgtEl>
                                        <p:attrNameLst>
                                          <p:attrName>style.visibility</p:attrName>
                                        </p:attrNameLst>
                                      </p:cBhvr>
                                      <p:to>
                                        <p:strVal val="visible"/>
                                      </p:to>
                                    </p:set>
                                    <p:animEffect transition="in" filter="blinds(horizontal)">
                                      <p:cBhvr>
                                        <p:cTn id="137" dur="500"/>
                                        <p:tgtEl>
                                          <p:spTgt spid="142"/>
                                        </p:tgtEl>
                                      </p:cBhvr>
                                    </p:animEffect>
                                  </p:childTnLst>
                                </p:cTn>
                              </p:par>
                              <p:par>
                                <p:cTn id="138" presetID="3" presetClass="entr" presetSubtype="10" fill="hold" nodeType="withEffect">
                                  <p:stCondLst>
                                    <p:cond delay="0"/>
                                  </p:stCondLst>
                                  <p:childTnLst>
                                    <p:set>
                                      <p:cBhvr>
                                        <p:cTn id="139" dur="1" fill="hold">
                                          <p:stCondLst>
                                            <p:cond delay="0"/>
                                          </p:stCondLst>
                                        </p:cTn>
                                        <p:tgtEl>
                                          <p:spTgt spid="133"/>
                                        </p:tgtEl>
                                        <p:attrNameLst>
                                          <p:attrName>style.visibility</p:attrName>
                                        </p:attrNameLst>
                                      </p:cBhvr>
                                      <p:to>
                                        <p:strVal val="visible"/>
                                      </p:to>
                                    </p:set>
                                    <p:animEffect transition="in" filter="blinds(horizontal)">
                                      <p:cBhvr>
                                        <p:cTn id="140" dur="500"/>
                                        <p:tgtEl>
                                          <p:spTgt spid="133"/>
                                        </p:tgtEl>
                                      </p:cBhvr>
                                    </p:animEffect>
                                  </p:childTnLst>
                                </p:cTn>
                              </p:par>
                              <p:par>
                                <p:cTn id="141" presetID="3" presetClass="entr" presetSubtype="10" fill="hold" nodeType="withEffect">
                                  <p:stCondLst>
                                    <p:cond delay="0"/>
                                  </p:stCondLst>
                                  <p:childTnLst>
                                    <p:set>
                                      <p:cBhvr>
                                        <p:cTn id="142" dur="1" fill="hold">
                                          <p:stCondLst>
                                            <p:cond delay="0"/>
                                          </p:stCondLst>
                                        </p:cTn>
                                        <p:tgtEl>
                                          <p:spTgt spid="140"/>
                                        </p:tgtEl>
                                        <p:attrNameLst>
                                          <p:attrName>style.visibility</p:attrName>
                                        </p:attrNameLst>
                                      </p:cBhvr>
                                      <p:to>
                                        <p:strVal val="visible"/>
                                      </p:to>
                                    </p:set>
                                    <p:animEffect transition="in" filter="blinds(horizontal)">
                                      <p:cBhvr>
                                        <p:cTn id="143" dur="500"/>
                                        <p:tgtEl>
                                          <p:spTgt spid="140"/>
                                        </p:tgtEl>
                                      </p:cBhvr>
                                    </p:animEffect>
                                  </p:childTnLst>
                                </p:cTn>
                              </p:par>
                              <p:par>
                                <p:cTn id="144" presetID="3" presetClass="entr" presetSubtype="10" fill="hold" grpId="0" nodeType="withEffect">
                                  <p:stCondLst>
                                    <p:cond delay="0"/>
                                  </p:stCondLst>
                                  <p:childTnLst>
                                    <p:set>
                                      <p:cBhvr>
                                        <p:cTn id="145" dur="1" fill="hold">
                                          <p:stCondLst>
                                            <p:cond delay="0"/>
                                          </p:stCondLst>
                                        </p:cTn>
                                        <p:tgtEl>
                                          <p:spTgt spid="141"/>
                                        </p:tgtEl>
                                        <p:attrNameLst>
                                          <p:attrName>style.visibility</p:attrName>
                                        </p:attrNameLst>
                                      </p:cBhvr>
                                      <p:to>
                                        <p:strVal val="visible"/>
                                      </p:to>
                                    </p:set>
                                    <p:animEffect transition="in" filter="blinds(horizontal)">
                                      <p:cBhvr>
                                        <p:cTn id="146" dur="500"/>
                                        <p:tgtEl>
                                          <p:spTgt spid="141"/>
                                        </p:tgtEl>
                                      </p:cBhvr>
                                    </p:animEffect>
                                  </p:childTnLst>
                                </p:cTn>
                              </p:par>
                              <p:par>
                                <p:cTn id="147" presetID="3" presetClass="entr" presetSubtype="10" fill="hold" grpId="0" nodeType="withEffect">
                                  <p:stCondLst>
                                    <p:cond delay="0"/>
                                  </p:stCondLst>
                                  <p:childTnLst>
                                    <p:set>
                                      <p:cBhvr>
                                        <p:cTn id="148" dur="1" fill="hold">
                                          <p:stCondLst>
                                            <p:cond delay="0"/>
                                          </p:stCondLst>
                                        </p:cTn>
                                        <p:tgtEl>
                                          <p:spTgt spid="143"/>
                                        </p:tgtEl>
                                        <p:attrNameLst>
                                          <p:attrName>style.visibility</p:attrName>
                                        </p:attrNameLst>
                                      </p:cBhvr>
                                      <p:to>
                                        <p:strVal val="visible"/>
                                      </p:to>
                                    </p:set>
                                    <p:animEffect transition="in" filter="blinds(horizontal)">
                                      <p:cBhvr>
                                        <p:cTn id="149" dur="500"/>
                                        <p:tgtEl>
                                          <p:spTgt spid="143"/>
                                        </p:tgtEl>
                                      </p:cBhvr>
                                    </p:animEffect>
                                  </p:childTnLst>
                                </p:cTn>
                              </p:par>
                              <p:par>
                                <p:cTn id="150" presetID="3" presetClass="entr" presetSubtype="10" fill="hold" grpId="0" nodeType="withEffect">
                                  <p:stCondLst>
                                    <p:cond delay="0"/>
                                  </p:stCondLst>
                                  <p:childTnLst>
                                    <p:set>
                                      <p:cBhvr>
                                        <p:cTn id="151" dur="1" fill="hold">
                                          <p:stCondLst>
                                            <p:cond delay="0"/>
                                          </p:stCondLst>
                                        </p:cTn>
                                        <p:tgtEl>
                                          <p:spTgt spid="144"/>
                                        </p:tgtEl>
                                        <p:attrNameLst>
                                          <p:attrName>style.visibility</p:attrName>
                                        </p:attrNameLst>
                                      </p:cBhvr>
                                      <p:to>
                                        <p:strVal val="visible"/>
                                      </p:to>
                                    </p:set>
                                    <p:animEffect transition="in" filter="blinds(horizontal)">
                                      <p:cBhvr>
                                        <p:cTn id="152" dur="500"/>
                                        <p:tgtEl>
                                          <p:spTgt spid="144"/>
                                        </p:tgtEl>
                                      </p:cBhvr>
                                    </p:animEffect>
                                  </p:childTnLst>
                                </p:cTn>
                              </p:par>
                              <p:par>
                                <p:cTn id="153" presetID="3" presetClass="entr" presetSubtype="10" fill="hold" nodeType="withEffect">
                                  <p:stCondLst>
                                    <p:cond delay="0"/>
                                  </p:stCondLst>
                                  <p:childTnLst>
                                    <p:set>
                                      <p:cBhvr>
                                        <p:cTn id="154" dur="1" fill="hold">
                                          <p:stCondLst>
                                            <p:cond delay="0"/>
                                          </p:stCondLst>
                                        </p:cTn>
                                        <p:tgtEl>
                                          <p:spTgt spid="145"/>
                                        </p:tgtEl>
                                        <p:attrNameLst>
                                          <p:attrName>style.visibility</p:attrName>
                                        </p:attrNameLst>
                                      </p:cBhvr>
                                      <p:to>
                                        <p:strVal val="visible"/>
                                      </p:to>
                                    </p:set>
                                    <p:animEffect transition="in" filter="blinds(horizontal)">
                                      <p:cBhvr>
                                        <p:cTn id="155" dur="500"/>
                                        <p:tgtEl>
                                          <p:spTgt spid="145"/>
                                        </p:tgtEl>
                                      </p:cBhvr>
                                    </p:animEffect>
                                  </p:childTnLst>
                                </p:cTn>
                              </p:par>
                              <p:par>
                                <p:cTn id="156" presetID="3" presetClass="entr" presetSubtype="10" fill="hold" grpId="0" nodeType="withEffect">
                                  <p:stCondLst>
                                    <p:cond delay="0"/>
                                  </p:stCondLst>
                                  <p:childTnLst>
                                    <p:set>
                                      <p:cBhvr>
                                        <p:cTn id="157" dur="1" fill="hold">
                                          <p:stCondLst>
                                            <p:cond delay="0"/>
                                          </p:stCondLst>
                                        </p:cTn>
                                        <p:tgtEl>
                                          <p:spTgt spid="146"/>
                                        </p:tgtEl>
                                        <p:attrNameLst>
                                          <p:attrName>style.visibility</p:attrName>
                                        </p:attrNameLst>
                                      </p:cBhvr>
                                      <p:to>
                                        <p:strVal val="visible"/>
                                      </p:to>
                                    </p:set>
                                    <p:animEffect transition="in" filter="blinds(horizontal)">
                                      <p:cBhvr>
                                        <p:cTn id="158" dur="500"/>
                                        <p:tgtEl>
                                          <p:spTgt spid="146"/>
                                        </p:tgtEl>
                                      </p:cBhvr>
                                    </p:animEffect>
                                  </p:childTnLst>
                                </p:cTn>
                              </p:par>
                            </p:childTnLst>
                          </p:cTn>
                        </p:par>
                      </p:childTnLst>
                    </p:cTn>
                  </p:par>
                  <p:par>
                    <p:cTn id="159" fill="hold">
                      <p:stCondLst>
                        <p:cond delay="indefinite"/>
                      </p:stCondLst>
                      <p:childTnLst>
                        <p:par>
                          <p:cTn id="160" fill="hold">
                            <p:stCondLst>
                              <p:cond delay="0"/>
                            </p:stCondLst>
                            <p:childTnLst>
                              <p:par>
                                <p:cTn id="161" presetID="3" presetClass="entr" presetSubtype="10" fill="hold" nodeType="clickEffect">
                                  <p:stCondLst>
                                    <p:cond delay="0"/>
                                  </p:stCondLst>
                                  <p:childTnLst>
                                    <p:set>
                                      <p:cBhvr>
                                        <p:cTn id="162" dur="1" fill="hold">
                                          <p:stCondLst>
                                            <p:cond delay="0"/>
                                          </p:stCondLst>
                                        </p:cTn>
                                        <p:tgtEl>
                                          <p:spTgt spid="147"/>
                                        </p:tgtEl>
                                        <p:attrNameLst>
                                          <p:attrName>style.visibility</p:attrName>
                                        </p:attrNameLst>
                                      </p:cBhvr>
                                      <p:to>
                                        <p:strVal val="visible"/>
                                      </p:to>
                                    </p:set>
                                    <p:animEffect transition="in" filter="blinds(horizontal)">
                                      <p:cBhvr>
                                        <p:cTn id="163" dur="500"/>
                                        <p:tgtEl>
                                          <p:spTgt spid="147"/>
                                        </p:tgtEl>
                                      </p:cBhvr>
                                    </p:animEffect>
                                  </p:childTnLst>
                                </p:cTn>
                              </p:par>
                              <p:par>
                                <p:cTn id="164" presetID="3" presetClass="entr" presetSubtype="10" fill="hold" grpId="0" nodeType="withEffect">
                                  <p:stCondLst>
                                    <p:cond delay="0"/>
                                  </p:stCondLst>
                                  <p:childTnLst>
                                    <p:set>
                                      <p:cBhvr>
                                        <p:cTn id="165" dur="1" fill="hold">
                                          <p:stCondLst>
                                            <p:cond delay="0"/>
                                          </p:stCondLst>
                                        </p:cTn>
                                        <p:tgtEl>
                                          <p:spTgt spid="149"/>
                                        </p:tgtEl>
                                        <p:attrNameLst>
                                          <p:attrName>style.visibility</p:attrName>
                                        </p:attrNameLst>
                                      </p:cBhvr>
                                      <p:to>
                                        <p:strVal val="visible"/>
                                      </p:to>
                                    </p:set>
                                    <p:animEffect transition="in" filter="blinds(horizontal)">
                                      <p:cBhvr>
                                        <p:cTn id="166" dur="500"/>
                                        <p:tgtEl>
                                          <p:spTgt spid="149"/>
                                        </p:tgtEl>
                                      </p:cBhvr>
                                    </p:animEffect>
                                  </p:childTnLst>
                                </p:cTn>
                              </p:par>
                              <p:par>
                                <p:cTn id="167" presetID="3" presetClass="entr" presetSubtype="10" fill="hold" nodeType="withEffect">
                                  <p:stCondLst>
                                    <p:cond delay="0"/>
                                  </p:stCondLst>
                                  <p:childTnLst>
                                    <p:set>
                                      <p:cBhvr>
                                        <p:cTn id="168" dur="1" fill="hold">
                                          <p:stCondLst>
                                            <p:cond delay="0"/>
                                          </p:stCondLst>
                                        </p:cTn>
                                        <p:tgtEl>
                                          <p:spTgt spid="150"/>
                                        </p:tgtEl>
                                        <p:attrNameLst>
                                          <p:attrName>style.visibility</p:attrName>
                                        </p:attrNameLst>
                                      </p:cBhvr>
                                      <p:to>
                                        <p:strVal val="visible"/>
                                      </p:to>
                                    </p:set>
                                    <p:animEffect transition="in" filter="blinds(horizontal)">
                                      <p:cBhvr>
                                        <p:cTn id="169" dur="500"/>
                                        <p:tgtEl>
                                          <p:spTgt spid="150"/>
                                        </p:tgtEl>
                                      </p:cBhvr>
                                    </p:animEffect>
                                  </p:childTnLst>
                                </p:cTn>
                              </p:par>
                              <p:par>
                                <p:cTn id="170" presetID="3" presetClass="entr" presetSubtype="10" fill="hold" nodeType="withEffect">
                                  <p:stCondLst>
                                    <p:cond delay="0"/>
                                  </p:stCondLst>
                                  <p:childTnLst>
                                    <p:set>
                                      <p:cBhvr>
                                        <p:cTn id="171" dur="1" fill="hold">
                                          <p:stCondLst>
                                            <p:cond delay="0"/>
                                          </p:stCondLst>
                                        </p:cTn>
                                        <p:tgtEl>
                                          <p:spTgt spid="151"/>
                                        </p:tgtEl>
                                        <p:attrNameLst>
                                          <p:attrName>style.visibility</p:attrName>
                                        </p:attrNameLst>
                                      </p:cBhvr>
                                      <p:to>
                                        <p:strVal val="visible"/>
                                      </p:to>
                                    </p:set>
                                    <p:animEffect transition="in" filter="blinds(horizontal)">
                                      <p:cBhvr>
                                        <p:cTn id="172" dur="500"/>
                                        <p:tgtEl>
                                          <p:spTgt spid="151"/>
                                        </p:tgtEl>
                                      </p:cBhvr>
                                    </p:animEffect>
                                  </p:childTnLst>
                                </p:cTn>
                              </p:par>
                              <p:par>
                                <p:cTn id="173" presetID="3" presetClass="entr" presetSubtype="10" fill="hold" nodeType="withEffect">
                                  <p:stCondLst>
                                    <p:cond delay="0"/>
                                  </p:stCondLst>
                                  <p:childTnLst>
                                    <p:set>
                                      <p:cBhvr>
                                        <p:cTn id="174" dur="1" fill="hold">
                                          <p:stCondLst>
                                            <p:cond delay="0"/>
                                          </p:stCondLst>
                                        </p:cTn>
                                        <p:tgtEl>
                                          <p:spTgt spid="152"/>
                                        </p:tgtEl>
                                        <p:attrNameLst>
                                          <p:attrName>style.visibility</p:attrName>
                                        </p:attrNameLst>
                                      </p:cBhvr>
                                      <p:to>
                                        <p:strVal val="visible"/>
                                      </p:to>
                                    </p:set>
                                    <p:animEffect transition="in" filter="blinds(horizontal)">
                                      <p:cBhvr>
                                        <p:cTn id="175" dur="500"/>
                                        <p:tgtEl>
                                          <p:spTgt spid="152"/>
                                        </p:tgtEl>
                                      </p:cBhvr>
                                    </p:animEffect>
                                  </p:childTnLst>
                                </p:cTn>
                              </p:par>
                              <p:par>
                                <p:cTn id="176" presetID="3" presetClass="entr" presetSubtype="10" fill="hold" grpId="0" nodeType="withEffect">
                                  <p:stCondLst>
                                    <p:cond delay="0"/>
                                  </p:stCondLst>
                                  <p:childTnLst>
                                    <p:set>
                                      <p:cBhvr>
                                        <p:cTn id="177" dur="1" fill="hold">
                                          <p:stCondLst>
                                            <p:cond delay="0"/>
                                          </p:stCondLst>
                                        </p:cTn>
                                        <p:tgtEl>
                                          <p:spTgt spid="153"/>
                                        </p:tgtEl>
                                        <p:attrNameLst>
                                          <p:attrName>style.visibility</p:attrName>
                                        </p:attrNameLst>
                                      </p:cBhvr>
                                      <p:to>
                                        <p:strVal val="visible"/>
                                      </p:to>
                                    </p:set>
                                    <p:animEffect transition="in" filter="blinds(horizontal)">
                                      <p:cBhvr>
                                        <p:cTn id="178" dur="500"/>
                                        <p:tgtEl>
                                          <p:spTgt spid="153"/>
                                        </p:tgtEl>
                                      </p:cBhvr>
                                    </p:animEffect>
                                  </p:childTnLst>
                                </p:cTn>
                              </p:par>
                              <p:par>
                                <p:cTn id="179" presetID="3" presetClass="entr" presetSubtype="10" fill="hold" grpId="0" nodeType="withEffect">
                                  <p:stCondLst>
                                    <p:cond delay="0"/>
                                  </p:stCondLst>
                                  <p:childTnLst>
                                    <p:set>
                                      <p:cBhvr>
                                        <p:cTn id="180" dur="1" fill="hold">
                                          <p:stCondLst>
                                            <p:cond delay="0"/>
                                          </p:stCondLst>
                                        </p:cTn>
                                        <p:tgtEl>
                                          <p:spTgt spid="154"/>
                                        </p:tgtEl>
                                        <p:attrNameLst>
                                          <p:attrName>style.visibility</p:attrName>
                                        </p:attrNameLst>
                                      </p:cBhvr>
                                      <p:to>
                                        <p:strVal val="visible"/>
                                      </p:to>
                                    </p:set>
                                    <p:animEffect transition="in" filter="blinds(horizontal)">
                                      <p:cBhvr>
                                        <p:cTn id="181" dur="500"/>
                                        <p:tgtEl>
                                          <p:spTgt spid="154"/>
                                        </p:tgtEl>
                                      </p:cBhvr>
                                    </p:animEffect>
                                  </p:childTnLst>
                                </p:cTn>
                              </p:par>
                              <p:par>
                                <p:cTn id="182" presetID="3" presetClass="entr" presetSubtype="10" fill="hold" nodeType="withEffect">
                                  <p:stCondLst>
                                    <p:cond delay="0"/>
                                  </p:stCondLst>
                                  <p:childTnLst>
                                    <p:set>
                                      <p:cBhvr>
                                        <p:cTn id="183" dur="1" fill="hold">
                                          <p:stCondLst>
                                            <p:cond delay="0"/>
                                          </p:stCondLst>
                                        </p:cTn>
                                        <p:tgtEl>
                                          <p:spTgt spid="155"/>
                                        </p:tgtEl>
                                        <p:attrNameLst>
                                          <p:attrName>style.visibility</p:attrName>
                                        </p:attrNameLst>
                                      </p:cBhvr>
                                      <p:to>
                                        <p:strVal val="visible"/>
                                      </p:to>
                                    </p:set>
                                    <p:animEffect transition="in" filter="blinds(horizontal)">
                                      <p:cBhvr>
                                        <p:cTn id="184" dur="500"/>
                                        <p:tgtEl>
                                          <p:spTgt spid="155"/>
                                        </p:tgtEl>
                                      </p:cBhvr>
                                    </p:animEffect>
                                  </p:childTnLst>
                                </p:cTn>
                              </p:par>
                              <p:par>
                                <p:cTn id="185" presetID="3" presetClass="entr" presetSubtype="5" fill="hold" nodeType="withEffect">
                                  <p:stCondLst>
                                    <p:cond delay="0"/>
                                  </p:stCondLst>
                                  <p:childTnLst>
                                    <p:set>
                                      <p:cBhvr>
                                        <p:cTn id="186" dur="1" fill="hold">
                                          <p:stCondLst>
                                            <p:cond delay="0"/>
                                          </p:stCondLst>
                                        </p:cTn>
                                        <p:tgtEl>
                                          <p:spTgt spid="148"/>
                                        </p:tgtEl>
                                        <p:attrNameLst>
                                          <p:attrName>style.visibility</p:attrName>
                                        </p:attrNameLst>
                                      </p:cBhvr>
                                      <p:to>
                                        <p:strVal val="visible"/>
                                      </p:to>
                                    </p:set>
                                    <p:animEffect transition="in" filter="blinds(vertical)">
                                      <p:cBhvr>
                                        <p:cTn id="187" dur="500"/>
                                        <p:tgtEl>
                                          <p:spTgt spid="148"/>
                                        </p:tgtEl>
                                      </p:cBhvr>
                                    </p:animEffect>
                                  </p:childTnLst>
                                </p:cTn>
                              </p:par>
                              <p:par>
                                <p:cTn id="188" presetID="3" presetClass="entr" presetSubtype="5" fill="hold" nodeType="withEffect">
                                  <p:stCondLst>
                                    <p:cond delay="0"/>
                                  </p:stCondLst>
                                  <p:childTnLst>
                                    <p:set>
                                      <p:cBhvr>
                                        <p:cTn id="189" dur="1" fill="hold">
                                          <p:stCondLst>
                                            <p:cond delay="0"/>
                                          </p:stCondLst>
                                        </p:cTn>
                                        <p:tgtEl>
                                          <p:spTgt spid="157"/>
                                        </p:tgtEl>
                                        <p:attrNameLst>
                                          <p:attrName>style.visibility</p:attrName>
                                        </p:attrNameLst>
                                      </p:cBhvr>
                                      <p:to>
                                        <p:strVal val="visible"/>
                                      </p:to>
                                    </p:set>
                                    <p:animEffect transition="in" filter="blinds(vertical)">
                                      <p:cBhvr>
                                        <p:cTn id="190" dur="500"/>
                                        <p:tgtEl>
                                          <p:spTgt spid="157"/>
                                        </p:tgtEl>
                                      </p:cBhvr>
                                    </p:animEffect>
                                  </p:childTnLst>
                                </p:cTn>
                              </p:par>
                              <p:par>
                                <p:cTn id="191" presetID="3" presetClass="entr" presetSubtype="10" fill="hold" grpId="0" nodeType="withEffect">
                                  <p:stCondLst>
                                    <p:cond delay="0"/>
                                  </p:stCondLst>
                                  <p:childTnLst>
                                    <p:set>
                                      <p:cBhvr>
                                        <p:cTn id="192" dur="1" fill="hold">
                                          <p:stCondLst>
                                            <p:cond delay="0"/>
                                          </p:stCondLst>
                                        </p:cTn>
                                        <p:tgtEl>
                                          <p:spTgt spid="156"/>
                                        </p:tgtEl>
                                        <p:attrNameLst>
                                          <p:attrName>style.visibility</p:attrName>
                                        </p:attrNameLst>
                                      </p:cBhvr>
                                      <p:to>
                                        <p:strVal val="visible"/>
                                      </p:to>
                                    </p:set>
                                    <p:animEffect transition="in" filter="blinds(horizontal)">
                                      <p:cBhvr>
                                        <p:cTn id="193" dur="500"/>
                                        <p:tgtEl>
                                          <p:spTgt spid="156"/>
                                        </p:tgtEl>
                                      </p:cBhvr>
                                    </p:animEffect>
                                  </p:childTnLst>
                                </p:cTn>
                              </p:par>
                              <p:par>
                                <p:cTn id="194" presetID="3" presetClass="entr" presetSubtype="10" fill="hold" grpId="0" nodeType="withEffect">
                                  <p:stCondLst>
                                    <p:cond delay="0"/>
                                  </p:stCondLst>
                                  <p:childTnLst>
                                    <p:set>
                                      <p:cBhvr>
                                        <p:cTn id="195" dur="1" fill="hold">
                                          <p:stCondLst>
                                            <p:cond delay="0"/>
                                          </p:stCondLst>
                                        </p:cTn>
                                        <p:tgtEl>
                                          <p:spTgt spid="158"/>
                                        </p:tgtEl>
                                        <p:attrNameLst>
                                          <p:attrName>style.visibility</p:attrName>
                                        </p:attrNameLst>
                                      </p:cBhvr>
                                      <p:to>
                                        <p:strVal val="visible"/>
                                      </p:to>
                                    </p:set>
                                    <p:animEffect transition="in" filter="blinds(horizontal)">
                                      <p:cBhvr>
                                        <p:cTn id="196" dur="500"/>
                                        <p:tgtEl>
                                          <p:spTgt spid="158"/>
                                        </p:tgtEl>
                                      </p:cBhvr>
                                    </p:animEffect>
                                  </p:childTnLst>
                                </p:cTn>
                              </p:par>
                              <p:par>
                                <p:cTn id="197" presetID="3" presetClass="entr" presetSubtype="10" fill="hold" grpId="0" nodeType="withEffect">
                                  <p:stCondLst>
                                    <p:cond delay="0"/>
                                  </p:stCondLst>
                                  <p:childTnLst>
                                    <p:set>
                                      <p:cBhvr>
                                        <p:cTn id="198" dur="1" fill="hold">
                                          <p:stCondLst>
                                            <p:cond delay="0"/>
                                          </p:stCondLst>
                                        </p:cTn>
                                        <p:tgtEl>
                                          <p:spTgt spid="159"/>
                                        </p:tgtEl>
                                        <p:attrNameLst>
                                          <p:attrName>style.visibility</p:attrName>
                                        </p:attrNameLst>
                                      </p:cBhvr>
                                      <p:to>
                                        <p:strVal val="visible"/>
                                      </p:to>
                                    </p:set>
                                    <p:animEffect transition="in" filter="blinds(horizontal)">
                                      <p:cBhvr>
                                        <p:cTn id="199" dur="500"/>
                                        <p:tgtEl>
                                          <p:spTgt spid="159"/>
                                        </p:tgtEl>
                                      </p:cBhvr>
                                    </p:animEffect>
                                  </p:childTnLst>
                                </p:cTn>
                              </p:par>
                              <p:par>
                                <p:cTn id="200" presetID="3" presetClass="entr" presetSubtype="10" fill="hold" nodeType="withEffect">
                                  <p:stCondLst>
                                    <p:cond delay="0"/>
                                  </p:stCondLst>
                                  <p:childTnLst>
                                    <p:set>
                                      <p:cBhvr>
                                        <p:cTn id="201" dur="1" fill="hold">
                                          <p:stCondLst>
                                            <p:cond delay="0"/>
                                          </p:stCondLst>
                                        </p:cTn>
                                        <p:tgtEl>
                                          <p:spTgt spid="160"/>
                                        </p:tgtEl>
                                        <p:attrNameLst>
                                          <p:attrName>style.visibility</p:attrName>
                                        </p:attrNameLst>
                                      </p:cBhvr>
                                      <p:to>
                                        <p:strVal val="visible"/>
                                      </p:to>
                                    </p:set>
                                    <p:animEffect transition="in" filter="blinds(horizontal)">
                                      <p:cBhvr>
                                        <p:cTn id="202" dur="500"/>
                                        <p:tgtEl>
                                          <p:spTgt spid="160"/>
                                        </p:tgtEl>
                                      </p:cBhvr>
                                    </p:animEffect>
                                  </p:childTnLst>
                                </p:cTn>
                              </p:par>
                              <p:par>
                                <p:cTn id="203" presetID="3" presetClass="entr" presetSubtype="10" fill="hold" grpId="0" nodeType="withEffect">
                                  <p:stCondLst>
                                    <p:cond delay="0"/>
                                  </p:stCondLst>
                                  <p:childTnLst>
                                    <p:set>
                                      <p:cBhvr>
                                        <p:cTn id="204" dur="1" fill="hold">
                                          <p:stCondLst>
                                            <p:cond delay="0"/>
                                          </p:stCondLst>
                                        </p:cTn>
                                        <p:tgtEl>
                                          <p:spTgt spid="161"/>
                                        </p:tgtEl>
                                        <p:attrNameLst>
                                          <p:attrName>style.visibility</p:attrName>
                                        </p:attrNameLst>
                                      </p:cBhvr>
                                      <p:to>
                                        <p:strVal val="visible"/>
                                      </p:to>
                                    </p:set>
                                    <p:animEffect transition="in" filter="blinds(horizontal)">
                                      <p:cBhvr>
                                        <p:cTn id="205" dur="500"/>
                                        <p:tgtEl>
                                          <p:spTgt spid="161"/>
                                        </p:tgtEl>
                                      </p:cBhvr>
                                    </p:animEffect>
                                  </p:childTnLst>
                                </p:cTn>
                              </p:par>
                              <p:par>
                                <p:cTn id="206" presetID="3" presetClass="entr" presetSubtype="5" fill="hold" nodeType="withEffect">
                                  <p:stCondLst>
                                    <p:cond delay="0"/>
                                  </p:stCondLst>
                                  <p:childTnLst>
                                    <p:set>
                                      <p:cBhvr>
                                        <p:cTn id="207" dur="1" fill="hold">
                                          <p:stCondLst>
                                            <p:cond delay="0"/>
                                          </p:stCondLst>
                                        </p:cTn>
                                        <p:tgtEl>
                                          <p:spTgt spid="147"/>
                                        </p:tgtEl>
                                        <p:attrNameLst>
                                          <p:attrName>style.visibility</p:attrName>
                                        </p:attrNameLst>
                                      </p:cBhvr>
                                      <p:to>
                                        <p:strVal val="visible"/>
                                      </p:to>
                                    </p:set>
                                    <p:animEffect transition="in" filter="blinds(vertical)">
                                      <p:cBhvr>
                                        <p:cTn id="208" dur="500"/>
                                        <p:tgtEl>
                                          <p:spTgt spid="147"/>
                                        </p:tgtEl>
                                      </p:cBhvr>
                                    </p:animEffect>
                                  </p:childTnLst>
                                </p:cTn>
                              </p:par>
                            </p:childTnLst>
                          </p:cTn>
                        </p:par>
                      </p:childTnLst>
                    </p:cTn>
                  </p:par>
                  <p:par>
                    <p:cTn id="209" fill="hold">
                      <p:stCondLst>
                        <p:cond delay="indefinite"/>
                      </p:stCondLst>
                      <p:childTnLst>
                        <p:par>
                          <p:cTn id="210" fill="hold">
                            <p:stCondLst>
                              <p:cond delay="0"/>
                            </p:stCondLst>
                            <p:childTnLst>
                              <p:par>
                                <p:cTn id="211" presetID="3" presetClass="entr" presetSubtype="10" fill="hold" nodeType="clickEffect">
                                  <p:stCondLst>
                                    <p:cond delay="0"/>
                                  </p:stCondLst>
                                  <p:childTnLst>
                                    <p:set>
                                      <p:cBhvr>
                                        <p:cTn id="212" dur="1" fill="hold">
                                          <p:stCondLst>
                                            <p:cond delay="0"/>
                                          </p:stCondLst>
                                        </p:cTn>
                                        <p:tgtEl>
                                          <p:spTgt spid="162">
                                            <p:txEl>
                                              <p:pRg st="0" end="0"/>
                                            </p:txEl>
                                          </p:spTgt>
                                        </p:tgtEl>
                                        <p:attrNameLst>
                                          <p:attrName>style.visibility</p:attrName>
                                        </p:attrNameLst>
                                      </p:cBhvr>
                                      <p:to>
                                        <p:strVal val="visible"/>
                                      </p:to>
                                    </p:set>
                                    <p:animEffect transition="in" filter="blinds(horizontal)">
                                      <p:cBhvr>
                                        <p:cTn id="213" dur="500"/>
                                        <p:tgtEl>
                                          <p:spTgt spid="162">
                                            <p:txEl>
                                              <p:pRg st="0" end="0"/>
                                            </p:txEl>
                                          </p:spTgt>
                                        </p:tgtEl>
                                      </p:cBhvr>
                                    </p:animEffect>
                                  </p:childTnLst>
                                </p:cTn>
                              </p:par>
                            </p:childTnLst>
                          </p:cTn>
                        </p:par>
                      </p:childTnLst>
                    </p:cTn>
                  </p:par>
                  <p:par>
                    <p:cTn id="214" fill="hold">
                      <p:stCondLst>
                        <p:cond delay="indefinite"/>
                      </p:stCondLst>
                      <p:childTnLst>
                        <p:par>
                          <p:cTn id="215" fill="hold">
                            <p:stCondLst>
                              <p:cond delay="0"/>
                            </p:stCondLst>
                            <p:childTnLst>
                              <p:par>
                                <p:cTn id="216" presetID="3" presetClass="entr" presetSubtype="10" fill="hold" nodeType="clickEffect">
                                  <p:stCondLst>
                                    <p:cond delay="0"/>
                                  </p:stCondLst>
                                  <p:childTnLst>
                                    <p:set>
                                      <p:cBhvr>
                                        <p:cTn id="217" dur="1" fill="hold">
                                          <p:stCondLst>
                                            <p:cond delay="0"/>
                                          </p:stCondLst>
                                        </p:cTn>
                                        <p:tgtEl>
                                          <p:spTgt spid="162">
                                            <p:txEl>
                                              <p:pRg st="2" end="2"/>
                                            </p:txEl>
                                          </p:spTgt>
                                        </p:tgtEl>
                                        <p:attrNameLst>
                                          <p:attrName>style.visibility</p:attrName>
                                        </p:attrNameLst>
                                      </p:cBhvr>
                                      <p:to>
                                        <p:strVal val="visible"/>
                                      </p:to>
                                    </p:set>
                                    <p:animEffect transition="in" filter="blinds(horizontal)">
                                      <p:cBhvr>
                                        <p:cTn id="218" dur="500"/>
                                        <p:tgtEl>
                                          <p:spTgt spid="162">
                                            <p:txEl>
                                              <p:pRg st="2" end="2"/>
                                            </p:txEl>
                                          </p:spTgt>
                                        </p:tgtEl>
                                      </p:cBhvr>
                                    </p:animEffect>
                                  </p:childTnLst>
                                </p:cTn>
                              </p:par>
                            </p:childTnLst>
                          </p:cTn>
                        </p:par>
                      </p:childTnLst>
                    </p:cTn>
                  </p:par>
                  <p:par>
                    <p:cTn id="219" fill="hold">
                      <p:stCondLst>
                        <p:cond delay="indefinite"/>
                      </p:stCondLst>
                      <p:childTnLst>
                        <p:par>
                          <p:cTn id="220" fill="hold">
                            <p:stCondLst>
                              <p:cond delay="0"/>
                            </p:stCondLst>
                            <p:childTnLst>
                              <p:par>
                                <p:cTn id="221" presetID="3" presetClass="entr" presetSubtype="10" fill="hold" nodeType="clickEffect">
                                  <p:stCondLst>
                                    <p:cond delay="0"/>
                                  </p:stCondLst>
                                  <p:childTnLst>
                                    <p:set>
                                      <p:cBhvr>
                                        <p:cTn id="222" dur="1" fill="hold">
                                          <p:stCondLst>
                                            <p:cond delay="0"/>
                                          </p:stCondLst>
                                        </p:cTn>
                                        <p:tgtEl>
                                          <p:spTgt spid="3">
                                            <p:txEl>
                                              <p:pRg st="6" end="6"/>
                                            </p:txEl>
                                          </p:spTgt>
                                        </p:tgtEl>
                                        <p:attrNameLst>
                                          <p:attrName>style.visibility</p:attrName>
                                        </p:attrNameLst>
                                      </p:cBhvr>
                                      <p:to>
                                        <p:strVal val="visible"/>
                                      </p:to>
                                    </p:set>
                                    <p:animEffect transition="in" filter="blinds(horizontal)">
                                      <p:cBhvr>
                                        <p:cTn id="2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95" grpId="0" animBg="1"/>
      <p:bldP spid="96" grpId="0" animBg="1"/>
      <p:bldP spid="100" grpId="0"/>
      <p:bldP spid="104" grpId="0"/>
      <p:bldP spid="106" grpId="0"/>
      <p:bldP spid="116" grpId="0"/>
      <p:bldP spid="119" grpId="0"/>
      <p:bldP spid="123" grpId="0" animBg="1"/>
      <p:bldP spid="124" grpId="0" animBg="1"/>
      <p:bldP spid="126" grpId="0"/>
      <p:bldP spid="128" grpId="0"/>
      <p:bldP spid="129" grpId="0"/>
      <p:bldP spid="131" grpId="0"/>
      <p:bldP spid="134" grpId="0"/>
      <p:bldP spid="138" grpId="0" animBg="1"/>
      <p:bldP spid="139" grpId="0" animBg="1"/>
      <p:bldP spid="141" grpId="0"/>
      <p:bldP spid="143" grpId="0"/>
      <p:bldP spid="144" grpId="0"/>
      <p:bldP spid="146" grpId="0"/>
      <p:bldP spid="149" grpId="0"/>
      <p:bldP spid="153" grpId="0" animBg="1"/>
      <p:bldP spid="154" grpId="0" animBg="1"/>
      <p:bldP spid="156" grpId="0"/>
      <p:bldP spid="158" grpId="0"/>
      <p:bldP spid="159" grpId="0"/>
      <p:bldP spid="16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9C1568B-E78F-4828-A04B-76140F6FC83F}"/>
              </a:ext>
            </a:extLst>
          </p:cNvPr>
          <p:cNvSpPr/>
          <p:nvPr/>
        </p:nvSpPr>
        <p:spPr>
          <a:xfrm>
            <a:off x="1264803" y="2212739"/>
            <a:ext cx="6632265" cy="2531462"/>
          </a:xfrm>
          <a:prstGeom prst="rect">
            <a:avLst/>
          </a:prstGeom>
          <a:noFill/>
        </p:spPr>
        <p:txBody>
          <a:bodyPr wrap="none" lIns="68580" tIns="34290" rIns="68580" bIns="34290">
            <a:spAutoFit/>
          </a:bodyPr>
          <a:lstStyle/>
          <a:p>
            <a:pPr algn="ctr"/>
            <a:r>
              <a:rPr lang="en-US" altLang="ja-JP"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rPr>
              <a:t>Teachings for </a:t>
            </a:r>
          </a:p>
          <a:p>
            <a:pPr algn="ctr"/>
            <a:r>
              <a:rPr lang="en-US" altLang="ja-JP"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rPr>
              <a:t>exercise 4B</a:t>
            </a:r>
            <a:endParaRPr lang="ja-JP" altLang="en-US"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endParaRPr>
          </a:p>
        </p:txBody>
      </p:sp>
    </p:spTree>
    <p:extLst>
      <p:ext uri="{BB962C8B-B14F-4D97-AF65-F5344CB8AC3E}">
        <p14:creationId xmlns:p14="http://schemas.microsoft.com/office/powerpoint/2010/main" val="4147534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484" y="1600200"/>
            <a:ext cx="3373819" cy="4525963"/>
          </a:xfrm>
        </p:spPr>
        <p:txBody>
          <a:bodyPr>
            <a:normAutofit/>
          </a:bodyPr>
          <a:lstStyle/>
          <a:p>
            <a:pPr marL="0" indent="0" algn="ctr">
              <a:buNone/>
            </a:pPr>
            <a:r>
              <a:rPr lang="en-GB" sz="1400" b="1" dirty="0">
                <a:latin typeface="Comic Sans MS" pitchFamily="66" charset="0"/>
              </a:rPr>
              <a:t>You can also apply Newton’s Law of Restitution to problems involving direct collision with a smooth plane surface perpendicular to the direction of motion (</a:t>
            </a:r>
            <a:r>
              <a:rPr lang="en-GB" sz="1400" b="1" dirty="0" err="1">
                <a:latin typeface="Comic Sans MS" pitchFamily="66" charset="0"/>
              </a:rPr>
              <a:t>ie</a:t>
            </a:r>
            <a:r>
              <a:rPr lang="en-GB" sz="1400" b="1" dirty="0">
                <a:latin typeface="Comic Sans MS" pitchFamily="66" charset="0"/>
              </a:rPr>
              <a:t> – a wall!)</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The diagram shows the motion of an object bouncing off a smooth plane surface</a:t>
            </a:r>
          </a:p>
        </p:txBody>
      </p:sp>
      <p:sp>
        <p:nvSpPr>
          <p:cNvPr id="10" name="Oval 9"/>
          <p:cNvSpPr/>
          <p:nvPr/>
        </p:nvSpPr>
        <p:spPr>
          <a:xfrm>
            <a:off x="47244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70104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Arrow Connector 11"/>
          <p:cNvCxnSpPr/>
          <p:nvPr/>
        </p:nvCxnSpPr>
        <p:spPr>
          <a:xfrm>
            <a:off x="46482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69342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721194" y="1828800"/>
            <a:ext cx="277641" cy="307777"/>
          </a:xfrm>
          <a:prstGeom prst="rect">
            <a:avLst/>
          </a:prstGeom>
          <a:noFill/>
        </p:spPr>
        <p:txBody>
          <a:bodyPr wrap="none" rtlCol="0">
            <a:spAutoFit/>
          </a:bodyPr>
          <a:lstStyle/>
          <a:p>
            <a:pPr algn="ctr"/>
            <a:r>
              <a:rPr lang="en-GB" sz="1400" dirty="0">
                <a:latin typeface="Comic Sans MS" pitchFamily="66" charset="0"/>
              </a:rPr>
              <a:t>u</a:t>
            </a:r>
          </a:p>
        </p:txBody>
      </p:sp>
      <p:sp>
        <p:nvSpPr>
          <p:cNvPr id="15" name="TextBox 14"/>
          <p:cNvSpPr txBox="1"/>
          <p:nvPr/>
        </p:nvSpPr>
        <p:spPr>
          <a:xfrm>
            <a:off x="7010400" y="1828800"/>
            <a:ext cx="271228" cy="307777"/>
          </a:xfrm>
          <a:prstGeom prst="rect">
            <a:avLst/>
          </a:prstGeom>
          <a:noFill/>
        </p:spPr>
        <p:txBody>
          <a:bodyPr wrap="none" rtlCol="0">
            <a:spAutoFit/>
          </a:bodyPr>
          <a:lstStyle/>
          <a:p>
            <a:pPr algn="ctr"/>
            <a:r>
              <a:rPr lang="en-GB" sz="1400" dirty="0">
                <a:latin typeface="Comic Sans MS" pitchFamily="66" charset="0"/>
              </a:rPr>
              <a:t>v</a:t>
            </a:r>
          </a:p>
        </p:txBody>
      </p:sp>
      <p:cxnSp>
        <p:nvCxnSpPr>
          <p:cNvPr id="17" name="Straight Connector 16"/>
          <p:cNvCxnSpPr/>
          <p:nvPr/>
        </p:nvCxnSpPr>
        <p:spPr>
          <a:xfrm>
            <a:off x="5638800" y="2057400"/>
            <a:ext cx="0" cy="914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495800" y="1447800"/>
            <a:ext cx="1426994" cy="307777"/>
          </a:xfrm>
          <a:prstGeom prst="rect">
            <a:avLst/>
          </a:prstGeom>
          <a:noFill/>
        </p:spPr>
        <p:txBody>
          <a:bodyPr wrap="none" rtlCol="0">
            <a:spAutoFit/>
          </a:bodyPr>
          <a:lstStyle/>
          <a:p>
            <a:r>
              <a:rPr lang="en-GB" sz="1400" b="1" dirty="0">
                <a:latin typeface="Comic Sans MS" pitchFamily="66" charset="0"/>
              </a:rPr>
              <a:t>Before impact</a:t>
            </a:r>
          </a:p>
        </p:txBody>
      </p:sp>
      <p:sp>
        <p:nvSpPr>
          <p:cNvPr id="21" name="TextBox 20"/>
          <p:cNvSpPr txBox="1"/>
          <p:nvPr/>
        </p:nvSpPr>
        <p:spPr>
          <a:xfrm>
            <a:off x="6781800" y="1447800"/>
            <a:ext cx="1321196" cy="307777"/>
          </a:xfrm>
          <a:prstGeom prst="rect">
            <a:avLst/>
          </a:prstGeom>
          <a:noFill/>
        </p:spPr>
        <p:txBody>
          <a:bodyPr wrap="none" rtlCol="0">
            <a:spAutoFit/>
          </a:bodyPr>
          <a:lstStyle/>
          <a:p>
            <a:r>
              <a:rPr lang="en-GB" sz="1400" b="1" dirty="0">
                <a:latin typeface="Comic Sans MS" pitchFamily="66" charset="0"/>
              </a:rPr>
              <a:t>After impact</a:t>
            </a:r>
          </a:p>
        </p:txBody>
      </p:sp>
      <p:cxnSp>
        <p:nvCxnSpPr>
          <p:cNvPr id="22" name="Straight Connector 21"/>
          <p:cNvCxnSpPr/>
          <p:nvPr/>
        </p:nvCxnSpPr>
        <p:spPr>
          <a:xfrm>
            <a:off x="7848600" y="2057400"/>
            <a:ext cx="0" cy="914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962400" y="3276600"/>
            <a:ext cx="4724400" cy="523220"/>
          </a:xfrm>
          <a:prstGeom prst="rect">
            <a:avLst/>
          </a:prstGeom>
          <a:noFill/>
        </p:spPr>
        <p:txBody>
          <a:bodyPr wrap="square" rtlCol="0">
            <a:spAutoFit/>
          </a:bodyPr>
          <a:lstStyle/>
          <a:p>
            <a:pPr algn="ctr"/>
            <a:r>
              <a:rPr lang="en-GB" sz="1400" dirty="0">
                <a:latin typeface="Comic Sans MS" pitchFamily="66" charset="0"/>
              </a:rPr>
              <a:t>The smooth plane can be thought of as having an initial speed and final speed of 0</a:t>
            </a:r>
          </a:p>
        </p:txBody>
      </p:sp>
      <mc:AlternateContent xmlns:mc="http://schemas.openxmlformats.org/markup-compatibility/2006" xmlns:a14="http://schemas.microsoft.com/office/drawing/2010/main">
        <mc:Choice Requires="a14">
          <p:sp>
            <p:nvSpPr>
              <p:cNvPr id="24" name="TextBox 23"/>
              <p:cNvSpPr txBox="1"/>
              <p:nvPr/>
            </p:nvSpPr>
            <p:spPr>
              <a:xfrm>
                <a:off x="4038600" y="3962400"/>
                <a:ext cx="3198376" cy="5396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𝑠𝑒𝑝𝑎𝑟𝑎𝑡𝑖𝑜𝑛</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num>
                        <m:den>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𝑎𝑝𝑝𝑟𝑜𝑎𝑐h</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den>
                      </m:f>
                    </m:oMath>
                  </m:oMathPara>
                </a14:m>
                <a:endParaRPr lang="en-GB" sz="1400" dirty="0"/>
              </a:p>
            </p:txBody>
          </p:sp>
        </mc:Choice>
        <mc:Fallback xmlns="">
          <p:sp>
            <p:nvSpPr>
              <p:cNvPr id="24" name="TextBox 23"/>
              <p:cNvSpPr txBox="1">
                <a:spLocks noRot="1" noChangeAspect="1" noMove="1" noResize="1" noEditPoints="1" noAdjustHandles="1" noChangeArrowheads="1" noChangeShapeType="1" noTextEdit="1"/>
              </p:cNvSpPr>
              <p:nvPr/>
            </p:nvSpPr>
            <p:spPr>
              <a:xfrm>
                <a:off x="4038600" y="3962400"/>
                <a:ext cx="3198376" cy="539635"/>
              </a:xfrm>
              <a:prstGeom prst="rect">
                <a:avLst/>
              </a:prstGeom>
              <a:blipFill rotWithShape="1">
                <a:blip r:embed="rId8"/>
                <a:stretch>
                  <a:fillRect b="-4494"/>
                </a:stretch>
              </a:blipFill>
            </p:spPr>
            <p:txBody>
              <a:bodyPr/>
              <a:lstStyle/>
              <a:p>
                <a:r>
                  <a:rPr lang="en-GB">
                    <a:noFill/>
                  </a:rPr>
                  <a:t> </a:t>
                </a:r>
              </a:p>
            </p:txBody>
          </p:sp>
        </mc:Fallback>
      </mc:AlternateContent>
      <p:sp>
        <p:nvSpPr>
          <p:cNvPr id="25" name="TextBox 24"/>
          <p:cNvSpPr txBox="1"/>
          <p:nvPr/>
        </p:nvSpPr>
        <p:spPr>
          <a:xfrm>
            <a:off x="4572000" y="2743200"/>
            <a:ext cx="978152" cy="523220"/>
          </a:xfrm>
          <a:prstGeom prst="rect">
            <a:avLst/>
          </a:prstGeom>
          <a:noFill/>
        </p:spPr>
        <p:txBody>
          <a:bodyPr wrap="none" rtlCol="0">
            <a:spAutoFit/>
          </a:bodyPr>
          <a:lstStyle/>
          <a:p>
            <a:pPr algn="ctr"/>
            <a:r>
              <a:rPr lang="en-GB" sz="1400" dirty="0">
                <a:solidFill>
                  <a:srgbClr val="FF0000"/>
                </a:solidFill>
                <a:latin typeface="Comic Sans MS" pitchFamily="66" charset="0"/>
              </a:rPr>
              <a:t>Approach</a:t>
            </a:r>
          </a:p>
          <a:p>
            <a:pPr algn="ctr"/>
            <a:r>
              <a:rPr lang="en-GB" sz="1400" dirty="0">
                <a:solidFill>
                  <a:srgbClr val="FF0000"/>
                </a:solidFill>
                <a:latin typeface="Comic Sans MS" pitchFamily="66" charset="0"/>
              </a:rPr>
              <a:t>u – 0 = u</a:t>
            </a:r>
          </a:p>
        </p:txBody>
      </p:sp>
      <p:sp>
        <p:nvSpPr>
          <p:cNvPr id="26" name="TextBox 25"/>
          <p:cNvSpPr txBox="1"/>
          <p:nvPr/>
        </p:nvSpPr>
        <p:spPr>
          <a:xfrm>
            <a:off x="6781800" y="2743200"/>
            <a:ext cx="1096775" cy="523220"/>
          </a:xfrm>
          <a:prstGeom prst="rect">
            <a:avLst/>
          </a:prstGeom>
          <a:noFill/>
        </p:spPr>
        <p:txBody>
          <a:bodyPr wrap="none" rtlCol="0">
            <a:spAutoFit/>
          </a:bodyPr>
          <a:lstStyle/>
          <a:p>
            <a:pPr algn="ctr"/>
            <a:r>
              <a:rPr lang="en-GB" sz="1400" dirty="0">
                <a:solidFill>
                  <a:srgbClr val="FF0000"/>
                </a:solidFill>
                <a:latin typeface="Comic Sans MS" pitchFamily="66" charset="0"/>
              </a:rPr>
              <a:t>Separation</a:t>
            </a:r>
          </a:p>
          <a:p>
            <a:pPr algn="ctr"/>
            <a:r>
              <a:rPr lang="en-GB" sz="1400" dirty="0">
                <a:solidFill>
                  <a:srgbClr val="FF0000"/>
                </a:solidFill>
                <a:latin typeface="Comic Sans MS" pitchFamily="66" charset="0"/>
              </a:rPr>
              <a:t>0 - - v = v</a:t>
            </a:r>
          </a:p>
        </p:txBody>
      </p:sp>
      <mc:AlternateContent xmlns:mc="http://schemas.openxmlformats.org/markup-compatibility/2006" xmlns:a14="http://schemas.microsoft.com/office/drawing/2010/main">
        <mc:Choice Requires="a14">
          <p:sp>
            <p:nvSpPr>
              <p:cNvPr id="27" name="TextBox 26"/>
              <p:cNvSpPr txBox="1"/>
              <p:nvPr/>
            </p:nvSpPr>
            <p:spPr>
              <a:xfrm>
                <a:off x="4038600" y="4648200"/>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27" name="TextBox 26"/>
              <p:cNvSpPr txBox="1">
                <a:spLocks noRot="1" noChangeAspect="1" noMove="1" noResize="1" noEditPoints="1" noAdjustHandles="1" noChangeArrowheads="1" noChangeShapeType="1" noTextEdit="1"/>
              </p:cNvSpPr>
              <p:nvPr/>
            </p:nvSpPr>
            <p:spPr>
              <a:xfrm>
                <a:off x="4038600" y="4648200"/>
                <a:ext cx="660052" cy="461665"/>
              </a:xfrm>
              <a:prstGeom prst="rect">
                <a:avLst/>
              </a:prstGeom>
              <a:blipFill rotWithShape="1">
                <a:blip r:embed="rId9"/>
                <a:stretch>
                  <a:fillRect/>
                </a:stretch>
              </a:blipFill>
            </p:spPr>
            <p:txBody>
              <a:bodyPr/>
              <a:lstStyle/>
              <a:p>
                <a:r>
                  <a:rPr lang="en-GB">
                    <a:noFill/>
                  </a:rPr>
                  <a:t> </a:t>
                </a:r>
              </a:p>
            </p:txBody>
          </p:sp>
        </mc:Fallback>
      </mc:AlternateContent>
      <p:sp>
        <p:nvSpPr>
          <p:cNvPr id="28" name="TextBox 27"/>
          <p:cNvSpPr txBox="1"/>
          <p:nvPr/>
        </p:nvSpPr>
        <p:spPr>
          <a:xfrm>
            <a:off x="3810000" y="5334000"/>
            <a:ext cx="5105400" cy="523220"/>
          </a:xfrm>
          <a:prstGeom prst="rect">
            <a:avLst/>
          </a:prstGeom>
          <a:noFill/>
        </p:spPr>
        <p:txBody>
          <a:bodyPr wrap="square" rtlCol="0">
            <a:spAutoFit/>
          </a:bodyPr>
          <a:lstStyle/>
          <a:p>
            <a:pPr algn="ctr"/>
            <a:r>
              <a:rPr lang="en-GB" sz="1400" dirty="0">
                <a:latin typeface="Comic Sans MS" pitchFamily="66" charset="0"/>
              </a:rPr>
              <a:t>You can use this formula for the coefficient of restitution for a particle colliding with a perpendicular plane</a:t>
            </a:r>
          </a:p>
        </p:txBody>
      </p:sp>
      <p:sp>
        <p:nvSpPr>
          <p:cNvPr id="29" name="Arc 28"/>
          <p:cNvSpPr/>
          <p:nvPr/>
        </p:nvSpPr>
        <p:spPr>
          <a:xfrm>
            <a:off x="7086600" y="42672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TextBox 29"/>
          <p:cNvSpPr txBox="1"/>
          <p:nvPr/>
        </p:nvSpPr>
        <p:spPr>
          <a:xfrm>
            <a:off x="7467600" y="44196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31" name="TextBox 30"/>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31" name="TextBox 30"/>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0"/>
                <a:stretch>
                  <a:fillRect/>
                </a:stretch>
              </a:blipFill>
            </p:spPr>
            <p:txBody>
              <a:bodyPr/>
              <a:lstStyle/>
              <a:p>
                <a:r>
                  <a:rPr lang="en-GB">
                    <a:noFill/>
                  </a:rPr>
                  <a:t> </a:t>
                </a:r>
              </a:p>
            </p:txBody>
          </p:sp>
        </mc:Fallback>
      </mc:AlternateContent>
      <p:sp>
        <p:nvSpPr>
          <p:cNvPr id="32" name="TextBox 31"/>
          <p:cNvSpPr txBox="1"/>
          <p:nvPr/>
        </p:nvSpPr>
        <p:spPr>
          <a:xfrm>
            <a:off x="7696200" y="1752600"/>
            <a:ext cx="293670" cy="307777"/>
          </a:xfrm>
          <a:prstGeom prst="rect">
            <a:avLst/>
          </a:prstGeom>
          <a:noFill/>
        </p:spPr>
        <p:txBody>
          <a:bodyPr wrap="none" rtlCol="0">
            <a:spAutoFit/>
          </a:bodyPr>
          <a:lstStyle/>
          <a:p>
            <a:pPr algn="ctr"/>
            <a:r>
              <a:rPr lang="en-GB" sz="1400" dirty="0">
                <a:latin typeface="Comic Sans MS" pitchFamily="66" charset="0"/>
              </a:rPr>
              <a:t>0</a:t>
            </a:r>
          </a:p>
        </p:txBody>
      </p:sp>
      <p:sp>
        <p:nvSpPr>
          <p:cNvPr id="33" name="TextBox 32"/>
          <p:cNvSpPr txBox="1"/>
          <p:nvPr/>
        </p:nvSpPr>
        <p:spPr>
          <a:xfrm>
            <a:off x="5486400" y="1752600"/>
            <a:ext cx="293670" cy="307777"/>
          </a:xfrm>
          <a:prstGeom prst="rect">
            <a:avLst/>
          </a:prstGeom>
          <a:noFill/>
        </p:spPr>
        <p:txBody>
          <a:bodyPr wrap="none" rtlCol="0">
            <a:spAutoFit/>
          </a:bodyPr>
          <a:lstStyle/>
          <a:p>
            <a:pPr algn="ctr"/>
            <a:r>
              <a:rPr lang="en-GB" sz="1400" dirty="0">
                <a:latin typeface="Comic Sans MS" pitchFamily="66" charset="0"/>
              </a:rPr>
              <a:t>0</a:t>
            </a:r>
          </a:p>
        </p:txBody>
      </p:sp>
      <mc:AlternateContent xmlns:mc="http://schemas.openxmlformats.org/markup-compatibility/2006" xmlns:a14="http://schemas.microsoft.com/office/drawing/2010/main">
        <mc:Choice Requires="a14">
          <p:sp>
            <p:nvSpPr>
              <p:cNvPr id="35" name="TextBox 34"/>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35" name="TextBox 34"/>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36" name="TextBox 35"/>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37" name="TextBox 36"/>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38" name="TextBox 37"/>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4"/>
                <a:stretch>
                  <a:fillRect b="-3846"/>
                </a:stretch>
              </a:blipFill>
            </p:spPr>
            <p:txBody>
              <a:bodyPr/>
              <a:lstStyle/>
              <a:p>
                <a:r>
                  <a:rPr lang="en-GB">
                    <a:noFill/>
                  </a:rPr>
                  <a:t> </a:t>
                </a:r>
              </a:p>
            </p:txBody>
          </p:sp>
        </mc:Fallback>
      </mc:AlternateContent>
      <p:sp>
        <p:nvSpPr>
          <p:cNvPr id="39" name="TextBox 38"/>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5"/>
              </a:rPr>
              <a:t>Applet for collision demonstrations</a:t>
            </a:r>
            <a:endParaRPr lang="en-GB" sz="1400" dirty="0">
              <a:latin typeface="Comic Sans MS" pitchFamily="66" charset="0"/>
            </a:endParaRPr>
          </a:p>
        </p:txBody>
      </p:sp>
      <p:sp>
        <p:nvSpPr>
          <p:cNvPr id="40"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41"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4B</a:t>
            </a:r>
            <a:endParaRPr lang="en-GB" dirty="0">
              <a:latin typeface="Comic Sans MS" panose="030F0702030302020204" pitchFamily="66" charset="0"/>
            </a:endParaRPr>
          </a:p>
        </p:txBody>
      </p:sp>
      <p:sp useBgFill="1">
        <p:nvSpPr>
          <p:cNvPr id="2" name="Rectangle 1"/>
          <p:cNvSpPr/>
          <p:nvPr/>
        </p:nvSpPr>
        <p:spPr>
          <a:xfrm>
            <a:off x="2211978" y="2420983"/>
            <a:ext cx="1193074" cy="2525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341941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linds(horizontal)">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par>
                                <p:cTn id="23" presetID="3" presetClass="entr" presetSubtype="1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linds(horizontal)">
                                      <p:cBhvr>
                                        <p:cTn id="25" dur="500"/>
                                        <p:tgtEl>
                                          <p:spTgt spid="1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linds(horizontal)">
                                      <p:cBhvr>
                                        <p:cTn id="28" dur="500"/>
                                        <p:tgtEl>
                                          <p:spTgt spid="14"/>
                                        </p:tgtEl>
                                      </p:cBhvr>
                                    </p:animEffect>
                                  </p:childTnLst>
                                </p:cTn>
                              </p:par>
                              <p:par>
                                <p:cTn id="29" presetID="3" presetClass="entr" presetSubtype="1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linds(horizontal)">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blinds(horizontal)">
                                      <p:cBhvr>
                                        <p:cTn id="36" dur="5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blinds(horizontal)">
                                      <p:cBhvr>
                                        <p:cTn id="41" dur="500"/>
                                        <p:tgtEl>
                                          <p:spTgt spid="11"/>
                                        </p:tgtEl>
                                      </p:cBhvr>
                                    </p:animEffect>
                                  </p:childTnLst>
                                </p:cTn>
                              </p:par>
                              <p:par>
                                <p:cTn id="42" presetID="3" presetClass="entr" presetSubtype="10" fill="hold"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blinds(horizontal)">
                                      <p:cBhvr>
                                        <p:cTn id="44" dur="500"/>
                                        <p:tgtEl>
                                          <p:spTgt spid="13"/>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linds(horizontal)">
                                      <p:cBhvr>
                                        <p:cTn id="47" dur="500"/>
                                        <p:tgtEl>
                                          <p:spTgt spid="15"/>
                                        </p:tgtEl>
                                      </p:cBhvr>
                                    </p:animEffect>
                                  </p:childTnLst>
                                </p:cTn>
                              </p:par>
                              <p:par>
                                <p:cTn id="48" presetID="3" presetClass="entr" presetSubtype="10" fill="hold" nodeType="with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blinds(horizontal)">
                                      <p:cBhvr>
                                        <p:cTn id="50" dur="500"/>
                                        <p:tgtEl>
                                          <p:spTgt spid="22"/>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blinds(horizontal)">
                                      <p:cBhvr>
                                        <p:cTn id="55" dur="500"/>
                                        <p:tgtEl>
                                          <p:spTgt spid="23"/>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blinds(horizontal)">
                                      <p:cBhvr>
                                        <p:cTn id="60" dur="500"/>
                                        <p:tgtEl>
                                          <p:spTgt spid="33"/>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blinds(horizontal)">
                                      <p:cBhvr>
                                        <p:cTn id="65" dur="500"/>
                                        <p:tgtEl>
                                          <p:spTgt spid="32"/>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blinds(horizontal)">
                                      <p:cBhvr>
                                        <p:cTn id="70" dur="500"/>
                                        <p:tgtEl>
                                          <p:spTgt spid="24"/>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blinds(horizontal)">
                                      <p:cBhvr>
                                        <p:cTn id="75" dur="500"/>
                                        <p:tgtEl>
                                          <p:spTgt spid="29"/>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blinds(horizontal)">
                                      <p:cBhvr>
                                        <p:cTn id="80" dur="500"/>
                                        <p:tgtEl>
                                          <p:spTgt spid="30"/>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nodeType="clickEffect">
                                  <p:stCondLst>
                                    <p:cond delay="0"/>
                                  </p:stCondLst>
                                  <p:childTnLst>
                                    <p:set>
                                      <p:cBhvr>
                                        <p:cTn id="84" dur="1" fill="hold">
                                          <p:stCondLst>
                                            <p:cond delay="0"/>
                                          </p:stCondLst>
                                        </p:cTn>
                                        <p:tgtEl>
                                          <p:spTgt spid="25">
                                            <p:txEl>
                                              <p:pRg st="0" end="0"/>
                                            </p:txEl>
                                          </p:spTgt>
                                        </p:tgtEl>
                                        <p:attrNameLst>
                                          <p:attrName>style.visibility</p:attrName>
                                        </p:attrNameLst>
                                      </p:cBhvr>
                                      <p:to>
                                        <p:strVal val="visible"/>
                                      </p:to>
                                    </p:set>
                                    <p:animEffect transition="in" filter="blinds(horizontal)">
                                      <p:cBhvr>
                                        <p:cTn id="85" dur="500"/>
                                        <p:tgtEl>
                                          <p:spTgt spid="25">
                                            <p:txEl>
                                              <p:pRg st="0" end="0"/>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nodeType="clickEffect">
                                  <p:stCondLst>
                                    <p:cond delay="0"/>
                                  </p:stCondLst>
                                  <p:childTnLst>
                                    <p:set>
                                      <p:cBhvr>
                                        <p:cTn id="89" dur="1" fill="hold">
                                          <p:stCondLst>
                                            <p:cond delay="0"/>
                                          </p:stCondLst>
                                        </p:cTn>
                                        <p:tgtEl>
                                          <p:spTgt spid="25">
                                            <p:txEl>
                                              <p:pRg st="1" end="1"/>
                                            </p:txEl>
                                          </p:spTgt>
                                        </p:tgtEl>
                                        <p:attrNameLst>
                                          <p:attrName>style.visibility</p:attrName>
                                        </p:attrNameLst>
                                      </p:cBhvr>
                                      <p:to>
                                        <p:strVal val="visible"/>
                                      </p:to>
                                    </p:set>
                                    <p:animEffect transition="in" filter="blinds(horizontal)">
                                      <p:cBhvr>
                                        <p:cTn id="90" dur="500"/>
                                        <p:tgtEl>
                                          <p:spTgt spid="25">
                                            <p:txEl>
                                              <p:pRg st="1" end="1"/>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nodeType="clickEffect">
                                  <p:stCondLst>
                                    <p:cond delay="0"/>
                                  </p:stCondLst>
                                  <p:childTnLst>
                                    <p:set>
                                      <p:cBhvr>
                                        <p:cTn id="94" dur="1" fill="hold">
                                          <p:stCondLst>
                                            <p:cond delay="0"/>
                                          </p:stCondLst>
                                        </p:cTn>
                                        <p:tgtEl>
                                          <p:spTgt spid="26">
                                            <p:txEl>
                                              <p:pRg st="0" end="0"/>
                                            </p:txEl>
                                          </p:spTgt>
                                        </p:tgtEl>
                                        <p:attrNameLst>
                                          <p:attrName>style.visibility</p:attrName>
                                        </p:attrNameLst>
                                      </p:cBhvr>
                                      <p:to>
                                        <p:strVal val="visible"/>
                                      </p:to>
                                    </p:set>
                                    <p:animEffect transition="in" filter="blinds(horizontal)">
                                      <p:cBhvr>
                                        <p:cTn id="95" dur="500"/>
                                        <p:tgtEl>
                                          <p:spTgt spid="26">
                                            <p:txEl>
                                              <p:pRg st="0" end="0"/>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nodeType="clickEffect">
                                  <p:stCondLst>
                                    <p:cond delay="0"/>
                                  </p:stCondLst>
                                  <p:childTnLst>
                                    <p:set>
                                      <p:cBhvr>
                                        <p:cTn id="99" dur="1" fill="hold">
                                          <p:stCondLst>
                                            <p:cond delay="0"/>
                                          </p:stCondLst>
                                        </p:cTn>
                                        <p:tgtEl>
                                          <p:spTgt spid="26">
                                            <p:txEl>
                                              <p:pRg st="1" end="1"/>
                                            </p:txEl>
                                          </p:spTgt>
                                        </p:tgtEl>
                                        <p:attrNameLst>
                                          <p:attrName>style.visibility</p:attrName>
                                        </p:attrNameLst>
                                      </p:cBhvr>
                                      <p:to>
                                        <p:strVal val="visible"/>
                                      </p:to>
                                    </p:set>
                                    <p:animEffect transition="in" filter="blinds(horizontal)">
                                      <p:cBhvr>
                                        <p:cTn id="100" dur="500"/>
                                        <p:tgtEl>
                                          <p:spTgt spid="26">
                                            <p:txEl>
                                              <p:pRg st="1" end="1"/>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3" presetClass="entr" presetSubtype="10" fill="hold" grpId="0" nodeType="clickEffect">
                                  <p:stCondLst>
                                    <p:cond delay="0"/>
                                  </p:stCondLst>
                                  <p:childTnLst>
                                    <p:set>
                                      <p:cBhvr>
                                        <p:cTn id="104" dur="1" fill="hold">
                                          <p:stCondLst>
                                            <p:cond delay="0"/>
                                          </p:stCondLst>
                                        </p:cTn>
                                        <p:tgtEl>
                                          <p:spTgt spid="27"/>
                                        </p:tgtEl>
                                        <p:attrNameLst>
                                          <p:attrName>style.visibility</p:attrName>
                                        </p:attrNameLst>
                                      </p:cBhvr>
                                      <p:to>
                                        <p:strVal val="visible"/>
                                      </p:to>
                                    </p:set>
                                    <p:animEffect transition="in" filter="blinds(horizontal)">
                                      <p:cBhvr>
                                        <p:cTn id="105" dur="500"/>
                                        <p:tgtEl>
                                          <p:spTgt spid="27"/>
                                        </p:tgtEl>
                                      </p:cBhvr>
                                    </p:animEffect>
                                  </p:childTnLst>
                                </p:cTn>
                              </p:par>
                            </p:childTnLst>
                          </p:cTn>
                        </p:par>
                      </p:childTnLst>
                    </p:cTn>
                  </p:par>
                  <p:par>
                    <p:cTn id="106" fill="hold">
                      <p:stCondLst>
                        <p:cond delay="indefinite"/>
                      </p:stCondLst>
                      <p:childTnLst>
                        <p:par>
                          <p:cTn id="107" fill="hold">
                            <p:stCondLst>
                              <p:cond delay="0"/>
                            </p:stCondLst>
                            <p:childTnLst>
                              <p:par>
                                <p:cTn id="108" presetID="3" presetClass="entr" presetSubtype="10" fill="hold" grpId="0" nodeType="clickEffect">
                                  <p:stCondLst>
                                    <p:cond delay="0"/>
                                  </p:stCondLst>
                                  <p:childTnLst>
                                    <p:set>
                                      <p:cBhvr>
                                        <p:cTn id="109" dur="1" fill="hold">
                                          <p:stCondLst>
                                            <p:cond delay="0"/>
                                          </p:stCondLst>
                                        </p:cTn>
                                        <p:tgtEl>
                                          <p:spTgt spid="28"/>
                                        </p:tgtEl>
                                        <p:attrNameLst>
                                          <p:attrName>style.visibility</p:attrName>
                                        </p:attrNameLst>
                                      </p:cBhvr>
                                      <p:to>
                                        <p:strVal val="visible"/>
                                      </p:to>
                                    </p:set>
                                    <p:animEffect transition="in" filter="blinds(horizontal)">
                                      <p:cBhvr>
                                        <p:cTn id="110" dur="500"/>
                                        <p:tgtEl>
                                          <p:spTgt spid="28"/>
                                        </p:tgtEl>
                                      </p:cBhvr>
                                    </p:animEffect>
                                  </p:childTnLst>
                                </p:cTn>
                              </p:par>
                            </p:childTnLst>
                          </p:cTn>
                        </p:par>
                      </p:childTnLst>
                    </p:cTn>
                  </p:par>
                  <p:par>
                    <p:cTn id="111" fill="hold">
                      <p:stCondLst>
                        <p:cond delay="indefinite"/>
                      </p:stCondLst>
                      <p:childTnLst>
                        <p:par>
                          <p:cTn id="112" fill="hold">
                            <p:stCondLst>
                              <p:cond delay="0"/>
                            </p:stCondLst>
                            <p:childTnLst>
                              <p:par>
                                <p:cTn id="113" presetID="3" presetClass="entr" presetSubtype="10" fill="hold" grpId="0" nodeType="clickEffect">
                                  <p:stCondLst>
                                    <p:cond delay="0"/>
                                  </p:stCondLst>
                                  <p:childTnLst>
                                    <p:set>
                                      <p:cBhvr>
                                        <p:cTn id="114" dur="1" fill="hold">
                                          <p:stCondLst>
                                            <p:cond delay="0"/>
                                          </p:stCondLst>
                                        </p:cTn>
                                        <p:tgtEl>
                                          <p:spTgt spid="31"/>
                                        </p:tgtEl>
                                        <p:attrNameLst>
                                          <p:attrName>style.visibility</p:attrName>
                                        </p:attrNameLst>
                                      </p:cBhvr>
                                      <p:to>
                                        <p:strVal val="visible"/>
                                      </p:to>
                                    </p:set>
                                    <p:animEffect transition="in" filter="blinds(horizontal)">
                                      <p:cBhvr>
                                        <p:cTn id="11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p:bldP spid="15" grpId="0"/>
      <p:bldP spid="20" grpId="0"/>
      <p:bldP spid="21" grpId="0"/>
      <p:bldP spid="23" grpId="0"/>
      <p:bldP spid="24" grpId="0"/>
      <p:bldP spid="27" grpId="0"/>
      <p:bldP spid="28" grpId="0"/>
      <p:bldP spid="29" grpId="0" animBg="1"/>
      <p:bldP spid="30" grpId="0"/>
      <p:bldP spid="31" grpId="0"/>
      <p:bldP spid="32" grpId="0"/>
      <p:bldP spid="33" grpId="0"/>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484" y="1600200"/>
            <a:ext cx="3373819" cy="4525963"/>
          </a:xfrm>
        </p:spPr>
        <p:txBody>
          <a:bodyPr>
            <a:normAutofit/>
          </a:bodyPr>
          <a:lstStyle/>
          <a:p>
            <a:pPr marL="0" indent="0" algn="ctr">
              <a:buNone/>
            </a:pPr>
            <a:r>
              <a:rPr lang="en-GB" sz="1400" b="1" dirty="0">
                <a:latin typeface="Comic Sans MS" pitchFamily="66" charset="0"/>
              </a:rPr>
              <a:t>You can also apply Newton’s Law of Restitution to problems involving direct collision with a smooth plane surface perpendicular to the direction of motion (</a:t>
            </a:r>
            <a:r>
              <a:rPr lang="en-GB" sz="1400" b="1" dirty="0" err="1">
                <a:latin typeface="Comic Sans MS" pitchFamily="66" charset="0"/>
              </a:rPr>
              <a:t>ie</a:t>
            </a:r>
            <a:r>
              <a:rPr lang="en-GB" sz="1400" b="1" dirty="0">
                <a:latin typeface="Comic Sans MS" pitchFamily="66" charset="0"/>
              </a:rPr>
              <a:t> – a wall!)</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particle collides normally with a fixed vertical plane. The diagram shows the speeds (in ms</a:t>
            </a:r>
            <a:r>
              <a:rPr lang="en-GB" sz="1400" baseline="30000" dirty="0">
                <a:latin typeface="Comic Sans MS" pitchFamily="66" charset="0"/>
              </a:rPr>
              <a:t>-1</a:t>
            </a:r>
            <a:r>
              <a:rPr lang="en-GB" sz="1400" dirty="0">
                <a:latin typeface="Comic Sans MS" pitchFamily="66" charset="0"/>
              </a:rPr>
              <a:t>) of the particle before and after collision. Find the value of the coefficient of restitution, e.</a:t>
            </a:r>
          </a:p>
        </p:txBody>
      </p:sp>
      <p:sp>
        <p:nvSpPr>
          <p:cNvPr id="34" name="Oval 33"/>
          <p:cNvSpPr/>
          <p:nvPr/>
        </p:nvSpPr>
        <p:spPr>
          <a:xfrm>
            <a:off x="47244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70104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Arrow Connector 35"/>
          <p:cNvCxnSpPr/>
          <p:nvPr/>
        </p:nvCxnSpPr>
        <p:spPr>
          <a:xfrm>
            <a:off x="46482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69342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713180" y="1828800"/>
            <a:ext cx="293670" cy="307777"/>
          </a:xfrm>
          <a:prstGeom prst="rect">
            <a:avLst/>
          </a:prstGeom>
          <a:noFill/>
        </p:spPr>
        <p:txBody>
          <a:bodyPr wrap="none" rtlCol="0">
            <a:spAutoFit/>
          </a:bodyPr>
          <a:lstStyle/>
          <a:p>
            <a:pPr algn="ctr"/>
            <a:r>
              <a:rPr lang="en-GB" sz="1400" dirty="0">
                <a:latin typeface="Comic Sans MS" pitchFamily="66" charset="0"/>
              </a:rPr>
              <a:t>8</a:t>
            </a:r>
          </a:p>
        </p:txBody>
      </p:sp>
      <p:sp>
        <p:nvSpPr>
          <p:cNvPr id="39" name="TextBox 38"/>
          <p:cNvSpPr txBox="1"/>
          <p:nvPr/>
        </p:nvSpPr>
        <p:spPr>
          <a:xfrm>
            <a:off x="6999179" y="1828800"/>
            <a:ext cx="293670" cy="307777"/>
          </a:xfrm>
          <a:prstGeom prst="rect">
            <a:avLst/>
          </a:prstGeom>
          <a:noFill/>
        </p:spPr>
        <p:txBody>
          <a:bodyPr wrap="none" rtlCol="0">
            <a:spAutoFit/>
          </a:bodyPr>
          <a:lstStyle/>
          <a:p>
            <a:pPr algn="ctr"/>
            <a:r>
              <a:rPr lang="en-GB" sz="1400" dirty="0">
                <a:latin typeface="Comic Sans MS" pitchFamily="66" charset="0"/>
              </a:rPr>
              <a:t>2</a:t>
            </a:r>
          </a:p>
        </p:txBody>
      </p:sp>
      <p:cxnSp>
        <p:nvCxnSpPr>
          <p:cNvPr id="40" name="Straight Connector 39"/>
          <p:cNvCxnSpPr/>
          <p:nvPr/>
        </p:nvCxnSpPr>
        <p:spPr>
          <a:xfrm>
            <a:off x="5638800" y="1905000"/>
            <a:ext cx="0" cy="10668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495800" y="1447800"/>
            <a:ext cx="1426994" cy="307777"/>
          </a:xfrm>
          <a:prstGeom prst="rect">
            <a:avLst/>
          </a:prstGeom>
          <a:noFill/>
        </p:spPr>
        <p:txBody>
          <a:bodyPr wrap="none" rtlCol="0">
            <a:spAutoFit/>
          </a:bodyPr>
          <a:lstStyle/>
          <a:p>
            <a:r>
              <a:rPr lang="en-GB" sz="1400" b="1" dirty="0">
                <a:latin typeface="Comic Sans MS" pitchFamily="66" charset="0"/>
              </a:rPr>
              <a:t>Before impact</a:t>
            </a:r>
          </a:p>
        </p:txBody>
      </p:sp>
      <p:sp>
        <p:nvSpPr>
          <p:cNvPr id="42" name="TextBox 41"/>
          <p:cNvSpPr txBox="1"/>
          <p:nvPr/>
        </p:nvSpPr>
        <p:spPr>
          <a:xfrm>
            <a:off x="6781800" y="1447800"/>
            <a:ext cx="1321196" cy="307777"/>
          </a:xfrm>
          <a:prstGeom prst="rect">
            <a:avLst/>
          </a:prstGeom>
          <a:noFill/>
        </p:spPr>
        <p:txBody>
          <a:bodyPr wrap="none" rtlCol="0">
            <a:spAutoFit/>
          </a:bodyPr>
          <a:lstStyle/>
          <a:p>
            <a:r>
              <a:rPr lang="en-GB" sz="1400" b="1" dirty="0">
                <a:latin typeface="Comic Sans MS" pitchFamily="66" charset="0"/>
              </a:rPr>
              <a:t>After impact</a:t>
            </a:r>
          </a:p>
        </p:txBody>
      </p:sp>
      <p:cxnSp>
        <p:nvCxnSpPr>
          <p:cNvPr id="43" name="Straight Connector 42"/>
          <p:cNvCxnSpPr/>
          <p:nvPr/>
        </p:nvCxnSpPr>
        <p:spPr>
          <a:xfrm>
            <a:off x="7848600" y="1905000"/>
            <a:ext cx="0" cy="10668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8" name="TextBox 47"/>
              <p:cNvSpPr txBox="1"/>
              <p:nvPr/>
            </p:nvSpPr>
            <p:spPr>
              <a:xfrm>
                <a:off x="4419600" y="3200400"/>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48" name="TextBox 47"/>
              <p:cNvSpPr txBox="1">
                <a:spLocks noRot="1" noChangeAspect="1" noMove="1" noResize="1" noEditPoints="1" noAdjustHandles="1" noChangeArrowheads="1" noChangeShapeType="1" noTextEdit="1"/>
              </p:cNvSpPr>
              <p:nvPr/>
            </p:nvSpPr>
            <p:spPr>
              <a:xfrm>
                <a:off x="4419600" y="3200400"/>
                <a:ext cx="660052" cy="461665"/>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4419600" y="3886200"/>
                <a:ext cx="660052" cy="4970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2</m:t>
                          </m:r>
                        </m:num>
                        <m:den>
                          <m:r>
                            <a:rPr lang="en-GB" sz="1400" b="0" i="1" smtClean="0">
                              <a:latin typeface="Cambria Math"/>
                            </a:rPr>
                            <m:t>8</m:t>
                          </m:r>
                        </m:den>
                      </m:f>
                    </m:oMath>
                  </m:oMathPara>
                </a14:m>
                <a:endParaRPr lang="en-GB" sz="1400" dirty="0"/>
              </a:p>
            </p:txBody>
          </p:sp>
        </mc:Choice>
        <mc:Fallback xmlns="">
          <p:sp>
            <p:nvSpPr>
              <p:cNvPr id="49" name="TextBox 48"/>
              <p:cNvSpPr txBox="1">
                <a:spLocks noRot="1" noChangeAspect="1" noMove="1" noResize="1" noEditPoints="1" noAdjustHandles="1" noChangeArrowheads="1" noChangeShapeType="1" noTextEdit="1"/>
              </p:cNvSpPr>
              <p:nvPr/>
            </p:nvSpPr>
            <p:spPr>
              <a:xfrm>
                <a:off x="4419600" y="3886200"/>
                <a:ext cx="660052" cy="497059"/>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4419600" y="4572000"/>
                <a:ext cx="660052" cy="4970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4</m:t>
                          </m:r>
                        </m:den>
                      </m:f>
                    </m:oMath>
                  </m:oMathPara>
                </a14:m>
                <a:endParaRPr lang="en-GB" sz="1400" dirty="0"/>
              </a:p>
            </p:txBody>
          </p:sp>
        </mc:Choice>
        <mc:Fallback xmlns="">
          <p:sp>
            <p:nvSpPr>
              <p:cNvPr id="50" name="TextBox 49"/>
              <p:cNvSpPr txBox="1">
                <a:spLocks noRot="1" noChangeAspect="1" noMove="1" noResize="1" noEditPoints="1" noAdjustHandles="1" noChangeArrowheads="1" noChangeShapeType="1" noTextEdit="1"/>
              </p:cNvSpPr>
              <p:nvPr/>
            </p:nvSpPr>
            <p:spPr>
              <a:xfrm>
                <a:off x="4419600" y="4572000"/>
                <a:ext cx="660052" cy="497059"/>
              </a:xfrm>
              <a:prstGeom prst="rect">
                <a:avLst/>
              </a:prstGeom>
              <a:blipFill rotWithShape="1">
                <a:blip r:embed="rId11"/>
                <a:stretch>
                  <a:fillRect/>
                </a:stretch>
              </a:blipFill>
            </p:spPr>
            <p:txBody>
              <a:bodyPr/>
              <a:lstStyle/>
              <a:p>
                <a:r>
                  <a:rPr lang="en-GB">
                    <a:noFill/>
                  </a:rPr>
                  <a:t> </a:t>
                </a:r>
              </a:p>
            </p:txBody>
          </p:sp>
        </mc:Fallback>
      </mc:AlternateContent>
      <p:sp>
        <p:nvSpPr>
          <p:cNvPr id="51" name="Arc 50"/>
          <p:cNvSpPr/>
          <p:nvPr/>
        </p:nvSpPr>
        <p:spPr>
          <a:xfrm>
            <a:off x="5105400" y="35052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2" name="TextBox 51"/>
          <p:cNvSpPr txBox="1"/>
          <p:nvPr/>
        </p:nvSpPr>
        <p:spPr>
          <a:xfrm>
            <a:off x="5334000" y="3505200"/>
            <a:ext cx="1219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53" name="Arc 52"/>
          <p:cNvSpPr/>
          <p:nvPr/>
        </p:nvSpPr>
        <p:spPr>
          <a:xfrm>
            <a:off x="5105400" y="42672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4" name="TextBox 53"/>
          <p:cNvSpPr txBox="1"/>
          <p:nvPr/>
        </p:nvSpPr>
        <p:spPr>
          <a:xfrm>
            <a:off x="5410200" y="4419600"/>
            <a:ext cx="12192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Simplify</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29" name="TextBox 28"/>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30" name="TextBox 29"/>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32" name="TextBox 31"/>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33" name="TextBox 32"/>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44" name="TextBox 43"/>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6"/>
                <a:stretch>
                  <a:fillRect b="-3846"/>
                </a:stretch>
              </a:blipFill>
            </p:spPr>
            <p:txBody>
              <a:bodyPr/>
              <a:lstStyle/>
              <a:p>
                <a:r>
                  <a:rPr lang="en-GB">
                    <a:noFill/>
                  </a:rPr>
                  <a:t> </a:t>
                </a:r>
              </a:p>
            </p:txBody>
          </p:sp>
        </mc:Fallback>
      </mc:AlternateContent>
      <p:sp>
        <p:nvSpPr>
          <p:cNvPr id="45" name="TextBox 44"/>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7"/>
              </a:rPr>
              <a:t>Applet for collision demonstrations</a:t>
            </a:r>
            <a:endParaRPr lang="en-GB" sz="1400" dirty="0">
              <a:latin typeface="Comic Sans MS" pitchFamily="66" charset="0"/>
            </a:endParaRPr>
          </a:p>
        </p:txBody>
      </p:sp>
      <p:sp>
        <p:nvSpPr>
          <p:cNvPr id="46"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47"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4B</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219447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blinds(horizontal)">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blinds(horizontal)">
                                      <p:cBhvr>
                                        <p:cTn id="12" dur="5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blinds(horizontal)">
                                      <p:cBhvr>
                                        <p:cTn id="17" dur="500"/>
                                        <p:tgtEl>
                                          <p:spTgt spid="5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blinds(horizontal)">
                                      <p:cBhvr>
                                        <p:cTn id="22" dur="500"/>
                                        <p:tgtEl>
                                          <p:spTgt spid="4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blinds(horizontal)">
                                      <p:cBhvr>
                                        <p:cTn id="27" dur="500"/>
                                        <p:tgtEl>
                                          <p:spTgt spid="5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blinds(horizontal)">
                                      <p:cBhvr>
                                        <p:cTn id="32" dur="500"/>
                                        <p:tgtEl>
                                          <p:spTgt spid="5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blinds(horizontal)">
                                      <p:cBhvr>
                                        <p:cTn id="3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animBg="1"/>
      <p:bldP spid="52" grpId="0"/>
      <p:bldP spid="53" grpId="0" animBg="1"/>
      <p:bldP spid="5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484" y="1600200"/>
            <a:ext cx="3373819" cy="4525963"/>
          </a:xfrm>
        </p:spPr>
        <p:txBody>
          <a:bodyPr>
            <a:normAutofit/>
          </a:bodyPr>
          <a:lstStyle/>
          <a:p>
            <a:pPr marL="0" indent="0" algn="ctr">
              <a:buNone/>
            </a:pPr>
            <a:r>
              <a:rPr lang="en-GB" sz="1400" b="1" dirty="0">
                <a:latin typeface="Comic Sans MS" pitchFamily="66" charset="0"/>
              </a:rPr>
              <a:t>You can also apply Newton’s Law of Restitution to problems involving direct collision with a smooth plane surface perpendicular to the direction of motion (</a:t>
            </a:r>
            <a:r>
              <a:rPr lang="en-GB" sz="1400" b="1" dirty="0" err="1">
                <a:latin typeface="Comic Sans MS" pitchFamily="66" charset="0"/>
              </a:rPr>
              <a:t>ie</a:t>
            </a:r>
            <a:r>
              <a:rPr lang="en-GB" sz="1400" b="1" dirty="0">
                <a:latin typeface="Comic Sans MS" pitchFamily="66" charset="0"/>
              </a:rPr>
              <a:t> – a wall!)</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small sphere collides normally with a fixed vertical wall. Before the impact, the sphere is moving with a speed of 4ms</a:t>
            </a:r>
            <a:r>
              <a:rPr lang="en-GB" sz="1400" baseline="30000" dirty="0">
                <a:latin typeface="Comic Sans MS" pitchFamily="66" charset="0"/>
              </a:rPr>
              <a:t>-1</a:t>
            </a:r>
            <a:r>
              <a:rPr lang="en-GB" sz="1400" dirty="0">
                <a:latin typeface="Comic Sans MS" pitchFamily="66" charset="0"/>
              </a:rPr>
              <a:t> on a smooth horizontal floor. The coefficient of restitution between the sphere and the wall is 0.2. </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Find the speed of the sphere after the collision.</a:t>
            </a:r>
          </a:p>
        </p:txBody>
      </p:sp>
      <mc:AlternateContent xmlns:mc="http://schemas.openxmlformats.org/markup-compatibility/2006" xmlns:a14="http://schemas.microsoft.com/office/drawing/2010/main">
        <mc:Choice Requires="a14">
          <p:sp>
            <p:nvSpPr>
              <p:cNvPr id="28" name="TextBox 27"/>
              <p:cNvSpPr txBox="1"/>
              <p:nvPr/>
            </p:nvSpPr>
            <p:spPr>
              <a:xfrm>
                <a:off x="4495800" y="1524000"/>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28" name="TextBox 27"/>
              <p:cNvSpPr txBox="1">
                <a:spLocks noRot="1" noChangeAspect="1" noMove="1" noResize="1" noEditPoints="1" noAdjustHandles="1" noChangeArrowheads="1" noChangeShapeType="1" noTextEdit="1"/>
              </p:cNvSpPr>
              <p:nvPr/>
            </p:nvSpPr>
            <p:spPr>
              <a:xfrm>
                <a:off x="4495800" y="1524000"/>
                <a:ext cx="660052" cy="461665"/>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4343400" y="2286000"/>
                <a:ext cx="80195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0.2=</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4</m:t>
                          </m:r>
                        </m:den>
                      </m:f>
                    </m:oMath>
                  </m:oMathPara>
                </a14:m>
                <a:endParaRPr lang="en-GB" sz="1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4343400" y="2286000"/>
                <a:ext cx="801951" cy="461665"/>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4343400" y="3048000"/>
                <a:ext cx="8382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0.8=</m:t>
                      </m:r>
                      <m:r>
                        <a:rPr lang="en-GB" sz="1400" b="0" i="1" smtClean="0">
                          <a:latin typeface="Cambria Math"/>
                        </a:rPr>
                        <m:t>𝑣</m:t>
                      </m:r>
                    </m:oMath>
                  </m:oMathPara>
                </a14:m>
                <a:endParaRPr lang="en-GB" sz="1400" dirty="0"/>
              </a:p>
            </p:txBody>
          </p:sp>
        </mc:Choice>
        <mc:Fallback xmlns="">
          <p:sp>
            <p:nvSpPr>
              <p:cNvPr id="30" name="TextBox 29"/>
              <p:cNvSpPr txBox="1">
                <a:spLocks noRot="1" noChangeAspect="1" noMove="1" noResize="1" noEditPoints="1" noAdjustHandles="1" noChangeArrowheads="1" noChangeShapeType="1" noTextEdit="1"/>
              </p:cNvSpPr>
              <p:nvPr/>
            </p:nvSpPr>
            <p:spPr>
              <a:xfrm>
                <a:off x="4343400" y="3048000"/>
                <a:ext cx="838200" cy="307777"/>
              </a:xfrm>
              <a:prstGeom prst="rect">
                <a:avLst/>
              </a:prstGeom>
              <a:blipFill rotWithShape="1">
                <a:blip r:embed="rId11"/>
                <a:stretch>
                  <a:fillRect/>
                </a:stretch>
              </a:blipFill>
            </p:spPr>
            <p:txBody>
              <a:bodyPr/>
              <a:lstStyle/>
              <a:p>
                <a:r>
                  <a:rPr lang="en-GB">
                    <a:noFill/>
                  </a:rPr>
                  <a:t> </a:t>
                </a:r>
              </a:p>
            </p:txBody>
          </p:sp>
        </mc:Fallback>
      </mc:AlternateContent>
      <p:sp>
        <p:nvSpPr>
          <p:cNvPr id="32" name="Arc 31"/>
          <p:cNvSpPr/>
          <p:nvPr/>
        </p:nvSpPr>
        <p:spPr>
          <a:xfrm>
            <a:off x="5105400" y="1828800"/>
            <a:ext cx="457200" cy="6858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3" name="TextBox 32"/>
          <p:cNvSpPr txBox="1"/>
          <p:nvPr/>
        </p:nvSpPr>
        <p:spPr>
          <a:xfrm>
            <a:off x="5334000" y="1905000"/>
            <a:ext cx="1219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44" name="Arc 43"/>
          <p:cNvSpPr/>
          <p:nvPr/>
        </p:nvSpPr>
        <p:spPr>
          <a:xfrm>
            <a:off x="5105400" y="2514600"/>
            <a:ext cx="457200" cy="6858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5" name="TextBox 44"/>
          <p:cNvSpPr txBox="1"/>
          <p:nvPr/>
        </p:nvSpPr>
        <p:spPr>
          <a:xfrm>
            <a:off x="5486400" y="26670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by 4</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20" name="TextBox 19"/>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20" name="TextBox 19"/>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21" name="TextBox 20"/>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22" name="TextBox 21"/>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23" name="TextBox 22"/>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24" name="TextBox 23"/>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6"/>
                <a:stretch>
                  <a:fillRect b="-3846"/>
                </a:stretch>
              </a:blipFill>
            </p:spPr>
            <p:txBody>
              <a:bodyPr/>
              <a:lstStyle/>
              <a:p>
                <a:r>
                  <a:rPr lang="en-GB">
                    <a:noFill/>
                  </a:rPr>
                  <a:t> </a:t>
                </a:r>
              </a:p>
            </p:txBody>
          </p:sp>
        </mc:Fallback>
      </mc:AlternateContent>
      <p:sp>
        <p:nvSpPr>
          <p:cNvPr id="25" name="TextBox 24"/>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7"/>
              </a:rPr>
              <a:t>Applet for collision demonstrations</a:t>
            </a:r>
            <a:endParaRPr lang="en-GB" sz="1400" dirty="0">
              <a:latin typeface="Comic Sans MS" pitchFamily="66" charset="0"/>
            </a:endParaRPr>
          </a:p>
        </p:txBody>
      </p:sp>
      <p:sp>
        <p:nvSpPr>
          <p:cNvPr id="26"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27"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4B</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403319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blinds(horizontal)">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blinds(horizontal)">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blinds(horizontal)">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blinds(horizontal)">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blinds(horizontal)">
                                      <p:cBhvr>
                                        <p:cTn id="32" dur="500"/>
                                        <p:tgtEl>
                                          <p:spTgt spid="4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blinds(horizontal)">
                                      <p:cBhvr>
                                        <p:cTn id="37" dur="500"/>
                                        <p:tgtEl>
                                          <p:spTgt spid="4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blinds(horizontal)">
                                      <p:cBhvr>
                                        <p:cTn id="4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2" grpId="0" animBg="1"/>
      <p:bldP spid="33" grpId="0"/>
      <p:bldP spid="44" grpId="0" animBg="1"/>
      <p:bldP spid="4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484" y="1600200"/>
            <a:ext cx="3373819" cy="4525963"/>
          </a:xfrm>
        </p:spPr>
        <p:txBody>
          <a:bodyPr>
            <a:normAutofit lnSpcReduction="10000"/>
          </a:bodyPr>
          <a:lstStyle/>
          <a:p>
            <a:pPr marL="0" indent="0" algn="ctr">
              <a:buNone/>
            </a:pPr>
            <a:r>
              <a:rPr lang="en-GB" sz="1400" b="1" dirty="0">
                <a:latin typeface="Comic Sans MS" pitchFamily="66" charset="0"/>
              </a:rPr>
              <a:t>You can also apply Newton’s Law of Restitution to problems involving direct collision with a smooth plane surface perpendicular to the direction of motion (</a:t>
            </a:r>
            <a:r>
              <a:rPr lang="en-GB" sz="1400" b="1" dirty="0" err="1">
                <a:latin typeface="Comic Sans MS" pitchFamily="66" charset="0"/>
              </a:rPr>
              <a:t>ie</a:t>
            </a:r>
            <a:r>
              <a:rPr lang="en-GB" sz="1400" b="1" dirty="0">
                <a:latin typeface="Comic Sans MS" pitchFamily="66" charset="0"/>
              </a:rPr>
              <a:t> – a wall!)</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particle falls 22.5cm from rest onto a smooth horizontal plane. It then rebounds to a height of 10cm. </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Find the coefficient of restitution between the particle and the plane. Give your answer to 2sf.</a:t>
            </a:r>
          </a:p>
          <a:p>
            <a:pPr marL="0" indent="0" algn="ctr">
              <a:buNone/>
            </a:pPr>
            <a:endParaRPr lang="en-GB" sz="1400" dirty="0">
              <a:latin typeface="Comic Sans MS" pitchFamily="66" charset="0"/>
            </a:endParaRPr>
          </a:p>
          <a:p>
            <a:pPr algn="ctr">
              <a:buFont typeface="Wingdings"/>
              <a:buChar char="à"/>
            </a:pPr>
            <a:r>
              <a:rPr lang="en-GB" sz="1400" dirty="0">
                <a:latin typeface="Comic Sans MS" pitchFamily="66" charset="0"/>
                <a:sym typeface="Wingdings" pitchFamily="2" charset="2"/>
              </a:rPr>
              <a:t>You will need to find the velocity on impact and after impact</a:t>
            </a:r>
          </a:p>
          <a:p>
            <a:pPr algn="ctr">
              <a:buFont typeface="Wingdings"/>
              <a:buChar char="à"/>
            </a:pPr>
            <a:endParaRPr lang="en-GB" sz="1400" dirty="0">
              <a:latin typeface="Comic Sans MS" pitchFamily="66" charset="0"/>
              <a:sym typeface="Wingdings" pitchFamily="2" charset="2"/>
            </a:endParaRPr>
          </a:p>
          <a:p>
            <a:pPr algn="ctr">
              <a:buFont typeface="Wingdings"/>
              <a:buChar char="à"/>
            </a:pPr>
            <a:r>
              <a:rPr lang="en-GB" sz="1400" dirty="0">
                <a:latin typeface="Comic Sans MS" pitchFamily="66" charset="0"/>
                <a:sym typeface="Wingdings" pitchFamily="2" charset="2"/>
              </a:rPr>
              <a:t>To do this, use the SUVAT equations</a:t>
            </a:r>
            <a:endParaRPr lang="en-GB" sz="1400" dirty="0">
              <a:latin typeface="Comic Sans MS" pitchFamily="66" charset="0"/>
            </a:endParaRPr>
          </a:p>
        </p:txBody>
      </p:sp>
      <p:cxnSp>
        <p:nvCxnSpPr>
          <p:cNvPr id="18" name="Straight Connector 17"/>
          <p:cNvCxnSpPr/>
          <p:nvPr/>
        </p:nvCxnSpPr>
        <p:spPr>
          <a:xfrm>
            <a:off x="4724400" y="2590800"/>
            <a:ext cx="1676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5410200" y="14478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2" name="TextBox 11"/>
              <p:cNvSpPr txBox="1"/>
              <p:nvPr/>
            </p:nvSpPr>
            <p:spPr>
              <a:xfrm>
                <a:off x="6629400" y="1447800"/>
                <a:ext cx="109478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𝑠</m:t>
                      </m:r>
                      <m:r>
                        <a:rPr lang="en-GB" sz="1600" b="0" i="1" smtClean="0">
                          <a:latin typeface="Cambria Math"/>
                        </a:rPr>
                        <m:t>=0.225</m:t>
                      </m:r>
                    </m:oMath>
                  </m:oMathPara>
                </a14:m>
                <a:endParaRPr lang="en-GB" sz="1600" dirty="0"/>
              </a:p>
            </p:txBody>
          </p:sp>
        </mc:Choice>
        <mc:Fallback xmlns="">
          <p:sp>
            <p:nvSpPr>
              <p:cNvPr id="12" name="TextBox 11"/>
              <p:cNvSpPr txBox="1">
                <a:spLocks noRot="1" noChangeAspect="1" noMove="1" noResize="1" noEditPoints="1" noAdjustHandles="1" noChangeArrowheads="1" noChangeShapeType="1" noTextEdit="1"/>
              </p:cNvSpPr>
              <p:nvPr/>
            </p:nvSpPr>
            <p:spPr>
              <a:xfrm>
                <a:off x="6629400" y="1447800"/>
                <a:ext cx="1094787" cy="338554"/>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6629400" y="1828800"/>
                <a:ext cx="735073"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𝑢</m:t>
                      </m:r>
                      <m:r>
                        <a:rPr lang="en-GB" sz="1600" b="0" i="1" smtClean="0">
                          <a:latin typeface="Cambria Math"/>
                        </a:rPr>
                        <m:t>=0</m:t>
                      </m:r>
                    </m:oMath>
                  </m:oMathPara>
                </a14:m>
                <a:endParaRPr lang="en-GB" sz="1600" dirty="0"/>
              </a:p>
            </p:txBody>
          </p:sp>
        </mc:Choice>
        <mc:Fallback xmlns="">
          <p:sp>
            <p:nvSpPr>
              <p:cNvPr id="23" name="TextBox 22"/>
              <p:cNvSpPr txBox="1">
                <a:spLocks noRot="1" noChangeAspect="1" noMove="1" noResize="1" noEditPoints="1" noAdjustHandles="1" noChangeArrowheads="1" noChangeShapeType="1" noTextEdit="1"/>
              </p:cNvSpPr>
              <p:nvPr/>
            </p:nvSpPr>
            <p:spPr>
              <a:xfrm>
                <a:off x="6629400" y="1828800"/>
                <a:ext cx="735073" cy="338554"/>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6629400" y="2209800"/>
                <a:ext cx="69172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𝑣</m:t>
                      </m:r>
                      <m:r>
                        <a:rPr lang="en-GB" sz="1600" b="0" i="1" smtClean="0">
                          <a:latin typeface="Cambria Math"/>
                        </a:rPr>
                        <m:t>= ?</m:t>
                      </m:r>
                    </m:oMath>
                  </m:oMathPara>
                </a14:m>
                <a:endParaRPr lang="en-GB" sz="1600" dirty="0"/>
              </a:p>
            </p:txBody>
          </p:sp>
        </mc:Choice>
        <mc:Fallback xmlns="">
          <p:sp>
            <p:nvSpPr>
              <p:cNvPr id="24" name="TextBox 23"/>
              <p:cNvSpPr txBox="1">
                <a:spLocks noRot="1" noChangeAspect="1" noMove="1" noResize="1" noEditPoints="1" noAdjustHandles="1" noChangeArrowheads="1" noChangeShapeType="1" noTextEdit="1"/>
              </p:cNvSpPr>
              <p:nvPr/>
            </p:nvSpPr>
            <p:spPr>
              <a:xfrm>
                <a:off x="6629400" y="2209800"/>
                <a:ext cx="691728" cy="338554"/>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7696200" y="1676400"/>
                <a:ext cx="887166"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𝑎</m:t>
                      </m:r>
                      <m:r>
                        <a:rPr lang="en-GB" sz="1600" b="0" i="1" smtClean="0">
                          <a:latin typeface="Cambria Math"/>
                        </a:rPr>
                        <m:t>=9.8</m:t>
                      </m:r>
                    </m:oMath>
                  </m:oMathPara>
                </a14:m>
                <a:endParaRPr lang="en-GB" sz="1600" dirty="0"/>
              </a:p>
            </p:txBody>
          </p:sp>
        </mc:Choice>
        <mc:Fallback xmlns="">
          <p:sp>
            <p:nvSpPr>
              <p:cNvPr id="25" name="TextBox 24"/>
              <p:cNvSpPr txBox="1">
                <a:spLocks noRot="1" noChangeAspect="1" noMove="1" noResize="1" noEditPoints="1" noAdjustHandles="1" noChangeArrowheads="1" noChangeShapeType="1" noTextEdit="1"/>
              </p:cNvSpPr>
              <p:nvPr/>
            </p:nvSpPr>
            <p:spPr>
              <a:xfrm>
                <a:off x="7696200" y="1676400"/>
                <a:ext cx="887166" cy="338554"/>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7696200" y="2057400"/>
                <a:ext cx="66024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𝑡</m:t>
                      </m:r>
                      <m:r>
                        <a:rPr lang="en-GB" sz="1600" b="0" i="1" smtClean="0">
                          <a:latin typeface="Cambria Math"/>
                        </a:rPr>
                        <m:t>= ?</m:t>
                      </m:r>
                    </m:oMath>
                  </m:oMathPara>
                </a14:m>
                <a:endParaRPr lang="en-GB" sz="1600" dirty="0"/>
              </a:p>
            </p:txBody>
          </p:sp>
        </mc:Choice>
        <mc:Fallback xmlns="">
          <p:sp>
            <p:nvSpPr>
              <p:cNvPr id="26" name="TextBox 25"/>
              <p:cNvSpPr txBox="1">
                <a:spLocks noRot="1" noChangeAspect="1" noMove="1" noResize="1" noEditPoints="1" noAdjustHandles="1" noChangeArrowheads="1" noChangeShapeType="1" noTextEdit="1"/>
              </p:cNvSpPr>
              <p:nvPr/>
            </p:nvSpPr>
            <p:spPr>
              <a:xfrm>
                <a:off x="7696200" y="2057400"/>
                <a:ext cx="660245" cy="338554"/>
              </a:xfrm>
              <a:prstGeom prst="rect">
                <a:avLst/>
              </a:prstGeom>
              <a:blipFill rotWithShape="1">
                <a:blip r:embed="rId13"/>
                <a:stretch>
                  <a:fillRect/>
                </a:stretch>
              </a:blipFill>
            </p:spPr>
            <p:txBody>
              <a:bodyPr/>
              <a:lstStyle/>
              <a:p>
                <a:r>
                  <a:rPr lang="en-GB">
                    <a:noFill/>
                  </a:rPr>
                  <a:t> </a:t>
                </a:r>
              </a:p>
            </p:txBody>
          </p:sp>
        </mc:Fallback>
      </mc:AlternateContent>
      <p:cxnSp>
        <p:nvCxnSpPr>
          <p:cNvPr id="14" name="Straight Arrow Connector 13"/>
          <p:cNvCxnSpPr/>
          <p:nvPr/>
        </p:nvCxnSpPr>
        <p:spPr>
          <a:xfrm>
            <a:off x="5029200" y="1600200"/>
            <a:ext cx="0" cy="99060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191000" y="1905000"/>
            <a:ext cx="875561" cy="338554"/>
          </a:xfrm>
          <a:prstGeom prst="rect">
            <a:avLst/>
          </a:prstGeom>
          <a:noFill/>
        </p:spPr>
        <p:txBody>
          <a:bodyPr wrap="none" rtlCol="0">
            <a:spAutoFit/>
          </a:bodyPr>
          <a:lstStyle/>
          <a:p>
            <a:pPr algn="ctr"/>
            <a:r>
              <a:rPr lang="en-GB" sz="1600" dirty="0">
                <a:latin typeface="Comic Sans MS" pitchFamily="66" charset="0"/>
              </a:rPr>
              <a:t>22.5cm</a:t>
            </a:r>
          </a:p>
        </p:txBody>
      </p:sp>
      <p:sp>
        <p:nvSpPr>
          <p:cNvPr id="17" name="TextBox 16"/>
          <p:cNvSpPr txBox="1"/>
          <p:nvPr/>
        </p:nvSpPr>
        <p:spPr>
          <a:xfrm>
            <a:off x="3810000" y="2819400"/>
            <a:ext cx="2674130" cy="307777"/>
          </a:xfrm>
          <a:prstGeom prst="rect">
            <a:avLst/>
          </a:prstGeom>
          <a:noFill/>
        </p:spPr>
        <p:txBody>
          <a:bodyPr wrap="none" rtlCol="0">
            <a:spAutoFit/>
          </a:bodyPr>
          <a:lstStyle/>
          <a:p>
            <a:r>
              <a:rPr lang="en-GB" sz="1400" u="sng" dirty="0">
                <a:latin typeface="Comic Sans MS" pitchFamily="66" charset="0"/>
              </a:rPr>
              <a:t>Finding the velocity </a:t>
            </a:r>
            <a:r>
              <a:rPr lang="en-GB" sz="1400" b="1" u="sng" dirty="0">
                <a:latin typeface="Comic Sans MS" pitchFamily="66" charset="0"/>
              </a:rPr>
              <a:t>on</a:t>
            </a:r>
            <a:r>
              <a:rPr lang="en-GB" sz="1400" u="sng" dirty="0">
                <a:latin typeface="Comic Sans MS" pitchFamily="66" charset="0"/>
              </a:rPr>
              <a:t> impact</a:t>
            </a:r>
          </a:p>
        </p:txBody>
      </p:sp>
      <mc:AlternateContent xmlns:mc="http://schemas.openxmlformats.org/markup-compatibility/2006" xmlns:a14="http://schemas.microsoft.com/office/drawing/2010/main">
        <mc:Choice Requires="a14">
          <p:sp>
            <p:nvSpPr>
              <p:cNvPr id="34" name="TextBox 33"/>
              <p:cNvSpPr txBox="1"/>
              <p:nvPr/>
            </p:nvSpPr>
            <p:spPr>
              <a:xfrm>
                <a:off x="3810000" y="3276600"/>
                <a:ext cx="1524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1600" i="1" smtClean="0">
                              <a:latin typeface="Cambria Math" panose="02040503050406030204" pitchFamily="18" charset="0"/>
                            </a:rPr>
                          </m:ctrlPr>
                        </m:sSupPr>
                        <m:e>
                          <m:r>
                            <a:rPr lang="en-GB" sz="1600" b="0" i="1" smtClean="0">
                              <a:latin typeface="Cambria Math"/>
                            </a:rPr>
                            <m:t>𝑣</m:t>
                          </m:r>
                        </m:e>
                        <m:sup>
                          <m:r>
                            <a:rPr lang="en-GB" sz="1600" b="0" i="1" smtClean="0">
                              <a:latin typeface="Cambria Math"/>
                            </a:rPr>
                            <m:t>2</m:t>
                          </m:r>
                        </m:sup>
                      </m:sSup>
                      <m:r>
                        <a:rPr lang="en-GB" sz="1600" b="0" i="1" smtClean="0">
                          <a:latin typeface="Cambria Math"/>
                        </a:rPr>
                        <m:t>=</m:t>
                      </m:r>
                      <m:sSup>
                        <m:sSupPr>
                          <m:ctrlPr>
                            <a:rPr lang="en-GB" sz="1600" b="0" i="1" smtClean="0">
                              <a:latin typeface="Cambria Math" panose="02040503050406030204" pitchFamily="18" charset="0"/>
                            </a:rPr>
                          </m:ctrlPr>
                        </m:sSupPr>
                        <m:e>
                          <m:r>
                            <a:rPr lang="en-GB" sz="1600" b="0" i="1" smtClean="0">
                              <a:latin typeface="Cambria Math"/>
                            </a:rPr>
                            <m:t>𝑢</m:t>
                          </m:r>
                        </m:e>
                        <m:sup>
                          <m:r>
                            <a:rPr lang="en-GB" sz="1600" b="0" i="1" smtClean="0">
                              <a:latin typeface="Cambria Math"/>
                            </a:rPr>
                            <m:t>2</m:t>
                          </m:r>
                        </m:sup>
                      </m:sSup>
                      <m:r>
                        <a:rPr lang="en-GB" sz="1600" b="0" i="1" smtClean="0">
                          <a:latin typeface="Cambria Math"/>
                        </a:rPr>
                        <m:t>+2</m:t>
                      </m:r>
                      <m:r>
                        <a:rPr lang="en-GB" sz="1600" b="0" i="1" smtClean="0">
                          <a:latin typeface="Cambria Math"/>
                        </a:rPr>
                        <m:t>𝑎𝑠</m:t>
                      </m:r>
                    </m:oMath>
                  </m:oMathPara>
                </a14:m>
                <a:endParaRPr lang="en-GB" sz="1600" dirty="0"/>
              </a:p>
            </p:txBody>
          </p:sp>
        </mc:Choice>
        <mc:Fallback xmlns="">
          <p:sp>
            <p:nvSpPr>
              <p:cNvPr id="34" name="TextBox 33"/>
              <p:cNvSpPr txBox="1">
                <a:spLocks noRot="1" noChangeAspect="1" noMove="1" noResize="1" noEditPoints="1" noAdjustHandles="1" noChangeArrowheads="1" noChangeShapeType="1" noTextEdit="1"/>
              </p:cNvSpPr>
              <p:nvPr/>
            </p:nvSpPr>
            <p:spPr>
              <a:xfrm>
                <a:off x="3810000" y="3276600"/>
                <a:ext cx="1524000" cy="338554"/>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3810000" y="3810000"/>
                <a:ext cx="251588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sz="1600" i="1" smtClean="0">
                              <a:latin typeface="Cambria Math" panose="02040503050406030204" pitchFamily="18" charset="0"/>
                            </a:rPr>
                          </m:ctrlPr>
                        </m:sSupPr>
                        <m:e>
                          <m:r>
                            <a:rPr lang="en-GB" sz="1600" b="0" i="1" smtClean="0">
                              <a:latin typeface="Cambria Math"/>
                            </a:rPr>
                            <m:t>𝑣</m:t>
                          </m:r>
                        </m:e>
                        <m:sup>
                          <m:r>
                            <a:rPr lang="en-GB" sz="1600" b="0" i="1" smtClean="0">
                              <a:latin typeface="Cambria Math"/>
                            </a:rPr>
                            <m:t>2</m:t>
                          </m:r>
                        </m:sup>
                      </m:sSup>
                      <m:r>
                        <a:rPr lang="en-GB" sz="1600" b="0" i="1" smtClean="0">
                          <a:latin typeface="Cambria Math"/>
                        </a:rPr>
                        <m:t>=</m:t>
                      </m:r>
                      <m:sSup>
                        <m:sSupPr>
                          <m:ctrlPr>
                            <a:rPr lang="en-GB" sz="1600" b="0" i="1" smtClean="0">
                              <a:latin typeface="Cambria Math" panose="02040503050406030204" pitchFamily="18" charset="0"/>
                            </a:rPr>
                          </m:ctrlPr>
                        </m:sSupPr>
                        <m:e>
                          <m:r>
                            <a:rPr lang="en-GB" sz="1600" b="0" i="1" smtClean="0">
                              <a:latin typeface="Cambria Math"/>
                            </a:rPr>
                            <m:t>(0)</m:t>
                          </m:r>
                        </m:e>
                        <m:sup>
                          <m:r>
                            <a:rPr lang="en-GB" sz="1600" b="0" i="1" smtClean="0">
                              <a:latin typeface="Cambria Math"/>
                            </a:rPr>
                            <m:t>2</m:t>
                          </m:r>
                        </m:sup>
                      </m:sSup>
                      <m:r>
                        <a:rPr lang="en-GB" sz="1600" b="0" i="1" smtClean="0">
                          <a:latin typeface="Cambria Math"/>
                        </a:rPr>
                        <m:t>+ 2(9.8)(0.225)</m:t>
                      </m:r>
                    </m:oMath>
                  </m:oMathPara>
                </a14:m>
                <a:endParaRPr lang="en-GB" sz="1600" dirty="0"/>
              </a:p>
            </p:txBody>
          </p:sp>
        </mc:Choice>
        <mc:Fallback xmlns="">
          <p:sp>
            <p:nvSpPr>
              <p:cNvPr id="35" name="TextBox 34"/>
              <p:cNvSpPr txBox="1">
                <a:spLocks noRot="1" noChangeAspect="1" noMove="1" noResize="1" noEditPoints="1" noAdjustHandles="1" noChangeArrowheads="1" noChangeShapeType="1" noTextEdit="1"/>
              </p:cNvSpPr>
              <p:nvPr/>
            </p:nvSpPr>
            <p:spPr>
              <a:xfrm>
                <a:off x="3810000" y="3810000"/>
                <a:ext cx="2515882" cy="338554"/>
              </a:xfrm>
              <a:prstGeom prst="rect">
                <a:avLst/>
              </a:prstGeom>
              <a:blipFill rotWithShape="1">
                <a:blip r:embed="rId15"/>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3810000" y="4343400"/>
                <a:ext cx="110151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sz="1600" i="1" smtClean="0">
                              <a:latin typeface="Cambria Math" panose="02040503050406030204" pitchFamily="18" charset="0"/>
                            </a:rPr>
                          </m:ctrlPr>
                        </m:sSupPr>
                        <m:e>
                          <m:r>
                            <a:rPr lang="en-GB" sz="1600" b="0" i="1" smtClean="0">
                              <a:latin typeface="Cambria Math"/>
                            </a:rPr>
                            <m:t>𝑣</m:t>
                          </m:r>
                        </m:e>
                        <m:sup>
                          <m:r>
                            <a:rPr lang="en-GB" sz="1600" b="0" i="1" smtClean="0">
                              <a:latin typeface="Cambria Math"/>
                            </a:rPr>
                            <m:t>2</m:t>
                          </m:r>
                        </m:sup>
                      </m:sSup>
                      <m:r>
                        <a:rPr lang="en-GB" sz="1600" b="0" i="1" smtClean="0">
                          <a:latin typeface="Cambria Math"/>
                        </a:rPr>
                        <m:t>=4.41</m:t>
                      </m:r>
                    </m:oMath>
                  </m:oMathPara>
                </a14:m>
                <a:endParaRPr lang="en-GB" sz="1600" dirty="0"/>
              </a:p>
            </p:txBody>
          </p:sp>
        </mc:Choice>
        <mc:Fallback xmlns="">
          <p:sp>
            <p:nvSpPr>
              <p:cNvPr id="36" name="TextBox 35"/>
              <p:cNvSpPr txBox="1">
                <a:spLocks noRot="1" noChangeAspect="1" noMove="1" noResize="1" noEditPoints="1" noAdjustHandles="1" noChangeArrowheads="1" noChangeShapeType="1" noTextEdit="1"/>
              </p:cNvSpPr>
              <p:nvPr/>
            </p:nvSpPr>
            <p:spPr>
              <a:xfrm>
                <a:off x="3810000" y="4343400"/>
                <a:ext cx="1101519" cy="338554"/>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3886200" y="4876800"/>
                <a:ext cx="137005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𝑣</m:t>
                      </m:r>
                      <m:r>
                        <a:rPr lang="en-GB" sz="1600" b="0" i="1" smtClean="0">
                          <a:latin typeface="Cambria Math"/>
                        </a:rPr>
                        <m:t>=2.1</m:t>
                      </m:r>
                      <m:r>
                        <a:rPr lang="en-GB" sz="1600" b="0" i="1" smtClean="0">
                          <a:latin typeface="Cambria Math"/>
                        </a:rPr>
                        <m:t>𝑚</m:t>
                      </m:r>
                      <m:sSup>
                        <m:sSupPr>
                          <m:ctrlPr>
                            <a:rPr lang="en-GB" sz="1600" b="0" i="1" smtClean="0">
                              <a:latin typeface="Cambria Math" panose="02040503050406030204" pitchFamily="18" charset="0"/>
                            </a:rPr>
                          </m:ctrlPr>
                        </m:sSupPr>
                        <m:e>
                          <m:r>
                            <a:rPr lang="en-GB" sz="1600" b="0" i="1" smtClean="0">
                              <a:latin typeface="Cambria Math"/>
                            </a:rPr>
                            <m:t>𝑠</m:t>
                          </m:r>
                        </m:e>
                        <m:sup>
                          <m:r>
                            <a:rPr lang="en-GB" sz="1600" b="0" i="1" smtClean="0">
                              <a:latin typeface="Cambria Math"/>
                            </a:rPr>
                            <m:t>−1</m:t>
                          </m:r>
                        </m:sup>
                      </m:sSup>
                    </m:oMath>
                  </m:oMathPara>
                </a14:m>
                <a:endParaRPr lang="en-GB" sz="1600" dirty="0"/>
              </a:p>
            </p:txBody>
          </p:sp>
        </mc:Choice>
        <mc:Fallback xmlns="">
          <p:sp>
            <p:nvSpPr>
              <p:cNvPr id="37" name="TextBox 36"/>
              <p:cNvSpPr txBox="1">
                <a:spLocks noRot="1" noChangeAspect="1" noMove="1" noResize="1" noEditPoints="1" noAdjustHandles="1" noChangeArrowheads="1" noChangeShapeType="1" noTextEdit="1"/>
              </p:cNvSpPr>
              <p:nvPr/>
            </p:nvSpPr>
            <p:spPr>
              <a:xfrm>
                <a:off x="3886200" y="4876800"/>
                <a:ext cx="1370054" cy="338554"/>
              </a:xfrm>
              <a:prstGeom prst="rect">
                <a:avLst/>
              </a:prstGeom>
              <a:blipFill rotWithShape="1">
                <a:blip r:embed="rId17"/>
                <a:stretch>
                  <a:fillRect/>
                </a:stretch>
              </a:blipFill>
            </p:spPr>
            <p:txBody>
              <a:bodyPr/>
              <a:lstStyle/>
              <a:p>
                <a:r>
                  <a:rPr lang="en-GB">
                    <a:noFill/>
                  </a:rPr>
                  <a:t> </a:t>
                </a:r>
              </a:p>
            </p:txBody>
          </p:sp>
        </mc:Fallback>
      </mc:AlternateContent>
      <p:sp>
        <p:nvSpPr>
          <p:cNvPr id="38" name="Arc 37"/>
          <p:cNvSpPr/>
          <p:nvPr/>
        </p:nvSpPr>
        <p:spPr>
          <a:xfrm>
            <a:off x="6096000" y="34290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9" name="TextBox 38"/>
          <p:cNvSpPr txBox="1"/>
          <p:nvPr/>
        </p:nvSpPr>
        <p:spPr>
          <a:xfrm>
            <a:off x="6477000" y="35052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40" name="Arc 39"/>
          <p:cNvSpPr/>
          <p:nvPr/>
        </p:nvSpPr>
        <p:spPr>
          <a:xfrm>
            <a:off x="6096000" y="39624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1" name="Arc 40"/>
          <p:cNvSpPr/>
          <p:nvPr/>
        </p:nvSpPr>
        <p:spPr>
          <a:xfrm>
            <a:off x="5029200" y="44958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2" name="TextBox 41"/>
          <p:cNvSpPr txBox="1"/>
          <p:nvPr/>
        </p:nvSpPr>
        <p:spPr>
          <a:xfrm>
            <a:off x="6477000" y="3962400"/>
            <a:ext cx="1447800" cy="523220"/>
          </a:xfrm>
          <a:prstGeom prst="rect">
            <a:avLst/>
          </a:prstGeom>
          <a:noFill/>
        </p:spPr>
        <p:txBody>
          <a:bodyPr wrap="square" rtlCol="0">
            <a:spAutoFit/>
          </a:bodyPr>
          <a:lstStyle/>
          <a:p>
            <a:pPr algn="ctr"/>
            <a:r>
              <a:rPr lang="en-GB" sz="1400" dirty="0">
                <a:solidFill>
                  <a:srgbClr val="FF0000"/>
                </a:solidFill>
                <a:latin typeface="Comic Sans MS" pitchFamily="66" charset="0"/>
              </a:rPr>
              <a:t>Work out the right side</a:t>
            </a:r>
            <a:endParaRPr lang="en-GB" sz="1400" b="1" baseline="-25000" dirty="0">
              <a:solidFill>
                <a:srgbClr val="FF0000"/>
              </a:solidFill>
              <a:latin typeface="Comic Sans MS" pitchFamily="66" charset="0"/>
            </a:endParaRPr>
          </a:p>
        </p:txBody>
      </p:sp>
      <p:sp>
        <p:nvSpPr>
          <p:cNvPr id="43" name="TextBox 42"/>
          <p:cNvSpPr txBox="1"/>
          <p:nvPr/>
        </p:nvSpPr>
        <p:spPr>
          <a:xfrm>
            <a:off x="5410200" y="4495800"/>
            <a:ext cx="14478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Square root answer</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46" name="TextBox 45"/>
              <p:cNvSpPr txBox="1"/>
              <p:nvPr/>
            </p:nvSpPr>
            <p:spPr>
              <a:xfrm>
                <a:off x="457200" y="6096000"/>
                <a:ext cx="137403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𝑢</m:t>
                      </m:r>
                      <m:r>
                        <a:rPr lang="en-GB" sz="1600" b="0" i="1" smtClean="0">
                          <a:solidFill>
                            <a:srgbClr val="FF0000"/>
                          </a:solidFill>
                          <a:latin typeface="Cambria Math"/>
                        </a:rPr>
                        <m:t>=2.1</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457200" y="6096000"/>
                <a:ext cx="1374030" cy="338554"/>
              </a:xfrm>
              <a:prstGeom prst="rect">
                <a:avLst/>
              </a:prstGeom>
              <a:blipFill rotWithShape="1">
                <a:blip r:embed="rId18"/>
                <a:stretch>
                  <a:fillRect/>
                </a:stretch>
              </a:blipFill>
            </p:spPr>
            <p:txBody>
              <a:bodyPr/>
              <a:lstStyle/>
              <a:p>
                <a:r>
                  <a:rPr lang="en-GB">
                    <a:noFill/>
                  </a:rPr>
                  <a:t> </a:t>
                </a:r>
              </a:p>
            </p:txBody>
          </p:sp>
        </mc:Fallback>
      </mc:AlternateContent>
      <p:cxnSp>
        <p:nvCxnSpPr>
          <p:cNvPr id="20" name="Straight Arrow Connector 19"/>
          <p:cNvCxnSpPr/>
          <p:nvPr/>
        </p:nvCxnSpPr>
        <p:spPr>
          <a:xfrm flipH="1" flipV="1">
            <a:off x="4953000" y="5410200"/>
            <a:ext cx="838200" cy="457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715000" y="5486400"/>
            <a:ext cx="3124200" cy="738664"/>
          </a:xfrm>
          <a:prstGeom prst="rect">
            <a:avLst/>
          </a:prstGeom>
          <a:noFill/>
        </p:spPr>
        <p:txBody>
          <a:bodyPr wrap="square" rtlCol="0">
            <a:spAutoFit/>
          </a:bodyPr>
          <a:lstStyle/>
          <a:p>
            <a:pPr algn="ctr"/>
            <a:r>
              <a:rPr lang="en-GB" sz="1400" dirty="0">
                <a:solidFill>
                  <a:srgbClr val="FF0000"/>
                </a:solidFill>
                <a:latin typeface="Comic Sans MS" pitchFamily="66" charset="0"/>
              </a:rPr>
              <a:t>This is our value for u, the initial speed of the particle before colliding with the plane</a:t>
            </a:r>
            <a:endParaRPr lang="en-GB" sz="1400" b="1" baseline="-25000" dirty="0">
              <a:solidFill>
                <a:srgbClr val="FF0000"/>
              </a:solidFill>
              <a:latin typeface="Comic Sans MS" pitchFamily="66" charset="0"/>
            </a:endParaRPr>
          </a:p>
        </p:txBody>
      </p:sp>
      <p:sp>
        <p:nvSpPr>
          <p:cNvPr id="49" name="TextBox 48"/>
          <p:cNvSpPr txBox="1"/>
          <p:nvPr/>
        </p:nvSpPr>
        <p:spPr>
          <a:xfrm>
            <a:off x="5029200" y="1143000"/>
            <a:ext cx="3810000" cy="307777"/>
          </a:xfrm>
          <a:prstGeom prst="rect">
            <a:avLst/>
          </a:prstGeom>
          <a:noFill/>
        </p:spPr>
        <p:txBody>
          <a:bodyPr wrap="square" rtlCol="0">
            <a:spAutoFit/>
          </a:bodyPr>
          <a:lstStyle/>
          <a:p>
            <a:pPr algn="ctr"/>
            <a:r>
              <a:rPr lang="en-GB" sz="1400" dirty="0">
                <a:latin typeface="Comic Sans MS" pitchFamily="66" charset="0"/>
              </a:rPr>
              <a:t>Remember that we need units in metres!</a:t>
            </a:r>
            <a:endParaRPr lang="en-GB" sz="1400" b="1" baseline="-25000" dirty="0">
              <a:latin typeface="Comic Sans MS" pitchFamily="66" charset="0"/>
            </a:endParaRPr>
          </a:p>
        </p:txBody>
      </p:sp>
      <mc:AlternateContent xmlns:mc="http://schemas.openxmlformats.org/markup-compatibility/2006" xmlns:a14="http://schemas.microsoft.com/office/drawing/2010/main">
        <mc:Choice Requires="a14">
          <p:sp>
            <p:nvSpPr>
              <p:cNvPr id="45" name="TextBox 44"/>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45" name="TextBox 44"/>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48" name="TextBox 47"/>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50" name="TextBox 49"/>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51" name="TextBox 50"/>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52" name="TextBox 51"/>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3"/>
                <a:stretch>
                  <a:fillRect b="-3846"/>
                </a:stretch>
              </a:blipFill>
            </p:spPr>
            <p:txBody>
              <a:bodyPr/>
              <a:lstStyle/>
              <a:p>
                <a:r>
                  <a:rPr lang="en-GB">
                    <a:noFill/>
                  </a:rPr>
                  <a:t> </a:t>
                </a:r>
              </a:p>
            </p:txBody>
          </p:sp>
        </mc:Fallback>
      </mc:AlternateContent>
      <p:sp>
        <p:nvSpPr>
          <p:cNvPr id="53" name="TextBox 52"/>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4"/>
              </a:rPr>
              <a:t>Applet for collision demonstrations</a:t>
            </a:r>
            <a:endParaRPr lang="en-GB" sz="1400" dirty="0">
              <a:latin typeface="Comic Sans MS" pitchFamily="66" charset="0"/>
            </a:endParaRPr>
          </a:p>
        </p:txBody>
      </p:sp>
      <p:sp>
        <p:nvSpPr>
          <p:cNvPr id="54"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55"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4B</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396033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blinds(horizontal)">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linds(vertical)">
                                      <p:cBhvr>
                                        <p:cTn id="22" dur="500"/>
                                        <p:tgtEl>
                                          <p:spTgt spid="18"/>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blinds(horizontal)">
                                      <p:cBhvr>
                                        <p:cTn id="25" dur="500"/>
                                        <p:tgtEl>
                                          <p:spTgt spid="21"/>
                                        </p:tgtEl>
                                      </p:cBhvr>
                                    </p:animEffect>
                                  </p:childTnLst>
                                </p:cTn>
                              </p:par>
                              <p:par>
                                <p:cTn id="26" presetID="3" presetClass="entr" presetSubtype="10"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linds(horizontal)">
                                      <p:cBhvr>
                                        <p:cTn id="28" dur="500"/>
                                        <p:tgtEl>
                                          <p:spTgt spid="14"/>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linds(horizontal)">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blinds(horizontal)">
                                      <p:cBhvr>
                                        <p:cTn id="36" dur="500"/>
                                        <p:tgtEl>
                                          <p:spTgt spid="49"/>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linds(horizontal)">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blinds(horizontal)">
                                      <p:cBhvr>
                                        <p:cTn id="46" dur="500"/>
                                        <p:tgtEl>
                                          <p:spTgt spid="23"/>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blinds(horizontal)">
                                      <p:cBhvr>
                                        <p:cTn id="51" dur="500"/>
                                        <p:tgtEl>
                                          <p:spTgt spid="24"/>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blinds(horizontal)">
                                      <p:cBhvr>
                                        <p:cTn id="56" dur="500"/>
                                        <p:tgtEl>
                                          <p:spTgt spid="25"/>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blinds(horizontal)">
                                      <p:cBhvr>
                                        <p:cTn id="61" dur="500"/>
                                        <p:tgtEl>
                                          <p:spTgt spid="26"/>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blinds(horizontal)">
                                      <p:cBhvr>
                                        <p:cTn id="66" dur="500"/>
                                        <p:tgtEl>
                                          <p:spTgt spid="17"/>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blinds(horizontal)">
                                      <p:cBhvr>
                                        <p:cTn id="71" dur="500"/>
                                        <p:tgtEl>
                                          <p:spTgt spid="34"/>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blinds(horizontal)">
                                      <p:cBhvr>
                                        <p:cTn id="76" dur="500"/>
                                        <p:tgtEl>
                                          <p:spTgt spid="38"/>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39"/>
                                        </p:tgtEl>
                                        <p:attrNameLst>
                                          <p:attrName>style.visibility</p:attrName>
                                        </p:attrNameLst>
                                      </p:cBhvr>
                                      <p:to>
                                        <p:strVal val="visible"/>
                                      </p:to>
                                    </p:set>
                                    <p:animEffect transition="in" filter="blinds(horizontal)">
                                      <p:cBhvr>
                                        <p:cTn id="81" dur="500"/>
                                        <p:tgtEl>
                                          <p:spTgt spid="39"/>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blinds(horizontal)">
                                      <p:cBhvr>
                                        <p:cTn id="86" dur="500"/>
                                        <p:tgtEl>
                                          <p:spTgt spid="35"/>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blinds(horizontal)">
                                      <p:cBhvr>
                                        <p:cTn id="91" dur="500"/>
                                        <p:tgtEl>
                                          <p:spTgt spid="40"/>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42"/>
                                        </p:tgtEl>
                                        <p:attrNameLst>
                                          <p:attrName>style.visibility</p:attrName>
                                        </p:attrNameLst>
                                      </p:cBhvr>
                                      <p:to>
                                        <p:strVal val="visible"/>
                                      </p:to>
                                    </p:set>
                                    <p:animEffect transition="in" filter="blinds(horizontal)">
                                      <p:cBhvr>
                                        <p:cTn id="96" dur="500"/>
                                        <p:tgtEl>
                                          <p:spTgt spid="42"/>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blinds(horizontal)">
                                      <p:cBhvr>
                                        <p:cTn id="101" dur="500"/>
                                        <p:tgtEl>
                                          <p:spTgt spid="36"/>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blinds(horizontal)">
                                      <p:cBhvr>
                                        <p:cTn id="106" dur="500"/>
                                        <p:tgtEl>
                                          <p:spTgt spid="41"/>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blinds(horizontal)">
                                      <p:cBhvr>
                                        <p:cTn id="111" dur="500"/>
                                        <p:tgtEl>
                                          <p:spTgt spid="43"/>
                                        </p:tgtEl>
                                      </p:cBhvr>
                                    </p:animEffect>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grpId="0" nodeType="clickEffect">
                                  <p:stCondLst>
                                    <p:cond delay="0"/>
                                  </p:stCondLst>
                                  <p:childTnLst>
                                    <p:set>
                                      <p:cBhvr>
                                        <p:cTn id="115" dur="1" fill="hold">
                                          <p:stCondLst>
                                            <p:cond delay="0"/>
                                          </p:stCondLst>
                                        </p:cTn>
                                        <p:tgtEl>
                                          <p:spTgt spid="37"/>
                                        </p:tgtEl>
                                        <p:attrNameLst>
                                          <p:attrName>style.visibility</p:attrName>
                                        </p:attrNameLst>
                                      </p:cBhvr>
                                      <p:to>
                                        <p:strVal val="visible"/>
                                      </p:to>
                                    </p:set>
                                    <p:animEffect transition="in" filter="blinds(horizontal)">
                                      <p:cBhvr>
                                        <p:cTn id="116" dur="500"/>
                                        <p:tgtEl>
                                          <p:spTgt spid="37"/>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47"/>
                                        </p:tgtEl>
                                        <p:attrNameLst>
                                          <p:attrName>style.visibility</p:attrName>
                                        </p:attrNameLst>
                                      </p:cBhvr>
                                      <p:to>
                                        <p:strVal val="visible"/>
                                      </p:to>
                                    </p:set>
                                    <p:animEffect transition="in" filter="blinds(horizontal)">
                                      <p:cBhvr>
                                        <p:cTn id="121" dur="500"/>
                                        <p:tgtEl>
                                          <p:spTgt spid="47"/>
                                        </p:tgtEl>
                                      </p:cBhvr>
                                    </p:animEffect>
                                  </p:childTnLst>
                                </p:cTn>
                              </p:par>
                              <p:par>
                                <p:cTn id="122" presetID="3" presetClass="entr" presetSubtype="10" fill="hold" nodeType="withEffect">
                                  <p:stCondLst>
                                    <p:cond delay="0"/>
                                  </p:stCondLst>
                                  <p:childTnLst>
                                    <p:set>
                                      <p:cBhvr>
                                        <p:cTn id="123" dur="1" fill="hold">
                                          <p:stCondLst>
                                            <p:cond delay="0"/>
                                          </p:stCondLst>
                                        </p:cTn>
                                        <p:tgtEl>
                                          <p:spTgt spid="20"/>
                                        </p:tgtEl>
                                        <p:attrNameLst>
                                          <p:attrName>style.visibility</p:attrName>
                                        </p:attrNameLst>
                                      </p:cBhvr>
                                      <p:to>
                                        <p:strVal val="visible"/>
                                      </p:to>
                                    </p:set>
                                    <p:animEffect transition="in" filter="blinds(horizontal)">
                                      <p:cBhvr>
                                        <p:cTn id="124" dur="500"/>
                                        <p:tgtEl>
                                          <p:spTgt spid="20"/>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46"/>
                                        </p:tgtEl>
                                        <p:attrNameLst>
                                          <p:attrName>style.visibility</p:attrName>
                                        </p:attrNameLst>
                                      </p:cBhvr>
                                      <p:to>
                                        <p:strVal val="visible"/>
                                      </p:to>
                                    </p:set>
                                    <p:animEffect transition="in" filter="blinds(horizontal)">
                                      <p:cBhvr>
                                        <p:cTn id="12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2" grpId="0"/>
      <p:bldP spid="23" grpId="0"/>
      <p:bldP spid="24" grpId="0"/>
      <p:bldP spid="25" grpId="0"/>
      <p:bldP spid="26" grpId="0"/>
      <p:bldP spid="16" grpId="0"/>
      <p:bldP spid="17" grpId="0"/>
      <p:bldP spid="34" grpId="0"/>
      <p:bldP spid="35" grpId="0"/>
      <p:bldP spid="36" grpId="0"/>
      <p:bldP spid="37" grpId="0"/>
      <p:bldP spid="38" grpId="0" animBg="1"/>
      <p:bldP spid="39" grpId="0"/>
      <p:bldP spid="40" grpId="0" animBg="1"/>
      <p:bldP spid="41" grpId="0" animBg="1"/>
      <p:bldP spid="42" grpId="0"/>
      <p:bldP spid="43" grpId="0"/>
      <p:bldP spid="46" grpId="0"/>
      <p:bldP spid="47" grpId="0"/>
      <p:bldP spid="4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484" y="1600200"/>
            <a:ext cx="3373819" cy="4525963"/>
          </a:xfrm>
        </p:spPr>
        <p:txBody>
          <a:bodyPr>
            <a:normAutofit lnSpcReduction="10000"/>
          </a:bodyPr>
          <a:lstStyle/>
          <a:p>
            <a:pPr marL="0" indent="0" algn="ctr">
              <a:buNone/>
            </a:pPr>
            <a:r>
              <a:rPr lang="en-GB" sz="1400" b="1" dirty="0">
                <a:latin typeface="Comic Sans MS" pitchFamily="66" charset="0"/>
              </a:rPr>
              <a:t>You can also apply Newton’s Law of Restitution to problems involving direct collision with a smooth plane surface perpendicular to the direction of motion (</a:t>
            </a:r>
            <a:r>
              <a:rPr lang="en-GB" sz="1400" b="1" dirty="0" err="1">
                <a:latin typeface="Comic Sans MS" pitchFamily="66" charset="0"/>
              </a:rPr>
              <a:t>ie</a:t>
            </a:r>
            <a:r>
              <a:rPr lang="en-GB" sz="1400" b="1" dirty="0">
                <a:latin typeface="Comic Sans MS" pitchFamily="66" charset="0"/>
              </a:rPr>
              <a:t> – a wall!)</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particle falls 22.5cm from rest onto a smooth horizontal plane. It then rebounds to a height of 10cm. </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Find the coefficient of restitution between the particle and the plane. Give your answer to 2sf.</a:t>
            </a:r>
          </a:p>
          <a:p>
            <a:pPr marL="0" indent="0" algn="ctr">
              <a:buNone/>
            </a:pPr>
            <a:endParaRPr lang="en-GB" sz="1400" dirty="0">
              <a:latin typeface="Comic Sans MS" pitchFamily="66" charset="0"/>
            </a:endParaRPr>
          </a:p>
          <a:p>
            <a:pPr algn="ctr">
              <a:buFont typeface="Wingdings"/>
              <a:buChar char="à"/>
            </a:pPr>
            <a:r>
              <a:rPr lang="en-GB" sz="1400" dirty="0">
                <a:latin typeface="Comic Sans MS" pitchFamily="66" charset="0"/>
                <a:sym typeface="Wingdings" pitchFamily="2" charset="2"/>
              </a:rPr>
              <a:t>You will need to find the velocity on impact and after impact</a:t>
            </a:r>
          </a:p>
          <a:p>
            <a:pPr algn="ctr">
              <a:buFont typeface="Wingdings"/>
              <a:buChar char="à"/>
            </a:pPr>
            <a:endParaRPr lang="en-GB" sz="1400" dirty="0">
              <a:latin typeface="Comic Sans MS" pitchFamily="66" charset="0"/>
              <a:sym typeface="Wingdings" pitchFamily="2" charset="2"/>
            </a:endParaRPr>
          </a:p>
          <a:p>
            <a:pPr algn="ctr">
              <a:buFont typeface="Wingdings"/>
              <a:buChar char="à"/>
            </a:pPr>
            <a:r>
              <a:rPr lang="en-GB" sz="1400" dirty="0">
                <a:latin typeface="Comic Sans MS" pitchFamily="66" charset="0"/>
                <a:sym typeface="Wingdings" pitchFamily="2" charset="2"/>
              </a:rPr>
              <a:t>To do this, use the SUVAT equations</a:t>
            </a:r>
            <a:endParaRPr lang="en-GB" sz="1400" dirty="0">
              <a:latin typeface="Comic Sans MS" pitchFamily="66" charset="0"/>
            </a:endParaRPr>
          </a:p>
        </p:txBody>
      </p:sp>
      <p:cxnSp>
        <p:nvCxnSpPr>
          <p:cNvPr id="18" name="Straight Connector 17"/>
          <p:cNvCxnSpPr/>
          <p:nvPr/>
        </p:nvCxnSpPr>
        <p:spPr>
          <a:xfrm>
            <a:off x="4724400" y="2590800"/>
            <a:ext cx="1676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5410200" y="23622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2" name="TextBox 11"/>
              <p:cNvSpPr txBox="1"/>
              <p:nvPr/>
            </p:nvSpPr>
            <p:spPr>
              <a:xfrm>
                <a:off x="6629400" y="1447800"/>
                <a:ext cx="86716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𝑠</m:t>
                      </m:r>
                      <m:r>
                        <a:rPr lang="en-GB" sz="1600" b="0" i="1" smtClean="0">
                          <a:latin typeface="Cambria Math"/>
                        </a:rPr>
                        <m:t>=0.1</m:t>
                      </m:r>
                    </m:oMath>
                  </m:oMathPara>
                </a14:m>
                <a:endParaRPr lang="en-GB" sz="1600" dirty="0"/>
              </a:p>
            </p:txBody>
          </p:sp>
        </mc:Choice>
        <mc:Fallback xmlns="">
          <p:sp>
            <p:nvSpPr>
              <p:cNvPr id="12" name="TextBox 11"/>
              <p:cNvSpPr txBox="1">
                <a:spLocks noRot="1" noChangeAspect="1" noMove="1" noResize="1" noEditPoints="1" noAdjustHandles="1" noChangeArrowheads="1" noChangeShapeType="1" noTextEdit="1"/>
              </p:cNvSpPr>
              <p:nvPr/>
            </p:nvSpPr>
            <p:spPr>
              <a:xfrm>
                <a:off x="6629400" y="1447800"/>
                <a:ext cx="867160" cy="338554"/>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6629400" y="1828800"/>
                <a:ext cx="695703"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𝑢</m:t>
                      </m:r>
                      <m:r>
                        <a:rPr lang="en-GB" sz="1600" b="0" i="1" smtClean="0">
                          <a:latin typeface="Cambria Math"/>
                        </a:rPr>
                        <m:t>= ?</m:t>
                      </m:r>
                    </m:oMath>
                  </m:oMathPara>
                </a14:m>
                <a:endParaRPr lang="en-GB" sz="1600" dirty="0"/>
              </a:p>
            </p:txBody>
          </p:sp>
        </mc:Choice>
        <mc:Fallback xmlns="">
          <p:sp>
            <p:nvSpPr>
              <p:cNvPr id="23" name="TextBox 22"/>
              <p:cNvSpPr txBox="1">
                <a:spLocks noRot="1" noChangeAspect="1" noMove="1" noResize="1" noEditPoints="1" noAdjustHandles="1" noChangeArrowheads="1" noChangeShapeType="1" noTextEdit="1"/>
              </p:cNvSpPr>
              <p:nvPr/>
            </p:nvSpPr>
            <p:spPr>
              <a:xfrm>
                <a:off x="6629400" y="1828800"/>
                <a:ext cx="695703" cy="338554"/>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6629400" y="2209800"/>
                <a:ext cx="73109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𝑣</m:t>
                      </m:r>
                      <m:r>
                        <a:rPr lang="en-GB" sz="1600" b="0" i="1" smtClean="0">
                          <a:latin typeface="Cambria Math"/>
                        </a:rPr>
                        <m:t>=0</m:t>
                      </m:r>
                    </m:oMath>
                  </m:oMathPara>
                </a14:m>
                <a:endParaRPr lang="en-GB" sz="1600" dirty="0"/>
              </a:p>
            </p:txBody>
          </p:sp>
        </mc:Choice>
        <mc:Fallback xmlns="">
          <p:sp>
            <p:nvSpPr>
              <p:cNvPr id="24" name="TextBox 23"/>
              <p:cNvSpPr txBox="1">
                <a:spLocks noRot="1" noChangeAspect="1" noMove="1" noResize="1" noEditPoints="1" noAdjustHandles="1" noChangeArrowheads="1" noChangeShapeType="1" noTextEdit="1"/>
              </p:cNvSpPr>
              <p:nvPr/>
            </p:nvSpPr>
            <p:spPr>
              <a:xfrm>
                <a:off x="6629400" y="2209800"/>
                <a:ext cx="731098" cy="338554"/>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7696200" y="1676400"/>
                <a:ext cx="104105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𝑎</m:t>
                      </m:r>
                      <m:r>
                        <a:rPr lang="en-GB" sz="1600" b="0" i="1" smtClean="0">
                          <a:latin typeface="Cambria Math"/>
                        </a:rPr>
                        <m:t>=−9.8</m:t>
                      </m:r>
                    </m:oMath>
                  </m:oMathPara>
                </a14:m>
                <a:endParaRPr lang="en-GB" sz="1600" dirty="0"/>
              </a:p>
            </p:txBody>
          </p:sp>
        </mc:Choice>
        <mc:Fallback xmlns="">
          <p:sp>
            <p:nvSpPr>
              <p:cNvPr id="25" name="TextBox 24"/>
              <p:cNvSpPr txBox="1">
                <a:spLocks noRot="1" noChangeAspect="1" noMove="1" noResize="1" noEditPoints="1" noAdjustHandles="1" noChangeArrowheads="1" noChangeShapeType="1" noTextEdit="1"/>
              </p:cNvSpPr>
              <p:nvPr/>
            </p:nvSpPr>
            <p:spPr>
              <a:xfrm>
                <a:off x="7696200" y="1676400"/>
                <a:ext cx="1041054" cy="338554"/>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7696200" y="2057400"/>
                <a:ext cx="66024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𝑡</m:t>
                      </m:r>
                      <m:r>
                        <a:rPr lang="en-GB" sz="1600" b="0" i="1" smtClean="0">
                          <a:latin typeface="Cambria Math"/>
                        </a:rPr>
                        <m:t>= ?</m:t>
                      </m:r>
                    </m:oMath>
                  </m:oMathPara>
                </a14:m>
                <a:endParaRPr lang="en-GB" sz="1600" dirty="0"/>
              </a:p>
            </p:txBody>
          </p:sp>
        </mc:Choice>
        <mc:Fallback xmlns="">
          <p:sp>
            <p:nvSpPr>
              <p:cNvPr id="26" name="TextBox 25"/>
              <p:cNvSpPr txBox="1">
                <a:spLocks noRot="1" noChangeAspect="1" noMove="1" noResize="1" noEditPoints="1" noAdjustHandles="1" noChangeArrowheads="1" noChangeShapeType="1" noTextEdit="1"/>
              </p:cNvSpPr>
              <p:nvPr/>
            </p:nvSpPr>
            <p:spPr>
              <a:xfrm>
                <a:off x="7696200" y="2057400"/>
                <a:ext cx="660245" cy="338554"/>
              </a:xfrm>
              <a:prstGeom prst="rect">
                <a:avLst/>
              </a:prstGeom>
              <a:blipFill rotWithShape="1">
                <a:blip r:embed="rId13"/>
                <a:stretch>
                  <a:fillRect/>
                </a:stretch>
              </a:blipFill>
            </p:spPr>
            <p:txBody>
              <a:bodyPr/>
              <a:lstStyle/>
              <a:p>
                <a:r>
                  <a:rPr lang="en-GB">
                    <a:noFill/>
                  </a:rPr>
                  <a:t> </a:t>
                </a:r>
              </a:p>
            </p:txBody>
          </p:sp>
        </mc:Fallback>
      </mc:AlternateContent>
      <p:cxnSp>
        <p:nvCxnSpPr>
          <p:cNvPr id="14" name="Straight Arrow Connector 13"/>
          <p:cNvCxnSpPr/>
          <p:nvPr/>
        </p:nvCxnSpPr>
        <p:spPr>
          <a:xfrm>
            <a:off x="5029200" y="1905000"/>
            <a:ext cx="0" cy="68580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419600" y="2057400"/>
            <a:ext cx="667170" cy="338554"/>
          </a:xfrm>
          <a:prstGeom prst="rect">
            <a:avLst/>
          </a:prstGeom>
          <a:noFill/>
        </p:spPr>
        <p:txBody>
          <a:bodyPr wrap="none" rtlCol="0">
            <a:spAutoFit/>
          </a:bodyPr>
          <a:lstStyle/>
          <a:p>
            <a:pPr algn="ctr"/>
            <a:r>
              <a:rPr lang="en-GB" sz="1600" dirty="0">
                <a:latin typeface="Comic Sans MS" pitchFamily="66" charset="0"/>
              </a:rPr>
              <a:t>10cm</a:t>
            </a:r>
          </a:p>
        </p:txBody>
      </p:sp>
      <p:sp>
        <p:nvSpPr>
          <p:cNvPr id="17" name="TextBox 16"/>
          <p:cNvSpPr txBox="1"/>
          <p:nvPr/>
        </p:nvSpPr>
        <p:spPr>
          <a:xfrm>
            <a:off x="3810000" y="2819400"/>
            <a:ext cx="5257800" cy="1384995"/>
          </a:xfrm>
          <a:prstGeom prst="rect">
            <a:avLst/>
          </a:prstGeom>
          <a:noFill/>
        </p:spPr>
        <p:txBody>
          <a:bodyPr wrap="square" rtlCol="0">
            <a:spAutoFit/>
          </a:bodyPr>
          <a:lstStyle/>
          <a:p>
            <a:r>
              <a:rPr lang="en-GB" sz="1400" u="sng" dirty="0">
                <a:latin typeface="Comic Sans MS" pitchFamily="66" charset="0"/>
              </a:rPr>
              <a:t>Finding the velocity </a:t>
            </a:r>
            <a:r>
              <a:rPr lang="en-GB" sz="1400" b="1" u="sng" dirty="0">
                <a:latin typeface="Comic Sans MS" pitchFamily="66" charset="0"/>
              </a:rPr>
              <a:t>after</a:t>
            </a:r>
            <a:r>
              <a:rPr lang="en-GB" sz="1400" u="sng" dirty="0">
                <a:latin typeface="Comic Sans MS" pitchFamily="66" charset="0"/>
              </a:rPr>
              <a:t> impact</a:t>
            </a:r>
          </a:p>
          <a:p>
            <a:r>
              <a:rPr lang="en-GB" sz="1400" dirty="0">
                <a:latin typeface="Comic Sans MS" pitchFamily="66" charset="0"/>
                <a:sym typeface="Wingdings" pitchFamily="2" charset="2"/>
              </a:rPr>
              <a:t> The ball bounces to a height of 10cm, </a:t>
            </a:r>
            <a:r>
              <a:rPr lang="en-GB" sz="1400" i="1" dirty="0">
                <a:latin typeface="Comic Sans MS" pitchFamily="66" charset="0"/>
                <a:sym typeface="Wingdings" pitchFamily="2" charset="2"/>
              </a:rPr>
              <a:t>against</a:t>
            </a:r>
            <a:r>
              <a:rPr lang="en-GB" sz="1400" dirty="0">
                <a:latin typeface="Comic Sans MS" pitchFamily="66" charset="0"/>
                <a:sym typeface="Wingdings" pitchFamily="2" charset="2"/>
              </a:rPr>
              <a:t>  gravitational acceleration of 9.8. </a:t>
            </a:r>
          </a:p>
          <a:p>
            <a:pPr marL="285750" indent="-285750">
              <a:buFont typeface="Wingdings"/>
              <a:buChar char="à"/>
            </a:pPr>
            <a:r>
              <a:rPr lang="en-GB" sz="1400" dirty="0">
                <a:latin typeface="Comic Sans MS" pitchFamily="66" charset="0"/>
                <a:sym typeface="Wingdings" pitchFamily="2" charset="2"/>
              </a:rPr>
              <a:t>At the height of 10cm, the velocity is 0</a:t>
            </a:r>
          </a:p>
          <a:p>
            <a:pPr marL="285750" indent="-285750">
              <a:buFont typeface="Wingdings"/>
              <a:buChar char="à"/>
            </a:pPr>
            <a:r>
              <a:rPr lang="en-GB" sz="1400" dirty="0">
                <a:latin typeface="Comic Sans MS" pitchFamily="66" charset="0"/>
                <a:sym typeface="Wingdings" pitchFamily="2" charset="2"/>
              </a:rPr>
              <a:t>We need to find the rebound velocity that will make this happen</a:t>
            </a:r>
            <a:endParaRPr lang="en-GB" sz="1400" dirty="0">
              <a:latin typeface="Comic Sans MS" pitchFamily="66" charset="0"/>
            </a:endParaRPr>
          </a:p>
        </p:txBody>
      </p:sp>
      <mc:AlternateContent xmlns:mc="http://schemas.openxmlformats.org/markup-compatibility/2006" xmlns:a14="http://schemas.microsoft.com/office/drawing/2010/main">
        <mc:Choice Requires="a14">
          <p:sp>
            <p:nvSpPr>
              <p:cNvPr id="46" name="TextBox 45"/>
              <p:cNvSpPr txBox="1"/>
              <p:nvPr/>
            </p:nvSpPr>
            <p:spPr>
              <a:xfrm>
                <a:off x="457200" y="6096000"/>
                <a:ext cx="137403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𝑢</m:t>
                      </m:r>
                      <m:r>
                        <a:rPr lang="en-GB" sz="1600" b="0" i="1" smtClean="0">
                          <a:solidFill>
                            <a:srgbClr val="FF0000"/>
                          </a:solidFill>
                          <a:latin typeface="Cambria Math"/>
                        </a:rPr>
                        <m:t>=2.1</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457200" y="6096000"/>
                <a:ext cx="1374030" cy="338554"/>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3733800" y="4648200"/>
                <a:ext cx="25146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1600" i="1" smtClean="0">
                              <a:latin typeface="Cambria Math" panose="02040503050406030204" pitchFamily="18" charset="0"/>
                            </a:rPr>
                          </m:ctrlPr>
                        </m:sSupPr>
                        <m:e>
                          <m:r>
                            <a:rPr lang="en-GB" sz="1600" b="0" i="1" smtClean="0">
                              <a:latin typeface="Cambria Math"/>
                            </a:rPr>
                            <m:t>(0)</m:t>
                          </m:r>
                        </m:e>
                        <m:sup>
                          <m:r>
                            <a:rPr lang="en-GB" sz="1600" b="0" i="1" smtClean="0">
                              <a:latin typeface="Cambria Math"/>
                            </a:rPr>
                            <m:t>2</m:t>
                          </m:r>
                        </m:sup>
                      </m:sSup>
                      <m:r>
                        <a:rPr lang="en-GB" sz="1600" b="0" i="1" smtClean="0">
                          <a:latin typeface="Cambria Math"/>
                        </a:rPr>
                        <m:t> =</m:t>
                      </m:r>
                      <m:sSup>
                        <m:sSupPr>
                          <m:ctrlPr>
                            <a:rPr lang="en-GB" sz="1600" b="0" i="1" smtClean="0">
                              <a:latin typeface="Cambria Math" panose="02040503050406030204" pitchFamily="18" charset="0"/>
                            </a:rPr>
                          </m:ctrlPr>
                        </m:sSupPr>
                        <m:e>
                          <m:r>
                            <a:rPr lang="en-GB" sz="1600" b="0" i="1" smtClean="0">
                              <a:latin typeface="Cambria Math"/>
                            </a:rPr>
                            <m:t>𝑢</m:t>
                          </m:r>
                        </m:e>
                        <m:sup>
                          <m:r>
                            <a:rPr lang="en-GB" sz="1600" b="0" i="1" smtClean="0">
                              <a:latin typeface="Cambria Math"/>
                            </a:rPr>
                            <m:t>2</m:t>
                          </m:r>
                        </m:sup>
                      </m:sSup>
                      <m:r>
                        <a:rPr lang="en-GB" sz="1600" b="0" i="1" smtClean="0">
                          <a:latin typeface="Cambria Math"/>
                        </a:rPr>
                        <m:t>+2(−9.8)(0.1)</m:t>
                      </m:r>
                    </m:oMath>
                  </m:oMathPara>
                </a14:m>
                <a:endParaRPr lang="en-GB" sz="1600" dirty="0"/>
              </a:p>
            </p:txBody>
          </p:sp>
        </mc:Choice>
        <mc:Fallback xmlns="">
          <p:sp>
            <p:nvSpPr>
              <p:cNvPr id="44" name="TextBox 43"/>
              <p:cNvSpPr txBox="1">
                <a:spLocks noRot="1" noChangeAspect="1" noMove="1" noResize="1" noEditPoints="1" noAdjustHandles="1" noChangeArrowheads="1" noChangeShapeType="1" noTextEdit="1"/>
              </p:cNvSpPr>
              <p:nvPr/>
            </p:nvSpPr>
            <p:spPr>
              <a:xfrm>
                <a:off x="3733800" y="4648200"/>
                <a:ext cx="2514600" cy="338554"/>
              </a:xfrm>
              <a:prstGeom prst="rect">
                <a:avLst/>
              </a:prstGeom>
              <a:blipFill rotWithShape="1">
                <a:blip r:embed="rId15"/>
                <a:stretch>
                  <a:fillRect b="-9091"/>
                </a:stretch>
              </a:blipFill>
            </p:spPr>
            <p:txBody>
              <a:bodyPr/>
              <a:lstStyle/>
              <a:p>
                <a:r>
                  <a:rPr lang="en-GB">
                    <a:noFill/>
                  </a:rPr>
                  <a:t> </a:t>
                </a:r>
              </a:p>
            </p:txBody>
          </p:sp>
        </mc:Fallback>
      </mc:AlternateContent>
      <p:sp>
        <p:nvSpPr>
          <p:cNvPr id="45" name="Arc 44"/>
          <p:cNvSpPr/>
          <p:nvPr/>
        </p:nvSpPr>
        <p:spPr>
          <a:xfrm>
            <a:off x="5943600" y="48006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TextBox 47"/>
          <p:cNvSpPr txBox="1"/>
          <p:nvPr/>
        </p:nvSpPr>
        <p:spPr>
          <a:xfrm>
            <a:off x="6324600" y="44196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49" name="TextBox 48"/>
              <p:cNvSpPr txBox="1"/>
              <p:nvPr/>
            </p:nvSpPr>
            <p:spPr>
              <a:xfrm>
                <a:off x="3962400" y="5105400"/>
                <a:ext cx="1600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i="1" smtClean="0">
                          <a:latin typeface="Cambria Math"/>
                        </a:rPr>
                        <m:t>0</m:t>
                      </m:r>
                      <m:r>
                        <a:rPr lang="en-GB" sz="1600" b="0" i="1" smtClean="0">
                          <a:latin typeface="Cambria Math"/>
                        </a:rPr>
                        <m:t>=</m:t>
                      </m:r>
                      <m:sSup>
                        <m:sSupPr>
                          <m:ctrlPr>
                            <a:rPr lang="en-GB" sz="1600" b="0" i="1" smtClean="0">
                              <a:latin typeface="Cambria Math" panose="02040503050406030204" pitchFamily="18" charset="0"/>
                            </a:rPr>
                          </m:ctrlPr>
                        </m:sSupPr>
                        <m:e>
                          <m:r>
                            <a:rPr lang="en-GB" sz="1600" b="0" i="1" smtClean="0">
                              <a:latin typeface="Cambria Math"/>
                            </a:rPr>
                            <m:t>𝑢</m:t>
                          </m:r>
                        </m:e>
                        <m:sup>
                          <m:r>
                            <a:rPr lang="en-GB" sz="1600" b="0" i="1" smtClean="0">
                              <a:latin typeface="Cambria Math"/>
                            </a:rPr>
                            <m:t>2</m:t>
                          </m:r>
                        </m:sup>
                      </m:sSup>
                      <m:r>
                        <a:rPr lang="en-GB" sz="1600" b="0" i="1" smtClean="0">
                          <a:latin typeface="Cambria Math"/>
                        </a:rPr>
                        <m:t>−1.96</m:t>
                      </m:r>
                    </m:oMath>
                  </m:oMathPara>
                </a14:m>
                <a:endParaRPr lang="en-GB" sz="1600" dirty="0"/>
              </a:p>
            </p:txBody>
          </p:sp>
        </mc:Choice>
        <mc:Fallback xmlns="">
          <p:sp>
            <p:nvSpPr>
              <p:cNvPr id="49" name="TextBox 48"/>
              <p:cNvSpPr txBox="1">
                <a:spLocks noRot="1" noChangeAspect="1" noMove="1" noResize="1" noEditPoints="1" noAdjustHandles="1" noChangeArrowheads="1" noChangeShapeType="1" noTextEdit="1"/>
              </p:cNvSpPr>
              <p:nvPr/>
            </p:nvSpPr>
            <p:spPr>
              <a:xfrm>
                <a:off x="3962400" y="5105400"/>
                <a:ext cx="1600200" cy="338554"/>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3733800" y="5562600"/>
                <a:ext cx="1219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1.96=</m:t>
                      </m:r>
                      <m:sSup>
                        <m:sSupPr>
                          <m:ctrlPr>
                            <a:rPr lang="en-GB" sz="1600" b="0" i="1" smtClean="0">
                              <a:latin typeface="Cambria Math" panose="02040503050406030204" pitchFamily="18" charset="0"/>
                            </a:rPr>
                          </m:ctrlPr>
                        </m:sSupPr>
                        <m:e>
                          <m:r>
                            <a:rPr lang="en-GB" sz="1600" b="0" i="1" smtClean="0">
                              <a:latin typeface="Cambria Math"/>
                            </a:rPr>
                            <m:t>𝑢</m:t>
                          </m:r>
                        </m:e>
                        <m:sup>
                          <m:r>
                            <a:rPr lang="en-GB" sz="1600" b="0" i="1" smtClean="0">
                              <a:latin typeface="Cambria Math"/>
                            </a:rPr>
                            <m:t>2</m:t>
                          </m:r>
                        </m:sup>
                      </m:sSup>
                    </m:oMath>
                  </m:oMathPara>
                </a14:m>
                <a:endParaRPr lang="en-GB" sz="1600" dirty="0"/>
              </a:p>
            </p:txBody>
          </p:sp>
        </mc:Choice>
        <mc:Fallback xmlns="">
          <p:sp>
            <p:nvSpPr>
              <p:cNvPr id="50" name="TextBox 49"/>
              <p:cNvSpPr txBox="1">
                <a:spLocks noRot="1" noChangeAspect="1" noMove="1" noResize="1" noEditPoints="1" noAdjustHandles="1" noChangeArrowheads="1" noChangeShapeType="1" noTextEdit="1"/>
              </p:cNvSpPr>
              <p:nvPr/>
            </p:nvSpPr>
            <p:spPr>
              <a:xfrm>
                <a:off x="3733800" y="5562600"/>
                <a:ext cx="1219200" cy="338554"/>
              </a:xfrm>
              <a:prstGeom prst="rect">
                <a:avLst/>
              </a:prstGeom>
              <a:blipFill rotWithShape="1">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3886200" y="6019800"/>
                <a:ext cx="9906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1.4=</m:t>
                      </m:r>
                      <m:r>
                        <a:rPr lang="en-GB" sz="1600" b="0" i="1" smtClean="0">
                          <a:latin typeface="Cambria Math"/>
                        </a:rPr>
                        <m:t>𝑢</m:t>
                      </m:r>
                    </m:oMath>
                  </m:oMathPara>
                </a14:m>
                <a:endParaRPr lang="en-GB" sz="1600" dirty="0"/>
              </a:p>
            </p:txBody>
          </p:sp>
        </mc:Choice>
        <mc:Fallback xmlns="">
          <p:sp>
            <p:nvSpPr>
              <p:cNvPr id="51" name="TextBox 50"/>
              <p:cNvSpPr txBox="1">
                <a:spLocks noRot="1" noChangeAspect="1" noMove="1" noResize="1" noEditPoints="1" noAdjustHandles="1" noChangeArrowheads="1" noChangeShapeType="1" noTextEdit="1"/>
              </p:cNvSpPr>
              <p:nvPr/>
            </p:nvSpPr>
            <p:spPr>
              <a:xfrm>
                <a:off x="3886200" y="6019800"/>
                <a:ext cx="990600" cy="338554"/>
              </a:xfrm>
              <a:prstGeom prst="rect">
                <a:avLst/>
              </a:prstGeom>
              <a:blipFill rotWithShape="1">
                <a:blip r:embed="rId18"/>
                <a:stretch>
                  <a:fillRect/>
                </a:stretch>
              </a:blipFill>
            </p:spPr>
            <p:txBody>
              <a:bodyPr/>
              <a:lstStyle/>
              <a:p>
                <a:r>
                  <a:rPr lang="en-GB">
                    <a:noFill/>
                  </a:rPr>
                  <a:t> </a:t>
                </a:r>
              </a:p>
            </p:txBody>
          </p:sp>
        </mc:Fallback>
      </mc:AlternateContent>
      <p:sp>
        <p:nvSpPr>
          <p:cNvPr id="52" name="Arc 51"/>
          <p:cNvSpPr/>
          <p:nvPr/>
        </p:nvSpPr>
        <p:spPr>
          <a:xfrm>
            <a:off x="5334000" y="52578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Arc 52"/>
          <p:cNvSpPr/>
          <p:nvPr/>
        </p:nvSpPr>
        <p:spPr>
          <a:xfrm>
            <a:off x="4724400" y="57150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54" name="TextBox 53"/>
              <p:cNvSpPr txBox="1"/>
              <p:nvPr/>
            </p:nvSpPr>
            <p:spPr>
              <a:xfrm>
                <a:off x="3886200" y="4191000"/>
                <a:ext cx="1600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1600" i="1" smtClean="0">
                              <a:latin typeface="Cambria Math" panose="02040503050406030204" pitchFamily="18" charset="0"/>
                            </a:rPr>
                          </m:ctrlPr>
                        </m:sSupPr>
                        <m:e>
                          <m:r>
                            <a:rPr lang="en-GB" sz="1600" b="0" i="1" smtClean="0">
                              <a:latin typeface="Cambria Math"/>
                            </a:rPr>
                            <m:t>𝑣</m:t>
                          </m:r>
                        </m:e>
                        <m:sup>
                          <m:r>
                            <a:rPr lang="en-GB" sz="1600" b="0" i="1" smtClean="0">
                              <a:latin typeface="Cambria Math"/>
                            </a:rPr>
                            <m:t>2</m:t>
                          </m:r>
                        </m:sup>
                      </m:sSup>
                      <m:r>
                        <a:rPr lang="en-GB" sz="1600" b="0" i="1" smtClean="0">
                          <a:latin typeface="Cambria Math"/>
                        </a:rPr>
                        <m:t>=</m:t>
                      </m:r>
                      <m:sSup>
                        <m:sSupPr>
                          <m:ctrlPr>
                            <a:rPr lang="en-GB" sz="1600" b="0" i="1" smtClean="0">
                              <a:latin typeface="Cambria Math" panose="02040503050406030204" pitchFamily="18" charset="0"/>
                            </a:rPr>
                          </m:ctrlPr>
                        </m:sSupPr>
                        <m:e>
                          <m:r>
                            <a:rPr lang="en-GB" sz="1600" b="0" i="1" smtClean="0">
                              <a:latin typeface="Cambria Math"/>
                            </a:rPr>
                            <m:t>𝑢</m:t>
                          </m:r>
                        </m:e>
                        <m:sup>
                          <m:r>
                            <a:rPr lang="en-GB" sz="1600" b="0" i="1" smtClean="0">
                              <a:latin typeface="Cambria Math"/>
                            </a:rPr>
                            <m:t>2</m:t>
                          </m:r>
                        </m:sup>
                      </m:sSup>
                      <m:r>
                        <a:rPr lang="en-GB" sz="1600" b="0" i="1" smtClean="0">
                          <a:latin typeface="Cambria Math"/>
                        </a:rPr>
                        <m:t>+2</m:t>
                      </m:r>
                      <m:r>
                        <a:rPr lang="en-GB" sz="1600" b="0" i="1" smtClean="0">
                          <a:latin typeface="Cambria Math"/>
                        </a:rPr>
                        <m:t>𝑎𝑠</m:t>
                      </m:r>
                    </m:oMath>
                  </m:oMathPara>
                </a14:m>
                <a:endParaRPr lang="en-GB" sz="1600" dirty="0"/>
              </a:p>
            </p:txBody>
          </p:sp>
        </mc:Choice>
        <mc:Fallback xmlns="">
          <p:sp>
            <p:nvSpPr>
              <p:cNvPr id="54" name="TextBox 53"/>
              <p:cNvSpPr txBox="1">
                <a:spLocks noRot="1" noChangeAspect="1" noMove="1" noResize="1" noEditPoints="1" noAdjustHandles="1" noChangeArrowheads="1" noChangeShapeType="1" noTextEdit="1"/>
              </p:cNvSpPr>
              <p:nvPr/>
            </p:nvSpPr>
            <p:spPr>
              <a:xfrm>
                <a:off x="3886200" y="4191000"/>
                <a:ext cx="1600200" cy="338554"/>
              </a:xfrm>
              <a:prstGeom prst="rect">
                <a:avLst/>
              </a:prstGeom>
              <a:blipFill rotWithShape="1">
                <a:blip r:embed="rId19"/>
                <a:stretch>
                  <a:fillRect/>
                </a:stretch>
              </a:blipFill>
            </p:spPr>
            <p:txBody>
              <a:bodyPr/>
              <a:lstStyle/>
              <a:p>
                <a:r>
                  <a:rPr lang="en-GB">
                    <a:noFill/>
                  </a:rPr>
                  <a:t> </a:t>
                </a:r>
              </a:p>
            </p:txBody>
          </p:sp>
        </mc:Fallback>
      </mc:AlternateContent>
      <p:sp>
        <p:nvSpPr>
          <p:cNvPr id="55" name="Arc 54"/>
          <p:cNvSpPr/>
          <p:nvPr/>
        </p:nvSpPr>
        <p:spPr>
          <a:xfrm>
            <a:off x="5943600" y="43434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6" name="TextBox 55"/>
          <p:cNvSpPr txBox="1"/>
          <p:nvPr/>
        </p:nvSpPr>
        <p:spPr>
          <a:xfrm>
            <a:off x="6172200" y="4876800"/>
            <a:ext cx="1836683"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 terms</a:t>
            </a:r>
            <a:endParaRPr lang="en-GB" sz="1400" b="1" baseline="-25000" dirty="0">
              <a:solidFill>
                <a:srgbClr val="FF0000"/>
              </a:solidFill>
              <a:latin typeface="Comic Sans MS" pitchFamily="66" charset="0"/>
            </a:endParaRPr>
          </a:p>
        </p:txBody>
      </p:sp>
      <p:sp>
        <p:nvSpPr>
          <p:cNvPr id="57" name="TextBox 56"/>
          <p:cNvSpPr txBox="1"/>
          <p:nvPr/>
        </p:nvSpPr>
        <p:spPr>
          <a:xfrm>
            <a:off x="5638800" y="5334000"/>
            <a:ext cx="1219200" cy="307777"/>
          </a:xfrm>
          <a:prstGeom prst="rect">
            <a:avLst/>
          </a:prstGeom>
          <a:noFill/>
        </p:spPr>
        <p:txBody>
          <a:bodyPr wrap="square" rtlCol="0">
            <a:spAutoFit/>
          </a:bodyPr>
          <a:lstStyle/>
          <a:p>
            <a:pPr algn="ctr"/>
            <a:r>
              <a:rPr lang="en-GB" sz="1400" dirty="0">
                <a:solidFill>
                  <a:srgbClr val="FF0000"/>
                </a:solidFill>
                <a:latin typeface="Comic Sans MS" pitchFamily="66" charset="0"/>
              </a:rPr>
              <a:t>Add 1.96</a:t>
            </a:r>
            <a:endParaRPr lang="en-GB" sz="1400" b="1" baseline="-25000" dirty="0">
              <a:solidFill>
                <a:srgbClr val="FF0000"/>
              </a:solidFill>
              <a:latin typeface="Comic Sans MS" pitchFamily="66" charset="0"/>
            </a:endParaRPr>
          </a:p>
        </p:txBody>
      </p:sp>
      <p:sp>
        <p:nvSpPr>
          <p:cNvPr id="58" name="TextBox 57"/>
          <p:cNvSpPr txBox="1"/>
          <p:nvPr/>
        </p:nvSpPr>
        <p:spPr>
          <a:xfrm>
            <a:off x="5181600" y="5791200"/>
            <a:ext cx="12192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Square root</a:t>
            </a:r>
            <a:endParaRPr lang="en-GB" sz="1400" b="1" baseline="-25000" dirty="0">
              <a:solidFill>
                <a:srgbClr val="FF0000"/>
              </a:solidFill>
              <a:latin typeface="Comic Sans MS" pitchFamily="66" charset="0"/>
            </a:endParaRPr>
          </a:p>
        </p:txBody>
      </p:sp>
      <p:cxnSp>
        <p:nvCxnSpPr>
          <p:cNvPr id="59" name="Straight Arrow Connector 58"/>
          <p:cNvCxnSpPr/>
          <p:nvPr/>
        </p:nvCxnSpPr>
        <p:spPr>
          <a:xfrm flipH="1">
            <a:off x="6477000" y="5867400"/>
            <a:ext cx="685800" cy="152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7162800" y="5410200"/>
            <a:ext cx="1981200" cy="738664"/>
          </a:xfrm>
          <a:prstGeom prst="rect">
            <a:avLst/>
          </a:prstGeom>
          <a:noFill/>
        </p:spPr>
        <p:txBody>
          <a:bodyPr wrap="square" rtlCol="0">
            <a:spAutoFit/>
          </a:bodyPr>
          <a:lstStyle/>
          <a:p>
            <a:pPr algn="ctr"/>
            <a:r>
              <a:rPr lang="en-GB" sz="1400" dirty="0">
                <a:solidFill>
                  <a:srgbClr val="FF0000"/>
                </a:solidFill>
                <a:latin typeface="Comic Sans MS" pitchFamily="66" charset="0"/>
              </a:rPr>
              <a:t>This is our value for v, the rebound speed of the particle</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61" name="TextBox 60"/>
              <p:cNvSpPr txBox="1"/>
              <p:nvPr/>
            </p:nvSpPr>
            <p:spPr>
              <a:xfrm>
                <a:off x="1905000" y="6096000"/>
                <a:ext cx="137005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𝑣</m:t>
                      </m:r>
                      <m:r>
                        <a:rPr lang="en-GB" sz="1600" b="0" i="1" smtClean="0">
                          <a:solidFill>
                            <a:srgbClr val="FF0000"/>
                          </a:solidFill>
                          <a:latin typeface="Cambria Math"/>
                        </a:rPr>
                        <m:t>=1.4</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61" name="TextBox 60"/>
              <p:cNvSpPr txBox="1">
                <a:spLocks noRot="1" noChangeAspect="1" noMove="1" noResize="1" noEditPoints="1" noAdjustHandles="1" noChangeArrowheads="1" noChangeShapeType="1" noTextEdit="1"/>
              </p:cNvSpPr>
              <p:nvPr/>
            </p:nvSpPr>
            <p:spPr>
              <a:xfrm>
                <a:off x="1905000" y="6096000"/>
                <a:ext cx="1370054" cy="338554"/>
              </a:xfrm>
              <a:prstGeom prst="rect">
                <a:avLst/>
              </a:prstGeom>
              <a:blipFill rotWithShape="1">
                <a:blip r:embed="rId20"/>
                <a:stretch>
                  <a:fillRect/>
                </a:stretch>
              </a:blipFill>
            </p:spPr>
            <p:txBody>
              <a:bodyPr/>
              <a:lstStyle/>
              <a:p>
                <a:r>
                  <a:rPr lang="en-GB">
                    <a:noFill/>
                  </a:rPr>
                  <a:t> </a:t>
                </a:r>
              </a:p>
            </p:txBody>
          </p:sp>
        </mc:Fallback>
      </mc:AlternateContent>
      <p:sp>
        <p:nvSpPr>
          <p:cNvPr id="62" name="TextBox 61"/>
          <p:cNvSpPr txBox="1"/>
          <p:nvPr/>
        </p:nvSpPr>
        <p:spPr>
          <a:xfrm>
            <a:off x="5029200" y="1143000"/>
            <a:ext cx="3810000" cy="307777"/>
          </a:xfrm>
          <a:prstGeom prst="rect">
            <a:avLst/>
          </a:prstGeom>
          <a:noFill/>
        </p:spPr>
        <p:txBody>
          <a:bodyPr wrap="square" rtlCol="0">
            <a:spAutoFit/>
          </a:bodyPr>
          <a:lstStyle/>
          <a:p>
            <a:pPr algn="ctr"/>
            <a:r>
              <a:rPr lang="en-GB" sz="1400" dirty="0">
                <a:latin typeface="Comic Sans MS" pitchFamily="66" charset="0"/>
              </a:rPr>
              <a:t>Remember that we need units in metres!</a:t>
            </a:r>
            <a:endParaRPr lang="en-GB" sz="1400" b="1" baseline="-25000" dirty="0">
              <a:latin typeface="Comic Sans MS" pitchFamily="66" charset="0"/>
            </a:endParaRPr>
          </a:p>
        </p:txBody>
      </p:sp>
      <mc:AlternateContent xmlns:mc="http://schemas.openxmlformats.org/markup-compatibility/2006" xmlns:a14="http://schemas.microsoft.com/office/drawing/2010/main">
        <mc:Choice Requires="a14">
          <p:sp>
            <p:nvSpPr>
              <p:cNvPr id="41" name="TextBox 40"/>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41" name="TextBox 40"/>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42" name="TextBox 41"/>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43" name="TextBox 42"/>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47" name="TextBox 46"/>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3" name="TextBox 62"/>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5"/>
                <a:stretch>
                  <a:fillRect b="-3846"/>
                </a:stretch>
              </a:blipFill>
            </p:spPr>
            <p:txBody>
              <a:bodyPr/>
              <a:lstStyle/>
              <a:p>
                <a:r>
                  <a:rPr lang="en-GB">
                    <a:noFill/>
                  </a:rPr>
                  <a:t> </a:t>
                </a:r>
              </a:p>
            </p:txBody>
          </p:sp>
        </mc:Fallback>
      </mc:AlternateContent>
      <p:sp>
        <p:nvSpPr>
          <p:cNvPr id="64" name="TextBox 63"/>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6"/>
              </a:rPr>
              <a:t>Applet for collision demonstrations</a:t>
            </a:r>
            <a:endParaRPr lang="en-GB" sz="1400" dirty="0">
              <a:latin typeface="Comic Sans MS" pitchFamily="66" charset="0"/>
            </a:endParaRPr>
          </a:p>
        </p:txBody>
      </p:sp>
      <p:sp>
        <p:nvSpPr>
          <p:cNvPr id="65"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66"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4B</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222166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blinds(horizontal)">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linds(horizontal)">
                                      <p:cBhvr>
                                        <p:cTn id="15" dur="500"/>
                                        <p:tgtEl>
                                          <p:spTgt spid="21"/>
                                        </p:tgtEl>
                                      </p:cBhvr>
                                    </p:animEffect>
                                  </p:childTnLst>
                                </p:cTn>
                              </p:par>
                              <p:par>
                                <p:cTn id="16" presetID="3" presetClass="entr" presetSubtype="10"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linds(horizontal)">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7">
                                            <p:txEl>
                                              <p:pRg st="1" end="1"/>
                                            </p:txEl>
                                          </p:spTgt>
                                        </p:tgtEl>
                                        <p:attrNameLst>
                                          <p:attrName>style.visibility</p:attrName>
                                        </p:attrNameLst>
                                      </p:cBhvr>
                                      <p:to>
                                        <p:strVal val="visible"/>
                                      </p:to>
                                    </p:set>
                                    <p:animEffect transition="in" filter="blinds(horizontal)">
                                      <p:cBhvr>
                                        <p:cTn id="26" dur="500"/>
                                        <p:tgtEl>
                                          <p:spTgt spid="1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17">
                                            <p:txEl>
                                              <p:pRg st="2" end="2"/>
                                            </p:txEl>
                                          </p:spTgt>
                                        </p:tgtEl>
                                        <p:attrNameLst>
                                          <p:attrName>style.visibility</p:attrName>
                                        </p:attrNameLst>
                                      </p:cBhvr>
                                      <p:to>
                                        <p:strVal val="visible"/>
                                      </p:to>
                                    </p:set>
                                    <p:animEffect transition="in" filter="blinds(horizontal)">
                                      <p:cBhvr>
                                        <p:cTn id="31" dur="500"/>
                                        <p:tgtEl>
                                          <p:spTgt spid="17">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17">
                                            <p:txEl>
                                              <p:pRg st="3" end="3"/>
                                            </p:txEl>
                                          </p:spTgt>
                                        </p:tgtEl>
                                        <p:attrNameLst>
                                          <p:attrName>style.visibility</p:attrName>
                                        </p:attrNameLst>
                                      </p:cBhvr>
                                      <p:to>
                                        <p:strVal val="visible"/>
                                      </p:to>
                                    </p:set>
                                    <p:animEffect transition="in" filter="blinds(horizontal)">
                                      <p:cBhvr>
                                        <p:cTn id="36" dur="500"/>
                                        <p:tgtEl>
                                          <p:spTgt spid="17">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62"/>
                                        </p:tgtEl>
                                        <p:attrNameLst>
                                          <p:attrName>style.visibility</p:attrName>
                                        </p:attrNameLst>
                                      </p:cBhvr>
                                      <p:to>
                                        <p:strVal val="visible"/>
                                      </p:to>
                                    </p:set>
                                    <p:animEffect transition="in" filter="blinds(horizontal)">
                                      <p:cBhvr>
                                        <p:cTn id="41" dur="500"/>
                                        <p:tgtEl>
                                          <p:spTgt spid="62"/>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linds(horizontal)">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blinds(horizontal)">
                                      <p:cBhvr>
                                        <p:cTn id="51" dur="500"/>
                                        <p:tgtEl>
                                          <p:spTgt spid="23"/>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blinds(horizontal)">
                                      <p:cBhvr>
                                        <p:cTn id="56" dur="500"/>
                                        <p:tgtEl>
                                          <p:spTgt spid="24"/>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blinds(horizontal)">
                                      <p:cBhvr>
                                        <p:cTn id="61" dur="500"/>
                                        <p:tgtEl>
                                          <p:spTgt spid="25"/>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blinds(horizontal)">
                                      <p:cBhvr>
                                        <p:cTn id="66" dur="500"/>
                                        <p:tgtEl>
                                          <p:spTgt spid="26"/>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54"/>
                                        </p:tgtEl>
                                        <p:attrNameLst>
                                          <p:attrName>style.visibility</p:attrName>
                                        </p:attrNameLst>
                                      </p:cBhvr>
                                      <p:to>
                                        <p:strVal val="visible"/>
                                      </p:to>
                                    </p:set>
                                    <p:animEffect transition="in" filter="blinds(horizontal)">
                                      <p:cBhvr>
                                        <p:cTn id="71" dur="500"/>
                                        <p:tgtEl>
                                          <p:spTgt spid="54"/>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55"/>
                                        </p:tgtEl>
                                        <p:attrNameLst>
                                          <p:attrName>style.visibility</p:attrName>
                                        </p:attrNameLst>
                                      </p:cBhvr>
                                      <p:to>
                                        <p:strVal val="visible"/>
                                      </p:to>
                                    </p:set>
                                    <p:animEffect transition="in" filter="blinds(horizontal)">
                                      <p:cBhvr>
                                        <p:cTn id="76" dur="500"/>
                                        <p:tgtEl>
                                          <p:spTgt spid="55"/>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48"/>
                                        </p:tgtEl>
                                        <p:attrNameLst>
                                          <p:attrName>style.visibility</p:attrName>
                                        </p:attrNameLst>
                                      </p:cBhvr>
                                      <p:to>
                                        <p:strVal val="visible"/>
                                      </p:to>
                                    </p:set>
                                    <p:animEffect transition="in" filter="blinds(horizontal)">
                                      <p:cBhvr>
                                        <p:cTn id="81" dur="500"/>
                                        <p:tgtEl>
                                          <p:spTgt spid="48"/>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blinds(horizontal)">
                                      <p:cBhvr>
                                        <p:cTn id="86" dur="500"/>
                                        <p:tgtEl>
                                          <p:spTgt spid="44"/>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blinds(horizontal)">
                                      <p:cBhvr>
                                        <p:cTn id="91" dur="500"/>
                                        <p:tgtEl>
                                          <p:spTgt spid="45"/>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56"/>
                                        </p:tgtEl>
                                        <p:attrNameLst>
                                          <p:attrName>style.visibility</p:attrName>
                                        </p:attrNameLst>
                                      </p:cBhvr>
                                      <p:to>
                                        <p:strVal val="visible"/>
                                      </p:to>
                                    </p:set>
                                    <p:animEffect transition="in" filter="blinds(horizontal)">
                                      <p:cBhvr>
                                        <p:cTn id="96" dur="500"/>
                                        <p:tgtEl>
                                          <p:spTgt spid="56"/>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49"/>
                                        </p:tgtEl>
                                        <p:attrNameLst>
                                          <p:attrName>style.visibility</p:attrName>
                                        </p:attrNameLst>
                                      </p:cBhvr>
                                      <p:to>
                                        <p:strVal val="visible"/>
                                      </p:to>
                                    </p:set>
                                    <p:animEffect transition="in" filter="blinds(horizontal)">
                                      <p:cBhvr>
                                        <p:cTn id="101" dur="500"/>
                                        <p:tgtEl>
                                          <p:spTgt spid="49"/>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52"/>
                                        </p:tgtEl>
                                        <p:attrNameLst>
                                          <p:attrName>style.visibility</p:attrName>
                                        </p:attrNameLst>
                                      </p:cBhvr>
                                      <p:to>
                                        <p:strVal val="visible"/>
                                      </p:to>
                                    </p:set>
                                    <p:animEffect transition="in" filter="blinds(horizontal)">
                                      <p:cBhvr>
                                        <p:cTn id="106" dur="500"/>
                                        <p:tgtEl>
                                          <p:spTgt spid="52"/>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blinds(horizontal)">
                                      <p:cBhvr>
                                        <p:cTn id="111" dur="500"/>
                                        <p:tgtEl>
                                          <p:spTgt spid="57"/>
                                        </p:tgtEl>
                                      </p:cBhvr>
                                    </p:animEffect>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grpId="0" nodeType="clickEffect">
                                  <p:stCondLst>
                                    <p:cond delay="0"/>
                                  </p:stCondLst>
                                  <p:childTnLst>
                                    <p:set>
                                      <p:cBhvr>
                                        <p:cTn id="115" dur="1" fill="hold">
                                          <p:stCondLst>
                                            <p:cond delay="0"/>
                                          </p:stCondLst>
                                        </p:cTn>
                                        <p:tgtEl>
                                          <p:spTgt spid="50"/>
                                        </p:tgtEl>
                                        <p:attrNameLst>
                                          <p:attrName>style.visibility</p:attrName>
                                        </p:attrNameLst>
                                      </p:cBhvr>
                                      <p:to>
                                        <p:strVal val="visible"/>
                                      </p:to>
                                    </p:set>
                                    <p:animEffect transition="in" filter="blinds(horizontal)">
                                      <p:cBhvr>
                                        <p:cTn id="116" dur="500"/>
                                        <p:tgtEl>
                                          <p:spTgt spid="50"/>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53"/>
                                        </p:tgtEl>
                                        <p:attrNameLst>
                                          <p:attrName>style.visibility</p:attrName>
                                        </p:attrNameLst>
                                      </p:cBhvr>
                                      <p:to>
                                        <p:strVal val="visible"/>
                                      </p:to>
                                    </p:set>
                                    <p:animEffect transition="in" filter="blinds(horizontal)">
                                      <p:cBhvr>
                                        <p:cTn id="121" dur="500"/>
                                        <p:tgtEl>
                                          <p:spTgt spid="53"/>
                                        </p:tgtEl>
                                      </p:cBhvr>
                                    </p:animEffect>
                                  </p:childTnLst>
                                </p:cTn>
                              </p:par>
                            </p:childTnLst>
                          </p:cTn>
                        </p:par>
                      </p:childTnLst>
                    </p:cTn>
                  </p:par>
                  <p:par>
                    <p:cTn id="122" fill="hold">
                      <p:stCondLst>
                        <p:cond delay="indefinite"/>
                      </p:stCondLst>
                      <p:childTnLst>
                        <p:par>
                          <p:cTn id="123" fill="hold">
                            <p:stCondLst>
                              <p:cond delay="0"/>
                            </p:stCondLst>
                            <p:childTnLst>
                              <p:par>
                                <p:cTn id="124" presetID="3" presetClass="entr" presetSubtype="10" fill="hold" grpId="0" nodeType="clickEffect">
                                  <p:stCondLst>
                                    <p:cond delay="0"/>
                                  </p:stCondLst>
                                  <p:childTnLst>
                                    <p:set>
                                      <p:cBhvr>
                                        <p:cTn id="125" dur="1" fill="hold">
                                          <p:stCondLst>
                                            <p:cond delay="0"/>
                                          </p:stCondLst>
                                        </p:cTn>
                                        <p:tgtEl>
                                          <p:spTgt spid="58"/>
                                        </p:tgtEl>
                                        <p:attrNameLst>
                                          <p:attrName>style.visibility</p:attrName>
                                        </p:attrNameLst>
                                      </p:cBhvr>
                                      <p:to>
                                        <p:strVal val="visible"/>
                                      </p:to>
                                    </p:set>
                                    <p:animEffect transition="in" filter="blinds(horizontal)">
                                      <p:cBhvr>
                                        <p:cTn id="126" dur="500"/>
                                        <p:tgtEl>
                                          <p:spTgt spid="58"/>
                                        </p:tgtEl>
                                      </p:cBhvr>
                                    </p:animEffect>
                                  </p:childTnLst>
                                </p:cTn>
                              </p:par>
                            </p:childTnLst>
                          </p:cTn>
                        </p:par>
                      </p:childTnLst>
                    </p:cTn>
                  </p:par>
                  <p:par>
                    <p:cTn id="127" fill="hold">
                      <p:stCondLst>
                        <p:cond delay="indefinite"/>
                      </p:stCondLst>
                      <p:childTnLst>
                        <p:par>
                          <p:cTn id="128" fill="hold">
                            <p:stCondLst>
                              <p:cond delay="0"/>
                            </p:stCondLst>
                            <p:childTnLst>
                              <p:par>
                                <p:cTn id="129" presetID="3" presetClass="entr" presetSubtype="10" fill="hold" grpId="0" nodeType="clickEffect">
                                  <p:stCondLst>
                                    <p:cond delay="0"/>
                                  </p:stCondLst>
                                  <p:childTnLst>
                                    <p:set>
                                      <p:cBhvr>
                                        <p:cTn id="130" dur="1" fill="hold">
                                          <p:stCondLst>
                                            <p:cond delay="0"/>
                                          </p:stCondLst>
                                        </p:cTn>
                                        <p:tgtEl>
                                          <p:spTgt spid="51"/>
                                        </p:tgtEl>
                                        <p:attrNameLst>
                                          <p:attrName>style.visibility</p:attrName>
                                        </p:attrNameLst>
                                      </p:cBhvr>
                                      <p:to>
                                        <p:strVal val="visible"/>
                                      </p:to>
                                    </p:set>
                                    <p:animEffect transition="in" filter="blinds(horizontal)">
                                      <p:cBhvr>
                                        <p:cTn id="131" dur="500"/>
                                        <p:tgtEl>
                                          <p:spTgt spid="51"/>
                                        </p:tgtEl>
                                      </p:cBhvr>
                                    </p:animEffect>
                                  </p:childTnLst>
                                </p:cTn>
                              </p:par>
                            </p:childTnLst>
                          </p:cTn>
                        </p:par>
                      </p:childTnLst>
                    </p:cTn>
                  </p:par>
                  <p:par>
                    <p:cTn id="132" fill="hold">
                      <p:stCondLst>
                        <p:cond delay="indefinite"/>
                      </p:stCondLst>
                      <p:childTnLst>
                        <p:par>
                          <p:cTn id="133" fill="hold">
                            <p:stCondLst>
                              <p:cond delay="0"/>
                            </p:stCondLst>
                            <p:childTnLst>
                              <p:par>
                                <p:cTn id="134" presetID="3" presetClass="entr" presetSubtype="10" fill="hold" nodeType="clickEffect">
                                  <p:stCondLst>
                                    <p:cond delay="0"/>
                                  </p:stCondLst>
                                  <p:childTnLst>
                                    <p:set>
                                      <p:cBhvr>
                                        <p:cTn id="135" dur="1" fill="hold">
                                          <p:stCondLst>
                                            <p:cond delay="0"/>
                                          </p:stCondLst>
                                        </p:cTn>
                                        <p:tgtEl>
                                          <p:spTgt spid="59"/>
                                        </p:tgtEl>
                                        <p:attrNameLst>
                                          <p:attrName>style.visibility</p:attrName>
                                        </p:attrNameLst>
                                      </p:cBhvr>
                                      <p:to>
                                        <p:strVal val="visible"/>
                                      </p:to>
                                    </p:set>
                                    <p:animEffect transition="in" filter="blinds(horizontal)">
                                      <p:cBhvr>
                                        <p:cTn id="136" dur="500"/>
                                        <p:tgtEl>
                                          <p:spTgt spid="59"/>
                                        </p:tgtEl>
                                      </p:cBhvr>
                                    </p:animEffect>
                                  </p:childTnLst>
                                </p:cTn>
                              </p:par>
                              <p:par>
                                <p:cTn id="137" presetID="3" presetClass="entr" presetSubtype="10" fill="hold" grpId="0" nodeType="withEffect">
                                  <p:stCondLst>
                                    <p:cond delay="0"/>
                                  </p:stCondLst>
                                  <p:childTnLst>
                                    <p:set>
                                      <p:cBhvr>
                                        <p:cTn id="138" dur="1" fill="hold">
                                          <p:stCondLst>
                                            <p:cond delay="0"/>
                                          </p:stCondLst>
                                        </p:cTn>
                                        <p:tgtEl>
                                          <p:spTgt spid="60"/>
                                        </p:tgtEl>
                                        <p:attrNameLst>
                                          <p:attrName>style.visibility</p:attrName>
                                        </p:attrNameLst>
                                      </p:cBhvr>
                                      <p:to>
                                        <p:strVal val="visible"/>
                                      </p:to>
                                    </p:set>
                                    <p:animEffect transition="in" filter="blinds(horizontal)">
                                      <p:cBhvr>
                                        <p:cTn id="139" dur="500"/>
                                        <p:tgtEl>
                                          <p:spTgt spid="60"/>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61"/>
                                        </p:tgtEl>
                                        <p:attrNameLst>
                                          <p:attrName>style.visibility</p:attrName>
                                        </p:attrNameLst>
                                      </p:cBhvr>
                                      <p:to>
                                        <p:strVal val="visible"/>
                                      </p:to>
                                    </p:set>
                                    <p:animEffect transition="in" filter="blinds(horizontal)">
                                      <p:cBhvr>
                                        <p:cTn id="14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2" grpId="0"/>
      <p:bldP spid="23" grpId="0"/>
      <p:bldP spid="24" grpId="0"/>
      <p:bldP spid="25" grpId="0"/>
      <p:bldP spid="26" grpId="0"/>
      <p:bldP spid="16" grpId="0"/>
      <p:bldP spid="44" grpId="0"/>
      <p:bldP spid="45" grpId="0" animBg="1"/>
      <p:bldP spid="48" grpId="0"/>
      <p:bldP spid="49" grpId="0"/>
      <p:bldP spid="50" grpId="0"/>
      <p:bldP spid="51" grpId="0"/>
      <p:bldP spid="52" grpId="0" animBg="1"/>
      <p:bldP spid="53" grpId="0" animBg="1"/>
      <p:bldP spid="54" grpId="0"/>
      <p:bldP spid="55" grpId="0" animBg="1"/>
      <p:bldP spid="56" grpId="0"/>
      <p:bldP spid="57" grpId="0"/>
      <p:bldP spid="58" grpId="0"/>
      <p:bldP spid="60" grpId="0"/>
      <p:bldP spid="61" grpId="0"/>
      <p:bldP spid="6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484" y="1600200"/>
            <a:ext cx="3373819" cy="4525963"/>
          </a:xfrm>
        </p:spPr>
        <p:txBody>
          <a:bodyPr>
            <a:normAutofit lnSpcReduction="10000"/>
          </a:bodyPr>
          <a:lstStyle/>
          <a:p>
            <a:pPr marL="0" indent="0" algn="ctr">
              <a:buNone/>
            </a:pPr>
            <a:r>
              <a:rPr lang="en-GB" sz="1400" b="1" dirty="0">
                <a:latin typeface="Comic Sans MS" pitchFamily="66" charset="0"/>
              </a:rPr>
              <a:t>You can also apply Newton’s Law of Restitution to problems involving direct collision with a smooth plane surface perpendicular to the direction of motion (</a:t>
            </a:r>
            <a:r>
              <a:rPr lang="en-GB" sz="1400" b="1" dirty="0" err="1">
                <a:latin typeface="Comic Sans MS" pitchFamily="66" charset="0"/>
              </a:rPr>
              <a:t>ie</a:t>
            </a:r>
            <a:r>
              <a:rPr lang="en-GB" sz="1400" b="1" dirty="0">
                <a:latin typeface="Comic Sans MS" pitchFamily="66" charset="0"/>
              </a:rPr>
              <a:t> – a wall!)</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particle falls 22.5cm from rest onto a smooth horizontal plane. It then rebounds to a height of 10cm. </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Find the coefficient of restitution between the particle and the plane. Give your answer to 2sf.</a:t>
            </a:r>
          </a:p>
          <a:p>
            <a:pPr marL="0" indent="0" algn="ctr">
              <a:buNone/>
            </a:pPr>
            <a:endParaRPr lang="en-GB" sz="1400" dirty="0">
              <a:latin typeface="Comic Sans MS" pitchFamily="66" charset="0"/>
            </a:endParaRPr>
          </a:p>
          <a:p>
            <a:pPr algn="ctr">
              <a:buFont typeface="Wingdings"/>
              <a:buChar char="à"/>
            </a:pPr>
            <a:r>
              <a:rPr lang="en-GB" sz="1400" dirty="0">
                <a:latin typeface="Comic Sans MS" pitchFamily="66" charset="0"/>
                <a:sym typeface="Wingdings" pitchFamily="2" charset="2"/>
              </a:rPr>
              <a:t>You will need to find the velocity on impact and after impact</a:t>
            </a:r>
          </a:p>
          <a:p>
            <a:pPr algn="ctr">
              <a:buFont typeface="Wingdings"/>
              <a:buChar char="à"/>
            </a:pPr>
            <a:endParaRPr lang="en-GB" sz="1400" dirty="0">
              <a:latin typeface="Comic Sans MS" pitchFamily="66" charset="0"/>
              <a:sym typeface="Wingdings" pitchFamily="2" charset="2"/>
            </a:endParaRPr>
          </a:p>
          <a:p>
            <a:pPr algn="ctr">
              <a:buFont typeface="Wingdings"/>
              <a:buChar char="à"/>
            </a:pPr>
            <a:r>
              <a:rPr lang="en-GB" sz="1400" dirty="0">
                <a:latin typeface="Comic Sans MS" pitchFamily="66" charset="0"/>
                <a:sym typeface="Wingdings" pitchFamily="2" charset="2"/>
              </a:rPr>
              <a:t>To do this, use the SUVAT equations</a:t>
            </a:r>
            <a:endParaRPr lang="en-GB" sz="1400" dirty="0">
              <a:latin typeface="Comic Sans MS" pitchFamily="66" charset="0"/>
            </a:endParaRPr>
          </a:p>
        </p:txBody>
      </p:sp>
      <mc:AlternateContent xmlns:mc="http://schemas.openxmlformats.org/markup-compatibility/2006" xmlns:a14="http://schemas.microsoft.com/office/drawing/2010/main">
        <mc:Choice Requires="a14">
          <p:sp>
            <p:nvSpPr>
              <p:cNvPr id="46" name="TextBox 45"/>
              <p:cNvSpPr txBox="1"/>
              <p:nvPr/>
            </p:nvSpPr>
            <p:spPr>
              <a:xfrm>
                <a:off x="457200" y="6096000"/>
                <a:ext cx="137403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𝑢</m:t>
                      </m:r>
                      <m:r>
                        <a:rPr lang="en-GB" sz="1600" b="0" i="1" smtClean="0">
                          <a:solidFill>
                            <a:srgbClr val="FF0000"/>
                          </a:solidFill>
                          <a:latin typeface="Cambria Math"/>
                        </a:rPr>
                        <m:t>=2.1</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457200" y="6096000"/>
                <a:ext cx="1374030" cy="338554"/>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1905000" y="6096000"/>
                <a:ext cx="137005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𝑣</m:t>
                      </m:r>
                      <m:r>
                        <a:rPr lang="en-GB" sz="1600" b="0" i="1" smtClean="0">
                          <a:solidFill>
                            <a:srgbClr val="FF0000"/>
                          </a:solidFill>
                          <a:latin typeface="Cambria Math"/>
                        </a:rPr>
                        <m:t>=1.4</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61" name="TextBox 60"/>
              <p:cNvSpPr txBox="1">
                <a:spLocks noRot="1" noChangeAspect="1" noMove="1" noResize="1" noEditPoints="1" noAdjustHandles="1" noChangeArrowheads="1" noChangeShapeType="1" noTextEdit="1"/>
              </p:cNvSpPr>
              <p:nvPr/>
            </p:nvSpPr>
            <p:spPr>
              <a:xfrm>
                <a:off x="1905000" y="6096000"/>
                <a:ext cx="1370054" cy="338554"/>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4419600" y="1600200"/>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39" name="TextBox 38"/>
              <p:cNvSpPr txBox="1">
                <a:spLocks noRot="1" noChangeAspect="1" noMove="1" noResize="1" noEditPoints="1" noAdjustHandles="1" noChangeArrowheads="1" noChangeShapeType="1" noTextEdit="1"/>
              </p:cNvSpPr>
              <p:nvPr/>
            </p:nvSpPr>
            <p:spPr>
              <a:xfrm>
                <a:off x="4419600" y="1600200"/>
                <a:ext cx="660052" cy="461665"/>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4419600" y="2286000"/>
                <a:ext cx="788549" cy="4970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1.4</m:t>
                          </m:r>
                        </m:num>
                        <m:den>
                          <m:r>
                            <a:rPr lang="en-GB" sz="1400" b="0" i="1" smtClean="0">
                              <a:latin typeface="Cambria Math"/>
                            </a:rPr>
                            <m:t>2.1</m:t>
                          </m:r>
                        </m:den>
                      </m:f>
                    </m:oMath>
                  </m:oMathPara>
                </a14:m>
                <a:endParaRPr lang="en-GB" sz="1400" dirty="0"/>
              </a:p>
            </p:txBody>
          </p:sp>
        </mc:Choice>
        <mc:Fallback xmlns="">
          <p:sp>
            <p:nvSpPr>
              <p:cNvPr id="40" name="TextBox 39"/>
              <p:cNvSpPr txBox="1">
                <a:spLocks noRot="1" noChangeAspect="1" noMove="1" noResize="1" noEditPoints="1" noAdjustHandles="1" noChangeArrowheads="1" noChangeShapeType="1" noTextEdit="1"/>
              </p:cNvSpPr>
              <p:nvPr/>
            </p:nvSpPr>
            <p:spPr>
              <a:xfrm>
                <a:off x="4419600" y="2286000"/>
                <a:ext cx="788549" cy="497059"/>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4419600" y="3048000"/>
                <a:ext cx="652294" cy="4970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2</m:t>
                          </m:r>
                        </m:num>
                        <m:den>
                          <m:r>
                            <a:rPr lang="en-GB" sz="1400" b="0" i="1" smtClean="0">
                              <a:latin typeface="Cambria Math"/>
                            </a:rPr>
                            <m:t>3</m:t>
                          </m:r>
                        </m:den>
                      </m:f>
                    </m:oMath>
                  </m:oMathPara>
                </a14:m>
                <a:endParaRPr lang="en-GB" sz="1400" dirty="0"/>
              </a:p>
            </p:txBody>
          </p:sp>
        </mc:Choice>
        <mc:Fallback xmlns="">
          <p:sp>
            <p:nvSpPr>
              <p:cNvPr id="41" name="TextBox 40"/>
              <p:cNvSpPr txBox="1">
                <a:spLocks noRot="1" noChangeAspect="1" noMove="1" noResize="1" noEditPoints="1" noAdjustHandles="1" noChangeArrowheads="1" noChangeShapeType="1" noTextEdit="1"/>
              </p:cNvSpPr>
              <p:nvPr/>
            </p:nvSpPr>
            <p:spPr>
              <a:xfrm>
                <a:off x="4419600" y="3048000"/>
                <a:ext cx="652294" cy="497059"/>
              </a:xfrm>
              <a:prstGeom prst="rect">
                <a:avLst/>
              </a:prstGeom>
              <a:blipFill rotWithShape="1">
                <a:blip r:embed="rId13"/>
                <a:stretch>
                  <a:fillRect/>
                </a:stretch>
              </a:blipFill>
            </p:spPr>
            <p:txBody>
              <a:bodyPr/>
              <a:lstStyle/>
              <a:p>
                <a:r>
                  <a:rPr lang="en-GB">
                    <a:noFill/>
                  </a:rPr>
                  <a:t> </a:t>
                </a:r>
              </a:p>
            </p:txBody>
          </p:sp>
        </mc:Fallback>
      </mc:AlternateContent>
      <p:sp>
        <p:nvSpPr>
          <p:cNvPr id="42" name="TextBox 41"/>
          <p:cNvSpPr txBox="1"/>
          <p:nvPr/>
        </p:nvSpPr>
        <p:spPr>
          <a:xfrm>
            <a:off x="5486400" y="20574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43" name="Arc 42"/>
          <p:cNvSpPr/>
          <p:nvPr/>
        </p:nvSpPr>
        <p:spPr>
          <a:xfrm>
            <a:off x="5105400" y="1905000"/>
            <a:ext cx="457200" cy="6858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7" name="Arc 46"/>
          <p:cNvSpPr/>
          <p:nvPr/>
        </p:nvSpPr>
        <p:spPr>
          <a:xfrm>
            <a:off x="5105400" y="2590800"/>
            <a:ext cx="457200" cy="6858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3" name="TextBox 62"/>
          <p:cNvSpPr txBox="1"/>
          <p:nvPr/>
        </p:nvSpPr>
        <p:spPr>
          <a:xfrm>
            <a:off x="5486400" y="2743200"/>
            <a:ext cx="1066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Simplify</a:t>
            </a:r>
            <a:endParaRPr lang="en-GB" sz="1400" b="1" baseline="-25000" dirty="0">
              <a:solidFill>
                <a:srgbClr val="FF0000"/>
              </a:solidFill>
              <a:latin typeface="Comic Sans MS" pitchFamily="66" charset="0"/>
            </a:endParaRPr>
          </a:p>
        </p:txBody>
      </p:sp>
      <p:sp>
        <p:nvSpPr>
          <p:cNvPr id="21" name="Arc 20"/>
          <p:cNvSpPr/>
          <p:nvPr/>
        </p:nvSpPr>
        <p:spPr>
          <a:xfrm>
            <a:off x="5114925" y="3295650"/>
            <a:ext cx="457200" cy="6858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TextBox 21"/>
          <p:cNvSpPr txBox="1"/>
          <p:nvPr/>
        </p:nvSpPr>
        <p:spPr>
          <a:xfrm>
            <a:off x="5495925" y="3448050"/>
            <a:ext cx="1066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Simplify</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23" name="TextBox 22"/>
              <p:cNvSpPr txBox="1"/>
              <p:nvPr/>
            </p:nvSpPr>
            <p:spPr>
              <a:xfrm>
                <a:off x="4419600" y="3829050"/>
                <a:ext cx="88793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=0.67</m:t>
                      </m:r>
                    </m:oMath>
                  </m:oMathPara>
                </a14:m>
                <a:endParaRPr lang="en-GB" sz="1400" dirty="0"/>
              </a:p>
            </p:txBody>
          </p:sp>
        </mc:Choice>
        <mc:Fallback xmlns="">
          <p:sp>
            <p:nvSpPr>
              <p:cNvPr id="23" name="TextBox 22"/>
              <p:cNvSpPr txBox="1">
                <a:spLocks noRot="1" noChangeAspect="1" noMove="1" noResize="1" noEditPoints="1" noAdjustHandles="1" noChangeArrowheads="1" noChangeShapeType="1" noTextEdit="1"/>
              </p:cNvSpPr>
              <p:nvPr/>
            </p:nvSpPr>
            <p:spPr>
              <a:xfrm>
                <a:off x="4419600" y="3829050"/>
                <a:ext cx="887935" cy="307777"/>
              </a:xfrm>
              <a:prstGeom prst="rect">
                <a:avLst/>
              </a:prstGeom>
              <a:blipFill rotWithShape="1">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25" name="TextBox 24"/>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26" name="TextBox 25"/>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27" name="TextBox 26"/>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28" name="TextBox 27"/>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29" name="TextBox 28"/>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0"/>
                <a:stretch>
                  <a:fillRect b="-3846"/>
                </a:stretch>
              </a:blipFill>
            </p:spPr>
            <p:txBody>
              <a:bodyPr/>
              <a:lstStyle/>
              <a:p>
                <a:r>
                  <a:rPr lang="en-GB">
                    <a:noFill/>
                  </a:rPr>
                  <a:t> </a:t>
                </a:r>
              </a:p>
            </p:txBody>
          </p:sp>
        </mc:Fallback>
      </mc:AlternateContent>
      <p:sp>
        <p:nvSpPr>
          <p:cNvPr id="30" name="TextBox 29"/>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1"/>
              </a:rPr>
              <a:t>Applet for collision demonstrations</a:t>
            </a:r>
            <a:endParaRPr lang="en-GB" sz="1400" dirty="0">
              <a:latin typeface="Comic Sans MS" pitchFamily="66" charset="0"/>
            </a:endParaRPr>
          </a:p>
        </p:txBody>
      </p:sp>
      <p:sp>
        <p:nvSpPr>
          <p:cNvPr id="3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33"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4B</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90717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blinds(horizontal)">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blinds(horizontal)">
                                      <p:cBhvr>
                                        <p:cTn id="17" dur="500"/>
                                        <p:tgtEl>
                                          <p:spTgt spid="4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blinds(horizontal)">
                                      <p:cBhvr>
                                        <p:cTn id="22" dur="5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blinds(horizontal)">
                                      <p:cBhvr>
                                        <p:cTn id="27" dur="500"/>
                                        <p:tgtEl>
                                          <p:spTgt spid="4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3"/>
                                        </p:tgtEl>
                                        <p:attrNameLst>
                                          <p:attrName>style.visibility</p:attrName>
                                        </p:attrNameLst>
                                      </p:cBhvr>
                                      <p:to>
                                        <p:strVal val="visible"/>
                                      </p:to>
                                    </p:set>
                                    <p:animEffect transition="in" filter="blinds(horizontal)">
                                      <p:cBhvr>
                                        <p:cTn id="32" dur="500"/>
                                        <p:tgtEl>
                                          <p:spTgt spid="6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blinds(horizontal)">
                                      <p:cBhvr>
                                        <p:cTn id="37" dur="500"/>
                                        <p:tgtEl>
                                          <p:spTgt spid="4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blinds(horizontal)">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linds(horizontal)">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linds(horizontal)">
                                      <p:cBhvr>
                                        <p:cTn id="5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P spid="43" grpId="0" animBg="1"/>
      <p:bldP spid="47" grpId="0" animBg="1"/>
      <p:bldP spid="63" grpId="0"/>
      <p:bldP spid="21" grpId="0" animBg="1"/>
      <p:bldP spid="22" grpId="0"/>
      <p:bldP spid="2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9C1568B-E78F-4828-A04B-76140F6FC83F}"/>
              </a:ext>
            </a:extLst>
          </p:cNvPr>
          <p:cNvSpPr/>
          <p:nvPr/>
        </p:nvSpPr>
        <p:spPr>
          <a:xfrm>
            <a:off x="1264803" y="2212739"/>
            <a:ext cx="6632265" cy="2531462"/>
          </a:xfrm>
          <a:prstGeom prst="rect">
            <a:avLst/>
          </a:prstGeom>
          <a:noFill/>
        </p:spPr>
        <p:txBody>
          <a:bodyPr wrap="none" lIns="68580" tIns="34290" rIns="68580" bIns="34290">
            <a:spAutoFit/>
          </a:bodyPr>
          <a:lstStyle/>
          <a:p>
            <a:pPr algn="ctr"/>
            <a:r>
              <a:rPr lang="en-US" altLang="ja-JP"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rPr>
              <a:t>Teachings for </a:t>
            </a:r>
          </a:p>
          <a:p>
            <a:pPr algn="ctr"/>
            <a:r>
              <a:rPr lang="en-US" altLang="ja-JP"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rPr>
              <a:t>exercise 4C</a:t>
            </a:r>
            <a:endParaRPr lang="ja-JP" altLang="en-US"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endParaRPr>
          </a:p>
        </p:txBody>
      </p:sp>
    </p:spTree>
    <p:extLst>
      <p:ext uri="{BB962C8B-B14F-4D97-AF65-F5344CB8AC3E}">
        <p14:creationId xmlns:p14="http://schemas.microsoft.com/office/powerpoint/2010/main" val="988436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9C1568B-E78F-4828-A04B-76140F6FC83F}"/>
              </a:ext>
            </a:extLst>
          </p:cNvPr>
          <p:cNvSpPr/>
          <p:nvPr/>
        </p:nvSpPr>
        <p:spPr>
          <a:xfrm>
            <a:off x="1264803" y="2212739"/>
            <a:ext cx="6632265" cy="2531462"/>
          </a:xfrm>
          <a:prstGeom prst="rect">
            <a:avLst/>
          </a:prstGeom>
          <a:noFill/>
        </p:spPr>
        <p:txBody>
          <a:bodyPr wrap="none" lIns="68580" tIns="34290" rIns="68580" bIns="34290">
            <a:spAutoFit/>
          </a:bodyPr>
          <a:lstStyle/>
          <a:p>
            <a:pPr algn="ctr"/>
            <a:r>
              <a:rPr lang="en-US" altLang="ja-JP"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rPr>
              <a:t>Teachings for </a:t>
            </a:r>
          </a:p>
          <a:p>
            <a:pPr algn="ctr"/>
            <a:r>
              <a:rPr lang="en-US" altLang="ja-JP"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rPr>
              <a:t>exercise 4A</a:t>
            </a:r>
            <a:endParaRPr lang="ja-JP" altLang="en-US"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endParaRPr>
          </a:p>
        </p:txBody>
      </p:sp>
    </p:spTree>
    <p:extLst>
      <p:ext uri="{BB962C8B-B14F-4D97-AF65-F5344CB8AC3E}">
        <p14:creationId xmlns:p14="http://schemas.microsoft.com/office/powerpoint/2010/main" val="2683122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spheres have equal radii and masses 3kg and 5kg respectively. A and B move towards each other along the same straight line on a smooth horizontal surface with velocities 3ms</a:t>
            </a:r>
            <a:r>
              <a:rPr lang="en-GB" sz="1400" baseline="30000" dirty="0">
                <a:latin typeface="Comic Sans MS" pitchFamily="66" charset="0"/>
              </a:rPr>
              <a:t>-1</a:t>
            </a:r>
            <a:r>
              <a:rPr lang="en-GB" sz="1400" dirty="0">
                <a:latin typeface="Comic Sans MS" pitchFamily="66" charset="0"/>
              </a:rPr>
              <a:t> and 2ms</a:t>
            </a:r>
            <a:r>
              <a:rPr lang="en-GB" sz="1400" baseline="30000" dirty="0">
                <a:latin typeface="Comic Sans MS" pitchFamily="66" charset="0"/>
              </a:rPr>
              <a:t>-1 </a:t>
            </a:r>
            <a:r>
              <a:rPr lang="en-GB" sz="1400" dirty="0">
                <a:latin typeface="Comic Sans MS" pitchFamily="66" charset="0"/>
              </a:rPr>
              <a:t>respectively.</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If the coefficient of restitution is </a:t>
            </a:r>
            <a:r>
              <a:rPr lang="en-GB" sz="1400" baseline="30000" dirty="0">
                <a:latin typeface="Comic Sans MS" pitchFamily="66" charset="0"/>
              </a:rPr>
              <a:t>3</a:t>
            </a:r>
            <a:r>
              <a:rPr lang="en-GB" sz="1400" dirty="0">
                <a:latin typeface="Comic Sans MS" pitchFamily="66" charset="0"/>
              </a:rPr>
              <a:t>/</a:t>
            </a:r>
            <a:r>
              <a:rPr lang="en-GB" sz="1400" baseline="-25000" dirty="0">
                <a:latin typeface="Comic Sans MS" pitchFamily="66" charset="0"/>
              </a:rPr>
              <a:t>5</a:t>
            </a:r>
            <a:r>
              <a:rPr lang="en-GB" sz="1400" dirty="0">
                <a:latin typeface="Comic Sans MS" pitchFamily="66" charset="0"/>
              </a:rPr>
              <a:t>, find the velocities of the spheres after the collision</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loss of kinetic energy due to the impact</a:t>
            </a:r>
          </a:p>
        </p:txBody>
      </p:sp>
      <p:cxnSp>
        <p:nvCxnSpPr>
          <p:cNvPr id="11" name="Straight Connector 10"/>
          <p:cNvCxnSpPr/>
          <p:nvPr/>
        </p:nvCxnSpPr>
        <p:spPr>
          <a:xfrm>
            <a:off x="3976048" y="14227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76048" y="17275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76048" y="1422779"/>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500048" y="1422779"/>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500048" y="1422779"/>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24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00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76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204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66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28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90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28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204648" y="1727579"/>
            <a:ext cx="293670" cy="307777"/>
          </a:xfrm>
          <a:prstGeom prst="rect">
            <a:avLst/>
          </a:prstGeom>
          <a:noFill/>
        </p:spPr>
        <p:txBody>
          <a:bodyPr wrap="none" rtlCol="0">
            <a:spAutoFit/>
          </a:bodyPr>
          <a:lstStyle/>
          <a:p>
            <a:pPr algn="ctr"/>
            <a:r>
              <a:rPr lang="en-GB" sz="1400" dirty="0">
                <a:latin typeface="Comic Sans MS" pitchFamily="66" charset="0"/>
              </a:rPr>
              <a:t>3</a:t>
            </a:r>
          </a:p>
        </p:txBody>
      </p:sp>
      <p:cxnSp>
        <p:nvCxnSpPr>
          <p:cNvPr id="25" name="Straight Arrow Connector 24"/>
          <p:cNvCxnSpPr/>
          <p:nvPr/>
        </p:nvCxnSpPr>
        <p:spPr>
          <a:xfrm>
            <a:off x="6414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98663" y="1727579"/>
            <a:ext cx="277640" cy="307777"/>
          </a:xfrm>
          <a:prstGeom prst="rect">
            <a:avLst/>
          </a:prstGeom>
          <a:noFill/>
        </p:spPr>
        <p:txBody>
          <a:bodyPr wrap="none" rtlCol="0">
            <a:spAutoFit/>
          </a:bodyPr>
          <a:lstStyle/>
          <a:p>
            <a:pPr algn="ctr"/>
            <a:r>
              <a:rPr lang="en-GB" sz="1400" dirty="0">
                <a:latin typeface="Comic Sans MS" pitchFamily="66" charset="0"/>
              </a:rPr>
              <a:t>y</a:t>
            </a:r>
            <a:endParaRPr lang="en-GB" sz="1400" baseline="-25000" dirty="0">
              <a:latin typeface="Comic Sans MS" pitchFamily="66" charset="0"/>
            </a:endParaRPr>
          </a:p>
        </p:txBody>
      </p:sp>
      <p:cxnSp>
        <p:nvCxnSpPr>
          <p:cNvPr id="27" name="Straight Connector 26"/>
          <p:cNvCxnSpPr/>
          <p:nvPr/>
        </p:nvCxnSpPr>
        <p:spPr>
          <a:xfrm>
            <a:off x="3976048" y="27181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28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29" name="TextBox 28"/>
          <p:cNvSpPr txBox="1"/>
          <p:nvPr/>
        </p:nvSpPr>
        <p:spPr>
          <a:xfrm>
            <a:off x="5652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0" name="TextBox 29"/>
          <p:cNvSpPr txBox="1"/>
          <p:nvPr/>
        </p:nvSpPr>
        <p:spPr>
          <a:xfrm>
            <a:off x="4890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1" name="TextBox 30"/>
          <p:cNvSpPr txBox="1"/>
          <p:nvPr/>
        </p:nvSpPr>
        <p:spPr>
          <a:xfrm>
            <a:off x="6414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32" name="Straight Arrow Connector 31"/>
          <p:cNvCxnSpPr/>
          <p:nvPr/>
        </p:nvCxnSpPr>
        <p:spPr>
          <a:xfrm flipH="1">
            <a:off x="4890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66648" y="1727579"/>
            <a:ext cx="293670" cy="307777"/>
          </a:xfrm>
          <a:prstGeom prst="rect">
            <a:avLst/>
          </a:prstGeom>
          <a:noFill/>
        </p:spPr>
        <p:txBody>
          <a:bodyPr wrap="none" rtlCol="0">
            <a:spAutoFit/>
          </a:bodyPr>
          <a:lstStyle/>
          <a:p>
            <a:pPr algn="ctr"/>
            <a:r>
              <a:rPr lang="en-GB" sz="1400" dirty="0">
                <a:latin typeface="Comic Sans MS" pitchFamily="66" charset="0"/>
              </a:rPr>
              <a:t>2</a:t>
            </a:r>
          </a:p>
        </p:txBody>
      </p:sp>
      <p:cxnSp>
        <p:nvCxnSpPr>
          <p:cNvPr id="34" name="Straight Arrow Connector 33"/>
          <p:cNvCxnSpPr/>
          <p:nvPr/>
        </p:nvCxnSpPr>
        <p:spPr>
          <a:xfrm>
            <a:off x="5652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30251" y="1727579"/>
            <a:ext cx="290464" cy="307777"/>
          </a:xfrm>
          <a:prstGeom prst="rect">
            <a:avLst/>
          </a:prstGeom>
          <a:noFill/>
        </p:spPr>
        <p:txBody>
          <a:bodyPr wrap="none" rtlCol="0">
            <a:spAutoFit/>
          </a:bodyPr>
          <a:lstStyle/>
          <a:p>
            <a:pPr algn="ctr"/>
            <a:r>
              <a:rPr lang="en-GB" sz="1400" dirty="0">
                <a:latin typeface="Comic Sans MS" pitchFamily="66" charset="0"/>
              </a:rPr>
              <a:t>x</a:t>
            </a:r>
            <a:endParaRPr lang="en-GB" sz="1400" baseline="-25000" dirty="0">
              <a:latin typeface="Comic Sans MS" pitchFamily="66" charset="0"/>
            </a:endParaRPr>
          </a:p>
        </p:txBody>
      </p:sp>
      <p:sp>
        <p:nvSpPr>
          <p:cNvPr id="36" name="TextBox 35"/>
          <p:cNvSpPr txBox="1"/>
          <p:nvPr/>
        </p:nvSpPr>
        <p:spPr>
          <a:xfrm>
            <a:off x="4113163"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7" name="TextBox 36"/>
          <p:cNvSpPr txBox="1"/>
          <p:nvPr/>
        </p:nvSpPr>
        <p:spPr>
          <a:xfrm>
            <a:off x="5637162"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8" name="TextBox 37"/>
          <p:cNvSpPr txBox="1"/>
          <p:nvPr/>
        </p:nvSpPr>
        <p:spPr>
          <a:xfrm>
            <a:off x="4875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p:sp>
        <p:nvSpPr>
          <p:cNvPr id="39" name="TextBox 38"/>
          <p:cNvSpPr txBox="1"/>
          <p:nvPr/>
        </p:nvSpPr>
        <p:spPr>
          <a:xfrm>
            <a:off x="6399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mc:AlternateContent xmlns:mc="http://schemas.openxmlformats.org/markup-compatibility/2006" xmlns:a14="http://schemas.microsoft.com/office/drawing/2010/main">
        <mc:Choice Requires="a14">
          <p:sp>
            <p:nvSpPr>
              <p:cNvPr id="40" name="TextBox 39"/>
              <p:cNvSpPr txBox="1"/>
              <p:nvPr/>
            </p:nvSpPr>
            <p:spPr>
              <a:xfrm>
                <a:off x="3886200" y="3352800"/>
                <a:ext cx="3198376" cy="5396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𝑠𝑒𝑝𝑎𝑟𝑎𝑡𝑖𝑜𝑛</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num>
                        <m:den>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𝑎𝑝𝑝𝑟𝑜𝑎𝑐h</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den>
                      </m:f>
                    </m:oMath>
                  </m:oMathPara>
                </a14:m>
                <a:endParaRPr lang="en-GB" sz="1400" dirty="0"/>
              </a:p>
            </p:txBody>
          </p:sp>
        </mc:Choice>
        <mc:Fallback xmlns="">
          <p:sp>
            <p:nvSpPr>
              <p:cNvPr id="40" name="TextBox 39"/>
              <p:cNvSpPr txBox="1">
                <a:spLocks noRot="1" noChangeAspect="1" noMove="1" noResize="1" noEditPoints="1" noAdjustHandles="1" noChangeArrowheads="1" noChangeShapeType="1" noTextEdit="1"/>
              </p:cNvSpPr>
              <p:nvPr/>
            </p:nvSpPr>
            <p:spPr>
              <a:xfrm>
                <a:off x="3886200" y="3352800"/>
                <a:ext cx="3198376" cy="539635"/>
              </a:xfrm>
              <a:prstGeom prst="rect">
                <a:avLst/>
              </a:prstGeom>
              <a:blipFill rotWithShape="1">
                <a:blip r:embed="rId9"/>
                <a:stretch>
                  <a:fillRect b="-4494"/>
                </a:stretch>
              </a:blipFill>
            </p:spPr>
            <p:txBody>
              <a:bodyPr/>
              <a:lstStyle/>
              <a:p>
                <a:r>
                  <a:rPr lang="en-GB">
                    <a:noFill/>
                  </a:rPr>
                  <a:t> </a:t>
                </a:r>
              </a:p>
            </p:txBody>
          </p:sp>
        </mc:Fallback>
      </mc:AlternateContent>
      <p:sp>
        <p:nvSpPr>
          <p:cNvPr id="41" name="TextBox 40"/>
          <p:cNvSpPr txBox="1"/>
          <p:nvPr/>
        </p:nvSpPr>
        <p:spPr>
          <a:xfrm>
            <a:off x="4247163" y="2743200"/>
            <a:ext cx="1018227" cy="523220"/>
          </a:xfrm>
          <a:prstGeom prst="rect">
            <a:avLst/>
          </a:prstGeom>
          <a:noFill/>
        </p:spPr>
        <p:txBody>
          <a:bodyPr wrap="none" rtlCol="0">
            <a:spAutoFit/>
          </a:bodyPr>
          <a:lstStyle/>
          <a:p>
            <a:pPr algn="ctr"/>
            <a:r>
              <a:rPr lang="en-GB" sz="1400" dirty="0">
                <a:solidFill>
                  <a:srgbClr val="FF0000"/>
                </a:solidFill>
                <a:latin typeface="Comic Sans MS" pitchFamily="66" charset="0"/>
              </a:rPr>
              <a:t>Approach</a:t>
            </a:r>
          </a:p>
          <a:p>
            <a:pPr algn="ctr"/>
            <a:r>
              <a:rPr lang="en-GB" sz="1400" dirty="0">
                <a:solidFill>
                  <a:srgbClr val="FF0000"/>
                </a:solidFill>
                <a:latin typeface="Comic Sans MS" pitchFamily="66" charset="0"/>
              </a:rPr>
              <a:t>3 - - 2 = 5</a:t>
            </a:r>
          </a:p>
        </p:txBody>
      </p:sp>
      <p:sp>
        <p:nvSpPr>
          <p:cNvPr id="42" name="TextBox 41"/>
          <p:cNvSpPr txBox="1"/>
          <p:nvPr/>
        </p:nvSpPr>
        <p:spPr>
          <a:xfrm>
            <a:off x="5715000" y="2743200"/>
            <a:ext cx="1096775" cy="523220"/>
          </a:xfrm>
          <a:prstGeom prst="rect">
            <a:avLst/>
          </a:prstGeom>
          <a:noFill/>
        </p:spPr>
        <p:txBody>
          <a:bodyPr wrap="none" rtlCol="0">
            <a:spAutoFit/>
          </a:bodyPr>
          <a:lstStyle/>
          <a:p>
            <a:pPr algn="ctr"/>
            <a:r>
              <a:rPr lang="en-GB" sz="1400" dirty="0">
                <a:solidFill>
                  <a:srgbClr val="FF0000"/>
                </a:solidFill>
                <a:latin typeface="Comic Sans MS" pitchFamily="66" charset="0"/>
              </a:rPr>
              <a:t>Separation</a:t>
            </a:r>
          </a:p>
          <a:p>
            <a:pPr algn="ctr"/>
            <a:r>
              <a:rPr lang="en-GB" sz="1400" dirty="0">
                <a:solidFill>
                  <a:srgbClr val="FF0000"/>
                </a:solidFill>
                <a:latin typeface="Comic Sans MS" pitchFamily="66" charset="0"/>
              </a:rPr>
              <a:t>y - x</a:t>
            </a:r>
          </a:p>
        </p:txBody>
      </p:sp>
      <mc:AlternateContent xmlns:mc="http://schemas.openxmlformats.org/markup-compatibility/2006" xmlns:a14="http://schemas.microsoft.com/office/drawing/2010/main">
        <mc:Choice Requires="a14">
          <p:sp>
            <p:nvSpPr>
              <p:cNvPr id="43" name="TextBox 42"/>
              <p:cNvSpPr txBox="1"/>
              <p:nvPr/>
            </p:nvSpPr>
            <p:spPr>
              <a:xfrm>
                <a:off x="3886200" y="4038600"/>
                <a:ext cx="978666" cy="4970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a:rPr>
                            <m:t>3</m:t>
                          </m:r>
                        </m:num>
                        <m:den>
                          <m:r>
                            <a:rPr lang="en-GB" sz="1400" b="0" i="1" smtClean="0">
                              <a:latin typeface="Cambria Math"/>
                            </a:rPr>
                            <m:t>5</m:t>
                          </m:r>
                        </m:den>
                      </m:f>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𝑦</m:t>
                          </m:r>
                          <m:r>
                            <a:rPr lang="en-GB" sz="1400" b="0" i="1" smtClean="0">
                              <a:latin typeface="Cambria Math"/>
                            </a:rPr>
                            <m:t>−</m:t>
                          </m:r>
                          <m:r>
                            <a:rPr lang="en-GB" sz="1400" b="0" i="1" smtClean="0">
                              <a:latin typeface="Cambria Math"/>
                            </a:rPr>
                            <m:t>𝑥</m:t>
                          </m:r>
                        </m:num>
                        <m:den>
                          <m:r>
                            <a:rPr lang="en-GB" sz="1400" b="0" i="1" smtClean="0">
                              <a:latin typeface="Cambria Math"/>
                            </a:rPr>
                            <m:t>5</m:t>
                          </m:r>
                        </m:den>
                      </m:f>
                    </m:oMath>
                  </m:oMathPara>
                </a14:m>
                <a:endParaRPr lang="en-GB" sz="1400" dirty="0"/>
              </a:p>
            </p:txBody>
          </p:sp>
        </mc:Choice>
        <mc:Fallback xmlns="">
          <p:sp>
            <p:nvSpPr>
              <p:cNvPr id="43" name="TextBox 42"/>
              <p:cNvSpPr txBox="1">
                <a:spLocks noRot="1" noChangeAspect="1" noMove="1" noResize="1" noEditPoints="1" noAdjustHandles="1" noChangeArrowheads="1" noChangeShapeType="1" noTextEdit="1"/>
              </p:cNvSpPr>
              <p:nvPr/>
            </p:nvSpPr>
            <p:spPr>
              <a:xfrm>
                <a:off x="3886200" y="4038600"/>
                <a:ext cx="978666" cy="497059"/>
              </a:xfrm>
              <a:prstGeom prst="rect">
                <a:avLst/>
              </a:prstGeom>
              <a:blipFill rotWithShape="1">
                <a:blip r:embed="rId10"/>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3886200" y="4724400"/>
                <a:ext cx="97866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3=</m:t>
                      </m:r>
                      <m:r>
                        <a:rPr lang="en-GB" sz="1400" b="0" i="1" smtClean="0">
                          <a:latin typeface="Cambria Math"/>
                        </a:rPr>
                        <m:t>𝑦</m:t>
                      </m:r>
                      <m:r>
                        <a:rPr lang="en-GB" sz="1400" b="0" i="1" smtClean="0">
                          <a:latin typeface="Cambria Math"/>
                        </a:rPr>
                        <m:t>−</m:t>
                      </m:r>
                      <m:r>
                        <a:rPr lang="en-GB" sz="1400" b="0" i="1" smtClean="0">
                          <a:latin typeface="Cambria Math"/>
                        </a:rPr>
                        <m:t>𝑥</m:t>
                      </m:r>
                    </m:oMath>
                  </m:oMathPara>
                </a14:m>
                <a:endParaRPr lang="en-GB" sz="1400" dirty="0"/>
              </a:p>
            </p:txBody>
          </p:sp>
        </mc:Choice>
        <mc:Fallback xmlns="">
          <p:sp>
            <p:nvSpPr>
              <p:cNvPr id="44" name="TextBox 43"/>
              <p:cNvSpPr txBox="1">
                <a:spLocks noRot="1" noChangeAspect="1" noMove="1" noResize="1" noEditPoints="1" noAdjustHandles="1" noChangeArrowheads="1" noChangeShapeType="1" noTextEdit="1"/>
              </p:cNvSpPr>
              <p:nvPr/>
            </p:nvSpPr>
            <p:spPr>
              <a:xfrm>
                <a:off x="3886200" y="4724400"/>
                <a:ext cx="978666" cy="307777"/>
              </a:xfrm>
              <a:prstGeom prst="rect">
                <a:avLst/>
              </a:prstGeom>
              <a:blipFill rotWithShape="1">
                <a:blip r:embed="rId11"/>
                <a:stretch>
                  <a:fillRect b="-2000"/>
                </a:stretch>
              </a:blipFill>
            </p:spPr>
            <p:txBody>
              <a:bodyPr/>
              <a:lstStyle/>
              <a:p>
                <a:r>
                  <a:rPr lang="en-GB">
                    <a:noFill/>
                  </a:rPr>
                  <a:t> </a:t>
                </a:r>
              </a:p>
            </p:txBody>
          </p:sp>
        </mc:Fallback>
      </mc:AlternateContent>
      <p:sp>
        <p:nvSpPr>
          <p:cNvPr id="45" name="Arc 44"/>
          <p:cNvSpPr/>
          <p:nvPr/>
        </p:nvSpPr>
        <p:spPr>
          <a:xfrm>
            <a:off x="4724400" y="4343400"/>
            <a:ext cx="5334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6" name="TextBox 45"/>
          <p:cNvSpPr txBox="1"/>
          <p:nvPr/>
        </p:nvSpPr>
        <p:spPr>
          <a:xfrm>
            <a:off x="7315200" y="37338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48" name="Arc 47"/>
          <p:cNvSpPr/>
          <p:nvPr/>
        </p:nvSpPr>
        <p:spPr>
          <a:xfrm>
            <a:off x="6858000" y="3657600"/>
            <a:ext cx="5334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9" name="TextBox 48"/>
          <p:cNvSpPr txBox="1"/>
          <p:nvPr/>
        </p:nvSpPr>
        <p:spPr>
          <a:xfrm>
            <a:off x="5181600" y="44196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by 5</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0" name="TextBox 49"/>
              <p:cNvSpPr txBox="1"/>
              <p:nvPr/>
            </p:nvSpPr>
            <p:spPr>
              <a:xfrm>
                <a:off x="7391400" y="14478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3=</m:t>
                      </m:r>
                      <m:r>
                        <a:rPr lang="en-GB" sz="1600" b="0" i="1" smtClean="0">
                          <a:solidFill>
                            <a:srgbClr val="FF0000"/>
                          </a:solidFill>
                          <a:latin typeface="Cambria Math"/>
                        </a:rPr>
                        <m:t>𝑦</m:t>
                      </m:r>
                      <m:r>
                        <a:rPr lang="en-GB" sz="1600" b="0" i="1" smtClean="0">
                          <a:solidFill>
                            <a:srgbClr val="FF0000"/>
                          </a:solidFill>
                          <a:latin typeface="Cambria Math"/>
                        </a:rPr>
                        <m:t>−</m:t>
                      </m:r>
                      <m:r>
                        <a:rPr lang="en-GB" sz="1600" b="0" i="1" smtClean="0">
                          <a:solidFill>
                            <a:srgbClr val="FF0000"/>
                          </a:solidFill>
                          <a:latin typeface="Cambria Math"/>
                        </a:rPr>
                        <m:t>𝑥</m:t>
                      </m:r>
                    </m:oMath>
                  </m:oMathPara>
                </a14:m>
                <a:endParaRPr lang="en-GB" sz="1600" dirty="0">
                  <a:solidFill>
                    <a:srgbClr val="FF0000"/>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391400" y="1447800"/>
                <a:ext cx="1092094" cy="338554"/>
              </a:xfrm>
              <a:prstGeom prst="rect">
                <a:avLst/>
              </a:prstGeom>
              <a:blipFill rotWithShape="1">
                <a:blip r:embed="rId12"/>
                <a:stretch>
                  <a:fillRect b="-1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2" name="TextBox 51"/>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3" name="TextBox 52"/>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54" name="TextBox 53"/>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55" name="TextBox 54"/>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56" name="TextBox 55"/>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7"/>
                <a:stretch>
                  <a:fillRect b="-3846"/>
                </a:stretch>
              </a:blipFill>
            </p:spPr>
            <p:txBody>
              <a:bodyPr/>
              <a:lstStyle/>
              <a:p>
                <a:r>
                  <a:rPr lang="en-GB">
                    <a:noFill/>
                  </a:rPr>
                  <a:t> </a:t>
                </a:r>
              </a:p>
            </p:txBody>
          </p:sp>
        </mc:Fallback>
      </mc:AlternateContent>
      <p:sp>
        <p:nvSpPr>
          <p:cNvPr id="57" name="TextBox 56"/>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8"/>
              </a:rPr>
              <a:t>Applet for collision demonstrations</a:t>
            </a:r>
            <a:endParaRPr lang="en-GB" sz="1400" dirty="0">
              <a:latin typeface="Comic Sans MS" pitchFamily="66" charset="0"/>
            </a:endParaRPr>
          </a:p>
        </p:txBody>
      </p:sp>
      <p:sp>
        <p:nvSpPr>
          <p:cNvPr id="58"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59"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520510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par>
                                <p:cTn id="18" presetID="3" presetClass="entr" presetSubtype="1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blinds(horizontal)">
                                      <p:cBhvr>
                                        <p:cTn id="20" dur="500"/>
                                        <p:tgtEl>
                                          <p:spTgt spid="17"/>
                                        </p:tgtEl>
                                      </p:cBhvr>
                                    </p:animEffect>
                                  </p:childTnLst>
                                </p:cTn>
                              </p:par>
                              <p:par>
                                <p:cTn id="21" presetID="3" presetClass="entr" presetSubtype="1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blinds(horizontal)">
                                      <p:cBhvr>
                                        <p:cTn id="23" dur="500"/>
                                        <p:tgtEl>
                                          <p:spTgt spid="18"/>
                                        </p:tgtEl>
                                      </p:cBhvr>
                                    </p:animEffect>
                                  </p:childTnLst>
                                </p:cTn>
                              </p:par>
                              <p:par>
                                <p:cTn id="24" presetID="3" presetClass="entr" presetSubtype="10" fill="hold"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blinds(horizontal)">
                                      <p:cBhvr>
                                        <p:cTn id="26" dur="500"/>
                                        <p:tgtEl>
                                          <p:spTgt spid="27"/>
                                        </p:tgtEl>
                                      </p:cBhvr>
                                    </p:animEffect>
                                  </p:childTnLst>
                                </p:cTn>
                              </p:par>
                              <p:par>
                                <p:cTn id="27" presetID="3" presetClass="entr" presetSubtype="1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linds(horizontal)">
                                      <p:cBhvr>
                                        <p:cTn id="29" dur="500"/>
                                        <p:tgtEl>
                                          <p:spTgt spid="11"/>
                                        </p:tgtEl>
                                      </p:cBhvr>
                                    </p:animEffect>
                                  </p:childTnLst>
                                </p:cTn>
                              </p:par>
                              <p:par>
                                <p:cTn id="30" presetID="3" presetClass="entr" presetSubtype="1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par>
                                <p:cTn id="33" presetID="3" presetClass="entr" presetSubtype="1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linds(horizontal)">
                                      <p:cBhvr>
                                        <p:cTn id="35" dur="500"/>
                                        <p:tgtEl>
                                          <p:spTgt spid="12"/>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linds(horizontal)">
                                      <p:cBhvr>
                                        <p:cTn id="38" dur="500"/>
                                        <p:tgtEl>
                                          <p:spTgt spid="13"/>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linds(horizontal)">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blinds(horizontal)">
                                      <p:cBhvr>
                                        <p:cTn id="46" dur="500"/>
                                        <p:tgtEl>
                                          <p:spTgt spid="19"/>
                                        </p:tgtEl>
                                      </p:cBhvr>
                                    </p:animEffect>
                                  </p:childTnLst>
                                </p:cTn>
                              </p:par>
                              <p:par>
                                <p:cTn id="47" presetID="3" presetClass="entr" presetSubtype="10" fill="hold"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blinds(horizontal)">
                                      <p:cBhvr>
                                        <p:cTn id="49" dur="500"/>
                                        <p:tgtEl>
                                          <p:spTgt spid="23"/>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blinds(horizontal)">
                                      <p:cBhvr>
                                        <p:cTn id="52" dur="500"/>
                                        <p:tgtEl>
                                          <p:spTgt spid="24"/>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blinds(horizontal)">
                                      <p:cBhvr>
                                        <p:cTn id="55" dur="500"/>
                                        <p:tgtEl>
                                          <p:spTgt spid="28"/>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blinds(horizontal)">
                                      <p:cBhvr>
                                        <p:cTn id="58" dur="500"/>
                                        <p:tgtEl>
                                          <p:spTgt spid="36"/>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blinds(horizontal)">
                                      <p:cBhvr>
                                        <p:cTn id="63" dur="500"/>
                                        <p:tgtEl>
                                          <p:spTgt spid="20"/>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blinds(horizontal)">
                                      <p:cBhvr>
                                        <p:cTn id="66" dur="500"/>
                                        <p:tgtEl>
                                          <p:spTgt spid="30"/>
                                        </p:tgtEl>
                                      </p:cBhvr>
                                    </p:animEffect>
                                  </p:childTnLst>
                                </p:cTn>
                              </p:par>
                              <p:par>
                                <p:cTn id="67" presetID="3" presetClass="entr" presetSubtype="10" fill="hold" nodeType="with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blinds(horizontal)">
                                      <p:cBhvr>
                                        <p:cTn id="69" dur="500"/>
                                        <p:tgtEl>
                                          <p:spTgt spid="32"/>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blinds(horizontal)">
                                      <p:cBhvr>
                                        <p:cTn id="72" dur="500"/>
                                        <p:tgtEl>
                                          <p:spTgt spid="33"/>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blinds(horizontal)">
                                      <p:cBhvr>
                                        <p:cTn id="75" dur="500"/>
                                        <p:tgtEl>
                                          <p:spTgt spid="38"/>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blinds(horizontal)">
                                      <p:cBhvr>
                                        <p:cTn id="80" dur="500"/>
                                        <p:tgtEl>
                                          <p:spTgt spid="21"/>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blinds(horizontal)">
                                      <p:cBhvr>
                                        <p:cTn id="83" dur="500"/>
                                        <p:tgtEl>
                                          <p:spTgt spid="29"/>
                                        </p:tgtEl>
                                      </p:cBhvr>
                                    </p:animEffect>
                                  </p:childTnLst>
                                </p:cTn>
                              </p:par>
                              <p:par>
                                <p:cTn id="84" presetID="3" presetClass="entr" presetSubtype="10" fill="hold" nodeType="withEffect">
                                  <p:stCondLst>
                                    <p:cond delay="0"/>
                                  </p:stCondLst>
                                  <p:childTnLst>
                                    <p:set>
                                      <p:cBhvr>
                                        <p:cTn id="85" dur="1" fill="hold">
                                          <p:stCondLst>
                                            <p:cond delay="0"/>
                                          </p:stCondLst>
                                        </p:cTn>
                                        <p:tgtEl>
                                          <p:spTgt spid="34"/>
                                        </p:tgtEl>
                                        <p:attrNameLst>
                                          <p:attrName>style.visibility</p:attrName>
                                        </p:attrNameLst>
                                      </p:cBhvr>
                                      <p:to>
                                        <p:strVal val="visible"/>
                                      </p:to>
                                    </p:set>
                                    <p:animEffect transition="in" filter="blinds(horizontal)">
                                      <p:cBhvr>
                                        <p:cTn id="86" dur="500"/>
                                        <p:tgtEl>
                                          <p:spTgt spid="34"/>
                                        </p:tgtEl>
                                      </p:cBhvr>
                                    </p:animEffect>
                                  </p:childTnLst>
                                </p:cTn>
                              </p:par>
                              <p:par>
                                <p:cTn id="87" presetID="3" presetClass="entr" presetSubtype="10" fill="hold" grpId="0" nodeType="withEffect">
                                  <p:stCondLst>
                                    <p:cond delay="0"/>
                                  </p:stCondLst>
                                  <p:childTnLst>
                                    <p:set>
                                      <p:cBhvr>
                                        <p:cTn id="88" dur="1" fill="hold">
                                          <p:stCondLst>
                                            <p:cond delay="0"/>
                                          </p:stCondLst>
                                        </p:cTn>
                                        <p:tgtEl>
                                          <p:spTgt spid="35"/>
                                        </p:tgtEl>
                                        <p:attrNameLst>
                                          <p:attrName>style.visibility</p:attrName>
                                        </p:attrNameLst>
                                      </p:cBhvr>
                                      <p:to>
                                        <p:strVal val="visible"/>
                                      </p:to>
                                    </p:set>
                                    <p:animEffect transition="in" filter="blinds(horizontal)">
                                      <p:cBhvr>
                                        <p:cTn id="89" dur="500"/>
                                        <p:tgtEl>
                                          <p:spTgt spid="35"/>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blinds(horizontal)">
                                      <p:cBhvr>
                                        <p:cTn id="92" dur="500"/>
                                        <p:tgtEl>
                                          <p:spTgt spid="37"/>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blinds(horizontal)">
                                      <p:cBhvr>
                                        <p:cTn id="97" dur="500"/>
                                        <p:tgtEl>
                                          <p:spTgt spid="22"/>
                                        </p:tgtEl>
                                      </p:cBhvr>
                                    </p:animEffect>
                                  </p:childTnLst>
                                </p:cTn>
                              </p:par>
                              <p:par>
                                <p:cTn id="98" presetID="3" presetClass="entr" presetSubtype="10" fill="hold" nodeType="with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blinds(horizontal)">
                                      <p:cBhvr>
                                        <p:cTn id="100" dur="500"/>
                                        <p:tgtEl>
                                          <p:spTgt spid="25"/>
                                        </p:tgtEl>
                                      </p:cBhvr>
                                    </p:animEffect>
                                  </p:childTnLst>
                                </p:cTn>
                              </p:par>
                              <p:par>
                                <p:cTn id="101" presetID="3" presetClass="entr" presetSubtype="10" fill="hold" grpId="0" nodeType="withEffect">
                                  <p:stCondLst>
                                    <p:cond delay="0"/>
                                  </p:stCondLst>
                                  <p:childTnLst>
                                    <p:set>
                                      <p:cBhvr>
                                        <p:cTn id="102" dur="1" fill="hold">
                                          <p:stCondLst>
                                            <p:cond delay="0"/>
                                          </p:stCondLst>
                                        </p:cTn>
                                        <p:tgtEl>
                                          <p:spTgt spid="26"/>
                                        </p:tgtEl>
                                        <p:attrNameLst>
                                          <p:attrName>style.visibility</p:attrName>
                                        </p:attrNameLst>
                                      </p:cBhvr>
                                      <p:to>
                                        <p:strVal val="visible"/>
                                      </p:to>
                                    </p:set>
                                    <p:animEffect transition="in" filter="blinds(horizontal)">
                                      <p:cBhvr>
                                        <p:cTn id="103" dur="500"/>
                                        <p:tgtEl>
                                          <p:spTgt spid="26"/>
                                        </p:tgtEl>
                                      </p:cBhvr>
                                    </p:animEffect>
                                  </p:childTnLst>
                                </p:cTn>
                              </p:par>
                              <p:par>
                                <p:cTn id="104" presetID="3" presetClass="entr" presetSubtype="10" fill="hold" grpId="0" nodeType="withEffect">
                                  <p:stCondLst>
                                    <p:cond delay="0"/>
                                  </p:stCondLst>
                                  <p:childTnLst>
                                    <p:set>
                                      <p:cBhvr>
                                        <p:cTn id="105" dur="1" fill="hold">
                                          <p:stCondLst>
                                            <p:cond delay="0"/>
                                          </p:stCondLst>
                                        </p:cTn>
                                        <p:tgtEl>
                                          <p:spTgt spid="31"/>
                                        </p:tgtEl>
                                        <p:attrNameLst>
                                          <p:attrName>style.visibility</p:attrName>
                                        </p:attrNameLst>
                                      </p:cBhvr>
                                      <p:to>
                                        <p:strVal val="visible"/>
                                      </p:to>
                                    </p:set>
                                    <p:animEffect transition="in" filter="blinds(horizontal)">
                                      <p:cBhvr>
                                        <p:cTn id="106" dur="500"/>
                                        <p:tgtEl>
                                          <p:spTgt spid="31"/>
                                        </p:tgtEl>
                                      </p:cBhvr>
                                    </p:animEffect>
                                  </p:childTnLst>
                                </p:cTn>
                              </p:par>
                              <p:par>
                                <p:cTn id="107" presetID="3" presetClass="entr" presetSubtype="10" fill="hold" grpId="0" nodeType="withEffect">
                                  <p:stCondLst>
                                    <p:cond delay="0"/>
                                  </p:stCondLst>
                                  <p:childTnLst>
                                    <p:set>
                                      <p:cBhvr>
                                        <p:cTn id="108" dur="1" fill="hold">
                                          <p:stCondLst>
                                            <p:cond delay="0"/>
                                          </p:stCondLst>
                                        </p:cTn>
                                        <p:tgtEl>
                                          <p:spTgt spid="39"/>
                                        </p:tgtEl>
                                        <p:attrNameLst>
                                          <p:attrName>style.visibility</p:attrName>
                                        </p:attrNameLst>
                                      </p:cBhvr>
                                      <p:to>
                                        <p:strVal val="visible"/>
                                      </p:to>
                                    </p:set>
                                    <p:animEffect transition="in" filter="blinds(horizontal)">
                                      <p:cBhvr>
                                        <p:cTn id="109" dur="500"/>
                                        <p:tgtEl>
                                          <p:spTgt spid="39"/>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40"/>
                                        </p:tgtEl>
                                        <p:attrNameLst>
                                          <p:attrName>style.visibility</p:attrName>
                                        </p:attrNameLst>
                                      </p:cBhvr>
                                      <p:to>
                                        <p:strVal val="visible"/>
                                      </p:to>
                                    </p:set>
                                    <p:animEffect transition="in" filter="blinds(horizontal)">
                                      <p:cBhvr>
                                        <p:cTn id="114" dur="500"/>
                                        <p:tgtEl>
                                          <p:spTgt spid="40"/>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48"/>
                                        </p:tgtEl>
                                        <p:attrNameLst>
                                          <p:attrName>style.visibility</p:attrName>
                                        </p:attrNameLst>
                                      </p:cBhvr>
                                      <p:to>
                                        <p:strVal val="visible"/>
                                      </p:to>
                                    </p:set>
                                    <p:animEffect transition="in" filter="blinds(horizontal)">
                                      <p:cBhvr>
                                        <p:cTn id="119" dur="500"/>
                                        <p:tgtEl>
                                          <p:spTgt spid="48"/>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46"/>
                                        </p:tgtEl>
                                        <p:attrNameLst>
                                          <p:attrName>style.visibility</p:attrName>
                                        </p:attrNameLst>
                                      </p:cBhvr>
                                      <p:to>
                                        <p:strVal val="visible"/>
                                      </p:to>
                                    </p:set>
                                    <p:animEffect transition="in" filter="blinds(horizontal)">
                                      <p:cBhvr>
                                        <p:cTn id="124" dur="500"/>
                                        <p:tgtEl>
                                          <p:spTgt spid="46"/>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nodeType="clickEffect">
                                  <p:stCondLst>
                                    <p:cond delay="0"/>
                                  </p:stCondLst>
                                  <p:childTnLst>
                                    <p:set>
                                      <p:cBhvr>
                                        <p:cTn id="128" dur="1" fill="hold">
                                          <p:stCondLst>
                                            <p:cond delay="0"/>
                                          </p:stCondLst>
                                        </p:cTn>
                                        <p:tgtEl>
                                          <p:spTgt spid="41">
                                            <p:txEl>
                                              <p:pRg st="0" end="0"/>
                                            </p:txEl>
                                          </p:spTgt>
                                        </p:tgtEl>
                                        <p:attrNameLst>
                                          <p:attrName>style.visibility</p:attrName>
                                        </p:attrNameLst>
                                      </p:cBhvr>
                                      <p:to>
                                        <p:strVal val="visible"/>
                                      </p:to>
                                    </p:set>
                                    <p:animEffect transition="in" filter="blinds(horizontal)">
                                      <p:cBhvr>
                                        <p:cTn id="129" dur="500"/>
                                        <p:tgtEl>
                                          <p:spTgt spid="41">
                                            <p:txEl>
                                              <p:pRg st="0" end="0"/>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nodeType="clickEffect">
                                  <p:stCondLst>
                                    <p:cond delay="0"/>
                                  </p:stCondLst>
                                  <p:childTnLst>
                                    <p:set>
                                      <p:cBhvr>
                                        <p:cTn id="133" dur="1" fill="hold">
                                          <p:stCondLst>
                                            <p:cond delay="0"/>
                                          </p:stCondLst>
                                        </p:cTn>
                                        <p:tgtEl>
                                          <p:spTgt spid="41">
                                            <p:txEl>
                                              <p:pRg st="1" end="1"/>
                                            </p:txEl>
                                          </p:spTgt>
                                        </p:tgtEl>
                                        <p:attrNameLst>
                                          <p:attrName>style.visibility</p:attrName>
                                        </p:attrNameLst>
                                      </p:cBhvr>
                                      <p:to>
                                        <p:strVal val="visible"/>
                                      </p:to>
                                    </p:set>
                                    <p:animEffect transition="in" filter="blinds(horizontal)">
                                      <p:cBhvr>
                                        <p:cTn id="134" dur="500"/>
                                        <p:tgtEl>
                                          <p:spTgt spid="41">
                                            <p:txEl>
                                              <p:pRg st="1" end="1"/>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nodeType="clickEffect">
                                  <p:stCondLst>
                                    <p:cond delay="0"/>
                                  </p:stCondLst>
                                  <p:childTnLst>
                                    <p:set>
                                      <p:cBhvr>
                                        <p:cTn id="138" dur="1" fill="hold">
                                          <p:stCondLst>
                                            <p:cond delay="0"/>
                                          </p:stCondLst>
                                        </p:cTn>
                                        <p:tgtEl>
                                          <p:spTgt spid="42">
                                            <p:txEl>
                                              <p:pRg st="0" end="0"/>
                                            </p:txEl>
                                          </p:spTgt>
                                        </p:tgtEl>
                                        <p:attrNameLst>
                                          <p:attrName>style.visibility</p:attrName>
                                        </p:attrNameLst>
                                      </p:cBhvr>
                                      <p:to>
                                        <p:strVal val="visible"/>
                                      </p:to>
                                    </p:set>
                                    <p:animEffect transition="in" filter="blinds(horizontal)">
                                      <p:cBhvr>
                                        <p:cTn id="139" dur="500"/>
                                        <p:tgtEl>
                                          <p:spTgt spid="42">
                                            <p:txEl>
                                              <p:pRg st="0" end="0"/>
                                            </p:txEl>
                                          </p:spTgt>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nodeType="clickEffect">
                                  <p:stCondLst>
                                    <p:cond delay="0"/>
                                  </p:stCondLst>
                                  <p:childTnLst>
                                    <p:set>
                                      <p:cBhvr>
                                        <p:cTn id="143" dur="1" fill="hold">
                                          <p:stCondLst>
                                            <p:cond delay="0"/>
                                          </p:stCondLst>
                                        </p:cTn>
                                        <p:tgtEl>
                                          <p:spTgt spid="42">
                                            <p:txEl>
                                              <p:pRg st="1" end="1"/>
                                            </p:txEl>
                                          </p:spTgt>
                                        </p:tgtEl>
                                        <p:attrNameLst>
                                          <p:attrName>style.visibility</p:attrName>
                                        </p:attrNameLst>
                                      </p:cBhvr>
                                      <p:to>
                                        <p:strVal val="visible"/>
                                      </p:to>
                                    </p:set>
                                    <p:animEffect transition="in" filter="blinds(horizontal)">
                                      <p:cBhvr>
                                        <p:cTn id="144" dur="500"/>
                                        <p:tgtEl>
                                          <p:spTgt spid="42">
                                            <p:txEl>
                                              <p:pRg st="1" end="1"/>
                                            </p:txEl>
                                          </p:spTgt>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grpId="0" nodeType="clickEffect">
                                  <p:stCondLst>
                                    <p:cond delay="0"/>
                                  </p:stCondLst>
                                  <p:childTnLst>
                                    <p:set>
                                      <p:cBhvr>
                                        <p:cTn id="148" dur="1" fill="hold">
                                          <p:stCondLst>
                                            <p:cond delay="0"/>
                                          </p:stCondLst>
                                        </p:cTn>
                                        <p:tgtEl>
                                          <p:spTgt spid="43"/>
                                        </p:tgtEl>
                                        <p:attrNameLst>
                                          <p:attrName>style.visibility</p:attrName>
                                        </p:attrNameLst>
                                      </p:cBhvr>
                                      <p:to>
                                        <p:strVal val="visible"/>
                                      </p:to>
                                    </p:set>
                                    <p:animEffect transition="in" filter="blinds(horizontal)">
                                      <p:cBhvr>
                                        <p:cTn id="149" dur="500"/>
                                        <p:tgtEl>
                                          <p:spTgt spid="43"/>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ntr" presetSubtype="10" fill="hold" grpId="0" nodeType="clickEffect">
                                  <p:stCondLst>
                                    <p:cond delay="0"/>
                                  </p:stCondLst>
                                  <p:childTnLst>
                                    <p:set>
                                      <p:cBhvr>
                                        <p:cTn id="153" dur="1" fill="hold">
                                          <p:stCondLst>
                                            <p:cond delay="0"/>
                                          </p:stCondLst>
                                        </p:cTn>
                                        <p:tgtEl>
                                          <p:spTgt spid="45"/>
                                        </p:tgtEl>
                                        <p:attrNameLst>
                                          <p:attrName>style.visibility</p:attrName>
                                        </p:attrNameLst>
                                      </p:cBhvr>
                                      <p:to>
                                        <p:strVal val="visible"/>
                                      </p:to>
                                    </p:set>
                                    <p:animEffect transition="in" filter="blinds(horizontal)">
                                      <p:cBhvr>
                                        <p:cTn id="154" dur="500"/>
                                        <p:tgtEl>
                                          <p:spTgt spid="45"/>
                                        </p:tgtEl>
                                      </p:cBhvr>
                                    </p:animEffect>
                                  </p:childTnLst>
                                </p:cTn>
                              </p:par>
                            </p:childTnLst>
                          </p:cTn>
                        </p:par>
                      </p:childTnLst>
                    </p:cTn>
                  </p:par>
                  <p:par>
                    <p:cTn id="155" fill="hold">
                      <p:stCondLst>
                        <p:cond delay="indefinite"/>
                      </p:stCondLst>
                      <p:childTnLst>
                        <p:par>
                          <p:cTn id="156" fill="hold">
                            <p:stCondLst>
                              <p:cond delay="0"/>
                            </p:stCondLst>
                            <p:childTnLst>
                              <p:par>
                                <p:cTn id="157" presetID="3" presetClass="entr" presetSubtype="10" fill="hold" grpId="0" nodeType="clickEffect">
                                  <p:stCondLst>
                                    <p:cond delay="0"/>
                                  </p:stCondLst>
                                  <p:childTnLst>
                                    <p:set>
                                      <p:cBhvr>
                                        <p:cTn id="158" dur="1" fill="hold">
                                          <p:stCondLst>
                                            <p:cond delay="0"/>
                                          </p:stCondLst>
                                        </p:cTn>
                                        <p:tgtEl>
                                          <p:spTgt spid="49"/>
                                        </p:tgtEl>
                                        <p:attrNameLst>
                                          <p:attrName>style.visibility</p:attrName>
                                        </p:attrNameLst>
                                      </p:cBhvr>
                                      <p:to>
                                        <p:strVal val="visible"/>
                                      </p:to>
                                    </p:set>
                                    <p:animEffect transition="in" filter="blinds(horizontal)">
                                      <p:cBhvr>
                                        <p:cTn id="159" dur="500"/>
                                        <p:tgtEl>
                                          <p:spTgt spid="49"/>
                                        </p:tgtEl>
                                      </p:cBhvr>
                                    </p:animEffect>
                                  </p:childTnLst>
                                </p:cTn>
                              </p:par>
                            </p:childTnLst>
                          </p:cTn>
                        </p:par>
                      </p:childTnLst>
                    </p:cTn>
                  </p:par>
                  <p:par>
                    <p:cTn id="160" fill="hold">
                      <p:stCondLst>
                        <p:cond delay="indefinite"/>
                      </p:stCondLst>
                      <p:childTnLst>
                        <p:par>
                          <p:cTn id="161" fill="hold">
                            <p:stCondLst>
                              <p:cond delay="0"/>
                            </p:stCondLst>
                            <p:childTnLst>
                              <p:par>
                                <p:cTn id="162" presetID="3" presetClass="entr" presetSubtype="10" fill="hold" grpId="0" nodeType="clickEffect">
                                  <p:stCondLst>
                                    <p:cond delay="0"/>
                                  </p:stCondLst>
                                  <p:childTnLst>
                                    <p:set>
                                      <p:cBhvr>
                                        <p:cTn id="163" dur="1" fill="hold">
                                          <p:stCondLst>
                                            <p:cond delay="0"/>
                                          </p:stCondLst>
                                        </p:cTn>
                                        <p:tgtEl>
                                          <p:spTgt spid="44"/>
                                        </p:tgtEl>
                                        <p:attrNameLst>
                                          <p:attrName>style.visibility</p:attrName>
                                        </p:attrNameLst>
                                      </p:cBhvr>
                                      <p:to>
                                        <p:strVal val="visible"/>
                                      </p:to>
                                    </p:set>
                                    <p:animEffect transition="in" filter="blinds(horizontal)">
                                      <p:cBhvr>
                                        <p:cTn id="164" dur="500"/>
                                        <p:tgtEl>
                                          <p:spTgt spid="44"/>
                                        </p:tgtEl>
                                      </p:cBhvr>
                                    </p:animEffect>
                                  </p:childTnLst>
                                </p:cTn>
                              </p:par>
                            </p:childTnLst>
                          </p:cTn>
                        </p:par>
                      </p:childTnLst>
                    </p:cTn>
                  </p:par>
                  <p:par>
                    <p:cTn id="165" fill="hold">
                      <p:stCondLst>
                        <p:cond delay="indefinite"/>
                      </p:stCondLst>
                      <p:childTnLst>
                        <p:par>
                          <p:cTn id="166" fill="hold">
                            <p:stCondLst>
                              <p:cond delay="0"/>
                            </p:stCondLst>
                            <p:childTnLst>
                              <p:par>
                                <p:cTn id="167" presetID="3" presetClass="entr" presetSubtype="10" fill="hold" grpId="0" nodeType="clickEffect">
                                  <p:stCondLst>
                                    <p:cond delay="0"/>
                                  </p:stCondLst>
                                  <p:childTnLst>
                                    <p:set>
                                      <p:cBhvr>
                                        <p:cTn id="168" dur="1" fill="hold">
                                          <p:stCondLst>
                                            <p:cond delay="0"/>
                                          </p:stCondLst>
                                        </p:cTn>
                                        <p:tgtEl>
                                          <p:spTgt spid="50"/>
                                        </p:tgtEl>
                                        <p:attrNameLst>
                                          <p:attrName>style.visibility</p:attrName>
                                        </p:attrNameLst>
                                      </p:cBhvr>
                                      <p:to>
                                        <p:strVal val="visible"/>
                                      </p:to>
                                    </p:set>
                                    <p:animEffect transition="in" filter="blinds(horizontal)">
                                      <p:cBhvr>
                                        <p:cTn id="16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9" grpId="0" animBg="1"/>
      <p:bldP spid="20" grpId="0" animBg="1"/>
      <p:bldP spid="21" grpId="0" animBg="1"/>
      <p:bldP spid="22" grpId="0" animBg="1"/>
      <p:bldP spid="24" grpId="0"/>
      <p:bldP spid="26" grpId="0"/>
      <p:bldP spid="28" grpId="0"/>
      <p:bldP spid="29" grpId="0"/>
      <p:bldP spid="30" grpId="0"/>
      <p:bldP spid="31" grpId="0"/>
      <p:bldP spid="33" grpId="0"/>
      <p:bldP spid="35" grpId="0"/>
      <p:bldP spid="36" grpId="0"/>
      <p:bldP spid="37" grpId="0"/>
      <p:bldP spid="38" grpId="0"/>
      <p:bldP spid="39" grpId="0"/>
      <p:bldP spid="40" grpId="0"/>
      <p:bldP spid="43" grpId="0"/>
      <p:bldP spid="44" grpId="0"/>
      <p:bldP spid="45" grpId="0" animBg="1"/>
      <p:bldP spid="46" grpId="0"/>
      <p:bldP spid="48" grpId="0" animBg="1"/>
      <p:bldP spid="49" grpId="0"/>
      <p:bldP spid="5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spheres have equal radii and masses 3kg and 5kg respectively. A and B move towards each other along the same straight line on a smooth horizontal surface with velocities 3ms</a:t>
            </a:r>
            <a:r>
              <a:rPr lang="en-GB" sz="1400" baseline="30000" dirty="0">
                <a:latin typeface="Comic Sans MS" pitchFamily="66" charset="0"/>
              </a:rPr>
              <a:t>-1</a:t>
            </a:r>
            <a:r>
              <a:rPr lang="en-GB" sz="1400" dirty="0">
                <a:latin typeface="Comic Sans MS" pitchFamily="66" charset="0"/>
              </a:rPr>
              <a:t> and 2ms</a:t>
            </a:r>
            <a:r>
              <a:rPr lang="en-GB" sz="1400" baseline="30000" dirty="0">
                <a:latin typeface="Comic Sans MS" pitchFamily="66" charset="0"/>
              </a:rPr>
              <a:t>-1 </a:t>
            </a:r>
            <a:r>
              <a:rPr lang="en-GB" sz="1400" dirty="0">
                <a:latin typeface="Comic Sans MS" pitchFamily="66" charset="0"/>
              </a:rPr>
              <a:t>respectively.</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If the coefficient of restitution is </a:t>
            </a:r>
            <a:r>
              <a:rPr lang="en-GB" sz="1400" baseline="30000" dirty="0">
                <a:latin typeface="Comic Sans MS" pitchFamily="66" charset="0"/>
              </a:rPr>
              <a:t>3</a:t>
            </a:r>
            <a:r>
              <a:rPr lang="en-GB" sz="1400" dirty="0">
                <a:latin typeface="Comic Sans MS" pitchFamily="66" charset="0"/>
              </a:rPr>
              <a:t>/</a:t>
            </a:r>
            <a:r>
              <a:rPr lang="en-GB" sz="1400" baseline="-25000" dirty="0">
                <a:latin typeface="Comic Sans MS" pitchFamily="66" charset="0"/>
              </a:rPr>
              <a:t>5</a:t>
            </a:r>
            <a:r>
              <a:rPr lang="en-GB" sz="1400" dirty="0">
                <a:latin typeface="Comic Sans MS" pitchFamily="66" charset="0"/>
              </a:rPr>
              <a:t>, find the velocities of the spheres after the collision</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loss of kinetic energy due to the impact</a:t>
            </a:r>
          </a:p>
        </p:txBody>
      </p:sp>
      <p:cxnSp>
        <p:nvCxnSpPr>
          <p:cNvPr id="11" name="Straight Connector 10"/>
          <p:cNvCxnSpPr/>
          <p:nvPr/>
        </p:nvCxnSpPr>
        <p:spPr>
          <a:xfrm>
            <a:off x="3976048" y="14227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76048" y="17275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76048" y="1422779"/>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500048" y="1422779"/>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500048" y="1422779"/>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24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00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76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204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66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28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90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28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204648" y="1727579"/>
            <a:ext cx="293670" cy="307777"/>
          </a:xfrm>
          <a:prstGeom prst="rect">
            <a:avLst/>
          </a:prstGeom>
          <a:noFill/>
        </p:spPr>
        <p:txBody>
          <a:bodyPr wrap="none" rtlCol="0">
            <a:spAutoFit/>
          </a:bodyPr>
          <a:lstStyle/>
          <a:p>
            <a:pPr algn="ctr"/>
            <a:r>
              <a:rPr lang="en-GB" sz="1400" dirty="0">
                <a:latin typeface="Comic Sans MS" pitchFamily="66" charset="0"/>
              </a:rPr>
              <a:t>3</a:t>
            </a:r>
          </a:p>
        </p:txBody>
      </p:sp>
      <p:cxnSp>
        <p:nvCxnSpPr>
          <p:cNvPr id="25" name="Straight Arrow Connector 24"/>
          <p:cNvCxnSpPr/>
          <p:nvPr/>
        </p:nvCxnSpPr>
        <p:spPr>
          <a:xfrm>
            <a:off x="6414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98663" y="1727579"/>
            <a:ext cx="277640" cy="307777"/>
          </a:xfrm>
          <a:prstGeom prst="rect">
            <a:avLst/>
          </a:prstGeom>
          <a:noFill/>
        </p:spPr>
        <p:txBody>
          <a:bodyPr wrap="none" rtlCol="0">
            <a:spAutoFit/>
          </a:bodyPr>
          <a:lstStyle/>
          <a:p>
            <a:pPr algn="ctr"/>
            <a:r>
              <a:rPr lang="en-GB" sz="1400" dirty="0">
                <a:latin typeface="Comic Sans MS" pitchFamily="66" charset="0"/>
              </a:rPr>
              <a:t>y</a:t>
            </a:r>
            <a:endParaRPr lang="en-GB" sz="1400" baseline="-25000" dirty="0">
              <a:latin typeface="Comic Sans MS" pitchFamily="66" charset="0"/>
            </a:endParaRPr>
          </a:p>
        </p:txBody>
      </p:sp>
      <p:cxnSp>
        <p:nvCxnSpPr>
          <p:cNvPr id="27" name="Straight Connector 26"/>
          <p:cNvCxnSpPr/>
          <p:nvPr/>
        </p:nvCxnSpPr>
        <p:spPr>
          <a:xfrm>
            <a:off x="3976048" y="27181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28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29" name="TextBox 28"/>
          <p:cNvSpPr txBox="1"/>
          <p:nvPr/>
        </p:nvSpPr>
        <p:spPr>
          <a:xfrm>
            <a:off x="5652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0" name="TextBox 29"/>
          <p:cNvSpPr txBox="1"/>
          <p:nvPr/>
        </p:nvSpPr>
        <p:spPr>
          <a:xfrm>
            <a:off x="4890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1" name="TextBox 30"/>
          <p:cNvSpPr txBox="1"/>
          <p:nvPr/>
        </p:nvSpPr>
        <p:spPr>
          <a:xfrm>
            <a:off x="6414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32" name="Straight Arrow Connector 31"/>
          <p:cNvCxnSpPr/>
          <p:nvPr/>
        </p:nvCxnSpPr>
        <p:spPr>
          <a:xfrm flipH="1">
            <a:off x="4890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66648" y="1727579"/>
            <a:ext cx="293670" cy="307777"/>
          </a:xfrm>
          <a:prstGeom prst="rect">
            <a:avLst/>
          </a:prstGeom>
          <a:noFill/>
        </p:spPr>
        <p:txBody>
          <a:bodyPr wrap="none" rtlCol="0">
            <a:spAutoFit/>
          </a:bodyPr>
          <a:lstStyle/>
          <a:p>
            <a:pPr algn="ctr"/>
            <a:r>
              <a:rPr lang="en-GB" sz="1400" dirty="0">
                <a:latin typeface="Comic Sans MS" pitchFamily="66" charset="0"/>
              </a:rPr>
              <a:t>2</a:t>
            </a:r>
          </a:p>
        </p:txBody>
      </p:sp>
      <p:cxnSp>
        <p:nvCxnSpPr>
          <p:cNvPr id="34" name="Straight Arrow Connector 33"/>
          <p:cNvCxnSpPr/>
          <p:nvPr/>
        </p:nvCxnSpPr>
        <p:spPr>
          <a:xfrm>
            <a:off x="5652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30251" y="1727579"/>
            <a:ext cx="290464" cy="307777"/>
          </a:xfrm>
          <a:prstGeom prst="rect">
            <a:avLst/>
          </a:prstGeom>
          <a:noFill/>
        </p:spPr>
        <p:txBody>
          <a:bodyPr wrap="none" rtlCol="0">
            <a:spAutoFit/>
          </a:bodyPr>
          <a:lstStyle/>
          <a:p>
            <a:pPr algn="ctr"/>
            <a:r>
              <a:rPr lang="en-GB" sz="1400" dirty="0">
                <a:latin typeface="Comic Sans MS" pitchFamily="66" charset="0"/>
              </a:rPr>
              <a:t>x</a:t>
            </a:r>
            <a:endParaRPr lang="en-GB" sz="1400" baseline="-25000" dirty="0">
              <a:latin typeface="Comic Sans MS" pitchFamily="66" charset="0"/>
            </a:endParaRPr>
          </a:p>
        </p:txBody>
      </p:sp>
      <p:sp>
        <p:nvSpPr>
          <p:cNvPr id="36" name="TextBox 35"/>
          <p:cNvSpPr txBox="1"/>
          <p:nvPr/>
        </p:nvSpPr>
        <p:spPr>
          <a:xfrm>
            <a:off x="4113163"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7" name="TextBox 36"/>
          <p:cNvSpPr txBox="1"/>
          <p:nvPr/>
        </p:nvSpPr>
        <p:spPr>
          <a:xfrm>
            <a:off x="5637162"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8" name="TextBox 37"/>
          <p:cNvSpPr txBox="1"/>
          <p:nvPr/>
        </p:nvSpPr>
        <p:spPr>
          <a:xfrm>
            <a:off x="4875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p:sp>
        <p:nvSpPr>
          <p:cNvPr id="39" name="TextBox 38"/>
          <p:cNvSpPr txBox="1"/>
          <p:nvPr/>
        </p:nvSpPr>
        <p:spPr>
          <a:xfrm>
            <a:off x="6399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mc:AlternateContent xmlns:mc="http://schemas.openxmlformats.org/markup-compatibility/2006" xmlns:a14="http://schemas.microsoft.com/office/drawing/2010/main">
        <mc:Choice Requires="a14">
          <p:sp>
            <p:nvSpPr>
              <p:cNvPr id="50" name="TextBox 49"/>
              <p:cNvSpPr txBox="1"/>
              <p:nvPr/>
            </p:nvSpPr>
            <p:spPr>
              <a:xfrm>
                <a:off x="7391400" y="14478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3=</m:t>
                      </m:r>
                      <m:r>
                        <a:rPr lang="en-GB" sz="1600" b="0" i="1" smtClean="0">
                          <a:solidFill>
                            <a:srgbClr val="FF0000"/>
                          </a:solidFill>
                          <a:latin typeface="Cambria Math"/>
                        </a:rPr>
                        <m:t>𝑦</m:t>
                      </m:r>
                      <m:r>
                        <a:rPr lang="en-GB" sz="1600" b="0" i="1" smtClean="0">
                          <a:solidFill>
                            <a:srgbClr val="FF0000"/>
                          </a:solidFill>
                          <a:latin typeface="Cambria Math"/>
                        </a:rPr>
                        <m:t>−</m:t>
                      </m:r>
                      <m:r>
                        <a:rPr lang="en-GB" sz="1600" b="0" i="1" smtClean="0">
                          <a:solidFill>
                            <a:srgbClr val="FF0000"/>
                          </a:solidFill>
                          <a:latin typeface="Cambria Math"/>
                        </a:rPr>
                        <m:t>𝑥</m:t>
                      </m:r>
                    </m:oMath>
                  </m:oMathPara>
                </a14:m>
                <a:endParaRPr lang="en-GB" sz="1600" dirty="0">
                  <a:solidFill>
                    <a:srgbClr val="FF0000"/>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391400" y="1447800"/>
                <a:ext cx="1092094" cy="338554"/>
              </a:xfrm>
              <a:prstGeom prst="rect">
                <a:avLst/>
              </a:prstGeom>
              <a:blipFill rotWithShape="1">
                <a:blip r:embed="rId9"/>
                <a:stretch>
                  <a:fillRect b="-1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4191000" y="2971800"/>
                <a:ext cx="258192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2</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2</m:t>
                          </m:r>
                        </m:sub>
                      </m:sSub>
                    </m:oMath>
                  </m:oMathPara>
                </a14:m>
                <a:endParaRPr lang="en-GB" sz="1400" dirty="0"/>
              </a:p>
            </p:txBody>
          </p:sp>
        </mc:Choice>
        <mc:Fallback xmlns="">
          <p:sp>
            <p:nvSpPr>
              <p:cNvPr id="51" name="TextBox 50"/>
              <p:cNvSpPr txBox="1">
                <a:spLocks noRot="1" noChangeAspect="1" noMove="1" noResize="1" noEditPoints="1" noAdjustHandles="1" noChangeArrowheads="1" noChangeShapeType="1" noTextEdit="1"/>
              </p:cNvSpPr>
              <p:nvPr/>
            </p:nvSpPr>
            <p:spPr>
              <a:xfrm>
                <a:off x="4191000" y="2971800"/>
                <a:ext cx="2581924" cy="307777"/>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4038600" y="3505200"/>
                <a:ext cx="287905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400" b="0" i="1" smtClean="0">
                              <a:latin typeface="Cambria Math" panose="02040503050406030204" pitchFamily="18" charset="0"/>
                            </a:rPr>
                          </m:ctrlPr>
                        </m:dPr>
                        <m:e>
                          <m:r>
                            <a:rPr lang="en-GB" sz="1400" b="0" i="1" smtClean="0">
                              <a:latin typeface="Cambria Math"/>
                            </a:rPr>
                            <m:t>3</m:t>
                          </m:r>
                        </m:e>
                      </m:d>
                      <m:d>
                        <m:dPr>
                          <m:ctrlPr>
                            <a:rPr lang="en-GB" sz="1400" b="0" i="1" smtClean="0">
                              <a:latin typeface="Cambria Math" panose="02040503050406030204" pitchFamily="18" charset="0"/>
                            </a:rPr>
                          </m:ctrlPr>
                        </m:dPr>
                        <m:e>
                          <m:r>
                            <a:rPr lang="en-GB" sz="1400" b="0" i="1" smtClean="0">
                              <a:latin typeface="Cambria Math"/>
                            </a:rPr>
                            <m:t>3</m:t>
                          </m:r>
                        </m:e>
                      </m:d>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5</m:t>
                          </m:r>
                        </m:e>
                      </m:d>
                      <m:d>
                        <m:dPr>
                          <m:ctrlPr>
                            <a:rPr lang="en-GB" sz="1400" b="0" i="1" smtClean="0">
                              <a:latin typeface="Cambria Math" panose="02040503050406030204" pitchFamily="18" charset="0"/>
                            </a:rPr>
                          </m:ctrlPr>
                        </m:dPr>
                        <m:e>
                          <m:r>
                            <a:rPr lang="en-GB" sz="1400" b="0" i="1" smtClean="0">
                              <a:latin typeface="Cambria Math"/>
                            </a:rPr>
                            <m:t>2</m:t>
                          </m:r>
                        </m:e>
                      </m:d>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3</m:t>
                          </m:r>
                        </m:e>
                      </m:d>
                      <m:d>
                        <m:dPr>
                          <m:ctrlPr>
                            <a:rPr lang="en-GB" sz="1400" b="0" i="1" smtClean="0">
                              <a:latin typeface="Cambria Math" panose="02040503050406030204" pitchFamily="18" charset="0"/>
                            </a:rPr>
                          </m:ctrlPr>
                        </m:dPr>
                        <m:e>
                          <m:r>
                            <a:rPr lang="en-GB" sz="1400" b="0" i="1" smtClean="0">
                              <a:latin typeface="Cambria Math"/>
                            </a:rPr>
                            <m:t>𝑥</m:t>
                          </m:r>
                        </m:e>
                      </m:d>
                      <m:r>
                        <a:rPr lang="en-GB" sz="1400" b="0" i="1" smtClean="0">
                          <a:latin typeface="Cambria Math"/>
                        </a:rPr>
                        <m:t>+(5)(</m:t>
                      </m:r>
                      <m:r>
                        <a:rPr lang="en-GB" sz="1400" b="0" i="1" smtClean="0">
                          <a:latin typeface="Cambria Math"/>
                        </a:rPr>
                        <m:t>𝑦</m:t>
                      </m:r>
                      <m:r>
                        <a:rPr lang="en-GB" sz="1400" b="0" i="1" smtClean="0">
                          <a:latin typeface="Cambria Math"/>
                        </a:rPr>
                        <m:t>)</m:t>
                      </m:r>
                    </m:oMath>
                  </m:oMathPara>
                </a14:m>
                <a:endParaRPr lang="en-GB" sz="1400" dirty="0"/>
              </a:p>
            </p:txBody>
          </p:sp>
        </mc:Choice>
        <mc:Fallback xmlns="">
          <p:sp>
            <p:nvSpPr>
              <p:cNvPr id="52" name="TextBox 51"/>
              <p:cNvSpPr txBox="1">
                <a:spLocks noRot="1" noChangeAspect="1" noMove="1" noResize="1" noEditPoints="1" noAdjustHandles="1" noChangeArrowheads="1" noChangeShapeType="1" noTextEdit="1"/>
              </p:cNvSpPr>
              <p:nvPr/>
            </p:nvSpPr>
            <p:spPr>
              <a:xfrm>
                <a:off x="4038600" y="3505200"/>
                <a:ext cx="2879058" cy="307777"/>
              </a:xfrm>
              <a:prstGeom prst="rect">
                <a:avLst/>
              </a:prstGeom>
              <a:blipFill rotWithShape="1">
                <a:blip r:embed="rId11"/>
                <a:stretch>
                  <a:fillRect b="-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5029200" y="3962400"/>
                <a:ext cx="131209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−1=3</m:t>
                      </m:r>
                      <m:r>
                        <a:rPr lang="en-GB" sz="1400" b="0" i="1" smtClean="0">
                          <a:latin typeface="Cambria Math"/>
                        </a:rPr>
                        <m:t>𝑥</m:t>
                      </m:r>
                      <m:r>
                        <a:rPr lang="en-GB" sz="1400" b="0" i="1" smtClean="0">
                          <a:latin typeface="Cambria Math"/>
                        </a:rPr>
                        <m:t>+5</m:t>
                      </m:r>
                      <m:r>
                        <a:rPr lang="en-GB" sz="1400" b="0" i="1" smtClean="0">
                          <a:latin typeface="Cambria Math"/>
                        </a:rPr>
                        <m:t>𝑦</m:t>
                      </m:r>
                    </m:oMath>
                  </m:oMathPara>
                </a14:m>
                <a:endParaRPr lang="en-GB" sz="1400" dirty="0"/>
              </a:p>
            </p:txBody>
          </p:sp>
        </mc:Choice>
        <mc:Fallback xmlns="">
          <p:sp>
            <p:nvSpPr>
              <p:cNvPr id="53" name="TextBox 52"/>
              <p:cNvSpPr txBox="1">
                <a:spLocks noRot="1" noChangeAspect="1" noMove="1" noResize="1" noEditPoints="1" noAdjustHandles="1" noChangeArrowheads="1" noChangeShapeType="1" noTextEdit="1"/>
              </p:cNvSpPr>
              <p:nvPr/>
            </p:nvSpPr>
            <p:spPr>
              <a:xfrm>
                <a:off x="5029200" y="3962400"/>
                <a:ext cx="1312090" cy="307777"/>
              </a:xfrm>
              <a:prstGeom prst="rect">
                <a:avLst/>
              </a:prstGeom>
              <a:blipFill rotWithShape="1">
                <a:blip r:embed="rId12"/>
                <a:stretch>
                  <a:fillRect b="-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7239000" y="1828800"/>
                <a:ext cx="147360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−1=3</m:t>
                      </m:r>
                      <m:r>
                        <a:rPr lang="en-GB" sz="1600" b="0" i="1" smtClean="0">
                          <a:solidFill>
                            <a:srgbClr val="FF0000"/>
                          </a:solidFill>
                          <a:latin typeface="Cambria Math"/>
                        </a:rPr>
                        <m:t>𝑥</m:t>
                      </m:r>
                      <m:r>
                        <a:rPr lang="en-GB" sz="1600" b="0" i="1" smtClean="0">
                          <a:solidFill>
                            <a:srgbClr val="FF0000"/>
                          </a:solidFill>
                          <a:latin typeface="Cambria Math"/>
                        </a:rPr>
                        <m:t>+5</m:t>
                      </m:r>
                      <m:r>
                        <a:rPr lang="en-GB" sz="1600" b="0" i="1" smtClean="0">
                          <a:solidFill>
                            <a:srgbClr val="FF0000"/>
                          </a:solidFill>
                          <a:latin typeface="Cambria Math"/>
                        </a:rPr>
                        <m:t>𝑦</m:t>
                      </m:r>
                    </m:oMath>
                  </m:oMathPara>
                </a14:m>
                <a:endParaRPr lang="en-GB" sz="1600" dirty="0">
                  <a:solidFill>
                    <a:srgbClr val="FF0000"/>
                  </a:solidFill>
                </a:endParaRPr>
              </a:p>
            </p:txBody>
          </p:sp>
        </mc:Choice>
        <mc:Fallback xmlns="">
          <p:sp>
            <p:nvSpPr>
              <p:cNvPr id="54" name="TextBox 53"/>
              <p:cNvSpPr txBox="1">
                <a:spLocks noRot="1" noChangeAspect="1" noMove="1" noResize="1" noEditPoints="1" noAdjustHandles="1" noChangeArrowheads="1" noChangeShapeType="1" noTextEdit="1"/>
              </p:cNvSpPr>
              <p:nvPr/>
            </p:nvSpPr>
            <p:spPr>
              <a:xfrm>
                <a:off x="7239000" y="1828800"/>
                <a:ext cx="1473609" cy="338554"/>
              </a:xfrm>
              <a:prstGeom prst="rect">
                <a:avLst/>
              </a:prstGeom>
              <a:blipFill rotWithShape="1">
                <a:blip r:embed="rId13"/>
                <a:stretch>
                  <a:fillRect b="-8929"/>
                </a:stretch>
              </a:blipFill>
            </p:spPr>
            <p:txBody>
              <a:bodyPr/>
              <a:lstStyle/>
              <a:p>
                <a:r>
                  <a:rPr lang="en-GB">
                    <a:noFill/>
                  </a:rPr>
                  <a:t> </a:t>
                </a:r>
              </a:p>
            </p:txBody>
          </p:sp>
        </mc:Fallback>
      </mc:AlternateContent>
      <p:sp>
        <p:nvSpPr>
          <p:cNvPr id="55" name="TextBox 54"/>
          <p:cNvSpPr txBox="1"/>
          <p:nvPr/>
        </p:nvSpPr>
        <p:spPr>
          <a:xfrm>
            <a:off x="7107071" y="3264089"/>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56" name="Arc 55"/>
          <p:cNvSpPr/>
          <p:nvPr/>
        </p:nvSpPr>
        <p:spPr>
          <a:xfrm>
            <a:off x="6705600" y="3200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7" name="Arc 56"/>
          <p:cNvSpPr/>
          <p:nvPr/>
        </p:nvSpPr>
        <p:spPr>
          <a:xfrm>
            <a:off x="6705600" y="36576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8" name="TextBox 57"/>
          <p:cNvSpPr txBox="1"/>
          <p:nvPr/>
        </p:nvSpPr>
        <p:spPr>
          <a:xfrm>
            <a:off x="7086600" y="37338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9" name="TextBox 58"/>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9" name="TextBox 58"/>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60" name="TextBox 59"/>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1" name="TextBox 60"/>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62" name="TextBox 61"/>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3" name="TextBox 62"/>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8"/>
                <a:stretch>
                  <a:fillRect b="-3846"/>
                </a:stretch>
              </a:blipFill>
            </p:spPr>
            <p:txBody>
              <a:bodyPr/>
              <a:lstStyle/>
              <a:p>
                <a:r>
                  <a:rPr lang="en-GB">
                    <a:noFill/>
                  </a:rPr>
                  <a:t> </a:t>
                </a:r>
              </a:p>
            </p:txBody>
          </p:sp>
        </mc:Fallback>
      </mc:AlternateContent>
      <p:sp>
        <p:nvSpPr>
          <p:cNvPr id="64" name="TextBox 63"/>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9"/>
              </a:rPr>
              <a:t>Applet for collision demonstrations</a:t>
            </a:r>
            <a:endParaRPr lang="en-GB" sz="1400" dirty="0">
              <a:latin typeface="Comic Sans MS" pitchFamily="66" charset="0"/>
            </a:endParaRPr>
          </a:p>
        </p:txBody>
      </p:sp>
      <p:sp>
        <p:nvSpPr>
          <p:cNvPr id="65"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66"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13588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blinds(horizontal)">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blinds(horizontal)">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blinds(horizontal)">
                                      <p:cBhvr>
                                        <p:cTn id="17" dur="500"/>
                                        <p:tgtEl>
                                          <p:spTgt spid="5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blinds(horizontal)">
                                      <p:cBhvr>
                                        <p:cTn id="22" dur="500"/>
                                        <p:tgtEl>
                                          <p:spTgt spid="5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blinds(horizontal)">
                                      <p:cBhvr>
                                        <p:cTn id="27" dur="500"/>
                                        <p:tgtEl>
                                          <p:spTgt spid="5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blinds(horizontal)">
                                      <p:cBhvr>
                                        <p:cTn id="32" dur="500"/>
                                        <p:tgtEl>
                                          <p:spTgt spid="5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blinds(horizontal)">
                                      <p:cBhvr>
                                        <p:cTn id="37" dur="500"/>
                                        <p:tgtEl>
                                          <p:spTgt spid="5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blinds(horizontal)">
                                      <p:cBhvr>
                                        <p:cTn id="4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55" grpId="0"/>
      <p:bldP spid="56" grpId="0" animBg="1"/>
      <p:bldP spid="57" grpId="0" animBg="1"/>
      <p:bldP spid="5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spheres have equal radii and masses 3kg and 5kg respectively. A and B move towards each other along the same straight line on a smooth horizontal surface with velocities 3ms</a:t>
            </a:r>
            <a:r>
              <a:rPr lang="en-GB" sz="1400" baseline="30000" dirty="0">
                <a:latin typeface="Comic Sans MS" pitchFamily="66" charset="0"/>
              </a:rPr>
              <a:t>-1</a:t>
            </a:r>
            <a:r>
              <a:rPr lang="en-GB" sz="1400" dirty="0">
                <a:latin typeface="Comic Sans MS" pitchFamily="66" charset="0"/>
              </a:rPr>
              <a:t> and 2ms</a:t>
            </a:r>
            <a:r>
              <a:rPr lang="en-GB" sz="1400" baseline="30000" dirty="0">
                <a:latin typeface="Comic Sans MS" pitchFamily="66" charset="0"/>
              </a:rPr>
              <a:t>-1 </a:t>
            </a:r>
            <a:r>
              <a:rPr lang="en-GB" sz="1400" dirty="0">
                <a:latin typeface="Comic Sans MS" pitchFamily="66" charset="0"/>
              </a:rPr>
              <a:t>respectively.</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If the coefficient of restitution is </a:t>
            </a:r>
            <a:r>
              <a:rPr lang="en-GB" sz="1400" baseline="30000" dirty="0">
                <a:latin typeface="Comic Sans MS" pitchFamily="66" charset="0"/>
              </a:rPr>
              <a:t>3</a:t>
            </a:r>
            <a:r>
              <a:rPr lang="en-GB" sz="1400" dirty="0">
                <a:latin typeface="Comic Sans MS" pitchFamily="66" charset="0"/>
              </a:rPr>
              <a:t>/</a:t>
            </a:r>
            <a:r>
              <a:rPr lang="en-GB" sz="1400" baseline="-25000" dirty="0">
                <a:latin typeface="Comic Sans MS" pitchFamily="66" charset="0"/>
              </a:rPr>
              <a:t>5</a:t>
            </a:r>
            <a:r>
              <a:rPr lang="en-GB" sz="1400" dirty="0">
                <a:latin typeface="Comic Sans MS" pitchFamily="66" charset="0"/>
              </a:rPr>
              <a:t>, find the velocities of the spheres after the collision</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loss of kinetic energy due to the impact</a:t>
            </a:r>
          </a:p>
        </p:txBody>
      </p:sp>
      <p:cxnSp>
        <p:nvCxnSpPr>
          <p:cNvPr id="11" name="Straight Connector 10"/>
          <p:cNvCxnSpPr/>
          <p:nvPr/>
        </p:nvCxnSpPr>
        <p:spPr>
          <a:xfrm>
            <a:off x="3976048" y="14227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76048" y="17275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76048" y="1422779"/>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500048" y="1422779"/>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500048" y="1422779"/>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24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00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76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204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66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28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90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28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204648" y="1727579"/>
            <a:ext cx="293670" cy="307777"/>
          </a:xfrm>
          <a:prstGeom prst="rect">
            <a:avLst/>
          </a:prstGeom>
          <a:noFill/>
        </p:spPr>
        <p:txBody>
          <a:bodyPr wrap="none" rtlCol="0">
            <a:spAutoFit/>
          </a:bodyPr>
          <a:lstStyle/>
          <a:p>
            <a:pPr algn="ctr"/>
            <a:r>
              <a:rPr lang="en-GB" sz="1400" dirty="0">
                <a:latin typeface="Comic Sans MS" pitchFamily="66" charset="0"/>
              </a:rPr>
              <a:t>3</a:t>
            </a:r>
          </a:p>
        </p:txBody>
      </p:sp>
      <p:cxnSp>
        <p:nvCxnSpPr>
          <p:cNvPr id="25" name="Straight Arrow Connector 24"/>
          <p:cNvCxnSpPr/>
          <p:nvPr/>
        </p:nvCxnSpPr>
        <p:spPr>
          <a:xfrm>
            <a:off x="6414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98663" y="1727579"/>
            <a:ext cx="277640" cy="307777"/>
          </a:xfrm>
          <a:prstGeom prst="rect">
            <a:avLst/>
          </a:prstGeom>
          <a:noFill/>
        </p:spPr>
        <p:txBody>
          <a:bodyPr wrap="none" rtlCol="0">
            <a:spAutoFit/>
          </a:bodyPr>
          <a:lstStyle/>
          <a:p>
            <a:pPr algn="ctr"/>
            <a:r>
              <a:rPr lang="en-GB" sz="1400" dirty="0">
                <a:latin typeface="Comic Sans MS" pitchFamily="66" charset="0"/>
              </a:rPr>
              <a:t>y</a:t>
            </a:r>
            <a:endParaRPr lang="en-GB" sz="1400" baseline="-25000" dirty="0">
              <a:latin typeface="Comic Sans MS" pitchFamily="66" charset="0"/>
            </a:endParaRPr>
          </a:p>
        </p:txBody>
      </p:sp>
      <p:cxnSp>
        <p:nvCxnSpPr>
          <p:cNvPr id="27" name="Straight Connector 26"/>
          <p:cNvCxnSpPr/>
          <p:nvPr/>
        </p:nvCxnSpPr>
        <p:spPr>
          <a:xfrm>
            <a:off x="3976048" y="27181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28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29" name="TextBox 28"/>
          <p:cNvSpPr txBox="1"/>
          <p:nvPr/>
        </p:nvSpPr>
        <p:spPr>
          <a:xfrm>
            <a:off x="5652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0" name="TextBox 29"/>
          <p:cNvSpPr txBox="1"/>
          <p:nvPr/>
        </p:nvSpPr>
        <p:spPr>
          <a:xfrm>
            <a:off x="4890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1" name="TextBox 30"/>
          <p:cNvSpPr txBox="1"/>
          <p:nvPr/>
        </p:nvSpPr>
        <p:spPr>
          <a:xfrm>
            <a:off x="6414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32" name="Straight Arrow Connector 31"/>
          <p:cNvCxnSpPr/>
          <p:nvPr/>
        </p:nvCxnSpPr>
        <p:spPr>
          <a:xfrm flipH="1">
            <a:off x="4890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66648" y="1727579"/>
            <a:ext cx="293670" cy="307777"/>
          </a:xfrm>
          <a:prstGeom prst="rect">
            <a:avLst/>
          </a:prstGeom>
          <a:noFill/>
        </p:spPr>
        <p:txBody>
          <a:bodyPr wrap="none" rtlCol="0">
            <a:spAutoFit/>
          </a:bodyPr>
          <a:lstStyle/>
          <a:p>
            <a:pPr algn="ctr"/>
            <a:r>
              <a:rPr lang="en-GB" sz="1400" dirty="0">
                <a:latin typeface="Comic Sans MS" pitchFamily="66" charset="0"/>
              </a:rPr>
              <a:t>2</a:t>
            </a:r>
          </a:p>
        </p:txBody>
      </p:sp>
      <p:cxnSp>
        <p:nvCxnSpPr>
          <p:cNvPr id="34" name="Straight Arrow Connector 33"/>
          <p:cNvCxnSpPr/>
          <p:nvPr/>
        </p:nvCxnSpPr>
        <p:spPr>
          <a:xfrm>
            <a:off x="5652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30251" y="1727579"/>
            <a:ext cx="290464" cy="307777"/>
          </a:xfrm>
          <a:prstGeom prst="rect">
            <a:avLst/>
          </a:prstGeom>
          <a:noFill/>
        </p:spPr>
        <p:txBody>
          <a:bodyPr wrap="none" rtlCol="0">
            <a:spAutoFit/>
          </a:bodyPr>
          <a:lstStyle/>
          <a:p>
            <a:pPr algn="ctr"/>
            <a:r>
              <a:rPr lang="en-GB" sz="1400" dirty="0">
                <a:latin typeface="Comic Sans MS" pitchFamily="66" charset="0"/>
              </a:rPr>
              <a:t>x</a:t>
            </a:r>
            <a:endParaRPr lang="en-GB" sz="1400" baseline="-25000" dirty="0">
              <a:latin typeface="Comic Sans MS" pitchFamily="66" charset="0"/>
            </a:endParaRPr>
          </a:p>
        </p:txBody>
      </p:sp>
      <p:sp>
        <p:nvSpPr>
          <p:cNvPr id="36" name="TextBox 35"/>
          <p:cNvSpPr txBox="1"/>
          <p:nvPr/>
        </p:nvSpPr>
        <p:spPr>
          <a:xfrm>
            <a:off x="4113163"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7" name="TextBox 36"/>
          <p:cNvSpPr txBox="1"/>
          <p:nvPr/>
        </p:nvSpPr>
        <p:spPr>
          <a:xfrm>
            <a:off x="5637162"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8" name="TextBox 37"/>
          <p:cNvSpPr txBox="1"/>
          <p:nvPr/>
        </p:nvSpPr>
        <p:spPr>
          <a:xfrm>
            <a:off x="4875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p:sp>
        <p:nvSpPr>
          <p:cNvPr id="39" name="TextBox 38"/>
          <p:cNvSpPr txBox="1"/>
          <p:nvPr/>
        </p:nvSpPr>
        <p:spPr>
          <a:xfrm>
            <a:off x="6399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mc:AlternateContent xmlns:mc="http://schemas.openxmlformats.org/markup-compatibility/2006" xmlns:a14="http://schemas.microsoft.com/office/drawing/2010/main">
        <mc:Choice Requires="a14">
          <p:sp>
            <p:nvSpPr>
              <p:cNvPr id="50" name="TextBox 49"/>
              <p:cNvSpPr txBox="1"/>
              <p:nvPr/>
            </p:nvSpPr>
            <p:spPr>
              <a:xfrm>
                <a:off x="7391400" y="14478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3=</m:t>
                      </m:r>
                      <m:r>
                        <a:rPr lang="en-GB" sz="1600" b="0" i="1" smtClean="0">
                          <a:solidFill>
                            <a:srgbClr val="FF0000"/>
                          </a:solidFill>
                          <a:latin typeface="Cambria Math"/>
                        </a:rPr>
                        <m:t>𝑦</m:t>
                      </m:r>
                      <m:r>
                        <a:rPr lang="en-GB" sz="1600" b="0" i="1" smtClean="0">
                          <a:solidFill>
                            <a:srgbClr val="FF0000"/>
                          </a:solidFill>
                          <a:latin typeface="Cambria Math"/>
                        </a:rPr>
                        <m:t>−</m:t>
                      </m:r>
                      <m:r>
                        <a:rPr lang="en-GB" sz="1600" b="0" i="1" smtClean="0">
                          <a:solidFill>
                            <a:srgbClr val="FF0000"/>
                          </a:solidFill>
                          <a:latin typeface="Cambria Math"/>
                        </a:rPr>
                        <m:t>𝑥</m:t>
                      </m:r>
                    </m:oMath>
                  </m:oMathPara>
                </a14:m>
                <a:endParaRPr lang="en-GB" sz="1600" dirty="0">
                  <a:solidFill>
                    <a:srgbClr val="FF0000"/>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391400" y="1447800"/>
                <a:ext cx="1092094" cy="338554"/>
              </a:xfrm>
              <a:prstGeom prst="rect">
                <a:avLst/>
              </a:prstGeom>
              <a:blipFill rotWithShape="1">
                <a:blip r:embed="rId9"/>
                <a:stretch>
                  <a:fillRect b="-1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7239000" y="1828800"/>
                <a:ext cx="147360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−1=3</m:t>
                      </m:r>
                      <m:r>
                        <a:rPr lang="en-GB" sz="1600" b="0" i="1" smtClean="0">
                          <a:solidFill>
                            <a:srgbClr val="FF0000"/>
                          </a:solidFill>
                          <a:latin typeface="Cambria Math"/>
                        </a:rPr>
                        <m:t>𝑥</m:t>
                      </m:r>
                      <m:r>
                        <a:rPr lang="en-GB" sz="1600" b="0" i="1" smtClean="0">
                          <a:solidFill>
                            <a:srgbClr val="FF0000"/>
                          </a:solidFill>
                          <a:latin typeface="Cambria Math"/>
                        </a:rPr>
                        <m:t>+5</m:t>
                      </m:r>
                      <m:r>
                        <a:rPr lang="en-GB" sz="1600" b="0" i="1" smtClean="0">
                          <a:solidFill>
                            <a:srgbClr val="FF0000"/>
                          </a:solidFill>
                          <a:latin typeface="Cambria Math"/>
                        </a:rPr>
                        <m:t>𝑦</m:t>
                      </m:r>
                    </m:oMath>
                  </m:oMathPara>
                </a14:m>
                <a:endParaRPr lang="en-GB" sz="1600" dirty="0">
                  <a:solidFill>
                    <a:srgbClr val="FF0000"/>
                  </a:solidFill>
                </a:endParaRPr>
              </a:p>
            </p:txBody>
          </p:sp>
        </mc:Choice>
        <mc:Fallback xmlns="">
          <p:sp>
            <p:nvSpPr>
              <p:cNvPr id="54" name="TextBox 53"/>
              <p:cNvSpPr txBox="1">
                <a:spLocks noRot="1" noChangeAspect="1" noMove="1" noResize="1" noEditPoints="1" noAdjustHandles="1" noChangeArrowheads="1" noChangeShapeType="1" noTextEdit="1"/>
              </p:cNvSpPr>
              <p:nvPr/>
            </p:nvSpPr>
            <p:spPr>
              <a:xfrm>
                <a:off x="7239000" y="1828800"/>
                <a:ext cx="1473609" cy="338554"/>
              </a:xfrm>
              <a:prstGeom prst="rect">
                <a:avLst/>
              </a:prstGeom>
              <a:blipFill rotWithShape="1">
                <a:blip r:embed="rId10"/>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4343400" y="28956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3=</m:t>
                      </m:r>
                      <m:r>
                        <a:rPr lang="en-GB" sz="1600" b="0" i="1" smtClean="0">
                          <a:solidFill>
                            <a:schemeClr val="tx1"/>
                          </a:solidFill>
                          <a:latin typeface="Cambria Math"/>
                        </a:rPr>
                        <m:t>𝑦</m:t>
                      </m:r>
                      <m:r>
                        <a:rPr lang="en-GB" sz="1600" b="0" i="1" smtClean="0">
                          <a:solidFill>
                            <a:schemeClr val="tx1"/>
                          </a:solidFill>
                          <a:latin typeface="Cambria Math"/>
                        </a:rPr>
                        <m:t>−</m:t>
                      </m:r>
                      <m:r>
                        <a:rPr lang="en-GB" sz="1600" b="0" i="1" smtClean="0">
                          <a:solidFill>
                            <a:schemeClr val="tx1"/>
                          </a:solidFill>
                          <a:latin typeface="Cambria Math"/>
                        </a:rPr>
                        <m:t>𝑥</m:t>
                      </m:r>
                    </m:oMath>
                  </m:oMathPara>
                </a14:m>
                <a:endParaRPr lang="en-GB" sz="1600" dirty="0">
                  <a:solidFill>
                    <a:schemeClr val="tx1"/>
                  </a:solidFill>
                </a:endParaRPr>
              </a:p>
            </p:txBody>
          </p:sp>
        </mc:Choice>
        <mc:Fallback xmlns="">
          <p:sp>
            <p:nvSpPr>
              <p:cNvPr id="49" name="TextBox 48"/>
              <p:cNvSpPr txBox="1">
                <a:spLocks noRot="1" noChangeAspect="1" noMove="1" noResize="1" noEditPoints="1" noAdjustHandles="1" noChangeArrowheads="1" noChangeShapeType="1" noTextEdit="1"/>
              </p:cNvSpPr>
              <p:nvPr/>
            </p:nvSpPr>
            <p:spPr>
              <a:xfrm>
                <a:off x="4343400" y="2895600"/>
                <a:ext cx="1092094" cy="338554"/>
              </a:xfrm>
              <a:prstGeom prst="rect">
                <a:avLst/>
              </a:prstGeom>
              <a:blipFill rotWithShape="1">
                <a:blip r:embed="rId11"/>
                <a:stretch>
                  <a:fillRect b="-178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TextBox 58"/>
              <p:cNvSpPr txBox="1"/>
              <p:nvPr/>
            </p:nvSpPr>
            <p:spPr>
              <a:xfrm>
                <a:off x="4191000" y="3276600"/>
                <a:ext cx="147360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−1=3</m:t>
                      </m:r>
                      <m:r>
                        <a:rPr lang="en-GB" sz="1600" b="0" i="1" smtClean="0">
                          <a:solidFill>
                            <a:schemeClr val="tx1"/>
                          </a:solidFill>
                          <a:latin typeface="Cambria Math"/>
                        </a:rPr>
                        <m:t>𝑥</m:t>
                      </m:r>
                      <m:r>
                        <a:rPr lang="en-GB" sz="1600" b="0" i="1" smtClean="0">
                          <a:solidFill>
                            <a:schemeClr val="tx1"/>
                          </a:solidFill>
                          <a:latin typeface="Cambria Math"/>
                        </a:rPr>
                        <m:t>+5</m:t>
                      </m:r>
                      <m:r>
                        <a:rPr lang="en-GB" sz="1600" b="0" i="1" smtClean="0">
                          <a:solidFill>
                            <a:schemeClr val="tx1"/>
                          </a:solidFill>
                          <a:latin typeface="Cambria Math"/>
                        </a:rPr>
                        <m:t>𝑦</m:t>
                      </m:r>
                    </m:oMath>
                  </m:oMathPara>
                </a14:m>
                <a:endParaRPr lang="en-GB" sz="1600" dirty="0">
                  <a:solidFill>
                    <a:schemeClr val="tx1"/>
                  </a:solidFill>
                </a:endParaRPr>
              </a:p>
            </p:txBody>
          </p:sp>
        </mc:Choice>
        <mc:Fallback xmlns="">
          <p:sp>
            <p:nvSpPr>
              <p:cNvPr id="59" name="TextBox 58"/>
              <p:cNvSpPr txBox="1">
                <a:spLocks noRot="1" noChangeAspect="1" noMove="1" noResize="1" noEditPoints="1" noAdjustHandles="1" noChangeArrowheads="1" noChangeShapeType="1" noTextEdit="1"/>
              </p:cNvSpPr>
              <p:nvPr/>
            </p:nvSpPr>
            <p:spPr>
              <a:xfrm>
                <a:off x="4191000" y="3276600"/>
                <a:ext cx="1473609" cy="338554"/>
              </a:xfrm>
              <a:prstGeom prst="rect">
                <a:avLst/>
              </a:prstGeom>
              <a:blipFill rotWithShape="1">
                <a:blip r:embed="rId12"/>
                <a:stretch>
                  <a:fillRect b="-9091"/>
                </a:stretch>
              </a:blipFill>
            </p:spPr>
            <p:txBody>
              <a:bodyPr/>
              <a:lstStyle/>
              <a:p>
                <a:r>
                  <a:rPr lang="en-GB">
                    <a:noFill/>
                  </a:rPr>
                  <a:t> </a:t>
                </a:r>
              </a:p>
            </p:txBody>
          </p:sp>
        </mc:Fallback>
      </mc:AlternateContent>
      <p:cxnSp>
        <p:nvCxnSpPr>
          <p:cNvPr id="60" name="Straight Arrow Connector 59"/>
          <p:cNvCxnSpPr/>
          <p:nvPr/>
        </p:nvCxnSpPr>
        <p:spPr>
          <a:xfrm>
            <a:off x="5638800" y="3124200"/>
            <a:ext cx="914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5562600" y="2819400"/>
            <a:ext cx="1037463" cy="307777"/>
          </a:xfrm>
          <a:prstGeom prst="rect">
            <a:avLst/>
          </a:prstGeom>
          <a:noFill/>
        </p:spPr>
        <p:txBody>
          <a:bodyPr wrap="none" rtlCol="0">
            <a:spAutoFit/>
          </a:bodyPr>
          <a:lstStyle/>
          <a:p>
            <a:r>
              <a:rPr lang="en-GB" sz="1400" dirty="0">
                <a:latin typeface="Comic Sans MS" pitchFamily="66" charset="0"/>
              </a:rPr>
              <a:t>Rearrange</a:t>
            </a:r>
          </a:p>
        </p:txBody>
      </p:sp>
      <p:sp>
        <p:nvSpPr>
          <p:cNvPr id="62" name="TextBox 61"/>
          <p:cNvSpPr txBox="1"/>
          <p:nvPr/>
        </p:nvSpPr>
        <p:spPr>
          <a:xfrm>
            <a:off x="3962400" y="2895600"/>
            <a:ext cx="385042" cy="338554"/>
          </a:xfrm>
          <a:prstGeom prst="rect">
            <a:avLst/>
          </a:prstGeom>
          <a:noFill/>
        </p:spPr>
        <p:txBody>
          <a:bodyPr wrap="none" rtlCol="0">
            <a:spAutoFit/>
          </a:bodyPr>
          <a:lstStyle/>
          <a:p>
            <a:r>
              <a:rPr lang="en-GB" sz="1600" b="1" dirty="0">
                <a:latin typeface="Comic Sans MS" pitchFamily="66" charset="0"/>
              </a:rPr>
              <a:t>1)</a:t>
            </a:r>
          </a:p>
        </p:txBody>
      </p:sp>
      <p:sp>
        <p:nvSpPr>
          <p:cNvPr id="63" name="TextBox 62"/>
          <p:cNvSpPr txBox="1"/>
          <p:nvPr/>
        </p:nvSpPr>
        <p:spPr>
          <a:xfrm>
            <a:off x="3962400" y="3200400"/>
            <a:ext cx="385042" cy="338554"/>
          </a:xfrm>
          <a:prstGeom prst="rect">
            <a:avLst/>
          </a:prstGeom>
          <a:noFill/>
        </p:spPr>
        <p:txBody>
          <a:bodyPr wrap="none" rtlCol="0">
            <a:spAutoFit/>
          </a:bodyPr>
          <a:lstStyle/>
          <a:p>
            <a:r>
              <a:rPr lang="en-GB" sz="1600" b="1" dirty="0">
                <a:latin typeface="Comic Sans MS" pitchFamily="66" charset="0"/>
              </a:rPr>
              <a:t>2)</a:t>
            </a:r>
          </a:p>
        </p:txBody>
      </p:sp>
      <mc:AlternateContent xmlns:mc="http://schemas.openxmlformats.org/markup-compatibility/2006" xmlns:a14="http://schemas.microsoft.com/office/drawing/2010/main">
        <mc:Choice Requires="a14">
          <p:sp>
            <p:nvSpPr>
              <p:cNvPr id="64" name="TextBox 63"/>
              <p:cNvSpPr txBox="1"/>
              <p:nvPr/>
            </p:nvSpPr>
            <p:spPr>
              <a:xfrm>
                <a:off x="6629400" y="28956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3+</m:t>
                      </m:r>
                      <m:r>
                        <a:rPr lang="en-GB" sz="1600" b="0" i="1" smtClean="0">
                          <a:solidFill>
                            <a:schemeClr val="tx1"/>
                          </a:solidFill>
                          <a:latin typeface="Cambria Math"/>
                        </a:rPr>
                        <m:t>𝑥</m:t>
                      </m:r>
                      <m:r>
                        <a:rPr lang="en-GB" sz="1600" b="0" i="1" smtClean="0">
                          <a:solidFill>
                            <a:schemeClr val="tx1"/>
                          </a:solidFill>
                          <a:latin typeface="Cambria Math"/>
                        </a:rPr>
                        <m:t>=</m:t>
                      </m:r>
                      <m:r>
                        <a:rPr lang="en-GB" sz="1600" b="0" i="1" smtClean="0">
                          <a:solidFill>
                            <a:schemeClr val="tx1"/>
                          </a:solidFill>
                          <a:latin typeface="Cambria Math"/>
                        </a:rPr>
                        <m:t>𝑦</m:t>
                      </m:r>
                    </m:oMath>
                  </m:oMathPara>
                </a14:m>
                <a:endParaRPr lang="en-GB" sz="1600" dirty="0">
                  <a:solidFill>
                    <a:schemeClr val="tx1"/>
                  </a:solidFill>
                </a:endParaRPr>
              </a:p>
            </p:txBody>
          </p:sp>
        </mc:Choice>
        <mc:Fallback xmlns="">
          <p:sp>
            <p:nvSpPr>
              <p:cNvPr id="64" name="TextBox 63"/>
              <p:cNvSpPr txBox="1">
                <a:spLocks noRot="1" noChangeAspect="1" noMove="1" noResize="1" noEditPoints="1" noAdjustHandles="1" noChangeArrowheads="1" noChangeShapeType="1" noTextEdit="1"/>
              </p:cNvSpPr>
              <p:nvPr/>
            </p:nvSpPr>
            <p:spPr>
              <a:xfrm>
                <a:off x="6629400" y="2895600"/>
                <a:ext cx="1092094" cy="338554"/>
              </a:xfrm>
              <a:prstGeom prst="rect">
                <a:avLst/>
              </a:prstGeom>
              <a:blipFill rotWithShape="1">
                <a:blip r:embed="rId13"/>
                <a:stretch>
                  <a:fillRect b="-178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4191000" y="3810000"/>
                <a:ext cx="147360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−1=3</m:t>
                      </m:r>
                      <m:r>
                        <a:rPr lang="en-GB" sz="1600" b="0" i="1" smtClean="0">
                          <a:solidFill>
                            <a:schemeClr val="tx1"/>
                          </a:solidFill>
                          <a:latin typeface="Cambria Math"/>
                        </a:rPr>
                        <m:t>𝑥</m:t>
                      </m:r>
                      <m:r>
                        <a:rPr lang="en-GB" sz="1600" b="0" i="1" smtClean="0">
                          <a:solidFill>
                            <a:schemeClr val="tx1"/>
                          </a:solidFill>
                          <a:latin typeface="Cambria Math"/>
                        </a:rPr>
                        <m:t>+5</m:t>
                      </m:r>
                      <m:r>
                        <a:rPr lang="en-GB" sz="1600" b="0" i="1" smtClean="0">
                          <a:solidFill>
                            <a:srgbClr val="FF0000"/>
                          </a:solidFill>
                          <a:latin typeface="Cambria Math"/>
                        </a:rPr>
                        <m:t>𝑦</m:t>
                      </m:r>
                    </m:oMath>
                  </m:oMathPara>
                </a14:m>
                <a:endParaRPr lang="en-GB" sz="1600" dirty="0">
                  <a:solidFill>
                    <a:srgbClr val="FF0000"/>
                  </a:solidFill>
                </a:endParaRPr>
              </a:p>
            </p:txBody>
          </p:sp>
        </mc:Choice>
        <mc:Fallback xmlns="">
          <p:sp>
            <p:nvSpPr>
              <p:cNvPr id="65" name="TextBox 64"/>
              <p:cNvSpPr txBox="1">
                <a:spLocks noRot="1" noChangeAspect="1" noMove="1" noResize="1" noEditPoints="1" noAdjustHandles="1" noChangeArrowheads="1" noChangeShapeType="1" noTextEdit="1"/>
              </p:cNvSpPr>
              <p:nvPr/>
            </p:nvSpPr>
            <p:spPr>
              <a:xfrm>
                <a:off x="4191000" y="3810000"/>
                <a:ext cx="1473609" cy="338554"/>
              </a:xfrm>
              <a:prstGeom prst="rect">
                <a:avLst/>
              </a:prstGeom>
              <a:blipFill rotWithShape="1">
                <a:blip r:embed="rId14"/>
                <a:stretch>
                  <a:fillRect b="-178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7" name="TextBox 66"/>
              <p:cNvSpPr txBox="1"/>
              <p:nvPr/>
            </p:nvSpPr>
            <p:spPr>
              <a:xfrm>
                <a:off x="4191000" y="4724400"/>
                <a:ext cx="1942583"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−1=3</m:t>
                      </m:r>
                      <m:r>
                        <a:rPr lang="en-GB" sz="1600" b="0" i="1" smtClean="0">
                          <a:solidFill>
                            <a:schemeClr val="tx1"/>
                          </a:solidFill>
                          <a:latin typeface="Cambria Math"/>
                        </a:rPr>
                        <m:t>𝑥</m:t>
                      </m:r>
                      <m:r>
                        <a:rPr lang="en-GB" sz="1600" b="0" i="1" smtClean="0">
                          <a:solidFill>
                            <a:schemeClr val="tx1"/>
                          </a:solidFill>
                          <a:latin typeface="Cambria Math"/>
                        </a:rPr>
                        <m:t>+15+5</m:t>
                      </m:r>
                      <m:r>
                        <a:rPr lang="en-GB" sz="1600" b="0" i="1" smtClean="0">
                          <a:solidFill>
                            <a:schemeClr val="tx1"/>
                          </a:solidFill>
                          <a:latin typeface="Cambria Math"/>
                        </a:rPr>
                        <m:t>𝑥</m:t>
                      </m:r>
                    </m:oMath>
                  </m:oMathPara>
                </a14:m>
                <a:endParaRPr lang="en-GB" sz="1600" dirty="0">
                  <a:solidFill>
                    <a:schemeClr val="tx1"/>
                  </a:solidFill>
                </a:endParaRPr>
              </a:p>
            </p:txBody>
          </p:sp>
        </mc:Choice>
        <mc:Fallback xmlns="">
          <p:sp>
            <p:nvSpPr>
              <p:cNvPr id="67" name="TextBox 66"/>
              <p:cNvSpPr txBox="1">
                <a:spLocks noRot="1" noChangeAspect="1" noMove="1" noResize="1" noEditPoints="1" noAdjustHandles="1" noChangeArrowheads="1" noChangeShapeType="1" noTextEdit="1"/>
              </p:cNvSpPr>
              <p:nvPr/>
            </p:nvSpPr>
            <p:spPr>
              <a:xfrm>
                <a:off x="4191000" y="4724400"/>
                <a:ext cx="1942583" cy="338554"/>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4038600" y="5181600"/>
                <a:ext cx="1219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−16=8</m:t>
                      </m:r>
                      <m:r>
                        <a:rPr lang="en-GB" sz="1600" b="0" i="1" smtClean="0">
                          <a:solidFill>
                            <a:schemeClr val="tx1"/>
                          </a:solidFill>
                          <a:latin typeface="Cambria Math"/>
                        </a:rPr>
                        <m:t>𝑥</m:t>
                      </m:r>
                    </m:oMath>
                  </m:oMathPara>
                </a14:m>
                <a:endParaRPr lang="en-GB" sz="1600" dirty="0">
                  <a:solidFill>
                    <a:schemeClr val="tx1"/>
                  </a:solidFill>
                </a:endParaRPr>
              </a:p>
            </p:txBody>
          </p:sp>
        </mc:Choice>
        <mc:Fallback xmlns="">
          <p:sp>
            <p:nvSpPr>
              <p:cNvPr id="68" name="TextBox 67"/>
              <p:cNvSpPr txBox="1">
                <a:spLocks noRot="1" noChangeAspect="1" noMove="1" noResize="1" noEditPoints="1" noAdjustHandles="1" noChangeArrowheads="1" noChangeShapeType="1" noTextEdit="1"/>
              </p:cNvSpPr>
              <p:nvPr/>
            </p:nvSpPr>
            <p:spPr>
              <a:xfrm>
                <a:off x="4038600" y="5181600"/>
                <a:ext cx="1219200" cy="338554"/>
              </a:xfrm>
              <a:prstGeom prst="rect">
                <a:avLst/>
              </a:prstGeom>
              <a:blipFill rotWithShape="1">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4038600" y="5638800"/>
                <a:ext cx="1219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−2=</m:t>
                      </m:r>
                      <m:r>
                        <a:rPr lang="en-GB" sz="1600" b="0" i="1" smtClean="0">
                          <a:solidFill>
                            <a:schemeClr val="tx1"/>
                          </a:solidFill>
                          <a:latin typeface="Cambria Math"/>
                        </a:rPr>
                        <m:t>𝑥</m:t>
                      </m:r>
                    </m:oMath>
                  </m:oMathPara>
                </a14:m>
                <a:endParaRPr lang="en-GB" sz="1600" dirty="0">
                  <a:solidFill>
                    <a:schemeClr val="tx1"/>
                  </a:solidFill>
                </a:endParaRPr>
              </a:p>
            </p:txBody>
          </p:sp>
        </mc:Choice>
        <mc:Fallback xmlns="">
          <p:sp>
            <p:nvSpPr>
              <p:cNvPr id="69" name="TextBox 68"/>
              <p:cNvSpPr txBox="1">
                <a:spLocks noRot="1" noChangeAspect="1" noMove="1" noResize="1" noEditPoints="1" noAdjustHandles="1" noChangeArrowheads="1" noChangeShapeType="1" noTextEdit="1"/>
              </p:cNvSpPr>
              <p:nvPr/>
            </p:nvSpPr>
            <p:spPr>
              <a:xfrm>
                <a:off x="4038600" y="5638800"/>
                <a:ext cx="1219200" cy="338554"/>
              </a:xfrm>
              <a:prstGeom prst="rect">
                <a:avLst/>
              </a:prstGeom>
              <a:blipFill rotWithShape="1">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4191000" y="6096000"/>
                <a:ext cx="1066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m:t>
                      </m:r>
                      <m:r>
                        <a:rPr lang="en-GB" sz="1600" b="0" i="1" smtClean="0">
                          <a:solidFill>
                            <a:schemeClr val="tx1"/>
                          </a:solidFill>
                          <a:latin typeface="Cambria Math"/>
                        </a:rPr>
                        <m:t>𝑦</m:t>
                      </m:r>
                    </m:oMath>
                  </m:oMathPara>
                </a14:m>
                <a:endParaRPr lang="en-GB" sz="1600" dirty="0">
                  <a:solidFill>
                    <a:schemeClr val="tx1"/>
                  </a:solidFill>
                </a:endParaRPr>
              </a:p>
            </p:txBody>
          </p:sp>
        </mc:Choice>
        <mc:Fallback xmlns="">
          <p:sp>
            <p:nvSpPr>
              <p:cNvPr id="70" name="TextBox 69"/>
              <p:cNvSpPr txBox="1">
                <a:spLocks noRot="1" noChangeAspect="1" noMove="1" noResize="1" noEditPoints="1" noAdjustHandles="1" noChangeArrowheads="1" noChangeShapeType="1" noTextEdit="1"/>
              </p:cNvSpPr>
              <p:nvPr/>
            </p:nvSpPr>
            <p:spPr>
              <a:xfrm>
                <a:off x="4191000" y="6096000"/>
                <a:ext cx="1066800" cy="338554"/>
              </a:xfrm>
              <a:prstGeom prst="rect">
                <a:avLst/>
              </a:prstGeom>
              <a:blipFill rotWithShape="1">
                <a:blip r:embed="rId19"/>
                <a:stretch>
                  <a:fillRect b="-178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1" name="TextBox 70"/>
              <p:cNvSpPr txBox="1"/>
              <p:nvPr/>
            </p:nvSpPr>
            <p:spPr>
              <a:xfrm>
                <a:off x="7239000" y="2286000"/>
                <a:ext cx="863221"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𝑥</m:t>
                      </m:r>
                      <m:r>
                        <a:rPr lang="en-GB" sz="1600" b="0" i="1" smtClean="0">
                          <a:solidFill>
                            <a:srgbClr val="FF0000"/>
                          </a:solidFill>
                          <a:latin typeface="Cambria Math"/>
                        </a:rPr>
                        <m:t>=−2</m:t>
                      </m:r>
                    </m:oMath>
                  </m:oMathPara>
                </a14:m>
                <a:endParaRPr lang="en-GB" sz="1600" dirty="0">
                  <a:solidFill>
                    <a:srgbClr val="FF0000"/>
                  </a:solidFill>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7239000" y="2286000"/>
                <a:ext cx="863221" cy="338554"/>
              </a:xfrm>
              <a:prstGeom prst="rect">
                <a:avLst/>
              </a:prstGeom>
              <a:blipFill rotWithShape="1">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8001000" y="2286000"/>
                <a:ext cx="838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𝑦</m:t>
                      </m:r>
                      <m:r>
                        <a:rPr lang="en-GB" sz="1600" b="0" i="1" smtClean="0">
                          <a:solidFill>
                            <a:srgbClr val="FF0000"/>
                          </a:solidFill>
                          <a:latin typeface="Cambria Math"/>
                        </a:rPr>
                        <m:t>=1</m:t>
                      </m:r>
                    </m:oMath>
                  </m:oMathPara>
                </a14:m>
                <a:endParaRPr lang="en-GB" sz="1600" dirty="0">
                  <a:solidFill>
                    <a:srgbClr val="FF0000"/>
                  </a:solidFill>
                </a:endParaRPr>
              </a:p>
            </p:txBody>
          </p:sp>
        </mc:Choice>
        <mc:Fallback xmlns="">
          <p:sp>
            <p:nvSpPr>
              <p:cNvPr id="72" name="TextBox 71"/>
              <p:cNvSpPr txBox="1">
                <a:spLocks noRot="1" noChangeAspect="1" noMove="1" noResize="1" noEditPoints="1" noAdjustHandles="1" noChangeArrowheads="1" noChangeShapeType="1" noTextEdit="1"/>
              </p:cNvSpPr>
              <p:nvPr/>
            </p:nvSpPr>
            <p:spPr>
              <a:xfrm>
                <a:off x="8001000" y="2286000"/>
                <a:ext cx="838200" cy="338554"/>
              </a:xfrm>
              <a:prstGeom prst="rect">
                <a:avLst/>
              </a:prstGeom>
              <a:blipFill rotWithShape="1">
                <a:blip r:embed="rId21"/>
                <a:stretch>
                  <a:fillRect b="-1786"/>
                </a:stretch>
              </a:blipFill>
            </p:spPr>
            <p:txBody>
              <a:bodyPr/>
              <a:lstStyle/>
              <a:p>
                <a:r>
                  <a:rPr lang="en-GB">
                    <a:noFill/>
                  </a:rPr>
                  <a:t> </a:t>
                </a:r>
              </a:p>
            </p:txBody>
          </p:sp>
        </mc:Fallback>
      </mc:AlternateContent>
      <p:sp>
        <p:nvSpPr>
          <p:cNvPr id="73" name="Arc 72"/>
          <p:cNvSpPr/>
          <p:nvPr/>
        </p:nvSpPr>
        <p:spPr>
          <a:xfrm>
            <a:off x="6019800" y="40386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4" name="TextBox 73"/>
          <p:cNvSpPr txBox="1"/>
          <p:nvPr/>
        </p:nvSpPr>
        <p:spPr>
          <a:xfrm>
            <a:off x="6477000" y="3962400"/>
            <a:ext cx="2286000" cy="523220"/>
          </a:xfrm>
          <a:prstGeom prst="rect">
            <a:avLst/>
          </a:prstGeom>
          <a:noFill/>
        </p:spPr>
        <p:txBody>
          <a:bodyPr wrap="square" rtlCol="0">
            <a:spAutoFit/>
          </a:bodyPr>
          <a:lstStyle/>
          <a:p>
            <a:pPr algn="ctr"/>
            <a:r>
              <a:rPr lang="en-GB" sz="1400" dirty="0">
                <a:solidFill>
                  <a:srgbClr val="FF0000"/>
                </a:solidFill>
                <a:latin typeface="Comic Sans MS" pitchFamily="66" charset="0"/>
              </a:rPr>
              <a:t>Replace y with the equivalent expression</a:t>
            </a:r>
            <a:endParaRPr lang="en-GB" sz="1400" b="1" baseline="-25000" dirty="0">
              <a:solidFill>
                <a:srgbClr val="FF0000"/>
              </a:solidFill>
              <a:latin typeface="Comic Sans MS" pitchFamily="66" charset="0"/>
            </a:endParaRPr>
          </a:p>
        </p:txBody>
      </p:sp>
      <p:sp>
        <p:nvSpPr>
          <p:cNvPr id="75" name="Arc 74"/>
          <p:cNvSpPr/>
          <p:nvPr/>
        </p:nvSpPr>
        <p:spPr>
          <a:xfrm>
            <a:off x="6019800" y="44958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6" name="Arc 75"/>
          <p:cNvSpPr/>
          <p:nvPr/>
        </p:nvSpPr>
        <p:spPr>
          <a:xfrm>
            <a:off x="5791200" y="49530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7" name="Arc 76"/>
          <p:cNvSpPr/>
          <p:nvPr/>
        </p:nvSpPr>
        <p:spPr>
          <a:xfrm>
            <a:off x="4953000" y="54102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8" name="Arc 77"/>
          <p:cNvSpPr/>
          <p:nvPr/>
        </p:nvSpPr>
        <p:spPr>
          <a:xfrm>
            <a:off x="4953000" y="5867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9" name="TextBox 78"/>
          <p:cNvSpPr txBox="1"/>
          <p:nvPr/>
        </p:nvSpPr>
        <p:spPr>
          <a:xfrm>
            <a:off x="6324600" y="4572000"/>
            <a:ext cx="23622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out bracket</a:t>
            </a:r>
            <a:endParaRPr lang="en-GB" sz="1400" b="1" baseline="-25000" dirty="0">
              <a:solidFill>
                <a:srgbClr val="FF0000"/>
              </a:solidFill>
              <a:latin typeface="Comic Sans MS" pitchFamily="66" charset="0"/>
            </a:endParaRPr>
          </a:p>
        </p:txBody>
      </p:sp>
      <p:sp>
        <p:nvSpPr>
          <p:cNvPr id="80" name="TextBox 79"/>
          <p:cNvSpPr txBox="1"/>
          <p:nvPr/>
        </p:nvSpPr>
        <p:spPr>
          <a:xfrm>
            <a:off x="6172200" y="5029200"/>
            <a:ext cx="2133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Rearrange/Simplify</a:t>
            </a:r>
            <a:endParaRPr lang="en-GB" sz="1400" b="1" baseline="-25000" dirty="0">
              <a:solidFill>
                <a:srgbClr val="FF0000"/>
              </a:solidFill>
              <a:latin typeface="Comic Sans MS" pitchFamily="66" charset="0"/>
            </a:endParaRPr>
          </a:p>
        </p:txBody>
      </p:sp>
      <p:sp>
        <p:nvSpPr>
          <p:cNvPr id="81" name="TextBox 80"/>
          <p:cNvSpPr txBox="1"/>
          <p:nvPr/>
        </p:nvSpPr>
        <p:spPr>
          <a:xfrm>
            <a:off x="5410200" y="5486400"/>
            <a:ext cx="1371600" cy="304800"/>
          </a:xfrm>
          <a:prstGeom prst="rect">
            <a:avLst/>
          </a:prstGeom>
          <a:noFill/>
        </p:spPr>
        <p:txBody>
          <a:bodyPr wrap="square" rtlCol="0">
            <a:spAutoFit/>
          </a:bodyPr>
          <a:lstStyle/>
          <a:p>
            <a:pPr algn="ctr"/>
            <a:r>
              <a:rPr lang="en-GB" sz="1400" dirty="0">
                <a:solidFill>
                  <a:srgbClr val="FF0000"/>
                </a:solidFill>
                <a:latin typeface="Comic Sans MS" pitchFamily="66" charset="0"/>
              </a:rPr>
              <a:t>Divide by 8</a:t>
            </a:r>
            <a:endParaRPr lang="en-GB" sz="1400" b="1" baseline="-25000" dirty="0">
              <a:solidFill>
                <a:srgbClr val="FF0000"/>
              </a:solidFill>
              <a:latin typeface="Comic Sans MS" pitchFamily="66" charset="0"/>
            </a:endParaRPr>
          </a:p>
        </p:txBody>
      </p:sp>
      <p:sp>
        <p:nvSpPr>
          <p:cNvPr id="82" name="TextBox 81"/>
          <p:cNvSpPr txBox="1"/>
          <p:nvPr/>
        </p:nvSpPr>
        <p:spPr>
          <a:xfrm>
            <a:off x="5486400" y="5943600"/>
            <a:ext cx="2819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Use this to find the value of y</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83" name="TextBox 82"/>
              <p:cNvSpPr txBox="1"/>
              <p:nvPr/>
            </p:nvSpPr>
            <p:spPr>
              <a:xfrm>
                <a:off x="457200" y="4800600"/>
                <a:ext cx="1524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𝑥</m:t>
                      </m:r>
                      <m:r>
                        <a:rPr lang="en-GB" sz="1600" b="0" i="1" smtClean="0">
                          <a:solidFill>
                            <a:srgbClr val="FF0000"/>
                          </a:solidFill>
                          <a:latin typeface="Cambria Math"/>
                        </a:rPr>
                        <m:t>=−2</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83" name="TextBox 82"/>
              <p:cNvSpPr txBox="1">
                <a:spLocks noRot="1" noChangeAspect="1" noMove="1" noResize="1" noEditPoints="1" noAdjustHandles="1" noChangeArrowheads="1" noChangeShapeType="1" noTextEdit="1"/>
              </p:cNvSpPr>
              <p:nvPr/>
            </p:nvSpPr>
            <p:spPr>
              <a:xfrm>
                <a:off x="457200" y="4800600"/>
                <a:ext cx="1524000" cy="338554"/>
              </a:xfrm>
              <a:prstGeom prst="rect">
                <a:avLst/>
              </a:prstGeom>
              <a:blipFill rotWithShape="1">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1981200" y="4800600"/>
                <a:ext cx="13716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𝑦</m:t>
                      </m:r>
                      <m:r>
                        <a:rPr lang="en-GB" sz="1600" b="0" i="1" smtClean="0">
                          <a:solidFill>
                            <a:srgbClr val="FF0000"/>
                          </a:solidFill>
                          <a:latin typeface="Cambria Math"/>
                        </a:rPr>
                        <m:t>=1</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1981200" y="4800600"/>
                <a:ext cx="1371600" cy="338554"/>
              </a:xfrm>
              <a:prstGeom prst="rect">
                <a:avLst/>
              </a:prstGeom>
              <a:blipFill rotWithShape="1">
                <a:blip r:embed="rId23"/>
                <a:stretch>
                  <a:fillRect b="-1818"/>
                </a:stretch>
              </a:blipFill>
            </p:spPr>
            <p:txBody>
              <a:bodyPr/>
              <a:lstStyle/>
              <a:p>
                <a:r>
                  <a:rPr lang="en-GB">
                    <a:noFill/>
                  </a:rPr>
                  <a:t> </a:t>
                </a:r>
              </a:p>
            </p:txBody>
          </p:sp>
        </mc:Fallback>
      </mc:AlternateContent>
      <p:sp>
        <p:nvSpPr>
          <p:cNvPr id="40" name="Rectangle 39"/>
          <p:cNvSpPr/>
          <p:nvPr/>
        </p:nvSpPr>
        <p:spPr>
          <a:xfrm>
            <a:off x="6629400" y="2895600"/>
            <a:ext cx="1066800" cy="381000"/>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1" name="TextBox 40"/>
              <p:cNvSpPr txBox="1"/>
              <p:nvPr/>
            </p:nvSpPr>
            <p:spPr>
              <a:xfrm>
                <a:off x="4169391" y="4278573"/>
                <a:ext cx="210807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−1=3</m:t>
                      </m:r>
                      <m:r>
                        <a:rPr lang="en-GB" sz="1600" b="0" i="1" smtClean="0">
                          <a:latin typeface="Cambria Math"/>
                        </a:rPr>
                        <m:t>𝑥</m:t>
                      </m:r>
                      <m:r>
                        <a:rPr lang="en-GB" sz="1600" b="0" i="1" smtClean="0">
                          <a:latin typeface="Cambria Math"/>
                        </a:rPr>
                        <m:t>+5(            )</m:t>
                      </m:r>
                    </m:oMath>
                  </m:oMathPara>
                </a14:m>
                <a:endParaRPr lang="en-GB" sz="1600" dirty="0"/>
              </a:p>
            </p:txBody>
          </p:sp>
        </mc:Choice>
        <mc:Fallback xmlns="">
          <p:sp>
            <p:nvSpPr>
              <p:cNvPr id="41" name="TextBox 40"/>
              <p:cNvSpPr txBox="1">
                <a:spLocks noRot="1" noChangeAspect="1" noMove="1" noResize="1" noEditPoints="1" noAdjustHandles="1" noChangeArrowheads="1" noChangeShapeType="1" noTextEdit="1"/>
              </p:cNvSpPr>
              <p:nvPr/>
            </p:nvSpPr>
            <p:spPr>
              <a:xfrm>
                <a:off x="4169391" y="4278573"/>
                <a:ext cx="2108078" cy="338554"/>
              </a:xfrm>
              <a:prstGeom prst="rect">
                <a:avLst/>
              </a:prstGeom>
              <a:blipFill rotWithShape="1">
                <a:blip r:embed="rId25"/>
                <a:stretch>
                  <a:fillRect b="-1090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6" name="TextBox 85"/>
              <p:cNvSpPr txBox="1"/>
              <p:nvPr/>
            </p:nvSpPr>
            <p:spPr>
              <a:xfrm>
                <a:off x="5427261" y="4267200"/>
                <a:ext cx="70525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3+</m:t>
                      </m:r>
                      <m:r>
                        <a:rPr lang="en-GB" sz="1600" b="0" i="1" smtClean="0">
                          <a:solidFill>
                            <a:srgbClr val="FF0000"/>
                          </a:solidFill>
                          <a:latin typeface="Cambria Math"/>
                        </a:rPr>
                        <m:t>𝑥</m:t>
                      </m:r>
                    </m:oMath>
                  </m:oMathPara>
                </a14:m>
                <a:endParaRPr lang="en-GB" sz="1600" dirty="0">
                  <a:solidFill>
                    <a:srgbClr val="FF0000"/>
                  </a:solidFill>
                </a:endParaRPr>
              </a:p>
            </p:txBody>
          </p:sp>
        </mc:Choice>
        <mc:Fallback xmlns="">
          <p:sp>
            <p:nvSpPr>
              <p:cNvPr id="86" name="TextBox 85"/>
              <p:cNvSpPr txBox="1">
                <a:spLocks noRot="1" noChangeAspect="1" noMove="1" noResize="1" noEditPoints="1" noAdjustHandles="1" noChangeArrowheads="1" noChangeShapeType="1" noTextEdit="1"/>
              </p:cNvSpPr>
              <p:nvPr/>
            </p:nvSpPr>
            <p:spPr>
              <a:xfrm>
                <a:off x="5427261" y="4267200"/>
                <a:ext cx="705258" cy="338554"/>
              </a:xfrm>
              <a:prstGeom prst="rect">
                <a:avLst/>
              </a:prstGeom>
              <a:blipFill rotWithShape="1">
                <a:blip r:embed="rId2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7" name="TextBox 86"/>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87" name="TextBox 86"/>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2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8" name="TextBox 87"/>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88" name="TextBox 87"/>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9" name="TextBox 88"/>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89" name="TextBox 88"/>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0" name="TextBox 89"/>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90" name="TextBox 89"/>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3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1" name="TextBox 90"/>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91" name="TextBox 90"/>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31"/>
                <a:stretch>
                  <a:fillRect b="-3846"/>
                </a:stretch>
              </a:blipFill>
            </p:spPr>
            <p:txBody>
              <a:bodyPr/>
              <a:lstStyle/>
              <a:p>
                <a:r>
                  <a:rPr lang="en-GB">
                    <a:noFill/>
                  </a:rPr>
                  <a:t> </a:t>
                </a:r>
              </a:p>
            </p:txBody>
          </p:sp>
        </mc:Fallback>
      </mc:AlternateContent>
      <p:sp>
        <p:nvSpPr>
          <p:cNvPr id="92" name="TextBox 91"/>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32"/>
              </a:rPr>
              <a:t>Applet for collision demonstrations</a:t>
            </a:r>
            <a:endParaRPr lang="en-GB" sz="1400" dirty="0">
              <a:latin typeface="Comic Sans MS" pitchFamily="66" charset="0"/>
            </a:endParaRPr>
          </a:p>
        </p:txBody>
      </p:sp>
      <p:sp>
        <p:nvSpPr>
          <p:cNvPr id="93"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94"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385213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blinds(horizontal)">
                                      <p:cBhvr>
                                        <p:cTn id="7" dur="500"/>
                                        <p:tgtEl>
                                          <p:spTgt spid="6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3"/>
                                        </p:tgtEl>
                                        <p:attrNameLst>
                                          <p:attrName>style.visibility</p:attrName>
                                        </p:attrNameLst>
                                      </p:cBhvr>
                                      <p:to>
                                        <p:strVal val="visible"/>
                                      </p:to>
                                    </p:set>
                                    <p:animEffect transition="in" filter="blinds(horizontal)">
                                      <p:cBhvr>
                                        <p:cTn id="10" dur="500"/>
                                        <p:tgtEl>
                                          <p:spTgt spid="6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blinds(horizontal)">
                                      <p:cBhvr>
                                        <p:cTn id="13" dur="500"/>
                                        <p:tgtEl>
                                          <p:spTgt spid="5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blinds(horizontal)">
                                      <p:cBhvr>
                                        <p:cTn id="16" dur="500"/>
                                        <p:tgtEl>
                                          <p:spTgt spid="49"/>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60"/>
                                        </p:tgtEl>
                                        <p:attrNameLst>
                                          <p:attrName>style.visibility</p:attrName>
                                        </p:attrNameLst>
                                      </p:cBhvr>
                                      <p:to>
                                        <p:strVal val="visible"/>
                                      </p:to>
                                    </p:set>
                                    <p:animEffect transition="in" filter="blinds(horizontal)">
                                      <p:cBhvr>
                                        <p:cTn id="21" dur="500"/>
                                        <p:tgtEl>
                                          <p:spTgt spid="60"/>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blinds(horizontal)">
                                      <p:cBhvr>
                                        <p:cTn id="26" dur="500"/>
                                        <p:tgtEl>
                                          <p:spTgt spid="6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blinds(horizontal)">
                                      <p:cBhvr>
                                        <p:cTn id="31" dur="500"/>
                                        <p:tgtEl>
                                          <p:spTgt spid="6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65"/>
                                        </p:tgtEl>
                                        <p:attrNameLst>
                                          <p:attrName>style.visibility</p:attrName>
                                        </p:attrNameLst>
                                      </p:cBhvr>
                                      <p:to>
                                        <p:strVal val="visible"/>
                                      </p:to>
                                    </p:set>
                                    <p:animEffect transition="in" filter="blinds(horizontal)">
                                      <p:cBhvr>
                                        <p:cTn id="36" dur="500"/>
                                        <p:tgtEl>
                                          <p:spTgt spid="65"/>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blinds(horizontal)">
                                      <p:cBhvr>
                                        <p:cTn id="41" dur="500"/>
                                        <p:tgtEl>
                                          <p:spTgt spid="73"/>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74"/>
                                        </p:tgtEl>
                                        <p:attrNameLst>
                                          <p:attrName>style.visibility</p:attrName>
                                        </p:attrNameLst>
                                      </p:cBhvr>
                                      <p:to>
                                        <p:strVal val="visible"/>
                                      </p:to>
                                    </p:set>
                                    <p:animEffect transition="in" filter="blinds(horizontal)">
                                      <p:cBhvr>
                                        <p:cTn id="46" dur="500"/>
                                        <p:tgtEl>
                                          <p:spTgt spid="74"/>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blinds(horizontal)">
                                      <p:cBhvr>
                                        <p:cTn id="51" dur="500"/>
                                        <p:tgtEl>
                                          <p:spTgt spid="40"/>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blinds(horizontal)">
                                      <p:cBhvr>
                                        <p:cTn id="56" dur="500"/>
                                        <p:tgtEl>
                                          <p:spTgt spid="41"/>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86"/>
                                        </p:tgtEl>
                                        <p:attrNameLst>
                                          <p:attrName>style.visibility</p:attrName>
                                        </p:attrNameLst>
                                      </p:cBhvr>
                                      <p:to>
                                        <p:strVal val="visible"/>
                                      </p:to>
                                    </p:set>
                                    <p:animEffect transition="in" filter="blinds(horizontal)">
                                      <p:cBhvr>
                                        <p:cTn id="59" dur="500"/>
                                        <p:tgtEl>
                                          <p:spTgt spid="86"/>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xit" presetSubtype="10" fill="hold" grpId="1" nodeType="clickEffect">
                                  <p:stCondLst>
                                    <p:cond delay="0"/>
                                  </p:stCondLst>
                                  <p:childTnLst>
                                    <p:animEffect transition="out" filter="blinds(horizontal)">
                                      <p:cBhvr>
                                        <p:cTn id="63" dur="500"/>
                                        <p:tgtEl>
                                          <p:spTgt spid="40"/>
                                        </p:tgtEl>
                                      </p:cBhvr>
                                    </p:animEffect>
                                    <p:set>
                                      <p:cBhvr>
                                        <p:cTn id="64" dur="1" fill="hold">
                                          <p:stCondLst>
                                            <p:cond delay="499"/>
                                          </p:stCondLst>
                                        </p:cTn>
                                        <p:tgtEl>
                                          <p:spTgt spid="40"/>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75"/>
                                        </p:tgtEl>
                                        <p:attrNameLst>
                                          <p:attrName>style.visibility</p:attrName>
                                        </p:attrNameLst>
                                      </p:cBhvr>
                                      <p:to>
                                        <p:strVal val="visible"/>
                                      </p:to>
                                    </p:set>
                                    <p:animEffect transition="in" filter="blinds(horizontal)">
                                      <p:cBhvr>
                                        <p:cTn id="69" dur="500"/>
                                        <p:tgtEl>
                                          <p:spTgt spid="75"/>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79"/>
                                        </p:tgtEl>
                                        <p:attrNameLst>
                                          <p:attrName>style.visibility</p:attrName>
                                        </p:attrNameLst>
                                      </p:cBhvr>
                                      <p:to>
                                        <p:strVal val="visible"/>
                                      </p:to>
                                    </p:set>
                                    <p:animEffect transition="in" filter="blinds(horizontal)">
                                      <p:cBhvr>
                                        <p:cTn id="74" dur="500"/>
                                        <p:tgtEl>
                                          <p:spTgt spid="79"/>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67"/>
                                        </p:tgtEl>
                                        <p:attrNameLst>
                                          <p:attrName>style.visibility</p:attrName>
                                        </p:attrNameLst>
                                      </p:cBhvr>
                                      <p:to>
                                        <p:strVal val="visible"/>
                                      </p:to>
                                    </p:set>
                                    <p:animEffect transition="in" filter="blinds(horizontal)">
                                      <p:cBhvr>
                                        <p:cTn id="79" dur="500"/>
                                        <p:tgtEl>
                                          <p:spTgt spid="67"/>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76"/>
                                        </p:tgtEl>
                                        <p:attrNameLst>
                                          <p:attrName>style.visibility</p:attrName>
                                        </p:attrNameLst>
                                      </p:cBhvr>
                                      <p:to>
                                        <p:strVal val="visible"/>
                                      </p:to>
                                    </p:set>
                                    <p:animEffect transition="in" filter="blinds(horizontal)">
                                      <p:cBhvr>
                                        <p:cTn id="84" dur="500"/>
                                        <p:tgtEl>
                                          <p:spTgt spid="76"/>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80"/>
                                        </p:tgtEl>
                                        <p:attrNameLst>
                                          <p:attrName>style.visibility</p:attrName>
                                        </p:attrNameLst>
                                      </p:cBhvr>
                                      <p:to>
                                        <p:strVal val="visible"/>
                                      </p:to>
                                    </p:set>
                                    <p:animEffect transition="in" filter="blinds(horizontal)">
                                      <p:cBhvr>
                                        <p:cTn id="89" dur="500"/>
                                        <p:tgtEl>
                                          <p:spTgt spid="80"/>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68"/>
                                        </p:tgtEl>
                                        <p:attrNameLst>
                                          <p:attrName>style.visibility</p:attrName>
                                        </p:attrNameLst>
                                      </p:cBhvr>
                                      <p:to>
                                        <p:strVal val="visible"/>
                                      </p:to>
                                    </p:set>
                                    <p:animEffect transition="in" filter="blinds(horizontal)">
                                      <p:cBhvr>
                                        <p:cTn id="94" dur="500"/>
                                        <p:tgtEl>
                                          <p:spTgt spid="68"/>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77"/>
                                        </p:tgtEl>
                                        <p:attrNameLst>
                                          <p:attrName>style.visibility</p:attrName>
                                        </p:attrNameLst>
                                      </p:cBhvr>
                                      <p:to>
                                        <p:strVal val="visible"/>
                                      </p:to>
                                    </p:set>
                                    <p:animEffect transition="in" filter="blinds(horizontal)">
                                      <p:cBhvr>
                                        <p:cTn id="99" dur="500"/>
                                        <p:tgtEl>
                                          <p:spTgt spid="77"/>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81"/>
                                        </p:tgtEl>
                                        <p:attrNameLst>
                                          <p:attrName>style.visibility</p:attrName>
                                        </p:attrNameLst>
                                      </p:cBhvr>
                                      <p:to>
                                        <p:strVal val="visible"/>
                                      </p:to>
                                    </p:set>
                                    <p:animEffect transition="in" filter="blinds(horizontal)">
                                      <p:cBhvr>
                                        <p:cTn id="104" dur="500"/>
                                        <p:tgtEl>
                                          <p:spTgt spid="81"/>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69"/>
                                        </p:tgtEl>
                                        <p:attrNameLst>
                                          <p:attrName>style.visibility</p:attrName>
                                        </p:attrNameLst>
                                      </p:cBhvr>
                                      <p:to>
                                        <p:strVal val="visible"/>
                                      </p:to>
                                    </p:set>
                                    <p:animEffect transition="in" filter="blinds(horizontal)">
                                      <p:cBhvr>
                                        <p:cTn id="109" dur="500"/>
                                        <p:tgtEl>
                                          <p:spTgt spid="69"/>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78"/>
                                        </p:tgtEl>
                                        <p:attrNameLst>
                                          <p:attrName>style.visibility</p:attrName>
                                        </p:attrNameLst>
                                      </p:cBhvr>
                                      <p:to>
                                        <p:strVal val="visible"/>
                                      </p:to>
                                    </p:set>
                                    <p:animEffect transition="in" filter="blinds(horizontal)">
                                      <p:cBhvr>
                                        <p:cTn id="114" dur="500"/>
                                        <p:tgtEl>
                                          <p:spTgt spid="78"/>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82"/>
                                        </p:tgtEl>
                                        <p:attrNameLst>
                                          <p:attrName>style.visibility</p:attrName>
                                        </p:attrNameLst>
                                      </p:cBhvr>
                                      <p:to>
                                        <p:strVal val="visible"/>
                                      </p:to>
                                    </p:set>
                                    <p:animEffect transition="in" filter="blinds(horizontal)">
                                      <p:cBhvr>
                                        <p:cTn id="119" dur="500"/>
                                        <p:tgtEl>
                                          <p:spTgt spid="82"/>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70"/>
                                        </p:tgtEl>
                                        <p:attrNameLst>
                                          <p:attrName>style.visibility</p:attrName>
                                        </p:attrNameLst>
                                      </p:cBhvr>
                                      <p:to>
                                        <p:strVal val="visible"/>
                                      </p:to>
                                    </p:set>
                                    <p:animEffect transition="in" filter="blinds(horizontal)">
                                      <p:cBhvr>
                                        <p:cTn id="124" dur="500"/>
                                        <p:tgtEl>
                                          <p:spTgt spid="70"/>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71"/>
                                        </p:tgtEl>
                                        <p:attrNameLst>
                                          <p:attrName>style.visibility</p:attrName>
                                        </p:attrNameLst>
                                      </p:cBhvr>
                                      <p:to>
                                        <p:strVal val="visible"/>
                                      </p:to>
                                    </p:set>
                                    <p:animEffect transition="in" filter="blinds(horizontal)">
                                      <p:cBhvr>
                                        <p:cTn id="129" dur="500"/>
                                        <p:tgtEl>
                                          <p:spTgt spid="71"/>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72"/>
                                        </p:tgtEl>
                                        <p:attrNameLst>
                                          <p:attrName>style.visibility</p:attrName>
                                        </p:attrNameLst>
                                      </p:cBhvr>
                                      <p:to>
                                        <p:strVal val="visible"/>
                                      </p:to>
                                    </p:set>
                                    <p:animEffect transition="in" filter="blinds(horizontal)">
                                      <p:cBhvr>
                                        <p:cTn id="134" dur="500"/>
                                        <p:tgtEl>
                                          <p:spTgt spid="72"/>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83"/>
                                        </p:tgtEl>
                                        <p:attrNameLst>
                                          <p:attrName>style.visibility</p:attrName>
                                        </p:attrNameLst>
                                      </p:cBhvr>
                                      <p:to>
                                        <p:strVal val="visible"/>
                                      </p:to>
                                    </p:set>
                                    <p:animEffect transition="in" filter="blinds(horizontal)">
                                      <p:cBhvr>
                                        <p:cTn id="139" dur="500"/>
                                        <p:tgtEl>
                                          <p:spTgt spid="83"/>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84"/>
                                        </p:tgtEl>
                                        <p:attrNameLst>
                                          <p:attrName>style.visibility</p:attrName>
                                        </p:attrNameLst>
                                      </p:cBhvr>
                                      <p:to>
                                        <p:strVal val="visible"/>
                                      </p:to>
                                    </p:set>
                                    <p:animEffect transition="in" filter="blinds(horizontal)">
                                      <p:cBhvr>
                                        <p:cTn id="144"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9" grpId="0"/>
      <p:bldP spid="61" grpId="0"/>
      <p:bldP spid="62" grpId="0"/>
      <p:bldP spid="63" grpId="0"/>
      <p:bldP spid="64" grpId="0"/>
      <p:bldP spid="65" grpId="0"/>
      <p:bldP spid="67" grpId="0"/>
      <p:bldP spid="68" grpId="0"/>
      <p:bldP spid="69" grpId="0"/>
      <p:bldP spid="70" grpId="0"/>
      <p:bldP spid="71" grpId="0"/>
      <p:bldP spid="72" grpId="0"/>
      <p:bldP spid="73" grpId="0" animBg="1"/>
      <p:bldP spid="74" grpId="0"/>
      <p:bldP spid="75" grpId="0" animBg="1"/>
      <p:bldP spid="76" grpId="0" animBg="1"/>
      <p:bldP spid="77" grpId="0" animBg="1"/>
      <p:bldP spid="78" grpId="0" animBg="1"/>
      <p:bldP spid="79" grpId="0"/>
      <p:bldP spid="80" grpId="0"/>
      <p:bldP spid="81" grpId="0"/>
      <p:bldP spid="82" grpId="0"/>
      <p:bldP spid="83" grpId="0"/>
      <p:bldP spid="84" grpId="0"/>
      <p:bldP spid="40" grpId="0" animBg="1"/>
      <p:bldP spid="40" grpId="1" animBg="1"/>
      <p:bldP spid="41" grpId="0"/>
      <p:bldP spid="8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spheres have equal radii and masses 3kg and 5kg respectively. A and B move towards each other along the same straight line on a smooth horizontal surface with velocities 3ms</a:t>
            </a:r>
            <a:r>
              <a:rPr lang="en-GB" sz="1400" baseline="30000" dirty="0">
                <a:latin typeface="Comic Sans MS" pitchFamily="66" charset="0"/>
              </a:rPr>
              <a:t>-1</a:t>
            </a:r>
            <a:r>
              <a:rPr lang="en-GB" sz="1400" dirty="0">
                <a:latin typeface="Comic Sans MS" pitchFamily="66" charset="0"/>
              </a:rPr>
              <a:t> and 2ms</a:t>
            </a:r>
            <a:r>
              <a:rPr lang="en-GB" sz="1400" baseline="30000" dirty="0">
                <a:latin typeface="Comic Sans MS" pitchFamily="66" charset="0"/>
              </a:rPr>
              <a:t>-1 </a:t>
            </a:r>
            <a:r>
              <a:rPr lang="en-GB" sz="1400" dirty="0">
                <a:latin typeface="Comic Sans MS" pitchFamily="66" charset="0"/>
              </a:rPr>
              <a:t>respectively.</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If the coefficient of restitution is </a:t>
            </a:r>
            <a:r>
              <a:rPr lang="en-GB" sz="1400" baseline="30000" dirty="0">
                <a:latin typeface="Comic Sans MS" pitchFamily="66" charset="0"/>
              </a:rPr>
              <a:t>3</a:t>
            </a:r>
            <a:r>
              <a:rPr lang="en-GB" sz="1400" dirty="0">
                <a:latin typeface="Comic Sans MS" pitchFamily="66" charset="0"/>
              </a:rPr>
              <a:t>/</a:t>
            </a:r>
            <a:r>
              <a:rPr lang="en-GB" sz="1400" baseline="-25000" dirty="0">
                <a:latin typeface="Comic Sans MS" pitchFamily="66" charset="0"/>
              </a:rPr>
              <a:t>5</a:t>
            </a:r>
            <a:r>
              <a:rPr lang="en-GB" sz="1400" dirty="0">
                <a:latin typeface="Comic Sans MS" pitchFamily="66" charset="0"/>
              </a:rPr>
              <a:t>, find the velocities of the spheres after the collision</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loss of kinetic energy due to the impact</a:t>
            </a:r>
          </a:p>
        </p:txBody>
      </p:sp>
      <p:cxnSp>
        <p:nvCxnSpPr>
          <p:cNvPr id="11" name="Straight Connector 10"/>
          <p:cNvCxnSpPr/>
          <p:nvPr/>
        </p:nvCxnSpPr>
        <p:spPr>
          <a:xfrm>
            <a:off x="3976048" y="14227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76048" y="17275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76048" y="1422779"/>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500048" y="1422779"/>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500048" y="1422779"/>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24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00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76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204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66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28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90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28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204648" y="1727579"/>
            <a:ext cx="293670" cy="307777"/>
          </a:xfrm>
          <a:prstGeom prst="rect">
            <a:avLst/>
          </a:prstGeom>
          <a:noFill/>
        </p:spPr>
        <p:txBody>
          <a:bodyPr wrap="none" rtlCol="0">
            <a:spAutoFit/>
          </a:bodyPr>
          <a:lstStyle/>
          <a:p>
            <a:pPr algn="ctr"/>
            <a:r>
              <a:rPr lang="en-GB" sz="1400" dirty="0">
                <a:latin typeface="Comic Sans MS" pitchFamily="66" charset="0"/>
              </a:rPr>
              <a:t>3</a:t>
            </a:r>
          </a:p>
        </p:txBody>
      </p:sp>
      <p:cxnSp>
        <p:nvCxnSpPr>
          <p:cNvPr id="25" name="Straight Arrow Connector 24"/>
          <p:cNvCxnSpPr/>
          <p:nvPr/>
        </p:nvCxnSpPr>
        <p:spPr>
          <a:xfrm>
            <a:off x="6414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98663" y="1727579"/>
            <a:ext cx="277640" cy="307777"/>
          </a:xfrm>
          <a:prstGeom prst="rect">
            <a:avLst/>
          </a:prstGeom>
          <a:noFill/>
        </p:spPr>
        <p:txBody>
          <a:bodyPr wrap="none" rtlCol="0">
            <a:spAutoFit/>
          </a:bodyPr>
          <a:lstStyle/>
          <a:p>
            <a:pPr algn="ctr"/>
            <a:r>
              <a:rPr lang="en-GB" sz="1400" dirty="0">
                <a:latin typeface="Comic Sans MS" pitchFamily="66" charset="0"/>
              </a:rPr>
              <a:t>y</a:t>
            </a:r>
            <a:endParaRPr lang="en-GB" sz="1400" baseline="-25000" dirty="0">
              <a:latin typeface="Comic Sans MS" pitchFamily="66" charset="0"/>
            </a:endParaRPr>
          </a:p>
        </p:txBody>
      </p:sp>
      <p:cxnSp>
        <p:nvCxnSpPr>
          <p:cNvPr id="27" name="Straight Connector 26"/>
          <p:cNvCxnSpPr/>
          <p:nvPr/>
        </p:nvCxnSpPr>
        <p:spPr>
          <a:xfrm>
            <a:off x="3976048" y="27181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28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29" name="TextBox 28"/>
          <p:cNvSpPr txBox="1"/>
          <p:nvPr/>
        </p:nvSpPr>
        <p:spPr>
          <a:xfrm>
            <a:off x="5652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0" name="TextBox 29"/>
          <p:cNvSpPr txBox="1"/>
          <p:nvPr/>
        </p:nvSpPr>
        <p:spPr>
          <a:xfrm>
            <a:off x="4890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1" name="TextBox 30"/>
          <p:cNvSpPr txBox="1"/>
          <p:nvPr/>
        </p:nvSpPr>
        <p:spPr>
          <a:xfrm>
            <a:off x="6414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32" name="Straight Arrow Connector 31"/>
          <p:cNvCxnSpPr/>
          <p:nvPr/>
        </p:nvCxnSpPr>
        <p:spPr>
          <a:xfrm flipH="1">
            <a:off x="4890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66648" y="1727579"/>
            <a:ext cx="293670" cy="307777"/>
          </a:xfrm>
          <a:prstGeom prst="rect">
            <a:avLst/>
          </a:prstGeom>
          <a:noFill/>
        </p:spPr>
        <p:txBody>
          <a:bodyPr wrap="none" rtlCol="0">
            <a:spAutoFit/>
          </a:bodyPr>
          <a:lstStyle/>
          <a:p>
            <a:pPr algn="ctr"/>
            <a:r>
              <a:rPr lang="en-GB" sz="1400" dirty="0">
                <a:latin typeface="Comic Sans MS" pitchFamily="66" charset="0"/>
              </a:rPr>
              <a:t>2</a:t>
            </a:r>
          </a:p>
        </p:txBody>
      </p:sp>
      <p:cxnSp>
        <p:nvCxnSpPr>
          <p:cNvPr id="34" name="Straight Arrow Connector 33"/>
          <p:cNvCxnSpPr/>
          <p:nvPr/>
        </p:nvCxnSpPr>
        <p:spPr>
          <a:xfrm>
            <a:off x="5652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30251" y="1727579"/>
            <a:ext cx="290464" cy="307777"/>
          </a:xfrm>
          <a:prstGeom prst="rect">
            <a:avLst/>
          </a:prstGeom>
          <a:noFill/>
        </p:spPr>
        <p:txBody>
          <a:bodyPr wrap="none" rtlCol="0">
            <a:spAutoFit/>
          </a:bodyPr>
          <a:lstStyle/>
          <a:p>
            <a:pPr algn="ctr"/>
            <a:r>
              <a:rPr lang="en-GB" sz="1400" dirty="0">
                <a:latin typeface="Comic Sans MS" pitchFamily="66" charset="0"/>
              </a:rPr>
              <a:t>x</a:t>
            </a:r>
            <a:endParaRPr lang="en-GB" sz="1400" baseline="-25000" dirty="0">
              <a:latin typeface="Comic Sans MS" pitchFamily="66" charset="0"/>
            </a:endParaRPr>
          </a:p>
        </p:txBody>
      </p:sp>
      <p:sp>
        <p:nvSpPr>
          <p:cNvPr id="36" name="TextBox 35"/>
          <p:cNvSpPr txBox="1"/>
          <p:nvPr/>
        </p:nvSpPr>
        <p:spPr>
          <a:xfrm>
            <a:off x="4113163"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7" name="TextBox 36"/>
          <p:cNvSpPr txBox="1"/>
          <p:nvPr/>
        </p:nvSpPr>
        <p:spPr>
          <a:xfrm>
            <a:off x="5637162"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8" name="TextBox 37"/>
          <p:cNvSpPr txBox="1"/>
          <p:nvPr/>
        </p:nvSpPr>
        <p:spPr>
          <a:xfrm>
            <a:off x="4875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p:sp>
        <p:nvSpPr>
          <p:cNvPr id="39" name="TextBox 38"/>
          <p:cNvSpPr txBox="1"/>
          <p:nvPr/>
        </p:nvSpPr>
        <p:spPr>
          <a:xfrm>
            <a:off x="6399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mc:AlternateContent xmlns:mc="http://schemas.openxmlformats.org/markup-compatibility/2006" xmlns:a14="http://schemas.microsoft.com/office/drawing/2010/main">
        <mc:Choice Requires="a14">
          <p:sp>
            <p:nvSpPr>
              <p:cNvPr id="50" name="TextBox 49"/>
              <p:cNvSpPr txBox="1"/>
              <p:nvPr/>
            </p:nvSpPr>
            <p:spPr>
              <a:xfrm>
                <a:off x="7391400" y="14478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3=</m:t>
                      </m:r>
                      <m:r>
                        <a:rPr lang="en-GB" sz="1600" b="0" i="1" smtClean="0">
                          <a:solidFill>
                            <a:srgbClr val="FF0000"/>
                          </a:solidFill>
                          <a:latin typeface="Cambria Math"/>
                        </a:rPr>
                        <m:t>𝑦</m:t>
                      </m:r>
                      <m:r>
                        <a:rPr lang="en-GB" sz="1600" b="0" i="1" smtClean="0">
                          <a:solidFill>
                            <a:srgbClr val="FF0000"/>
                          </a:solidFill>
                          <a:latin typeface="Cambria Math"/>
                        </a:rPr>
                        <m:t>−</m:t>
                      </m:r>
                      <m:r>
                        <a:rPr lang="en-GB" sz="1600" b="0" i="1" smtClean="0">
                          <a:solidFill>
                            <a:srgbClr val="FF0000"/>
                          </a:solidFill>
                          <a:latin typeface="Cambria Math"/>
                        </a:rPr>
                        <m:t>𝑥</m:t>
                      </m:r>
                    </m:oMath>
                  </m:oMathPara>
                </a14:m>
                <a:endParaRPr lang="en-GB" sz="1600" dirty="0">
                  <a:solidFill>
                    <a:srgbClr val="FF0000"/>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391400" y="1447800"/>
                <a:ext cx="1092094" cy="338554"/>
              </a:xfrm>
              <a:prstGeom prst="rect">
                <a:avLst/>
              </a:prstGeom>
              <a:blipFill rotWithShape="1">
                <a:blip r:embed="rId9"/>
                <a:stretch>
                  <a:fillRect b="-1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7239000" y="1828800"/>
                <a:ext cx="147360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−1=3</m:t>
                      </m:r>
                      <m:r>
                        <a:rPr lang="en-GB" sz="1600" b="0" i="1" smtClean="0">
                          <a:solidFill>
                            <a:srgbClr val="FF0000"/>
                          </a:solidFill>
                          <a:latin typeface="Cambria Math"/>
                        </a:rPr>
                        <m:t>𝑥</m:t>
                      </m:r>
                      <m:r>
                        <a:rPr lang="en-GB" sz="1600" b="0" i="1" smtClean="0">
                          <a:solidFill>
                            <a:srgbClr val="FF0000"/>
                          </a:solidFill>
                          <a:latin typeface="Cambria Math"/>
                        </a:rPr>
                        <m:t>+5</m:t>
                      </m:r>
                      <m:r>
                        <a:rPr lang="en-GB" sz="1600" b="0" i="1" smtClean="0">
                          <a:solidFill>
                            <a:srgbClr val="FF0000"/>
                          </a:solidFill>
                          <a:latin typeface="Cambria Math"/>
                        </a:rPr>
                        <m:t>𝑦</m:t>
                      </m:r>
                    </m:oMath>
                  </m:oMathPara>
                </a14:m>
                <a:endParaRPr lang="en-GB" sz="1600" dirty="0">
                  <a:solidFill>
                    <a:srgbClr val="FF0000"/>
                  </a:solidFill>
                </a:endParaRPr>
              </a:p>
            </p:txBody>
          </p:sp>
        </mc:Choice>
        <mc:Fallback xmlns="">
          <p:sp>
            <p:nvSpPr>
              <p:cNvPr id="54" name="TextBox 53"/>
              <p:cNvSpPr txBox="1">
                <a:spLocks noRot="1" noChangeAspect="1" noMove="1" noResize="1" noEditPoints="1" noAdjustHandles="1" noChangeArrowheads="1" noChangeShapeType="1" noTextEdit="1"/>
              </p:cNvSpPr>
              <p:nvPr/>
            </p:nvSpPr>
            <p:spPr>
              <a:xfrm>
                <a:off x="7239000" y="1828800"/>
                <a:ext cx="1473609" cy="338554"/>
              </a:xfrm>
              <a:prstGeom prst="rect">
                <a:avLst/>
              </a:prstGeom>
              <a:blipFill rotWithShape="1">
                <a:blip r:embed="rId10"/>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1" name="TextBox 70"/>
              <p:cNvSpPr txBox="1"/>
              <p:nvPr/>
            </p:nvSpPr>
            <p:spPr>
              <a:xfrm>
                <a:off x="7239000" y="2286000"/>
                <a:ext cx="863221"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𝑥</m:t>
                      </m:r>
                      <m:r>
                        <a:rPr lang="en-GB" sz="1600" b="0" i="1" smtClean="0">
                          <a:solidFill>
                            <a:srgbClr val="FF0000"/>
                          </a:solidFill>
                          <a:latin typeface="Cambria Math"/>
                        </a:rPr>
                        <m:t>=−2</m:t>
                      </m:r>
                    </m:oMath>
                  </m:oMathPara>
                </a14:m>
                <a:endParaRPr lang="en-GB" sz="1600" dirty="0">
                  <a:solidFill>
                    <a:srgbClr val="FF0000"/>
                  </a:solidFill>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7239000" y="2286000"/>
                <a:ext cx="863221" cy="338554"/>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8001000" y="2286000"/>
                <a:ext cx="838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𝑦</m:t>
                      </m:r>
                      <m:r>
                        <a:rPr lang="en-GB" sz="1600" b="0" i="1" smtClean="0">
                          <a:solidFill>
                            <a:srgbClr val="FF0000"/>
                          </a:solidFill>
                          <a:latin typeface="Cambria Math"/>
                        </a:rPr>
                        <m:t>=1</m:t>
                      </m:r>
                    </m:oMath>
                  </m:oMathPara>
                </a14:m>
                <a:endParaRPr lang="en-GB" sz="1600" dirty="0">
                  <a:solidFill>
                    <a:srgbClr val="FF0000"/>
                  </a:solidFill>
                </a:endParaRPr>
              </a:p>
            </p:txBody>
          </p:sp>
        </mc:Choice>
        <mc:Fallback xmlns="">
          <p:sp>
            <p:nvSpPr>
              <p:cNvPr id="72" name="TextBox 71"/>
              <p:cNvSpPr txBox="1">
                <a:spLocks noRot="1" noChangeAspect="1" noMove="1" noResize="1" noEditPoints="1" noAdjustHandles="1" noChangeArrowheads="1" noChangeShapeType="1" noTextEdit="1"/>
              </p:cNvSpPr>
              <p:nvPr/>
            </p:nvSpPr>
            <p:spPr>
              <a:xfrm>
                <a:off x="8001000" y="2286000"/>
                <a:ext cx="838200" cy="338554"/>
              </a:xfrm>
              <a:prstGeom prst="rect">
                <a:avLst/>
              </a:prstGeom>
              <a:blipFill rotWithShape="1">
                <a:blip r:embed="rId12"/>
                <a:stretch>
                  <a:fillRect b="-178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457200" y="4800600"/>
                <a:ext cx="1524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𝑥</m:t>
                      </m:r>
                      <m:r>
                        <a:rPr lang="en-GB" sz="1600" b="0" i="1" smtClean="0">
                          <a:solidFill>
                            <a:srgbClr val="FF0000"/>
                          </a:solidFill>
                          <a:latin typeface="Cambria Math"/>
                        </a:rPr>
                        <m:t>=−2</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83" name="TextBox 82"/>
              <p:cNvSpPr txBox="1">
                <a:spLocks noRot="1" noChangeAspect="1" noMove="1" noResize="1" noEditPoints="1" noAdjustHandles="1" noChangeArrowheads="1" noChangeShapeType="1" noTextEdit="1"/>
              </p:cNvSpPr>
              <p:nvPr/>
            </p:nvSpPr>
            <p:spPr>
              <a:xfrm>
                <a:off x="457200" y="4800600"/>
                <a:ext cx="1524000" cy="338554"/>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1981200" y="4800600"/>
                <a:ext cx="13716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𝑦</m:t>
                      </m:r>
                      <m:r>
                        <a:rPr lang="en-GB" sz="1600" b="0" i="1" smtClean="0">
                          <a:solidFill>
                            <a:srgbClr val="FF0000"/>
                          </a:solidFill>
                          <a:latin typeface="Cambria Math"/>
                        </a:rPr>
                        <m:t>=1</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1981200" y="4800600"/>
                <a:ext cx="1371600" cy="338554"/>
              </a:xfrm>
              <a:prstGeom prst="rect">
                <a:avLst/>
              </a:prstGeom>
              <a:blipFill rotWithShape="1">
                <a:blip r:embed="rId14"/>
                <a:stretch>
                  <a:fillRect b="-1818"/>
                </a:stretch>
              </a:blipFill>
            </p:spPr>
            <p:txBody>
              <a:bodyPr/>
              <a:lstStyle/>
              <a:p>
                <a:r>
                  <a:rPr lang="en-GB">
                    <a:noFill/>
                  </a:rPr>
                  <a:t> </a:t>
                </a:r>
              </a:p>
            </p:txBody>
          </p:sp>
        </mc:Fallback>
      </mc:AlternateContent>
      <p:cxnSp>
        <p:nvCxnSpPr>
          <p:cNvPr id="85" name="Straight Arrow Connector 84"/>
          <p:cNvCxnSpPr/>
          <p:nvPr/>
        </p:nvCxnSpPr>
        <p:spPr>
          <a:xfrm flipH="1">
            <a:off x="5646115" y="204277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5722315" y="1737970"/>
            <a:ext cx="293670" cy="307777"/>
          </a:xfrm>
          <a:prstGeom prst="rect">
            <a:avLst/>
          </a:prstGeom>
          <a:noFill/>
        </p:spPr>
        <p:txBody>
          <a:bodyPr wrap="none" rtlCol="0">
            <a:spAutoFit/>
          </a:bodyPr>
          <a:lstStyle/>
          <a:p>
            <a:pPr algn="ctr"/>
            <a:r>
              <a:rPr lang="en-GB" sz="1400" dirty="0">
                <a:solidFill>
                  <a:srgbClr val="FF0000"/>
                </a:solidFill>
                <a:latin typeface="Comic Sans MS" pitchFamily="66" charset="0"/>
              </a:rPr>
              <a:t>2</a:t>
            </a:r>
            <a:endParaRPr lang="en-GB" sz="1400" baseline="-25000" dirty="0">
              <a:solidFill>
                <a:srgbClr val="FF0000"/>
              </a:solidFill>
              <a:latin typeface="Comic Sans MS" pitchFamily="66" charset="0"/>
            </a:endParaRPr>
          </a:p>
        </p:txBody>
      </p:sp>
      <p:cxnSp>
        <p:nvCxnSpPr>
          <p:cNvPr id="87" name="Straight Arrow Connector 86"/>
          <p:cNvCxnSpPr/>
          <p:nvPr/>
        </p:nvCxnSpPr>
        <p:spPr>
          <a:xfrm>
            <a:off x="6393688" y="204277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6484315" y="1737970"/>
            <a:ext cx="264816" cy="307777"/>
          </a:xfrm>
          <a:prstGeom prst="rect">
            <a:avLst/>
          </a:prstGeom>
          <a:noFill/>
        </p:spPr>
        <p:txBody>
          <a:bodyPr wrap="none" rtlCol="0">
            <a:spAutoFit/>
          </a:bodyPr>
          <a:lstStyle/>
          <a:p>
            <a:pPr algn="ctr"/>
            <a:r>
              <a:rPr lang="en-GB" sz="1400" dirty="0">
                <a:solidFill>
                  <a:srgbClr val="FF0000"/>
                </a:solidFill>
                <a:latin typeface="Comic Sans MS" pitchFamily="66" charset="0"/>
              </a:rPr>
              <a:t>1</a:t>
            </a:r>
            <a:endParaRPr lang="en-GB" sz="1400" baseline="-25000" dirty="0">
              <a:solidFill>
                <a:srgbClr val="FF0000"/>
              </a:solidFill>
              <a:latin typeface="Comic Sans MS" pitchFamily="66" charset="0"/>
            </a:endParaRPr>
          </a:p>
        </p:txBody>
      </p:sp>
      <p:sp>
        <p:nvSpPr>
          <p:cNvPr id="41" name="TextBox 40"/>
          <p:cNvSpPr txBox="1"/>
          <p:nvPr/>
        </p:nvSpPr>
        <p:spPr>
          <a:xfrm>
            <a:off x="3962400" y="2895600"/>
            <a:ext cx="5029200" cy="738664"/>
          </a:xfrm>
          <a:prstGeom prst="rect">
            <a:avLst/>
          </a:prstGeom>
          <a:noFill/>
        </p:spPr>
        <p:txBody>
          <a:bodyPr wrap="square" rtlCol="0">
            <a:spAutoFit/>
          </a:bodyPr>
          <a:lstStyle/>
          <a:p>
            <a:pPr marL="285750" indent="-285750">
              <a:buFont typeface="Wingdings"/>
              <a:buChar char="à"/>
            </a:pPr>
            <a:r>
              <a:rPr lang="en-GB" sz="1400" dirty="0">
                <a:latin typeface="Comic Sans MS" pitchFamily="66" charset="0"/>
              </a:rPr>
              <a:t>To calculate the kinetic energy lost, calculate the kinetic energy before and after the impact</a:t>
            </a:r>
          </a:p>
          <a:p>
            <a:pPr marL="285750" indent="-285750">
              <a:buFont typeface="Wingdings"/>
              <a:buChar char="à"/>
            </a:pPr>
            <a:r>
              <a:rPr lang="en-GB" sz="1400" dirty="0">
                <a:latin typeface="Comic Sans MS" pitchFamily="66" charset="0"/>
              </a:rPr>
              <a:t>The direction of motion does not matter</a:t>
            </a:r>
          </a:p>
        </p:txBody>
      </p:sp>
      <p:sp>
        <p:nvSpPr>
          <p:cNvPr id="42" name="TextBox 41"/>
          <p:cNvSpPr txBox="1"/>
          <p:nvPr/>
        </p:nvSpPr>
        <p:spPr>
          <a:xfrm>
            <a:off x="3962400" y="3657600"/>
            <a:ext cx="2007281" cy="307777"/>
          </a:xfrm>
          <a:prstGeom prst="rect">
            <a:avLst/>
          </a:prstGeom>
          <a:noFill/>
        </p:spPr>
        <p:txBody>
          <a:bodyPr wrap="none" rtlCol="0">
            <a:spAutoFit/>
          </a:bodyPr>
          <a:lstStyle/>
          <a:p>
            <a:r>
              <a:rPr lang="en-GB" sz="1400" u="sng" dirty="0">
                <a:latin typeface="Comic Sans MS" pitchFamily="66" charset="0"/>
              </a:rPr>
              <a:t>Kinetic energy before</a:t>
            </a:r>
          </a:p>
        </p:txBody>
      </p:sp>
      <p:sp>
        <p:nvSpPr>
          <p:cNvPr id="89" name="TextBox 88"/>
          <p:cNvSpPr txBox="1"/>
          <p:nvPr/>
        </p:nvSpPr>
        <p:spPr>
          <a:xfrm>
            <a:off x="3962400" y="3962400"/>
            <a:ext cx="659155" cy="307777"/>
          </a:xfrm>
          <a:prstGeom prst="rect">
            <a:avLst/>
          </a:prstGeom>
          <a:noFill/>
        </p:spPr>
        <p:txBody>
          <a:bodyPr wrap="none" rtlCol="0">
            <a:spAutoFit/>
          </a:bodyPr>
          <a:lstStyle/>
          <a:p>
            <a:r>
              <a:rPr lang="en-GB" sz="1400" u="sng" dirty="0">
                <a:latin typeface="Comic Sans MS" pitchFamily="66" charset="0"/>
              </a:rPr>
              <a:t>For A</a:t>
            </a:r>
          </a:p>
        </p:txBody>
      </p:sp>
      <p:sp>
        <p:nvSpPr>
          <p:cNvPr id="90" name="TextBox 89"/>
          <p:cNvSpPr txBox="1"/>
          <p:nvPr/>
        </p:nvSpPr>
        <p:spPr>
          <a:xfrm>
            <a:off x="6629400" y="3962400"/>
            <a:ext cx="659155" cy="307777"/>
          </a:xfrm>
          <a:prstGeom prst="rect">
            <a:avLst/>
          </a:prstGeom>
          <a:noFill/>
        </p:spPr>
        <p:txBody>
          <a:bodyPr wrap="none" rtlCol="0">
            <a:spAutoFit/>
          </a:bodyPr>
          <a:lstStyle/>
          <a:p>
            <a:r>
              <a:rPr lang="en-GB" sz="1400" u="sng" dirty="0">
                <a:latin typeface="Comic Sans MS" pitchFamily="66" charset="0"/>
              </a:rPr>
              <a:t>For B</a:t>
            </a:r>
          </a:p>
        </p:txBody>
      </p:sp>
      <mc:AlternateContent xmlns:mc="http://schemas.openxmlformats.org/markup-compatibility/2006" xmlns:a14="http://schemas.microsoft.com/office/drawing/2010/main">
        <mc:Choice Requires="a14">
          <p:sp>
            <p:nvSpPr>
              <p:cNvPr id="43" name="TextBox 42"/>
              <p:cNvSpPr txBox="1"/>
              <p:nvPr/>
            </p:nvSpPr>
            <p:spPr>
              <a:xfrm>
                <a:off x="3962400" y="4267200"/>
                <a:ext cx="11775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oMath>
                  </m:oMathPara>
                </a14:m>
                <a:endParaRPr lang="en-GB" sz="1400" dirty="0"/>
              </a:p>
            </p:txBody>
          </p:sp>
        </mc:Choice>
        <mc:Fallback xmlns="">
          <p:sp>
            <p:nvSpPr>
              <p:cNvPr id="43" name="TextBox 42"/>
              <p:cNvSpPr txBox="1">
                <a:spLocks noRot="1" noChangeAspect="1" noMove="1" noResize="1" noEditPoints="1" noAdjustHandles="1" noChangeArrowheads="1" noChangeShapeType="1" noTextEdit="1"/>
              </p:cNvSpPr>
              <p:nvPr/>
            </p:nvSpPr>
            <p:spPr>
              <a:xfrm>
                <a:off x="3962400" y="4267200"/>
                <a:ext cx="1177566" cy="495649"/>
              </a:xfrm>
              <a:prstGeom prst="rect">
                <a:avLst/>
              </a:prstGeom>
              <a:blipFill rotWithShape="1">
                <a:blip r:embed="rId15"/>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1" name="TextBox 90"/>
              <p:cNvSpPr txBox="1"/>
              <p:nvPr/>
            </p:nvSpPr>
            <p:spPr>
              <a:xfrm>
                <a:off x="3962400" y="4800600"/>
                <a:ext cx="1409232"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(3)(</m:t>
                      </m:r>
                      <m:sSup>
                        <m:sSupPr>
                          <m:ctrlPr>
                            <a:rPr lang="en-GB" sz="1400" b="0" i="1" smtClean="0">
                              <a:latin typeface="Cambria Math" panose="02040503050406030204" pitchFamily="18" charset="0"/>
                            </a:rPr>
                          </m:ctrlPr>
                        </m:sSupPr>
                        <m:e>
                          <m:r>
                            <a:rPr lang="en-GB" sz="1400" b="0" i="1" smtClean="0">
                              <a:latin typeface="Cambria Math"/>
                            </a:rPr>
                            <m:t>3)</m:t>
                          </m:r>
                        </m:e>
                        <m:sup>
                          <m:r>
                            <a:rPr lang="en-GB" sz="1400" b="0" i="1" smtClean="0">
                              <a:latin typeface="Cambria Math"/>
                            </a:rPr>
                            <m:t>2</m:t>
                          </m:r>
                        </m:sup>
                      </m:sSup>
                    </m:oMath>
                  </m:oMathPara>
                </a14:m>
                <a:endParaRPr lang="en-GB" sz="1400" dirty="0"/>
              </a:p>
            </p:txBody>
          </p:sp>
        </mc:Choice>
        <mc:Fallback xmlns="">
          <p:sp>
            <p:nvSpPr>
              <p:cNvPr id="91" name="TextBox 90"/>
              <p:cNvSpPr txBox="1">
                <a:spLocks noRot="1" noChangeAspect="1" noMove="1" noResize="1" noEditPoints="1" noAdjustHandles="1" noChangeArrowheads="1" noChangeShapeType="1" noTextEdit="1"/>
              </p:cNvSpPr>
              <p:nvPr/>
            </p:nvSpPr>
            <p:spPr>
              <a:xfrm>
                <a:off x="3962400" y="4800600"/>
                <a:ext cx="1409232" cy="495649"/>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2" name="TextBox 91"/>
              <p:cNvSpPr txBox="1"/>
              <p:nvPr/>
            </p:nvSpPr>
            <p:spPr>
              <a:xfrm>
                <a:off x="3962400" y="5410200"/>
                <a:ext cx="111088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=13.5</m:t>
                      </m:r>
                      <m:r>
                        <a:rPr lang="en-GB" sz="1400" b="0" i="1" smtClean="0">
                          <a:latin typeface="Cambria Math"/>
                        </a:rPr>
                        <m:t>𝐽</m:t>
                      </m:r>
                    </m:oMath>
                  </m:oMathPara>
                </a14:m>
                <a:endParaRPr lang="en-GB" sz="1400" dirty="0"/>
              </a:p>
            </p:txBody>
          </p:sp>
        </mc:Choice>
        <mc:Fallback xmlns="">
          <p:sp>
            <p:nvSpPr>
              <p:cNvPr id="92" name="TextBox 91"/>
              <p:cNvSpPr txBox="1">
                <a:spLocks noRot="1" noChangeAspect="1" noMove="1" noResize="1" noEditPoints="1" noAdjustHandles="1" noChangeArrowheads="1" noChangeShapeType="1" noTextEdit="1"/>
              </p:cNvSpPr>
              <p:nvPr/>
            </p:nvSpPr>
            <p:spPr>
              <a:xfrm>
                <a:off x="3962400" y="5410200"/>
                <a:ext cx="1110882" cy="307777"/>
              </a:xfrm>
              <a:prstGeom prst="rect">
                <a:avLst/>
              </a:prstGeom>
              <a:blipFill rotWithShape="1">
                <a:blip r:embed="rId17"/>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6553200" y="4800600"/>
                <a:ext cx="1409232"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(5)(</m:t>
                      </m:r>
                      <m:sSup>
                        <m:sSupPr>
                          <m:ctrlPr>
                            <a:rPr lang="en-GB" sz="1400" b="0" i="1" smtClean="0">
                              <a:latin typeface="Cambria Math" panose="02040503050406030204" pitchFamily="18" charset="0"/>
                            </a:rPr>
                          </m:ctrlPr>
                        </m:sSupPr>
                        <m:e>
                          <m:r>
                            <a:rPr lang="en-GB" sz="1400" b="0" i="1" smtClean="0">
                              <a:latin typeface="Cambria Math"/>
                            </a:rPr>
                            <m:t>2)</m:t>
                          </m:r>
                        </m:e>
                        <m:sup>
                          <m:r>
                            <a:rPr lang="en-GB" sz="1400" b="0" i="1" smtClean="0">
                              <a:latin typeface="Cambria Math"/>
                            </a:rPr>
                            <m:t>2</m:t>
                          </m:r>
                        </m:sup>
                      </m:sSup>
                    </m:oMath>
                  </m:oMathPara>
                </a14:m>
                <a:endParaRPr lang="en-GB" sz="1400" dirty="0"/>
              </a:p>
            </p:txBody>
          </p:sp>
        </mc:Choice>
        <mc:Fallback xmlns="">
          <p:sp>
            <p:nvSpPr>
              <p:cNvPr id="94" name="TextBox 93"/>
              <p:cNvSpPr txBox="1">
                <a:spLocks noRot="1" noChangeAspect="1" noMove="1" noResize="1" noEditPoints="1" noAdjustHandles="1" noChangeArrowheads="1" noChangeShapeType="1" noTextEdit="1"/>
              </p:cNvSpPr>
              <p:nvPr/>
            </p:nvSpPr>
            <p:spPr>
              <a:xfrm>
                <a:off x="6553200" y="4800600"/>
                <a:ext cx="1409232" cy="495649"/>
              </a:xfrm>
              <a:prstGeom prst="rect">
                <a:avLst/>
              </a:prstGeom>
              <a:blipFill rotWithShape="1">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5" name="TextBox 94"/>
              <p:cNvSpPr txBox="1"/>
              <p:nvPr/>
            </p:nvSpPr>
            <p:spPr>
              <a:xfrm>
                <a:off x="6553200" y="5410200"/>
                <a:ext cx="97462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=10</m:t>
                      </m:r>
                      <m:r>
                        <a:rPr lang="en-GB" sz="1400" b="0" i="1" smtClean="0">
                          <a:latin typeface="Cambria Math"/>
                        </a:rPr>
                        <m:t>𝐽</m:t>
                      </m:r>
                    </m:oMath>
                  </m:oMathPara>
                </a14:m>
                <a:endParaRPr lang="en-GB" sz="1400" dirty="0"/>
              </a:p>
            </p:txBody>
          </p:sp>
        </mc:Choice>
        <mc:Fallback xmlns="">
          <p:sp>
            <p:nvSpPr>
              <p:cNvPr id="95" name="TextBox 94"/>
              <p:cNvSpPr txBox="1">
                <a:spLocks noRot="1" noChangeAspect="1" noMove="1" noResize="1" noEditPoints="1" noAdjustHandles="1" noChangeArrowheads="1" noChangeShapeType="1" noTextEdit="1"/>
              </p:cNvSpPr>
              <p:nvPr/>
            </p:nvSpPr>
            <p:spPr>
              <a:xfrm>
                <a:off x="6553200" y="5410200"/>
                <a:ext cx="974626" cy="307777"/>
              </a:xfrm>
              <a:prstGeom prst="rect">
                <a:avLst/>
              </a:prstGeom>
              <a:blipFill rotWithShape="1">
                <a:blip r:embed="rId19"/>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6553200" y="4267200"/>
                <a:ext cx="11775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oMath>
                  </m:oMathPara>
                </a14:m>
                <a:endParaRPr lang="en-GB" sz="1400" dirty="0"/>
              </a:p>
            </p:txBody>
          </p:sp>
        </mc:Choice>
        <mc:Fallback xmlns="">
          <p:sp>
            <p:nvSpPr>
              <p:cNvPr id="96" name="TextBox 95"/>
              <p:cNvSpPr txBox="1">
                <a:spLocks noRot="1" noChangeAspect="1" noMove="1" noResize="1" noEditPoints="1" noAdjustHandles="1" noChangeArrowheads="1" noChangeShapeType="1" noTextEdit="1"/>
              </p:cNvSpPr>
              <p:nvPr/>
            </p:nvSpPr>
            <p:spPr>
              <a:xfrm>
                <a:off x="6553200" y="4267200"/>
                <a:ext cx="1177566" cy="495649"/>
              </a:xfrm>
              <a:prstGeom prst="rect">
                <a:avLst/>
              </a:prstGeom>
              <a:blipFill rotWithShape="1">
                <a:blip r:embed="rId15"/>
                <a:stretch>
                  <a:fillRect b="-1235"/>
                </a:stretch>
              </a:blipFill>
            </p:spPr>
            <p:txBody>
              <a:bodyPr/>
              <a:lstStyle/>
              <a:p>
                <a:r>
                  <a:rPr lang="en-GB">
                    <a:noFill/>
                  </a:rPr>
                  <a:t> </a:t>
                </a:r>
              </a:p>
            </p:txBody>
          </p:sp>
        </mc:Fallback>
      </mc:AlternateContent>
      <p:sp>
        <p:nvSpPr>
          <p:cNvPr id="97" name="Arc 96"/>
          <p:cNvSpPr/>
          <p:nvPr/>
        </p:nvSpPr>
        <p:spPr>
          <a:xfrm>
            <a:off x="5105400" y="45720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8" name="TextBox 97"/>
          <p:cNvSpPr txBox="1"/>
          <p:nvPr/>
        </p:nvSpPr>
        <p:spPr>
          <a:xfrm>
            <a:off x="5334000" y="4495800"/>
            <a:ext cx="1219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99" name="Arc 98"/>
          <p:cNvSpPr/>
          <p:nvPr/>
        </p:nvSpPr>
        <p:spPr>
          <a:xfrm>
            <a:off x="5105400" y="5105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0" name="Arc 99"/>
          <p:cNvSpPr/>
          <p:nvPr/>
        </p:nvSpPr>
        <p:spPr>
          <a:xfrm>
            <a:off x="7696200" y="45720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1" name="Arc 100"/>
          <p:cNvSpPr/>
          <p:nvPr/>
        </p:nvSpPr>
        <p:spPr>
          <a:xfrm>
            <a:off x="7696200" y="5105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2" name="TextBox 101"/>
          <p:cNvSpPr txBox="1"/>
          <p:nvPr/>
        </p:nvSpPr>
        <p:spPr>
          <a:xfrm>
            <a:off x="5562600" y="51816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p:sp>
        <p:nvSpPr>
          <p:cNvPr id="103" name="TextBox 102"/>
          <p:cNvSpPr txBox="1"/>
          <p:nvPr/>
        </p:nvSpPr>
        <p:spPr>
          <a:xfrm>
            <a:off x="7961194" y="4495800"/>
            <a:ext cx="1219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104" name="TextBox 103"/>
          <p:cNvSpPr txBox="1"/>
          <p:nvPr/>
        </p:nvSpPr>
        <p:spPr>
          <a:xfrm>
            <a:off x="8189794" y="51816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p:sp>
        <p:nvSpPr>
          <p:cNvPr id="105" name="TextBox 104"/>
          <p:cNvSpPr txBox="1"/>
          <p:nvPr/>
        </p:nvSpPr>
        <p:spPr>
          <a:xfrm>
            <a:off x="3962400" y="5943600"/>
            <a:ext cx="2694969" cy="307777"/>
          </a:xfrm>
          <a:prstGeom prst="rect">
            <a:avLst/>
          </a:prstGeom>
          <a:noFill/>
        </p:spPr>
        <p:txBody>
          <a:bodyPr wrap="none" rtlCol="0">
            <a:spAutoFit/>
          </a:bodyPr>
          <a:lstStyle/>
          <a:p>
            <a:r>
              <a:rPr lang="en-GB" sz="1400" dirty="0">
                <a:solidFill>
                  <a:srgbClr val="FF0000"/>
                </a:solidFill>
                <a:latin typeface="Comic Sans MS" pitchFamily="66" charset="0"/>
              </a:rPr>
              <a:t>Kinetic energy before = 23.5J</a:t>
            </a:r>
          </a:p>
        </p:txBody>
      </p:sp>
      <mc:AlternateContent xmlns:mc="http://schemas.openxmlformats.org/markup-compatibility/2006" xmlns:a14="http://schemas.microsoft.com/office/drawing/2010/main">
        <mc:Choice Requires="a14">
          <p:sp>
            <p:nvSpPr>
              <p:cNvPr id="73" name="TextBox 72"/>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73" name="TextBox 72"/>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4" name="TextBox 73"/>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74" name="TextBox 73"/>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5" name="TextBox 74"/>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75" name="TextBox 74"/>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6" name="TextBox 75"/>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76" name="TextBox 75"/>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77" name="TextBox 76"/>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4"/>
                <a:stretch>
                  <a:fillRect b="-3846"/>
                </a:stretch>
              </a:blipFill>
            </p:spPr>
            <p:txBody>
              <a:bodyPr/>
              <a:lstStyle/>
              <a:p>
                <a:r>
                  <a:rPr lang="en-GB">
                    <a:noFill/>
                  </a:rPr>
                  <a:t> </a:t>
                </a:r>
              </a:p>
            </p:txBody>
          </p:sp>
        </mc:Fallback>
      </mc:AlternateContent>
      <p:sp>
        <p:nvSpPr>
          <p:cNvPr id="78" name="TextBox 77"/>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5"/>
              </a:rPr>
              <a:t>Applet for collision demonstrations</a:t>
            </a:r>
            <a:endParaRPr lang="en-GB" sz="1400" dirty="0">
              <a:latin typeface="Comic Sans MS" pitchFamily="66" charset="0"/>
            </a:endParaRPr>
          </a:p>
        </p:txBody>
      </p:sp>
      <p:sp>
        <p:nvSpPr>
          <p:cNvPr id="79"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80"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360576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34"/>
                                        </p:tgtEl>
                                      </p:cBhvr>
                                    </p:animEffect>
                                    <p:set>
                                      <p:cBhvr>
                                        <p:cTn id="7" dur="1" fill="hold">
                                          <p:stCondLst>
                                            <p:cond delay="499"/>
                                          </p:stCondLst>
                                        </p:cTn>
                                        <p:tgtEl>
                                          <p:spTgt spid="34"/>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35"/>
                                        </p:tgtEl>
                                      </p:cBhvr>
                                    </p:animEffect>
                                    <p:set>
                                      <p:cBhvr>
                                        <p:cTn id="10" dur="1" fill="hold">
                                          <p:stCondLst>
                                            <p:cond delay="499"/>
                                          </p:stCondLst>
                                        </p:cTn>
                                        <p:tgtEl>
                                          <p:spTgt spid="3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85"/>
                                        </p:tgtEl>
                                        <p:attrNameLst>
                                          <p:attrName>style.visibility</p:attrName>
                                        </p:attrNameLst>
                                      </p:cBhvr>
                                      <p:to>
                                        <p:strVal val="visible"/>
                                      </p:to>
                                    </p:set>
                                    <p:animEffect transition="in" filter="blinds(horizontal)">
                                      <p:cBhvr>
                                        <p:cTn id="15" dur="500"/>
                                        <p:tgtEl>
                                          <p:spTgt spid="8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6"/>
                                        </p:tgtEl>
                                        <p:attrNameLst>
                                          <p:attrName>style.visibility</p:attrName>
                                        </p:attrNameLst>
                                      </p:cBhvr>
                                      <p:to>
                                        <p:strVal val="visible"/>
                                      </p:to>
                                    </p:set>
                                    <p:animEffect transition="in" filter="blinds(horizontal)">
                                      <p:cBhvr>
                                        <p:cTn id="18" dur="500"/>
                                        <p:tgtEl>
                                          <p:spTgt spid="8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xit" presetSubtype="10" fill="hold" nodeType="clickEffect">
                                  <p:stCondLst>
                                    <p:cond delay="0"/>
                                  </p:stCondLst>
                                  <p:childTnLst>
                                    <p:animEffect transition="out" filter="blinds(horizontal)">
                                      <p:cBhvr>
                                        <p:cTn id="22" dur="500"/>
                                        <p:tgtEl>
                                          <p:spTgt spid="25"/>
                                        </p:tgtEl>
                                      </p:cBhvr>
                                    </p:animEffect>
                                    <p:set>
                                      <p:cBhvr>
                                        <p:cTn id="23" dur="1" fill="hold">
                                          <p:stCondLst>
                                            <p:cond delay="499"/>
                                          </p:stCondLst>
                                        </p:cTn>
                                        <p:tgtEl>
                                          <p:spTgt spid="25"/>
                                        </p:tgtEl>
                                        <p:attrNameLst>
                                          <p:attrName>style.visibility</p:attrName>
                                        </p:attrNameLst>
                                      </p:cBhvr>
                                      <p:to>
                                        <p:strVal val="hidden"/>
                                      </p:to>
                                    </p:set>
                                  </p:childTnLst>
                                </p:cTn>
                              </p:par>
                              <p:par>
                                <p:cTn id="24" presetID="3" presetClass="exit" presetSubtype="10" fill="hold" grpId="0" nodeType="withEffect">
                                  <p:stCondLst>
                                    <p:cond delay="0"/>
                                  </p:stCondLst>
                                  <p:childTnLst>
                                    <p:animEffect transition="out" filter="blinds(horizontal)">
                                      <p:cBhvr>
                                        <p:cTn id="25" dur="500"/>
                                        <p:tgtEl>
                                          <p:spTgt spid="26"/>
                                        </p:tgtEl>
                                      </p:cBhvr>
                                    </p:animEffect>
                                    <p:set>
                                      <p:cBhvr>
                                        <p:cTn id="26" dur="1" fill="hold">
                                          <p:stCondLst>
                                            <p:cond delay="499"/>
                                          </p:stCondLst>
                                        </p:cTn>
                                        <p:tgtEl>
                                          <p:spTgt spid="2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87"/>
                                        </p:tgtEl>
                                        <p:attrNameLst>
                                          <p:attrName>style.visibility</p:attrName>
                                        </p:attrNameLst>
                                      </p:cBhvr>
                                      <p:to>
                                        <p:strVal val="visible"/>
                                      </p:to>
                                    </p:set>
                                    <p:animEffect transition="in" filter="blinds(horizontal)">
                                      <p:cBhvr>
                                        <p:cTn id="31" dur="500"/>
                                        <p:tgtEl>
                                          <p:spTgt spid="87"/>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88"/>
                                        </p:tgtEl>
                                        <p:attrNameLst>
                                          <p:attrName>style.visibility</p:attrName>
                                        </p:attrNameLst>
                                      </p:cBhvr>
                                      <p:to>
                                        <p:strVal val="visible"/>
                                      </p:to>
                                    </p:set>
                                    <p:animEffect transition="in" filter="blinds(horizontal)">
                                      <p:cBhvr>
                                        <p:cTn id="34" dur="500"/>
                                        <p:tgtEl>
                                          <p:spTgt spid="88"/>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41">
                                            <p:txEl>
                                              <p:pRg st="0" end="0"/>
                                            </p:txEl>
                                          </p:spTgt>
                                        </p:tgtEl>
                                        <p:attrNameLst>
                                          <p:attrName>style.visibility</p:attrName>
                                        </p:attrNameLst>
                                      </p:cBhvr>
                                      <p:to>
                                        <p:strVal val="visible"/>
                                      </p:to>
                                    </p:set>
                                    <p:animEffect transition="in" filter="blinds(horizontal)">
                                      <p:cBhvr>
                                        <p:cTn id="39" dur="500"/>
                                        <p:tgtEl>
                                          <p:spTgt spid="41">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41">
                                            <p:txEl>
                                              <p:pRg st="1" end="1"/>
                                            </p:txEl>
                                          </p:spTgt>
                                        </p:tgtEl>
                                        <p:attrNameLst>
                                          <p:attrName>style.visibility</p:attrName>
                                        </p:attrNameLst>
                                      </p:cBhvr>
                                      <p:to>
                                        <p:strVal val="visible"/>
                                      </p:to>
                                    </p:set>
                                    <p:animEffect transition="in" filter="blinds(horizontal)">
                                      <p:cBhvr>
                                        <p:cTn id="44" dur="500"/>
                                        <p:tgtEl>
                                          <p:spTgt spid="41">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blinds(horizontal)">
                                      <p:cBhvr>
                                        <p:cTn id="49" dur="500"/>
                                        <p:tgtEl>
                                          <p:spTgt spid="42"/>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89"/>
                                        </p:tgtEl>
                                        <p:attrNameLst>
                                          <p:attrName>style.visibility</p:attrName>
                                        </p:attrNameLst>
                                      </p:cBhvr>
                                      <p:to>
                                        <p:strVal val="visible"/>
                                      </p:to>
                                    </p:set>
                                    <p:animEffect transition="in" filter="blinds(horizontal)">
                                      <p:cBhvr>
                                        <p:cTn id="54" dur="500"/>
                                        <p:tgtEl>
                                          <p:spTgt spid="89"/>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blinds(horizontal)">
                                      <p:cBhvr>
                                        <p:cTn id="59" dur="500"/>
                                        <p:tgtEl>
                                          <p:spTgt spid="43"/>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97"/>
                                        </p:tgtEl>
                                        <p:attrNameLst>
                                          <p:attrName>style.visibility</p:attrName>
                                        </p:attrNameLst>
                                      </p:cBhvr>
                                      <p:to>
                                        <p:strVal val="visible"/>
                                      </p:to>
                                    </p:set>
                                    <p:animEffect transition="in" filter="blinds(horizontal)">
                                      <p:cBhvr>
                                        <p:cTn id="64" dur="500"/>
                                        <p:tgtEl>
                                          <p:spTgt spid="97"/>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98"/>
                                        </p:tgtEl>
                                        <p:attrNameLst>
                                          <p:attrName>style.visibility</p:attrName>
                                        </p:attrNameLst>
                                      </p:cBhvr>
                                      <p:to>
                                        <p:strVal val="visible"/>
                                      </p:to>
                                    </p:set>
                                    <p:animEffect transition="in" filter="blinds(horizontal)">
                                      <p:cBhvr>
                                        <p:cTn id="69" dur="500"/>
                                        <p:tgtEl>
                                          <p:spTgt spid="98"/>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91"/>
                                        </p:tgtEl>
                                        <p:attrNameLst>
                                          <p:attrName>style.visibility</p:attrName>
                                        </p:attrNameLst>
                                      </p:cBhvr>
                                      <p:to>
                                        <p:strVal val="visible"/>
                                      </p:to>
                                    </p:set>
                                    <p:animEffect transition="in" filter="blinds(horizontal)">
                                      <p:cBhvr>
                                        <p:cTn id="74" dur="500"/>
                                        <p:tgtEl>
                                          <p:spTgt spid="91"/>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99"/>
                                        </p:tgtEl>
                                        <p:attrNameLst>
                                          <p:attrName>style.visibility</p:attrName>
                                        </p:attrNameLst>
                                      </p:cBhvr>
                                      <p:to>
                                        <p:strVal val="visible"/>
                                      </p:to>
                                    </p:set>
                                    <p:animEffect transition="in" filter="blinds(horizontal)">
                                      <p:cBhvr>
                                        <p:cTn id="79" dur="500"/>
                                        <p:tgtEl>
                                          <p:spTgt spid="99"/>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102"/>
                                        </p:tgtEl>
                                        <p:attrNameLst>
                                          <p:attrName>style.visibility</p:attrName>
                                        </p:attrNameLst>
                                      </p:cBhvr>
                                      <p:to>
                                        <p:strVal val="visible"/>
                                      </p:to>
                                    </p:set>
                                    <p:animEffect transition="in" filter="blinds(horizontal)">
                                      <p:cBhvr>
                                        <p:cTn id="84" dur="500"/>
                                        <p:tgtEl>
                                          <p:spTgt spid="102"/>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92"/>
                                        </p:tgtEl>
                                        <p:attrNameLst>
                                          <p:attrName>style.visibility</p:attrName>
                                        </p:attrNameLst>
                                      </p:cBhvr>
                                      <p:to>
                                        <p:strVal val="visible"/>
                                      </p:to>
                                    </p:set>
                                    <p:animEffect transition="in" filter="blinds(horizontal)">
                                      <p:cBhvr>
                                        <p:cTn id="89" dur="500"/>
                                        <p:tgtEl>
                                          <p:spTgt spid="92"/>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90"/>
                                        </p:tgtEl>
                                        <p:attrNameLst>
                                          <p:attrName>style.visibility</p:attrName>
                                        </p:attrNameLst>
                                      </p:cBhvr>
                                      <p:to>
                                        <p:strVal val="visible"/>
                                      </p:to>
                                    </p:set>
                                    <p:animEffect transition="in" filter="blinds(horizontal)">
                                      <p:cBhvr>
                                        <p:cTn id="94" dur="500"/>
                                        <p:tgtEl>
                                          <p:spTgt spid="90"/>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96"/>
                                        </p:tgtEl>
                                        <p:attrNameLst>
                                          <p:attrName>style.visibility</p:attrName>
                                        </p:attrNameLst>
                                      </p:cBhvr>
                                      <p:to>
                                        <p:strVal val="visible"/>
                                      </p:to>
                                    </p:set>
                                    <p:animEffect transition="in" filter="blinds(horizontal)">
                                      <p:cBhvr>
                                        <p:cTn id="99" dur="500"/>
                                        <p:tgtEl>
                                          <p:spTgt spid="96"/>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100"/>
                                        </p:tgtEl>
                                        <p:attrNameLst>
                                          <p:attrName>style.visibility</p:attrName>
                                        </p:attrNameLst>
                                      </p:cBhvr>
                                      <p:to>
                                        <p:strVal val="visible"/>
                                      </p:to>
                                    </p:set>
                                    <p:animEffect transition="in" filter="blinds(horizontal)">
                                      <p:cBhvr>
                                        <p:cTn id="104" dur="500"/>
                                        <p:tgtEl>
                                          <p:spTgt spid="100"/>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103"/>
                                        </p:tgtEl>
                                        <p:attrNameLst>
                                          <p:attrName>style.visibility</p:attrName>
                                        </p:attrNameLst>
                                      </p:cBhvr>
                                      <p:to>
                                        <p:strVal val="visible"/>
                                      </p:to>
                                    </p:set>
                                    <p:animEffect transition="in" filter="blinds(horizontal)">
                                      <p:cBhvr>
                                        <p:cTn id="109" dur="500"/>
                                        <p:tgtEl>
                                          <p:spTgt spid="103"/>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94"/>
                                        </p:tgtEl>
                                        <p:attrNameLst>
                                          <p:attrName>style.visibility</p:attrName>
                                        </p:attrNameLst>
                                      </p:cBhvr>
                                      <p:to>
                                        <p:strVal val="visible"/>
                                      </p:to>
                                    </p:set>
                                    <p:animEffect transition="in" filter="blinds(horizontal)">
                                      <p:cBhvr>
                                        <p:cTn id="114" dur="500"/>
                                        <p:tgtEl>
                                          <p:spTgt spid="94"/>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101"/>
                                        </p:tgtEl>
                                        <p:attrNameLst>
                                          <p:attrName>style.visibility</p:attrName>
                                        </p:attrNameLst>
                                      </p:cBhvr>
                                      <p:to>
                                        <p:strVal val="visible"/>
                                      </p:to>
                                    </p:set>
                                    <p:animEffect transition="in" filter="blinds(horizontal)">
                                      <p:cBhvr>
                                        <p:cTn id="119" dur="500"/>
                                        <p:tgtEl>
                                          <p:spTgt spid="101"/>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104"/>
                                        </p:tgtEl>
                                        <p:attrNameLst>
                                          <p:attrName>style.visibility</p:attrName>
                                        </p:attrNameLst>
                                      </p:cBhvr>
                                      <p:to>
                                        <p:strVal val="visible"/>
                                      </p:to>
                                    </p:set>
                                    <p:animEffect transition="in" filter="blinds(horizontal)">
                                      <p:cBhvr>
                                        <p:cTn id="124" dur="500"/>
                                        <p:tgtEl>
                                          <p:spTgt spid="104"/>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95"/>
                                        </p:tgtEl>
                                        <p:attrNameLst>
                                          <p:attrName>style.visibility</p:attrName>
                                        </p:attrNameLst>
                                      </p:cBhvr>
                                      <p:to>
                                        <p:strVal val="visible"/>
                                      </p:to>
                                    </p:set>
                                    <p:animEffect transition="in" filter="blinds(horizontal)">
                                      <p:cBhvr>
                                        <p:cTn id="129" dur="500"/>
                                        <p:tgtEl>
                                          <p:spTgt spid="95"/>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105"/>
                                        </p:tgtEl>
                                        <p:attrNameLst>
                                          <p:attrName>style.visibility</p:attrName>
                                        </p:attrNameLst>
                                      </p:cBhvr>
                                      <p:to>
                                        <p:strVal val="visible"/>
                                      </p:to>
                                    </p:set>
                                    <p:animEffect transition="in" filter="blinds(horizontal)">
                                      <p:cBhvr>
                                        <p:cTn id="134"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5" grpId="0"/>
      <p:bldP spid="86" grpId="0"/>
      <p:bldP spid="88" grpId="0"/>
      <p:bldP spid="42" grpId="0"/>
      <p:bldP spid="89" grpId="0"/>
      <p:bldP spid="90" grpId="0"/>
      <p:bldP spid="43" grpId="0"/>
      <p:bldP spid="91" grpId="0"/>
      <p:bldP spid="92" grpId="0"/>
      <p:bldP spid="94" grpId="0"/>
      <p:bldP spid="95" grpId="0"/>
      <p:bldP spid="96" grpId="0"/>
      <p:bldP spid="97" grpId="0" animBg="1"/>
      <p:bldP spid="98" grpId="0"/>
      <p:bldP spid="99" grpId="0" animBg="1"/>
      <p:bldP spid="100" grpId="0" animBg="1"/>
      <p:bldP spid="101" grpId="0" animBg="1"/>
      <p:bldP spid="102" grpId="0"/>
      <p:bldP spid="103" grpId="0"/>
      <p:bldP spid="104" grpId="0"/>
      <p:bldP spid="10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spheres have equal radii and masses 3kg and 5kg respectively. A and B move towards each other along the same straight line on a smooth horizontal surface with velocities 3ms</a:t>
            </a:r>
            <a:r>
              <a:rPr lang="en-GB" sz="1400" baseline="30000" dirty="0">
                <a:latin typeface="Comic Sans MS" pitchFamily="66" charset="0"/>
              </a:rPr>
              <a:t>-1</a:t>
            </a:r>
            <a:r>
              <a:rPr lang="en-GB" sz="1400" dirty="0">
                <a:latin typeface="Comic Sans MS" pitchFamily="66" charset="0"/>
              </a:rPr>
              <a:t> and 2ms</a:t>
            </a:r>
            <a:r>
              <a:rPr lang="en-GB" sz="1400" baseline="30000" dirty="0">
                <a:latin typeface="Comic Sans MS" pitchFamily="66" charset="0"/>
              </a:rPr>
              <a:t>-1 </a:t>
            </a:r>
            <a:r>
              <a:rPr lang="en-GB" sz="1400" dirty="0">
                <a:latin typeface="Comic Sans MS" pitchFamily="66" charset="0"/>
              </a:rPr>
              <a:t>respectively.</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If the coefficient of restitution is </a:t>
            </a:r>
            <a:r>
              <a:rPr lang="en-GB" sz="1400" baseline="30000" dirty="0">
                <a:latin typeface="Comic Sans MS" pitchFamily="66" charset="0"/>
              </a:rPr>
              <a:t>3</a:t>
            </a:r>
            <a:r>
              <a:rPr lang="en-GB" sz="1400" dirty="0">
                <a:latin typeface="Comic Sans MS" pitchFamily="66" charset="0"/>
              </a:rPr>
              <a:t>/</a:t>
            </a:r>
            <a:r>
              <a:rPr lang="en-GB" sz="1400" baseline="-25000" dirty="0">
                <a:latin typeface="Comic Sans MS" pitchFamily="66" charset="0"/>
              </a:rPr>
              <a:t>5</a:t>
            </a:r>
            <a:r>
              <a:rPr lang="en-GB" sz="1400" dirty="0">
                <a:latin typeface="Comic Sans MS" pitchFamily="66" charset="0"/>
              </a:rPr>
              <a:t>, find the velocities of the spheres after the collision</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loss of kinetic energy due to the impact</a:t>
            </a:r>
          </a:p>
        </p:txBody>
      </p:sp>
      <p:cxnSp>
        <p:nvCxnSpPr>
          <p:cNvPr id="11" name="Straight Connector 10"/>
          <p:cNvCxnSpPr/>
          <p:nvPr/>
        </p:nvCxnSpPr>
        <p:spPr>
          <a:xfrm>
            <a:off x="3976048" y="14227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76048" y="17275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76048" y="1422779"/>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500048" y="1422779"/>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500048" y="1422779"/>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24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00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76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204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66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28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90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28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204648" y="1727579"/>
            <a:ext cx="293670" cy="307777"/>
          </a:xfrm>
          <a:prstGeom prst="rect">
            <a:avLst/>
          </a:prstGeom>
          <a:noFill/>
        </p:spPr>
        <p:txBody>
          <a:bodyPr wrap="none" rtlCol="0">
            <a:spAutoFit/>
          </a:bodyPr>
          <a:lstStyle/>
          <a:p>
            <a:pPr algn="ctr"/>
            <a:r>
              <a:rPr lang="en-GB" sz="1400" dirty="0">
                <a:latin typeface="Comic Sans MS" pitchFamily="66" charset="0"/>
              </a:rPr>
              <a:t>3</a:t>
            </a:r>
          </a:p>
        </p:txBody>
      </p:sp>
      <p:cxnSp>
        <p:nvCxnSpPr>
          <p:cNvPr id="27" name="Straight Connector 26"/>
          <p:cNvCxnSpPr/>
          <p:nvPr/>
        </p:nvCxnSpPr>
        <p:spPr>
          <a:xfrm>
            <a:off x="3976048" y="27181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28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29" name="TextBox 28"/>
          <p:cNvSpPr txBox="1"/>
          <p:nvPr/>
        </p:nvSpPr>
        <p:spPr>
          <a:xfrm>
            <a:off x="5652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0" name="TextBox 29"/>
          <p:cNvSpPr txBox="1"/>
          <p:nvPr/>
        </p:nvSpPr>
        <p:spPr>
          <a:xfrm>
            <a:off x="4890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1" name="TextBox 30"/>
          <p:cNvSpPr txBox="1"/>
          <p:nvPr/>
        </p:nvSpPr>
        <p:spPr>
          <a:xfrm>
            <a:off x="6414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32" name="Straight Arrow Connector 31"/>
          <p:cNvCxnSpPr/>
          <p:nvPr/>
        </p:nvCxnSpPr>
        <p:spPr>
          <a:xfrm flipH="1">
            <a:off x="4890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66648" y="1727579"/>
            <a:ext cx="293670" cy="307777"/>
          </a:xfrm>
          <a:prstGeom prst="rect">
            <a:avLst/>
          </a:prstGeom>
          <a:noFill/>
        </p:spPr>
        <p:txBody>
          <a:bodyPr wrap="none" rtlCol="0">
            <a:spAutoFit/>
          </a:bodyPr>
          <a:lstStyle/>
          <a:p>
            <a:pPr algn="ctr"/>
            <a:r>
              <a:rPr lang="en-GB" sz="1400" dirty="0">
                <a:latin typeface="Comic Sans MS" pitchFamily="66" charset="0"/>
              </a:rPr>
              <a:t>2</a:t>
            </a:r>
          </a:p>
        </p:txBody>
      </p:sp>
      <p:sp>
        <p:nvSpPr>
          <p:cNvPr id="36" name="TextBox 35"/>
          <p:cNvSpPr txBox="1"/>
          <p:nvPr/>
        </p:nvSpPr>
        <p:spPr>
          <a:xfrm>
            <a:off x="4113163"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7" name="TextBox 36"/>
          <p:cNvSpPr txBox="1"/>
          <p:nvPr/>
        </p:nvSpPr>
        <p:spPr>
          <a:xfrm>
            <a:off x="5637162"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8" name="TextBox 37"/>
          <p:cNvSpPr txBox="1"/>
          <p:nvPr/>
        </p:nvSpPr>
        <p:spPr>
          <a:xfrm>
            <a:off x="4875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p:sp>
        <p:nvSpPr>
          <p:cNvPr id="39" name="TextBox 38"/>
          <p:cNvSpPr txBox="1"/>
          <p:nvPr/>
        </p:nvSpPr>
        <p:spPr>
          <a:xfrm>
            <a:off x="6399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mc:AlternateContent xmlns:mc="http://schemas.openxmlformats.org/markup-compatibility/2006" xmlns:a14="http://schemas.microsoft.com/office/drawing/2010/main">
        <mc:Choice Requires="a14">
          <p:sp>
            <p:nvSpPr>
              <p:cNvPr id="50" name="TextBox 49"/>
              <p:cNvSpPr txBox="1"/>
              <p:nvPr/>
            </p:nvSpPr>
            <p:spPr>
              <a:xfrm>
                <a:off x="7391400" y="14478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3=</m:t>
                      </m:r>
                      <m:r>
                        <a:rPr lang="en-GB" sz="1600" b="0" i="1" smtClean="0">
                          <a:solidFill>
                            <a:srgbClr val="FF0000"/>
                          </a:solidFill>
                          <a:latin typeface="Cambria Math"/>
                        </a:rPr>
                        <m:t>𝑦</m:t>
                      </m:r>
                      <m:r>
                        <a:rPr lang="en-GB" sz="1600" b="0" i="1" smtClean="0">
                          <a:solidFill>
                            <a:srgbClr val="FF0000"/>
                          </a:solidFill>
                          <a:latin typeface="Cambria Math"/>
                        </a:rPr>
                        <m:t>−</m:t>
                      </m:r>
                      <m:r>
                        <a:rPr lang="en-GB" sz="1600" b="0" i="1" smtClean="0">
                          <a:solidFill>
                            <a:srgbClr val="FF0000"/>
                          </a:solidFill>
                          <a:latin typeface="Cambria Math"/>
                        </a:rPr>
                        <m:t>𝑥</m:t>
                      </m:r>
                    </m:oMath>
                  </m:oMathPara>
                </a14:m>
                <a:endParaRPr lang="en-GB" sz="1600" dirty="0">
                  <a:solidFill>
                    <a:srgbClr val="FF0000"/>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391400" y="1447800"/>
                <a:ext cx="1092094" cy="338554"/>
              </a:xfrm>
              <a:prstGeom prst="rect">
                <a:avLst/>
              </a:prstGeom>
              <a:blipFill rotWithShape="1">
                <a:blip r:embed="rId9"/>
                <a:stretch>
                  <a:fillRect b="-1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7239000" y="1828800"/>
                <a:ext cx="147360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−1=3</m:t>
                      </m:r>
                      <m:r>
                        <a:rPr lang="en-GB" sz="1600" b="0" i="1" smtClean="0">
                          <a:solidFill>
                            <a:srgbClr val="FF0000"/>
                          </a:solidFill>
                          <a:latin typeface="Cambria Math"/>
                        </a:rPr>
                        <m:t>𝑥</m:t>
                      </m:r>
                      <m:r>
                        <a:rPr lang="en-GB" sz="1600" b="0" i="1" smtClean="0">
                          <a:solidFill>
                            <a:srgbClr val="FF0000"/>
                          </a:solidFill>
                          <a:latin typeface="Cambria Math"/>
                        </a:rPr>
                        <m:t>+5</m:t>
                      </m:r>
                      <m:r>
                        <a:rPr lang="en-GB" sz="1600" b="0" i="1" smtClean="0">
                          <a:solidFill>
                            <a:srgbClr val="FF0000"/>
                          </a:solidFill>
                          <a:latin typeface="Cambria Math"/>
                        </a:rPr>
                        <m:t>𝑦</m:t>
                      </m:r>
                    </m:oMath>
                  </m:oMathPara>
                </a14:m>
                <a:endParaRPr lang="en-GB" sz="1600" dirty="0">
                  <a:solidFill>
                    <a:srgbClr val="FF0000"/>
                  </a:solidFill>
                </a:endParaRPr>
              </a:p>
            </p:txBody>
          </p:sp>
        </mc:Choice>
        <mc:Fallback xmlns="">
          <p:sp>
            <p:nvSpPr>
              <p:cNvPr id="54" name="TextBox 53"/>
              <p:cNvSpPr txBox="1">
                <a:spLocks noRot="1" noChangeAspect="1" noMove="1" noResize="1" noEditPoints="1" noAdjustHandles="1" noChangeArrowheads="1" noChangeShapeType="1" noTextEdit="1"/>
              </p:cNvSpPr>
              <p:nvPr/>
            </p:nvSpPr>
            <p:spPr>
              <a:xfrm>
                <a:off x="7239000" y="1828800"/>
                <a:ext cx="1473609" cy="338554"/>
              </a:xfrm>
              <a:prstGeom prst="rect">
                <a:avLst/>
              </a:prstGeom>
              <a:blipFill rotWithShape="1">
                <a:blip r:embed="rId10"/>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1" name="TextBox 70"/>
              <p:cNvSpPr txBox="1"/>
              <p:nvPr/>
            </p:nvSpPr>
            <p:spPr>
              <a:xfrm>
                <a:off x="7239000" y="2286000"/>
                <a:ext cx="863221"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𝑥</m:t>
                      </m:r>
                      <m:r>
                        <a:rPr lang="en-GB" sz="1600" b="0" i="1" smtClean="0">
                          <a:solidFill>
                            <a:srgbClr val="FF0000"/>
                          </a:solidFill>
                          <a:latin typeface="Cambria Math"/>
                        </a:rPr>
                        <m:t>=−2</m:t>
                      </m:r>
                    </m:oMath>
                  </m:oMathPara>
                </a14:m>
                <a:endParaRPr lang="en-GB" sz="1600" dirty="0">
                  <a:solidFill>
                    <a:srgbClr val="FF0000"/>
                  </a:solidFill>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7239000" y="2286000"/>
                <a:ext cx="863221" cy="338554"/>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8001000" y="2286000"/>
                <a:ext cx="838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𝑦</m:t>
                      </m:r>
                      <m:r>
                        <a:rPr lang="en-GB" sz="1600" b="0" i="1" smtClean="0">
                          <a:solidFill>
                            <a:srgbClr val="FF0000"/>
                          </a:solidFill>
                          <a:latin typeface="Cambria Math"/>
                        </a:rPr>
                        <m:t>=1</m:t>
                      </m:r>
                    </m:oMath>
                  </m:oMathPara>
                </a14:m>
                <a:endParaRPr lang="en-GB" sz="1600" dirty="0">
                  <a:solidFill>
                    <a:srgbClr val="FF0000"/>
                  </a:solidFill>
                </a:endParaRPr>
              </a:p>
            </p:txBody>
          </p:sp>
        </mc:Choice>
        <mc:Fallback xmlns="">
          <p:sp>
            <p:nvSpPr>
              <p:cNvPr id="72" name="TextBox 71"/>
              <p:cNvSpPr txBox="1">
                <a:spLocks noRot="1" noChangeAspect="1" noMove="1" noResize="1" noEditPoints="1" noAdjustHandles="1" noChangeArrowheads="1" noChangeShapeType="1" noTextEdit="1"/>
              </p:cNvSpPr>
              <p:nvPr/>
            </p:nvSpPr>
            <p:spPr>
              <a:xfrm>
                <a:off x="8001000" y="2286000"/>
                <a:ext cx="838200" cy="338554"/>
              </a:xfrm>
              <a:prstGeom prst="rect">
                <a:avLst/>
              </a:prstGeom>
              <a:blipFill rotWithShape="1">
                <a:blip r:embed="rId12"/>
                <a:stretch>
                  <a:fillRect b="-178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457200" y="4800600"/>
                <a:ext cx="1524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𝑥</m:t>
                      </m:r>
                      <m:r>
                        <a:rPr lang="en-GB" sz="1600" b="0" i="1" smtClean="0">
                          <a:solidFill>
                            <a:srgbClr val="FF0000"/>
                          </a:solidFill>
                          <a:latin typeface="Cambria Math"/>
                        </a:rPr>
                        <m:t>=−2</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83" name="TextBox 82"/>
              <p:cNvSpPr txBox="1">
                <a:spLocks noRot="1" noChangeAspect="1" noMove="1" noResize="1" noEditPoints="1" noAdjustHandles="1" noChangeArrowheads="1" noChangeShapeType="1" noTextEdit="1"/>
              </p:cNvSpPr>
              <p:nvPr/>
            </p:nvSpPr>
            <p:spPr>
              <a:xfrm>
                <a:off x="457200" y="4800600"/>
                <a:ext cx="1524000" cy="338554"/>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1981200" y="4800600"/>
                <a:ext cx="13716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𝑦</m:t>
                      </m:r>
                      <m:r>
                        <a:rPr lang="en-GB" sz="1600" b="0" i="1" smtClean="0">
                          <a:solidFill>
                            <a:srgbClr val="FF0000"/>
                          </a:solidFill>
                          <a:latin typeface="Cambria Math"/>
                        </a:rPr>
                        <m:t>=1</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1981200" y="4800600"/>
                <a:ext cx="1371600" cy="338554"/>
              </a:xfrm>
              <a:prstGeom prst="rect">
                <a:avLst/>
              </a:prstGeom>
              <a:blipFill rotWithShape="1">
                <a:blip r:embed="rId14"/>
                <a:stretch>
                  <a:fillRect b="-1818"/>
                </a:stretch>
              </a:blipFill>
            </p:spPr>
            <p:txBody>
              <a:bodyPr/>
              <a:lstStyle/>
              <a:p>
                <a:r>
                  <a:rPr lang="en-GB">
                    <a:noFill/>
                  </a:rPr>
                  <a:t> </a:t>
                </a:r>
              </a:p>
            </p:txBody>
          </p:sp>
        </mc:Fallback>
      </mc:AlternateContent>
      <p:sp>
        <p:nvSpPr>
          <p:cNvPr id="41" name="TextBox 40"/>
          <p:cNvSpPr txBox="1"/>
          <p:nvPr/>
        </p:nvSpPr>
        <p:spPr>
          <a:xfrm>
            <a:off x="3962400" y="2895600"/>
            <a:ext cx="5029200" cy="738664"/>
          </a:xfrm>
          <a:prstGeom prst="rect">
            <a:avLst/>
          </a:prstGeom>
          <a:noFill/>
        </p:spPr>
        <p:txBody>
          <a:bodyPr wrap="square" rtlCol="0">
            <a:spAutoFit/>
          </a:bodyPr>
          <a:lstStyle/>
          <a:p>
            <a:pPr marL="285750" indent="-285750">
              <a:buFont typeface="Wingdings"/>
              <a:buChar char="à"/>
            </a:pPr>
            <a:r>
              <a:rPr lang="en-GB" sz="1400" dirty="0">
                <a:latin typeface="Comic Sans MS" pitchFamily="66" charset="0"/>
              </a:rPr>
              <a:t>To calculate the kinetic energy lost, calculate the kinetic energy before and after the impact</a:t>
            </a:r>
          </a:p>
          <a:p>
            <a:pPr marL="285750" indent="-285750">
              <a:buFont typeface="Wingdings"/>
              <a:buChar char="à"/>
            </a:pPr>
            <a:r>
              <a:rPr lang="en-GB" sz="1400" dirty="0">
                <a:latin typeface="Comic Sans MS" pitchFamily="66" charset="0"/>
              </a:rPr>
              <a:t>The direction of motion does not matter</a:t>
            </a:r>
          </a:p>
        </p:txBody>
      </p:sp>
      <p:sp>
        <p:nvSpPr>
          <p:cNvPr id="42" name="TextBox 41"/>
          <p:cNvSpPr txBox="1"/>
          <p:nvPr/>
        </p:nvSpPr>
        <p:spPr>
          <a:xfrm>
            <a:off x="3962400" y="3657600"/>
            <a:ext cx="1885453" cy="307777"/>
          </a:xfrm>
          <a:prstGeom prst="rect">
            <a:avLst/>
          </a:prstGeom>
          <a:noFill/>
        </p:spPr>
        <p:txBody>
          <a:bodyPr wrap="none" rtlCol="0">
            <a:spAutoFit/>
          </a:bodyPr>
          <a:lstStyle/>
          <a:p>
            <a:r>
              <a:rPr lang="en-GB" sz="1400" u="sng" dirty="0">
                <a:latin typeface="Comic Sans MS" pitchFamily="66" charset="0"/>
              </a:rPr>
              <a:t>Kinetic energy after</a:t>
            </a:r>
          </a:p>
        </p:txBody>
      </p:sp>
      <p:sp>
        <p:nvSpPr>
          <p:cNvPr id="89" name="TextBox 88"/>
          <p:cNvSpPr txBox="1"/>
          <p:nvPr/>
        </p:nvSpPr>
        <p:spPr>
          <a:xfrm>
            <a:off x="3962400" y="3962400"/>
            <a:ext cx="659155" cy="307777"/>
          </a:xfrm>
          <a:prstGeom prst="rect">
            <a:avLst/>
          </a:prstGeom>
          <a:noFill/>
        </p:spPr>
        <p:txBody>
          <a:bodyPr wrap="none" rtlCol="0">
            <a:spAutoFit/>
          </a:bodyPr>
          <a:lstStyle/>
          <a:p>
            <a:r>
              <a:rPr lang="en-GB" sz="1400" u="sng" dirty="0">
                <a:latin typeface="Comic Sans MS" pitchFamily="66" charset="0"/>
              </a:rPr>
              <a:t>For A</a:t>
            </a:r>
          </a:p>
        </p:txBody>
      </p:sp>
      <p:sp>
        <p:nvSpPr>
          <p:cNvPr id="90" name="TextBox 89"/>
          <p:cNvSpPr txBox="1"/>
          <p:nvPr/>
        </p:nvSpPr>
        <p:spPr>
          <a:xfrm>
            <a:off x="6629400" y="3962400"/>
            <a:ext cx="659155" cy="307777"/>
          </a:xfrm>
          <a:prstGeom prst="rect">
            <a:avLst/>
          </a:prstGeom>
          <a:noFill/>
        </p:spPr>
        <p:txBody>
          <a:bodyPr wrap="none" rtlCol="0">
            <a:spAutoFit/>
          </a:bodyPr>
          <a:lstStyle/>
          <a:p>
            <a:r>
              <a:rPr lang="en-GB" sz="1400" u="sng" dirty="0">
                <a:latin typeface="Comic Sans MS" pitchFamily="66" charset="0"/>
              </a:rPr>
              <a:t>For B</a:t>
            </a:r>
          </a:p>
        </p:txBody>
      </p:sp>
      <mc:AlternateContent xmlns:mc="http://schemas.openxmlformats.org/markup-compatibility/2006" xmlns:a14="http://schemas.microsoft.com/office/drawing/2010/main">
        <mc:Choice Requires="a14">
          <p:sp>
            <p:nvSpPr>
              <p:cNvPr id="43" name="TextBox 42"/>
              <p:cNvSpPr txBox="1"/>
              <p:nvPr/>
            </p:nvSpPr>
            <p:spPr>
              <a:xfrm>
                <a:off x="3962400" y="4267200"/>
                <a:ext cx="11775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oMath>
                  </m:oMathPara>
                </a14:m>
                <a:endParaRPr lang="en-GB" sz="1400" dirty="0"/>
              </a:p>
            </p:txBody>
          </p:sp>
        </mc:Choice>
        <mc:Fallback xmlns="">
          <p:sp>
            <p:nvSpPr>
              <p:cNvPr id="43" name="TextBox 42"/>
              <p:cNvSpPr txBox="1">
                <a:spLocks noRot="1" noChangeAspect="1" noMove="1" noResize="1" noEditPoints="1" noAdjustHandles="1" noChangeArrowheads="1" noChangeShapeType="1" noTextEdit="1"/>
              </p:cNvSpPr>
              <p:nvPr/>
            </p:nvSpPr>
            <p:spPr>
              <a:xfrm>
                <a:off x="3962400" y="4267200"/>
                <a:ext cx="1177566" cy="495649"/>
              </a:xfrm>
              <a:prstGeom prst="rect">
                <a:avLst/>
              </a:prstGeom>
              <a:blipFill rotWithShape="1">
                <a:blip r:embed="rId15"/>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1" name="TextBox 90"/>
              <p:cNvSpPr txBox="1"/>
              <p:nvPr/>
            </p:nvSpPr>
            <p:spPr>
              <a:xfrm>
                <a:off x="3962400" y="4800600"/>
                <a:ext cx="1409232"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(3)(</m:t>
                      </m:r>
                      <m:sSup>
                        <m:sSupPr>
                          <m:ctrlPr>
                            <a:rPr lang="en-GB" sz="1400" b="0" i="1" smtClean="0">
                              <a:latin typeface="Cambria Math" panose="02040503050406030204" pitchFamily="18" charset="0"/>
                            </a:rPr>
                          </m:ctrlPr>
                        </m:sSupPr>
                        <m:e>
                          <m:r>
                            <a:rPr lang="en-GB" sz="1400" b="0" i="1" smtClean="0">
                              <a:latin typeface="Cambria Math"/>
                            </a:rPr>
                            <m:t>2)</m:t>
                          </m:r>
                        </m:e>
                        <m:sup>
                          <m:r>
                            <a:rPr lang="en-GB" sz="1400" b="0" i="1" smtClean="0">
                              <a:latin typeface="Cambria Math"/>
                            </a:rPr>
                            <m:t>2</m:t>
                          </m:r>
                        </m:sup>
                      </m:sSup>
                    </m:oMath>
                  </m:oMathPara>
                </a14:m>
                <a:endParaRPr lang="en-GB" sz="1400" dirty="0"/>
              </a:p>
            </p:txBody>
          </p:sp>
        </mc:Choice>
        <mc:Fallback xmlns="">
          <p:sp>
            <p:nvSpPr>
              <p:cNvPr id="91" name="TextBox 90"/>
              <p:cNvSpPr txBox="1">
                <a:spLocks noRot="1" noChangeAspect="1" noMove="1" noResize="1" noEditPoints="1" noAdjustHandles="1" noChangeArrowheads="1" noChangeShapeType="1" noTextEdit="1"/>
              </p:cNvSpPr>
              <p:nvPr/>
            </p:nvSpPr>
            <p:spPr>
              <a:xfrm>
                <a:off x="3962400" y="4800600"/>
                <a:ext cx="1409232" cy="495649"/>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2" name="TextBox 91"/>
              <p:cNvSpPr txBox="1"/>
              <p:nvPr/>
            </p:nvSpPr>
            <p:spPr>
              <a:xfrm>
                <a:off x="3962400" y="5410200"/>
                <a:ext cx="87524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=6</m:t>
                      </m:r>
                      <m:r>
                        <a:rPr lang="en-GB" sz="1400" b="0" i="1" smtClean="0">
                          <a:latin typeface="Cambria Math"/>
                        </a:rPr>
                        <m:t>𝐽</m:t>
                      </m:r>
                    </m:oMath>
                  </m:oMathPara>
                </a14:m>
                <a:endParaRPr lang="en-GB" sz="1400" dirty="0"/>
              </a:p>
            </p:txBody>
          </p:sp>
        </mc:Choice>
        <mc:Fallback xmlns="">
          <p:sp>
            <p:nvSpPr>
              <p:cNvPr id="92" name="TextBox 91"/>
              <p:cNvSpPr txBox="1">
                <a:spLocks noRot="1" noChangeAspect="1" noMove="1" noResize="1" noEditPoints="1" noAdjustHandles="1" noChangeArrowheads="1" noChangeShapeType="1" noTextEdit="1"/>
              </p:cNvSpPr>
              <p:nvPr/>
            </p:nvSpPr>
            <p:spPr>
              <a:xfrm>
                <a:off x="3962400" y="5410200"/>
                <a:ext cx="875240" cy="307777"/>
              </a:xfrm>
              <a:prstGeom prst="rect">
                <a:avLst/>
              </a:prstGeom>
              <a:blipFill rotWithShape="1">
                <a:blip r:embed="rId17"/>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6553200" y="4800600"/>
                <a:ext cx="1409232"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(5)(</m:t>
                      </m:r>
                      <m:sSup>
                        <m:sSupPr>
                          <m:ctrlPr>
                            <a:rPr lang="en-GB" sz="1400" b="0" i="1" smtClean="0">
                              <a:latin typeface="Cambria Math" panose="02040503050406030204" pitchFamily="18" charset="0"/>
                            </a:rPr>
                          </m:ctrlPr>
                        </m:sSupPr>
                        <m:e>
                          <m:r>
                            <a:rPr lang="en-GB" sz="1400" b="0" i="1" smtClean="0">
                              <a:latin typeface="Cambria Math"/>
                            </a:rPr>
                            <m:t>1)</m:t>
                          </m:r>
                        </m:e>
                        <m:sup>
                          <m:r>
                            <a:rPr lang="en-GB" sz="1400" b="0" i="1" smtClean="0">
                              <a:latin typeface="Cambria Math"/>
                            </a:rPr>
                            <m:t>2</m:t>
                          </m:r>
                        </m:sup>
                      </m:sSup>
                    </m:oMath>
                  </m:oMathPara>
                </a14:m>
                <a:endParaRPr lang="en-GB" sz="1400" dirty="0"/>
              </a:p>
            </p:txBody>
          </p:sp>
        </mc:Choice>
        <mc:Fallback xmlns="">
          <p:sp>
            <p:nvSpPr>
              <p:cNvPr id="94" name="TextBox 93"/>
              <p:cNvSpPr txBox="1">
                <a:spLocks noRot="1" noChangeAspect="1" noMove="1" noResize="1" noEditPoints="1" noAdjustHandles="1" noChangeArrowheads="1" noChangeShapeType="1" noTextEdit="1"/>
              </p:cNvSpPr>
              <p:nvPr/>
            </p:nvSpPr>
            <p:spPr>
              <a:xfrm>
                <a:off x="6553200" y="4800600"/>
                <a:ext cx="1409232" cy="495649"/>
              </a:xfrm>
              <a:prstGeom prst="rect">
                <a:avLst/>
              </a:prstGeom>
              <a:blipFill rotWithShape="1">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5" name="TextBox 94"/>
              <p:cNvSpPr txBox="1"/>
              <p:nvPr/>
            </p:nvSpPr>
            <p:spPr>
              <a:xfrm>
                <a:off x="6553200" y="5410200"/>
                <a:ext cx="101149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=2.5</m:t>
                      </m:r>
                      <m:r>
                        <a:rPr lang="en-GB" sz="1400" b="0" i="1" smtClean="0">
                          <a:latin typeface="Cambria Math"/>
                        </a:rPr>
                        <m:t>𝐽</m:t>
                      </m:r>
                    </m:oMath>
                  </m:oMathPara>
                </a14:m>
                <a:endParaRPr lang="en-GB" sz="1400" dirty="0"/>
              </a:p>
            </p:txBody>
          </p:sp>
        </mc:Choice>
        <mc:Fallback xmlns="">
          <p:sp>
            <p:nvSpPr>
              <p:cNvPr id="95" name="TextBox 94"/>
              <p:cNvSpPr txBox="1">
                <a:spLocks noRot="1" noChangeAspect="1" noMove="1" noResize="1" noEditPoints="1" noAdjustHandles="1" noChangeArrowheads="1" noChangeShapeType="1" noTextEdit="1"/>
              </p:cNvSpPr>
              <p:nvPr/>
            </p:nvSpPr>
            <p:spPr>
              <a:xfrm>
                <a:off x="6553200" y="5410200"/>
                <a:ext cx="1011495" cy="307777"/>
              </a:xfrm>
              <a:prstGeom prst="rect">
                <a:avLst/>
              </a:prstGeom>
              <a:blipFill rotWithShape="1">
                <a:blip r:embed="rId19"/>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6553200" y="4267200"/>
                <a:ext cx="11775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oMath>
                  </m:oMathPara>
                </a14:m>
                <a:endParaRPr lang="en-GB" sz="1400" dirty="0"/>
              </a:p>
            </p:txBody>
          </p:sp>
        </mc:Choice>
        <mc:Fallback xmlns="">
          <p:sp>
            <p:nvSpPr>
              <p:cNvPr id="96" name="TextBox 95"/>
              <p:cNvSpPr txBox="1">
                <a:spLocks noRot="1" noChangeAspect="1" noMove="1" noResize="1" noEditPoints="1" noAdjustHandles="1" noChangeArrowheads="1" noChangeShapeType="1" noTextEdit="1"/>
              </p:cNvSpPr>
              <p:nvPr/>
            </p:nvSpPr>
            <p:spPr>
              <a:xfrm>
                <a:off x="6553200" y="4267200"/>
                <a:ext cx="1177566" cy="495649"/>
              </a:xfrm>
              <a:prstGeom prst="rect">
                <a:avLst/>
              </a:prstGeom>
              <a:blipFill rotWithShape="1">
                <a:blip r:embed="rId15"/>
                <a:stretch>
                  <a:fillRect b="-1235"/>
                </a:stretch>
              </a:blipFill>
            </p:spPr>
            <p:txBody>
              <a:bodyPr/>
              <a:lstStyle/>
              <a:p>
                <a:r>
                  <a:rPr lang="en-GB">
                    <a:noFill/>
                  </a:rPr>
                  <a:t> </a:t>
                </a:r>
              </a:p>
            </p:txBody>
          </p:sp>
        </mc:Fallback>
      </mc:AlternateContent>
      <p:sp>
        <p:nvSpPr>
          <p:cNvPr id="97" name="Arc 96"/>
          <p:cNvSpPr/>
          <p:nvPr/>
        </p:nvSpPr>
        <p:spPr>
          <a:xfrm>
            <a:off x="5105400" y="45720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8" name="TextBox 97"/>
          <p:cNvSpPr txBox="1"/>
          <p:nvPr/>
        </p:nvSpPr>
        <p:spPr>
          <a:xfrm>
            <a:off x="5334000" y="4495800"/>
            <a:ext cx="1219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99" name="Arc 98"/>
          <p:cNvSpPr/>
          <p:nvPr/>
        </p:nvSpPr>
        <p:spPr>
          <a:xfrm>
            <a:off x="5105400" y="5105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0" name="Arc 99"/>
          <p:cNvSpPr/>
          <p:nvPr/>
        </p:nvSpPr>
        <p:spPr>
          <a:xfrm>
            <a:off x="7696200" y="45720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1" name="Arc 100"/>
          <p:cNvSpPr/>
          <p:nvPr/>
        </p:nvSpPr>
        <p:spPr>
          <a:xfrm>
            <a:off x="7696200" y="5105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2" name="TextBox 101"/>
          <p:cNvSpPr txBox="1"/>
          <p:nvPr/>
        </p:nvSpPr>
        <p:spPr>
          <a:xfrm>
            <a:off x="5562600" y="51816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p:sp>
        <p:nvSpPr>
          <p:cNvPr id="103" name="TextBox 102"/>
          <p:cNvSpPr txBox="1"/>
          <p:nvPr/>
        </p:nvSpPr>
        <p:spPr>
          <a:xfrm>
            <a:off x="7961194" y="4495800"/>
            <a:ext cx="1219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104" name="TextBox 103"/>
          <p:cNvSpPr txBox="1"/>
          <p:nvPr/>
        </p:nvSpPr>
        <p:spPr>
          <a:xfrm>
            <a:off x="8189794" y="51816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p:sp>
        <p:nvSpPr>
          <p:cNvPr id="105" name="TextBox 104"/>
          <p:cNvSpPr txBox="1"/>
          <p:nvPr/>
        </p:nvSpPr>
        <p:spPr>
          <a:xfrm>
            <a:off x="609600" y="5638800"/>
            <a:ext cx="2694969" cy="307777"/>
          </a:xfrm>
          <a:prstGeom prst="rect">
            <a:avLst/>
          </a:prstGeom>
          <a:noFill/>
        </p:spPr>
        <p:txBody>
          <a:bodyPr wrap="none" rtlCol="0">
            <a:spAutoFit/>
          </a:bodyPr>
          <a:lstStyle/>
          <a:p>
            <a:r>
              <a:rPr lang="en-GB" sz="1400" dirty="0">
                <a:solidFill>
                  <a:srgbClr val="FF0000"/>
                </a:solidFill>
                <a:latin typeface="Comic Sans MS" pitchFamily="66" charset="0"/>
              </a:rPr>
              <a:t>Kinetic energy before = 23.5J</a:t>
            </a:r>
          </a:p>
        </p:txBody>
      </p:sp>
      <p:sp>
        <p:nvSpPr>
          <p:cNvPr id="69" name="TextBox 68"/>
          <p:cNvSpPr txBox="1"/>
          <p:nvPr/>
        </p:nvSpPr>
        <p:spPr>
          <a:xfrm>
            <a:off x="3962400" y="5867400"/>
            <a:ext cx="2464136" cy="307777"/>
          </a:xfrm>
          <a:prstGeom prst="rect">
            <a:avLst/>
          </a:prstGeom>
          <a:noFill/>
        </p:spPr>
        <p:txBody>
          <a:bodyPr wrap="none" rtlCol="0">
            <a:spAutoFit/>
          </a:bodyPr>
          <a:lstStyle/>
          <a:p>
            <a:r>
              <a:rPr lang="en-GB" sz="1400" dirty="0">
                <a:solidFill>
                  <a:srgbClr val="FF0000"/>
                </a:solidFill>
                <a:latin typeface="Comic Sans MS" pitchFamily="66" charset="0"/>
              </a:rPr>
              <a:t>Kinetic energy after = 8.5J</a:t>
            </a:r>
          </a:p>
        </p:txBody>
      </p:sp>
      <p:sp>
        <p:nvSpPr>
          <p:cNvPr id="73" name="TextBox 72"/>
          <p:cNvSpPr txBox="1"/>
          <p:nvPr/>
        </p:nvSpPr>
        <p:spPr>
          <a:xfrm>
            <a:off x="3962400" y="6172200"/>
            <a:ext cx="2255746" cy="307777"/>
          </a:xfrm>
          <a:prstGeom prst="rect">
            <a:avLst/>
          </a:prstGeom>
          <a:noFill/>
        </p:spPr>
        <p:txBody>
          <a:bodyPr wrap="none" rtlCol="0">
            <a:spAutoFit/>
          </a:bodyPr>
          <a:lstStyle/>
          <a:p>
            <a:r>
              <a:rPr lang="en-GB" sz="1400" dirty="0">
                <a:solidFill>
                  <a:srgbClr val="FF0000"/>
                </a:solidFill>
                <a:latin typeface="Comic Sans MS" pitchFamily="66" charset="0"/>
              </a:rPr>
              <a:t>Kinetic energy </a:t>
            </a:r>
            <a:r>
              <a:rPr lang="en-GB" sz="1400" b="1" u="sng" dirty="0">
                <a:solidFill>
                  <a:srgbClr val="FF0000"/>
                </a:solidFill>
                <a:latin typeface="Comic Sans MS" pitchFamily="66" charset="0"/>
              </a:rPr>
              <a:t>lost</a:t>
            </a:r>
            <a:r>
              <a:rPr lang="en-GB" sz="1400" dirty="0">
                <a:solidFill>
                  <a:srgbClr val="FF0000"/>
                </a:solidFill>
                <a:latin typeface="Comic Sans MS" pitchFamily="66" charset="0"/>
              </a:rPr>
              <a:t> = 15J</a:t>
            </a:r>
          </a:p>
        </p:txBody>
      </p:sp>
      <p:cxnSp>
        <p:nvCxnSpPr>
          <p:cNvPr id="68" name="Straight Arrow Connector 67"/>
          <p:cNvCxnSpPr/>
          <p:nvPr/>
        </p:nvCxnSpPr>
        <p:spPr>
          <a:xfrm flipH="1">
            <a:off x="5646115" y="204277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722315" y="1737970"/>
            <a:ext cx="293670" cy="307777"/>
          </a:xfrm>
          <a:prstGeom prst="rect">
            <a:avLst/>
          </a:prstGeom>
          <a:noFill/>
        </p:spPr>
        <p:txBody>
          <a:bodyPr wrap="none" rtlCol="0">
            <a:spAutoFit/>
          </a:bodyPr>
          <a:lstStyle/>
          <a:p>
            <a:pPr algn="ctr"/>
            <a:r>
              <a:rPr lang="en-GB" sz="1400" dirty="0">
                <a:solidFill>
                  <a:srgbClr val="FF0000"/>
                </a:solidFill>
                <a:latin typeface="Comic Sans MS" pitchFamily="66" charset="0"/>
              </a:rPr>
              <a:t>2</a:t>
            </a:r>
            <a:endParaRPr lang="en-GB" sz="1400" baseline="-25000" dirty="0">
              <a:solidFill>
                <a:srgbClr val="FF0000"/>
              </a:solidFill>
              <a:latin typeface="Comic Sans MS" pitchFamily="66" charset="0"/>
            </a:endParaRPr>
          </a:p>
        </p:txBody>
      </p:sp>
      <p:cxnSp>
        <p:nvCxnSpPr>
          <p:cNvPr id="74" name="Straight Arrow Connector 73"/>
          <p:cNvCxnSpPr/>
          <p:nvPr/>
        </p:nvCxnSpPr>
        <p:spPr>
          <a:xfrm>
            <a:off x="6393688" y="204277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6484315" y="1737970"/>
            <a:ext cx="264816" cy="307777"/>
          </a:xfrm>
          <a:prstGeom prst="rect">
            <a:avLst/>
          </a:prstGeom>
          <a:noFill/>
        </p:spPr>
        <p:txBody>
          <a:bodyPr wrap="none" rtlCol="0">
            <a:spAutoFit/>
          </a:bodyPr>
          <a:lstStyle/>
          <a:p>
            <a:pPr algn="ctr"/>
            <a:r>
              <a:rPr lang="en-GB" sz="1400" dirty="0">
                <a:solidFill>
                  <a:srgbClr val="FF0000"/>
                </a:solidFill>
                <a:latin typeface="Comic Sans MS" pitchFamily="66" charset="0"/>
              </a:rPr>
              <a:t>1</a:t>
            </a:r>
            <a:endParaRPr lang="en-GB" sz="1400"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76" name="TextBox 75"/>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76" name="TextBox 75"/>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77" name="TextBox 76"/>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78" name="TextBox 77"/>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79" name="TextBox 78"/>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80" name="TextBox 79"/>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4"/>
                <a:stretch>
                  <a:fillRect b="-3846"/>
                </a:stretch>
              </a:blipFill>
            </p:spPr>
            <p:txBody>
              <a:bodyPr/>
              <a:lstStyle/>
              <a:p>
                <a:r>
                  <a:rPr lang="en-GB">
                    <a:noFill/>
                  </a:rPr>
                  <a:t> </a:t>
                </a:r>
              </a:p>
            </p:txBody>
          </p:sp>
        </mc:Fallback>
      </mc:AlternateContent>
      <p:sp>
        <p:nvSpPr>
          <p:cNvPr id="81" name="TextBox 80"/>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5"/>
              </a:rPr>
              <a:t>Applet for collision demonstrations</a:t>
            </a:r>
            <a:endParaRPr lang="en-GB" sz="1400" dirty="0">
              <a:latin typeface="Comic Sans MS" pitchFamily="66" charset="0"/>
            </a:endParaRPr>
          </a:p>
        </p:txBody>
      </p:sp>
      <p:sp>
        <p:nvSpPr>
          <p:cNvPr id="8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85"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323254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2">
                                            <p:txEl>
                                              <p:pRg st="0" end="0"/>
                                            </p:txEl>
                                          </p:spTgt>
                                        </p:tgtEl>
                                        <p:attrNameLst>
                                          <p:attrName>style.visibility</p:attrName>
                                        </p:attrNameLst>
                                      </p:cBhvr>
                                      <p:to>
                                        <p:strVal val="visible"/>
                                      </p:to>
                                    </p:set>
                                    <p:animEffect transition="in" filter="blinds(horizontal)">
                                      <p:cBhvr>
                                        <p:cTn id="7" dur="500"/>
                                        <p:tgtEl>
                                          <p:spTgt spid="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blinds(horizontal)">
                                      <p:cBhvr>
                                        <p:cTn id="12" dur="500"/>
                                        <p:tgtEl>
                                          <p:spTgt spid="8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blinds(horizontal)">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7"/>
                                        </p:tgtEl>
                                        <p:attrNameLst>
                                          <p:attrName>style.visibility</p:attrName>
                                        </p:attrNameLst>
                                      </p:cBhvr>
                                      <p:to>
                                        <p:strVal val="visible"/>
                                      </p:to>
                                    </p:set>
                                    <p:animEffect transition="in" filter="blinds(horizontal)">
                                      <p:cBhvr>
                                        <p:cTn id="22" dur="500"/>
                                        <p:tgtEl>
                                          <p:spTgt spid="9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8"/>
                                        </p:tgtEl>
                                        <p:attrNameLst>
                                          <p:attrName>style.visibility</p:attrName>
                                        </p:attrNameLst>
                                      </p:cBhvr>
                                      <p:to>
                                        <p:strVal val="visible"/>
                                      </p:to>
                                    </p:set>
                                    <p:animEffect transition="in" filter="blinds(horizontal)">
                                      <p:cBhvr>
                                        <p:cTn id="27" dur="500"/>
                                        <p:tgtEl>
                                          <p:spTgt spid="9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1"/>
                                        </p:tgtEl>
                                        <p:attrNameLst>
                                          <p:attrName>style.visibility</p:attrName>
                                        </p:attrNameLst>
                                      </p:cBhvr>
                                      <p:to>
                                        <p:strVal val="visible"/>
                                      </p:to>
                                    </p:set>
                                    <p:animEffect transition="in" filter="blinds(horizontal)">
                                      <p:cBhvr>
                                        <p:cTn id="32" dur="500"/>
                                        <p:tgtEl>
                                          <p:spTgt spid="9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9"/>
                                        </p:tgtEl>
                                        <p:attrNameLst>
                                          <p:attrName>style.visibility</p:attrName>
                                        </p:attrNameLst>
                                      </p:cBhvr>
                                      <p:to>
                                        <p:strVal val="visible"/>
                                      </p:to>
                                    </p:set>
                                    <p:animEffect transition="in" filter="blinds(horizontal)">
                                      <p:cBhvr>
                                        <p:cTn id="37" dur="500"/>
                                        <p:tgtEl>
                                          <p:spTgt spid="9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2"/>
                                        </p:tgtEl>
                                        <p:attrNameLst>
                                          <p:attrName>style.visibility</p:attrName>
                                        </p:attrNameLst>
                                      </p:cBhvr>
                                      <p:to>
                                        <p:strVal val="visible"/>
                                      </p:to>
                                    </p:set>
                                    <p:animEffect transition="in" filter="blinds(horizontal)">
                                      <p:cBhvr>
                                        <p:cTn id="42" dur="500"/>
                                        <p:tgtEl>
                                          <p:spTgt spid="10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2"/>
                                        </p:tgtEl>
                                        <p:attrNameLst>
                                          <p:attrName>style.visibility</p:attrName>
                                        </p:attrNameLst>
                                      </p:cBhvr>
                                      <p:to>
                                        <p:strVal val="visible"/>
                                      </p:to>
                                    </p:set>
                                    <p:animEffect transition="in" filter="blinds(horizontal)">
                                      <p:cBhvr>
                                        <p:cTn id="47" dur="500"/>
                                        <p:tgtEl>
                                          <p:spTgt spid="9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90"/>
                                        </p:tgtEl>
                                        <p:attrNameLst>
                                          <p:attrName>style.visibility</p:attrName>
                                        </p:attrNameLst>
                                      </p:cBhvr>
                                      <p:to>
                                        <p:strVal val="visible"/>
                                      </p:to>
                                    </p:set>
                                    <p:animEffect transition="in" filter="blinds(horizontal)">
                                      <p:cBhvr>
                                        <p:cTn id="52" dur="500"/>
                                        <p:tgtEl>
                                          <p:spTgt spid="9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96"/>
                                        </p:tgtEl>
                                        <p:attrNameLst>
                                          <p:attrName>style.visibility</p:attrName>
                                        </p:attrNameLst>
                                      </p:cBhvr>
                                      <p:to>
                                        <p:strVal val="visible"/>
                                      </p:to>
                                    </p:set>
                                    <p:animEffect transition="in" filter="blinds(horizontal)">
                                      <p:cBhvr>
                                        <p:cTn id="57" dur="500"/>
                                        <p:tgtEl>
                                          <p:spTgt spid="9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00"/>
                                        </p:tgtEl>
                                        <p:attrNameLst>
                                          <p:attrName>style.visibility</p:attrName>
                                        </p:attrNameLst>
                                      </p:cBhvr>
                                      <p:to>
                                        <p:strVal val="visible"/>
                                      </p:to>
                                    </p:set>
                                    <p:animEffect transition="in" filter="blinds(horizontal)">
                                      <p:cBhvr>
                                        <p:cTn id="62" dur="500"/>
                                        <p:tgtEl>
                                          <p:spTgt spid="100"/>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03"/>
                                        </p:tgtEl>
                                        <p:attrNameLst>
                                          <p:attrName>style.visibility</p:attrName>
                                        </p:attrNameLst>
                                      </p:cBhvr>
                                      <p:to>
                                        <p:strVal val="visible"/>
                                      </p:to>
                                    </p:set>
                                    <p:animEffect transition="in" filter="blinds(horizontal)">
                                      <p:cBhvr>
                                        <p:cTn id="67" dur="500"/>
                                        <p:tgtEl>
                                          <p:spTgt spid="103"/>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94"/>
                                        </p:tgtEl>
                                        <p:attrNameLst>
                                          <p:attrName>style.visibility</p:attrName>
                                        </p:attrNameLst>
                                      </p:cBhvr>
                                      <p:to>
                                        <p:strVal val="visible"/>
                                      </p:to>
                                    </p:set>
                                    <p:animEffect transition="in" filter="blinds(horizontal)">
                                      <p:cBhvr>
                                        <p:cTn id="72" dur="500"/>
                                        <p:tgtEl>
                                          <p:spTgt spid="94"/>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01"/>
                                        </p:tgtEl>
                                        <p:attrNameLst>
                                          <p:attrName>style.visibility</p:attrName>
                                        </p:attrNameLst>
                                      </p:cBhvr>
                                      <p:to>
                                        <p:strVal val="visible"/>
                                      </p:to>
                                    </p:set>
                                    <p:animEffect transition="in" filter="blinds(horizontal)">
                                      <p:cBhvr>
                                        <p:cTn id="77" dur="500"/>
                                        <p:tgtEl>
                                          <p:spTgt spid="101"/>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04"/>
                                        </p:tgtEl>
                                        <p:attrNameLst>
                                          <p:attrName>style.visibility</p:attrName>
                                        </p:attrNameLst>
                                      </p:cBhvr>
                                      <p:to>
                                        <p:strVal val="visible"/>
                                      </p:to>
                                    </p:set>
                                    <p:animEffect transition="in" filter="blinds(horizontal)">
                                      <p:cBhvr>
                                        <p:cTn id="82" dur="500"/>
                                        <p:tgtEl>
                                          <p:spTgt spid="104"/>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95"/>
                                        </p:tgtEl>
                                        <p:attrNameLst>
                                          <p:attrName>style.visibility</p:attrName>
                                        </p:attrNameLst>
                                      </p:cBhvr>
                                      <p:to>
                                        <p:strVal val="visible"/>
                                      </p:to>
                                    </p:set>
                                    <p:animEffect transition="in" filter="blinds(horizontal)">
                                      <p:cBhvr>
                                        <p:cTn id="87" dur="500"/>
                                        <p:tgtEl>
                                          <p:spTgt spid="95"/>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69"/>
                                        </p:tgtEl>
                                        <p:attrNameLst>
                                          <p:attrName>style.visibility</p:attrName>
                                        </p:attrNameLst>
                                      </p:cBhvr>
                                      <p:to>
                                        <p:strVal val="visible"/>
                                      </p:to>
                                    </p:set>
                                    <p:animEffect transition="in" filter="blinds(horizontal)">
                                      <p:cBhvr>
                                        <p:cTn id="92" dur="500"/>
                                        <p:tgtEl>
                                          <p:spTgt spid="69"/>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73"/>
                                        </p:tgtEl>
                                        <p:attrNameLst>
                                          <p:attrName>style.visibility</p:attrName>
                                        </p:attrNameLst>
                                      </p:cBhvr>
                                      <p:to>
                                        <p:strVal val="visible"/>
                                      </p:to>
                                    </p:set>
                                    <p:animEffect transition="in" filter="blinds(horizontal)">
                                      <p:cBhvr>
                                        <p:cTn id="9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90" grpId="0"/>
      <p:bldP spid="43" grpId="0"/>
      <p:bldP spid="91" grpId="0"/>
      <p:bldP spid="92" grpId="0"/>
      <p:bldP spid="94" grpId="0"/>
      <p:bldP spid="95" grpId="0"/>
      <p:bldP spid="96" grpId="0"/>
      <p:bldP spid="97" grpId="0" animBg="1"/>
      <p:bldP spid="98" grpId="0"/>
      <p:bldP spid="99" grpId="0" animBg="1"/>
      <p:bldP spid="100" grpId="0" animBg="1"/>
      <p:bldP spid="101" grpId="0" animBg="1"/>
      <p:bldP spid="102" grpId="0"/>
      <p:bldP spid="103" grpId="0"/>
      <p:bldP spid="104" grpId="0"/>
      <p:bldP spid="69" grpId="0"/>
      <p:bldP spid="7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lnSpcReduction="10000"/>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gun of mass 600kg fires a shell of mass 12kg horizontally, with velocity 20ms</a:t>
            </a:r>
            <a:r>
              <a:rPr lang="en-GB" sz="1400" baseline="30000" dirty="0">
                <a:latin typeface="Comic Sans MS" pitchFamily="66" charset="0"/>
              </a:rPr>
              <a:t>-1</a:t>
            </a:r>
            <a:r>
              <a:rPr lang="en-GB" sz="1400" dirty="0">
                <a:latin typeface="Comic Sans MS" pitchFamily="66" charset="0"/>
              </a:rPr>
              <a:t>. </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the velocity of the gun after the shell has been fired</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total kinetic energy generated on firing</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Show that the ratio of the energy of the gun to the energy of the shell is equal to the ratio of the speed of the gun to the speed of the shell</a:t>
            </a:r>
          </a:p>
        </p:txBody>
      </p:sp>
      <p:pic>
        <p:nvPicPr>
          <p:cNvPr id="1027" name="Picture 3" descr="C:\Users\User\AppData\Local\Microsoft\Windows\Temporary Internet Files\Content.IE5\4MY2HU0N\MC90023068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866866" y="1695735"/>
            <a:ext cx="1524000" cy="739614"/>
          </a:xfrm>
          <a:prstGeom prst="rect">
            <a:avLst/>
          </a:prstGeom>
          <a:noFill/>
          <a:extLst>
            <a:ext uri="{909E8E84-426E-40DD-AFC4-6F175D3DCCD1}">
              <a14:hiddenFill xmlns:a14="http://schemas.microsoft.com/office/drawing/2010/main">
                <a:solidFill>
                  <a:srgbClr val="FFFFFF"/>
                </a:solidFill>
              </a14:hiddenFill>
            </a:ext>
          </a:extLst>
        </p:spPr>
      </p:pic>
      <p:sp>
        <p:nvSpPr>
          <p:cNvPr id="11" name="Oval 10"/>
          <p:cNvSpPr/>
          <p:nvPr/>
        </p:nvSpPr>
        <p:spPr>
          <a:xfrm>
            <a:off x="5502322" y="1820838"/>
            <a:ext cx="152400" cy="152400"/>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5914030" y="13272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914030" y="16320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14030" y="1327245"/>
            <a:ext cx="1524000" cy="307777"/>
          </a:xfrm>
          <a:prstGeom prst="rect">
            <a:avLst/>
          </a:prstGeom>
          <a:noFill/>
        </p:spPr>
        <p:txBody>
          <a:bodyPr wrap="square" rtlCol="0">
            <a:spAutoFit/>
          </a:bodyPr>
          <a:lstStyle/>
          <a:p>
            <a:pPr algn="ctr"/>
            <a:r>
              <a:rPr lang="en-GB" sz="1400" b="1" dirty="0">
                <a:latin typeface="Comic Sans MS" pitchFamily="66" charset="0"/>
              </a:rPr>
              <a:t>Before</a:t>
            </a:r>
          </a:p>
        </p:txBody>
      </p:sp>
      <p:sp>
        <p:nvSpPr>
          <p:cNvPr id="17" name="TextBox 16"/>
          <p:cNvSpPr txBox="1"/>
          <p:nvPr/>
        </p:nvSpPr>
        <p:spPr>
          <a:xfrm>
            <a:off x="7438030" y="1327245"/>
            <a:ext cx="1524000" cy="307777"/>
          </a:xfrm>
          <a:prstGeom prst="rect">
            <a:avLst/>
          </a:prstGeom>
          <a:noFill/>
        </p:spPr>
        <p:txBody>
          <a:bodyPr wrap="square" rtlCol="0">
            <a:spAutoFit/>
          </a:bodyPr>
          <a:lstStyle/>
          <a:p>
            <a:pPr algn="ctr"/>
            <a:r>
              <a:rPr lang="en-GB" sz="1400" b="1" dirty="0">
                <a:latin typeface="Comic Sans MS" pitchFamily="66" charset="0"/>
              </a:rPr>
              <a:t>After</a:t>
            </a:r>
          </a:p>
        </p:txBody>
      </p:sp>
      <p:cxnSp>
        <p:nvCxnSpPr>
          <p:cNvPr id="19" name="Straight Connector 18"/>
          <p:cNvCxnSpPr/>
          <p:nvPr/>
        </p:nvCxnSpPr>
        <p:spPr>
          <a:xfrm>
            <a:off x="8962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438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914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6142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6904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7666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8428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p:cNvCxnSpPr/>
          <p:nvPr/>
        </p:nvCxnSpPr>
        <p:spPr>
          <a:xfrm>
            <a:off x="6066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142630" y="1632045"/>
            <a:ext cx="293670" cy="307777"/>
          </a:xfrm>
          <a:prstGeom prst="rect">
            <a:avLst/>
          </a:prstGeom>
          <a:noFill/>
        </p:spPr>
        <p:txBody>
          <a:bodyPr wrap="none" rtlCol="0">
            <a:spAutoFit/>
          </a:bodyPr>
          <a:lstStyle/>
          <a:p>
            <a:pPr algn="ctr"/>
            <a:r>
              <a:rPr lang="en-GB" sz="1400" dirty="0">
                <a:latin typeface="Comic Sans MS" pitchFamily="66" charset="0"/>
              </a:rPr>
              <a:t>0</a:t>
            </a:r>
          </a:p>
        </p:txBody>
      </p:sp>
      <p:cxnSp>
        <p:nvCxnSpPr>
          <p:cNvPr id="28" name="Straight Arrow Connector 27"/>
          <p:cNvCxnSpPr/>
          <p:nvPr/>
        </p:nvCxnSpPr>
        <p:spPr>
          <a:xfrm>
            <a:off x="8352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374128" y="1632045"/>
            <a:ext cx="402675" cy="307777"/>
          </a:xfrm>
          <a:prstGeom prst="rect">
            <a:avLst/>
          </a:prstGeom>
          <a:noFill/>
        </p:spPr>
        <p:txBody>
          <a:bodyPr wrap="none" rtlCol="0">
            <a:spAutoFit/>
          </a:bodyPr>
          <a:lstStyle/>
          <a:p>
            <a:pPr algn="ctr"/>
            <a:r>
              <a:rPr lang="en-GB" sz="1400" dirty="0">
                <a:latin typeface="Comic Sans MS" pitchFamily="66" charset="0"/>
              </a:rPr>
              <a:t>20</a:t>
            </a:r>
            <a:endParaRPr lang="en-GB" sz="1400" baseline="-25000" dirty="0">
              <a:latin typeface="Comic Sans MS" pitchFamily="66" charset="0"/>
            </a:endParaRPr>
          </a:p>
        </p:txBody>
      </p:sp>
      <p:cxnSp>
        <p:nvCxnSpPr>
          <p:cNvPr id="30" name="Straight Connector 29"/>
          <p:cNvCxnSpPr/>
          <p:nvPr/>
        </p:nvCxnSpPr>
        <p:spPr>
          <a:xfrm>
            <a:off x="5914030" y="26226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066430" y="2013045"/>
            <a:ext cx="457200" cy="307777"/>
          </a:xfrm>
          <a:prstGeom prst="rect">
            <a:avLst/>
          </a:prstGeom>
          <a:noFill/>
        </p:spPr>
        <p:txBody>
          <a:bodyPr wrap="square" rtlCol="0">
            <a:spAutoFit/>
          </a:bodyPr>
          <a:lstStyle/>
          <a:p>
            <a:pPr algn="ctr"/>
            <a:r>
              <a:rPr lang="en-GB" sz="1400" dirty="0">
                <a:latin typeface="Comic Sans MS" pitchFamily="66" charset="0"/>
              </a:rPr>
              <a:t>G</a:t>
            </a:r>
          </a:p>
        </p:txBody>
      </p:sp>
      <p:sp>
        <p:nvSpPr>
          <p:cNvPr id="32" name="TextBox 31"/>
          <p:cNvSpPr txBox="1"/>
          <p:nvPr/>
        </p:nvSpPr>
        <p:spPr>
          <a:xfrm>
            <a:off x="7590430" y="2013045"/>
            <a:ext cx="457200" cy="307777"/>
          </a:xfrm>
          <a:prstGeom prst="rect">
            <a:avLst/>
          </a:prstGeom>
          <a:noFill/>
        </p:spPr>
        <p:txBody>
          <a:bodyPr wrap="square" rtlCol="0">
            <a:spAutoFit/>
          </a:bodyPr>
          <a:lstStyle/>
          <a:p>
            <a:pPr algn="ctr"/>
            <a:r>
              <a:rPr lang="en-GB" sz="1400" dirty="0">
                <a:latin typeface="Comic Sans MS" pitchFamily="66" charset="0"/>
              </a:rPr>
              <a:t>G</a:t>
            </a:r>
          </a:p>
        </p:txBody>
      </p:sp>
      <p:sp>
        <p:nvSpPr>
          <p:cNvPr id="33" name="TextBox 32"/>
          <p:cNvSpPr txBox="1"/>
          <p:nvPr/>
        </p:nvSpPr>
        <p:spPr>
          <a:xfrm>
            <a:off x="6828430" y="2013045"/>
            <a:ext cx="457200" cy="307777"/>
          </a:xfrm>
          <a:prstGeom prst="rect">
            <a:avLst/>
          </a:prstGeom>
          <a:noFill/>
        </p:spPr>
        <p:txBody>
          <a:bodyPr wrap="square" rtlCol="0">
            <a:spAutoFit/>
          </a:bodyPr>
          <a:lstStyle/>
          <a:p>
            <a:pPr algn="ctr"/>
            <a:r>
              <a:rPr lang="en-GB" sz="1400" dirty="0">
                <a:latin typeface="Comic Sans MS" pitchFamily="66" charset="0"/>
              </a:rPr>
              <a:t>S</a:t>
            </a:r>
          </a:p>
        </p:txBody>
      </p:sp>
      <p:sp>
        <p:nvSpPr>
          <p:cNvPr id="34" name="TextBox 33"/>
          <p:cNvSpPr txBox="1"/>
          <p:nvPr/>
        </p:nvSpPr>
        <p:spPr>
          <a:xfrm>
            <a:off x="8352430" y="2013045"/>
            <a:ext cx="457200" cy="307777"/>
          </a:xfrm>
          <a:prstGeom prst="rect">
            <a:avLst/>
          </a:prstGeom>
          <a:noFill/>
        </p:spPr>
        <p:txBody>
          <a:bodyPr wrap="square" rtlCol="0">
            <a:spAutoFit/>
          </a:bodyPr>
          <a:lstStyle/>
          <a:p>
            <a:pPr algn="ctr"/>
            <a:r>
              <a:rPr lang="en-GB" sz="1400" dirty="0">
                <a:latin typeface="Comic Sans MS" pitchFamily="66" charset="0"/>
              </a:rPr>
              <a:t>S</a:t>
            </a:r>
          </a:p>
        </p:txBody>
      </p:sp>
      <p:cxnSp>
        <p:nvCxnSpPr>
          <p:cNvPr id="35" name="Straight Arrow Connector 34"/>
          <p:cNvCxnSpPr/>
          <p:nvPr/>
        </p:nvCxnSpPr>
        <p:spPr>
          <a:xfrm>
            <a:off x="6828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904630" y="1632045"/>
            <a:ext cx="293670" cy="307777"/>
          </a:xfrm>
          <a:prstGeom prst="rect">
            <a:avLst/>
          </a:prstGeom>
          <a:noFill/>
        </p:spPr>
        <p:txBody>
          <a:bodyPr wrap="none" rtlCol="0">
            <a:spAutoFit/>
          </a:bodyPr>
          <a:lstStyle/>
          <a:p>
            <a:pPr algn="ctr"/>
            <a:r>
              <a:rPr lang="en-GB" sz="1400" dirty="0">
                <a:latin typeface="Comic Sans MS" pitchFamily="66" charset="0"/>
              </a:rPr>
              <a:t>0</a:t>
            </a:r>
          </a:p>
        </p:txBody>
      </p:sp>
      <p:cxnSp>
        <p:nvCxnSpPr>
          <p:cNvPr id="37" name="Straight Arrow Connector 36"/>
          <p:cNvCxnSpPr/>
          <p:nvPr/>
        </p:nvCxnSpPr>
        <p:spPr>
          <a:xfrm>
            <a:off x="7590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668233" y="1632045"/>
            <a:ext cx="290464" cy="307777"/>
          </a:xfrm>
          <a:prstGeom prst="rect">
            <a:avLst/>
          </a:prstGeom>
          <a:noFill/>
        </p:spPr>
        <p:txBody>
          <a:bodyPr wrap="none" rtlCol="0">
            <a:spAutoFit/>
          </a:bodyPr>
          <a:lstStyle/>
          <a:p>
            <a:pPr algn="ctr"/>
            <a:r>
              <a:rPr lang="en-GB" sz="1400" dirty="0">
                <a:latin typeface="Comic Sans MS" pitchFamily="66" charset="0"/>
              </a:rPr>
              <a:t>x</a:t>
            </a:r>
            <a:endParaRPr lang="en-GB" sz="1400" baseline="-25000" dirty="0">
              <a:latin typeface="Comic Sans MS" pitchFamily="66" charset="0"/>
            </a:endParaRPr>
          </a:p>
        </p:txBody>
      </p:sp>
      <p:sp>
        <p:nvSpPr>
          <p:cNvPr id="39" name="TextBox 38"/>
          <p:cNvSpPr txBox="1"/>
          <p:nvPr/>
        </p:nvSpPr>
        <p:spPr>
          <a:xfrm>
            <a:off x="5942141" y="2317845"/>
            <a:ext cx="702436" cy="307777"/>
          </a:xfrm>
          <a:prstGeom prst="rect">
            <a:avLst/>
          </a:prstGeom>
          <a:noFill/>
        </p:spPr>
        <p:txBody>
          <a:bodyPr wrap="none" rtlCol="0">
            <a:spAutoFit/>
          </a:bodyPr>
          <a:lstStyle/>
          <a:p>
            <a:pPr algn="ctr"/>
            <a:r>
              <a:rPr lang="en-GB" sz="1400" dirty="0">
                <a:latin typeface="Comic Sans MS" pitchFamily="66" charset="0"/>
              </a:rPr>
              <a:t>600kg</a:t>
            </a:r>
          </a:p>
        </p:txBody>
      </p:sp>
      <p:sp>
        <p:nvSpPr>
          <p:cNvPr id="40" name="TextBox 39"/>
          <p:cNvSpPr txBox="1"/>
          <p:nvPr/>
        </p:nvSpPr>
        <p:spPr>
          <a:xfrm>
            <a:off x="7466140" y="2317845"/>
            <a:ext cx="702436" cy="307777"/>
          </a:xfrm>
          <a:prstGeom prst="rect">
            <a:avLst/>
          </a:prstGeom>
          <a:noFill/>
        </p:spPr>
        <p:txBody>
          <a:bodyPr wrap="none" rtlCol="0">
            <a:spAutoFit/>
          </a:bodyPr>
          <a:lstStyle/>
          <a:p>
            <a:pPr algn="ctr"/>
            <a:r>
              <a:rPr lang="en-GB" sz="1400" dirty="0">
                <a:latin typeface="Comic Sans MS" pitchFamily="66" charset="0"/>
              </a:rPr>
              <a:t>600kg</a:t>
            </a:r>
          </a:p>
        </p:txBody>
      </p:sp>
      <p:sp>
        <p:nvSpPr>
          <p:cNvPr id="41" name="TextBox 40"/>
          <p:cNvSpPr txBox="1"/>
          <p:nvPr/>
        </p:nvSpPr>
        <p:spPr>
          <a:xfrm>
            <a:off x="6773070" y="2317845"/>
            <a:ext cx="564578" cy="307777"/>
          </a:xfrm>
          <a:prstGeom prst="rect">
            <a:avLst/>
          </a:prstGeom>
          <a:noFill/>
        </p:spPr>
        <p:txBody>
          <a:bodyPr wrap="none" rtlCol="0">
            <a:spAutoFit/>
          </a:bodyPr>
          <a:lstStyle/>
          <a:p>
            <a:pPr algn="ctr"/>
            <a:r>
              <a:rPr lang="en-GB" sz="1400" dirty="0">
                <a:latin typeface="Comic Sans MS" pitchFamily="66" charset="0"/>
              </a:rPr>
              <a:t>12kg</a:t>
            </a:r>
          </a:p>
        </p:txBody>
      </p:sp>
      <p:sp>
        <p:nvSpPr>
          <p:cNvPr id="42" name="TextBox 41"/>
          <p:cNvSpPr txBox="1"/>
          <p:nvPr/>
        </p:nvSpPr>
        <p:spPr>
          <a:xfrm>
            <a:off x="8297070" y="2317845"/>
            <a:ext cx="564578" cy="307777"/>
          </a:xfrm>
          <a:prstGeom prst="rect">
            <a:avLst/>
          </a:prstGeom>
          <a:noFill/>
        </p:spPr>
        <p:txBody>
          <a:bodyPr wrap="none" rtlCol="0">
            <a:spAutoFit/>
          </a:bodyPr>
          <a:lstStyle/>
          <a:p>
            <a:pPr algn="ctr"/>
            <a:r>
              <a:rPr lang="en-GB" sz="1400" dirty="0">
                <a:latin typeface="Comic Sans MS" pitchFamily="66" charset="0"/>
              </a:rPr>
              <a:t>12kg</a:t>
            </a:r>
          </a:p>
        </p:txBody>
      </p:sp>
      <mc:AlternateContent xmlns:mc="http://schemas.openxmlformats.org/markup-compatibility/2006" xmlns:a14="http://schemas.microsoft.com/office/drawing/2010/main">
        <mc:Choice Requires="a14">
          <p:sp>
            <p:nvSpPr>
              <p:cNvPr id="43" name="TextBox 42"/>
              <p:cNvSpPr txBox="1"/>
              <p:nvPr/>
            </p:nvSpPr>
            <p:spPr>
              <a:xfrm>
                <a:off x="4267200" y="2819400"/>
                <a:ext cx="26670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2</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2</m:t>
                          </m:r>
                        </m:sub>
                      </m:sSub>
                    </m:oMath>
                  </m:oMathPara>
                </a14:m>
                <a:endParaRPr lang="en-GB" sz="1400" dirty="0"/>
              </a:p>
            </p:txBody>
          </p:sp>
        </mc:Choice>
        <mc:Fallback xmlns="">
          <p:sp>
            <p:nvSpPr>
              <p:cNvPr id="43" name="TextBox 42"/>
              <p:cNvSpPr txBox="1">
                <a:spLocks noRot="1" noChangeAspect="1" noMove="1" noResize="1" noEditPoints="1" noAdjustHandles="1" noChangeArrowheads="1" noChangeShapeType="1" noTextEdit="1"/>
              </p:cNvSpPr>
              <p:nvPr/>
            </p:nvSpPr>
            <p:spPr>
              <a:xfrm>
                <a:off x="4267200" y="2819400"/>
                <a:ext cx="2667000" cy="307777"/>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3886200" y="3352800"/>
                <a:ext cx="356392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400" b="0" i="1" smtClean="0">
                              <a:latin typeface="Cambria Math" panose="02040503050406030204" pitchFamily="18" charset="0"/>
                            </a:rPr>
                          </m:ctrlPr>
                        </m:dPr>
                        <m:e>
                          <m:r>
                            <a:rPr lang="en-GB" sz="1400" b="0" i="1" smtClean="0">
                              <a:latin typeface="Cambria Math"/>
                            </a:rPr>
                            <m:t>600</m:t>
                          </m:r>
                        </m:e>
                      </m:d>
                      <m:d>
                        <m:dPr>
                          <m:ctrlPr>
                            <a:rPr lang="en-GB" sz="1400" b="0" i="1" smtClean="0">
                              <a:latin typeface="Cambria Math" panose="02040503050406030204" pitchFamily="18" charset="0"/>
                            </a:rPr>
                          </m:ctrlPr>
                        </m:dPr>
                        <m:e>
                          <m:r>
                            <a:rPr lang="en-GB" sz="1400" b="0" i="1" smtClean="0">
                              <a:latin typeface="Cambria Math"/>
                            </a:rPr>
                            <m:t>0</m:t>
                          </m:r>
                        </m:e>
                      </m:d>
                      <m:r>
                        <a:rPr lang="en-GB" sz="1400" b="0" i="1" smtClean="0">
                          <a:latin typeface="Cambria Math"/>
                        </a:rPr>
                        <m:t>+(12)(0)=(600)(</m:t>
                      </m:r>
                      <m:r>
                        <a:rPr lang="en-GB" sz="1400" b="0" i="1" smtClean="0">
                          <a:latin typeface="Cambria Math"/>
                        </a:rPr>
                        <m:t>𝑥</m:t>
                      </m:r>
                      <m:r>
                        <a:rPr lang="en-GB" sz="1400" b="0" i="1" smtClean="0">
                          <a:latin typeface="Cambria Math"/>
                        </a:rPr>
                        <m:t>)+(12)(20)</m:t>
                      </m:r>
                    </m:oMath>
                  </m:oMathPara>
                </a14:m>
                <a:endParaRPr lang="en-GB" sz="1400" dirty="0"/>
              </a:p>
            </p:txBody>
          </p:sp>
        </mc:Choice>
        <mc:Fallback xmlns="">
          <p:sp>
            <p:nvSpPr>
              <p:cNvPr id="44" name="TextBox 43"/>
              <p:cNvSpPr txBox="1">
                <a:spLocks noRot="1" noChangeAspect="1" noMove="1" noResize="1" noEditPoints="1" noAdjustHandles="1" noChangeArrowheads="1" noChangeShapeType="1" noTextEdit="1"/>
              </p:cNvSpPr>
              <p:nvPr/>
            </p:nvSpPr>
            <p:spPr>
              <a:xfrm>
                <a:off x="3886200" y="3352800"/>
                <a:ext cx="3563924" cy="307777"/>
              </a:xfrm>
              <a:prstGeom prst="rect">
                <a:avLst/>
              </a:prstGeom>
              <a:blipFill rotWithShape="1">
                <a:blip r:embed="rId12"/>
                <a:stretch>
                  <a:fillRect b="-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5257800" y="3886200"/>
                <a:ext cx="147091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0=600</m:t>
                      </m:r>
                      <m:r>
                        <a:rPr lang="en-GB" sz="1400" b="0" i="1" smtClean="0">
                          <a:latin typeface="Cambria Math"/>
                        </a:rPr>
                        <m:t>𝑥</m:t>
                      </m:r>
                      <m:r>
                        <a:rPr lang="en-GB" sz="1400" b="0" i="1" smtClean="0">
                          <a:latin typeface="Cambria Math"/>
                        </a:rPr>
                        <m:t>+240</m:t>
                      </m:r>
                    </m:oMath>
                  </m:oMathPara>
                </a14:m>
                <a:endParaRPr lang="en-GB" sz="1400" dirty="0"/>
              </a:p>
            </p:txBody>
          </p:sp>
        </mc:Choice>
        <mc:Fallback xmlns="">
          <p:sp>
            <p:nvSpPr>
              <p:cNvPr id="45" name="TextBox 44"/>
              <p:cNvSpPr txBox="1">
                <a:spLocks noRot="1" noChangeAspect="1" noMove="1" noResize="1" noEditPoints="1" noAdjustHandles="1" noChangeArrowheads="1" noChangeShapeType="1" noTextEdit="1"/>
              </p:cNvSpPr>
              <p:nvPr/>
            </p:nvSpPr>
            <p:spPr>
              <a:xfrm>
                <a:off x="5257800" y="3886200"/>
                <a:ext cx="1470915" cy="307777"/>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4876800" y="4419600"/>
                <a:ext cx="1371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−240=600</m:t>
                      </m:r>
                      <m:r>
                        <a:rPr lang="en-GB" sz="1400" b="0" i="1" smtClean="0">
                          <a:latin typeface="Cambria Math"/>
                        </a:rPr>
                        <m:t>𝑥</m:t>
                      </m:r>
                    </m:oMath>
                  </m:oMathPara>
                </a14:m>
                <a:endParaRPr lang="en-GB" sz="1400" dirty="0"/>
              </a:p>
            </p:txBody>
          </p:sp>
        </mc:Choice>
        <mc:Fallback xmlns="">
          <p:sp>
            <p:nvSpPr>
              <p:cNvPr id="46" name="TextBox 45"/>
              <p:cNvSpPr txBox="1">
                <a:spLocks noRot="1" noChangeAspect="1" noMove="1" noResize="1" noEditPoints="1" noAdjustHandles="1" noChangeArrowheads="1" noChangeShapeType="1" noTextEdit="1"/>
              </p:cNvSpPr>
              <p:nvPr/>
            </p:nvSpPr>
            <p:spPr>
              <a:xfrm>
                <a:off x="4876800" y="4419600"/>
                <a:ext cx="1371600" cy="307777"/>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4876800" y="4953000"/>
                <a:ext cx="11430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−0.4=</m:t>
                      </m:r>
                      <m:r>
                        <a:rPr lang="en-GB" sz="1400" b="0" i="1" smtClean="0">
                          <a:latin typeface="Cambria Math"/>
                        </a:rPr>
                        <m:t>𝑥</m:t>
                      </m:r>
                    </m:oMath>
                  </m:oMathPara>
                </a14:m>
                <a:endParaRPr lang="en-GB" sz="1400" dirty="0"/>
              </a:p>
            </p:txBody>
          </p:sp>
        </mc:Choice>
        <mc:Fallback xmlns="">
          <p:sp>
            <p:nvSpPr>
              <p:cNvPr id="47" name="TextBox 46"/>
              <p:cNvSpPr txBox="1">
                <a:spLocks noRot="1" noChangeAspect="1" noMove="1" noResize="1" noEditPoints="1" noAdjustHandles="1" noChangeArrowheads="1" noChangeShapeType="1" noTextEdit="1"/>
              </p:cNvSpPr>
              <p:nvPr/>
            </p:nvSpPr>
            <p:spPr>
              <a:xfrm>
                <a:off x="4876800" y="4953000"/>
                <a:ext cx="1143000" cy="307777"/>
              </a:xfrm>
              <a:prstGeom prst="rect">
                <a:avLst/>
              </a:prstGeom>
              <a:blipFill rotWithShape="1">
                <a:blip r:embed="rId15"/>
                <a:stretch>
                  <a:fillRect/>
                </a:stretch>
              </a:blipFill>
            </p:spPr>
            <p:txBody>
              <a:bodyPr/>
              <a:lstStyle/>
              <a:p>
                <a:r>
                  <a:rPr lang="en-GB">
                    <a:noFill/>
                  </a:rPr>
                  <a:t> </a:t>
                </a:r>
              </a:p>
            </p:txBody>
          </p:sp>
        </mc:Fallback>
      </mc:AlternateContent>
      <p:sp>
        <p:nvSpPr>
          <p:cNvPr id="48" name="Arc 47"/>
          <p:cNvSpPr/>
          <p:nvPr/>
        </p:nvSpPr>
        <p:spPr>
          <a:xfrm>
            <a:off x="7162800" y="30480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9" name="TextBox 48"/>
          <p:cNvSpPr txBox="1"/>
          <p:nvPr/>
        </p:nvSpPr>
        <p:spPr>
          <a:xfrm>
            <a:off x="7620000" y="3124200"/>
            <a:ext cx="1371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50" name="Arc 49"/>
          <p:cNvSpPr/>
          <p:nvPr/>
        </p:nvSpPr>
        <p:spPr>
          <a:xfrm>
            <a:off x="7162800" y="3581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1" name="Arc 50"/>
          <p:cNvSpPr/>
          <p:nvPr/>
        </p:nvSpPr>
        <p:spPr>
          <a:xfrm>
            <a:off x="6477000" y="41148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2" name="Arc 51"/>
          <p:cNvSpPr/>
          <p:nvPr/>
        </p:nvSpPr>
        <p:spPr>
          <a:xfrm>
            <a:off x="5943600" y="46482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TextBox 52"/>
          <p:cNvSpPr txBox="1"/>
          <p:nvPr/>
        </p:nvSpPr>
        <p:spPr>
          <a:xfrm>
            <a:off x="7543800" y="3581400"/>
            <a:ext cx="1219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Calculate terms</a:t>
            </a:r>
            <a:endParaRPr lang="en-GB" sz="1400" b="1" baseline="-25000" dirty="0">
              <a:solidFill>
                <a:srgbClr val="FF0000"/>
              </a:solidFill>
              <a:latin typeface="Comic Sans MS" pitchFamily="66" charset="0"/>
            </a:endParaRPr>
          </a:p>
        </p:txBody>
      </p:sp>
      <p:sp>
        <p:nvSpPr>
          <p:cNvPr id="54" name="TextBox 53"/>
          <p:cNvSpPr txBox="1"/>
          <p:nvPr/>
        </p:nvSpPr>
        <p:spPr>
          <a:xfrm>
            <a:off x="6934200" y="41910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Subtract 240</a:t>
            </a:r>
            <a:endParaRPr lang="en-GB" sz="1400" b="1" baseline="-25000" dirty="0">
              <a:solidFill>
                <a:srgbClr val="FF0000"/>
              </a:solidFill>
              <a:latin typeface="Comic Sans MS" pitchFamily="66" charset="0"/>
            </a:endParaRPr>
          </a:p>
        </p:txBody>
      </p:sp>
      <p:sp>
        <p:nvSpPr>
          <p:cNvPr id="55" name="TextBox 54"/>
          <p:cNvSpPr txBox="1"/>
          <p:nvPr/>
        </p:nvSpPr>
        <p:spPr>
          <a:xfrm>
            <a:off x="6400800" y="47244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600</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6" name="TextBox 55"/>
              <p:cNvSpPr txBox="1"/>
              <p:nvPr/>
            </p:nvSpPr>
            <p:spPr>
              <a:xfrm>
                <a:off x="1295400" y="3962400"/>
                <a:ext cx="1589964"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𝑥</m:t>
                      </m:r>
                      <m:r>
                        <a:rPr lang="en-GB" sz="1400" b="0" i="1" smtClean="0">
                          <a:solidFill>
                            <a:srgbClr val="FF0000"/>
                          </a:solidFill>
                          <a:latin typeface="Cambria Math"/>
                        </a:rPr>
                        <m:t>=−0.4</m:t>
                      </m:r>
                      <m:r>
                        <a:rPr lang="en-GB" sz="1400" b="0" i="1" smtClean="0">
                          <a:solidFill>
                            <a:srgbClr val="FF0000"/>
                          </a:solidFill>
                          <a:latin typeface="Cambria Math"/>
                        </a:rPr>
                        <m:t>𝑚</m:t>
                      </m:r>
                      <m:sSup>
                        <m:sSupPr>
                          <m:ctrlPr>
                            <a:rPr lang="en-GB" sz="1400" b="0" i="1" smtClean="0">
                              <a:solidFill>
                                <a:srgbClr val="FF0000"/>
                              </a:solidFill>
                              <a:latin typeface="Cambria Math" panose="02040503050406030204" pitchFamily="18" charset="0"/>
                            </a:rPr>
                          </m:ctrlPr>
                        </m:sSupPr>
                        <m:e>
                          <m:r>
                            <a:rPr lang="en-GB" sz="1400" b="0" i="1" smtClean="0">
                              <a:solidFill>
                                <a:srgbClr val="FF0000"/>
                              </a:solidFill>
                              <a:latin typeface="Cambria Math"/>
                            </a:rPr>
                            <m:t>𝑠</m:t>
                          </m:r>
                        </m:e>
                        <m:sup>
                          <m:r>
                            <a:rPr lang="en-GB" sz="1400" b="0" i="1" smtClean="0">
                              <a:solidFill>
                                <a:srgbClr val="FF0000"/>
                              </a:solidFill>
                              <a:latin typeface="Cambria Math"/>
                            </a:rPr>
                            <m:t>−1</m:t>
                          </m:r>
                        </m:sup>
                      </m:sSup>
                    </m:oMath>
                  </m:oMathPara>
                </a14:m>
                <a:endParaRPr lang="en-GB" sz="1400" dirty="0">
                  <a:solidFill>
                    <a:srgbClr val="FF0000"/>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1295400" y="3962400"/>
                <a:ext cx="1589964" cy="307777"/>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8" name="TextBox 57"/>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TextBox 58"/>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9" name="TextBox 58"/>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0" name="TextBox 59"/>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61" name="TextBox 60"/>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2" name="TextBox 61"/>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1"/>
                <a:stretch>
                  <a:fillRect b="-3846"/>
                </a:stretch>
              </a:blipFill>
            </p:spPr>
            <p:txBody>
              <a:bodyPr/>
              <a:lstStyle/>
              <a:p>
                <a:r>
                  <a:rPr lang="en-GB">
                    <a:noFill/>
                  </a:rPr>
                  <a:t> </a:t>
                </a:r>
              </a:p>
            </p:txBody>
          </p:sp>
        </mc:Fallback>
      </mc:AlternateContent>
      <p:sp>
        <p:nvSpPr>
          <p:cNvPr id="63" name="TextBox 62"/>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2"/>
              </a:rPr>
              <a:t>Applet for collision demonstrations</a:t>
            </a:r>
            <a:endParaRPr lang="en-GB" sz="1400" dirty="0">
              <a:latin typeface="Comic Sans MS" pitchFamily="66" charset="0"/>
            </a:endParaRPr>
          </a:p>
        </p:txBody>
      </p:sp>
      <p:sp>
        <p:nvSpPr>
          <p:cNvPr id="64"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65"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87953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blinds(horizontal)">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7"/>
                                        </p:tgtEl>
                                        <p:attrNameLst>
                                          <p:attrName>style.visibility</p:attrName>
                                        </p:attrNameLst>
                                      </p:cBhvr>
                                      <p:to>
                                        <p:strVal val="visible"/>
                                      </p:to>
                                    </p:set>
                                    <p:animEffect transition="in" filter="blinds(horizontal)">
                                      <p:cBhvr>
                                        <p:cTn id="22" dur="500"/>
                                        <p:tgtEl>
                                          <p:spTgt spid="102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linds(horizontal)">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blinds(horizontal)">
                                      <p:cBhvr>
                                        <p:cTn id="30" dur="500"/>
                                        <p:tgtEl>
                                          <p:spTgt spid="20"/>
                                        </p:tgtEl>
                                      </p:cBhvr>
                                    </p:animEffect>
                                  </p:childTnLst>
                                </p:cTn>
                              </p:par>
                              <p:par>
                                <p:cTn id="31" presetID="3" presetClass="entr" presetSubtype="1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blinds(horizontal)">
                                      <p:cBhvr>
                                        <p:cTn id="33" dur="500"/>
                                        <p:tgtEl>
                                          <p:spTgt spid="19"/>
                                        </p:tgtEl>
                                      </p:cBhvr>
                                    </p:animEffect>
                                  </p:childTnLst>
                                </p:cTn>
                              </p:par>
                              <p:par>
                                <p:cTn id="34" presetID="3" presetClass="entr" presetSubtype="10"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blinds(horizontal)">
                                      <p:cBhvr>
                                        <p:cTn id="36" dur="500"/>
                                        <p:tgtEl>
                                          <p:spTgt spid="21"/>
                                        </p:tgtEl>
                                      </p:cBhvr>
                                    </p:animEffect>
                                  </p:childTnLst>
                                </p:cTn>
                              </p:par>
                              <p:par>
                                <p:cTn id="37" presetID="3" presetClass="entr" presetSubtype="10"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linds(horizontal)">
                                      <p:cBhvr>
                                        <p:cTn id="39" dur="500"/>
                                        <p:tgtEl>
                                          <p:spTgt spid="14"/>
                                        </p:tgtEl>
                                      </p:cBhvr>
                                    </p:animEffect>
                                  </p:childTnLst>
                                </p:cTn>
                              </p:par>
                              <p:par>
                                <p:cTn id="40" presetID="3" presetClass="entr" presetSubtype="10" fill="hold"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500"/>
                                        <p:tgtEl>
                                          <p:spTgt spid="15"/>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blinds(horizontal)">
                                      <p:cBhvr>
                                        <p:cTn id="45" dur="500"/>
                                        <p:tgtEl>
                                          <p:spTgt spid="16"/>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blinds(horizontal)">
                                      <p:cBhvr>
                                        <p:cTn id="48" dur="500"/>
                                        <p:tgtEl>
                                          <p:spTgt spid="17"/>
                                        </p:tgtEl>
                                      </p:cBhvr>
                                    </p:animEffect>
                                  </p:childTnLst>
                                </p:cTn>
                              </p:par>
                              <p:par>
                                <p:cTn id="49" presetID="3" presetClass="entr" presetSubtype="10" fill="hold"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blinds(horizontal)">
                                      <p:cBhvr>
                                        <p:cTn id="51" dur="500"/>
                                        <p:tgtEl>
                                          <p:spTgt spid="30"/>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blinds(horizontal)">
                                      <p:cBhvr>
                                        <p:cTn id="56" dur="500"/>
                                        <p:tgtEl>
                                          <p:spTgt spid="22"/>
                                        </p:tgtEl>
                                      </p:cBhvr>
                                    </p:animEffect>
                                  </p:childTnLst>
                                </p:cTn>
                              </p:par>
                              <p:par>
                                <p:cTn id="57" presetID="3" presetClass="entr" presetSubtype="1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blinds(horizontal)">
                                      <p:cBhvr>
                                        <p:cTn id="59" dur="500"/>
                                        <p:tgtEl>
                                          <p:spTgt spid="26"/>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blinds(horizontal)">
                                      <p:cBhvr>
                                        <p:cTn id="62" dur="500"/>
                                        <p:tgtEl>
                                          <p:spTgt spid="27"/>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blinds(horizontal)">
                                      <p:cBhvr>
                                        <p:cTn id="65" dur="500"/>
                                        <p:tgtEl>
                                          <p:spTgt spid="31"/>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blinds(horizontal)">
                                      <p:cBhvr>
                                        <p:cTn id="68" dur="500"/>
                                        <p:tgtEl>
                                          <p:spTgt spid="39"/>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blinds(horizontal)">
                                      <p:cBhvr>
                                        <p:cTn id="73" dur="500"/>
                                        <p:tgtEl>
                                          <p:spTgt spid="23"/>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blinds(horizontal)">
                                      <p:cBhvr>
                                        <p:cTn id="76" dur="500"/>
                                        <p:tgtEl>
                                          <p:spTgt spid="33"/>
                                        </p:tgtEl>
                                      </p:cBhvr>
                                    </p:animEffect>
                                  </p:childTnLst>
                                </p:cTn>
                              </p:par>
                              <p:par>
                                <p:cTn id="77" presetID="3" presetClass="entr" presetSubtype="10" fill="hold" nodeType="with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blinds(horizontal)">
                                      <p:cBhvr>
                                        <p:cTn id="79" dur="500"/>
                                        <p:tgtEl>
                                          <p:spTgt spid="35"/>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blinds(horizontal)">
                                      <p:cBhvr>
                                        <p:cTn id="82" dur="500"/>
                                        <p:tgtEl>
                                          <p:spTgt spid="36"/>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blinds(horizontal)">
                                      <p:cBhvr>
                                        <p:cTn id="85" dur="500"/>
                                        <p:tgtEl>
                                          <p:spTgt spid="41"/>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24"/>
                                        </p:tgtEl>
                                        <p:attrNameLst>
                                          <p:attrName>style.visibility</p:attrName>
                                        </p:attrNameLst>
                                      </p:cBhvr>
                                      <p:to>
                                        <p:strVal val="visible"/>
                                      </p:to>
                                    </p:set>
                                    <p:animEffect transition="in" filter="blinds(horizontal)">
                                      <p:cBhvr>
                                        <p:cTn id="90" dur="500"/>
                                        <p:tgtEl>
                                          <p:spTgt spid="24"/>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blinds(horizontal)">
                                      <p:cBhvr>
                                        <p:cTn id="93" dur="500"/>
                                        <p:tgtEl>
                                          <p:spTgt spid="32"/>
                                        </p:tgtEl>
                                      </p:cBhvr>
                                    </p:animEffect>
                                  </p:childTnLst>
                                </p:cTn>
                              </p:par>
                              <p:par>
                                <p:cTn id="94" presetID="3" presetClass="entr" presetSubtype="10" fill="hold" nodeType="withEffect">
                                  <p:stCondLst>
                                    <p:cond delay="0"/>
                                  </p:stCondLst>
                                  <p:childTnLst>
                                    <p:set>
                                      <p:cBhvr>
                                        <p:cTn id="95" dur="1" fill="hold">
                                          <p:stCondLst>
                                            <p:cond delay="0"/>
                                          </p:stCondLst>
                                        </p:cTn>
                                        <p:tgtEl>
                                          <p:spTgt spid="37"/>
                                        </p:tgtEl>
                                        <p:attrNameLst>
                                          <p:attrName>style.visibility</p:attrName>
                                        </p:attrNameLst>
                                      </p:cBhvr>
                                      <p:to>
                                        <p:strVal val="visible"/>
                                      </p:to>
                                    </p:set>
                                    <p:animEffect transition="in" filter="blinds(horizontal)">
                                      <p:cBhvr>
                                        <p:cTn id="96" dur="500"/>
                                        <p:tgtEl>
                                          <p:spTgt spid="37"/>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38"/>
                                        </p:tgtEl>
                                        <p:attrNameLst>
                                          <p:attrName>style.visibility</p:attrName>
                                        </p:attrNameLst>
                                      </p:cBhvr>
                                      <p:to>
                                        <p:strVal val="visible"/>
                                      </p:to>
                                    </p:set>
                                    <p:animEffect transition="in" filter="blinds(horizontal)">
                                      <p:cBhvr>
                                        <p:cTn id="99" dur="500"/>
                                        <p:tgtEl>
                                          <p:spTgt spid="38"/>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blinds(horizontal)">
                                      <p:cBhvr>
                                        <p:cTn id="102" dur="500"/>
                                        <p:tgtEl>
                                          <p:spTgt spid="40"/>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25"/>
                                        </p:tgtEl>
                                        <p:attrNameLst>
                                          <p:attrName>style.visibility</p:attrName>
                                        </p:attrNameLst>
                                      </p:cBhvr>
                                      <p:to>
                                        <p:strVal val="visible"/>
                                      </p:to>
                                    </p:set>
                                    <p:animEffect transition="in" filter="blinds(horizontal)">
                                      <p:cBhvr>
                                        <p:cTn id="107" dur="500"/>
                                        <p:tgtEl>
                                          <p:spTgt spid="25"/>
                                        </p:tgtEl>
                                      </p:cBhvr>
                                    </p:animEffect>
                                  </p:childTnLst>
                                </p:cTn>
                              </p:par>
                              <p:par>
                                <p:cTn id="108" presetID="3" presetClass="entr" presetSubtype="10" fill="hold" nodeType="withEffect">
                                  <p:stCondLst>
                                    <p:cond delay="0"/>
                                  </p:stCondLst>
                                  <p:childTnLst>
                                    <p:set>
                                      <p:cBhvr>
                                        <p:cTn id="109" dur="1" fill="hold">
                                          <p:stCondLst>
                                            <p:cond delay="0"/>
                                          </p:stCondLst>
                                        </p:cTn>
                                        <p:tgtEl>
                                          <p:spTgt spid="28"/>
                                        </p:tgtEl>
                                        <p:attrNameLst>
                                          <p:attrName>style.visibility</p:attrName>
                                        </p:attrNameLst>
                                      </p:cBhvr>
                                      <p:to>
                                        <p:strVal val="visible"/>
                                      </p:to>
                                    </p:set>
                                    <p:animEffect transition="in" filter="blinds(horizontal)">
                                      <p:cBhvr>
                                        <p:cTn id="110" dur="500"/>
                                        <p:tgtEl>
                                          <p:spTgt spid="28"/>
                                        </p:tgtEl>
                                      </p:cBhvr>
                                    </p:animEffect>
                                  </p:childTnLst>
                                </p:cTn>
                              </p:par>
                              <p:par>
                                <p:cTn id="111" presetID="3" presetClass="entr" presetSubtype="10"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blinds(horizontal)">
                                      <p:cBhvr>
                                        <p:cTn id="113" dur="500"/>
                                        <p:tgtEl>
                                          <p:spTgt spid="29"/>
                                        </p:tgtEl>
                                      </p:cBhvr>
                                    </p:animEffect>
                                  </p:childTnLst>
                                </p:cTn>
                              </p:par>
                              <p:par>
                                <p:cTn id="114" presetID="3" presetClass="entr" presetSubtype="10" fill="hold" grpId="0" nodeType="withEffect">
                                  <p:stCondLst>
                                    <p:cond delay="0"/>
                                  </p:stCondLst>
                                  <p:childTnLst>
                                    <p:set>
                                      <p:cBhvr>
                                        <p:cTn id="115" dur="1" fill="hold">
                                          <p:stCondLst>
                                            <p:cond delay="0"/>
                                          </p:stCondLst>
                                        </p:cTn>
                                        <p:tgtEl>
                                          <p:spTgt spid="34"/>
                                        </p:tgtEl>
                                        <p:attrNameLst>
                                          <p:attrName>style.visibility</p:attrName>
                                        </p:attrNameLst>
                                      </p:cBhvr>
                                      <p:to>
                                        <p:strVal val="visible"/>
                                      </p:to>
                                    </p:set>
                                    <p:animEffect transition="in" filter="blinds(horizontal)">
                                      <p:cBhvr>
                                        <p:cTn id="116" dur="500"/>
                                        <p:tgtEl>
                                          <p:spTgt spid="34"/>
                                        </p:tgtEl>
                                      </p:cBhvr>
                                    </p:animEffect>
                                  </p:childTnLst>
                                </p:cTn>
                              </p:par>
                              <p:par>
                                <p:cTn id="117" presetID="3" presetClass="entr" presetSubtype="10" fill="hold" grpId="0" nodeType="withEffect">
                                  <p:stCondLst>
                                    <p:cond delay="0"/>
                                  </p:stCondLst>
                                  <p:childTnLst>
                                    <p:set>
                                      <p:cBhvr>
                                        <p:cTn id="118" dur="1" fill="hold">
                                          <p:stCondLst>
                                            <p:cond delay="0"/>
                                          </p:stCondLst>
                                        </p:cTn>
                                        <p:tgtEl>
                                          <p:spTgt spid="42"/>
                                        </p:tgtEl>
                                        <p:attrNameLst>
                                          <p:attrName>style.visibility</p:attrName>
                                        </p:attrNameLst>
                                      </p:cBhvr>
                                      <p:to>
                                        <p:strVal val="visible"/>
                                      </p:to>
                                    </p:set>
                                    <p:animEffect transition="in" filter="blinds(horizontal)">
                                      <p:cBhvr>
                                        <p:cTn id="119" dur="500"/>
                                        <p:tgtEl>
                                          <p:spTgt spid="42"/>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43"/>
                                        </p:tgtEl>
                                        <p:attrNameLst>
                                          <p:attrName>style.visibility</p:attrName>
                                        </p:attrNameLst>
                                      </p:cBhvr>
                                      <p:to>
                                        <p:strVal val="visible"/>
                                      </p:to>
                                    </p:set>
                                    <p:animEffect transition="in" filter="blinds(horizontal)">
                                      <p:cBhvr>
                                        <p:cTn id="124" dur="500"/>
                                        <p:tgtEl>
                                          <p:spTgt spid="43"/>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48"/>
                                        </p:tgtEl>
                                        <p:attrNameLst>
                                          <p:attrName>style.visibility</p:attrName>
                                        </p:attrNameLst>
                                      </p:cBhvr>
                                      <p:to>
                                        <p:strVal val="visible"/>
                                      </p:to>
                                    </p:set>
                                    <p:animEffect transition="in" filter="blinds(horizontal)">
                                      <p:cBhvr>
                                        <p:cTn id="129" dur="500"/>
                                        <p:tgtEl>
                                          <p:spTgt spid="48"/>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49"/>
                                        </p:tgtEl>
                                        <p:attrNameLst>
                                          <p:attrName>style.visibility</p:attrName>
                                        </p:attrNameLst>
                                      </p:cBhvr>
                                      <p:to>
                                        <p:strVal val="visible"/>
                                      </p:to>
                                    </p:set>
                                    <p:animEffect transition="in" filter="blinds(horizontal)">
                                      <p:cBhvr>
                                        <p:cTn id="134" dur="500"/>
                                        <p:tgtEl>
                                          <p:spTgt spid="49"/>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44"/>
                                        </p:tgtEl>
                                        <p:attrNameLst>
                                          <p:attrName>style.visibility</p:attrName>
                                        </p:attrNameLst>
                                      </p:cBhvr>
                                      <p:to>
                                        <p:strVal val="visible"/>
                                      </p:to>
                                    </p:set>
                                    <p:animEffect transition="in" filter="blinds(horizontal)">
                                      <p:cBhvr>
                                        <p:cTn id="139" dur="500"/>
                                        <p:tgtEl>
                                          <p:spTgt spid="44"/>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50"/>
                                        </p:tgtEl>
                                        <p:attrNameLst>
                                          <p:attrName>style.visibility</p:attrName>
                                        </p:attrNameLst>
                                      </p:cBhvr>
                                      <p:to>
                                        <p:strVal val="visible"/>
                                      </p:to>
                                    </p:set>
                                    <p:animEffect transition="in" filter="blinds(horizontal)">
                                      <p:cBhvr>
                                        <p:cTn id="144" dur="500"/>
                                        <p:tgtEl>
                                          <p:spTgt spid="50"/>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grpId="0" nodeType="clickEffect">
                                  <p:stCondLst>
                                    <p:cond delay="0"/>
                                  </p:stCondLst>
                                  <p:childTnLst>
                                    <p:set>
                                      <p:cBhvr>
                                        <p:cTn id="148" dur="1" fill="hold">
                                          <p:stCondLst>
                                            <p:cond delay="0"/>
                                          </p:stCondLst>
                                        </p:cTn>
                                        <p:tgtEl>
                                          <p:spTgt spid="53"/>
                                        </p:tgtEl>
                                        <p:attrNameLst>
                                          <p:attrName>style.visibility</p:attrName>
                                        </p:attrNameLst>
                                      </p:cBhvr>
                                      <p:to>
                                        <p:strVal val="visible"/>
                                      </p:to>
                                    </p:set>
                                    <p:animEffect transition="in" filter="blinds(horizontal)">
                                      <p:cBhvr>
                                        <p:cTn id="149" dur="500"/>
                                        <p:tgtEl>
                                          <p:spTgt spid="53"/>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ntr" presetSubtype="10" fill="hold" grpId="0" nodeType="clickEffect">
                                  <p:stCondLst>
                                    <p:cond delay="0"/>
                                  </p:stCondLst>
                                  <p:childTnLst>
                                    <p:set>
                                      <p:cBhvr>
                                        <p:cTn id="153" dur="1" fill="hold">
                                          <p:stCondLst>
                                            <p:cond delay="0"/>
                                          </p:stCondLst>
                                        </p:cTn>
                                        <p:tgtEl>
                                          <p:spTgt spid="45"/>
                                        </p:tgtEl>
                                        <p:attrNameLst>
                                          <p:attrName>style.visibility</p:attrName>
                                        </p:attrNameLst>
                                      </p:cBhvr>
                                      <p:to>
                                        <p:strVal val="visible"/>
                                      </p:to>
                                    </p:set>
                                    <p:animEffect transition="in" filter="blinds(horizontal)">
                                      <p:cBhvr>
                                        <p:cTn id="154" dur="500"/>
                                        <p:tgtEl>
                                          <p:spTgt spid="45"/>
                                        </p:tgtEl>
                                      </p:cBhvr>
                                    </p:animEffect>
                                  </p:childTnLst>
                                </p:cTn>
                              </p:par>
                            </p:childTnLst>
                          </p:cTn>
                        </p:par>
                      </p:childTnLst>
                    </p:cTn>
                  </p:par>
                  <p:par>
                    <p:cTn id="155" fill="hold">
                      <p:stCondLst>
                        <p:cond delay="indefinite"/>
                      </p:stCondLst>
                      <p:childTnLst>
                        <p:par>
                          <p:cTn id="156" fill="hold">
                            <p:stCondLst>
                              <p:cond delay="0"/>
                            </p:stCondLst>
                            <p:childTnLst>
                              <p:par>
                                <p:cTn id="157" presetID="3" presetClass="entr" presetSubtype="10" fill="hold" grpId="0" nodeType="clickEffect">
                                  <p:stCondLst>
                                    <p:cond delay="0"/>
                                  </p:stCondLst>
                                  <p:childTnLst>
                                    <p:set>
                                      <p:cBhvr>
                                        <p:cTn id="158" dur="1" fill="hold">
                                          <p:stCondLst>
                                            <p:cond delay="0"/>
                                          </p:stCondLst>
                                        </p:cTn>
                                        <p:tgtEl>
                                          <p:spTgt spid="51"/>
                                        </p:tgtEl>
                                        <p:attrNameLst>
                                          <p:attrName>style.visibility</p:attrName>
                                        </p:attrNameLst>
                                      </p:cBhvr>
                                      <p:to>
                                        <p:strVal val="visible"/>
                                      </p:to>
                                    </p:set>
                                    <p:animEffect transition="in" filter="blinds(horizontal)">
                                      <p:cBhvr>
                                        <p:cTn id="159" dur="500"/>
                                        <p:tgtEl>
                                          <p:spTgt spid="51"/>
                                        </p:tgtEl>
                                      </p:cBhvr>
                                    </p:animEffect>
                                  </p:childTnLst>
                                </p:cTn>
                              </p:par>
                            </p:childTnLst>
                          </p:cTn>
                        </p:par>
                      </p:childTnLst>
                    </p:cTn>
                  </p:par>
                  <p:par>
                    <p:cTn id="160" fill="hold">
                      <p:stCondLst>
                        <p:cond delay="indefinite"/>
                      </p:stCondLst>
                      <p:childTnLst>
                        <p:par>
                          <p:cTn id="161" fill="hold">
                            <p:stCondLst>
                              <p:cond delay="0"/>
                            </p:stCondLst>
                            <p:childTnLst>
                              <p:par>
                                <p:cTn id="162" presetID="3" presetClass="entr" presetSubtype="10" fill="hold" grpId="0" nodeType="clickEffect">
                                  <p:stCondLst>
                                    <p:cond delay="0"/>
                                  </p:stCondLst>
                                  <p:childTnLst>
                                    <p:set>
                                      <p:cBhvr>
                                        <p:cTn id="163" dur="1" fill="hold">
                                          <p:stCondLst>
                                            <p:cond delay="0"/>
                                          </p:stCondLst>
                                        </p:cTn>
                                        <p:tgtEl>
                                          <p:spTgt spid="54"/>
                                        </p:tgtEl>
                                        <p:attrNameLst>
                                          <p:attrName>style.visibility</p:attrName>
                                        </p:attrNameLst>
                                      </p:cBhvr>
                                      <p:to>
                                        <p:strVal val="visible"/>
                                      </p:to>
                                    </p:set>
                                    <p:animEffect transition="in" filter="blinds(horizontal)">
                                      <p:cBhvr>
                                        <p:cTn id="164" dur="500"/>
                                        <p:tgtEl>
                                          <p:spTgt spid="54"/>
                                        </p:tgtEl>
                                      </p:cBhvr>
                                    </p:animEffect>
                                  </p:childTnLst>
                                </p:cTn>
                              </p:par>
                            </p:childTnLst>
                          </p:cTn>
                        </p:par>
                      </p:childTnLst>
                    </p:cTn>
                  </p:par>
                  <p:par>
                    <p:cTn id="165" fill="hold">
                      <p:stCondLst>
                        <p:cond delay="indefinite"/>
                      </p:stCondLst>
                      <p:childTnLst>
                        <p:par>
                          <p:cTn id="166" fill="hold">
                            <p:stCondLst>
                              <p:cond delay="0"/>
                            </p:stCondLst>
                            <p:childTnLst>
                              <p:par>
                                <p:cTn id="167" presetID="3" presetClass="entr" presetSubtype="10" fill="hold" grpId="0" nodeType="clickEffect">
                                  <p:stCondLst>
                                    <p:cond delay="0"/>
                                  </p:stCondLst>
                                  <p:childTnLst>
                                    <p:set>
                                      <p:cBhvr>
                                        <p:cTn id="168" dur="1" fill="hold">
                                          <p:stCondLst>
                                            <p:cond delay="0"/>
                                          </p:stCondLst>
                                        </p:cTn>
                                        <p:tgtEl>
                                          <p:spTgt spid="46"/>
                                        </p:tgtEl>
                                        <p:attrNameLst>
                                          <p:attrName>style.visibility</p:attrName>
                                        </p:attrNameLst>
                                      </p:cBhvr>
                                      <p:to>
                                        <p:strVal val="visible"/>
                                      </p:to>
                                    </p:set>
                                    <p:animEffect transition="in" filter="blinds(horizontal)">
                                      <p:cBhvr>
                                        <p:cTn id="169" dur="500"/>
                                        <p:tgtEl>
                                          <p:spTgt spid="46"/>
                                        </p:tgtEl>
                                      </p:cBhvr>
                                    </p:animEffect>
                                  </p:childTnLst>
                                </p:cTn>
                              </p:par>
                            </p:childTnLst>
                          </p:cTn>
                        </p:par>
                      </p:childTnLst>
                    </p:cTn>
                  </p:par>
                  <p:par>
                    <p:cTn id="170" fill="hold">
                      <p:stCondLst>
                        <p:cond delay="indefinite"/>
                      </p:stCondLst>
                      <p:childTnLst>
                        <p:par>
                          <p:cTn id="171" fill="hold">
                            <p:stCondLst>
                              <p:cond delay="0"/>
                            </p:stCondLst>
                            <p:childTnLst>
                              <p:par>
                                <p:cTn id="172" presetID="3" presetClass="entr" presetSubtype="10" fill="hold" grpId="0" nodeType="clickEffect">
                                  <p:stCondLst>
                                    <p:cond delay="0"/>
                                  </p:stCondLst>
                                  <p:childTnLst>
                                    <p:set>
                                      <p:cBhvr>
                                        <p:cTn id="173" dur="1" fill="hold">
                                          <p:stCondLst>
                                            <p:cond delay="0"/>
                                          </p:stCondLst>
                                        </p:cTn>
                                        <p:tgtEl>
                                          <p:spTgt spid="52"/>
                                        </p:tgtEl>
                                        <p:attrNameLst>
                                          <p:attrName>style.visibility</p:attrName>
                                        </p:attrNameLst>
                                      </p:cBhvr>
                                      <p:to>
                                        <p:strVal val="visible"/>
                                      </p:to>
                                    </p:set>
                                    <p:animEffect transition="in" filter="blinds(horizontal)">
                                      <p:cBhvr>
                                        <p:cTn id="174" dur="500"/>
                                        <p:tgtEl>
                                          <p:spTgt spid="52"/>
                                        </p:tgtEl>
                                      </p:cBhvr>
                                    </p:animEffect>
                                  </p:childTnLst>
                                </p:cTn>
                              </p:par>
                            </p:childTnLst>
                          </p:cTn>
                        </p:par>
                      </p:childTnLst>
                    </p:cTn>
                  </p:par>
                  <p:par>
                    <p:cTn id="175" fill="hold">
                      <p:stCondLst>
                        <p:cond delay="indefinite"/>
                      </p:stCondLst>
                      <p:childTnLst>
                        <p:par>
                          <p:cTn id="176" fill="hold">
                            <p:stCondLst>
                              <p:cond delay="0"/>
                            </p:stCondLst>
                            <p:childTnLst>
                              <p:par>
                                <p:cTn id="177" presetID="3" presetClass="entr" presetSubtype="10" fill="hold" grpId="0" nodeType="clickEffect">
                                  <p:stCondLst>
                                    <p:cond delay="0"/>
                                  </p:stCondLst>
                                  <p:childTnLst>
                                    <p:set>
                                      <p:cBhvr>
                                        <p:cTn id="178" dur="1" fill="hold">
                                          <p:stCondLst>
                                            <p:cond delay="0"/>
                                          </p:stCondLst>
                                        </p:cTn>
                                        <p:tgtEl>
                                          <p:spTgt spid="55"/>
                                        </p:tgtEl>
                                        <p:attrNameLst>
                                          <p:attrName>style.visibility</p:attrName>
                                        </p:attrNameLst>
                                      </p:cBhvr>
                                      <p:to>
                                        <p:strVal val="visible"/>
                                      </p:to>
                                    </p:set>
                                    <p:animEffect transition="in" filter="blinds(horizontal)">
                                      <p:cBhvr>
                                        <p:cTn id="179" dur="500"/>
                                        <p:tgtEl>
                                          <p:spTgt spid="55"/>
                                        </p:tgtEl>
                                      </p:cBhvr>
                                    </p:animEffect>
                                  </p:childTnLst>
                                </p:cTn>
                              </p:par>
                            </p:childTnLst>
                          </p:cTn>
                        </p:par>
                      </p:childTnLst>
                    </p:cTn>
                  </p:par>
                  <p:par>
                    <p:cTn id="180" fill="hold">
                      <p:stCondLst>
                        <p:cond delay="indefinite"/>
                      </p:stCondLst>
                      <p:childTnLst>
                        <p:par>
                          <p:cTn id="181" fill="hold">
                            <p:stCondLst>
                              <p:cond delay="0"/>
                            </p:stCondLst>
                            <p:childTnLst>
                              <p:par>
                                <p:cTn id="182" presetID="3" presetClass="entr" presetSubtype="10" fill="hold" grpId="0" nodeType="clickEffect">
                                  <p:stCondLst>
                                    <p:cond delay="0"/>
                                  </p:stCondLst>
                                  <p:childTnLst>
                                    <p:set>
                                      <p:cBhvr>
                                        <p:cTn id="183" dur="1" fill="hold">
                                          <p:stCondLst>
                                            <p:cond delay="0"/>
                                          </p:stCondLst>
                                        </p:cTn>
                                        <p:tgtEl>
                                          <p:spTgt spid="47"/>
                                        </p:tgtEl>
                                        <p:attrNameLst>
                                          <p:attrName>style.visibility</p:attrName>
                                        </p:attrNameLst>
                                      </p:cBhvr>
                                      <p:to>
                                        <p:strVal val="visible"/>
                                      </p:to>
                                    </p:set>
                                    <p:animEffect transition="in" filter="blinds(horizontal)">
                                      <p:cBhvr>
                                        <p:cTn id="184" dur="500"/>
                                        <p:tgtEl>
                                          <p:spTgt spid="47"/>
                                        </p:tgtEl>
                                      </p:cBhvr>
                                    </p:animEffect>
                                  </p:childTnLst>
                                </p:cTn>
                              </p:par>
                            </p:childTnLst>
                          </p:cTn>
                        </p:par>
                      </p:childTnLst>
                    </p:cTn>
                  </p:par>
                  <p:par>
                    <p:cTn id="185" fill="hold">
                      <p:stCondLst>
                        <p:cond delay="indefinite"/>
                      </p:stCondLst>
                      <p:childTnLst>
                        <p:par>
                          <p:cTn id="186" fill="hold">
                            <p:stCondLst>
                              <p:cond delay="0"/>
                            </p:stCondLst>
                            <p:childTnLst>
                              <p:par>
                                <p:cTn id="187" presetID="3" presetClass="entr" presetSubtype="10" fill="hold" grpId="0" nodeType="clickEffect">
                                  <p:stCondLst>
                                    <p:cond delay="0"/>
                                  </p:stCondLst>
                                  <p:childTnLst>
                                    <p:set>
                                      <p:cBhvr>
                                        <p:cTn id="188" dur="1" fill="hold">
                                          <p:stCondLst>
                                            <p:cond delay="0"/>
                                          </p:stCondLst>
                                        </p:cTn>
                                        <p:tgtEl>
                                          <p:spTgt spid="56"/>
                                        </p:tgtEl>
                                        <p:attrNameLst>
                                          <p:attrName>style.visibility</p:attrName>
                                        </p:attrNameLst>
                                      </p:cBhvr>
                                      <p:to>
                                        <p:strVal val="visible"/>
                                      </p:to>
                                    </p:set>
                                    <p:animEffect transition="in" filter="blinds(horizontal)">
                                      <p:cBhvr>
                                        <p:cTn id="189"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p:bldP spid="17" grpId="0"/>
      <p:bldP spid="22" grpId="0" animBg="1"/>
      <p:bldP spid="23" grpId="0" animBg="1"/>
      <p:bldP spid="24" grpId="0" animBg="1"/>
      <p:bldP spid="25" grpId="0" animBg="1"/>
      <p:bldP spid="27" grpId="0"/>
      <p:bldP spid="29" grpId="0"/>
      <p:bldP spid="31" grpId="0"/>
      <p:bldP spid="32" grpId="0"/>
      <p:bldP spid="33" grpId="0"/>
      <p:bldP spid="34" grpId="0"/>
      <p:bldP spid="36" grpId="0"/>
      <p:bldP spid="38" grpId="0"/>
      <p:bldP spid="39" grpId="0"/>
      <p:bldP spid="40" grpId="0"/>
      <p:bldP spid="41" grpId="0"/>
      <p:bldP spid="42" grpId="0"/>
      <p:bldP spid="43" grpId="0"/>
      <p:bldP spid="44" grpId="0"/>
      <p:bldP spid="45" grpId="0"/>
      <p:bldP spid="46" grpId="0"/>
      <p:bldP spid="47" grpId="0"/>
      <p:bldP spid="48" grpId="0" animBg="1"/>
      <p:bldP spid="49" grpId="0"/>
      <p:bldP spid="50" grpId="0" animBg="1"/>
      <p:bldP spid="51" grpId="0" animBg="1"/>
      <p:bldP spid="52" grpId="0" animBg="1"/>
      <p:bldP spid="53" grpId="0"/>
      <p:bldP spid="54" grpId="0"/>
      <p:bldP spid="55" grpId="0"/>
      <p:bldP spid="5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lnSpcReduction="10000"/>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gun of mass 600kg fires a shell of mass 12kg horizontally, with velocity 20ms</a:t>
            </a:r>
            <a:r>
              <a:rPr lang="en-GB" sz="1400" baseline="30000" dirty="0">
                <a:latin typeface="Comic Sans MS" pitchFamily="66" charset="0"/>
              </a:rPr>
              <a:t>-1</a:t>
            </a:r>
            <a:r>
              <a:rPr lang="en-GB" sz="1400" dirty="0">
                <a:latin typeface="Comic Sans MS" pitchFamily="66" charset="0"/>
              </a:rPr>
              <a:t>. </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the velocity of the gun after the shell has been fired</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total kinetic energy generated on firing</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Show that the ratio of the energy of the gun to the energy of the shell is equal to the ratio of the speed of the gun to the speed of the shell</a:t>
            </a:r>
          </a:p>
        </p:txBody>
      </p:sp>
      <p:pic>
        <p:nvPicPr>
          <p:cNvPr id="1027" name="Picture 3" descr="C:\Users\User\AppData\Local\Microsoft\Windows\Temporary Internet Files\Content.IE5\4MY2HU0N\MC90023068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866866" y="1695735"/>
            <a:ext cx="1524000" cy="739614"/>
          </a:xfrm>
          <a:prstGeom prst="rect">
            <a:avLst/>
          </a:prstGeom>
          <a:noFill/>
          <a:extLst>
            <a:ext uri="{909E8E84-426E-40DD-AFC4-6F175D3DCCD1}">
              <a14:hiddenFill xmlns:a14="http://schemas.microsoft.com/office/drawing/2010/main">
                <a:solidFill>
                  <a:srgbClr val="FFFFFF"/>
                </a:solidFill>
              </a14:hiddenFill>
            </a:ext>
          </a:extLst>
        </p:spPr>
      </p:pic>
      <p:sp>
        <p:nvSpPr>
          <p:cNvPr id="11" name="Oval 10"/>
          <p:cNvSpPr/>
          <p:nvPr/>
        </p:nvSpPr>
        <p:spPr>
          <a:xfrm>
            <a:off x="5502322" y="1820838"/>
            <a:ext cx="152400" cy="152400"/>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5914030" y="13272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914030" y="16320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14030" y="1327245"/>
            <a:ext cx="1524000" cy="307777"/>
          </a:xfrm>
          <a:prstGeom prst="rect">
            <a:avLst/>
          </a:prstGeom>
          <a:noFill/>
        </p:spPr>
        <p:txBody>
          <a:bodyPr wrap="square" rtlCol="0">
            <a:spAutoFit/>
          </a:bodyPr>
          <a:lstStyle/>
          <a:p>
            <a:pPr algn="ctr"/>
            <a:r>
              <a:rPr lang="en-GB" sz="1400" b="1" dirty="0">
                <a:latin typeface="Comic Sans MS" pitchFamily="66" charset="0"/>
              </a:rPr>
              <a:t>Before</a:t>
            </a:r>
          </a:p>
        </p:txBody>
      </p:sp>
      <p:sp>
        <p:nvSpPr>
          <p:cNvPr id="17" name="TextBox 16"/>
          <p:cNvSpPr txBox="1"/>
          <p:nvPr/>
        </p:nvSpPr>
        <p:spPr>
          <a:xfrm>
            <a:off x="7438030" y="1327245"/>
            <a:ext cx="1524000" cy="307777"/>
          </a:xfrm>
          <a:prstGeom prst="rect">
            <a:avLst/>
          </a:prstGeom>
          <a:noFill/>
        </p:spPr>
        <p:txBody>
          <a:bodyPr wrap="square" rtlCol="0">
            <a:spAutoFit/>
          </a:bodyPr>
          <a:lstStyle/>
          <a:p>
            <a:pPr algn="ctr"/>
            <a:r>
              <a:rPr lang="en-GB" sz="1400" b="1" dirty="0">
                <a:latin typeface="Comic Sans MS" pitchFamily="66" charset="0"/>
              </a:rPr>
              <a:t>After</a:t>
            </a:r>
          </a:p>
        </p:txBody>
      </p:sp>
      <p:cxnSp>
        <p:nvCxnSpPr>
          <p:cNvPr id="18" name="Straight Connector 17"/>
          <p:cNvCxnSpPr/>
          <p:nvPr/>
        </p:nvCxnSpPr>
        <p:spPr>
          <a:xfrm>
            <a:off x="7438030" y="1327245"/>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962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438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914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6142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6904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7666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8428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p:cNvCxnSpPr/>
          <p:nvPr/>
        </p:nvCxnSpPr>
        <p:spPr>
          <a:xfrm>
            <a:off x="6066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142630" y="1632045"/>
            <a:ext cx="293670" cy="307777"/>
          </a:xfrm>
          <a:prstGeom prst="rect">
            <a:avLst/>
          </a:prstGeom>
          <a:noFill/>
        </p:spPr>
        <p:txBody>
          <a:bodyPr wrap="none" rtlCol="0">
            <a:spAutoFit/>
          </a:bodyPr>
          <a:lstStyle/>
          <a:p>
            <a:pPr algn="ctr"/>
            <a:r>
              <a:rPr lang="en-GB" sz="1400" dirty="0">
                <a:latin typeface="Comic Sans MS" pitchFamily="66" charset="0"/>
              </a:rPr>
              <a:t>0</a:t>
            </a:r>
          </a:p>
        </p:txBody>
      </p:sp>
      <p:cxnSp>
        <p:nvCxnSpPr>
          <p:cNvPr id="28" name="Straight Arrow Connector 27"/>
          <p:cNvCxnSpPr/>
          <p:nvPr/>
        </p:nvCxnSpPr>
        <p:spPr>
          <a:xfrm>
            <a:off x="8352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374128" y="1632045"/>
            <a:ext cx="402675" cy="307777"/>
          </a:xfrm>
          <a:prstGeom prst="rect">
            <a:avLst/>
          </a:prstGeom>
          <a:noFill/>
        </p:spPr>
        <p:txBody>
          <a:bodyPr wrap="none" rtlCol="0">
            <a:spAutoFit/>
          </a:bodyPr>
          <a:lstStyle/>
          <a:p>
            <a:pPr algn="ctr"/>
            <a:r>
              <a:rPr lang="en-GB" sz="1400" dirty="0">
                <a:latin typeface="Comic Sans MS" pitchFamily="66" charset="0"/>
              </a:rPr>
              <a:t>20</a:t>
            </a:r>
            <a:endParaRPr lang="en-GB" sz="1400" baseline="-25000" dirty="0">
              <a:latin typeface="Comic Sans MS" pitchFamily="66" charset="0"/>
            </a:endParaRPr>
          </a:p>
        </p:txBody>
      </p:sp>
      <p:cxnSp>
        <p:nvCxnSpPr>
          <p:cNvPr id="30" name="Straight Connector 29"/>
          <p:cNvCxnSpPr/>
          <p:nvPr/>
        </p:nvCxnSpPr>
        <p:spPr>
          <a:xfrm>
            <a:off x="5914030" y="26226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066430" y="2013045"/>
            <a:ext cx="457200" cy="307777"/>
          </a:xfrm>
          <a:prstGeom prst="rect">
            <a:avLst/>
          </a:prstGeom>
          <a:noFill/>
        </p:spPr>
        <p:txBody>
          <a:bodyPr wrap="square" rtlCol="0">
            <a:spAutoFit/>
          </a:bodyPr>
          <a:lstStyle/>
          <a:p>
            <a:pPr algn="ctr"/>
            <a:r>
              <a:rPr lang="en-GB" sz="1400" dirty="0">
                <a:latin typeface="Comic Sans MS" pitchFamily="66" charset="0"/>
              </a:rPr>
              <a:t>G</a:t>
            </a:r>
          </a:p>
        </p:txBody>
      </p:sp>
      <p:sp>
        <p:nvSpPr>
          <p:cNvPr id="32" name="TextBox 31"/>
          <p:cNvSpPr txBox="1"/>
          <p:nvPr/>
        </p:nvSpPr>
        <p:spPr>
          <a:xfrm>
            <a:off x="7590430" y="2013045"/>
            <a:ext cx="457200" cy="307777"/>
          </a:xfrm>
          <a:prstGeom prst="rect">
            <a:avLst/>
          </a:prstGeom>
          <a:noFill/>
        </p:spPr>
        <p:txBody>
          <a:bodyPr wrap="square" rtlCol="0">
            <a:spAutoFit/>
          </a:bodyPr>
          <a:lstStyle/>
          <a:p>
            <a:pPr algn="ctr"/>
            <a:r>
              <a:rPr lang="en-GB" sz="1400" dirty="0">
                <a:latin typeface="Comic Sans MS" pitchFamily="66" charset="0"/>
              </a:rPr>
              <a:t>G</a:t>
            </a:r>
          </a:p>
        </p:txBody>
      </p:sp>
      <p:sp>
        <p:nvSpPr>
          <p:cNvPr id="33" name="TextBox 32"/>
          <p:cNvSpPr txBox="1"/>
          <p:nvPr/>
        </p:nvSpPr>
        <p:spPr>
          <a:xfrm>
            <a:off x="6828430" y="2013045"/>
            <a:ext cx="457200" cy="307777"/>
          </a:xfrm>
          <a:prstGeom prst="rect">
            <a:avLst/>
          </a:prstGeom>
          <a:noFill/>
        </p:spPr>
        <p:txBody>
          <a:bodyPr wrap="square" rtlCol="0">
            <a:spAutoFit/>
          </a:bodyPr>
          <a:lstStyle/>
          <a:p>
            <a:pPr algn="ctr"/>
            <a:r>
              <a:rPr lang="en-GB" sz="1400" dirty="0">
                <a:latin typeface="Comic Sans MS" pitchFamily="66" charset="0"/>
              </a:rPr>
              <a:t>S</a:t>
            </a:r>
          </a:p>
        </p:txBody>
      </p:sp>
      <p:sp>
        <p:nvSpPr>
          <p:cNvPr id="34" name="TextBox 33"/>
          <p:cNvSpPr txBox="1"/>
          <p:nvPr/>
        </p:nvSpPr>
        <p:spPr>
          <a:xfrm>
            <a:off x="8352430" y="2013045"/>
            <a:ext cx="457200" cy="307777"/>
          </a:xfrm>
          <a:prstGeom prst="rect">
            <a:avLst/>
          </a:prstGeom>
          <a:noFill/>
        </p:spPr>
        <p:txBody>
          <a:bodyPr wrap="square" rtlCol="0">
            <a:spAutoFit/>
          </a:bodyPr>
          <a:lstStyle/>
          <a:p>
            <a:pPr algn="ctr"/>
            <a:r>
              <a:rPr lang="en-GB" sz="1400" dirty="0">
                <a:latin typeface="Comic Sans MS" pitchFamily="66" charset="0"/>
              </a:rPr>
              <a:t>S</a:t>
            </a:r>
          </a:p>
        </p:txBody>
      </p:sp>
      <p:cxnSp>
        <p:nvCxnSpPr>
          <p:cNvPr id="35" name="Straight Arrow Connector 34"/>
          <p:cNvCxnSpPr/>
          <p:nvPr/>
        </p:nvCxnSpPr>
        <p:spPr>
          <a:xfrm>
            <a:off x="6828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904630" y="1632045"/>
            <a:ext cx="293670" cy="307777"/>
          </a:xfrm>
          <a:prstGeom prst="rect">
            <a:avLst/>
          </a:prstGeom>
          <a:noFill/>
        </p:spPr>
        <p:txBody>
          <a:bodyPr wrap="none" rtlCol="0">
            <a:spAutoFit/>
          </a:bodyPr>
          <a:lstStyle/>
          <a:p>
            <a:pPr algn="ctr"/>
            <a:r>
              <a:rPr lang="en-GB" sz="1400" dirty="0">
                <a:latin typeface="Comic Sans MS" pitchFamily="66" charset="0"/>
              </a:rPr>
              <a:t>0</a:t>
            </a:r>
          </a:p>
        </p:txBody>
      </p:sp>
      <p:cxnSp>
        <p:nvCxnSpPr>
          <p:cNvPr id="37" name="Straight Arrow Connector 36"/>
          <p:cNvCxnSpPr/>
          <p:nvPr/>
        </p:nvCxnSpPr>
        <p:spPr>
          <a:xfrm>
            <a:off x="7590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668233" y="1632045"/>
            <a:ext cx="290464" cy="307777"/>
          </a:xfrm>
          <a:prstGeom prst="rect">
            <a:avLst/>
          </a:prstGeom>
          <a:noFill/>
        </p:spPr>
        <p:txBody>
          <a:bodyPr wrap="none" rtlCol="0">
            <a:spAutoFit/>
          </a:bodyPr>
          <a:lstStyle/>
          <a:p>
            <a:pPr algn="ctr"/>
            <a:r>
              <a:rPr lang="en-GB" sz="1400" dirty="0">
                <a:latin typeface="Comic Sans MS" pitchFamily="66" charset="0"/>
              </a:rPr>
              <a:t>x</a:t>
            </a:r>
            <a:endParaRPr lang="en-GB" sz="1400" baseline="-25000" dirty="0">
              <a:latin typeface="Comic Sans MS" pitchFamily="66" charset="0"/>
            </a:endParaRPr>
          </a:p>
        </p:txBody>
      </p:sp>
      <p:sp>
        <p:nvSpPr>
          <p:cNvPr id="39" name="TextBox 38"/>
          <p:cNvSpPr txBox="1"/>
          <p:nvPr/>
        </p:nvSpPr>
        <p:spPr>
          <a:xfrm>
            <a:off x="5942141" y="2317845"/>
            <a:ext cx="702436" cy="307777"/>
          </a:xfrm>
          <a:prstGeom prst="rect">
            <a:avLst/>
          </a:prstGeom>
          <a:noFill/>
        </p:spPr>
        <p:txBody>
          <a:bodyPr wrap="none" rtlCol="0">
            <a:spAutoFit/>
          </a:bodyPr>
          <a:lstStyle/>
          <a:p>
            <a:pPr algn="ctr"/>
            <a:r>
              <a:rPr lang="en-GB" sz="1400" dirty="0">
                <a:latin typeface="Comic Sans MS" pitchFamily="66" charset="0"/>
              </a:rPr>
              <a:t>600kg</a:t>
            </a:r>
          </a:p>
        </p:txBody>
      </p:sp>
      <p:sp>
        <p:nvSpPr>
          <p:cNvPr id="40" name="TextBox 39"/>
          <p:cNvSpPr txBox="1"/>
          <p:nvPr/>
        </p:nvSpPr>
        <p:spPr>
          <a:xfrm>
            <a:off x="7466140" y="2317845"/>
            <a:ext cx="702436" cy="307777"/>
          </a:xfrm>
          <a:prstGeom prst="rect">
            <a:avLst/>
          </a:prstGeom>
          <a:noFill/>
        </p:spPr>
        <p:txBody>
          <a:bodyPr wrap="none" rtlCol="0">
            <a:spAutoFit/>
          </a:bodyPr>
          <a:lstStyle/>
          <a:p>
            <a:pPr algn="ctr"/>
            <a:r>
              <a:rPr lang="en-GB" sz="1400" dirty="0">
                <a:latin typeface="Comic Sans MS" pitchFamily="66" charset="0"/>
              </a:rPr>
              <a:t>600kg</a:t>
            </a:r>
          </a:p>
        </p:txBody>
      </p:sp>
      <p:sp>
        <p:nvSpPr>
          <p:cNvPr id="41" name="TextBox 40"/>
          <p:cNvSpPr txBox="1"/>
          <p:nvPr/>
        </p:nvSpPr>
        <p:spPr>
          <a:xfrm>
            <a:off x="6773070" y="2317845"/>
            <a:ext cx="564578" cy="307777"/>
          </a:xfrm>
          <a:prstGeom prst="rect">
            <a:avLst/>
          </a:prstGeom>
          <a:noFill/>
        </p:spPr>
        <p:txBody>
          <a:bodyPr wrap="none" rtlCol="0">
            <a:spAutoFit/>
          </a:bodyPr>
          <a:lstStyle/>
          <a:p>
            <a:pPr algn="ctr"/>
            <a:r>
              <a:rPr lang="en-GB" sz="1400" dirty="0">
                <a:latin typeface="Comic Sans MS" pitchFamily="66" charset="0"/>
              </a:rPr>
              <a:t>12kg</a:t>
            </a:r>
          </a:p>
        </p:txBody>
      </p:sp>
      <p:sp>
        <p:nvSpPr>
          <p:cNvPr id="42" name="TextBox 41"/>
          <p:cNvSpPr txBox="1"/>
          <p:nvPr/>
        </p:nvSpPr>
        <p:spPr>
          <a:xfrm>
            <a:off x="8297070" y="2317845"/>
            <a:ext cx="564578" cy="307777"/>
          </a:xfrm>
          <a:prstGeom prst="rect">
            <a:avLst/>
          </a:prstGeom>
          <a:noFill/>
        </p:spPr>
        <p:txBody>
          <a:bodyPr wrap="none" rtlCol="0">
            <a:spAutoFit/>
          </a:bodyPr>
          <a:lstStyle/>
          <a:p>
            <a:pPr algn="ctr"/>
            <a:r>
              <a:rPr lang="en-GB" sz="1400" dirty="0">
                <a:latin typeface="Comic Sans MS" pitchFamily="66" charset="0"/>
              </a:rPr>
              <a:t>12kg</a:t>
            </a:r>
          </a:p>
        </p:txBody>
      </p:sp>
      <mc:AlternateContent xmlns:mc="http://schemas.openxmlformats.org/markup-compatibility/2006" xmlns:a14="http://schemas.microsoft.com/office/drawing/2010/main">
        <mc:Choice Requires="a14">
          <p:sp>
            <p:nvSpPr>
              <p:cNvPr id="56" name="TextBox 55"/>
              <p:cNvSpPr txBox="1"/>
              <p:nvPr/>
            </p:nvSpPr>
            <p:spPr>
              <a:xfrm>
                <a:off x="1295400" y="3962400"/>
                <a:ext cx="1589964"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𝑥</m:t>
                      </m:r>
                      <m:r>
                        <a:rPr lang="en-GB" sz="1400" b="0" i="1" smtClean="0">
                          <a:solidFill>
                            <a:srgbClr val="FF0000"/>
                          </a:solidFill>
                          <a:latin typeface="Cambria Math"/>
                        </a:rPr>
                        <m:t>=−0.4</m:t>
                      </m:r>
                      <m:r>
                        <a:rPr lang="en-GB" sz="1400" b="0" i="1" smtClean="0">
                          <a:solidFill>
                            <a:srgbClr val="FF0000"/>
                          </a:solidFill>
                          <a:latin typeface="Cambria Math"/>
                        </a:rPr>
                        <m:t>𝑚</m:t>
                      </m:r>
                      <m:sSup>
                        <m:sSupPr>
                          <m:ctrlPr>
                            <a:rPr lang="en-GB" sz="1400" b="0" i="1" smtClean="0">
                              <a:solidFill>
                                <a:srgbClr val="FF0000"/>
                              </a:solidFill>
                              <a:latin typeface="Cambria Math" panose="02040503050406030204" pitchFamily="18" charset="0"/>
                            </a:rPr>
                          </m:ctrlPr>
                        </m:sSupPr>
                        <m:e>
                          <m:r>
                            <a:rPr lang="en-GB" sz="1400" b="0" i="1" smtClean="0">
                              <a:solidFill>
                                <a:srgbClr val="FF0000"/>
                              </a:solidFill>
                              <a:latin typeface="Cambria Math"/>
                            </a:rPr>
                            <m:t>𝑠</m:t>
                          </m:r>
                        </m:e>
                        <m:sup>
                          <m:r>
                            <a:rPr lang="en-GB" sz="1400" b="0" i="1" smtClean="0">
                              <a:solidFill>
                                <a:srgbClr val="FF0000"/>
                              </a:solidFill>
                              <a:latin typeface="Cambria Math"/>
                            </a:rPr>
                            <m:t>−1</m:t>
                          </m:r>
                        </m:sup>
                      </m:sSup>
                    </m:oMath>
                  </m:oMathPara>
                </a14:m>
                <a:endParaRPr lang="en-GB" sz="1400" dirty="0">
                  <a:solidFill>
                    <a:srgbClr val="FF0000"/>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1295400" y="3962400"/>
                <a:ext cx="1589964" cy="307777"/>
              </a:xfrm>
              <a:prstGeom prst="rect">
                <a:avLst/>
              </a:prstGeom>
              <a:blipFill rotWithShape="1">
                <a:blip r:embed="rId11"/>
                <a:stretch>
                  <a:fillRect/>
                </a:stretch>
              </a:blipFill>
            </p:spPr>
            <p:txBody>
              <a:bodyPr/>
              <a:lstStyle/>
              <a:p>
                <a:r>
                  <a:rPr lang="en-GB">
                    <a:noFill/>
                  </a:rPr>
                  <a:t> </a:t>
                </a:r>
              </a:p>
            </p:txBody>
          </p:sp>
        </mc:Fallback>
      </mc:AlternateContent>
      <p:cxnSp>
        <p:nvCxnSpPr>
          <p:cNvPr id="57" name="Straight Arrow Connector 56"/>
          <p:cNvCxnSpPr/>
          <p:nvPr/>
        </p:nvCxnSpPr>
        <p:spPr>
          <a:xfrm flipH="1">
            <a:off x="7569492" y="1933432"/>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7568748" y="1628632"/>
            <a:ext cx="447559" cy="307777"/>
          </a:xfrm>
          <a:prstGeom prst="rect">
            <a:avLst/>
          </a:prstGeom>
          <a:noFill/>
        </p:spPr>
        <p:txBody>
          <a:bodyPr wrap="none" rtlCol="0">
            <a:spAutoFit/>
          </a:bodyPr>
          <a:lstStyle/>
          <a:p>
            <a:pPr algn="ctr"/>
            <a:r>
              <a:rPr lang="en-GB" sz="1400" dirty="0">
                <a:solidFill>
                  <a:srgbClr val="FF0000"/>
                </a:solidFill>
                <a:latin typeface="Comic Sans MS" pitchFamily="66" charset="0"/>
              </a:rPr>
              <a:t>0.4</a:t>
            </a:r>
            <a:endParaRPr lang="en-GB" sz="1400" baseline="-25000" dirty="0">
              <a:solidFill>
                <a:srgbClr val="FF0000"/>
              </a:solidFill>
              <a:latin typeface="Comic Sans MS" pitchFamily="66" charset="0"/>
            </a:endParaRPr>
          </a:p>
        </p:txBody>
      </p:sp>
      <p:sp>
        <p:nvSpPr>
          <p:cNvPr id="12" name="TextBox 11"/>
          <p:cNvSpPr txBox="1"/>
          <p:nvPr/>
        </p:nvSpPr>
        <p:spPr>
          <a:xfrm>
            <a:off x="3886200" y="2819400"/>
            <a:ext cx="5105400" cy="954107"/>
          </a:xfrm>
          <a:prstGeom prst="rect">
            <a:avLst/>
          </a:prstGeom>
          <a:noFill/>
        </p:spPr>
        <p:txBody>
          <a:bodyPr wrap="square" rtlCol="0">
            <a:spAutoFit/>
          </a:bodyPr>
          <a:lstStyle/>
          <a:p>
            <a:r>
              <a:rPr lang="en-GB" sz="1400" dirty="0">
                <a:latin typeface="Comic Sans MS" pitchFamily="66" charset="0"/>
                <a:sym typeface="Wingdings" pitchFamily="2" charset="2"/>
              </a:rPr>
              <a:t> </a:t>
            </a:r>
            <a:r>
              <a:rPr lang="en-GB" sz="1400" dirty="0">
                <a:latin typeface="Comic Sans MS" pitchFamily="66" charset="0"/>
              </a:rPr>
              <a:t>There was no kinetic energy to begin with as both objects were stationary</a:t>
            </a:r>
          </a:p>
          <a:p>
            <a:r>
              <a:rPr lang="en-GB" sz="1400" dirty="0">
                <a:latin typeface="Comic Sans MS" pitchFamily="66" charset="0"/>
                <a:sym typeface="Wingdings" pitchFamily="2" charset="2"/>
              </a:rPr>
              <a:t> Calculate the Kinetic energy of both objects after the shell has been fired</a:t>
            </a:r>
            <a:endParaRPr lang="en-GB" sz="1400" dirty="0">
              <a:latin typeface="Comic Sans MS" pitchFamily="66" charset="0"/>
            </a:endParaRPr>
          </a:p>
        </p:txBody>
      </p:sp>
      <p:sp>
        <p:nvSpPr>
          <p:cNvPr id="61" name="TextBox 60"/>
          <p:cNvSpPr txBox="1"/>
          <p:nvPr/>
        </p:nvSpPr>
        <p:spPr>
          <a:xfrm>
            <a:off x="3926006" y="3810000"/>
            <a:ext cx="2404826" cy="307777"/>
          </a:xfrm>
          <a:prstGeom prst="rect">
            <a:avLst/>
          </a:prstGeom>
          <a:noFill/>
        </p:spPr>
        <p:txBody>
          <a:bodyPr wrap="none" rtlCol="0">
            <a:spAutoFit/>
          </a:bodyPr>
          <a:lstStyle/>
          <a:p>
            <a:r>
              <a:rPr lang="en-GB" sz="1400" u="sng" dirty="0">
                <a:latin typeface="Comic Sans MS" pitchFamily="66" charset="0"/>
              </a:rPr>
              <a:t>Kinetic energy after firing</a:t>
            </a:r>
          </a:p>
        </p:txBody>
      </p:sp>
      <p:sp>
        <p:nvSpPr>
          <p:cNvPr id="62" name="TextBox 61"/>
          <p:cNvSpPr txBox="1"/>
          <p:nvPr/>
        </p:nvSpPr>
        <p:spPr>
          <a:xfrm>
            <a:off x="3926006" y="4114800"/>
            <a:ext cx="1149674" cy="307777"/>
          </a:xfrm>
          <a:prstGeom prst="rect">
            <a:avLst/>
          </a:prstGeom>
          <a:noFill/>
        </p:spPr>
        <p:txBody>
          <a:bodyPr wrap="none" rtlCol="0">
            <a:spAutoFit/>
          </a:bodyPr>
          <a:lstStyle/>
          <a:p>
            <a:r>
              <a:rPr lang="en-GB" sz="1400" u="sng" dirty="0">
                <a:latin typeface="Comic Sans MS" pitchFamily="66" charset="0"/>
              </a:rPr>
              <a:t>For the gun</a:t>
            </a:r>
          </a:p>
        </p:txBody>
      </p:sp>
      <p:sp>
        <p:nvSpPr>
          <p:cNvPr id="63" name="TextBox 62"/>
          <p:cNvSpPr txBox="1"/>
          <p:nvPr/>
        </p:nvSpPr>
        <p:spPr>
          <a:xfrm>
            <a:off x="6553200" y="4114800"/>
            <a:ext cx="1257075" cy="307777"/>
          </a:xfrm>
          <a:prstGeom prst="rect">
            <a:avLst/>
          </a:prstGeom>
          <a:noFill/>
        </p:spPr>
        <p:txBody>
          <a:bodyPr wrap="none" rtlCol="0">
            <a:spAutoFit/>
          </a:bodyPr>
          <a:lstStyle/>
          <a:p>
            <a:r>
              <a:rPr lang="en-GB" sz="1400" u="sng" dirty="0">
                <a:latin typeface="Comic Sans MS" pitchFamily="66" charset="0"/>
              </a:rPr>
              <a:t>For the shell</a:t>
            </a:r>
          </a:p>
        </p:txBody>
      </p:sp>
      <mc:AlternateContent xmlns:mc="http://schemas.openxmlformats.org/markup-compatibility/2006" xmlns:a14="http://schemas.microsoft.com/office/drawing/2010/main">
        <mc:Choice Requires="a14">
          <p:sp>
            <p:nvSpPr>
              <p:cNvPr id="64" name="TextBox 63"/>
              <p:cNvSpPr txBox="1"/>
              <p:nvPr/>
            </p:nvSpPr>
            <p:spPr>
              <a:xfrm>
                <a:off x="3810000" y="4419600"/>
                <a:ext cx="11775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oMath>
                  </m:oMathPara>
                </a14:m>
                <a:endParaRPr lang="en-GB" sz="1400" dirty="0"/>
              </a:p>
            </p:txBody>
          </p:sp>
        </mc:Choice>
        <mc:Fallback xmlns="">
          <p:sp>
            <p:nvSpPr>
              <p:cNvPr id="64" name="TextBox 63"/>
              <p:cNvSpPr txBox="1">
                <a:spLocks noRot="1" noChangeAspect="1" noMove="1" noResize="1" noEditPoints="1" noAdjustHandles="1" noChangeArrowheads="1" noChangeShapeType="1" noTextEdit="1"/>
              </p:cNvSpPr>
              <p:nvPr/>
            </p:nvSpPr>
            <p:spPr>
              <a:xfrm>
                <a:off x="3810000" y="4419600"/>
                <a:ext cx="1177566" cy="495649"/>
              </a:xfrm>
              <a:prstGeom prst="rect">
                <a:avLst/>
              </a:prstGeom>
              <a:blipFill rotWithShape="1">
                <a:blip r:embed="rId12"/>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3810000" y="4953000"/>
                <a:ext cx="1744260"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(600)(</m:t>
                      </m:r>
                      <m:sSup>
                        <m:sSupPr>
                          <m:ctrlPr>
                            <a:rPr lang="en-GB" sz="1400" b="0" i="1" smtClean="0">
                              <a:latin typeface="Cambria Math" panose="02040503050406030204" pitchFamily="18" charset="0"/>
                            </a:rPr>
                          </m:ctrlPr>
                        </m:sSupPr>
                        <m:e>
                          <m:r>
                            <a:rPr lang="en-GB" sz="1400" b="0" i="1" smtClean="0">
                              <a:latin typeface="Cambria Math"/>
                            </a:rPr>
                            <m:t>0.4)</m:t>
                          </m:r>
                        </m:e>
                        <m:sup>
                          <m:r>
                            <a:rPr lang="en-GB" sz="1400" b="0" i="1" smtClean="0">
                              <a:latin typeface="Cambria Math"/>
                            </a:rPr>
                            <m:t>2</m:t>
                          </m:r>
                        </m:sup>
                      </m:sSup>
                    </m:oMath>
                  </m:oMathPara>
                </a14:m>
                <a:endParaRPr lang="en-GB" sz="1400" dirty="0"/>
              </a:p>
            </p:txBody>
          </p:sp>
        </mc:Choice>
        <mc:Fallback xmlns="">
          <p:sp>
            <p:nvSpPr>
              <p:cNvPr id="65" name="TextBox 64"/>
              <p:cNvSpPr txBox="1">
                <a:spLocks noRot="1" noChangeAspect="1" noMove="1" noResize="1" noEditPoints="1" noAdjustHandles="1" noChangeArrowheads="1" noChangeShapeType="1" noTextEdit="1"/>
              </p:cNvSpPr>
              <p:nvPr/>
            </p:nvSpPr>
            <p:spPr>
              <a:xfrm>
                <a:off x="3810000" y="4953000"/>
                <a:ext cx="1744260" cy="495649"/>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3810000" y="5562600"/>
                <a:ext cx="97462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=48</m:t>
                      </m:r>
                      <m:r>
                        <a:rPr lang="en-GB" sz="1400" b="0" i="1" smtClean="0">
                          <a:latin typeface="Cambria Math"/>
                        </a:rPr>
                        <m:t>𝐽</m:t>
                      </m:r>
                    </m:oMath>
                  </m:oMathPara>
                </a14:m>
                <a:endParaRPr lang="en-GB" sz="1400" dirty="0"/>
              </a:p>
            </p:txBody>
          </p:sp>
        </mc:Choice>
        <mc:Fallback xmlns="">
          <p:sp>
            <p:nvSpPr>
              <p:cNvPr id="66" name="TextBox 65"/>
              <p:cNvSpPr txBox="1">
                <a:spLocks noRot="1" noChangeAspect="1" noMove="1" noResize="1" noEditPoints="1" noAdjustHandles="1" noChangeArrowheads="1" noChangeShapeType="1" noTextEdit="1"/>
              </p:cNvSpPr>
              <p:nvPr/>
            </p:nvSpPr>
            <p:spPr>
              <a:xfrm>
                <a:off x="3810000" y="5562600"/>
                <a:ext cx="974626" cy="307777"/>
              </a:xfrm>
              <a:prstGeom prst="rect">
                <a:avLst/>
              </a:prstGeom>
              <a:blipFill rotWithShape="1">
                <a:blip r:embed="rId14"/>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7" name="TextBox 66"/>
              <p:cNvSpPr txBox="1"/>
              <p:nvPr/>
            </p:nvSpPr>
            <p:spPr>
              <a:xfrm>
                <a:off x="6477000" y="4953000"/>
                <a:ext cx="1608004"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(12)(</m:t>
                      </m:r>
                      <m:sSup>
                        <m:sSupPr>
                          <m:ctrlPr>
                            <a:rPr lang="en-GB" sz="1400" b="0" i="1" smtClean="0">
                              <a:latin typeface="Cambria Math" panose="02040503050406030204" pitchFamily="18" charset="0"/>
                            </a:rPr>
                          </m:ctrlPr>
                        </m:sSupPr>
                        <m:e>
                          <m:r>
                            <a:rPr lang="en-GB" sz="1400" b="0" i="1" smtClean="0">
                              <a:latin typeface="Cambria Math"/>
                            </a:rPr>
                            <m:t>20)</m:t>
                          </m:r>
                        </m:e>
                        <m:sup>
                          <m:r>
                            <a:rPr lang="en-GB" sz="1400" b="0" i="1" smtClean="0">
                              <a:latin typeface="Cambria Math"/>
                            </a:rPr>
                            <m:t>2</m:t>
                          </m:r>
                        </m:sup>
                      </m:sSup>
                    </m:oMath>
                  </m:oMathPara>
                </a14:m>
                <a:endParaRPr lang="en-GB" sz="1400" dirty="0"/>
              </a:p>
            </p:txBody>
          </p:sp>
        </mc:Choice>
        <mc:Fallback xmlns="">
          <p:sp>
            <p:nvSpPr>
              <p:cNvPr id="67" name="TextBox 66"/>
              <p:cNvSpPr txBox="1">
                <a:spLocks noRot="1" noChangeAspect="1" noMove="1" noResize="1" noEditPoints="1" noAdjustHandles="1" noChangeArrowheads="1" noChangeShapeType="1" noTextEdit="1"/>
              </p:cNvSpPr>
              <p:nvPr/>
            </p:nvSpPr>
            <p:spPr>
              <a:xfrm>
                <a:off x="6477000" y="4953000"/>
                <a:ext cx="1608004" cy="495649"/>
              </a:xfrm>
              <a:prstGeom prst="rect">
                <a:avLst/>
              </a:prstGeom>
              <a:blipFill rotWithShape="1">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6477000" y="5562600"/>
                <a:ext cx="117339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=2400</m:t>
                      </m:r>
                      <m:r>
                        <a:rPr lang="en-GB" sz="1400" b="0" i="1" smtClean="0">
                          <a:latin typeface="Cambria Math"/>
                        </a:rPr>
                        <m:t>𝐽</m:t>
                      </m:r>
                    </m:oMath>
                  </m:oMathPara>
                </a14:m>
                <a:endParaRPr lang="en-GB" sz="1400" dirty="0"/>
              </a:p>
            </p:txBody>
          </p:sp>
        </mc:Choice>
        <mc:Fallback xmlns="">
          <p:sp>
            <p:nvSpPr>
              <p:cNvPr id="68" name="TextBox 67"/>
              <p:cNvSpPr txBox="1">
                <a:spLocks noRot="1" noChangeAspect="1" noMove="1" noResize="1" noEditPoints="1" noAdjustHandles="1" noChangeArrowheads="1" noChangeShapeType="1" noTextEdit="1"/>
              </p:cNvSpPr>
              <p:nvPr/>
            </p:nvSpPr>
            <p:spPr>
              <a:xfrm>
                <a:off x="6477000" y="5562600"/>
                <a:ext cx="1173398" cy="307777"/>
              </a:xfrm>
              <a:prstGeom prst="rect">
                <a:avLst/>
              </a:prstGeom>
              <a:blipFill rotWithShape="1">
                <a:blip r:embed="rId16"/>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6477000" y="4419600"/>
                <a:ext cx="11775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oMath>
                  </m:oMathPara>
                </a14:m>
                <a:endParaRPr lang="en-GB" sz="1400" dirty="0"/>
              </a:p>
            </p:txBody>
          </p:sp>
        </mc:Choice>
        <mc:Fallback xmlns="">
          <p:sp>
            <p:nvSpPr>
              <p:cNvPr id="69" name="TextBox 68"/>
              <p:cNvSpPr txBox="1">
                <a:spLocks noRot="1" noChangeAspect="1" noMove="1" noResize="1" noEditPoints="1" noAdjustHandles="1" noChangeArrowheads="1" noChangeShapeType="1" noTextEdit="1"/>
              </p:cNvSpPr>
              <p:nvPr/>
            </p:nvSpPr>
            <p:spPr>
              <a:xfrm>
                <a:off x="6477000" y="4419600"/>
                <a:ext cx="1177566" cy="495649"/>
              </a:xfrm>
              <a:prstGeom prst="rect">
                <a:avLst/>
              </a:prstGeom>
              <a:blipFill rotWithShape="1">
                <a:blip r:embed="rId17"/>
                <a:stretch>
                  <a:fillRect b="-1235"/>
                </a:stretch>
              </a:blipFill>
            </p:spPr>
            <p:txBody>
              <a:bodyPr/>
              <a:lstStyle/>
              <a:p>
                <a:r>
                  <a:rPr lang="en-GB">
                    <a:noFill/>
                  </a:rPr>
                  <a:t> </a:t>
                </a:r>
              </a:p>
            </p:txBody>
          </p:sp>
        </mc:Fallback>
      </mc:AlternateContent>
      <p:sp>
        <p:nvSpPr>
          <p:cNvPr id="70" name="Arc 69"/>
          <p:cNvSpPr/>
          <p:nvPr/>
        </p:nvSpPr>
        <p:spPr>
          <a:xfrm>
            <a:off x="5181600" y="4724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1" name="TextBox 70"/>
          <p:cNvSpPr txBox="1"/>
          <p:nvPr/>
        </p:nvSpPr>
        <p:spPr>
          <a:xfrm>
            <a:off x="5410200" y="4648200"/>
            <a:ext cx="1219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72" name="Arc 71"/>
          <p:cNvSpPr/>
          <p:nvPr/>
        </p:nvSpPr>
        <p:spPr>
          <a:xfrm>
            <a:off x="5181600" y="52578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3" name="Arc 72"/>
          <p:cNvSpPr/>
          <p:nvPr/>
        </p:nvSpPr>
        <p:spPr>
          <a:xfrm>
            <a:off x="7772400" y="4724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4" name="Arc 73"/>
          <p:cNvSpPr/>
          <p:nvPr/>
        </p:nvSpPr>
        <p:spPr>
          <a:xfrm>
            <a:off x="7772400" y="52578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5" name="TextBox 74"/>
          <p:cNvSpPr txBox="1"/>
          <p:nvPr/>
        </p:nvSpPr>
        <p:spPr>
          <a:xfrm>
            <a:off x="5638800" y="53340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p:sp>
        <p:nvSpPr>
          <p:cNvPr id="76" name="TextBox 75"/>
          <p:cNvSpPr txBox="1"/>
          <p:nvPr/>
        </p:nvSpPr>
        <p:spPr>
          <a:xfrm>
            <a:off x="8001000" y="4648200"/>
            <a:ext cx="1219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77" name="TextBox 76"/>
          <p:cNvSpPr txBox="1"/>
          <p:nvPr/>
        </p:nvSpPr>
        <p:spPr>
          <a:xfrm>
            <a:off x="8229600" y="53340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p:sp>
        <p:nvSpPr>
          <p:cNvPr id="13" name="TextBox 12"/>
          <p:cNvSpPr txBox="1"/>
          <p:nvPr/>
        </p:nvSpPr>
        <p:spPr>
          <a:xfrm>
            <a:off x="2513659" y="6019800"/>
            <a:ext cx="6630341" cy="523220"/>
          </a:xfrm>
          <a:prstGeom prst="rect">
            <a:avLst/>
          </a:prstGeom>
          <a:noFill/>
        </p:spPr>
        <p:txBody>
          <a:bodyPr wrap="none" rtlCol="0">
            <a:spAutoFit/>
          </a:bodyPr>
          <a:lstStyle/>
          <a:p>
            <a:r>
              <a:rPr lang="en-GB" sz="1400" dirty="0">
                <a:solidFill>
                  <a:srgbClr val="FF0000"/>
                </a:solidFill>
                <a:latin typeface="Comic Sans MS" pitchFamily="66" charset="0"/>
              </a:rPr>
              <a:t>The total kinetic energy will be 2448J</a:t>
            </a:r>
          </a:p>
          <a:p>
            <a:r>
              <a:rPr lang="en-GB" sz="1400" dirty="0">
                <a:solidFill>
                  <a:srgbClr val="FF0000"/>
                </a:solidFill>
                <a:latin typeface="Comic Sans MS" pitchFamily="66" charset="0"/>
                <a:sym typeface="Wingdings" pitchFamily="2" charset="2"/>
              </a:rPr>
              <a:t> This has been generated from the chemical energy in the firing of the gun</a:t>
            </a:r>
            <a:endParaRPr lang="en-GB" sz="14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80" name="TextBox 79"/>
              <p:cNvSpPr txBox="1"/>
              <p:nvPr/>
            </p:nvSpPr>
            <p:spPr>
              <a:xfrm>
                <a:off x="457200" y="4648200"/>
                <a:ext cx="144097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𝐾𝐸</m:t>
                      </m:r>
                      <m:r>
                        <a:rPr lang="en-GB" sz="1400" b="0" i="1" smtClean="0">
                          <a:solidFill>
                            <a:srgbClr val="FF0000"/>
                          </a:solidFill>
                          <a:latin typeface="Cambria Math"/>
                        </a:rPr>
                        <m:t>(</m:t>
                      </m:r>
                      <m:r>
                        <a:rPr lang="en-GB" sz="1400" b="0" i="1" smtClean="0">
                          <a:solidFill>
                            <a:srgbClr val="FF0000"/>
                          </a:solidFill>
                          <a:latin typeface="Cambria Math"/>
                        </a:rPr>
                        <m:t>𝑔𝑢𝑛</m:t>
                      </m:r>
                      <m:r>
                        <a:rPr lang="en-GB" sz="1400" b="0" i="1" smtClean="0">
                          <a:solidFill>
                            <a:srgbClr val="FF0000"/>
                          </a:solidFill>
                          <a:latin typeface="Cambria Math"/>
                        </a:rPr>
                        <m:t>)=48</m:t>
                      </m:r>
                      <m:r>
                        <a:rPr lang="en-GB" sz="1400" b="0" i="1" smtClean="0">
                          <a:solidFill>
                            <a:srgbClr val="FF0000"/>
                          </a:solidFill>
                          <a:latin typeface="Cambria Math"/>
                        </a:rPr>
                        <m:t>𝐽</m:t>
                      </m:r>
                    </m:oMath>
                  </m:oMathPara>
                </a14:m>
                <a:endParaRPr lang="en-GB" sz="1400" dirty="0">
                  <a:solidFill>
                    <a:srgbClr val="FF0000"/>
                  </a:solidFill>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457200" y="4648200"/>
                <a:ext cx="1440972" cy="307777"/>
              </a:xfrm>
              <a:prstGeom prst="rect">
                <a:avLst/>
              </a:prstGeom>
              <a:blipFill rotWithShape="1">
                <a:blip r:embed="rId18"/>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1" name="TextBox 80"/>
              <p:cNvSpPr txBox="1"/>
              <p:nvPr/>
            </p:nvSpPr>
            <p:spPr>
              <a:xfrm>
                <a:off x="2057400" y="4648200"/>
                <a:ext cx="171130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𝐾𝐸</m:t>
                      </m:r>
                      <m:r>
                        <a:rPr lang="en-GB" sz="1400" b="0" i="1" smtClean="0">
                          <a:solidFill>
                            <a:srgbClr val="FF0000"/>
                          </a:solidFill>
                          <a:latin typeface="Cambria Math"/>
                        </a:rPr>
                        <m:t>(</m:t>
                      </m:r>
                      <m:r>
                        <a:rPr lang="en-GB" sz="1400" b="0" i="1" smtClean="0">
                          <a:solidFill>
                            <a:srgbClr val="FF0000"/>
                          </a:solidFill>
                          <a:latin typeface="Cambria Math"/>
                        </a:rPr>
                        <m:t>𝑠h𝑒𝑙𝑙</m:t>
                      </m:r>
                      <m:r>
                        <a:rPr lang="en-GB" sz="1400" b="0" i="1" smtClean="0">
                          <a:solidFill>
                            <a:srgbClr val="FF0000"/>
                          </a:solidFill>
                          <a:latin typeface="Cambria Math"/>
                        </a:rPr>
                        <m:t>)=2400</m:t>
                      </m:r>
                      <m:r>
                        <a:rPr lang="en-GB" sz="1400" b="0" i="1" smtClean="0">
                          <a:solidFill>
                            <a:srgbClr val="FF0000"/>
                          </a:solidFill>
                          <a:latin typeface="Cambria Math"/>
                        </a:rPr>
                        <m:t>𝐽</m:t>
                      </m:r>
                    </m:oMath>
                  </m:oMathPara>
                </a14:m>
                <a:endParaRPr lang="en-GB" sz="1400" dirty="0">
                  <a:solidFill>
                    <a:srgbClr val="FF0000"/>
                  </a:solidFill>
                </a:endParaRPr>
              </a:p>
            </p:txBody>
          </p:sp>
        </mc:Choice>
        <mc:Fallback xmlns="">
          <p:sp>
            <p:nvSpPr>
              <p:cNvPr id="81" name="TextBox 80"/>
              <p:cNvSpPr txBox="1">
                <a:spLocks noRot="1" noChangeAspect="1" noMove="1" noResize="1" noEditPoints="1" noAdjustHandles="1" noChangeArrowheads="1" noChangeShapeType="1" noTextEdit="1"/>
              </p:cNvSpPr>
              <p:nvPr/>
            </p:nvSpPr>
            <p:spPr>
              <a:xfrm>
                <a:off x="2057400" y="4648200"/>
                <a:ext cx="1711302" cy="307777"/>
              </a:xfrm>
              <a:prstGeom prst="rect">
                <a:avLst/>
              </a:prstGeom>
              <a:blipFill rotWithShape="1">
                <a:blip r:embed="rId19"/>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79" name="TextBox 78"/>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2" name="TextBox 81"/>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82" name="TextBox 81"/>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83" name="TextBox 82"/>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84" name="TextBox 83"/>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5" name="TextBox 84"/>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85" name="TextBox 84"/>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4"/>
                <a:stretch>
                  <a:fillRect b="-3846"/>
                </a:stretch>
              </a:blipFill>
            </p:spPr>
            <p:txBody>
              <a:bodyPr/>
              <a:lstStyle/>
              <a:p>
                <a:r>
                  <a:rPr lang="en-GB">
                    <a:noFill/>
                  </a:rPr>
                  <a:t> </a:t>
                </a:r>
              </a:p>
            </p:txBody>
          </p:sp>
        </mc:Fallback>
      </mc:AlternateContent>
      <p:sp>
        <p:nvSpPr>
          <p:cNvPr id="86" name="TextBox 85"/>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5"/>
              </a:rPr>
              <a:t>Applet for collision demonstrations</a:t>
            </a:r>
            <a:endParaRPr lang="en-GB" sz="1400" dirty="0">
              <a:latin typeface="Comic Sans MS" pitchFamily="66" charset="0"/>
            </a:endParaRPr>
          </a:p>
        </p:txBody>
      </p:sp>
      <p:sp>
        <p:nvSpPr>
          <p:cNvPr id="87"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88"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51651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37"/>
                                        </p:tgtEl>
                                      </p:cBhvr>
                                    </p:animEffect>
                                    <p:set>
                                      <p:cBhvr>
                                        <p:cTn id="7" dur="1" fill="hold">
                                          <p:stCondLst>
                                            <p:cond delay="499"/>
                                          </p:stCondLst>
                                        </p:cTn>
                                        <p:tgtEl>
                                          <p:spTgt spid="37"/>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38"/>
                                        </p:tgtEl>
                                      </p:cBhvr>
                                    </p:animEffect>
                                    <p:set>
                                      <p:cBhvr>
                                        <p:cTn id="10" dur="1" fill="hold">
                                          <p:stCondLst>
                                            <p:cond delay="499"/>
                                          </p:stCondLst>
                                        </p:cTn>
                                        <p:tgtEl>
                                          <p:spTgt spid="3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blinds(horizontal)">
                                      <p:cBhvr>
                                        <p:cTn id="15" dur="500"/>
                                        <p:tgtEl>
                                          <p:spTgt spid="5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8"/>
                                        </p:tgtEl>
                                        <p:attrNameLst>
                                          <p:attrName>style.visibility</p:attrName>
                                        </p:attrNameLst>
                                      </p:cBhvr>
                                      <p:to>
                                        <p:strVal val="visible"/>
                                      </p:to>
                                    </p:set>
                                    <p:animEffect transition="in" filter="blinds(horizontal)">
                                      <p:cBhvr>
                                        <p:cTn id="18" dur="500"/>
                                        <p:tgtEl>
                                          <p:spTgt spid="5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Effect transition="in" filter="blinds(horizontal)">
                                      <p:cBhvr>
                                        <p:cTn id="23" dur="500"/>
                                        <p:tgtEl>
                                          <p:spTgt spid="1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2">
                                            <p:txEl>
                                              <p:pRg st="1" end="1"/>
                                            </p:txEl>
                                          </p:spTgt>
                                        </p:tgtEl>
                                        <p:attrNameLst>
                                          <p:attrName>style.visibility</p:attrName>
                                        </p:attrNameLst>
                                      </p:cBhvr>
                                      <p:to>
                                        <p:strVal val="visible"/>
                                      </p:to>
                                    </p:set>
                                    <p:animEffect transition="in" filter="blinds(horizontal)">
                                      <p:cBhvr>
                                        <p:cTn id="28" dur="500"/>
                                        <p:tgtEl>
                                          <p:spTgt spid="12">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blinds(horizontal)">
                                      <p:cBhvr>
                                        <p:cTn id="33" dur="500"/>
                                        <p:tgtEl>
                                          <p:spTgt spid="61"/>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62"/>
                                        </p:tgtEl>
                                        <p:attrNameLst>
                                          <p:attrName>style.visibility</p:attrName>
                                        </p:attrNameLst>
                                      </p:cBhvr>
                                      <p:to>
                                        <p:strVal val="visible"/>
                                      </p:to>
                                    </p:set>
                                    <p:animEffect transition="in" filter="blinds(horizontal)">
                                      <p:cBhvr>
                                        <p:cTn id="38" dur="500"/>
                                        <p:tgtEl>
                                          <p:spTgt spid="62"/>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blinds(horizontal)">
                                      <p:cBhvr>
                                        <p:cTn id="43" dur="500"/>
                                        <p:tgtEl>
                                          <p:spTgt spid="64"/>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70"/>
                                        </p:tgtEl>
                                        <p:attrNameLst>
                                          <p:attrName>style.visibility</p:attrName>
                                        </p:attrNameLst>
                                      </p:cBhvr>
                                      <p:to>
                                        <p:strVal val="visible"/>
                                      </p:to>
                                    </p:set>
                                    <p:animEffect transition="in" filter="blinds(horizontal)">
                                      <p:cBhvr>
                                        <p:cTn id="48" dur="500"/>
                                        <p:tgtEl>
                                          <p:spTgt spid="70"/>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71"/>
                                        </p:tgtEl>
                                        <p:attrNameLst>
                                          <p:attrName>style.visibility</p:attrName>
                                        </p:attrNameLst>
                                      </p:cBhvr>
                                      <p:to>
                                        <p:strVal val="visible"/>
                                      </p:to>
                                    </p:set>
                                    <p:animEffect transition="in" filter="blinds(horizontal)">
                                      <p:cBhvr>
                                        <p:cTn id="53" dur="500"/>
                                        <p:tgtEl>
                                          <p:spTgt spid="71"/>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65"/>
                                        </p:tgtEl>
                                        <p:attrNameLst>
                                          <p:attrName>style.visibility</p:attrName>
                                        </p:attrNameLst>
                                      </p:cBhvr>
                                      <p:to>
                                        <p:strVal val="visible"/>
                                      </p:to>
                                    </p:set>
                                    <p:animEffect transition="in" filter="blinds(horizontal)">
                                      <p:cBhvr>
                                        <p:cTn id="58" dur="500"/>
                                        <p:tgtEl>
                                          <p:spTgt spid="65"/>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72"/>
                                        </p:tgtEl>
                                        <p:attrNameLst>
                                          <p:attrName>style.visibility</p:attrName>
                                        </p:attrNameLst>
                                      </p:cBhvr>
                                      <p:to>
                                        <p:strVal val="visible"/>
                                      </p:to>
                                    </p:set>
                                    <p:animEffect transition="in" filter="blinds(horizontal)">
                                      <p:cBhvr>
                                        <p:cTn id="63" dur="500"/>
                                        <p:tgtEl>
                                          <p:spTgt spid="72"/>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75"/>
                                        </p:tgtEl>
                                        <p:attrNameLst>
                                          <p:attrName>style.visibility</p:attrName>
                                        </p:attrNameLst>
                                      </p:cBhvr>
                                      <p:to>
                                        <p:strVal val="visible"/>
                                      </p:to>
                                    </p:set>
                                    <p:animEffect transition="in" filter="blinds(horizontal)">
                                      <p:cBhvr>
                                        <p:cTn id="68" dur="500"/>
                                        <p:tgtEl>
                                          <p:spTgt spid="75"/>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66"/>
                                        </p:tgtEl>
                                        <p:attrNameLst>
                                          <p:attrName>style.visibility</p:attrName>
                                        </p:attrNameLst>
                                      </p:cBhvr>
                                      <p:to>
                                        <p:strVal val="visible"/>
                                      </p:to>
                                    </p:set>
                                    <p:animEffect transition="in" filter="blinds(horizontal)">
                                      <p:cBhvr>
                                        <p:cTn id="73" dur="500"/>
                                        <p:tgtEl>
                                          <p:spTgt spid="66"/>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63"/>
                                        </p:tgtEl>
                                        <p:attrNameLst>
                                          <p:attrName>style.visibility</p:attrName>
                                        </p:attrNameLst>
                                      </p:cBhvr>
                                      <p:to>
                                        <p:strVal val="visible"/>
                                      </p:to>
                                    </p:set>
                                    <p:animEffect transition="in" filter="blinds(horizontal)">
                                      <p:cBhvr>
                                        <p:cTn id="78" dur="500"/>
                                        <p:tgtEl>
                                          <p:spTgt spid="63"/>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69"/>
                                        </p:tgtEl>
                                        <p:attrNameLst>
                                          <p:attrName>style.visibility</p:attrName>
                                        </p:attrNameLst>
                                      </p:cBhvr>
                                      <p:to>
                                        <p:strVal val="visible"/>
                                      </p:to>
                                    </p:set>
                                    <p:animEffect transition="in" filter="blinds(horizontal)">
                                      <p:cBhvr>
                                        <p:cTn id="83" dur="500"/>
                                        <p:tgtEl>
                                          <p:spTgt spid="69"/>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73"/>
                                        </p:tgtEl>
                                        <p:attrNameLst>
                                          <p:attrName>style.visibility</p:attrName>
                                        </p:attrNameLst>
                                      </p:cBhvr>
                                      <p:to>
                                        <p:strVal val="visible"/>
                                      </p:to>
                                    </p:set>
                                    <p:animEffect transition="in" filter="blinds(horizontal)">
                                      <p:cBhvr>
                                        <p:cTn id="88" dur="500"/>
                                        <p:tgtEl>
                                          <p:spTgt spid="73"/>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76"/>
                                        </p:tgtEl>
                                        <p:attrNameLst>
                                          <p:attrName>style.visibility</p:attrName>
                                        </p:attrNameLst>
                                      </p:cBhvr>
                                      <p:to>
                                        <p:strVal val="visible"/>
                                      </p:to>
                                    </p:set>
                                    <p:animEffect transition="in" filter="blinds(horizontal)">
                                      <p:cBhvr>
                                        <p:cTn id="93" dur="500"/>
                                        <p:tgtEl>
                                          <p:spTgt spid="76"/>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67"/>
                                        </p:tgtEl>
                                        <p:attrNameLst>
                                          <p:attrName>style.visibility</p:attrName>
                                        </p:attrNameLst>
                                      </p:cBhvr>
                                      <p:to>
                                        <p:strVal val="visible"/>
                                      </p:to>
                                    </p:set>
                                    <p:animEffect transition="in" filter="blinds(horizontal)">
                                      <p:cBhvr>
                                        <p:cTn id="98" dur="500"/>
                                        <p:tgtEl>
                                          <p:spTgt spid="67"/>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74"/>
                                        </p:tgtEl>
                                        <p:attrNameLst>
                                          <p:attrName>style.visibility</p:attrName>
                                        </p:attrNameLst>
                                      </p:cBhvr>
                                      <p:to>
                                        <p:strVal val="visible"/>
                                      </p:to>
                                    </p:set>
                                    <p:animEffect transition="in" filter="blinds(horizontal)">
                                      <p:cBhvr>
                                        <p:cTn id="103" dur="500"/>
                                        <p:tgtEl>
                                          <p:spTgt spid="74"/>
                                        </p:tgtEl>
                                      </p:cBhvr>
                                    </p:animEffec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grpId="0" nodeType="clickEffect">
                                  <p:stCondLst>
                                    <p:cond delay="0"/>
                                  </p:stCondLst>
                                  <p:childTnLst>
                                    <p:set>
                                      <p:cBhvr>
                                        <p:cTn id="107" dur="1" fill="hold">
                                          <p:stCondLst>
                                            <p:cond delay="0"/>
                                          </p:stCondLst>
                                        </p:cTn>
                                        <p:tgtEl>
                                          <p:spTgt spid="77"/>
                                        </p:tgtEl>
                                        <p:attrNameLst>
                                          <p:attrName>style.visibility</p:attrName>
                                        </p:attrNameLst>
                                      </p:cBhvr>
                                      <p:to>
                                        <p:strVal val="visible"/>
                                      </p:to>
                                    </p:set>
                                    <p:animEffect transition="in" filter="blinds(horizontal)">
                                      <p:cBhvr>
                                        <p:cTn id="108" dur="500"/>
                                        <p:tgtEl>
                                          <p:spTgt spid="77"/>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ntr" presetSubtype="10" fill="hold" grpId="0" nodeType="clickEffect">
                                  <p:stCondLst>
                                    <p:cond delay="0"/>
                                  </p:stCondLst>
                                  <p:childTnLst>
                                    <p:set>
                                      <p:cBhvr>
                                        <p:cTn id="112" dur="1" fill="hold">
                                          <p:stCondLst>
                                            <p:cond delay="0"/>
                                          </p:stCondLst>
                                        </p:cTn>
                                        <p:tgtEl>
                                          <p:spTgt spid="68"/>
                                        </p:tgtEl>
                                        <p:attrNameLst>
                                          <p:attrName>style.visibility</p:attrName>
                                        </p:attrNameLst>
                                      </p:cBhvr>
                                      <p:to>
                                        <p:strVal val="visible"/>
                                      </p:to>
                                    </p:set>
                                    <p:animEffect transition="in" filter="blinds(horizontal)">
                                      <p:cBhvr>
                                        <p:cTn id="113" dur="500"/>
                                        <p:tgtEl>
                                          <p:spTgt spid="68"/>
                                        </p:tgtEl>
                                      </p:cBhvr>
                                    </p:animEffect>
                                  </p:childTnLst>
                                </p:cTn>
                              </p:par>
                            </p:childTnLst>
                          </p:cTn>
                        </p:par>
                      </p:childTnLst>
                    </p:cTn>
                  </p:par>
                  <p:par>
                    <p:cTn id="114" fill="hold">
                      <p:stCondLst>
                        <p:cond delay="indefinite"/>
                      </p:stCondLst>
                      <p:childTnLst>
                        <p:par>
                          <p:cTn id="115" fill="hold">
                            <p:stCondLst>
                              <p:cond delay="0"/>
                            </p:stCondLst>
                            <p:childTnLst>
                              <p:par>
                                <p:cTn id="116" presetID="3" presetClass="entr" presetSubtype="10" fill="hold" nodeType="clickEffect">
                                  <p:stCondLst>
                                    <p:cond delay="0"/>
                                  </p:stCondLst>
                                  <p:childTnLst>
                                    <p:set>
                                      <p:cBhvr>
                                        <p:cTn id="117" dur="1" fill="hold">
                                          <p:stCondLst>
                                            <p:cond delay="0"/>
                                          </p:stCondLst>
                                        </p:cTn>
                                        <p:tgtEl>
                                          <p:spTgt spid="13">
                                            <p:txEl>
                                              <p:pRg st="0" end="0"/>
                                            </p:txEl>
                                          </p:spTgt>
                                        </p:tgtEl>
                                        <p:attrNameLst>
                                          <p:attrName>style.visibility</p:attrName>
                                        </p:attrNameLst>
                                      </p:cBhvr>
                                      <p:to>
                                        <p:strVal val="visible"/>
                                      </p:to>
                                    </p:set>
                                    <p:animEffect transition="in" filter="blinds(horizontal)">
                                      <p:cBhvr>
                                        <p:cTn id="118" dur="500"/>
                                        <p:tgtEl>
                                          <p:spTgt spid="13">
                                            <p:txEl>
                                              <p:pRg st="0" end="0"/>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3" presetClass="entr" presetSubtype="10" fill="hold" nodeType="clickEffect">
                                  <p:stCondLst>
                                    <p:cond delay="0"/>
                                  </p:stCondLst>
                                  <p:childTnLst>
                                    <p:set>
                                      <p:cBhvr>
                                        <p:cTn id="122" dur="1" fill="hold">
                                          <p:stCondLst>
                                            <p:cond delay="0"/>
                                          </p:stCondLst>
                                        </p:cTn>
                                        <p:tgtEl>
                                          <p:spTgt spid="13">
                                            <p:txEl>
                                              <p:pRg st="1" end="1"/>
                                            </p:txEl>
                                          </p:spTgt>
                                        </p:tgtEl>
                                        <p:attrNameLst>
                                          <p:attrName>style.visibility</p:attrName>
                                        </p:attrNameLst>
                                      </p:cBhvr>
                                      <p:to>
                                        <p:strVal val="visible"/>
                                      </p:to>
                                    </p:set>
                                    <p:animEffect transition="in" filter="blinds(horizontal)">
                                      <p:cBhvr>
                                        <p:cTn id="123" dur="500"/>
                                        <p:tgtEl>
                                          <p:spTgt spid="13">
                                            <p:txEl>
                                              <p:pRg st="1" end="1"/>
                                            </p:txEl>
                                          </p:spTgt>
                                        </p:tgtEl>
                                      </p:cBhvr>
                                    </p:animEffect>
                                  </p:childTnLst>
                                </p:cTn>
                              </p:par>
                            </p:childTnLst>
                          </p:cTn>
                        </p:par>
                      </p:childTnLst>
                    </p:cTn>
                  </p:par>
                  <p:par>
                    <p:cTn id="124" fill="hold">
                      <p:stCondLst>
                        <p:cond delay="indefinite"/>
                      </p:stCondLst>
                      <p:childTnLst>
                        <p:par>
                          <p:cTn id="125" fill="hold">
                            <p:stCondLst>
                              <p:cond delay="0"/>
                            </p:stCondLst>
                            <p:childTnLst>
                              <p:par>
                                <p:cTn id="126" presetID="3" presetClass="entr" presetSubtype="10" fill="hold" grpId="0" nodeType="clickEffect">
                                  <p:stCondLst>
                                    <p:cond delay="0"/>
                                  </p:stCondLst>
                                  <p:childTnLst>
                                    <p:set>
                                      <p:cBhvr>
                                        <p:cTn id="127" dur="1" fill="hold">
                                          <p:stCondLst>
                                            <p:cond delay="0"/>
                                          </p:stCondLst>
                                        </p:cTn>
                                        <p:tgtEl>
                                          <p:spTgt spid="80"/>
                                        </p:tgtEl>
                                        <p:attrNameLst>
                                          <p:attrName>style.visibility</p:attrName>
                                        </p:attrNameLst>
                                      </p:cBhvr>
                                      <p:to>
                                        <p:strVal val="visible"/>
                                      </p:to>
                                    </p:set>
                                    <p:animEffect transition="in" filter="blinds(horizontal)">
                                      <p:cBhvr>
                                        <p:cTn id="128" dur="500"/>
                                        <p:tgtEl>
                                          <p:spTgt spid="80"/>
                                        </p:tgtEl>
                                      </p:cBhvr>
                                    </p:animEffect>
                                  </p:childTnLst>
                                </p:cTn>
                              </p:par>
                              <p:par>
                                <p:cTn id="129" presetID="3" presetClass="entr" presetSubtype="10" fill="hold" grpId="0" nodeType="withEffect">
                                  <p:stCondLst>
                                    <p:cond delay="0"/>
                                  </p:stCondLst>
                                  <p:childTnLst>
                                    <p:set>
                                      <p:cBhvr>
                                        <p:cTn id="130" dur="1" fill="hold">
                                          <p:stCondLst>
                                            <p:cond delay="0"/>
                                          </p:stCondLst>
                                        </p:cTn>
                                        <p:tgtEl>
                                          <p:spTgt spid="81"/>
                                        </p:tgtEl>
                                        <p:attrNameLst>
                                          <p:attrName>style.visibility</p:attrName>
                                        </p:attrNameLst>
                                      </p:cBhvr>
                                      <p:to>
                                        <p:strVal val="visible"/>
                                      </p:to>
                                    </p:set>
                                    <p:animEffect transition="in" filter="blinds(horizontal)">
                                      <p:cBhvr>
                                        <p:cTn id="131"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58" grpId="0"/>
      <p:bldP spid="61" grpId="0"/>
      <p:bldP spid="62" grpId="0"/>
      <p:bldP spid="63" grpId="0"/>
      <p:bldP spid="64" grpId="0"/>
      <p:bldP spid="65" grpId="0"/>
      <p:bldP spid="66" grpId="0"/>
      <p:bldP spid="67" grpId="0"/>
      <p:bldP spid="68" grpId="0"/>
      <p:bldP spid="69" grpId="0"/>
      <p:bldP spid="70" grpId="0" animBg="1"/>
      <p:bldP spid="71" grpId="0"/>
      <p:bldP spid="72" grpId="0" animBg="1"/>
      <p:bldP spid="73" grpId="0" animBg="1"/>
      <p:bldP spid="74" grpId="0" animBg="1"/>
      <p:bldP spid="75" grpId="0"/>
      <p:bldP spid="76" grpId="0"/>
      <p:bldP spid="77" grpId="0"/>
      <p:bldP spid="80" grpId="0"/>
      <p:bldP spid="8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lnSpcReduction="10000"/>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gun of mass 600kg fires a shell of mass 12kg horizontally, with velocity 20ms</a:t>
            </a:r>
            <a:r>
              <a:rPr lang="en-GB" sz="1400" baseline="30000" dirty="0">
                <a:latin typeface="Comic Sans MS" pitchFamily="66" charset="0"/>
              </a:rPr>
              <a:t>-1</a:t>
            </a:r>
            <a:r>
              <a:rPr lang="en-GB" sz="1400" dirty="0">
                <a:latin typeface="Comic Sans MS" pitchFamily="66" charset="0"/>
              </a:rPr>
              <a:t>. </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the velocity of the gun after the shell has been fired</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total kinetic energy generated on firing</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Show that the ratio of the energy of the gun to the energy of the shell is equal to the ratio of the speed of the gun to the speed of the shell</a:t>
            </a:r>
          </a:p>
        </p:txBody>
      </p:sp>
      <p:pic>
        <p:nvPicPr>
          <p:cNvPr id="1027" name="Picture 3" descr="C:\Users\User\AppData\Local\Microsoft\Windows\Temporary Internet Files\Content.IE5\4MY2HU0N\MC90023068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866866" y="1695735"/>
            <a:ext cx="1524000" cy="739614"/>
          </a:xfrm>
          <a:prstGeom prst="rect">
            <a:avLst/>
          </a:prstGeom>
          <a:noFill/>
          <a:extLst>
            <a:ext uri="{909E8E84-426E-40DD-AFC4-6F175D3DCCD1}">
              <a14:hiddenFill xmlns:a14="http://schemas.microsoft.com/office/drawing/2010/main">
                <a:solidFill>
                  <a:srgbClr val="FFFFFF"/>
                </a:solidFill>
              </a14:hiddenFill>
            </a:ext>
          </a:extLst>
        </p:spPr>
      </p:pic>
      <p:sp>
        <p:nvSpPr>
          <p:cNvPr id="11" name="Oval 10"/>
          <p:cNvSpPr/>
          <p:nvPr/>
        </p:nvSpPr>
        <p:spPr>
          <a:xfrm>
            <a:off x="5502322" y="1820838"/>
            <a:ext cx="152400" cy="152400"/>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5914030" y="13272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914030" y="16320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14030" y="1327245"/>
            <a:ext cx="1524000" cy="307777"/>
          </a:xfrm>
          <a:prstGeom prst="rect">
            <a:avLst/>
          </a:prstGeom>
          <a:noFill/>
        </p:spPr>
        <p:txBody>
          <a:bodyPr wrap="square" rtlCol="0">
            <a:spAutoFit/>
          </a:bodyPr>
          <a:lstStyle/>
          <a:p>
            <a:pPr algn="ctr"/>
            <a:r>
              <a:rPr lang="en-GB" sz="1400" b="1" dirty="0">
                <a:latin typeface="Comic Sans MS" pitchFamily="66" charset="0"/>
              </a:rPr>
              <a:t>Before</a:t>
            </a:r>
          </a:p>
        </p:txBody>
      </p:sp>
      <p:sp>
        <p:nvSpPr>
          <p:cNvPr id="17" name="TextBox 16"/>
          <p:cNvSpPr txBox="1"/>
          <p:nvPr/>
        </p:nvSpPr>
        <p:spPr>
          <a:xfrm>
            <a:off x="7438030" y="1327245"/>
            <a:ext cx="1524000" cy="307777"/>
          </a:xfrm>
          <a:prstGeom prst="rect">
            <a:avLst/>
          </a:prstGeom>
          <a:noFill/>
        </p:spPr>
        <p:txBody>
          <a:bodyPr wrap="square" rtlCol="0">
            <a:spAutoFit/>
          </a:bodyPr>
          <a:lstStyle/>
          <a:p>
            <a:pPr algn="ctr"/>
            <a:r>
              <a:rPr lang="en-GB" sz="1400" b="1" dirty="0">
                <a:latin typeface="Comic Sans MS" pitchFamily="66" charset="0"/>
              </a:rPr>
              <a:t>After</a:t>
            </a:r>
          </a:p>
        </p:txBody>
      </p:sp>
      <p:cxnSp>
        <p:nvCxnSpPr>
          <p:cNvPr id="18" name="Straight Connector 17"/>
          <p:cNvCxnSpPr/>
          <p:nvPr/>
        </p:nvCxnSpPr>
        <p:spPr>
          <a:xfrm>
            <a:off x="7438030" y="1327245"/>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962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438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914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6142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6904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7666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8428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p:cNvCxnSpPr/>
          <p:nvPr/>
        </p:nvCxnSpPr>
        <p:spPr>
          <a:xfrm>
            <a:off x="6066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142630" y="1632045"/>
            <a:ext cx="293670" cy="307777"/>
          </a:xfrm>
          <a:prstGeom prst="rect">
            <a:avLst/>
          </a:prstGeom>
          <a:noFill/>
        </p:spPr>
        <p:txBody>
          <a:bodyPr wrap="none" rtlCol="0">
            <a:spAutoFit/>
          </a:bodyPr>
          <a:lstStyle/>
          <a:p>
            <a:pPr algn="ctr"/>
            <a:r>
              <a:rPr lang="en-GB" sz="1400" dirty="0">
                <a:latin typeface="Comic Sans MS" pitchFamily="66" charset="0"/>
              </a:rPr>
              <a:t>0</a:t>
            </a:r>
          </a:p>
        </p:txBody>
      </p:sp>
      <p:cxnSp>
        <p:nvCxnSpPr>
          <p:cNvPr id="28" name="Straight Arrow Connector 27"/>
          <p:cNvCxnSpPr/>
          <p:nvPr/>
        </p:nvCxnSpPr>
        <p:spPr>
          <a:xfrm>
            <a:off x="8352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374128" y="1632045"/>
            <a:ext cx="402675" cy="307777"/>
          </a:xfrm>
          <a:prstGeom prst="rect">
            <a:avLst/>
          </a:prstGeom>
          <a:noFill/>
        </p:spPr>
        <p:txBody>
          <a:bodyPr wrap="none" rtlCol="0">
            <a:spAutoFit/>
          </a:bodyPr>
          <a:lstStyle/>
          <a:p>
            <a:pPr algn="ctr"/>
            <a:r>
              <a:rPr lang="en-GB" sz="1400" dirty="0">
                <a:latin typeface="Comic Sans MS" pitchFamily="66" charset="0"/>
              </a:rPr>
              <a:t>20</a:t>
            </a:r>
            <a:endParaRPr lang="en-GB" sz="1400" baseline="-25000" dirty="0">
              <a:latin typeface="Comic Sans MS" pitchFamily="66" charset="0"/>
            </a:endParaRPr>
          </a:p>
        </p:txBody>
      </p:sp>
      <p:cxnSp>
        <p:nvCxnSpPr>
          <p:cNvPr id="30" name="Straight Connector 29"/>
          <p:cNvCxnSpPr/>
          <p:nvPr/>
        </p:nvCxnSpPr>
        <p:spPr>
          <a:xfrm>
            <a:off x="5914030" y="26226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066430" y="2013045"/>
            <a:ext cx="457200" cy="307777"/>
          </a:xfrm>
          <a:prstGeom prst="rect">
            <a:avLst/>
          </a:prstGeom>
          <a:noFill/>
        </p:spPr>
        <p:txBody>
          <a:bodyPr wrap="square" rtlCol="0">
            <a:spAutoFit/>
          </a:bodyPr>
          <a:lstStyle/>
          <a:p>
            <a:pPr algn="ctr"/>
            <a:r>
              <a:rPr lang="en-GB" sz="1400" dirty="0">
                <a:latin typeface="Comic Sans MS" pitchFamily="66" charset="0"/>
              </a:rPr>
              <a:t>G</a:t>
            </a:r>
          </a:p>
        </p:txBody>
      </p:sp>
      <p:sp>
        <p:nvSpPr>
          <p:cNvPr id="32" name="TextBox 31"/>
          <p:cNvSpPr txBox="1"/>
          <p:nvPr/>
        </p:nvSpPr>
        <p:spPr>
          <a:xfrm>
            <a:off x="7590430" y="2013045"/>
            <a:ext cx="457200" cy="307777"/>
          </a:xfrm>
          <a:prstGeom prst="rect">
            <a:avLst/>
          </a:prstGeom>
          <a:noFill/>
        </p:spPr>
        <p:txBody>
          <a:bodyPr wrap="square" rtlCol="0">
            <a:spAutoFit/>
          </a:bodyPr>
          <a:lstStyle/>
          <a:p>
            <a:pPr algn="ctr"/>
            <a:r>
              <a:rPr lang="en-GB" sz="1400" dirty="0">
                <a:latin typeface="Comic Sans MS" pitchFamily="66" charset="0"/>
              </a:rPr>
              <a:t>G</a:t>
            </a:r>
          </a:p>
        </p:txBody>
      </p:sp>
      <p:sp>
        <p:nvSpPr>
          <p:cNvPr id="33" name="TextBox 32"/>
          <p:cNvSpPr txBox="1"/>
          <p:nvPr/>
        </p:nvSpPr>
        <p:spPr>
          <a:xfrm>
            <a:off x="6828430" y="2013045"/>
            <a:ext cx="457200" cy="307777"/>
          </a:xfrm>
          <a:prstGeom prst="rect">
            <a:avLst/>
          </a:prstGeom>
          <a:noFill/>
        </p:spPr>
        <p:txBody>
          <a:bodyPr wrap="square" rtlCol="0">
            <a:spAutoFit/>
          </a:bodyPr>
          <a:lstStyle/>
          <a:p>
            <a:pPr algn="ctr"/>
            <a:r>
              <a:rPr lang="en-GB" sz="1400" dirty="0">
                <a:latin typeface="Comic Sans MS" pitchFamily="66" charset="0"/>
              </a:rPr>
              <a:t>S</a:t>
            </a:r>
          </a:p>
        </p:txBody>
      </p:sp>
      <p:sp>
        <p:nvSpPr>
          <p:cNvPr id="34" name="TextBox 33"/>
          <p:cNvSpPr txBox="1"/>
          <p:nvPr/>
        </p:nvSpPr>
        <p:spPr>
          <a:xfrm>
            <a:off x="8352430" y="2013045"/>
            <a:ext cx="457200" cy="307777"/>
          </a:xfrm>
          <a:prstGeom prst="rect">
            <a:avLst/>
          </a:prstGeom>
          <a:noFill/>
        </p:spPr>
        <p:txBody>
          <a:bodyPr wrap="square" rtlCol="0">
            <a:spAutoFit/>
          </a:bodyPr>
          <a:lstStyle/>
          <a:p>
            <a:pPr algn="ctr"/>
            <a:r>
              <a:rPr lang="en-GB" sz="1400" dirty="0">
                <a:latin typeface="Comic Sans MS" pitchFamily="66" charset="0"/>
              </a:rPr>
              <a:t>S</a:t>
            </a:r>
          </a:p>
        </p:txBody>
      </p:sp>
      <p:cxnSp>
        <p:nvCxnSpPr>
          <p:cNvPr id="35" name="Straight Arrow Connector 34"/>
          <p:cNvCxnSpPr/>
          <p:nvPr/>
        </p:nvCxnSpPr>
        <p:spPr>
          <a:xfrm>
            <a:off x="6828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904630" y="1632045"/>
            <a:ext cx="293670" cy="307777"/>
          </a:xfrm>
          <a:prstGeom prst="rect">
            <a:avLst/>
          </a:prstGeom>
          <a:noFill/>
        </p:spPr>
        <p:txBody>
          <a:bodyPr wrap="none" rtlCol="0">
            <a:spAutoFit/>
          </a:bodyPr>
          <a:lstStyle/>
          <a:p>
            <a:pPr algn="ctr"/>
            <a:r>
              <a:rPr lang="en-GB" sz="1400" dirty="0">
                <a:latin typeface="Comic Sans MS" pitchFamily="66" charset="0"/>
              </a:rPr>
              <a:t>0</a:t>
            </a:r>
          </a:p>
        </p:txBody>
      </p:sp>
      <p:sp>
        <p:nvSpPr>
          <p:cNvPr id="39" name="TextBox 38"/>
          <p:cNvSpPr txBox="1"/>
          <p:nvPr/>
        </p:nvSpPr>
        <p:spPr>
          <a:xfrm>
            <a:off x="5942141" y="2317845"/>
            <a:ext cx="702436" cy="307777"/>
          </a:xfrm>
          <a:prstGeom prst="rect">
            <a:avLst/>
          </a:prstGeom>
          <a:noFill/>
        </p:spPr>
        <p:txBody>
          <a:bodyPr wrap="none" rtlCol="0">
            <a:spAutoFit/>
          </a:bodyPr>
          <a:lstStyle/>
          <a:p>
            <a:pPr algn="ctr"/>
            <a:r>
              <a:rPr lang="en-GB" sz="1400" dirty="0">
                <a:latin typeface="Comic Sans MS" pitchFamily="66" charset="0"/>
              </a:rPr>
              <a:t>600kg</a:t>
            </a:r>
          </a:p>
        </p:txBody>
      </p:sp>
      <p:sp>
        <p:nvSpPr>
          <p:cNvPr id="40" name="TextBox 39"/>
          <p:cNvSpPr txBox="1"/>
          <p:nvPr/>
        </p:nvSpPr>
        <p:spPr>
          <a:xfrm>
            <a:off x="7466140" y="2317845"/>
            <a:ext cx="702436" cy="307777"/>
          </a:xfrm>
          <a:prstGeom prst="rect">
            <a:avLst/>
          </a:prstGeom>
          <a:noFill/>
        </p:spPr>
        <p:txBody>
          <a:bodyPr wrap="none" rtlCol="0">
            <a:spAutoFit/>
          </a:bodyPr>
          <a:lstStyle/>
          <a:p>
            <a:pPr algn="ctr"/>
            <a:r>
              <a:rPr lang="en-GB" sz="1400" dirty="0">
                <a:latin typeface="Comic Sans MS" pitchFamily="66" charset="0"/>
              </a:rPr>
              <a:t>600kg</a:t>
            </a:r>
          </a:p>
        </p:txBody>
      </p:sp>
      <p:sp>
        <p:nvSpPr>
          <p:cNvPr id="41" name="TextBox 40"/>
          <p:cNvSpPr txBox="1"/>
          <p:nvPr/>
        </p:nvSpPr>
        <p:spPr>
          <a:xfrm>
            <a:off x="6773070" y="2317845"/>
            <a:ext cx="564578" cy="307777"/>
          </a:xfrm>
          <a:prstGeom prst="rect">
            <a:avLst/>
          </a:prstGeom>
          <a:noFill/>
        </p:spPr>
        <p:txBody>
          <a:bodyPr wrap="none" rtlCol="0">
            <a:spAutoFit/>
          </a:bodyPr>
          <a:lstStyle/>
          <a:p>
            <a:pPr algn="ctr"/>
            <a:r>
              <a:rPr lang="en-GB" sz="1400" dirty="0">
                <a:latin typeface="Comic Sans MS" pitchFamily="66" charset="0"/>
              </a:rPr>
              <a:t>12kg</a:t>
            </a:r>
          </a:p>
        </p:txBody>
      </p:sp>
      <p:sp>
        <p:nvSpPr>
          <p:cNvPr id="42" name="TextBox 41"/>
          <p:cNvSpPr txBox="1"/>
          <p:nvPr/>
        </p:nvSpPr>
        <p:spPr>
          <a:xfrm>
            <a:off x="8297070" y="2317845"/>
            <a:ext cx="564578" cy="307777"/>
          </a:xfrm>
          <a:prstGeom prst="rect">
            <a:avLst/>
          </a:prstGeom>
          <a:noFill/>
        </p:spPr>
        <p:txBody>
          <a:bodyPr wrap="none" rtlCol="0">
            <a:spAutoFit/>
          </a:bodyPr>
          <a:lstStyle/>
          <a:p>
            <a:pPr algn="ctr"/>
            <a:r>
              <a:rPr lang="en-GB" sz="1400" dirty="0">
                <a:latin typeface="Comic Sans MS" pitchFamily="66" charset="0"/>
              </a:rPr>
              <a:t>12kg</a:t>
            </a:r>
          </a:p>
        </p:txBody>
      </p:sp>
      <mc:AlternateContent xmlns:mc="http://schemas.openxmlformats.org/markup-compatibility/2006" xmlns:a14="http://schemas.microsoft.com/office/drawing/2010/main">
        <mc:Choice Requires="a14">
          <p:sp>
            <p:nvSpPr>
              <p:cNvPr id="56" name="TextBox 55"/>
              <p:cNvSpPr txBox="1"/>
              <p:nvPr/>
            </p:nvSpPr>
            <p:spPr>
              <a:xfrm>
                <a:off x="1295400" y="3962400"/>
                <a:ext cx="1589964"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𝑥</m:t>
                      </m:r>
                      <m:r>
                        <a:rPr lang="en-GB" sz="1400" b="0" i="1" smtClean="0">
                          <a:solidFill>
                            <a:srgbClr val="FF0000"/>
                          </a:solidFill>
                          <a:latin typeface="Cambria Math"/>
                        </a:rPr>
                        <m:t>=−0.4</m:t>
                      </m:r>
                      <m:r>
                        <a:rPr lang="en-GB" sz="1400" b="0" i="1" smtClean="0">
                          <a:solidFill>
                            <a:srgbClr val="FF0000"/>
                          </a:solidFill>
                          <a:latin typeface="Cambria Math"/>
                        </a:rPr>
                        <m:t>𝑚</m:t>
                      </m:r>
                      <m:sSup>
                        <m:sSupPr>
                          <m:ctrlPr>
                            <a:rPr lang="en-GB" sz="1400" b="0" i="1" smtClean="0">
                              <a:solidFill>
                                <a:srgbClr val="FF0000"/>
                              </a:solidFill>
                              <a:latin typeface="Cambria Math" panose="02040503050406030204" pitchFamily="18" charset="0"/>
                            </a:rPr>
                          </m:ctrlPr>
                        </m:sSupPr>
                        <m:e>
                          <m:r>
                            <a:rPr lang="en-GB" sz="1400" b="0" i="1" smtClean="0">
                              <a:solidFill>
                                <a:srgbClr val="FF0000"/>
                              </a:solidFill>
                              <a:latin typeface="Cambria Math"/>
                            </a:rPr>
                            <m:t>𝑠</m:t>
                          </m:r>
                        </m:e>
                        <m:sup>
                          <m:r>
                            <a:rPr lang="en-GB" sz="1400" b="0" i="1" smtClean="0">
                              <a:solidFill>
                                <a:srgbClr val="FF0000"/>
                              </a:solidFill>
                              <a:latin typeface="Cambria Math"/>
                            </a:rPr>
                            <m:t>−1</m:t>
                          </m:r>
                        </m:sup>
                      </m:sSup>
                    </m:oMath>
                  </m:oMathPara>
                </a14:m>
                <a:endParaRPr lang="en-GB" sz="1400" dirty="0">
                  <a:solidFill>
                    <a:srgbClr val="FF0000"/>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1295400" y="3962400"/>
                <a:ext cx="1589964" cy="307777"/>
              </a:xfrm>
              <a:prstGeom prst="rect">
                <a:avLst/>
              </a:prstGeom>
              <a:blipFill rotWithShape="1">
                <a:blip r:embed="rId11"/>
                <a:stretch>
                  <a:fillRect/>
                </a:stretch>
              </a:blipFill>
            </p:spPr>
            <p:txBody>
              <a:bodyPr/>
              <a:lstStyle/>
              <a:p>
                <a:r>
                  <a:rPr lang="en-GB">
                    <a:noFill/>
                  </a:rPr>
                  <a:t> </a:t>
                </a:r>
              </a:p>
            </p:txBody>
          </p:sp>
        </mc:Fallback>
      </mc:AlternateContent>
      <p:cxnSp>
        <p:nvCxnSpPr>
          <p:cNvPr id="57" name="Straight Arrow Connector 56"/>
          <p:cNvCxnSpPr/>
          <p:nvPr/>
        </p:nvCxnSpPr>
        <p:spPr>
          <a:xfrm flipH="1">
            <a:off x="7569492" y="1933432"/>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7568748" y="1628632"/>
            <a:ext cx="447559" cy="307777"/>
          </a:xfrm>
          <a:prstGeom prst="rect">
            <a:avLst/>
          </a:prstGeom>
          <a:noFill/>
        </p:spPr>
        <p:txBody>
          <a:bodyPr wrap="none" rtlCol="0">
            <a:spAutoFit/>
          </a:bodyPr>
          <a:lstStyle/>
          <a:p>
            <a:pPr algn="ctr"/>
            <a:r>
              <a:rPr lang="en-GB" sz="1400" dirty="0">
                <a:solidFill>
                  <a:srgbClr val="FF0000"/>
                </a:solidFill>
                <a:latin typeface="Comic Sans MS" pitchFamily="66" charset="0"/>
              </a:rPr>
              <a:t>0.4</a:t>
            </a:r>
            <a:endParaRPr lang="en-GB" sz="1400"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78" name="TextBox 77"/>
              <p:cNvSpPr txBox="1"/>
              <p:nvPr/>
            </p:nvSpPr>
            <p:spPr>
              <a:xfrm>
                <a:off x="457200" y="4648200"/>
                <a:ext cx="144097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𝐾𝐸</m:t>
                      </m:r>
                      <m:r>
                        <a:rPr lang="en-GB" sz="1400" b="0" i="1" smtClean="0">
                          <a:solidFill>
                            <a:srgbClr val="FF0000"/>
                          </a:solidFill>
                          <a:latin typeface="Cambria Math"/>
                        </a:rPr>
                        <m:t>(</m:t>
                      </m:r>
                      <m:r>
                        <a:rPr lang="en-GB" sz="1400" b="0" i="1" smtClean="0">
                          <a:solidFill>
                            <a:srgbClr val="FF0000"/>
                          </a:solidFill>
                          <a:latin typeface="Cambria Math"/>
                        </a:rPr>
                        <m:t>𝑔𝑢𝑛</m:t>
                      </m:r>
                      <m:r>
                        <a:rPr lang="en-GB" sz="1400" b="0" i="1" smtClean="0">
                          <a:solidFill>
                            <a:srgbClr val="FF0000"/>
                          </a:solidFill>
                          <a:latin typeface="Cambria Math"/>
                        </a:rPr>
                        <m:t>)=48</m:t>
                      </m:r>
                      <m:r>
                        <a:rPr lang="en-GB" sz="1400" b="0" i="1" smtClean="0">
                          <a:solidFill>
                            <a:srgbClr val="FF0000"/>
                          </a:solidFill>
                          <a:latin typeface="Cambria Math"/>
                        </a:rPr>
                        <m:t>𝐽</m:t>
                      </m:r>
                    </m:oMath>
                  </m:oMathPara>
                </a14:m>
                <a:endParaRPr lang="en-GB" sz="1400" dirty="0">
                  <a:solidFill>
                    <a:srgbClr val="FF0000"/>
                  </a:solidFill>
                </a:endParaRPr>
              </a:p>
            </p:txBody>
          </p:sp>
        </mc:Choice>
        <mc:Fallback xmlns="">
          <p:sp>
            <p:nvSpPr>
              <p:cNvPr id="78" name="TextBox 77"/>
              <p:cNvSpPr txBox="1">
                <a:spLocks noRot="1" noChangeAspect="1" noMove="1" noResize="1" noEditPoints="1" noAdjustHandles="1" noChangeArrowheads="1" noChangeShapeType="1" noTextEdit="1"/>
              </p:cNvSpPr>
              <p:nvPr/>
            </p:nvSpPr>
            <p:spPr>
              <a:xfrm>
                <a:off x="457200" y="4648200"/>
                <a:ext cx="1440972" cy="307777"/>
              </a:xfrm>
              <a:prstGeom prst="rect">
                <a:avLst/>
              </a:prstGeom>
              <a:blipFill rotWithShape="1">
                <a:blip r:embed="rId12"/>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2057400" y="4648200"/>
                <a:ext cx="171130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𝐾𝐸</m:t>
                      </m:r>
                      <m:r>
                        <a:rPr lang="en-GB" sz="1400" b="0" i="1" smtClean="0">
                          <a:solidFill>
                            <a:srgbClr val="FF0000"/>
                          </a:solidFill>
                          <a:latin typeface="Cambria Math"/>
                        </a:rPr>
                        <m:t>(</m:t>
                      </m:r>
                      <m:r>
                        <a:rPr lang="en-GB" sz="1400" b="0" i="1" smtClean="0">
                          <a:solidFill>
                            <a:srgbClr val="FF0000"/>
                          </a:solidFill>
                          <a:latin typeface="Cambria Math"/>
                        </a:rPr>
                        <m:t>𝑠h𝑒𝑙𝑙</m:t>
                      </m:r>
                      <m:r>
                        <a:rPr lang="en-GB" sz="1400" b="0" i="1" smtClean="0">
                          <a:solidFill>
                            <a:srgbClr val="FF0000"/>
                          </a:solidFill>
                          <a:latin typeface="Cambria Math"/>
                        </a:rPr>
                        <m:t>)=2400</m:t>
                      </m:r>
                      <m:r>
                        <a:rPr lang="en-GB" sz="1400" b="0" i="1" smtClean="0">
                          <a:solidFill>
                            <a:srgbClr val="FF0000"/>
                          </a:solidFill>
                          <a:latin typeface="Cambria Math"/>
                        </a:rPr>
                        <m:t>𝐽</m:t>
                      </m:r>
                    </m:oMath>
                  </m:oMathPara>
                </a14:m>
                <a:endParaRPr lang="en-GB" sz="1400" dirty="0">
                  <a:solidFill>
                    <a:srgbClr val="FF0000"/>
                  </a:solidFill>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2057400" y="4648200"/>
                <a:ext cx="1711302" cy="307777"/>
              </a:xfrm>
              <a:prstGeom prst="rect">
                <a:avLst/>
              </a:prstGeom>
              <a:blipFill rotWithShape="1">
                <a:blip r:embed="rId13"/>
                <a:stretch>
                  <a:fillRect b="-6000"/>
                </a:stretch>
              </a:blipFill>
            </p:spPr>
            <p:txBody>
              <a:bodyPr/>
              <a:lstStyle/>
              <a:p>
                <a:r>
                  <a:rPr lang="en-GB">
                    <a:noFill/>
                  </a:rPr>
                  <a:t> </a:t>
                </a:r>
              </a:p>
            </p:txBody>
          </p:sp>
        </mc:Fallback>
      </mc:AlternateContent>
      <p:sp>
        <p:nvSpPr>
          <p:cNvPr id="43" name="TextBox 42"/>
          <p:cNvSpPr txBox="1"/>
          <p:nvPr/>
        </p:nvSpPr>
        <p:spPr>
          <a:xfrm>
            <a:off x="3886200" y="2895600"/>
            <a:ext cx="3578224" cy="307777"/>
          </a:xfrm>
          <a:prstGeom prst="rect">
            <a:avLst/>
          </a:prstGeom>
          <a:noFill/>
        </p:spPr>
        <p:txBody>
          <a:bodyPr wrap="none" rtlCol="0">
            <a:spAutoFit/>
          </a:bodyPr>
          <a:lstStyle/>
          <a:p>
            <a:r>
              <a:rPr lang="en-GB" sz="1400" u="sng" dirty="0">
                <a:latin typeface="Comic Sans MS" pitchFamily="66" charset="0"/>
              </a:rPr>
              <a:t>Ratio of energy of gun to energy of shell</a:t>
            </a:r>
          </a:p>
        </p:txBody>
      </p:sp>
      <mc:AlternateContent xmlns:mc="http://schemas.openxmlformats.org/markup-compatibility/2006" xmlns:a14="http://schemas.microsoft.com/office/drawing/2010/main">
        <mc:Choice Requires="a14">
          <p:sp>
            <p:nvSpPr>
              <p:cNvPr id="44" name="TextBox 43"/>
              <p:cNvSpPr txBox="1"/>
              <p:nvPr/>
            </p:nvSpPr>
            <p:spPr>
              <a:xfrm>
                <a:off x="3886200" y="3276600"/>
                <a:ext cx="110639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48:2400</m:t>
                      </m:r>
                    </m:oMath>
                  </m:oMathPara>
                </a14:m>
                <a:endParaRPr lang="en-GB" dirty="0"/>
              </a:p>
            </p:txBody>
          </p:sp>
        </mc:Choice>
        <mc:Fallback xmlns="">
          <p:sp>
            <p:nvSpPr>
              <p:cNvPr id="44" name="TextBox 43"/>
              <p:cNvSpPr txBox="1">
                <a:spLocks noRot="1" noChangeAspect="1" noMove="1" noResize="1" noEditPoints="1" noAdjustHandles="1" noChangeArrowheads="1" noChangeShapeType="1" noTextEdit="1"/>
              </p:cNvSpPr>
              <p:nvPr/>
            </p:nvSpPr>
            <p:spPr>
              <a:xfrm>
                <a:off x="3886200" y="3276600"/>
                <a:ext cx="1106393" cy="369332"/>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1" name="TextBox 80"/>
              <p:cNvSpPr txBox="1"/>
              <p:nvPr/>
            </p:nvSpPr>
            <p:spPr>
              <a:xfrm>
                <a:off x="3962400" y="3657600"/>
                <a:ext cx="79787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1:50</m:t>
                      </m:r>
                    </m:oMath>
                  </m:oMathPara>
                </a14:m>
                <a:endParaRPr lang="en-GB" dirty="0"/>
              </a:p>
            </p:txBody>
          </p:sp>
        </mc:Choice>
        <mc:Fallback xmlns="">
          <p:sp>
            <p:nvSpPr>
              <p:cNvPr id="81" name="TextBox 80"/>
              <p:cNvSpPr txBox="1">
                <a:spLocks noRot="1" noChangeAspect="1" noMove="1" noResize="1" noEditPoints="1" noAdjustHandles="1" noChangeArrowheads="1" noChangeShapeType="1" noTextEdit="1"/>
              </p:cNvSpPr>
              <p:nvPr/>
            </p:nvSpPr>
            <p:spPr>
              <a:xfrm>
                <a:off x="3962400" y="3657600"/>
                <a:ext cx="797872" cy="369332"/>
              </a:xfrm>
              <a:prstGeom prst="rect">
                <a:avLst/>
              </a:prstGeom>
              <a:blipFill rotWithShape="1">
                <a:blip r:embed="rId15"/>
                <a:stretch>
                  <a:fillRect/>
                </a:stretch>
              </a:blipFill>
            </p:spPr>
            <p:txBody>
              <a:bodyPr/>
              <a:lstStyle/>
              <a:p>
                <a:r>
                  <a:rPr lang="en-GB">
                    <a:noFill/>
                  </a:rPr>
                  <a:t> </a:t>
                </a:r>
              </a:p>
            </p:txBody>
          </p:sp>
        </mc:Fallback>
      </mc:AlternateContent>
      <p:sp>
        <p:nvSpPr>
          <p:cNvPr id="82" name="TextBox 81"/>
          <p:cNvSpPr txBox="1"/>
          <p:nvPr/>
        </p:nvSpPr>
        <p:spPr>
          <a:xfrm>
            <a:off x="3886200" y="4343400"/>
            <a:ext cx="3421129" cy="307777"/>
          </a:xfrm>
          <a:prstGeom prst="rect">
            <a:avLst/>
          </a:prstGeom>
          <a:noFill/>
        </p:spPr>
        <p:txBody>
          <a:bodyPr wrap="none" rtlCol="0">
            <a:spAutoFit/>
          </a:bodyPr>
          <a:lstStyle/>
          <a:p>
            <a:r>
              <a:rPr lang="en-GB" sz="1400" u="sng" dirty="0">
                <a:latin typeface="Comic Sans MS" pitchFamily="66" charset="0"/>
              </a:rPr>
              <a:t>Ratio of speed of gun to speed of shell</a:t>
            </a:r>
          </a:p>
        </p:txBody>
      </p:sp>
      <mc:AlternateContent xmlns:mc="http://schemas.openxmlformats.org/markup-compatibility/2006" xmlns:a14="http://schemas.microsoft.com/office/drawing/2010/main">
        <mc:Choice Requires="a14">
          <p:sp>
            <p:nvSpPr>
              <p:cNvPr id="83" name="TextBox 82"/>
              <p:cNvSpPr txBox="1"/>
              <p:nvPr/>
            </p:nvSpPr>
            <p:spPr>
              <a:xfrm>
                <a:off x="3886200" y="4724400"/>
                <a:ext cx="8980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0.4:20</m:t>
                      </m:r>
                    </m:oMath>
                  </m:oMathPara>
                </a14:m>
                <a:endParaRPr lang="en-GB" dirty="0"/>
              </a:p>
            </p:txBody>
          </p:sp>
        </mc:Choice>
        <mc:Fallback xmlns="">
          <p:sp>
            <p:nvSpPr>
              <p:cNvPr id="83" name="TextBox 82"/>
              <p:cNvSpPr txBox="1">
                <a:spLocks noRot="1" noChangeAspect="1" noMove="1" noResize="1" noEditPoints="1" noAdjustHandles="1" noChangeArrowheads="1" noChangeShapeType="1" noTextEdit="1"/>
              </p:cNvSpPr>
              <p:nvPr/>
            </p:nvSpPr>
            <p:spPr>
              <a:xfrm>
                <a:off x="3886200" y="4724400"/>
                <a:ext cx="898003" cy="369332"/>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3962400" y="5105400"/>
                <a:ext cx="79787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1:50</m:t>
                      </m:r>
                    </m:oMath>
                  </m:oMathPara>
                </a14:m>
                <a:endParaRPr lang="en-GB" dirty="0"/>
              </a:p>
            </p:txBody>
          </p:sp>
        </mc:Choice>
        <mc:Fallback xmlns="">
          <p:sp>
            <p:nvSpPr>
              <p:cNvPr id="84" name="TextBox 83"/>
              <p:cNvSpPr txBox="1">
                <a:spLocks noRot="1" noChangeAspect="1" noMove="1" noResize="1" noEditPoints="1" noAdjustHandles="1" noChangeArrowheads="1" noChangeShapeType="1" noTextEdit="1"/>
              </p:cNvSpPr>
              <p:nvPr/>
            </p:nvSpPr>
            <p:spPr>
              <a:xfrm>
                <a:off x="3962400" y="5105400"/>
                <a:ext cx="797872" cy="369332"/>
              </a:xfrm>
              <a:prstGeom prst="rect">
                <a:avLst/>
              </a:prstGeom>
              <a:blipFill rotWithShape="1">
                <a:blip r:embed="rId17"/>
                <a:stretch>
                  <a:fillRect/>
                </a:stretch>
              </a:blipFill>
            </p:spPr>
            <p:txBody>
              <a:bodyPr/>
              <a:lstStyle/>
              <a:p>
                <a:r>
                  <a:rPr lang="en-GB">
                    <a:noFill/>
                  </a:rPr>
                  <a:t> </a:t>
                </a:r>
              </a:p>
            </p:txBody>
          </p:sp>
        </mc:Fallback>
      </mc:AlternateContent>
      <p:sp>
        <p:nvSpPr>
          <p:cNvPr id="85" name="Arc 84"/>
          <p:cNvSpPr/>
          <p:nvPr/>
        </p:nvSpPr>
        <p:spPr>
          <a:xfrm>
            <a:off x="4648200" y="34290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6" name="TextBox 85"/>
          <p:cNvSpPr txBox="1"/>
          <p:nvPr/>
        </p:nvSpPr>
        <p:spPr>
          <a:xfrm>
            <a:off x="5105400" y="3505200"/>
            <a:ext cx="1371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48</a:t>
            </a:r>
            <a:endParaRPr lang="en-GB" sz="1400" b="1" baseline="-25000" dirty="0">
              <a:solidFill>
                <a:srgbClr val="FF0000"/>
              </a:solidFill>
              <a:latin typeface="Comic Sans MS" pitchFamily="66" charset="0"/>
            </a:endParaRPr>
          </a:p>
        </p:txBody>
      </p:sp>
      <p:sp>
        <p:nvSpPr>
          <p:cNvPr id="87" name="Arc 86"/>
          <p:cNvSpPr/>
          <p:nvPr/>
        </p:nvSpPr>
        <p:spPr>
          <a:xfrm>
            <a:off x="4572000" y="48768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8" name="TextBox 87"/>
          <p:cNvSpPr txBox="1"/>
          <p:nvPr/>
        </p:nvSpPr>
        <p:spPr>
          <a:xfrm>
            <a:off x="5105400" y="4953000"/>
            <a:ext cx="1295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0.4</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9" name="TextBox 58"/>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9" name="TextBox 58"/>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60" name="TextBox 59"/>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1" name="TextBox 60"/>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62" name="TextBox 61"/>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3" name="TextBox 62"/>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2"/>
                <a:stretch>
                  <a:fillRect b="-3846"/>
                </a:stretch>
              </a:blipFill>
            </p:spPr>
            <p:txBody>
              <a:bodyPr/>
              <a:lstStyle/>
              <a:p>
                <a:r>
                  <a:rPr lang="en-GB">
                    <a:noFill/>
                  </a:rPr>
                  <a:t> </a:t>
                </a:r>
              </a:p>
            </p:txBody>
          </p:sp>
        </mc:Fallback>
      </mc:AlternateContent>
      <p:sp>
        <p:nvSpPr>
          <p:cNvPr id="64" name="TextBox 63"/>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3"/>
              </a:rPr>
              <a:t>Applet for collision demonstrations</a:t>
            </a:r>
            <a:endParaRPr lang="en-GB" sz="1400" dirty="0">
              <a:latin typeface="Comic Sans MS" pitchFamily="66" charset="0"/>
            </a:endParaRPr>
          </a:p>
        </p:txBody>
      </p:sp>
      <p:sp>
        <p:nvSpPr>
          <p:cNvPr id="65"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66"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308053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linds(horizontal)">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blinds(horizontal)">
                                      <p:cBhvr>
                                        <p:cTn id="12" dur="500"/>
                                        <p:tgtEl>
                                          <p:spTgt spid="4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5"/>
                                        </p:tgtEl>
                                        <p:attrNameLst>
                                          <p:attrName>style.visibility</p:attrName>
                                        </p:attrNameLst>
                                      </p:cBhvr>
                                      <p:to>
                                        <p:strVal val="visible"/>
                                      </p:to>
                                    </p:set>
                                    <p:animEffect transition="in" filter="blinds(horizontal)">
                                      <p:cBhvr>
                                        <p:cTn id="17" dur="500"/>
                                        <p:tgtEl>
                                          <p:spTgt spid="8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6"/>
                                        </p:tgtEl>
                                        <p:attrNameLst>
                                          <p:attrName>style.visibility</p:attrName>
                                        </p:attrNameLst>
                                      </p:cBhvr>
                                      <p:to>
                                        <p:strVal val="visible"/>
                                      </p:to>
                                    </p:set>
                                    <p:animEffect transition="in" filter="blinds(horizontal)">
                                      <p:cBhvr>
                                        <p:cTn id="22" dur="500"/>
                                        <p:tgtEl>
                                          <p:spTgt spid="8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blinds(horizontal)">
                                      <p:cBhvr>
                                        <p:cTn id="27" dur="500"/>
                                        <p:tgtEl>
                                          <p:spTgt spid="8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2"/>
                                        </p:tgtEl>
                                        <p:attrNameLst>
                                          <p:attrName>style.visibility</p:attrName>
                                        </p:attrNameLst>
                                      </p:cBhvr>
                                      <p:to>
                                        <p:strVal val="visible"/>
                                      </p:to>
                                    </p:set>
                                    <p:animEffect transition="in" filter="blinds(horizontal)">
                                      <p:cBhvr>
                                        <p:cTn id="32" dur="500"/>
                                        <p:tgtEl>
                                          <p:spTgt spid="8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3"/>
                                        </p:tgtEl>
                                        <p:attrNameLst>
                                          <p:attrName>style.visibility</p:attrName>
                                        </p:attrNameLst>
                                      </p:cBhvr>
                                      <p:to>
                                        <p:strVal val="visible"/>
                                      </p:to>
                                    </p:set>
                                    <p:animEffect transition="in" filter="blinds(horizontal)">
                                      <p:cBhvr>
                                        <p:cTn id="37" dur="500"/>
                                        <p:tgtEl>
                                          <p:spTgt spid="8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7"/>
                                        </p:tgtEl>
                                        <p:attrNameLst>
                                          <p:attrName>style.visibility</p:attrName>
                                        </p:attrNameLst>
                                      </p:cBhvr>
                                      <p:to>
                                        <p:strVal val="visible"/>
                                      </p:to>
                                    </p:set>
                                    <p:animEffect transition="in" filter="blinds(horizontal)">
                                      <p:cBhvr>
                                        <p:cTn id="42" dur="500"/>
                                        <p:tgtEl>
                                          <p:spTgt spid="8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8"/>
                                        </p:tgtEl>
                                        <p:attrNameLst>
                                          <p:attrName>style.visibility</p:attrName>
                                        </p:attrNameLst>
                                      </p:cBhvr>
                                      <p:to>
                                        <p:strVal val="visible"/>
                                      </p:to>
                                    </p:set>
                                    <p:animEffect transition="in" filter="blinds(horizontal)">
                                      <p:cBhvr>
                                        <p:cTn id="47" dur="500"/>
                                        <p:tgtEl>
                                          <p:spTgt spid="8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4"/>
                                        </p:tgtEl>
                                        <p:attrNameLst>
                                          <p:attrName>style.visibility</p:attrName>
                                        </p:attrNameLst>
                                      </p:cBhvr>
                                      <p:to>
                                        <p:strVal val="visible"/>
                                      </p:to>
                                    </p:set>
                                    <p:animEffect transition="in" filter="blinds(horizontal)">
                                      <p:cBhvr>
                                        <p:cTn id="52"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81" grpId="0"/>
      <p:bldP spid="82" grpId="0"/>
      <p:bldP spid="83" grpId="0"/>
      <p:bldP spid="84" grpId="0"/>
      <p:bldP spid="85" grpId="0" animBg="1"/>
      <p:bldP spid="86" grpId="0"/>
      <p:bldP spid="87" grpId="0" animBg="1"/>
      <p:bldP spid="8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800600"/>
          </a:xfrm>
        </p:spPr>
        <p:txBody>
          <a:bodyPr>
            <a:normAutofit lnSpcReduction="10000"/>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particles, A and B, of mass 200g and 300g respectively, are connected by a light inextensible string. The particles are side-by-side on a smooth floor and A is projected with speed 6ms</a:t>
            </a:r>
            <a:r>
              <a:rPr lang="en-GB" sz="1400" baseline="30000" dirty="0">
                <a:latin typeface="Comic Sans MS" pitchFamily="66" charset="0"/>
              </a:rPr>
              <a:t>-1</a:t>
            </a:r>
            <a:r>
              <a:rPr lang="en-GB" sz="1400" dirty="0">
                <a:latin typeface="Comic Sans MS" pitchFamily="66" charset="0"/>
              </a:rPr>
              <a:t> away from B. When the string become taut, particle B is jerked into motion and A and B then move a common speed in the direction of A’s original motion.</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Find:</a:t>
            </a:r>
          </a:p>
          <a:p>
            <a:pPr algn="ctr">
              <a:buAutoNum type="alphaLcParenR"/>
            </a:pPr>
            <a:r>
              <a:rPr lang="en-GB" sz="1400" dirty="0">
                <a:latin typeface="Comic Sans MS" pitchFamily="66" charset="0"/>
              </a:rPr>
              <a:t>The common speed of the particles after the string becomes taut</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The loss of kinetic energy as a result of the jerk</a:t>
            </a:r>
          </a:p>
        </p:txBody>
      </p:sp>
      <p:cxnSp>
        <p:nvCxnSpPr>
          <p:cNvPr id="11" name="Straight Connector 10"/>
          <p:cNvCxnSpPr/>
          <p:nvPr/>
        </p:nvCxnSpPr>
        <p:spPr>
          <a:xfrm>
            <a:off x="4267200" y="1295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267200" y="1600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267200" y="1295400"/>
            <a:ext cx="1524000" cy="292388"/>
          </a:xfrm>
          <a:prstGeom prst="rect">
            <a:avLst/>
          </a:prstGeom>
          <a:noFill/>
        </p:spPr>
        <p:txBody>
          <a:bodyPr wrap="square" rtlCol="0">
            <a:spAutoFit/>
          </a:bodyPr>
          <a:lstStyle/>
          <a:p>
            <a:pPr algn="ctr"/>
            <a:r>
              <a:rPr lang="en-GB" sz="1300" b="1" dirty="0">
                <a:latin typeface="Comic Sans MS" pitchFamily="66" charset="0"/>
              </a:rPr>
              <a:t>Before</a:t>
            </a:r>
          </a:p>
        </p:txBody>
      </p:sp>
      <p:sp>
        <p:nvSpPr>
          <p:cNvPr id="14" name="TextBox 13"/>
          <p:cNvSpPr txBox="1"/>
          <p:nvPr/>
        </p:nvSpPr>
        <p:spPr>
          <a:xfrm>
            <a:off x="5791200" y="1295400"/>
            <a:ext cx="1524000" cy="292388"/>
          </a:xfrm>
          <a:prstGeom prst="rect">
            <a:avLst/>
          </a:prstGeom>
          <a:noFill/>
        </p:spPr>
        <p:txBody>
          <a:bodyPr wrap="square" rtlCol="0">
            <a:spAutoFit/>
          </a:bodyPr>
          <a:lstStyle/>
          <a:p>
            <a:pPr algn="ctr"/>
            <a:r>
              <a:rPr lang="en-GB" sz="1300" b="1" dirty="0">
                <a:latin typeface="Comic Sans MS" pitchFamily="66" charset="0"/>
              </a:rPr>
              <a:t>After</a:t>
            </a:r>
          </a:p>
        </p:txBody>
      </p:sp>
      <p:cxnSp>
        <p:nvCxnSpPr>
          <p:cNvPr id="15" name="Straight Connector 14"/>
          <p:cNvCxnSpPr/>
          <p:nvPr/>
        </p:nvCxnSpPr>
        <p:spPr>
          <a:xfrm>
            <a:off x="5791200" y="12954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315200" y="12954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91200" y="12954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267200" y="12954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495800" y="1981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5257800" y="1981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6019800" y="1981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781800" y="1981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419600" y="1905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495800" y="1600200"/>
            <a:ext cx="293670" cy="307777"/>
          </a:xfrm>
          <a:prstGeom prst="rect">
            <a:avLst/>
          </a:prstGeom>
          <a:noFill/>
        </p:spPr>
        <p:txBody>
          <a:bodyPr wrap="none" rtlCol="0">
            <a:spAutoFit/>
          </a:bodyPr>
          <a:lstStyle/>
          <a:p>
            <a:pPr algn="ctr"/>
            <a:r>
              <a:rPr lang="en-GB" sz="1400" dirty="0">
                <a:latin typeface="Comic Sans MS" pitchFamily="66" charset="0"/>
              </a:rPr>
              <a:t>0</a:t>
            </a:r>
          </a:p>
        </p:txBody>
      </p:sp>
      <p:cxnSp>
        <p:nvCxnSpPr>
          <p:cNvPr id="25" name="Straight Arrow Connector 24"/>
          <p:cNvCxnSpPr/>
          <p:nvPr/>
        </p:nvCxnSpPr>
        <p:spPr>
          <a:xfrm>
            <a:off x="6705600" y="1905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793021" y="1600200"/>
            <a:ext cx="271228" cy="307777"/>
          </a:xfrm>
          <a:prstGeom prst="rect">
            <a:avLst/>
          </a:prstGeom>
          <a:noFill/>
        </p:spPr>
        <p:txBody>
          <a:bodyPr wrap="none" rtlCol="0">
            <a:spAutoFit/>
          </a:bodyPr>
          <a:lstStyle/>
          <a:p>
            <a:pPr algn="ctr"/>
            <a:r>
              <a:rPr lang="en-GB" sz="1400" dirty="0">
                <a:latin typeface="Comic Sans MS" pitchFamily="66" charset="0"/>
              </a:rPr>
              <a:t>v</a:t>
            </a:r>
            <a:endParaRPr lang="en-GB" sz="1400" baseline="-25000" dirty="0">
              <a:latin typeface="Comic Sans MS" pitchFamily="66" charset="0"/>
            </a:endParaRPr>
          </a:p>
        </p:txBody>
      </p:sp>
      <p:cxnSp>
        <p:nvCxnSpPr>
          <p:cNvPr id="27" name="Straight Connector 26"/>
          <p:cNvCxnSpPr/>
          <p:nvPr/>
        </p:nvCxnSpPr>
        <p:spPr>
          <a:xfrm>
            <a:off x="4267200" y="25908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419600" y="19812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29" name="TextBox 28"/>
          <p:cNvSpPr txBox="1"/>
          <p:nvPr/>
        </p:nvSpPr>
        <p:spPr>
          <a:xfrm>
            <a:off x="5943600" y="19812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0" name="TextBox 29"/>
          <p:cNvSpPr txBox="1"/>
          <p:nvPr/>
        </p:nvSpPr>
        <p:spPr>
          <a:xfrm>
            <a:off x="5181600" y="19812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1" name="TextBox 30"/>
          <p:cNvSpPr txBox="1"/>
          <p:nvPr/>
        </p:nvSpPr>
        <p:spPr>
          <a:xfrm>
            <a:off x="6705600" y="1981200"/>
            <a:ext cx="457200" cy="307777"/>
          </a:xfrm>
          <a:prstGeom prst="rect">
            <a:avLst/>
          </a:prstGeom>
          <a:noFill/>
        </p:spPr>
        <p:txBody>
          <a:bodyPr wrap="square" rtlCol="0">
            <a:spAutoFit/>
          </a:bodyPr>
          <a:lstStyle/>
          <a:p>
            <a:pPr algn="ctr"/>
            <a:r>
              <a:rPr lang="en-GB" sz="1400" dirty="0">
                <a:latin typeface="Comic Sans MS" pitchFamily="66" charset="0"/>
              </a:rPr>
              <a:t>A</a:t>
            </a:r>
          </a:p>
        </p:txBody>
      </p:sp>
      <p:cxnSp>
        <p:nvCxnSpPr>
          <p:cNvPr id="32" name="Straight Arrow Connector 31"/>
          <p:cNvCxnSpPr/>
          <p:nvPr/>
        </p:nvCxnSpPr>
        <p:spPr>
          <a:xfrm>
            <a:off x="5181600" y="1905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257800" y="1600200"/>
            <a:ext cx="293670" cy="307777"/>
          </a:xfrm>
          <a:prstGeom prst="rect">
            <a:avLst/>
          </a:prstGeom>
          <a:noFill/>
        </p:spPr>
        <p:txBody>
          <a:bodyPr wrap="none" rtlCol="0">
            <a:spAutoFit/>
          </a:bodyPr>
          <a:lstStyle/>
          <a:p>
            <a:pPr algn="ctr"/>
            <a:r>
              <a:rPr lang="en-GB" sz="1400" dirty="0">
                <a:latin typeface="Comic Sans MS" pitchFamily="66" charset="0"/>
              </a:rPr>
              <a:t>6</a:t>
            </a:r>
          </a:p>
        </p:txBody>
      </p:sp>
      <p:cxnSp>
        <p:nvCxnSpPr>
          <p:cNvPr id="34" name="Straight Arrow Connector 33"/>
          <p:cNvCxnSpPr/>
          <p:nvPr/>
        </p:nvCxnSpPr>
        <p:spPr>
          <a:xfrm>
            <a:off x="5943600" y="1905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031021" y="1600200"/>
            <a:ext cx="271228" cy="307777"/>
          </a:xfrm>
          <a:prstGeom prst="rect">
            <a:avLst/>
          </a:prstGeom>
          <a:noFill/>
        </p:spPr>
        <p:txBody>
          <a:bodyPr wrap="none" rtlCol="0">
            <a:spAutoFit/>
          </a:bodyPr>
          <a:lstStyle/>
          <a:p>
            <a:pPr algn="ctr"/>
            <a:r>
              <a:rPr lang="en-GB" sz="1400" dirty="0">
                <a:latin typeface="Comic Sans MS" pitchFamily="66" charset="0"/>
              </a:rPr>
              <a:t>v</a:t>
            </a:r>
            <a:endParaRPr lang="en-GB" sz="1400" baseline="-25000" dirty="0">
              <a:latin typeface="Comic Sans MS" pitchFamily="66" charset="0"/>
            </a:endParaRPr>
          </a:p>
        </p:txBody>
      </p:sp>
      <p:sp>
        <p:nvSpPr>
          <p:cNvPr id="36" name="TextBox 35"/>
          <p:cNvSpPr txBox="1"/>
          <p:nvPr/>
        </p:nvSpPr>
        <p:spPr>
          <a:xfrm>
            <a:off x="4343402" y="2286000"/>
            <a:ext cx="606255" cy="307777"/>
          </a:xfrm>
          <a:prstGeom prst="rect">
            <a:avLst/>
          </a:prstGeom>
          <a:noFill/>
        </p:spPr>
        <p:txBody>
          <a:bodyPr wrap="none" rtlCol="0">
            <a:spAutoFit/>
          </a:bodyPr>
          <a:lstStyle/>
          <a:p>
            <a:pPr algn="ctr"/>
            <a:r>
              <a:rPr lang="en-GB" sz="1400" dirty="0">
                <a:latin typeface="Comic Sans MS" pitchFamily="66" charset="0"/>
              </a:rPr>
              <a:t>300g</a:t>
            </a:r>
          </a:p>
        </p:txBody>
      </p:sp>
      <p:sp>
        <p:nvSpPr>
          <p:cNvPr id="37" name="TextBox 36"/>
          <p:cNvSpPr txBox="1"/>
          <p:nvPr/>
        </p:nvSpPr>
        <p:spPr>
          <a:xfrm>
            <a:off x="5867400" y="2286000"/>
            <a:ext cx="606256" cy="307777"/>
          </a:xfrm>
          <a:prstGeom prst="rect">
            <a:avLst/>
          </a:prstGeom>
          <a:noFill/>
        </p:spPr>
        <p:txBody>
          <a:bodyPr wrap="none" rtlCol="0">
            <a:spAutoFit/>
          </a:bodyPr>
          <a:lstStyle/>
          <a:p>
            <a:pPr algn="ctr"/>
            <a:r>
              <a:rPr lang="en-GB" sz="1400" dirty="0">
                <a:latin typeface="Comic Sans MS" pitchFamily="66" charset="0"/>
              </a:rPr>
              <a:t>300g</a:t>
            </a:r>
          </a:p>
        </p:txBody>
      </p:sp>
      <p:sp>
        <p:nvSpPr>
          <p:cNvPr id="38" name="TextBox 37"/>
          <p:cNvSpPr txBox="1"/>
          <p:nvPr/>
        </p:nvSpPr>
        <p:spPr>
          <a:xfrm>
            <a:off x="5105401" y="2286000"/>
            <a:ext cx="606256" cy="307777"/>
          </a:xfrm>
          <a:prstGeom prst="rect">
            <a:avLst/>
          </a:prstGeom>
          <a:noFill/>
        </p:spPr>
        <p:txBody>
          <a:bodyPr wrap="none" rtlCol="0">
            <a:spAutoFit/>
          </a:bodyPr>
          <a:lstStyle/>
          <a:p>
            <a:pPr algn="ctr"/>
            <a:r>
              <a:rPr lang="en-GB" sz="1400" dirty="0">
                <a:latin typeface="Comic Sans MS" pitchFamily="66" charset="0"/>
              </a:rPr>
              <a:t>200g</a:t>
            </a:r>
          </a:p>
        </p:txBody>
      </p:sp>
      <p:sp>
        <p:nvSpPr>
          <p:cNvPr id="39" name="TextBox 38"/>
          <p:cNvSpPr txBox="1"/>
          <p:nvPr/>
        </p:nvSpPr>
        <p:spPr>
          <a:xfrm>
            <a:off x="6629401" y="2286000"/>
            <a:ext cx="606256" cy="307777"/>
          </a:xfrm>
          <a:prstGeom prst="rect">
            <a:avLst/>
          </a:prstGeom>
          <a:noFill/>
        </p:spPr>
        <p:txBody>
          <a:bodyPr wrap="none" rtlCol="0">
            <a:spAutoFit/>
          </a:bodyPr>
          <a:lstStyle/>
          <a:p>
            <a:pPr algn="ctr"/>
            <a:r>
              <a:rPr lang="en-GB" sz="1400" dirty="0">
                <a:latin typeface="Comic Sans MS" pitchFamily="66" charset="0"/>
              </a:rPr>
              <a:t>200g</a:t>
            </a:r>
          </a:p>
        </p:txBody>
      </p:sp>
      <p:sp>
        <p:nvSpPr>
          <p:cNvPr id="41" name="Freeform 40"/>
          <p:cNvSpPr/>
          <p:nvPr/>
        </p:nvSpPr>
        <p:spPr>
          <a:xfrm>
            <a:off x="4803112" y="2044840"/>
            <a:ext cx="467248" cy="166981"/>
          </a:xfrm>
          <a:custGeom>
            <a:avLst/>
            <a:gdLst>
              <a:gd name="connsiteX0" fmla="*/ 0 w 467248"/>
              <a:gd name="connsiteY0" fmla="*/ 65314 h 166981"/>
              <a:gd name="connsiteX1" fmla="*/ 60290 w 467248"/>
              <a:gd name="connsiteY1" fmla="*/ 70338 h 166981"/>
              <a:gd name="connsiteX2" fmla="*/ 75363 w 467248"/>
              <a:gd name="connsiteY2" fmla="*/ 75362 h 166981"/>
              <a:gd name="connsiteX3" fmla="*/ 95459 w 467248"/>
              <a:gd name="connsiteY3" fmla="*/ 100483 h 166981"/>
              <a:gd name="connsiteX4" fmla="*/ 105508 w 467248"/>
              <a:gd name="connsiteY4" fmla="*/ 110531 h 166981"/>
              <a:gd name="connsiteX5" fmla="*/ 125604 w 467248"/>
              <a:gd name="connsiteY5" fmla="*/ 150725 h 166981"/>
              <a:gd name="connsiteX6" fmla="*/ 130629 w 467248"/>
              <a:gd name="connsiteY6" fmla="*/ 165797 h 166981"/>
              <a:gd name="connsiteX7" fmla="*/ 190919 w 467248"/>
              <a:gd name="connsiteY7" fmla="*/ 155749 h 166981"/>
              <a:gd name="connsiteX8" fmla="*/ 211015 w 467248"/>
              <a:gd name="connsiteY8" fmla="*/ 125604 h 166981"/>
              <a:gd name="connsiteX9" fmla="*/ 226088 w 467248"/>
              <a:gd name="connsiteY9" fmla="*/ 45217 h 166981"/>
              <a:gd name="connsiteX10" fmla="*/ 236136 w 467248"/>
              <a:gd name="connsiteY10" fmla="*/ 30145 h 166981"/>
              <a:gd name="connsiteX11" fmla="*/ 251209 w 467248"/>
              <a:gd name="connsiteY11" fmla="*/ 25120 h 166981"/>
              <a:gd name="connsiteX12" fmla="*/ 276330 w 467248"/>
              <a:gd name="connsiteY12" fmla="*/ 5024 h 166981"/>
              <a:gd name="connsiteX13" fmla="*/ 291402 w 467248"/>
              <a:gd name="connsiteY13" fmla="*/ 0 h 166981"/>
              <a:gd name="connsiteX14" fmla="*/ 341644 w 467248"/>
              <a:gd name="connsiteY14" fmla="*/ 5024 h 166981"/>
              <a:gd name="connsiteX15" fmla="*/ 371789 w 467248"/>
              <a:gd name="connsiteY15" fmla="*/ 15072 h 166981"/>
              <a:gd name="connsiteX16" fmla="*/ 376813 w 467248"/>
              <a:gd name="connsiteY16" fmla="*/ 30145 h 166981"/>
              <a:gd name="connsiteX17" fmla="*/ 386862 w 467248"/>
              <a:gd name="connsiteY17" fmla="*/ 40193 h 166981"/>
              <a:gd name="connsiteX18" fmla="*/ 396910 w 467248"/>
              <a:gd name="connsiteY18" fmla="*/ 70338 h 166981"/>
              <a:gd name="connsiteX19" fmla="*/ 401934 w 467248"/>
              <a:gd name="connsiteY19" fmla="*/ 85411 h 166981"/>
              <a:gd name="connsiteX20" fmla="*/ 411983 w 467248"/>
              <a:gd name="connsiteY20" fmla="*/ 95459 h 166981"/>
              <a:gd name="connsiteX21" fmla="*/ 432079 w 467248"/>
              <a:gd name="connsiteY21" fmla="*/ 120580 h 166981"/>
              <a:gd name="connsiteX22" fmla="*/ 467248 w 467248"/>
              <a:gd name="connsiteY22" fmla="*/ 130628 h 16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67248" h="166981">
                <a:moveTo>
                  <a:pt x="0" y="65314"/>
                </a:moveTo>
                <a:cubicBezTo>
                  <a:pt x="20097" y="66989"/>
                  <a:pt x="40301" y="67673"/>
                  <a:pt x="60290" y="70338"/>
                </a:cubicBezTo>
                <a:cubicBezTo>
                  <a:pt x="65540" y="71038"/>
                  <a:pt x="70822" y="72637"/>
                  <a:pt x="75363" y="75362"/>
                </a:cubicBezTo>
                <a:cubicBezTo>
                  <a:pt x="84693" y="80960"/>
                  <a:pt x="89141" y="92586"/>
                  <a:pt x="95459" y="100483"/>
                </a:cubicBezTo>
                <a:cubicBezTo>
                  <a:pt x="98418" y="104182"/>
                  <a:pt x="102158" y="107182"/>
                  <a:pt x="105508" y="110531"/>
                </a:cubicBezTo>
                <a:cubicBezTo>
                  <a:pt x="117054" y="145170"/>
                  <a:pt x="108067" y="133186"/>
                  <a:pt x="125604" y="150725"/>
                </a:cubicBezTo>
                <a:cubicBezTo>
                  <a:pt x="127279" y="155749"/>
                  <a:pt x="125436" y="164758"/>
                  <a:pt x="130629" y="165797"/>
                </a:cubicBezTo>
                <a:cubicBezTo>
                  <a:pt x="151662" y="170003"/>
                  <a:pt x="171743" y="162141"/>
                  <a:pt x="190919" y="155749"/>
                </a:cubicBezTo>
                <a:cubicBezTo>
                  <a:pt x="197618" y="145701"/>
                  <a:pt x="209813" y="137621"/>
                  <a:pt x="211015" y="125604"/>
                </a:cubicBezTo>
                <a:cubicBezTo>
                  <a:pt x="212783" y="107928"/>
                  <a:pt x="213431" y="64203"/>
                  <a:pt x="226088" y="45217"/>
                </a:cubicBezTo>
                <a:cubicBezTo>
                  <a:pt x="229437" y="40193"/>
                  <a:pt x="231421" y="33917"/>
                  <a:pt x="236136" y="30145"/>
                </a:cubicBezTo>
                <a:cubicBezTo>
                  <a:pt x="240272" y="26836"/>
                  <a:pt x="246472" y="27489"/>
                  <a:pt x="251209" y="25120"/>
                </a:cubicBezTo>
                <a:cubicBezTo>
                  <a:pt x="311548" y="-5050"/>
                  <a:pt x="229591" y="33066"/>
                  <a:pt x="276330" y="5024"/>
                </a:cubicBezTo>
                <a:cubicBezTo>
                  <a:pt x="280871" y="2299"/>
                  <a:pt x="286378" y="1675"/>
                  <a:pt x="291402" y="0"/>
                </a:cubicBezTo>
                <a:cubicBezTo>
                  <a:pt x="308149" y="1675"/>
                  <a:pt x="325101" y="1922"/>
                  <a:pt x="341644" y="5024"/>
                </a:cubicBezTo>
                <a:cubicBezTo>
                  <a:pt x="352054" y="6976"/>
                  <a:pt x="371789" y="15072"/>
                  <a:pt x="371789" y="15072"/>
                </a:cubicBezTo>
                <a:cubicBezTo>
                  <a:pt x="373464" y="20096"/>
                  <a:pt x="374088" y="25604"/>
                  <a:pt x="376813" y="30145"/>
                </a:cubicBezTo>
                <a:cubicBezTo>
                  <a:pt x="379250" y="34207"/>
                  <a:pt x="384744" y="35956"/>
                  <a:pt x="386862" y="40193"/>
                </a:cubicBezTo>
                <a:cubicBezTo>
                  <a:pt x="391599" y="49667"/>
                  <a:pt x="393561" y="60290"/>
                  <a:pt x="396910" y="70338"/>
                </a:cubicBezTo>
                <a:cubicBezTo>
                  <a:pt x="398585" y="75362"/>
                  <a:pt x="398189" y="81666"/>
                  <a:pt x="401934" y="85411"/>
                </a:cubicBezTo>
                <a:cubicBezTo>
                  <a:pt x="405284" y="88760"/>
                  <a:pt x="409024" y="91760"/>
                  <a:pt x="411983" y="95459"/>
                </a:cubicBezTo>
                <a:cubicBezTo>
                  <a:pt x="416715" y="101374"/>
                  <a:pt x="423993" y="116537"/>
                  <a:pt x="432079" y="120580"/>
                </a:cubicBezTo>
                <a:cubicBezTo>
                  <a:pt x="453234" y="131158"/>
                  <a:pt x="453305" y="130628"/>
                  <a:pt x="467248" y="13062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6324600" y="2133600"/>
            <a:ext cx="457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TextBox 45"/>
              <p:cNvSpPr txBox="1"/>
              <p:nvPr/>
            </p:nvSpPr>
            <p:spPr>
              <a:xfrm>
                <a:off x="3962400" y="3429000"/>
                <a:ext cx="342446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400" b="0" i="1" smtClean="0">
                              <a:latin typeface="Cambria Math" panose="02040503050406030204" pitchFamily="18" charset="0"/>
                            </a:rPr>
                          </m:ctrlPr>
                        </m:dPr>
                        <m:e>
                          <m:r>
                            <a:rPr lang="en-GB" sz="1400" b="0" i="1" smtClean="0">
                              <a:latin typeface="Cambria Math"/>
                            </a:rPr>
                            <m:t>0.3</m:t>
                          </m:r>
                        </m:e>
                      </m:d>
                      <m:d>
                        <m:dPr>
                          <m:ctrlPr>
                            <a:rPr lang="en-GB" sz="1400" b="0" i="1" smtClean="0">
                              <a:latin typeface="Cambria Math" panose="02040503050406030204" pitchFamily="18" charset="0"/>
                            </a:rPr>
                          </m:ctrlPr>
                        </m:dPr>
                        <m:e>
                          <m:r>
                            <a:rPr lang="en-GB" sz="1400" b="0" i="1" smtClean="0">
                              <a:latin typeface="Cambria Math"/>
                            </a:rPr>
                            <m:t>0</m:t>
                          </m:r>
                        </m:e>
                      </m:d>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0.2</m:t>
                          </m:r>
                        </m:e>
                      </m:d>
                      <m:d>
                        <m:dPr>
                          <m:ctrlPr>
                            <a:rPr lang="en-GB" sz="1400" b="0" i="1" smtClean="0">
                              <a:latin typeface="Cambria Math" panose="02040503050406030204" pitchFamily="18" charset="0"/>
                            </a:rPr>
                          </m:ctrlPr>
                        </m:dPr>
                        <m:e>
                          <m:r>
                            <a:rPr lang="en-GB" sz="1400" b="0" i="1" smtClean="0">
                              <a:latin typeface="Cambria Math"/>
                            </a:rPr>
                            <m:t>6</m:t>
                          </m:r>
                        </m:e>
                      </m:d>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0.3</m:t>
                          </m:r>
                        </m:e>
                      </m:d>
                      <m:d>
                        <m:dPr>
                          <m:ctrlPr>
                            <a:rPr lang="en-GB" sz="1400" b="0" i="1" smtClean="0">
                              <a:latin typeface="Cambria Math" panose="02040503050406030204" pitchFamily="18" charset="0"/>
                            </a:rPr>
                          </m:ctrlPr>
                        </m:dPr>
                        <m:e>
                          <m:r>
                            <a:rPr lang="en-GB" sz="1400" b="0" i="1" smtClean="0">
                              <a:latin typeface="Cambria Math"/>
                            </a:rPr>
                            <m:t>𝑣</m:t>
                          </m:r>
                        </m:e>
                      </m:d>
                      <m:r>
                        <a:rPr lang="en-GB" sz="1400" b="0" i="1" smtClean="0">
                          <a:latin typeface="Cambria Math"/>
                        </a:rPr>
                        <m:t>+(0.2)(</m:t>
                      </m:r>
                      <m:r>
                        <a:rPr lang="en-GB" sz="1400" b="0" i="1" smtClean="0">
                          <a:latin typeface="Cambria Math"/>
                        </a:rPr>
                        <m:t>𝑣</m:t>
                      </m:r>
                      <m:r>
                        <a:rPr lang="en-GB" sz="1400" b="0" i="1" smtClean="0">
                          <a:latin typeface="Cambria Math"/>
                        </a:rPr>
                        <m:t>)</m:t>
                      </m:r>
                    </m:oMath>
                  </m:oMathPara>
                </a14:m>
                <a:endParaRPr lang="en-GB" sz="1400" dirty="0"/>
              </a:p>
            </p:txBody>
          </p:sp>
        </mc:Choice>
        <mc:Fallback xmlns="">
          <p:sp>
            <p:nvSpPr>
              <p:cNvPr id="46" name="TextBox 45"/>
              <p:cNvSpPr txBox="1">
                <a:spLocks noRot="1" noChangeAspect="1" noMove="1" noResize="1" noEditPoints="1" noAdjustHandles="1" noChangeArrowheads="1" noChangeShapeType="1" noTextEdit="1"/>
              </p:cNvSpPr>
              <p:nvPr/>
            </p:nvSpPr>
            <p:spPr>
              <a:xfrm>
                <a:off x="3962400" y="3429000"/>
                <a:ext cx="3424464" cy="307777"/>
              </a:xfrm>
              <a:prstGeom prst="rect">
                <a:avLst/>
              </a:prstGeom>
              <a:blipFill rotWithShape="1">
                <a:blip r:embed="rId10"/>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4191000" y="2895600"/>
                <a:ext cx="2971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47" name="TextBox 46"/>
              <p:cNvSpPr txBox="1">
                <a:spLocks noRot="1" noChangeAspect="1" noMove="1" noResize="1" noEditPoints="1" noAdjustHandles="1" noChangeArrowheads="1" noChangeShapeType="1" noTextEdit="1"/>
              </p:cNvSpPr>
              <p:nvPr/>
            </p:nvSpPr>
            <p:spPr>
              <a:xfrm>
                <a:off x="4191000" y="2895600"/>
                <a:ext cx="2971800" cy="338554"/>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5181600" y="3886200"/>
                <a:ext cx="1109688"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1.2=0.5</m:t>
                      </m:r>
                      <m:r>
                        <a:rPr lang="en-GB" sz="1400" b="0" i="1" smtClean="0">
                          <a:latin typeface="Cambria Math"/>
                        </a:rPr>
                        <m:t>𝑣</m:t>
                      </m:r>
                    </m:oMath>
                  </m:oMathPara>
                </a14:m>
                <a:endParaRPr lang="en-GB" sz="1400" dirty="0"/>
              </a:p>
            </p:txBody>
          </p:sp>
        </mc:Choice>
        <mc:Fallback xmlns="">
          <p:sp>
            <p:nvSpPr>
              <p:cNvPr id="48" name="TextBox 47"/>
              <p:cNvSpPr txBox="1">
                <a:spLocks noRot="1" noChangeAspect="1" noMove="1" noResize="1" noEditPoints="1" noAdjustHandles="1" noChangeArrowheads="1" noChangeShapeType="1" noTextEdit="1"/>
              </p:cNvSpPr>
              <p:nvPr/>
            </p:nvSpPr>
            <p:spPr>
              <a:xfrm>
                <a:off x="5181600" y="3886200"/>
                <a:ext cx="1109688"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5105400" y="4343400"/>
                <a:ext cx="990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2.4=</m:t>
                      </m:r>
                      <m:r>
                        <a:rPr lang="en-GB" sz="1400" b="0" i="1" smtClean="0">
                          <a:latin typeface="Cambria Math"/>
                        </a:rPr>
                        <m:t>𝑣</m:t>
                      </m:r>
                    </m:oMath>
                  </m:oMathPara>
                </a14:m>
                <a:endParaRPr lang="en-GB" sz="1400" dirty="0"/>
              </a:p>
            </p:txBody>
          </p:sp>
        </mc:Choice>
        <mc:Fallback xmlns="">
          <p:sp>
            <p:nvSpPr>
              <p:cNvPr id="49" name="TextBox 48"/>
              <p:cNvSpPr txBox="1">
                <a:spLocks noRot="1" noChangeAspect="1" noMove="1" noResize="1" noEditPoints="1" noAdjustHandles="1" noChangeArrowheads="1" noChangeShapeType="1" noTextEdit="1"/>
              </p:cNvSpPr>
              <p:nvPr/>
            </p:nvSpPr>
            <p:spPr>
              <a:xfrm>
                <a:off x="5105400" y="4343400"/>
                <a:ext cx="990600" cy="307777"/>
              </a:xfrm>
              <a:prstGeom prst="rect">
                <a:avLst/>
              </a:prstGeom>
              <a:blipFill rotWithShape="1">
                <a:blip r:embed="rId13"/>
                <a:stretch>
                  <a:fillRect/>
                </a:stretch>
              </a:blipFill>
            </p:spPr>
            <p:txBody>
              <a:bodyPr/>
              <a:lstStyle/>
              <a:p>
                <a:r>
                  <a:rPr lang="en-GB">
                    <a:noFill/>
                  </a:rPr>
                  <a:t> </a:t>
                </a:r>
              </a:p>
            </p:txBody>
          </p:sp>
        </mc:Fallback>
      </mc:AlternateContent>
      <p:sp>
        <p:nvSpPr>
          <p:cNvPr id="50" name="Arc 49"/>
          <p:cNvSpPr/>
          <p:nvPr/>
        </p:nvSpPr>
        <p:spPr>
          <a:xfrm>
            <a:off x="7086600" y="31242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1" name="TextBox 50"/>
          <p:cNvSpPr txBox="1"/>
          <p:nvPr/>
        </p:nvSpPr>
        <p:spPr>
          <a:xfrm>
            <a:off x="7543800" y="3200400"/>
            <a:ext cx="1371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52" name="Arc 51"/>
          <p:cNvSpPr/>
          <p:nvPr/>
        </p:nvSpPr>
        <p:spPr>
          <a:xfrm>
            <a:off x="7086600" y="3581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Arc 52"/>
          <p:cNvSpPr/>
          <p:nvPr/>
        </p:nvSpPr>
        <p:spPr>
          <a:xfrm>
            <a:off x="6096000" y="40386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4" name="TextBox 53"/>
          <p:cNvSpPr txBox="1"/>
          <p:nvPr/>
        </p:nvSpPr>
        <p:spPr>
          <a:xfrm>
            <a:off x="7467600" y="3657600"/>
            <a:ext cx="1143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Simplify</a:t>
            </a:r>
            <a:endParaRPr lang="en-GB" sz="1400" b="1" baseline="-25000" dirty="0">
              <a:solidFill>
                <a:srgbClr val="FF0000"/>
              </a:solidFill>
              <a:latin typeface="Comic Sans MS" pitchFamily="66" charset="0"/>
            </a:endParaRPr>
          </a:p>
        </p:txBody>
      </p:sp>
      <p:sp>
        <p:nvSpPr>
          <p:cNvPr id="55" name="TextBox 54"/>
          <p:cNvSpPr txBox="1"/>
          <p:nvPr/>
        </p:nvSpPr>
        <p:spPr>
          <a:xfrm>
            <a:off x="6629400" y="4114800"/>
            <a:ext cx="1295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by 2</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6" name="TextBox 55"/>
              <p:cNvSpPr txBox="1"/>
              <p:nvPr/>
            </p:nvSpPr>
            <p:spPr>
              <a:xfrm>
                <a:off x="1447800" y="5242560"/>
                <a:ext cx="12192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𝑣</m:t>
                      </m:r>
                      <m:r>
                        <a:rPr lang="en-GB" sz="1400" b="0" i="1" smtClean="0">
                          <a:solidFill>
                            <a:srgbClr val="FF0000"/>
                          </a:solidFill>
                          <a:latin typeface="Cambria Math"/>
                        </a:rPr>
                        <m:t>=2.4</m:t>
                      </m:r>
                      <m:r>
                        <a:rPr lang="en-GB" sz="1400" b="0" i="1" smtClean="0">
                          <a:solidFill>
                            <a:srgbClr val="FF0000"/>
                          </a:solidFill>
                          <a:latin typeface="Cambria Math"/>
                        </a:rPr>
                        <m:t>𝑚</m:t>
                      </m:r>
                      <m:sSup>
                        <m:sSupPr>
                          <m:ctrlPr>
                            <a:rPr lang="en-GB" sz="1400" b="0" i="1" smtClean="0">
                              <a:solidFill>
                                <a:srgbClr val="FF0000"/>
                              </a:solidFill>
                              <a:latin typeface="Cambria Math" panose="02040503050406030204" pitchFamily="18" charset="0"/>
                            </a:rPr>
                          </m:ctrlPr>
                        </m:sSupPr>
                        <m:e>
                          <m:r>
                            <a:rPr lang="en-GB" sz="1400" b="0" i="1" smtClean="0">
                              <a:solidFill>
                                <a:srgbClr val="FF0000"/>
                              </a:solidFill>
                              <a:latin typeface="Cambria Math"/>
                            </a:rPr>
                            <m:t>𝑠</m:t>
                          </m:r>
                        </m:e>
                        <m:sup>
                          <m:r>
                            <a:rPr lang="en-GB" sz="1400" b="0" i="1" smtClean="0">
                              <a:solidFill>
                                <a:srgbClr val="FF0000"/>
                              </a:solidFill>
                              <a:latin typeface="Cambria Math"/>
                            </a:rPr>
                            <m:t>−1</m:t>
                          </m:r>
                        </m:sup>
                      </m:sSup>
                    </m:oMath>
                  </m:oMathPara>
                </a14:m>
                <a:endParaRPr lang="en-GB" sz="1400" dirty="0">
                  <a:solidFill>
                    <a:srgbClr val="FF0000"/>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1447800" y="5242560"/>
                <a:ext cx="1219200" cy="307777"/>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8" name="TextBox 57"/>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TextBox 58"/>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9" name="TextBox 58"/>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0" name="TextBox 59"/>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61" name="TextBox 60"/>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2" name="TextBox 61"/>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9"/>
                <a:stretch>
                  <a:fillRect b="-3846"/>
                </a:stretch>
              </a:blipFill>
            </p:spPr>
            <p:txBody>
              <a:bodyPr/>
              <a:lstStyle/>
              <a:p>
                <a:r>
                  <a:rPr lang="en-GB">
                    <a:noFill/>
                  </a:rPr>
                  <a:t> </a:t>
                </a:r>
              </a:p>
            </p:txBody>
          </p:sp>
        </mc:Fallback>
      </mc:AlternateContent>
      <p:sp>
        <p:nvSpPr>
          <p:cNvPr id="63" name="TextBox 62"/>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0"/>
              </a:rPr>
              <a:t>Applet for collision demonstrations</a:t>
            </a:r>
            <a:endParaRPr lang="en-GB" sz="1400" dirty="0">
              <a:latin typeface="Comic Sans MS" pitchFamily="66" charset="0"/>
            </a:endParaRPr>
          </a:p>
        </p:txBody>
      </p:sp>
      <p:sp>
        <p:nvSpPr>
          <p:cNvPr id="64"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65"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92305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par>
                                <p:cTn id="23" presetID="3" presetClass="entr" presetSubtype="1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linds(horizontal)">
                                      <p:cBhvr>
                                        <p:cTn id="25" dur="500"/>
                                        <p:tgtEl>
                                          <p:spTgt spid="17"/>
                                        </p:tgtEl>
                                      </p:cBhvr>
                                    </p:animEffect>
                                  </p:childTnLst>
                                </p:cTn>
                              </p:par>
                              <p:par>
                                <p:cTn id="26" presetID="3" presetClass="entr" presetSubtype="1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linds(horizontal)">
                                      <p:cBhvr>
                                        <p:cTn id="28" dur="500"/>
                                        <p:tgtEl>
                                          <p:spTgt spid="18"/>
                                        </p:tgtEl>
                                      </p:cBhvr>
                                    </p:animEffect>
                                  </p:childTnLst>
                                </p:cTn>
                              </p:par>
                              <p:par>
                                <p:cTn id="29" presetID="3" presetClass="entr" presetSubtype="1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blinds(horizontal)">
                                      <p:cBhvr>
                                        <p:cTn id="31" dur="500"/>
                                        <p:tgtEl>
                                          <p:spTgt spid="27"/>
                                        </p:tgtEl>
                                      </p:cBhvr>
                                    </p:animEffect>
                                  </p:childTnLst>
                                </p:cTn>
                              </p:par>
                              <p:par>
                                <p:cTn id="32" presetID="3" presetClass="entr" presetSubtype="10"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par>
                                <p:cTn id="35" presetID="3" presetClass="entr" presetSubtype="1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par>
                                <p:cTn id="38" presetID="3" presetClass="entr" presetSubtype="10" fill="hold"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blinds(horizontal)">
                                      <p:cBhvr>
                                        <p:cTn id="40" dur="500"/>
                                        <p:tgtEl>
                                          <p:spTgt spid="12"/>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linds(horizontal)">
                                      <p:cBhvr>
                                        <p:cTn id="43" dur="500"/>
                                        <p:tgtEl>
                                          <p:spTgt spid="1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blinds(horizontal)">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blinds(horizontal)">
                                      <p:cBhvr>
                                        <p:cTn id="51" dur="500"/>
                                        <p:tgtEl>
                                          <p:spTgt spid="19"/>
                                        </p:tgtEl>
                                      </p:cBhvr>
                                    </p:animEffect>
                                  </p:childTnLst>
                                </p:cTn>
                              </p:par>
                              <p:par>
                                <p:cTn id="52" presetID="3" presetClass="entr" presetSubtype="10" fill="hold"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blinds(horizontal)">
                                      <p:cBhvr>
                                        <p:cTn id="54" dur="500"/>
                                        <p:tgtEl>
                                          <p:spTgt spid="23"/>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linds(horizontal)">
                                      <p:cBhvr>
                                        <p:cTn id="57" dur="500"/>
                                        <p:tgtEl>
                                          <p:spTgt spid="24"/>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blinds(horizontal)">
                                      <p:cBhvr>
                                        <p:cTn id="60" dur="500"/>
                                        <p:tgtEl>
                                          <p:spTgt spid="28"/>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blinds(horizontal)">
                                      <p:cBhvr>
                                        <p:cTn id="63" dur="500"/>
                                        <p:tgtEl>
                                          <p:spTgt spid="36"/>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blinds(horizontal)">
                                      <p:cBhvr>
                                        <p:cTn id="68" dur="500"/>
                                        <p:tgtEl>
                                          <p:spTgt spid="20"/>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blinds(horizontal)">
                                      <p:cBhvr>
                                        <p:cTn id="71" dur="500"/>
                                        <p:tgtEl>
                                          <p:spTgt spid="30"/>
                                        </p:tgtEl>
                                      </p:cBhvr>
                                    </p:animEffect>
                                  </p:childTnLst>
                                </p:cTn>
                              </p:par>
                              <p:par>
                                <p:cTn id="72" presetID="3" presetClass="entr" presetSubtype="10" fill="hold" nodeType="with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blinds(horizontal)">
                                      <p:cBhvr>
                                        <p:cTn id="74" dur="500"/>
                                        <p:tgtEl>
                                          <p:spTgt spid="32"/>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blinds(horizontal)">
                                      <p:cBhvr>
                                        <p:cTn id="77" dur="500"/>
                                        <p:tgtEl>
                                          <p:spTgt spid="33"/>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blinds(horizontal)">
                                      <p:cBhvr>
                                        <p:cTn id="80" dur="500"/>
                                        <p:tgtEl>
                                          <p:spTgt spid="38"/>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blinds(horizontal)">
                                      <p:cBhvr>
                                        <p:cTn id="85" dur="500"/>
                                        <p:tgtEl>
                                          <p:spTgt spid="41"/>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21"/>
                                        </p:tgtEl>
                                        <p:attrNameLst>
                                          <p:attrName>style.visibility</p:attrName>
                                        </p:attrNameLst>
                                      </p:cBhvr>
                                      <p:to>
                                        <p:strVal val="visible"/>
                                      </p:to>
                                    </p:set>
                                    <p:animEffect transition="in" filter="blinds(horizontal)">
                                      <p:cBhvr>
                                        <p:cTn id="90" dur="500"/>
                                        <p:tgtEl>
                                          <p:spTgt spid="21"/>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blinds(horizontal)">
                                      <p:cBhvr>
                                        <p:cTn id="93" dur="500"/>
                                        <p:tgtEl>
                                          <p:spTgt spid="29"/>
                                        </p:tgtEl>
                                      </p:cBhvr>
                                    </p:animEffect>
                                  </p:childTnLst>
                                </p:cTn>
                              </p:par>
                              <p:par>
                                <p:cTn id="94" presetID="3" presetClass="entr" presetSubtype="10" fill="hold" nodeType="with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blinds(horizontal)">
                                      <p:cBhvr>
                                        <p:cTn id="96" dur="500"/>
                                        <p:tgtEl>
                                          <p:spTgt spid="34"/>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blinds(horizontal)">
                                      <p:cBhvr>
                                        <p:cTn id="99" dur="500"/>
                                        <p:tgtEl>
                                          <p:spTgt spid="35"/>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37"/>
                                        </p:tgtEl>
                                        <p:attrNameLst>
                                          <p:attrName>style.visibility</p:attrName>
                                        </p:attrNameLst>
                                      </p:cBhvr>
                                      <p:to>
                                        <p:strVal val="visible"/>
                                      </p:to>
                                    </p:set>
                                    <p:animEffect transition="in" filter="blinds(horizontal)">
                                      <p:cBhvr>
                                        <p:cTn id="102" dur="500"/>
                                        <p:tgtEl>
                                          <p:spTgt spid="37"/>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22"/>
                                        </p:tgtEl>
                                        <p:attrNameLst>
                                          <p:attrName>style.visibility</p:attrName>
                                        </p:attrNameLst>
                                      </p:cBhvr>
                                      <p:to>
                                        <p:strVal val="visible"/>
                                      </p:to>
                                    </p:set>
                                    <p:animEffect transition="in" filter="blinds(horizontal)">
                                      <p:cBhvr>
                                        <p:cTn id="107" dur="500"/>
                                        <p:tgtEl>
                                          <p:spTgt spid="22"/>
                                        </p:tgtEl>
                                      </p:cBhvr>
                                    </p:animEffect>
                                  </p:childTnLst>
                                </p:cTn>
                              </p:par>
                              <p:par>
                                <p:cTn id="108" presetID="3" presetClass="entr" presetSubtype="10" fill="hold" nodeType="withEffect">
                                  <p:stCondLst>
                                    <p:cond delay="0"/>
                                  </p:stCondLst>
                                  <p:childTnLst>
                                    <p:set>
                                      <p:cBhvr>
                                        <p:cTn id="109" dur="1" fill="hold">
                                          <p:stCondLst>
                                            <p:cond delay="0"/>
                                          </p:stCondLst>
                                        </p:cTn>
                                        <p:tgtEl>
                                          <p:spTgt spid="25"/>
                                        </p:tgtEl>
                                        <p:attrNameLst>
                                          <p:attrName>style.visibility</p:attrName>
                                        </p:attrNameLst>
                                      </p:cBhvr>
                                      <p:to>
                                        <p:strVal val="visible"/>
                                      </p:to>
                                    </p:set>
                                    <p:animEffect transition="in" filter="blinds(horizontal)">
                                      <p:cBhvr>
                                        <p:cTn id="110" dur="500"/>
                                        <p:tgtEl>
                                          <p:spTgt spid="25"/>
                                        </p:tgtEl>
                                      </p:cBhvr>
                                    </p:animEffect>
                                  </p:childTnLst>
                                </p:cTn>
                              </p:par>
                              <p:par>
                                <p:cTn id="111" presetID="3" presetClass="entr" presetSubtype="10" fill="hold" grpId="0" nodeType="withEffect">
                                  <p:stCondLst>
                                    <p:cond delay="0"/>
                                  </p:stCondLst>
                                  <p:childTnLst>
                                    <p:set>
                                      <p:cBhvr>
                                        <p:cTn id="112" dur="1" fill="hold">
                                          <p:stCondLst>
                                            <p:cond delay="0"/>
                                          </p:stCondLst>
                                        </p:cTn>
                                        <p:tgtEl>
                                          <p:spTgt spid="26"/>
                                        </p:tgtEl>
                                        <p:attrNameLst>
                                          <p:attrName>style.visibility</p:attrName>
                                        </p:attrNameLst>
                                      </p:cBhvr>
                                      <p:to>
                                        <p:strVal val="visible"/>
                                      </p:to>
                                    </p:set>
                                    <p:animEffect transition="in" filter="blinds(horizontal)">
                                      <p:cBhvr>
                                        <p:cTn id="113" dur="500"/>
                                        <p:tgtEl>
                                          <p:spTgt spid="26"/>
                                        </p:tgtEl>
                                      </p:cBhvr>
                                    </p:animEffect>
                                  </p:childTnLst>
                                </p:cTn>
                              </p:par>
                              <p:par>
                                <p:cTn id="114" presetID="3" presetClass="entr" presetSubtype="10" fill="hold" grpId="0" nodeType="withEffect">
                                  <p:stCondLst>
                                    <p:cond delay="0"/>
                                  </p:stCondLst>
                                  <p:childTnLst>
                                    <p:set>
                                      <p:cBhvr>
                                        <p:cTn id="115" dur="1" fill="hold">
                                          <p:stCondLst>
                                            <p:cond delay="0"/>
                                          </p:stCondLst>
                                        </p:cTn>
                                        <p:tgtEl>
                                          <p:spTgt spid="31"/>
                                        </p:tgtEl>
                                        <p:attrNameLst>
                                          <p:attrName>style.visibility</p:attrName>
                                        </p:attrNameLst>
                                      </p:cBhvr>
                                      <p:to>
                                        <p:strVal val="visible"/>
                                      </p:to>
                                    </p:set>
                                    <p:animEffect transition="in" filter="blinds(horizontal)">
                                      <p:cBhvr>
                                        <p:cTn id="116" dur="500"/>
                                        <p:tgtEl>
                                          <p:spTgt spid="31"/>
                                        </p:tgtEl>
                                      </p:cBhvr>
                                    </p:animEffect>
                                  </p:childTnLst>
                                </p:cTn>
                              </p:par>
                              <p:par>
                                <p:cTn id="117" presetID="3" presetClass="entr" presetSubtype="10" fill="hold" grpId="0" nodeType="withEffect">
                                  <p:stCondLst>
                                    <p:cond delay="0"/>
                                  </p:stCondLst>
                                  <p:childTnLst>
                                    <p:set>
                                      <p:cBhvr>
                                        <p:cTn id="118" dur="1" fill="hold">
                                          <p:stCondLst>
                                            <p:cond delay="0"/>
                                          </p:stCondLst>
                                        </p:cTn>
                                        <p:tgtEl>
                                          <p:spTgt spid="39"/>
                                        </p:tgtEl>
                                        <p:attrNameLst>
                                          <p:attrName>style.visibility</p:attrName>
                                        </p:attrNameLst>
                                      </p:cBhvr>
                                      <p:to>
                                        <p:strVal val="visible"/>
                                      </p:to>
                                    </p:set>
                                    <p:animEffect transition="in" filter="blinds(horizontal)">
                                      <p:cBhvr>
                                        <p:cTn id="119" dur="500"/>
                                        <p:tgtEl>
                                          <p:spTgt spid="39"/>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5" fill="hold" nodeType="clickEffect">
                                  <p:stCondLst>
                                    <p:cond delay="0"/>
                                  </p:stCondLst>
                                  <p:childTnLst>
                                    <p:set>
                                      <p:cBhvr>
                                        <p:cTn id="123" dur="1" fill="hold">
                                          <p:stCondLst>
                                            <p:cond delay="0"/>
                                          </p:stCondLst>
                                        </p:cTn>
                                        <p:tgtEl>
                                          <p:spTgt spid="43"/>
                                        </p:tgtEl>
                                        <p:attrNameLst>
                                          <p:attrName>style.visibility</p:attrName>
                                        </p:attrNameLst>
                                      </p:cBhvr>
                                      <p:to>
                                        <p:strVal val="visible"/>
                                      </p:to>
                                    </p:set>
                                    <p:animEffect transition="in" filter="blinds(vertical)">
                                      <p:cBhvr>
                                        <p:cTn id="124" dur="500"/>
                                        <p:tgtEl>
                                          <p:spTgt spid="43"/>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47"/>
                                        </p:tgtEl>
                                        <p:attrNameLst>
                                          <p:attrName>style.visibility</p:attrName>
                                        </p:attrNameLst>
                                      </p:cBhvr>
                                      <p:to>
                                        <p:strVal val="visible"/>
                                      </p:to>
                                    </p:set>
                                    <p:animEffect transition="in" filter="blinds(horizontal)">
                                      <p:cBhvr>
                                        <p:cTn id="129" dur="500"/>
                                        <p:tgtEl>
                                          <p:spTgt spid="47"/>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50"/>
                                        </p:tgtEl>
                                        <p:attrNameLst>
                                          <p:attrName>style.visibility</p:attrName>
                                        </p:attrNameLst>
                                      </p:cBhvr>
                                      <p:to>
                                        <p:strVal val="visible"/>
                                      </p:to>
                                    </p:set>
                                    <p:animEffect transition="in" filter="blinds(horizontal)">
                                      <p:cBhvr>
                                        <p:cTn id="134" dur="500"/>
                                        <p:tgtEl>
                                          <p:spTgt spid="50"/>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51"/>
                                        </p:tgtEl>
                                        <p:attrNameLst>
                                          <p:attrName>style.visibility</p:attrName>
                                        </p:attrNameLst>
                                      </p:cBhvr>
                                      <p:to>
                                        <p:strVal val="visible"/>
                                      </p:to>
                                    </p:set>
                                    <p:animEffect transition="in" filter="blinds(horizontal)">
                                      <p:cBhvr>
                                        <p:cTn id="139" dur="500"/>
                                        <p:tgtEl>
                                          <p:spTgt spid="51"/>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46"/>
                                        </p:tgtEl>
                                        <p:attrNameLst>
                                          <p:attrName>style.visibility</p:attrName>
                                        </p:attrNameLst>
                                      </p:cBhvr>
                                      <p:to>
                                        <p:strVal val="visible"/>
                                      </p:to>
                                    </p:set>
                                    <p:animEffect transition="in" filter="blinds(horizontal)">
                                      <p:cBhvr>
                                        <p:cTn id="144" dur="500"/>
                                        <p:tgtEl>
                                          <p:spTgt spid="46"/>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grpId="0" nodeType="clickEffect">
                                  <p:stCondLst>
                                    <p:cond delay="0"/>
                                  </p:stCondLst>
                                  <p:childTnLst>
                                    <p:set>
                                      <p:cBhvr>
                                        <p:cTn id="148" dur="1" fill="hold">
                                          <p:stCondLst>
                                            <p:cond delay="0"/>
                                          </p:stCondLst>
                                        </p:cTn>
                                        <p:tgtEl>
                                          <p:spTgt spid="52"/>
                                        </p:tgtEl>
                                        <p:attrNameLst>
                                          <p:attrName>style.visibility</p:attrName>
                                        </p:attrNameLst>
                                      </p:cBhvr>
                                      <p:to>
                                        <p:strVal val="visible"/>
                                      </p:to>
                                    </p:set>
                                    <p:animEffect transition="in" filter="blinds(horizontal)">
                                      <p:cBhvr>
                                        <p:cTn id="149" dur="500"/>
                                        <p:tgtEl>
                                          <p:spTgt spid="52"/>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ntr" presetSubtype="10" fill="hold" grpId="0" nodeType="clickEffect">
                                  <p:stCondLst>
                                    <p:cond delay="0"/>
                                  </p:stCondLst>
                                  <p:childTnLst>
                                    <p:set>
                                      <p:cBhvr>
                                        <p:cTn id="153" dur="1" fill="hold">
                                          <p:stCondLst>
                                            <p:cond delay="0"/>
                                          </p:stCondLst>
                                        </p:cTn>
                                        <p:tgtEl>
                                          <p:spTgt spid="54"/>
                                        </p:tgtEl>
                                        <p:attrNameLst>
                                          <p:attrName>style.visibility</p:attrName>
                                        </p:attrNameLst>
                                      </p:cBhvr>
                                      <p:to>
                                        <p:strVal val="visible"/>
                                      </p:to>
                                    </p:set>
                                    <p:animEffect transition="in" filter="blinds(horizontal)">
                                      <p:cBhvr>
                                        <p:cTn id="154" dur="500"/>
                                        <p:tgtEl>
                                          <p:spTgt spid="54"/>
                                        </p:tgtEl>
                                      </p:cBhvr>
                                    </p:animEffect>
                                  </p:childTnLst>
                                </p:cTn>
                              </p:par>
                            </p:childTnLst>
                          </p:cTn>
                        </p:par>
                      </p:childTnLst>
                    </p:cTn>
                  </p:par>
                  <p:par>
                    <p:cTn id="155" fill="hold">
                      <p:stCondLst>
                        <p:cond delay="indefinite"/>
                      </p:stCondLst>
                      <p:childTnLst>
                        <p:par>
                          <p:cTn id="156" fill="hold">
                            <p:stCondLst>
                              <p:cond delay="0"/>
                            </p:stCondLst>
                            <p:childTnLst>
                              <p:par>
                                <p:cTn id="157" presetID="3" presetClass="entr" presetSubtype="10" fill="hold" grpId="0" nodeType="clickEffect">
                                  <p:stCondLst>
                                    <p:cond delay="0"/>
                                  </p:stCondLst>
                                  <p:childTnLst>
                                    <p:set>
                                      <p:cBhvr>
                                        <p:cTn id="158" dur="1" fill="hold">
                                          <p:stCondLst>
                                            <p:cond delay="0"/>
                                          </p:stCondLst>
                                        </p:cTn>
                                        <p:tgtEl>
                                          <p:spTgt spid="48"/>
                                        </p:tgtEl>
                                        <p:attrNameLst>
                                          <p:attrName>style.visibility</p:attrName>
                                        </p:attrNameLst>
                                      </p:cBhvr>
                                      <p:to>
                                        <p:strVal val="visible"/>
                                      </p:to>
                                    </p:set>
                                    <p:animEffect transition="in" filter="blinds(horizontal)">
                                      <p:cBhvr>
                                        <p:cTn id="159" dur="500"/>
                                        <p:tgtEl>
                                          <p:spTgt spid="48"/>
                                        </p:tgtEl>
                                      </p:cBhvr>
                                    </p:animEffect>
                                  </p:childTnLst>
                                </p:cTn>
                              </p:par>
                            </p:childTnLst>
                          </p:cTn>
                        </p:par>
                      </p:childTnLst>
                    </p:cTn>
                  </p:par>
                  <p:par>
                    <p:cTn id="160" fill="hold">
                      <p:stCondLst>
                        <p:cond delay="indefinite"/>
                      </p:stCondLst>
                      <p:childTnLst>
                        <p:par>
                          <p:cTn id="161" fill="hold">
                            <p:stCondLst>
                              <p:cond delay="0"/>
                            </p:stCondLst>
                            <p:childTnLst>
                              <p:par>
                                <p:cTn id="162" presetID="3" presetClass="entr" presetSubtype="10" fill="hold" grpId="0" nodeType="clickEffect">
                                  <p:stCondLst>
                                    <p:cond delay="0"/>
                                  </p:stCondLst>
                                  <p:childTnLst>
                                    <p:set>
                                      <p:cBhvr>
                                        <p:cTn id="163" dur="1" fill="hold">
                                          <p:stCondLst>
                                            <p:cond delay="0"/>
                                          </p:stCondLst>
                                        </p:cTn>
                                        <p:tgtEl>
                                          <p:spTgt spid="53"/>
                                        </p:tgtEl>
                                        <p:attrNameLst>
                                          <p:attrName>style.visibility</p:attrName>
                                        </p:attrNameLst>
                                      </p:cBhvr>
                                      <p:to>
                                        <p:strVal val="visible"/>
                                      </p:to>
                                    </p:set>
                                    <p:animEffect transition="in" filter="blinds(horizontal)">
                                      <p:cBhvr>
                                        <p:cTn id="164" dur="500"/>
                                        <p:tgtEl>
                                          <p:spTgt spid="53"/>
                                        </p:tgtEl>
                                      </p:cBhvr>
                                    </p:animEffect>
                                  </p:childTnLst>
                                </p:cTn>
                              </p:par>
                            </p:childTnLst>
                          </p:cTn>
                        </p:par>
                      </p:childTnLst>
                    </p:cTn>
                  </p:par>
                  <p:par>
                    <p:cTn id="165" fill="hold">
                      <p:stCondLst>
                        <p:cond delay="indefinite"/>
                      </p:stCondLst>
                      <p:childTnLst>
                        <p:par>
                          <p:cTn id="166" fill="hold">
                            <p:stCondLst>
                              <p:cond delay="0"/>
                            </p:stCondLst>
                            <p:childTnLst>
                              <p:par>
                                <p:cTn id="167" presetID="3" presetClass="entr" presetSubtype="10" fill="hold" grpId="0" nodeType="clickEffect">
                                  <p:stCondLst>
                                    <p:cond delay="0"/>
                                  </p:stCondLst>
                                  <p:childTnLst>
                                    <p:set>
                                      <p:cBhvr>
                                        <p:cTn id="168" dur="1" fill="hold">
                                          <p:stCondLst>
                                            <p:cond delay="0"/>
                                          </p:stCondLst>
                                        </p:cTn>
                                        <p:tgtEl>
                                          <p:spTgt spid="55"/>
                                        </p:tgtEl>
                                        <p:attrNameLst>
                                          <p:attrName>style.visibility</p:attrName>
                                        </p:attrNameLst>
                                      </p:cBhvr>
                                      <p:to>
                                        <p:strVal val="visible"/>
                                      </p:to>
                                    </p:set>
                                    <p:animEffect transition="in" filter="blinds(horizontal)">
                                      <p:cBhvr>
                                        <p:cTn id="169" dur="500"/>
                                        <p:tgtEl>
                                          <p:spTgt spid="55"/>
                                        </p:tgtEl>
                                      </p:cBhvr>
                                    </p:animEffect>
                                  </p:childTnLst>
                                </p:cTn>
                              </p:par>
                            </p:childTnLst>
                          </p:cTn>
                        </p:par>
                      </p:childTnLst>
                    </p:cTn>
                  </p:par>
                  <p:par>
                    <p:cTn id="170" fill="hold">
                      <p:stCondLst>
                        <p:cond delay="indefinite"/>
                      </p:stCondLst>
                      <p:childTnLst>
                        <p:par>
                          <p:cTn id="171" fill="hold">
                            <p:stCondLst>
                              <p:cond delay="0"/>
                            </p:stCondLst>
                            <p:childTnLst>
                              <p:par>
                                <p:cTn id="172" presetID="3" presetClass="entr" presetSubtype="10" fill="hold" grpId="0" nodeType="clickEffect">
                                  <p:stCondLst>
                                    <p:cond delay="0"/>
                                  </p:stCondLst>
                                  <p:childTnLst>
                                    <p:set>
                                      <p:cBhvr>
                                        <p:cTn id="173" dur="1" fill="hold">
                                          <p:stCondLst>
                                            <p:cond delay="0"/>
                                          </p:stCondLst>
                                        </p:cTn>
                                        <p:tgtEl>
                                          <p:spTgt spid="49"/>
                                        </p:tgtEl>
                                        <p:attrNameLst>
                                          <p:attrName>style.visibility</p:attrName>
                                        </p:attrNameLst>
                                      </p:cBhvr>
                                      <p:to>
                                        <p:strVal val="visible"/>
                                      </p:to>
                                    </p:set>
                                    <p:animEffect transition="in" filter="blinds(horizontal)">
                                      <p:cBhvr>
                                        <p:cTn id="174" dur="500"/>
                                        <p:tgtEl>
                                          <p:spTgt spid="49"/>
                                        </p:tgtEl>
                                      </p:cBhvr>
                                    </p:animEffect>
                                  </p:childTnLst>
                                </p:cTn>
                              </p:par>
                            </p:childTnLst>
                          </p:cTn>
                        </p:par>
                      </p:childTnLst>
                    </p:cTn>
                  </p:par>
                  <p:par>
                    <p:cTn id="175" fill="hold">
                      <p:stCondLst>
                        <p:cond delay="indefinite"/>
                      </p:stCondLst>
                      <p:childTnLst>
                        <p:par>
                          <p:cTn id="176" fill="hold">
                            <p:stCondLst>
                              <p:cond delay="0"/>
                            </p:stCondLst>
                            <p:childTnLst>
                              <p:par>
                                <p:cTn id="177" presetID="3" presetClass="entr" presetSubtype="10" fill="hold" grpId="0" nodeType="clickEffect">
                                  <p:stCondLst>
                                    <p:cond delay="0"/>
                                  </p:stCondLst>
                                  <p:childTnLst>
                                    <p:set>
                                      <p:cBhvr>
                                        <p:cTn id="178" dur="1" fill="hold">
                                          <p:stCondLst>
                                            <p:cond delay="0"/>
                                          </p:stCondLst>
                                        </p:cTn>
                                        <p:tgtEl>
                                          <p:spTgt spid="56"/>
                                        </p:tgtEl>
                                        <p:attrNameLst>
                                          <p:attrName>style.visibility</p:attrName>
                                        </p:attrNameLst>
                                      </p:cBhvr>
                                      <p:to>
                                        <p:strVal val="visible"/>
                                      </p:to>
                                    </p:set>
                                    <p:animEffect transition="in" filter="blinds(horizontal)">
                                      <p:cBhvr>
                                        <p:cTn id="179"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9" grpId="0" animBg="1"/>
      <p:bldP spid="20" grpId="0" animBg="1"/>
      <p:bldP spid="21" grpId="0" animBg="1"/>
      <p:bldP spid="22" grpId="0" animBg="1"/>
      <p:bldP spid="24" grpId="0"/>
      <p:bldP spid="26" grpId="0"/>
      <p:bldP spid="28" grpId="0"/>
      <p:bldP spid="29" grpId="0"/>
      <p:bldP spid="30" grpId="0"/>
      <p:bldP spid="31" grpId="0"/>
      <p:bldP spid="33" grpId="0"/>
      <p:bldP spid="35" grpId="0"/>
      <p:bldP spid="36" grpId="0"/>
      <p:bldP spid="37" grpId="0"/>
      <p:bldP spid="38" grpId="0"/>
      <p:bldP spid="39" grpId="0"/>
      <p:bldP spid="41" grpId="0" animBg="1"/>
      <p:bldP spid="46" grpId="0"/>
      <p:bldP spid="47" grpId="0"/>
      <p:bldP spid="48" grpId="0"/>
      <p:bldP spid="49" grpId="0"/>
      <p:bldP spid="50" grpId="0" animBg="1"/>
      <p:bldP spid="51" grpId="0"/>
      <p:bldP spid="52" grpId="0" animBg="1"/>
      <p:bldP spid="53" grpId="0" animBg="1"/>
      <p:bldP spid="54" grpId="0"/>
      <p:bldP spid="55" grpId="0"/>
      <p:bldP spid="5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800600"/>
          </a:xfrm>
        </p:spPr>
        <p:txBody>
          <a:bodyPr>
            <a:normAutofit lnSpcReduction="10000"/>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particles, A and B, of mass 200g and 300g respectively, are connected by a light inextensible string. The particles are side-by-side on a smooth floor and A is projected with speed 6ms</a:t>
            </a:r>
            <a:r>
              <a:rPr lang="en-GB" sz="1400" baseline="30000" dirty="0">
                <a:latin typeface="Comic Sans MS" pitchFamily="66" charset="0"/>
              </a:rPr>
              <a:t>-1</a:t>
            </a:r>
            <a:r>
              <a:rPr lang="en-GB" sz="1400" dirty="0">
                <a:latin typeface="Comic Sans MS" pitchFamily="66" charset="0"/>
              </a:rPr>
              <a:t> away from B. When the string become taut, particle B is jerked into motion and A and B then move a common speed in the direction of A’s original motion.</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Find:</a:t>
            </a:r>
          </a:p>
          <a:p>
            <a:pPr algn="ctr">
              <a:buAutoNum type="alphaLcParenR"/>
            </a:pPr>
            <a:r>
              <a:rPr lang="en-GB" sz="1400" dirty="0">
                <a:latin typeface="Comic Sans MS" pitchFamily="66" charset="0"/>
              </a:rPr>
              <a:t>The common speed of the particles after the string becomes taut</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The loss of kinetic energy as a result of the jerk</a:t>
            </a:r>
          </a:p>
        </p:txBody>
      </p:sp>
      <p:cxnSp>
        <p:nvCxnSpPr>
          <p:cNvPr id="11" name="Straight Connector 10"/>
          <p:cNvCxnSpPr/>
          <p:nvPr/>
        </p:nvCxnSpPr>
        <p:spPr>
          <a:xfrm>
            <a:off x="4267200" y="1295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267200" y="1600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267200" y="1295400"/>
            <a:ext cx="1524000" cy="292388"/>
          </a:xfrm>
          <a:prstGeom prst="rect">
            <a:avLst/>
          </a:prstGeom>
          <a:noFill/>
        </p:spPr>
        <p:txBody>
          <a:bodyPr wrap="square" rtlCol="0">
            <a:spAutoFit/>
          </a:bodyPr>
          <a:lstStyle/>
          <a:p>
            <a:pPr algn="ctr"/>
            <a:r>
              <a:rPr lang="en-GB" sz="1300" b="1" dirty="0">
                <a:latin typeface="Comic Sans MS" pitchFamily="66" charset="0"/>
              </a:rPr>
              <a:t>Before</a:t>
            </a:r>
          </a:p>
        </p:txBody>
      </p:sp>
      <p:sp>
        <p:nvSpPr>
          <p:cNvPr id="14" name="TextBox 13"/>
          <p:cNvSpPr txBox="1"/>
          <p:nvPr/>
        </p:nvSpPr>
        <p:spPr>
          <a:xfrm>
            <a:off x="5791200" y="1295400"/>
            <a:ext cx="1524000" cy="292388"/>
          </a:xfrm>
          <a:prstGeom prst="rect">
            <a:avLst/>
          </a:prstGeom>
          <a:noFill/>
        </p:spPr>
        <p:txBody>
          <a:bodyPr wrap="square" rtlCol="0">
            <a:spAutoFit/>
          </a:bodyPr>
          <a:lstStyle/>
          <a:p>
            <a:pPr algn="ctr"/>
            <a:r>
              <a:rPr lang="en-GB" sz="1300" b="1" dirty="0">
                <a:latin typeface="Comic Sans MS" pitchFamily="66" charset="0"/>
              </a:rPr>
              <a:t>After</a:t>
            </a:r>
          </a:p>
        </p:txBody>
      </p:sp>
      <p:cxnSp>
        <p:nvCxnSpPr>
          <p:cNvPr id="15" name="Straight Connector 14"/>
          <p:cNvCxnSpPr/>
          <p:nvPr/>
        </p:nvCxnSpPr>
        <p:spPr>
          <a:xfrm>
            <a:off x="5791200" y="12954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315200" y="12954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91200" y="12954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267200" y="12954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495800" y="1981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5257800" y="1981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6019800" y="1981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781800" y="1981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419600" y="1905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495800" y="1600200"/>
            <a:ext cx="293670" cy="307777"/>
          </a:xfrm>
          <a:prstGeom prst="rect">
            <a:avLst/>
          </a:prstGeom>
          <a:noFill/>
        </p:spPr>
        <p:txBody>
          <a:bodyPr wrap="none" rtlCol="0">
            <a:spAutoFit/>
          </a:bodyPr>
          <a:lstStyle/>
          <a:p>
            <a:pPr algn="ctr"/>
            <a:r>
              <a:rPr lang="en-GB" sz="1400" dirty="0">
                <a:latin typeface="Comic Sans MS" pitchFamily="66" charset="0"/>
              </a:rPr>
              <a:t>0</a:t>
            </a:r>
          </a:p>
        </p:txBody>
      </p:sp>
      <p:cxnSp>
        <p:nvCxnSpPr>
          <p:cNvPr id="25" name="Straight Arrow Connector 24"/>
          <p:cNvCxnSpPr/>
          <p:nvPr/>
        </p:nvCxnSpPr>
        <p:spPr>
          <a:xfrm>
            <a:off x="6705600" y="1905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793021" y="1600200"/>
            <a:ext cx="271228" cy="307777"/>
          </a:xfrm>
          <a:prstGeom prst="rect">
            <a:avLst/>
          </a:prstGeom>
          <a:noFill/>
        </p:spPr>
        <p:txBody>
          <a:bodyPr wrap="none" rtlCol="0">
            <a:spAutoFit/>
          </a:bodyPr>
          <a:lstStyle/>
          <a:p>
            <a:pPr algn="ctr"/>
            <a:r>
              <a:rPr lang="en-GB" sz="1400" dirty="0">
                <a:latin typeface="Comic Sans MS" pitchFamily="66" charset="0"/>
              </a:rPr>
              <a:t>v</a:t>
            </a:r>
            <a:endParaRPr lang="en-GB" sz="1400" baseline="-25000" dirty="0">
              <a:latin typeface="Comic Sans MS" pitchFamily="66" charset="0"/>
            </a:endParaRPr>
          </a:p>
        </p:txBody>
      </p:sp>
      <p:cxnSp>
        <p:nvCxnSpPr>
          <p:cNvPr id="27" name="Straight Connector 26"/>
          <p:cNvCxnSpPr/>
          <p:nvPr/>
        </p:nvCxnSpPr>
        <p:spPr>
          <a:xfrm>
            <a:off x="4267200" y="25908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419600" y="19812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29" name="TextBox 28"/>
          <p:cNvSpPr txBox="1"/>
          <p:nvPr/>
        </p:nvSpPr>
        <p:spPr>
          <a:xfrm>
            <a:off x="5943600" y="19812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0" name="TextBox 29"/>
          <p:cNvSpPr txBox="1"/>
          <p:nvPr/>
        </p:nvSpPr>
        <p:spPr>
          <a:xfrm>
            <a:off x="5181600" y="19812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1" name="TextBox 30"/>
          <p:cNvSpPr txBox="1"/>
          <p:nvPr/>
        </p:nvSpPr>
        <p:spPr>
          <a:xfrm>
            <a:off x="6705600" y="1981200"/>
            <a:ext cx="457200" cy="307777"/>
          </a:xfrm>
          <a:prstGeom prst="rect">
            <a:avLst/>
          </a:prstGeom>
          <a:noFill/>
        </p:spPr>
        <p:txBody>
          <a:bodyPr wrap="square" rtlCol="0">
            <a:spAutoFit/>
          </a:bodyPr>
          <a:lstStyle/>
          <a:p>
            <a:pPr algn="ctr"/>
            <a:r>
              <a:rPr lang="en-GB" sz="1400" dirty="0">
                <a:latin typeface="Comic Sans MS" pitchFamily="66" charset="0"/>
              </a:rPr>
              <a:t>A</a:t>
            </a:r>
          </a:p>
        </p:txBody>
      </p:sp>
      <p:cxnSp>
        <p:nvCxnSpPr>
          <p:cNvPr id="32" name="Straight Arrow Connector 31"/>
          <p:cNvCxnSpPr/>
          <p:nvPr/>
        </p:nvCxnSpPr>
        <p:spPr>
          <a:xfrm>
            <a:off x="5181600" y="1905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257800" y="1600200"/>
            <a:ext cx="293670" cy="307777"/>
          </a:xfrm>
          <a:prstGeom prst="rect">
            <a:avLst/>
          </a:prstGeom>
          <a:noFill/>
        </p:spPr>
        <p:txBody>
          <a:bodyPr wrap="none" rtlCol="0">
            <a:spAutoFit/>
          </a:bodyPr>
          <a:lstStyle/>
          <a:p>
            <a:pPr algn="ctr"/>
            <a:r>
              <a:rPr lang="en-GB" sz="1400" dirty="0">
                <a:latin typeface="Comic Sans MS" pitchFamily="66" charset="0"/>
              </a:rPr>
              <a:t>6</a:t>
            </a:r>
          </a:p>
        </p:txBody>
      </p:sp>
      <p:cxnSp>
        <p:nvCxnSpPr>
          <p:cNvPr id="34" name="Straight Arrow Connector 33"/>
          <p:cNvCxnSpPr/>
          <p:nvPr/>
        </p:nvCxnSpPr>
        <p:spPr>
          <a:xfrm>
            <a:off x="5943600" y="1905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031021" y="1600200"/>
            <a:ext cx="271228" cy="307777"/>
          </a:xfrm>
          <a:prstGeom prst="rect">
            <a:avLst/>
          </a:prstGeom>
          <a:noFill/>
        </p:spPr>
        <p:txBody>
          <a:bodyPr wrap="none" rtlCol="0">
            <a:spAutoFit/>
          </a:bodyPr>
          <a:lstStyle/>
          <a:p>
            <a:pPr algn="ctr"/>
            <a:r>
              <a:rPr lang="en-GB" sz="1400" dirty="0">
                <a:latin typeface="Comic Sans MS" pitchFamily="66" charset="0"/>
              </a:rPr>
              <a:t>v</a:t>
            </a:r>
            <a:endParaRPr lang="en-GB" sz="1400" baseline="-25000" dirty="0">
              <a:latin typeface="Comic Sans MS" pitchFamily="66" charset="0"/>
            </a:endParaRPr>
          </a:p>
        </p:txBody>
      </p:sp>
      <p:sp>
        <p:nvSpPr>
          <p:cNvPr id="36" name="TextBox 35"/>
          <p:cNvSpPr txBox="1"/>
          <p:nvPr/>
        </p:nvSpPr>
        <p:spPr>
          <a:xfrm>
            <a:off x="4343402" y="2286000"/>
            <a:ext cx="606255" cy="307777"/>
          </a:xfrm>
          <a:prstGeom prst="rect">
            <a:avLst/>
          </a:prstGeom>
          <a:noFill/>
        </p:spPr>
        <p:txBody>
          <a:bodyPr wrap="none" rtlCol="0">
            <a:spAutoFit/>
          </a:bodyPr>
          <a:lstStyle/>
          <a:p>
            <a:pPr algn="ctr"/>
            <a:r>
              <a:rPr lang="en-GB" sz="1400" dirty="0">
                <a:latin typeface="Comic Sans MS" pitchFamily="66" charset="0"/>
              </a:rPr>
              <a:t>300g</a:t>
            </a:r>
          </a:p>
        </p:txBody>
      </p:sp>
      <p:sp>
        <p:nvSpPr>
          <p:cNvPr id="37" name="TextBox 36"/>
          <p:cNvSpPr txBox="1"/>
          <p:nvPr/>
        </p:nvSpPr>
        <p:spPr>
          <a:xfrm>
            <a:off x="5867400" y="2286000"/>
            <a:ext cx="606256" cy="307777"/>
          </a:xfrm>
          <a:prstGeom prst="rect">
            <a:avLst/>
          </a:prstGeom>
          <a:noFill/>
        </p:spPr>
        <p:txBody>
          <a:bodyPr wrap="none" rtlCol="0">
            <a:spAutoFit/>
          </a:bodyPr>
          <a:lstStyle/>
          <a:p>
            <a:pPr algn="ctr"/>
            <a:r>
              <a:rPr lang="en-GB" sz="1400" dirty="0">
                <a:latin typeface="Comic Sans MS" pitchFamily="66" charset="0"/>
              </a:rPr>
              <a:t>300g</a:t>
            </a:r>
          </a:p>
        </p:txBody>
      </p:sp>
      <p:sp>
        <p:nvSpPr>
          <p:cNvPr id="38" name="TextBox 37"/>
          <p:cNvSpPr txBox="1"/>
          <p:nvPr/>
        </p:nvSpPr>
        <p:spPr>
          <a:xfrm>
            <a:off x="5105401" y="2286000"/>
            <a:ext cx="606256" cy="307777"/>
          </a:xfrm>
          <a:prstGeom prst="rect">
            <a:avLst/>
          </a:prstGeom>
          <a:noFill/>
        </p:spPr>
        <p:txBody>
          <a:bodyPr wrap="none" rtlCol="0">
            <a:spAutoFit/>
          </a:bodyPr>
          <a:lstStyle/>
          <a:p>
            <a:pPr algn="ctr"/>
            <a:r>
              <a:rPr lang="en-GB" sz="1400" dirty="0">
                <a:latin typeface="Comic Sans MS" pitchFamily="66" charset="0"/>
              </a:rPr>
              <a:t>200g</a:t>
            </a:r>
          </a:p>
        </p:txBody>
      </p:sp>
      <p:sp>
        <p:nvSpPr>
          <p:cNvPr id="39" name="TextBox 38"/>
          <p:cNvSpPr txBox="1"/>
          <p:nvPr/>
        </p:nvSpPr>
        <p:spPr>
          <a:xfrm>
            <a:off x="6629401" y="2286000"/>
            <a:ext cx="606256" cy="307777"/>
          </a:xfrm>
          <a:prstGeom prst="rect">
            <a:avLst/>
          </a:prstGeom>
          <a:noFill/>
        </p:spPr>
        <p:txBody>
          <a:bodyPr wrap="none" rtlCol="0">
            <a:spAutoFit/>
          </a:bodyPr>
          <a:lstStyle/>
          <a:p>
            <a:pPr algn="ctr"/>
            <a:r>
              <a:rPr lang="en-GB" sz="1400" dirty="0">
                <a:latin typeface="Comic Sans MS" pitchFamily="66" charset="0"/>
              </a:rPr>
              <a:t>200g</a:t>
            </a:r>
          </a:p>
        </p:txBody>
      </p:sp>
      <p:sp>
        <p:nvSpPr>
          <p:cNvPr id="41" name="Freeform 40"/>
          <p:cNvSpPr/>
          <p:nvPr/>
        </p:nvSpPr>
        <p:spPr>
          <a:xfrm>
            <a:off x="4803112" y="2044840"/>
            <a:ext cx="467248" cy="166981"/>
          </a:xfrm>
          <a:custGeom>
            <a:avLst/>
            <a:gdLst>
              <a:gd name="connsiteX0" fmla="*/ 0 w 467248"/>
              <a:gd name="connsiteY0" fmla="*/ 65314 h 166981"/>
              <a:gd name="connsiteX1" fmla="*/ 60290 w 467248"/>
              <a:gd name="connsiteY1" fmla="*/ 70338 h 166981"/>
              <a:gd name="connsiteX2" fmla="*/ 75363 w 467248"/>
              <a:gd name="connsiteY2" fmla="*/ 75362 h 166981"/>
              <a:gd name="connsiteX3" fmla="*/ 95459 w 467248"/>
              <a:gd name="connsiteY3" fmla="*/ 100483 h 166981"/>
              <a:gd name="connsiteX4" fmla="*/ 105508 w 467248"/>
              <a:gd name="connsiteY4" fmla="*/ 110531 h 166981"/>
              <a:gd name="connsiteX5" fmla="*/ 125604 w 467248"/>
              <a:gd name="connsiteY5" fmla="*/ 150725 h 166981"/>
              <a:gd name="connsiteX6" fmla="*/ 130629 w 467248"/>
              <a:gd name="connsiteY6" fmla="*/ 165797 h 166981"/>
              <a:gd name="connsiteX7" fmla="*/ 190919 w 467248"/>
              <a:gd name="connsiteY7" fmla="*/ 155749 h 166981"/>
              <a:gd name="connsiteX8" fmla="*/ 211015 w 467248"/>
              <a:gd name="connsiteY8" fmla="*/ 125604 h 166981"/>
              <a:gd name="connsiteX9" fmla="*/ 226088 w 467248"/>
              <a:gd name="connsiteY9" fmla="*/ 45217 h 166981"/>
              <a:gd name="connsiteX10" fmla="*/ 236136 w 467248"/>
              <a:gd name="connsiteY10" fmla="*/ 30145 h 166981"/>
              <a:gd name="connsiteX11" fmla="*/ 251209 w 467248"/>
              <a:gd name="connsiteY11" fmla="*/ 25120 h 166981"/>
              <a:gd name="connsiteX12" fmla="*/ 276330 w 467248"/>
              <a:gd name="connsiteY12" fmla="*/ 5024 h 166981"/>
              <a:gd name="connsiteX13" fmla="*/ 291402 w 467248"/>
              <a:gd name="connsiteY13" fmla="*/ 0 h 166981"/>
              <a:gd name="connsiteX14" fmla="*/ 341644 w 467248"/>
              <a:gd name="connsiteY14" fmla="*/ 5024 h 166981"/>
              <a:gd name="connsiteX15" fmla="*/ 371789 w 467248"/>
              <a:gd name="connsiteY15" fmla="*/ 15072 h 166981"/>
              <a:gd name="connsiteX16" fmla="*/ 376813 w 467248"/>
              <a:gd name="connsiteY16" fmla="*/ 30145 h 166981"/>
              <a:gd name="connsiteX17" fmla="*/ 386862 w 467248"/>
              <a:gd name="connsiteY17" fmla="*/ 40193 h 166981"/>
              <a:gd name="connsiteX18" fmla="*/ 396910 w 467248"/>
              <a:gd name="connsiteY18" fmla="*/ 70338 h 166981"/>
              <a:gd name="connsiteX19" fmla="*/ 401934 w 467248"/>
              <a:gd name="connsiteY19" fmla="*/ 85411 h 166981"/>
              <a:gd name="connsiteX20" fmla="*/ 411983 w 467248"/>
              <a:gd name="connsiteY20" fmla="*/ 95459 h 166981"/>
              <a:gd name="connsiteX21" fmla="*/ 432079 w 467248"/>
              <a:gd name="connsiteY21" fmla="*/ 120580 h 166981"/>
              <a:gd name="connsiteX22" fmla="*/ 467248 w 467248"/>
              <a:gd name="connsiteY22" fmla="*/ 130628 h 16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67248" h="166981">
                <a:moveTo>
                  <a:pt x="0" y="65314"/>
                </a:moveTo>
                <a:cubicBezTo>
                  <a:pt x="20097" y="66989"/>
                  <a:pt x="40301" y="67673"/>
                  <a:pt x="60290" y="70338"/>
                </a:cubicBezTo>
                <a:cubicBezTo>
                  <a:pt x="65540" y="71038"/>
                  <a:pt x="70822" y="72637"/>
                  <a:pt x="75363" y="75362"/>
                </a:cubicBezTo>
                <a:cubicBezTo>
                  <a:pt x="84693" y="80960"/>
                  <a:pt x="89141" y="92586"/>
                  <a:pt x="95459" y="100483"/>
                </a:cubicBezTo>
                <a:cubicBezTo>
                  <a:pt x="98418" y="104182"/>
                  <a:pt x="102158" y="107182"/>
                  <a:pt x="105508" y="110531"/>
                </a:cubicBezTo>
                <a:cubicBezTo>
                  <a:pt x="117054" y="145170"/>
                  <a:pt x="108067" y="133186"/>
                  <a:pt x="125604" y="150725"/>
                </a:cubicBezTo>
                <a:cubicBezTo>
                  <a:pt x="127279" y="155749"/>
                  <a:pt x="125436" y="164758"/>
                  <a:pt x="130629" y="165797"/>
                </a:cubicBezTo>
                <a:cubicBezTo>
                  <a:pt x="151662" y="170003"/>
                  <a:pt x="171743" y="162141"/>
                  <a:pt x="190919" y="155749"/>
                </a:cubicBezTo>
                <a:cubicBezTo>
                  <a:pt x="197618" y="145701"/>
                  <a:pt x="209813" y="137621"/>
                  <a:pt x="211015" y="125604"/>
                </a:cubicBezTo>
                <a:cubicBezTo>
                  <a:pt x="212783" y="107928"/>
                  <a:pt x="213431" y="64203"/>
                  <a:pt x="226088" y="45217"/>
                </a:cubicBezTo>
                <a:cubicBezTo>
                  <a:pt x="229437" y="40193"/>
                  <a:pt x="231421" y="33917"/>
                  <a:pt x="236136" y="30145"/>
                </a:cubicBezTo>
                <a:cubicBezTo>
                  <a:pt x="240272" y="26836"/>
                  <a:pt x="246472" y="27489"/>
                  <a:pt x="251209" y="25120"/>
                </a:cubicBezTo>
                <a:cubicBezTo>
                  <a:pt x="311548" y="-5050"/>
                  <a:pt x="229591" y="33066"/>
                  <a:pt x="276330" y="5024"/>
                </a:cubicBezTo>
                <a:cubicBezTo>
                  <a:pt x="280871" y="2299"/>
                  <a:pt x="286378" y="1675"/>
                  <a:pt x="291402" y="0"/>
                </a:cubicBezTo>
                <a:cubicBezTo>
                  <a:pt x="308149" y="1675"/>
                  <a:pt x="325101" y="1922"/>
                  <a:pt x="341644" y="5024"/>
                </a:cubicBezTo>
                <a:cubicBezTo>
                  <a:pt x="352054" y="6976"/>
                  <a:pt x="371789" y="15072"/>
                  <a:pt x="371789" y="15072"/>
                </a:cubicBezTo>
                <a:cubicBezTo>
                  <a:pt x="373464" y="20096"/>
                  <a:pt x="374088" y="25604"/>
                  <a:pt x="376813" y="30145"/>
                </a:cubicBezTo>
                <a:cubicBezTo>
                  <a:pt x="379250" y="34207"/>
                  <a:pt x="384744" y="35956"/>
                  <a:pt x="386862" y="40193"/>
                </a:cubicBezTo>
                <a:cubicBezTo>
                  <a:pt x="391599" y="49667"/>
                  <a:pt x="393561" y="60290"/>
                  <a:pt x="396910" y="70338"/>
                </a:cubicBezTo>
                <a:cubicBezTo>
                  <a:pt x="398585" y="75362"/>
                  <a:pt x="398189" y="81666"/>
                  <a:pt x="401934" y="85411"/>
                </a:cubicBezTo>
                <a:cubicBezTo>
                  <a:pt x="405284" y="88760"/>
                  <a:pt x="409024" y="91760"/>
                  <a:pt x="411983" y="95459"/>
                </a:cubicBezTo>
                <a:cubicBezTo>
                  <a:pt x="416715" y="101374"/>
                  <a:pt x="423993" y="116537"/>
                  <a:pt x="432079" y="120580"/>
                </a:cubicBezTo>
                <a:cubicBezTo>
                  <a:pt x="453234" y="131158"/>
                  <a:pt x="453305" y="130628"/>
                  <a:pt x="467248" y="13062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6324600" y="2133600"/>
            <a:ext cx="457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6706344" y="190500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705600" y="1600200"/>
            <a:ext cx="447559" cy="307777"/>
          </a:xfrm>
          <a:prstGeom prst="rect">
            <a:avLst/>
          </a:prstGeom>
          <a:noFill/>
        </p:spPr>
        <p:txBody>
          <a:bodyPr wrap="none" rtlCol="0">
            <a:spAutoFit/>
          </a:bodyPr>
          <a:lstStyle/>
          <a:p>
            <a:pPr algn="ctr"/>
            <a:r>
              <a:rPr lang="en-GB" sz="1400" dirty="0">
                <a:solidFill>
                  <a:srgbClr val="FF0000"/>
                </a:solidFill>
                <a:latin typeface="Comic Sans MS" pitchFamily="66" charset="0"/>
              </a:rPr>
              <a:t>2.4</a:t>
            </a:r>
            <a:endParaRPr lang="en-GB" sz="1400" baseline="-25000" dirty="0">
              <a:solidFill>
                <a:srgbClr val="FF0000"/>
              </a:solidFill>
              <a:latin typeface="Comic Sans MS" pitchFamily="66" charset="0"/>
            </a:endParaRPr>
          </a:p>
        </p:txBody>
      </p:sp>
      <p:cxnSp>
        <p:nvCxnSpPr>
          <p:cNvPr id="59" name="Straight Arrow Connector 58"/>
          <p:cNvCxnSpPr/>
          <p:nvPr/>
        </p:nvCxnSpPr>
        <p:spPr>
          <a:xfrm>
            <a:off x="5944344" y="190500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943600" y="1600200"/>
            <a:ext cx="447559" cy="307777"/>
          </a:xfrm>
          <a:prstGeom prst="rect">
            <a:avLst/>
          </a:prstGeom>
          <a:noFill/>
        </p:spPr>
        <p:txBody>
          <a:bodyPr wrap="none" rtlCol="0">
            <a:spAutoFit/>
          </a:bodyPr>
          <a:lstStyle/>
          <a:p>
            <a:pPr algn="ctr"/>
            <a:r>
              <a:rPr lang="en-GB" sz="1400" dirty="0">
                <a:solidFill>
                  <a:srgbClr val="FF0000"/>
                </a:solidFill>
                <a:latin typeface="Comic Sans MS" pitchFamily="66" charset="0"/>
              </a:rPr>
              <a:t>2.4</a:t>
            </a:r>
            <a:endParaRPr lang="en-GB" sz="1400" baseline="-25000" dirty="0">
              <a:solidFill>
                <a:srgbClr val="FF0000"/>
              </a:solidFill>
              <a:latin typeface="Comic Sans MS" pitchFamily="66" charset="0"/>
            </a:endParaRPr>
          </a:p>
        </p:txBody>
      </p:sp>
      <p:sp>
        <p:nvSpPr>
          <p:cNvPr id="40" name="TextBox 39"/>
          <p:cNvSpPr txBox="1"/>
          <p:nvPr/>
        </p:nvSpPr>
        <p:spPr>
          <a:xfrm>
            <a:off x="4191000" y="2667000"/>
            <a:ext cx="1786066" cy="307777"/>
          </a:xfrm>
          <a:prstGeom prst="rect">
            <a:avLst/>
          </a:prstGeom>
          <a:noFill/>
        </p:spPr>
        <p:txBody>
          <a:bodyPr wrap="none" rtlCol="0">
            <a:spAutoFit/>
          </a:bodyPr>
          <a:lstStyle/>
          <a:p>
            <a:r>
              <a:rPr lang="en-GB" sz="1400" u="sng" dirty="0">
                <a:latin typeface="Comic Sans MS" pitchFamily="66" charset="0"/>
              </a:rPr>
              <a:t>KE before the jerk</a:t>
            </a:r>
          </a:p>
        </p:txBody>
      </p:sp>
      <mc:AlternateContent xmlns:mc="http://schemas.openxmlformats.org/markup-compatibility/2006" xmlns:a14="http://schemas.microsoft.com/office/drawing/2010/main">
        <mc:Choice Requires="a14">
          <p:sp>
            <p:nvSpPr>
              <p:cNvPr id="62" name="TextBox 61"/>
              <p:cNvSpPr txBox="1"/>
              <p:nvPr/>
            </p:nvSpPr>
            <p:spPr>
              <a:xfrm>
                <a:off x="4191000" y="3505200"/>
                <a:ext cx="1545488"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(0.2)(</m:t>
                      </m:r>
                      <m:sSup>
                        <m:sSupPr>
                          <m:ctrlPr>
                            <a:rPr lang="en-GB" sz="1400" b="0" i="1" smtClean="0">
                              <a:latin typeface="Cambria Math" panose="02040503050406030204" pitchFamily="18" charset="0"/>
                            </a:rPr>
                          </m:ctrlPr>
                        </m:sSupPr>
                        <m:e>
                          <m:r>
                            <a:rPr lang="en-GB" sz="1400" b="0" i="1" smtClean="0">
                              <a:latin typeface="Cambria Math"/>
                            </a:rPr>
                            <m:t>6)</m:t>
                          </m:r>
                        </m:e>
                        <m:sup>
                          <m:r>
                            <a:rPr lang="en-GB" sz="1400" b="0" i="1" smtClean="0">
                              <a:latin typeface="Cambria Math"/>
                            </a:rPr>
                            <m:t>2</m:t>
                          </m:r>
                        </m:sup>
                      </m:sSup>
                    </m:oMath>
                  </m:oMathPara>
                </a14:m>
                <a:endParaRPr lang="en-GB" sz="1400" dirty="0"/>
              </a:p>
            </p:txBody>
          </p:sp>
        </mc:Choice>
        <mc:Fallback xmlns="">
          <p:sp>
            <p:nvSpPr>
              <p:cNvPr id="62" name="TextBox 61"/>
              <p:cNvSpPr txBox="1">
                <a:spLocks noRot="1" noChangeAspect="1" noMove="1" noResize="1" noEditPoints="1" noAdjustHandles="1" noChangeArrowheads="1" noChangeShapeType="1" noTextEdit="1"/>
              </p:cNvSpPr>
              <p:nvPr/>
            </p:nvSpPr>
            <p:spPr>
              <a:xfrm>
                <a:off x="4191000" y="3505200"/>
                <a:ext cx="1545488" cy="495649"/>
              </a:xfrm>
              <a:prstGeom prst="rect">
                <a:avLst/>
              </a:prstGeom>
              <a:blipFill rotWithShape="1">
                <a:blip r:embed="rId11"/>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4191000" y="4114800"/>
                <a:ext cx="101149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=3.6</m:t>
                      </m:r>
                      <m:r>
                        <a:rPr lang="en-GB" sz="1400" b="0" i="1" smtClean="0">
                          <a:latin typeface="Cambria Math"/>
                        </a:rPr>
                        <m:t>𝐽</m:t>
                      </m:r>
                    </m:oMath>
                  </m:oMathPara>
                </a14:m>
                <a:endParaRPr lang="en-GB" sz="1400" dirty="0"/>
              </a:p>
            </p:txBody>
          </p:sp>
        </mc:Choice>
        <mc:Fallback xmlns="">
          <p:sp>
            <p:nvSpPr>
              <p:cNvPr id="63" name="TextBox 62"/>
              <p:cNvSpPr txBox="1">
                <a:spLocks noRot="1" noChangeAspect="1" noMove="1" noResize="1" noEditPoints="1" noAdjustHandles="1" noChangeArrowheads="1" noChangeShapeType="1" noTextEdit="1"/>
              </p:cNvSpPr>
              <p:nvPr/>
            </p:nvSpPr>
            <p:spPr>
              <a:xfrm>
                <a:off x="4191000" y="4114800"/>
                <a:ext cx="1011495" cy="307777"/>
              </a:xfrm>
              <a:prstGeom prst="rect">
                <a:avLst/>
              </a:prstGeom>
              <a:blipFill rotWithShape="1">
                <a:blip r:embed="rId12"/>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TextBox 63"/>
              <p:cNvSpPr txBox="1"/>
              <p:nvPr/>
            </p:nvSpPr>
            <p:spPr>
              <a:xfrm>
                <a:off x="4191000" y="2971800"/>
                <a:ext cx="11775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oMath>
                  </m:oMathPara>
                </a14:m>
                <a:endParaRPr lang="en-GB" sz="1400" dirty="0"/>
              </a:p>
            </p:txBody>
          </p:sp>
        </mc:Choice>
        <mc:Fallback xmlns="">
          <p:sp>
            <p:nvSpPr>
              <p:cNvPr id="64" name="TextBox 63"/>
              <p:cNvSpPr txBox="1">
                <a:spLocks noRot="1" noChangeAspect="1" noMove="1" noResize="1" noEditPoints="1" noAdjustHandles="1" noChangeArrowheads="1" noChangeShapeType="1" noTextEdit="1"/>
              </p:cNvSpPr>
              <p:nvPr/>
            </p:nvSpPr>
            <p:spPr>
              <a:xfrm>
                <a:off x="4191000" y="2971800"/>
                <a:ext cx="1177566" cy="495649"/>
              </a:xfrm>
              <a:prstGeom prst="rect">
                <a:avLst/>
              </a:prstGeom>
              <a:blipFill rotWithShape="1">
                <a:blip r:embed="rId13"/>
                <a:stretch>
                  <a:fillRect/>
                </a:stretch>
              </a:blipFill>
            </p:spPr>
            <p:txBody>
              <a:bodyPr/>
              <a:lstStyle/>
              <a:p>
                <a:r>
                  <a:rPr lang="en-GB">
                    <a:noFill/>
                  </a:rPr>
                  <a:t> </a:t>
                </a:r>
              </a:p>
            </p:txBody>
          </p:sp>
        </mc:Fallback>
      </mc:AlternateContent>
      <p:sp>
        <p:nvSpPr>
          <p:cNvPr id="65" name="Arc 64"/>
          <p:cNvSpPr/>
          <p:nvPr/>
        </p:nvSpPr>
        <p:spPr>
          <a:xfrm>
            <a:off x="5791200" y="32766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6" name="Arc 65"/>
          <p:cNvSpPr/>
          <p:nvPr/>
        </p:nvSpPr>
        <p:spPr>
          <a:xfrm>
            <a:off x="5791200" y="38100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7" name="TextBox 66"/>
          <p:cNvSpPr txBox="1"/>
          <p:nvPr/>
        </p:nvSpPr>
        <p:spPr>
          <a:xfrm>
            <a:off x="6172200" y="3200400"/>
            <a:ext cx="2743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 – particle A is the only one with a velocity</a:t>
            </a:r>
            <a:endParaRPr lang="en-GB" sz="1400" b="1" baseline="-25000" dirty="0">
              <a:solidFill>
                <a:srgbClr val="FF0000"/>
              </a:solidFill>
              <a:latin typeface="Comic Sans MS" pitchFamily="66" charset="0"/>
            </a:endParaRPr>
          </a:p>
        </p:txBody>
      </p:sp>
      <p:sp>
        <p:nvSpPr>
          <p:cNvPr id="68" name="TextBox 67"/>
          <p:cNvSpPr txBox="1"/>
          <p:nvPr/>
        </p:nvSpPr>
        <p:spPr>
          <a:xfrm>
            <a:off x="6248400" y="38862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p:sp>
        <p:nvSpPr>
          <p:cNvPr id="70" name="TextBox 69"/>
          <p:cNvSpPr txBox="1"/>
          <p:nvPr/>
        </p:nvSpPr>
        <p:spPr>
          <a:xfrm>
            <a:off x="4191000" y="4495800"/>
            <a:ext cx="1656223" cy="307777"/>
          </a:xfrm>
          <a:prstGeom prst="rect">
            <a:avLst/>
          </a:prstGeom>
          <a:noFill/>
        </p:spPr>
        <p:txBody>
          <a:bodyPr wrap="none" rtlCol="0">
            <a:spAutoFit/>
          </a:bodyPr>
          <a:lstStyle/>
          <a:p>
            <a:r>
              <a:rPr lang="en-GB" sz="1400" u="sng" dirty="0">
                <a:latin typeface="Comic Sans MS" pitchFamily="66" charset="0"/>
              </a:rPr>
              <a:t>KE after the jerk</a:t>
            </a:r>
          </a:p>
        </p:txBody>
      </p:sp>
      <mc:AlternateContent xmlns:mc="http://schemas.openxmlformats.org/markup-compatibility/2006" xmlns:a14="http://schemas.microsoft.com/office/drawing/2010/main">
        <mc:Choice Requires="a14">
          <p:sp>
            <p:nvSpPr>
              <p:cNvPr id="71" name="TextBox 70"/>
              <p:cNvSpPr txBox="1"/>
              <p:nvPr/>
            </p:nvSpPr>
            <p:spPr>
              <a:xfrm>
                <a:off x="4191000" y="5334000"/>
                <a:ext cx="1681742"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(0.5)(</m:t>
                      </m:r>
                      <m:sSup>
                        <m:sSupPr>
                          <m:ctrlPr>
                            <a:rPr lang="en-GB" sz="1400" b="0" i="1" smtClean="0">
                              <a:latin typeface="Cambria Math" panose="02040503050406030204" pitchFamily="18" charset="0"/>
                            </a:rPr>
                          </m:ctrlPr>
                        </m:sSupPr>
                        <m:e>
                          <m:r>
                            <a:rPr lang="en-GB" sz="1400" b="0" i="1" smtClean="0">
                              <a:latin typeface="Cambria Math"/>
                            </a:rPr>
                            <m:t>2.4)</m:t>
                          </m:r>
                        </m:e>
                        <m:sup>
                          <m:r>
                            <a:rPr lang="en-GB" sz="1400" b="0" i="1" smtClean="0">
                              <a:latin typeface="Cambria Math"/>
                            </a:rPr>
                            <m:t>2</m:t>
                          </m:r>
                        </m:sup>
                      </m:sSup>
                    </m:oMath>
                  </m:oMathPara>
                </a14:m>
                <a:endParaRPr lang="en-GB" sz="1400" dirty="0"/>
              </a:p>
            </p:txBody>
          </p:sp>
        </mc:Choice>
        <mc:Fallback xmlns="">
          <p:sp>
            <p:nvSpPr>
              <p:cNvPr id="71" name="TextBox 70"/>
              <p:cNvSpPr txBox="1">
                <a:spLocks noRot="1" noChangeAspect="1" noMove="1" noResize="1" noEditPoints="1" noAdjustHandles="1" noChangeArrowheads="1" noChangeShapeType="1" noTextEdit="1"/>
              </p:cNvSpPr>
              <p:nvPr/>
            </p:nvSpPr>
            <p:spPr>
              <a:xfrm>
                <a:off x="4191000" y="5334000"/>
                <a:ext cx="1681742" cy="495649"/>
              </a:xfrm>
              <a:prstGeom prst="rect">
                <a:avLst/>
              </a:prstGeom>
              <a:blipFill rotWithShape="1">
                <a:blip r:embed="rId14"/>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4191000" y="5943600"/>
                <a:ext cx="111088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=1.44</m:t>
                      </m:r>
                      <m:r>
                        <a:rPr lang="en-GB" sz="1400" b="0" i="1" smtClean="0">
                          <a:latin typeface="Cambria Math"/>
                        </a:rPr>
                        <m:t>𝐽</m:t>
                      </m:r>
                    </m:oMath>
                  </m:oMathPara>
                </a14:m>
                <a:endParaRPr lang="en-GB" sz="1400" dirty="0"/>
              </a:p>
            </p:txBody>
          </p:sp>
        </mc:Choice>
        <mc:Fallback xmlns="">
          <p:sp>
            <p:nvSpPr>
              <p:cNvPr id="72" name="TextBox 71"/>
              <p:cNvSpPr txBox="1">
                <a:spLocks noRot="1" noChangeAspect="1" noMove="1" noResize="1" noEditPoints="1" noAdjustHandles="1" noChangeArrowheads="1" noChangeShapeType="1" noTextEdit="1"/>
              </p:cNvSpPr>
              <p:nvPr/>
            </p:nvSpPr>
            <p:spPr>
              <a:xfrm>
                <a:off x="4191000" y="5943600"/>
                <a:ext cx="1110882" cy="307777"/>
              </a:xfrm>
              <a:prstGeom prst="rect">
                <a:avLst/>
              </a:prstGeom>
              <a:blipFill rotWithShape="1">
                <a:blip r:embed="rId15"/>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3" name="TextBox 72"/>
              <p:cNvSpPr txBox="1"/>
              <p:nvPr/>
            </p:nvSpPr>
            <p:spPr>
              <a:xfrm>
                <a:off x="4191000" y="4800600"/>
                <a:ext cx="11775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oMath>
                  </m:oMathPara>
                </a14:m>
                <a:endParaRPr lang="en-GB" sz="1400" dirty="0"/>
              </a:p>
            </p:txBody>
          </p:sp>
        </mc:Choice>
        <mc:Fallback xmlns="">
          <p:sp>
            <p:nvSpPr>
              <p:cNvPr id="73" name="TextBox 72"/>
              <p:cNvSpPr txBox="1">
                <a:spLocks noRot="1" noChangeAspect="1" noMove="1" noResize="1" noEditPoints="1" noAdjustHandles="1" noChangeArrowheads="1" noChangeShapeType="1" noTextEdit="1"/>
              </p:cNvSpPr>
              <p:nvPr/>
            </p:nvSpPr>
            <p:spPr>
              <a:xfrm>
                <a:off x="4191000" y="4800600"/>
                <a:ext cx="1177566" cy="495649"/>
              </a:xfrm>
              <a:prstGeom prst="rect">
                <a:avLst/>
              </a:prstGeom>
              <a:blipFill rotWithShape="1">
                <a:blip r:embed="rId13"/>
                <a:stretch>
                  <a:fillRect/>
                </a:stretch>
              </a:blipFill>
            </p:spPr>
            <p:txBody>
              <a:bodyPr/>
              <a:lstStyle/>
              <a:p>
                <a:r>
                  <a:rPr lang="en-GB">
                    <a:noFill/>
                  </a:rPr>
                  <a:t> </a:t>
                </a:r>
              </a:p>
            </p:txBody>
          </p:sp>
        </mc:Fallback>
      </mc:AlternateContent>
      <p:sp>
        <p:nvSpPr>
          <p:cNvPr id="74" name="Arc 73"/>
          <p:cNvSpPr/>
          <p:nvPr/>
        </p:nvSpPr>
        <p:spPr>
          <a:xfrm>
            <a:off x="5791200" y="5105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5" name="Arc 74"/>
          <p:cNvSpPr/>
          <p:nvPr/>
        </p:nvSpPr>
        <p:spPr>
          <a:xfrm>
            <a:off x="5791200" y="56388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6" name="TextBox 75"/>
          <p:cNvSpPr txBox="1"/>
          <p:nvPr/>
        </p:nvSpPr>
        <p:spPr>
          <a:xfrm>
            <a:off x="6248400" y="5029200"/>
            <a:ext cx="2743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 – model the two joined particles as a single one</a:t>
            </a:r>
            <a:endParaRPr lang="en-GB" sz="1400" b="1" baseline="-25000" dirty="0">
              <a:solidFill>
                <a:srgbClr val="FF0000"/>
              </a:solidFill>
              <a:latin typeface="Comic Sans MS" pitchFamily="66" charset="0"/>
            </a:endParaRPr>
          </a:p>
        </p:txBody>
      </p:sp>
      <p:sp>
        <p:nvSpPr>
          <p:cNvPr id="77" name="TextBox 76"/>
          <p:cNvSpPr txBox="1"/>
          <p:nvPr/>
        </p:nvSpPr>
        <p:spPr>
          <a:xfrm>
            <a:off x="6248400" y="57150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78" name="TextBox 77"/>
              <p:cNvSpPr txBox="1"/>
              <p:nvPr/>
            </p:nvSpPr>
            <p:spPr>
              <a:xfrm>
                <a:off x="4191000" y="6248400"/>
                <a:ext cx="411221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𝑇h𝑒</m:t>
                      </m:r>
                      <m:r>
                        <a:rPr lang="en-GB" sz="1600" b="0" i="1" smtClean="0">
                          <a:solidFill>
                            <a:srgbClr val="FF0000"/>
                          </a:solidFill>
                          <a:latin typeface="Cambria Math"/>
                        </a:rPr>
                        <m:t> </m:t>
                      </m:r>
                      <m:r>
                        <a:rPr lang="en-GB" sz="1600" b="0" i="1" smtClean="0">
                          <a:solidFill>
                            <a:srgbClr val="FF0000"/>
                          </a:solidFill>
                          <a:latin typeface="Cambria Math"/>
                        </a:rPr>
                        <m:t>𝑘𝑖𝑛𝑒𝑡𝑖𝑐</m:t>
                      </m:r>
                      <m:r>
                        <a:rPr lang="en-GB" sz="1600" b="0" i="1" smtClean="0">
                          <a:solidFill>
                            <a:srgbClr val="FF0000"/>
                          </a:solidFill>
                          <a:latin typeface="Cambria Math"/>
                        </a:rPr>
                        <m:t> </m:t>
                      </m:r>
                      <m:r>
                        <a:rPr lang="en-GB" sz="1600" b="0" i="1" smtClean="0">
                          <a:solidFill>
                            <a:srgbClr val="FF0000"/>
                          </a:solidFill>
                          <a:latin typeface="Cambria Math"/>
                        </a:rPr>
                        <m:t>𝑒𝑛𝑒𝑟𝑔𝑦</m:t>
                      </m:r>
                      <m:r>
                        <a:rPr lang="en-GB" sz="1600" b="0" i="1" smtClean="0">
                          <a:solidFill>
                            <a:srgbClr val="FF0000"/>
                          </a:solidFill>
                          <a:latin typeface="Cambria Math"/>
                        </a:rPr>
                        <m:t> </m:t>
                      </m:r>
                      <m:r>
                        <a:rPr lang="en-GB" sz="1600" b="0" i="1" smtClean="0">
                          <a:solidFill>
                            <a:srgbClr val="FF0000"/>
                          </a:solidFill>
                          <a:latin typeface="Cambria Math"/>
                        </a:rPr>
                        <m:t>𝑙𝑜𝑠𝑡</m:t>
                      </m:r>
                      <m:r>
                        <a:rPr lang="en-GB" sz="1600" b="0" i="1" smtClean="0">
                          <a:solidFill>
                            <a:srgbClr val="FF0000"/>
                          </a:solidFill>
                          <a:latin typeface="Cambria Math"/>
                        </a:rPr>
                        <m:t> </m:t>
                      </m:r>
                      <m:r>
                        <a:rPr lang="en-GB" sz="1600" b="0" i="1" smtClean="0">
                          <a:solidFill>
                            <a:srgbClr val="FF0000"/>
                          </a:solidFill>
                          <a:latin typeface="Cambria Math"/>
                        </a:rPr>
                        <m:t>𝑖𝑛</m:t>
                      </m:r>
                      <m:r>
                        <a:rPr lang="en-GB" sz="1600" b="0" i="1" smtClean="0">
                          <a:solidFill>
                            <a:srgbClr val="FF0000"/>
                          </a:solidFill>
                          <a:latin typeface="Cambria Math"/>
                        </a:rPr>
                        <m:t> </m:t>
                      </m:r>
                      <m:r>
                        <a:rPr lang="en-GB" sz="1600" b="0" i="1" smtClean="0">
                          <a:solidFill>
                            <a:srgbClr val="FF0000"/>
                          </a:solidFill>
                          <a:latin typeface="Cambria Math"/>
                        </a:rPr>
                        <m:t>𝑡h𝑒</m:t>
                      </m:r>
                      <m:r>
                        <a:rPr lang="en-GB" sz="1600" b="0" i="1" smtClean="0">
                          <a:solidFill>
                            <a:srgbClr val="FF0000"/>
                          </a:solidFill>
                          <a:latin typeface="Cambria Math"/>
                        </a:rPr>
                        <m:t> </m:t>
                      </m:r>
                      <m:r>
                        <a:rPr lang="en-GB" sz="1600" b="0" i="1" smtClean="0">
                          <a:solidFill>
                            <a:srgbClr val="FF0000"/>
                          </a:solidFill>
                          <a:latin typeface="Cambria Math"/>
                        </a:rPr>
                        <m:t>𝑗𝑒𝑟𝑘</m:t>
                      </m:r>
                      <m:r>
                        <a:rPr lang="en-GB" sz="1600" b="0" i="1" smtClean="0">
                          <a:solidFill>
                            <a:srgbClr val="FF0000"/>
                          </a:solidFill>
                          <a:latin typeface="Cambria Math"/>
                        </a:rPr>
                        <m:t> </m:t>
                      </m:r>
                      <m:r>
                        <a:rPr lang="en-GB" sz="1600" b="0" i="1" smtClean="0">
                          <a:solidFill>
                            <a:srgbClr val="FF0000"/>
                          </a:solidFill>
                          <a:latin typeface="Cambria Math"/>
                        </a:rPr>
                        <m:t>𝑖𝑠</m:t>
                      </m:r>
                      <m:r>
                        <a:rPr lang="en-GB" sz="1600" b="0" i="1" smtClean="0">
                          <a:solidFill>
                            <a:srgbClr val="FF0000"/>
                          </a:solidFill>
                          <a:latin typeface="Cambria Math"/>
                        </a:rPr>
                        <m:t> 2.16</m:t>
                      </m:r>
                      <m:r>
                        <a:rPr lang="en-GB" sz="1600" b="0" i="1" smtClean="0">
                          <a:solidFill>
                            <a:srgbClr val="FF0000"/>
                          </a:solidFill>
                          <a:latin typeface="Cambria Math"/>
                        </a:rPr>
                        <m:t>𝐽</m:t>
                      </m:r>
                    </m:oMath>
                  </m:oMathPara>
                </a14:m>
                <a:endParaRPr lang="en-GB" sz="1600" dirty="0">
                  <a:solidFill>
                    <a:srgbClr val="FF0000"/>
                  </a:solidFill>
                </a:endParaRPr>
              </a:p>
            </p:txBody>
          </p:sp>
        </mc:Choice>
        <mc:Fallback xmlns="">
          <p:sp>
            <p:nvSpPr>
              <p:cNvPr id="78" name="TextBox 77"/>
              <p:cNvSpPr txBox="1">
                <a:spLocks noRot="1" noChangeAspect="1" noMove="1" noResize="1" noEditPoints="1" noAdjustHandles="1" noChangeArrowheads="1" noChangeShapeType="1" noTextEdit="1"/>
              </p:cNvSpPr>
              <p:nvPr/>
            </p:nvSpPr>
            <p:spPr>
              <a:xfrm>
                <a:off x="4191000" y="6248400"/>
                <a:ext cx="4112215" cy="338554"/>
              </a:xfrm>
              <a:prstGeom prst="rect">
                <a:avLst/>
              </a:prstGeom>
              <a:blipFill rotWithShape="1">
                <a:blip r:embed="rId16"/>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1447800" y="5242560"/>
                <a:ext cx="12192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𝑣</m:t>
                      </m:r>
                      <m:r>
                        <a:rPr lang="en-GB" sz="1400" b="0" i="1" smtClean="0">
                          <a:solidFill>
                            <a:srgbClr val="FF0000"/>
                          </a:solidFill>
                          <a:latin typeface="Cambria Math"/>
                        </a:rPr>
                        <m:t>=2.4</m:t>
                      </m:r>
                      <m:r>
                        <a:rPr lang="en-GB" sz="1400" b="0" i="1" smtClean="0">
                          <a:solidFill>
                            <a:srgbClr val="FF0000"/>
                          </a:solidFill>
                          <a:latin typeface="Cambria Math"/>
                        </a:rPr>
                        <m:t>𝑚</m:t>
                      </m:r>
                      <m:sSup>
                        <m:sSupPr>
                          <m:ctrlPr>
                            <a:rPr lang="en-GB" sz="1400" b="0" i="1" smtClean="0">
                              <a:solidFill>
                                <a:srgbClr val="FF0000"/>
                              </a:solidFill>
                              <a:latin typeface="Cambria Math" panose="02040503050406030204" pitchFamily="18" charset="0"/>
                            </a:rPr>
                          </m:ctrlPr>
                        </m:sSupPr>
                        <m:e>
                          <m:r>
                            <a:rPr lang="en-GB" sz="1400" b="0" i="1" smtClean="0">
                              <a:solidFill>
                                <a:srgbClr val="FF0000"/>
                              </a:solidFill>
                              <a:latin typeface="Cambria Math"/>
                            </a:rPr>
                            <m:t>𝑠</m:t>
                          </m:r>
                        </m:e>
                        <m:sup>
                          <m:r>
                            <a:rPr lang="en-GB" sz="1400" b="0" i="1" smtClean="0">
                              <a:solidFill>
                                <a:srgbClr val="FF0000"/>
                              </a:solidFill>
                              <a:latin typeface="Cambria Math"/>
                            </a:rPr>
                            <m:t>−1</m:t>
                          </m:r>
                        </m:sup>
                      </m:sSup>
                    </m:oMath>
                  </m:oMathPara>
                </a14:m>
                <a:endParaRPr lang="en-GB" sz="1400" dirty="0">
                  <a:solidFill>
                    <a:srgbClr val="FF0000"/>
                  </a:solidFill>
                </a:endParaRPr>
              </a:p>
            </p:txBody>
          </p:sp>
        </mc:Choice>
        <mc:Fallback xmlns="">
          <p:sp>
            <p:nvSpPr>
              <p:cNvPr id="79" name="TextBox 78"/>
              <p:cNvSpPr txBox="1">
                <a:spLocks noRot="1" noChangeAspect="1" noMove="1" noResize="1" noEditPoints="1" noAdjustHandles="1" noChangeArrowheads="1" noChangeShapeType="1" noTextEdit="1"/>
              </p:cNvSpPr>
              <p:nvPr/>
            </p:nvSpPr>
            <p:spPr>
              <a:xfrm>
                <a:off x="1447800" y="5242560"/>
                <a:ext cx="1219200" cy="307777"/>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80" name="TextBox 79"/>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1" name="TextBox 80"/>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81" name="TextBox 80"/>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2" name="TextBox 81"/>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82" name="TextBox 81"/>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83" name="TextBox 82"/>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84" name="TextBox 83"/>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2"/>
                <a:stretch>
                  <a:fillRect b="-3846"/>
                </a:stretch>
              </a:blipFill>
            </p:spPr>
            <p:txBody>
              <a:bodyPr/>
              <a:lstStyle/>
              <a:p>
                <a:r>
                  <a:rPr lang="en-GB">
                    <a:noFill/>
                  </a:rPr>
                  <a:t> </a:t>
                </a:r>
              </a:p>
            </p:txBody>
          </p:sp>
        </mc:Fallback>
      </mc:AlternateContent>
      <p:sp>
        <p:nvSpPr>
          <p:cNvPr id="85" name="TextBox 84"/>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3"/>
              </a:rPr>
              <a:t>Applet for collision demonstrations</a:t>
            </a:r>
            <a:endParaRPr lang="en-GB" sz="1400" dirty="0">
              <a:latin typeface="Comic Sans MS" pitchFamily="66" charset="0"/>
            </a:endParaRPr>
          </a:p>
        </p:txBody>
      </p:sp>
      <p:sp>
        <p:nvSpPr>
          <p:cNvPr id="86"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87"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69550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34"/>
                                        </p:tgtEl>
                                      </p:cBhvr>
                                    </p:animEffect>
                                    <p:set>
                                      <p:cBhvr>
                                        <p:cTn id="7" dur="1" fill="hold">
                                          <p:stCondLst>
                                            <p:cond delay="499"/>
                                          </p:stCondLst>
                                        </p:cTn>
                                        <p:tgtEl>
                                          <p:spTgt spid="34"/>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35"/>
                                        </p:tgtEl>
                                      </p:cBhvr>
                                    </p:animEffect>
                                    <p:set>
                                      <p:cBhvr>
                                        <p:cTn id="10" dur="1" fill="hold">
                                          <p:stCondLst>
                                            <p:cond delay="499"/>
                                          </p:stCondLst>
                                        </p:cTn>
                                        <p:tgtEl>
                                          <p:spTgt spid="3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blinds(horizontal)">
                                      <p:cBhvr>
                                        <p:cTn id="15" dur="500"/>
                                        <p:tgtEl>
                                          <p:spTgt spid="5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blinds(horizontal)">
                                      <p:cBhvr>
                                        <p:cTn id="18" dur="500"/>
                                        <p:tgtEl>
                                          <p:spTgt spid="6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xit" presetSubtype="10" fill="hold" nodeType="clickEffect">
                                  <p:stCondLst>
                                    <p:cond delay="0"/>
                                  </p:stCondLst>
                                  <p:childTnLst>
                                    <p:animEffect transition="out" filter="blinds(horizontal)">
                                      <p:cBhvr>
                                        <p:cTn id="22" dur="500"/>
                                        <p:tgtEl>
                                          <p:spTgt spid="25"/>
                                        </p:tgtEl>
                                      </p:cBhvr>
                                    </p:animEffect>
                                    <p:set>
                                      <p:cBhvr>
                                        <p:cTn id="23" dur="1" fill="hold">
                                          <p:stCondLst>
                                            <p:cond delay="499"/>
                                          </p:stCondLst>
                                        </p:cTn>
                                        <p:tgtEl>
                                          <p:spTgt spid="25"/>
                                        </p:tgtEl>
                                        <p:attrNameLst>
                                          <p:attrName>style.visibility</p:attrName>
                                        </p:attrNameLst>
                                      </p:cBhvr>
                                      <p:to>
                                        <p:strVal val="hidden"/>
                                      </p:to>
                                    </p:set>
                                  </p:childTnLst>
                                </p:cTn>
                              </p:par>
                              <p:par>
                                <p:cTn id="24" presetID="3" presetClass="exit" presetSubtype="10" fill="hold" grpId="0" nodeType="withEffect">
                                  <p:stCondLst>
                                    <p:cond delay="0"/>
                                  </p:stCondLst>
                                  <p:childTnLst>
                                    <p:animEffect transition="out" filter="blinds(horizontal)">
                                      <p:cBhvr>
                                        <p:cTn id="25" dur="500"/>
                                        <p:tgtEl>
                                          <p:spTgt spid="26"/>
                                        </p:tgtEl>
                                      </p:cBhvr>
                                    </p:animEffect>
                                    <p:set>
                                      <p:cBhvr>
                                        <p:cTn id="26" dur="1" fill="hold">
                                          <p:stCondLst>
                                            <p:cond delay="499"/>
                                          </p:stCondLst>
                                        </p:cTn>
                                        <p:tgtEl>
                                          <p:spTgt spid="2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blinds(horizontal)">
                                      <p:cBhvr>
                                        <p:cTn id="31" dur="500"/>
                                        <p:tgtEl>
                                          <p:spTgt spid="57"/>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blinds(horizontal)">
                                      <p:cBhvr>
                                        <p:cTn id="34" dur="500"/>
                                        <p:tgtEl>
                                          <p:spTgt spid="58"/>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blinds(horizontal)">
                                      <p:cBhvr>
                                        <p:cTn id="39" dur="500"/>
                                        <p:tgtEl>
                                          <p:spTgt spid="40"/>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64"/>
                                        </p:tgtEl>
                                        <p:attrNameLst>
                                          <p:attrName>style.visibility</p:attrName>
                                        </p:attrNameLst>
                                      </p:cBhvr>
                                      <p:to>
                                        <p:strVal val="visible"/>
                                      </p:to>
                                    </p:set>
                                    <p:animEffect transition="in" filter="blinds(horizontal)">
                                      <p:cBhvr>
                                        <p:cTn id="44" dur="500"/>
                                        <p:tgtEl>
                                          <p:spTgt spid="64"/>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65"/>
                                        </p:tgtEl>
                                        <p:attrNameLst>
                                          <p:attrName>style.visibility</p:attrName>
                                        </p:attrNameLst>
                                      </p:cBhvr>
                                      <p:to>
                                        <p:strVal val="visible"/>
                                      </p:to>
                                    </p:set>
                                    <p:animEffect transition="in" filter="blinds(horizontal)">
                                      <p:cBhvr>
                                        <p:cTn id="49" dur="500"/>
                                        <p:tgtEl>
                                          <p:spTgt spid="65"/>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67"/>
                                        </p:tgtEl>
                                        <p:attrNameLst>
                                          <p:attrName>style.visibility</p:attrName>
                                        </p:attrNameLst>
                                      </p:cBhvr>
                                      <p:to>
                                        <p:strVal val="visible"/>
                                      </p:to>
                                    </p:set>
                                    <p:animEffect transition="in" filter="blinds(horizontal)">
                                      <p:cBhvr>
                                        <p:cTn id="54" dur="500"/>
                                        <p:tgtEl>
                                          <p:spTgt spid="67"/>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62"/>
                                        </p:tgtEl>
                                        <p:attrNameLst>
                                          <p:attrName>style.visibility</p:attrName>
                                        </p:attrNameLst>
                                      </p:cBhvr>
                                      <p:to>
                                        <p:strVal val="visible"/>
                                      </p:to>
                                    </p:set>
                                    <p:animEffect transition="in" filter="blinds(horizontal)">
                                      <p:cBhvr>
                                        <p:cTn id="59" dur="500"/>
                                        <p:tgtEl>
                                          <p:spTgt spid="62"/>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66"/>
                                        </p:tgtEl>
                                        <p:attrNameLst>
                                          <p:attrName>style.visibility</p:attrName>
                                        </p:attrNameLst>
                                      </p:cBhvr>
                                      <p:to>
                                        <p:strVal val="visible"/>
                                      </p:to>
                                    </p:set>
                                    <p:animEffect transition="in" filter="blinds(horizontal)">
                                      <p:cBhvr>
                                        <p:cTn id="64" dur="500"/>
                                        <p:tgtEl>
                                          <p:spTgt spid="66"/>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68"/>
                                        </p:tgtEl>
                                        <p:attrNameLst>
                                          <p:attrName>style.visibility</p:attrName>
                                        </p:attrNameLst>
                                      </p:cBhvr>
                                      <p:to>
                                        <p:strVal val="visible"/>
                                      </p:to>
                                    </p:set>
                                    <p:animEffect transition="in" filter="blinds(horizontal)">
                                      <p:cBhvr>
                                        <p:cTn id="69" dur="500"/>
                                        <p:tgtEl>
                                          <p:spTgt spid="68"/>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63"/>
                                        </p:tgtEl>
                                        <p:attrNameLst>
                                          <p:attrName>style.visibility</p:attrName>
                                        </p:attrNameLst>
                                      </p:cBhvr>
                                      <p:to>
                                        <p:strVal val="visible"/>
                                      </p:to>
                                    </p:set>
                                    <p:animEffect transition="in" filter="blinds(horizontal)">
                                      <p:cBhvr>
                                        <p:cTn id="74" dur="500"/>
                                        <p:tgtEl>
                                          <p:spTgt spid="63"/>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70"/>
                                        </p:tgtEl>
                                        <p:attrNameLst>
                                          <p:attrName>style.visibility</p:attrName>
                                        </p:attrNameLst>
                                      </p:cBhvr>
                                      <p:to>
                                        <p:strVal val="visible"/>
                                      </p:to>
                                    </p:set>
                                    <p:animEffect transition="in" filter="blinds(horizontal)">
                                      <p:cBhvr>
                                        <p:cTn id="79" dur="500"/>
                                        <p:tgtEl>
                                          <p:spTgt spid="70"/>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73"/>
                                        </p:tgtEl>
                                        <p:attrNameLst>
                                          <p:attrName>style.visibility</p:attrName>
                                        </p:attrNameLst>
                                      </p:cBhvr>
                                      <p:to>
                                        <p:strVal val="visible"/>
                                      </p:to>
                                    </p:set>
                                    <p:animEffect transition="in" filter="blinds(horizontal)">
                                      <p:cBhvr>
                                        <p:cTn id="84" dur="500"/>
                                        <p:tgtEl>
                                          <p:spTgt spid="73"/>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74"/>
                                        </p:tgtEl>
                                        <p:attrNameLst>
                                          <p:attrName>style.visibility</p:attrName>
                                        </p:attrNameLst>
                                      </p:cBhvr>
                                      <p:to>
                                        <p:strVal val="visible"/>
                                      </p:to>
                                    </p:set>
                                    <p:animEffect transition="in" filter="blinds(horizontal)">
                                      <p:cBhvr>
                                        <p:cTn id="89" dur="500"/>
                                        <p:tgtEl>
                                          <p:spTgt spid="74"/>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76"/>
                                        </p:tgtEl>
                                        <p:attrNameLst>
                                          <p:attrName>style.visibility</p:attrName>
                                        </p:attrNameLst>
                                      </p:cBhvr>
                                      <p:to>
                                        <p:strVal val="visible"/>
                                      </p:to>
                                    </p:set>
                                    <p:animEffect transition="in" filter="blinds(horizontal)">
                                      <p:cBhvr>
                                        <p:cTn id="94" dur="500"/>
                                        <p:tgtEl>
                                          <p:spTgt spid="76"/>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71"/>
                                        </p:tgtEl>
                                        <p:attrNameLst>
                                          <p:attrName>style.visibility</p:attrName>
                                        </p:attrNameLst>
                                      </p:cBhvr>
                                      <p:to>
                                        <p:strVal val="visible"/>
                                      </p:to>
                                    </p:set>
                                    <p:animEffect transition="in" filter="blinds(horizontal)">
                                      <p:cBhvr>
                                        <p:cTn id="99" dur="500"/>
                                        <p:tgtEl>
                                          <p:spTgt spid="71"/>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75"/>
                                        </p:tgtEl>
                                        <p:attrNameLst>
                                          <p:attrName>style.visibility</p:attrName>
                                        </p:attrNameLst>
                                      </p:cBhvr>
                                      <p:to>
                                        <p:strVal val="visible"/>
                                      </p:to>
                                    </p:set>
                                    <p:animEffect transition="in" filter="blinds(horizontal)">
                                      <p:cBhvr>
                                        <p:cTn id="104" dur="500"/>
                                        <p:tgtEl>
                                          <p:spTgt spid="75"/>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77"/>
                                        </p:tgtEl>
                                        <p:attrNameLst>
                                          <p:attrName>style.visibility</p:attrName>
                                        </p:attrNameLst>
                                      </p:cBhvr>
                                      <p:to>
                                        <p:strVal val="visible"/>
                                      </p:to>
                                    </p:set>
                                    <p:animEffect transition="in" filter="blinds(horizontal)">
                                      <p:cBhvr>
                                        <p:cTn id="109" dur="500"/>
                                        <p:tgtEl>
                                          <p:spTgt spid="77"/>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72"/>
                                        </p:tgtEl>
                                        <p:attrNameLst>
                                          <p:attrName>style.visibility</p:attrName>
                                        </p:attrNameLst>
                                      </p:cBhvr>
                                      <p:to>
                                        <p:strVal val="visible"/>
                                      </p:to>
                                    </p:set>
                                    <p:animEffect transition="in" filter="blinds(horizontal)">
                                      <p:cBhvr>
                                        <p:cTn id="114" dur="500"/>
                                        <p:tgtEl>
                                          <p:spTgt spid="72"/>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78"/>
                                        </p:tgtEl>
                                        <p:attrNameLst>
                                          <p:attrName>style.visibility</p:attrName>
                                        </p:attrNameLst>
                                      </p:cBhvr>
                                      <p:to>
                                        <p:strVal val="visible"/>
                                      </p:to>
                                    </p:set>
                                    <p:animEffect transition="in" filter="blinds(horizontal)">
                                      <p:cBhvr>
                                        <p:cTn id="119"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5" grpId="0"/>
      <p:bldP spid="58" grpId="0"/>
      <p:bldP spid="60" grpId="0"/>
      <p:bldP spid="40" grpId="0"/>
      <p:bldP spid="62" grpId="0"/>
      <p:bldP spid="63" grpId="0"/>
      <p:bldP spid="64" grpId="0"/>
      <p:bldP spid="65" grpId="0" animBg="1"/>
      <p:bldP spid="66" grpId="0" animBg="1"/>
      <p:bldP spid="67" grpId="0"/>
      <p:bldP spid="68" grpId="0"/>
      <p:bldP spid="70" grpId="0"/>
      <p:bldP spid="71" grpId="0"/>
      <p:bldP spid="72" grpId="0"/>
      <p:bldP spid="73" grpId="0"/>
      <p:bldP spid="74" grpId="0" animBg="1"/>
      <p:bldP spid="75" grpId="0" animBg="1"/>
      <p:bldP spid="76" grpId="0"/>
      <p:bldP spid="77" grpId="0"/>
      <p:bldP spid="7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lnSpcReduction="10000"/>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b="1" dirty="0">
              <a:latin typeface="Comic Sans MS" pitchFamily="66" charset="0"/>
            </a:endParaRPr>
          </a:p>
          <a:p>
            <a:pPr marL="0" indent="0" algn="ctr">
              <a:buNone/>
            </a:pPr>
            <a:r>
              <a:rPr lang="en-GB" sz="1400" dirty="0">
                <a:latin typeface="Comic Sans MS" pitchFamily="66" charset="0"/>
              </a:rPr>
              <a:t>Newton’s law of </a:t>
            </a:r>
            <a:r>
              <a:rPr lang="en-GB" sz="1400" b="1" u="sng" dirty="0">
                <a:latin typeface="Comic Sans MS" pitchFamily="66" charset="0"/>
              </a:rPr>
              <a:t>restitution</a:t>
            </a:r>
            <a:r>
              <a:rPr lang="en-GB" sz="1400" dirty="0">
                <a:latin typeface="Comic Sans MS" pitchFamily="66" charset="0"/>
              </a:rPr>
              <a:t> defines how the speed of the particles after a collision depends on their nature.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You can think of restitution as ‘bounciness’</a:t>
            </a:r>
          </a:p>
          <a:p>
            <a:pPr marL="0" indent="0" algn="ctr">
              <a:buNone/>
            </a:pPr>
            <a:endParaRPr lang="en-GB" sz="1400" dirty="0">
              <a:latin typeface="Comic Sans MS" pitchFamily="66" charset="0"/>
            </a:endParaRPr>
          </a:p>
          <a:p>
            <a:pPr algn="ctr">
              <a:buFont typeface="Wingdings"/>
              <a:buChar char="à"/>
            </a:pPr>
            <a:r>
              <a:rPr lang="en-GB" sz="1400" dirty="0">
                <a:latin typeface="Comic Sans MS" pitchFamily="66" charset="0"/>
                <a:sym typeface="Wingdings" pitchFamily="2" charset="2"/>
              </a:rPr>
              <a:t>Particles that are more ‘bouncy’ will have a higher coefficient of restitution</a:t>
            </a:r>
          </a:p>
          <a:p>
            <a:pPr algn="ctr">
              <a:buFont typeface="Wingdings"/>
              <a:buChar char="à"/>
            </a:pPr>
            <a:endParaRPr lang="en-GB" sz="1400" dirty="0">
              <a:latin typeface="Comic Sans MS" pitchFamily="66" charset="0"/>
              <a:sym typeface="Wingdings" pitchFamily="2" charset="2"/>
            </a:endParaRPr>
          </a:p>
          <a:p>
            <a:pPr algn="ctr">
              <a:buFont typeface="Wingdings"/>
              <a:buChar char="à"/>
            </a:pPr>
            <a:r>
              <a:rPr lang="en-GB" sz="1400" dirty="0">
                <a:latin typeface="Comic Sans MS" pitchFamily="66" charset="0"/>
                <a:sym typeface="Wingdings" pitchFamily="2" charset="2"/>
              </a:rPr>
              <a:t>The coefficient of restitution is calculated using the formula to the right</a:t>
            </a:r>
            <a:endParaRPr lang="en-GB" sz="1400" dirty="0">
              <a:latin typeface="Comic Sans MS" pitchFamily="66" charset="0"/>
            </a:endParaRPr>
          </a:p>
        </p:txBody>
      </p:sp>
      <mc:AlternateContent xmlns:mc="http://schemas.openxmlformats.org/markup-compatibility/2006" xmlns:a14="http://schemas.microsoft.com/office/drawing/2010/main">
        <mc:Choice Requires="a14">
          <p:sp>
            <p:nvSpPr>
              <p:cNvPr id="6" name="TextBox 5"/>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6" name="TextBox 5"/>
              <p:cNvSpPr txBox="1">
                <a:spLocks noRot="1" noChangeAspect="1" noMove="1" noResize="1" noEditPoints="1" noAdjustHandles="1" noChangeArrowheads="1" noChangeShapeType="1" noTextEdit="1"/>
              </p:cNvSpPr>
              <p:nvPr/>
            </p:nvSpPr>
            <p:spPr>
              <a:xfrm>
                <a:off x="896007" y="0"/>
                <a:ext cx="1447800" cy="338554"/>
              </a:xfrm>
              <a:prstGeom prst="rect">
                <a:avLst/>
              </a:prstGeom>
              <a:blipFill rotWithShape="1">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7" name="TextBox 6"/>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8" name="TextBox 7"/>
              <p:cNvSpPr txBox="1">
                <a:spLocks noRot="1" noChangeAspect="1" noMove="1" noResize="1" noEditPoints="1" noAdjustHandles="1" noChangeArrowheads="1" noChangeShapeType="1" noTextEdit="1"/>
              </p:cNvSpPr>
              <p:nvPr/>
            </p:nvSpPr>
            <p:spPr>
              <a:xfrm>
                <a:off x="7883" y="15766"/>
                <a:ext cx="914400" cy="338554"/>
              </a:xfrm>
              <a:prstGeom prst="rect">
                <a:avLst/>
              </a:prstGeom>
              <a:blipFill rotWithShape="1">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572000" y="1600200"/>
                <a:ext cx="3625288" cy="60362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𝑒</m:t>
                      </m:r>
                      <m:r>
                        <a:rPr lang="en-GB" sz="1600" b="0" i="1" smtClean="0">
                          <a:latin typeface="Cambria Math"/>
                        </a:rPr>
                        <m:t>=</m:t>
                      </m:r>
                      <m:f>
                        <m:fPr>
                          <m:ctrlPr>
                            <a:rPr lang="en-GB" sz="1600" b="0" i="1" smtClean="0">
                              <a:latin typeface="Cambria Math" panose="02040503050406030204" pitchFamily="18" charset="0"/>
                            </a:rPr>
                          </m:ctrlPr>
                        </m:fPr>
                        <m:num>
                          <m:r>
                            <a:rPr lang="en-GB" sz="1600" b="0" i="1" smtClean="0">
                              <a:latin typeface="Cambria Math"/>
                            </a:rPr>
                            <m:t>𝑠𝑝𝑒𝑒𝑑</m:t>
                          </m:r>
                          <m:r>
                            <a:rPr lang="en-GB" sz="1600" b="0" i="1" smtClean="0">
                              <a:latin typeface="Cambria Math"/>
                            </a:rPr>
                            <m:t> </m:t>
                          </m:r>
                          <m:r>
                            <a:rPr lang="en-GB" sz="1600" b="0" i="1" smtClean="0">
                              <a:latin typeface="Cambria Math"/>
                            </a:rPr>
                            <m:t>𝑜𝑓</m:t>
                          </m:r>
                          <m:r>
                            <a:rPr lang="en-GB" sz="1600" b="0" i="1" smtClean="0">
                              <a:latin typeface="Cambria Math"/>
                            </a:rPr>
                            <m:t> </m:t>
                          </m:r>
                          <m:r>
                            <a:rPr lang="en-GB" sz="1600" b="0" i="1" smtClean="0">
                              <a:latin typeface="Cambria Math"/>
                            </a:rPr>
                            <m:t>𝑠𝑒𝑝𝑎𝑟𝑎𝑡𝑖𝑜𝑛</m:t>
                          </m:r>
                          <m:r>
                            <a:rPr lang="en-GB" sz="1600" b="0" i="1" smtClean="0">
                              <a:latin typeface="Cambria Math"/>
                            </a:rPr>
                            <m:t> </m:t>
                          </m:r>
                          <m:r>
                            <a:rPr lang="en-GB" sz="1600" b="0" i="1" smtClean="0">
                              <a:latin typeface="Cambria Math"/>
                            </a:rPr>
                            <m:t>𝑜𝑓</m:t>
                          </m:r>
                          <m:r>
                            <a:rPr lang="en-GB" sz="1600" b="0" i="1" smtClean="0">
                              <a:latin typeface="Cambria Math"/>
                            </a:rPr>
                            <m:t> </m:t>
                          </m:r>
                          <m:r>
                            <a:rPr lang="en-GB" sz="1600" b="0" i="1" smtClean="0">
                              <a:latin typeface="Cambria Math"/>
                            </a:rPr>
                            <m:t>𝑝𝑎𝑟𝑡𝑖𝑐𝑙𝑒𝑠</m:t>
                          </m:r>
                        </m:num>
                        <m:den>
                          <m:r>
                            <a:rPr lang="en-GB" sz="1600" b="0" i="1" smtClean="0">
                              <a:latin typeface="Cambria Math"/>
                            </a:rPr>
                            <m:t>𝑠𝑝𝑒𝑒𝑑</m:t>
                          </m:r>
                          <m:r>
                            <a:rPr lang="en-GB" sz="1600" b="0" i="1" smtClean="0">
                              <a:latin typeface="Cambria Math"/>
                            </a:rPr>
                            <m:t> </m:t>
                          </m:r>
                          <m:r>
                            <a:rPr lang="en-GB" sz="1600" b="0" i="1" smtClean="0">
                              <a:latin typeface="Cambria Math"/>
                            </a:rPr>
                            <m:t>𝑜𝑓</m:t>
                          </m:r>
                          <m:r>
                            <a:rPr lang="en-GB" sz="1600" b="0" i="1" smtClean="0">
                              <a:latin typeface="Cambria Math"/>
                            </a:rPr>
                            <m:t> </m:t>
                          </m:r>
                          <m:r>
                            <a:rPr lang="en-GB" sz="1600" b="0" i="1" smtClean="0">
                              <a:latin typeface="Cambria Math"/>
                            </a:rPr>
                            <m:t>𝑎𝑝𝑝𝑟𝑜𝑎𝑐h</m:t>
                          </m:r>
                          <m:r>
                            <a:rPr lang="en-GB" sz="1600" b="0" i="1" smtClean="0">
                              <a:latin typeface="Cambria Math"/>
                            </a:rPr>
                            <m:t> </m:t>
                          </m:r>
                          <m:r>
                            <a:rPr lang="en-GB" sz="1600" b="0" i="1" smtClean="0">
                              <a:latin typeface="Cambria Math"/>
                            </a:rPr>
                            <m:t>𝑜𝑓</m:t>
                          </m:r>
                          <m:r>
                            <a:rPr lang="en-GB" sz="1600" b="0" i="1" smtClean="0">
                              <a:latin typeface="Cambria Math"/>
                            </a:rPr>
                            <m:t> </m:t>
                          </m:r>
                          <m:r>
                            <a:rPr lang="en-GB" sz="1600" b="0" i="1" smtClean="0">
                              <a:latin typeface="Cambria Math"/>
                            </a:rPr>
                            <m:t>𝑝𝑎𝑟𝑡𝑖𝑐𝑙𝑒𝑠</m:t>
                          </m:r>
                        </m:den>
                      </m:f>
                    </m:oMath>
                  </m:oMathPara>
                </a14:m>
                <a:endParaRPr lang="en-GB" sz="1600" dirty="0"/>
              </a:p>
            </p:txBody>
          </p:sp>
        </mc:Choice>
        <mc:Fallback xmlns="">
          <p:sp>
            <p:nvSpPr>
              <p:cNvPr id="9" name="TextBox 8"/>
              <p:cNvSpPr txBox="1">
                <a:spLocks noRot="1" noChangeAspect="1" noMove="1" noResize="1" noEditPoints="1" noAdjustHandles="1" noChangeArrowheads="1" noChangeShapeType="1" noTextEdit="1"/>
              </p:cNvSpPr>
              <p:nvPr/>
            </p:nvSpPr>
            <p:spPr>
              <a:xfrm>
                <a:off x="4572000" y="1600200"/>
                <a:ext cx="3625288" cy="603627"/>
              </a:xfrm>
              <a:prstGeom prst="rect">
                <a:avLst/>
              </a:prstGeom>
              <a:blipFill rotWithShape="1">
                <a:blip r:embed="rId7"/>
                <a:stretch>
                  <a:fillRect/>
                </a:stretch>
              </a:blipFill>
            </p:spPr>
            <p:txBody>
              <a:bodyPr/>
              <a:lstStyle/>
              <a:p>
                <a:r>
                  <a:rPr lang="en-GB">
                    <a:noFill/>
                  </a:rPr>
                  <a:t> </a:t>
                </a:r>
              </a:p>
            </p:txBody>
          </p:sp>
        </mc:Fallback>
      </mc:AlternateContent>
      <p:sp>
        <p:nvSpPr>
          <p:cNvPr id="10" name="TextBox 9"/>
          <p:cNvSpPr txBox="1"/>
          <p:nvPr/>
        </p:nvSpPr>
        <p:spPr>
          <a:xfrm>
            <a:off x="4267200" y="2438400"/>
            <a:ext cx="4267200" cy="523220"/>
          </a:xfrm>
          <a:prstGeom prst="rect">
            <a:avLst/>
          </a:prstGeom>
          <a:noFill/>
        </p:spPr>
        <p:txBody>
          <a:bodyPr wrap="square" rtlCol="0">
            <a:spAutoFit/>
          </a:bodyPr>
          <a:lstStyle/>
          <a:p>
            <a:pPr algn="ctr"/>
            <a:r>
              <a:rPr lang="en-GB" sz="1400" dirty="0">
                <a:latin typeface="Comic Sans MS" pitchFamily="66" charset="0"/>
              </a:rPr>
              <a:t>This effectively tells you what fraction of the original speed is maintained after the collision</a:t>
            </a:r>
          </a:p>
        </p:txBody>
      </p:sp>
      <p:sp>
        <p:nvSpPr>
          <p:cNvPr id="11" name="TextBox 10"/>
          <p:cNvSpPr txBox="1"/>
          <p:nvPr/>
        </p:nvSpPr>
        <p:spPr>
          <a:xfrm>
            <a:off x="4267200" y="3124200"/>
            <a:ext cx="4249881" cy="307777"/>
          </a:xfrm>
          <a:prstGeom prst="rect">
            <a:avLst/>
          </a:prstGeom>
          <a:noFill/>
        </p:spPr>
        <p:txBody>
          <a:bodyPr wrap="none" rtlCol="0">
            <a:spAutoFit/>
          </a:bodyPr>
          <a:lstStyle/>
          <a:p>
            <a:r>
              <a:rPr lang="en-GB" sz="1400" dirty="0">
                <a:latin typeface="Comic Sans MS" pitchFamily="66" charset="0"/>
              </a:rPr>
              <a:t>The value e is the coefficient of restitution and:</a:t>
            </a:r>
          </a:p>
        </p:txBody>
      </p:sp>
      <mc:AlternateContent xmlns:mc="http://schemas.openxmlformats.org/markup-compatibility/2006" xmlns:a14="http://schemas.microsoft.com/office/drawing/2010/main">
        <mc:Choice Requires="a14">
          <p:sp>
            <p:nvSpPr>
              <p:cNvPr id="12" name="TextBox 11"/>
              <p:cNvSpPr txBox="1"/>
              <p:nvPr/>
            </p:nvSpPr>
            <p:spPr>
              <a:xfrm>
                <a:off x="5867400" y="3429000"/>
                <a:ext cx="110164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0</m:t>
                      </m:r>
                      <m:r>
                        <a:rPr lang="en-GB" sz="1600" b="0" i="1" smtClean="0">
                          <a:latin typeface="Cambria Math"/>
                          <a:ea typeface="Cambria Math"/>
                        </a:rPr>
                        <m:t>≤</m:t>
                      </m:r>
                      <m:r>
                        <a:rPr lang="en-GB" sz="1600" b="0" i="1" smtClean="0">
                          <a:latin typeface="Cambria Math"/>
                          <a:ea typeface="Cambria Math"/>
                        </a:rPr>
                        <m:t>𝑒</m:t>
                      </m:r>
                      <m:r>
                        <a:rPr lang="en-GB" sz="1600" b="0" i="1" smtClean="0">
                          <a:latin typeface="Cambria Math"/>
                          <a:ea typeface="Cambria Math"/>
                        </a:rPr>
                        <m:t>≤1</m:t>
                      </m:r>
                    </m:oMath>
                  </m:oMathPara>
                </a14:m>
                <a:endParaRPr lang="en-GB" sz="1600" dirty="0"/>
              </a:p>
            </p:txBody>
          </p:sp>
        </mc:Choice>
        <mc:Fallback xmlns="">
          <p:sp>
            <p:nvSpPr>
              <p:cNvPr id="12" name="TextBox 11"/>
              <p:cNvSpPr txBox="1">
                <a:spLocks noRot="1" noChangeAspect="1" noMove="1" noResize="1" noEditPoints="1" noAdjustHandles="1" noChangeArrowheads="1" noChangeShapeType="1" noTextEdit="1"/>
              </p:cNvSpPr>
              <p:nvPr/>
            </p:nvSpPr>
            <p:spPr>
              <a:xfrm>
                <a:off x="5867400" y="3429000"/>
                <a:ext cx="1101647" cy="338554"/>
              </a:xfrm>
              <a:prstGeom prst="rect">
                <a:avLst/>
              </a:prstGeom>
              <a:blipFill rotWithShape="1">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13" name="TextBox 12"/>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9"/>
                <a:stretch>
                  <a:fillRect b="-3846"/>
                </a:stretch>
              </a:blipFill>
            </p:spPr>
            <p:txBody>
              <a:bodyPr/>
              <a:lstStyle/>
              <a:p>
                <a:r>
                  <a:rPr lang="en-GB">
                    <a:noFill/>
                  </a:rPr>
                  <a:t> </a:t>
                </a:r>
              </a:p>
            </p:txBody>
          </p:sp>
        </mc:Fallback>
      </mc:AlternateContent>
      <p:sp>
        <p:nvSpPr>
          <p:cNvPr id="14" name="TextBox 13"/>
          <p:cNvSpPr txBox="1"/>
          <p:nvPr/>
        </p:nvSpPr>
        <p:spPr>
          <a:xfrm>
            <a:off x="4267201" y="4267201"/>
            <a:ext cx="4724400" cy="1815882"/>
          </a:xfrm>
          <a:prstGeom prst="rect">
            <a:avLst/>
          </a:prstGeom>
          <a:noFill/>
        </p:spPr>
        <p:txBody>
          <a:bodyPr wrap="square" rtlCol="0">
            <a:spAutoFit/>
          </a:bodyPr>
          <a:lstStyle/>
          <a:p>
            <a:pPr algn="ctr"/>
            <a:r>
              <a:rPr lang="en-GB" sz="1400" dirty="0">
                <a:latin typeface="Comic Sans MS" pitchFamily="66" charset="0"/>
              </a:rPr>
              <a:t>Perfectly elastic particles will have an e value of 1 and perfectly inelastic particles will have a value of 0</a:t>
            </a:r>
          </a:p>
          <a:p>
            <a:pPr algn="ctr"/>
            <a:endParaRPr lang="en-GB" sz="1400" dirty="0">
              <a:latin typeface="Comic Sans MS" pitchFamily="66" charset="0"/>
            </a:endParaRPr>
          </a:p>
          <a:p>
            <a:pPr marL="285750" indent="-285750" algn="ctr">
              <a:buFont typeface="Wingdings"/>
              <a:buChar char="à"/>
            </a:pPr>
            <a:r>
              <a:rPr lang="en-GB" sz="1400" dirty="0">
                <a:latin typeface="Comic Sans MS" pitchFamily="66" charset="0"/>
                <a:sym typeface="Wingdings" pitchFamily="2" charset="2"/>
              </a:rPr>
              <a:t>To give you a rough idea of some objects..</a:t>
            </a:r>
          </a:p>
          <a:p>
            <a:pPr marL="285750" indent="-285750" algn="ctr">
              <a:buFont typeface="Wingdings"/>
              <a:buChar char="à"/>
            </a:pPr>
            <a:endParaRPr lang="en-GB" sz="1400" dirty="0">
              <a:latin typeface="Comic Sans MS" pitchFamily="66" charset="0"/>
              <a:sym typeface="Wingdings" pitchFamily="2" charset="2"/>
            </a:endParaRPr>
          </a:p>
          <a:p>
            <a:pPr marL="285750" indent="-285750" algn="ctr">
              <a:buFont typeface="Wingdings"/>
              <a:buChar char="à"/>
            </a:pPr>
            <a:r>
              <a:rPr lang="en-GB" sz="1400" dirty="0">
                <a:latin typeface="Comic Sans MS" pitchFamily="66" charset="0"/>
                <a:sym typeface="Wingdings" pitchFamily="2" charset="2"/>
              </a:rPr>
              <a:t>A Table tennis ball has a value of around 0.95</a:t>
            </a:r>
          </a:p>
          <a:p>
            <a:pPr marL="285750" indent="-285750" algn="ctr">
              <a:buFont typeface="Wingdings"/>
              <a:buChar char="à"/>
            </a:pPr>
            <a:r>
              <a:rPr lang="en-GB" sz="1400" dirty="0">
                <a:latin typeface="Comic Sans MS" pitchFamily="66" charset="0"/>
                <a:sym typeface="Wingdings" pitchFamily="2" charset="2"/>
              </a:rPr>
              <a:t>Tennis, golf and cricket balls range from 0.4 to 0.9</a:t>
            </a:r>
          </a:p>
          <a:p>
            <a:pPr marL="285750" indent="-285750" algn="ctr">
              <a:buFont typeface="Wingdings"/>
              <a:buChar char="à"/>
            </a:pPr>
            <a:r>
              <a:rPr lang="en-GB" sz="1400" dirty="0">
                <a:latin typeface="Comic Sans MS" pitchFamily="66" charset="0"/>
                <a:sym typeface="Wingdings" pitchFamily="2" charset="2"/>
              </a:rPr>
              <a:t>A ball of </a:t>
            </a:r>
            <a:r>
              <a:rPr lang="en-GB" sz="1400" dirty="0" err="1">
                <a:latin typeface="Comic Sans MS" pitchFamily="66" charset="0"/>
                <a:sym typeface="Wingdings" pitchFamily="2" charset="2"/>
              </a:rPr>
              <a:t>plasticine</a:t>
            </a:r>
            <a:r>
              <a:rPr lang="en-GB" sz="1400" dirty="0">
                <a:latin typeface="Comic Sans MS" pitchFamily="66" charset="0"/>
                <a:sym typeface="Wingdings" pitchFamily="2" charset="2"/>
              </a:rPr>
              <a:t> will have a value very close to 0</a:t>
            </a:r>
            <a:endParaRPr lang="en-GB" sz="1400" dirty="0">
              <a:latin typeface="Comic Sans MS" pitchFamily="66" charset="0"/>
            </a:endParaRPr>
          </a:p>
        </p:txBody>
      </p:sp>
      <p:sp>
        <p:nvSpPr>
          <p:cNvPr id="15" name="TextBox 14"/>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0"/>
              </a:rPr>
              <a:t>Applet for collision demonstrations</a:t>
            </a:r>
            <a:endParaRPr lang="en-GB" sz="1400" dirty="0">
              <a:latin typeface="Comic Sans MS" pitchFamily="66" charset="0"/>
            </a:endParaRPr>
          </a:p>
        </p:txBody>
      </p:sp>
      <p:sp>
        <p:nvSpPr>
          <p:cNvPr id="17"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18"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72116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4">
                                            <p:txEl>
                                              <p:pRg st="0" end="0"/>
                                            </p:txEl>
                                          </p:spTgt>
                                        </p:tgtEl>
                                        <p:attrNameLst>
                                          <p:attrName>style.visibility</p:attrName>
                                        </p:attrNameLst>
                                      </p:cBhvr>
                                      <p:to>
                                        <p:strVal val="visible"/>
                                      </p:to>
                                    </p:set>
                                    <p:animEffect transition="in" filter="blinds(horizontal)">
                                      <p:cBhvr>
                                        <p:cTn id="52" dur="500"/>
                                        <p:tgtEl>
                                          <p:spTgt spid="1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4">
                                            <p:txEl>
                                              <p:pRg st="2" end="2"/>
                                            </p:txEl>
                                          </p:spTgt>
                                        </p:tgtEl>
                                        <p:attrNameLst>
                                          <p:attrName>style.visibility</p:attrName>
                                        </p:attrNameLst>
                                      </p:cBhvr>
                                      <p:to>
                                        <p:strVal val="visible"/>
                                      </p:to>
                                    </p:set>
                                    <p:animEffect transition="in" filter="blinds(horizontal)">
                                      <p:cBhvr>
                                        <p:cTn id="57" dur="500"/>
                                        <p:tgtEl>
                                          <p:spTgt spid="14">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4">
                                            <p:txEl>
                                              <p:pRg st="4" end="4"/>
                                            </p:txEl>
                                          </p:spTgt>
                                        </p:tgtEl>
                                        <p:attrNameLst>
                                          <p:attrName>style.visibility</p:attrName>
                                        </p:attrNameLst>
                                      </p:cBhvr>
                                      <p:to>
                                        <p:strVal val="visible"/>
                                      </p:to>
                                    </p:set>
                                    <p:animEffect transition="in" filter="blinds(horizontal)">
                                      <p:cBhvr>
                                        <p:cTn id="62" dur="500"/>
                                        <p:tgtEl>
                                          <p:spTgt spid="14">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4">
                                            <p:txEl>
                                              <p:pRg st="5" end="5"/>
                                            </p:txEl>
                                          </p:spTgt>
                                        </p:tgtEl>
                                        <p:attrNameLst>
                                          <p:attrName>style.visibility</p:attrName>
                                        </p:attrNameLst>
                                      </p:cBhvr>
                                      <p:to>
                                        <p:strVal val="visible"/>
                                      </p:to>
                                    </p:set>
                                    <p:animEffect transition="in" filter="blinds(horizontal)">
                                      <p:cBhvr>
                                        <p:cTn id="67" dur="500"/>
                                        <p:tgtEl>
                                          <p:spTgt spid="14">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4">
                                            <p:txEl>
                                              <p:pRg st="6" end="6"/>
                                            </p:txEl>
                                          </p:spTgt>
                                        </p:tgtEl>
                                        <p:attrNameLst>
                                          <p:attrName>style.visibility</p:attrName>
                                        </p:attrNameLst>
                                      </p:cBhvr>
                                      <p:to>
                                        <p:strVal val="visible"/>
                                      </p:to>
                                    </p:set>
                                    <p:animEffect transition="in" filter="blinds(horizontal)">
                                      <p:cBhvr>
                                        <p:cTn id="72"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9C1568B-E78F-4828-A04B-76140F6FC83F}"/>
              </a:ext>
            </a:extLst>
          </p:cNvPr>
          <p:cNvSpPr/>
          <p:nvPr/>
        </p:nvSpPr>
        <p:spPr>
          <a:xfrm>
            <a:off x="1264803" y="2212739"/>
            <a:ext cx="6632265" cy="2531462"/>
          </a:xfrm>
          <a:prstGeom prst="rect">
            <a:avLst/>
          </a:prstGeom>
          <a:noFill/>
        </p:spPr>
        <p:txBody>
          <a:bodyPr wrap="none" lIns="68580" tIns="34290" rIns="68580" bIns="34290">
            <a:spAutoFit/>
          </a:bodyPr>
          <a:lstStyle/>
          <a:p>
            <a:pPr algn="ctr"/>
            <a:r>
              <a:rPr lang="en-US" altLang="ja-JP"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rPr>
              <a:t>Teachings for </a:t>
            </a:r>
          </a:p>
          <a:p>
            <a:pPr algn="ctr"/>
            <a:r>
              <a:rPr lang="en-US" altLang="ja-JP"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rPr>
              <a:t>exercise 4D</a:t>
            </a:r>
            <a:endParaRPr lang="ja-JP" altLang="en-US"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endParaRPr>
          </a:p>
        </p:txBody>
      </p:sp>
    </p:spTree>
    <p:extLst>
      <p:ext uri="{BB962C8B-B14F-4D97-AF65-F5344CB8AC3E}">
        <p14:creationId xmlns:p14="http://schemas.microsoft.com/office/powerpoint/2010/main" val="2037572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20" y="1600200"/>
            <a:ext cx="3788979" cy="5105400"/>
          </a:xfrm>
        </p:spPr>
        <p:txBody>
          <a:bodyPr>
            <a:normAutofit fontScale="92500" lnSpcReduction="2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Three spheres A, B and C have masses 1kg, 2kg and 3kg respectively. They are moving along the same straight horizontal plane with A following B, which is following C. The initial velocities of A, B and C are 7ms</a:t>
            </a:r>
            <a:r>
              <a:rPr lang="en-GB" sz="1400" baseline="30000" dirty="0">
                <a:latin typeface="Comic Sans MS" pitchFamily="66" charset="0"/>
              </a:rPr>
              <a:t>-1</a:t>
            </a:r>
            <a:r>
              <a:rPr lang="en-GB" sz="1400" dirty="0">
                <a:latin typeface="Comic Sans MS" pitchFamily="66" charset="0"/>
              </a:rPr>
              <a:t>, 3ms</a:t>
            </a:r>
            <a:r>
              <a:rPr lang="en-GB" sz="1400" baseline="30000" dirty="0">
                <a:latin typeface="Comic Sans MS" pitchFamily="66" charset="0"/>
              </a:rPr>
              <a:t>-1</a:t>
            </a:r>
            <a:r>
              <a:rPr lang="en-GB" sz="1400" dirty="0">
                <a:latin typeface="Comic Sans MS" pitchFamily="66" charset="0"/>
              </a:rPr>
              <a:t> and 1ms</a:t>
            </a:r>
            <a:r>
              <a:rPr lang="en-GB" sz="1400" baseline="30000" dirty="0">
                <a:latin typeface="Comic Sans MS" pitchFamily="66" charset="0"/>
              </a:rPr>
              <a:t>-1</a:t>
            </a:r>
            <a:r>
              <a:rPr lang="en-GB" sz="1400" dirty="0">
                <a:latin typeface="Comic Sans MS" pitchFamily="66" charset="0"/>
              </a:rPr>
              <a:t> in the direction ABC. Sphere A collides with sphere B then sphere B collides with sphere C. The coefficient of restitution between A and B is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2</a:t>
            </a:r>
            <a:r>
              <a:rPr lang="en-GB" sz="1400" dirty="0">
                <a:latin typeface="Comic Sans MS" pitchFamily="66" charset="0"/>
              </a:rPr>
              <a:t> and between B and C is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4</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the velocities of the 3 spheres after both collisions have taken place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b) Explain how you know that there will be a further collision between A and B</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sym typeface="Wingdings" pitchFamily="2" charset="2"/>
              </a:rPr>
              <a:t> Consider each collision separately, drawing diagrams each time.</a:t>
            </a:r>
            <a:endParaRPr lang="en-GB" sz="1400" dirty="0">
              <a:latin typeface="Comic Sans MS" pitchFamily="66" charset="0"/>
            </a:endParaRPr>
          </a:p>
        </p:txBody>
      </p:sp>
      <p:cxnSp>
        <p:nvCxnSpPr>
          <p:cNvPr id="11" name="Straight Connector 10"/>
          <p:cNvCxnSpPr/>
          <p:nvPr/>
        </p:nvCxnSpPr>
        <p:spPr>
          <a:xfrm>
            <a:off x="3962400" y="1752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62400" y="2057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62400" y="17526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486400" y="17526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486400" y="17526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10400" y="1752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86400" y="1752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62400" y="1752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191000" y="2438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53000" y="2438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15000" y="2438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77000" y="2438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14800" y="2362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91000" y="2057400"/>
            <a:ext cx="293670" cy="307777"/>
          </a:xfrm>
          <a:prstGeom prst="rect">
            <a:avLst/>
          </a:prstGeom>
          <a:noFill/>
        </p:spPr>
        <p:txBody>
          <a:bodyPr wrap="none" rtlCol="0">
            <a:spAutoFit/>
          </a:bodyPr>
          <a:lstStyle/>
          <a:p>
            <a:pPr algn="ctr"/>
            <a:r>
              <a:rPr lang="en-GB" sz="1400" dirty="0">
                <a:latin typeface="Comic Sans MS" pitchFamily="66" charset="0"/>
              </a:rPr>
              <a:t>7</a:t>
            </a:r>
          </a:p>
        </p:txBody>
      </p:sp>
      <p:cxnSp>
        <p:nvCxnSpPr>
          <p:cNvPr id="25" name="Straight Arrow Connector 24"/>
          <p:cNvCxnSpPr/>
          <p:nvPr/>
        </p:nvCxnSpPr>
        <p:spPr>
          <a:xfrm>
            <a:off x="6400800" y="2362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85015" y="2057400"/>
            <a:ext cx="277640" cy="307777"/>
          </a:xfrm>
          <a:prstGeom prst="rect">
            <a:avLst/>
          </a:prstGeom>
          <a:noFill/>
        </p:spPr>
        <p:txBody>
          <a:bodyPr wrap="none" rtlCol="0">
            <a:spAutoFit/>
          </a:bodyPr>
          <a:lstStyle/>
          <a:p>
            <a:pPr algn="ctr"/>
            <a:r>
              <a:rPr lang="en-GB" sz="1400" dirty="0">
                <a:latin typeface="Comic Sans MS" pitchFamily="66" charset="0"/>
              </a:rPr>
              <a:t>y</a:t>
            </a:r>
            <a:endParaRPr lang="en-GB" sz="1400" baseline="-25000" dirty="0">
              <a:latin typeface="Comic Sans MS" pitchFamily="66" charset="0"/>
            </a:endParaRPr>
          </a:p>
        </p:txBody>
      </p:sp>
      <p:cxnSp>
        <p:nvCxnSpPr>
          <p:cNvPr id="27" name="Straight Connector 26"/>
          <p:cNvCxnSpPr/>
          <p:nvPr/>
        </p:nvCxnSpPr>
        <p:spPr>
          <a:xfrm>
            <a:off x="3962400" y="3048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14800" y="24384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29" name="TextBox 28"/>
          <p:cNvSpPr txBox="1"/>
          <p:nvPr/>
        </p:nvSpPr>
        <p:spPr>
          <a:xfrm>
            <a:off x="5638800" y="24384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0" name="TextBox 29"/>
          <p:cNvSpPr txBox="1"/>
          <p:nvPr/>
        </p:nvSpPr>
        <p:spPr>
          <a:xfrm>
            <a:off x="4876800" y="24384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1" name="TextBox 30"/>
          <p:cNvSpPr txBox="1"/>
          <p:nvPr/>
        </p:nvSpPr>
        <p:spPr>
          <a:xfrm>
            <a:off x="6400800" y="2438400"/>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32" name="Straight Arrow Connector 31"/>
          <p:cNvCxnSpPr/>
          <p:nvPr/>
        </p:nvCxnSpPr>
        <p:spPr>
          <a:xfrm>
            <a:off x="4876800" y="2362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53000" y="2057400"/>
            <a:ext cx="293670" cy="307777"/>
          </a:xfrm>
          <a:prstGeom prst="rect">
            <a:avLst/>
          </a:prstGeom>
          <a:noFill/>
        </p:spPr>
        <p:txBody>
          <a:bodyPr wrap="none" rtlCol="0">
            <a:spAutoFit/>
          </a:bodyPr>
          <a:lstStyle/>
          <a:p>
            <a:pPr algn="ctr"/>
            <a:r>
              <a:rPr lang="en-GB" sz="1400" dirty="0">
                <a:latin typeface="Comic Sans MS" pitchFamily="66" charset="0"/>
              </a:rPr>
              <a:t>3</a:t>
            </a:r>
          </a:p>
        </p:txBody>
      </p:sp>
      <p:cxnSp>
        <p:nvCxnSpPr>
          <p:cNvPr id="34" name="Straight Arrow Connector 33"/>
          <p:cNvCxnSpPr/>
          <p:nvPr/>
        </p:nvCxnSpPr>
        <p:spPr>
          <a:xfrm>
            <a:off x="5638800" y="2362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16603" y="2057400"/>
            <a:ext cx="290464" cy="307777"/>
          </a:xfrm>
          <a:prstGeom prst="rect">
            <a:avLst/>
          </a:prstGeom>
          <a:noFill/>
        </p:spPr>
        <p:txBody>
          <a:bodyPr wrap="none" rtlCol="0">
            <a:spAutoFit/>
          </a:bodyPr>
          <a:lstStyle/>
          <a:p>
            <a:pPr algn="ctr"/>
            <a:r>
              <a:rPr lang="en-GB" sz="1400" dirty="0">
                <a:latin typeface="Comic Sans MS" pitchFamily="66" charset="0"/>
              </a:rPr>
              <a:t>x</a:t>
            </a:r>
            <a:endParaRPr lang="en-GB" sz="1400" baseline="-25000" dirty="0">
              <a:latin typeface="Comic Sans MS" pitchFamily="66" charset="0"/>
            </a:endParaRPr>
          </a:p>
        </p:txBody>
      </p:sp>
      <p:sp>
        <p:nvSpPr>
          <p:cNvPr id="36" name="TextBox 35"/>
          <p:cNvSpPr txBox="1"/>
          <p:nvPr/>
        </p:nvSpPr>
        <p:spPr>
          <a:xfrm>
            <a:off x="4209320" y="2743200"/>
            <a:ext cx="264816" cy="307777"/>
          </a:xfrm>
          <a:prstGeom prst="rect">
            <a:avLst/>
          </a:prstGeom>
          <a:noFill/>
        </p:spPr>
        <p:txBody>
          <a:bodyPr wrap="none" rtlCol="0">
            <a:spAutoFit/>
          </a:bodyPr>
          <a:lstStyle/>
          <a:p>
            <a:pPr algn="ctr"/>
            <a:r>
              <a:rPr lang="en-GB" sz="1400" dirty="0">
                <a:latin typeface="Comic Sans MS" pitchFamily="66" charset="0"/>
              </a:rPr>
              <a:t>1</a:t>
            </a:r>
          </a:p>
        </p:txBody>
      </p:sp>
      <p:sp>
        <p:nvSpPr>
          <p:cNvPr id="37" name="TextBox 36"/>
          <p:cNvSpPr txBox="1"/>
          <p:nvPr/>
        </p:nvSpPr>
        <p:spPr>
          <a:xfrm>
            <a:off x="5733320" y="2743200"/>
            <a:ext cx="264816" cy="307777"/>
          </a:xfrm>
          <a:prstGeom prst="rect">
            <a:avLst/>
          </a:prstGeom>
          <a:noFill/>
        </p:spPr>
        <p:txBody>
          <a:bodyPr wrap="none" rtlCol="0">
            <a:spAutoFit/>
          </a:bodyPr>
          <a:lstStyle/>
          <a:p>
            <a:pPr algn="ctr"/>
            <a:r>
              <a:rPr lang="en-GB" sz="1400" dirty="0">
                <a:latin typeface="Comic Sans MS" pitchFamily="66" charset="0"/>
              </a:rPr>
              <a:t>1</a:t>
            </a:r>
          </a:p>
        </p:txBody>
      </p:sp>
      <p:sp>
        <p:nvSpPr>
          <p:cNvPr id="38" name="TextBox 37"/>
          <p:cNvSpPr txBox="1"/>
          <p:nvPr/>
        </p:nvSpPr>
        <p:spPr>
          <a:xfrm>
            <a:off x="4956893" y="2743200"/>
            <a:ext cx="293670" cy="307777"/>
          </a:xfrm>
          <a:prstGeom prst="rect">
            <a:avLst/>
          </a:prstGeom>
          <a:noFill/>
        </p:spPr>
        <p:txBody>
          <a:bodyPr wrap="none" rtlCol="0">
            <a:spAutoFit/>
          </a:bodyPr>
          <a:lstStyle/>
          <a:p>
            <a:pPr algn="ctr"/>
            <a:r>
              <a:rPr lang="en-GB" sz="1400" dirty="0">
                <a:latin typeface="Comic Sans MS" pitchFamily="66" charset="0"/>
              </a:rPr>
              <a:t>2</a:t>
            </a:r>
          </a:p>
        </p:txBody>
      </p:sp>
      <p:sp>
        <p:nvSpPr>
          <p:cNvPr id="39" name="TextBox 38"/>
          <p:cNvSpPr txBox="1"/>
          <p:nvPr/>
        </p:nvSpPr>
        <p:spPr>
          <a:xfrm>
            <a:off x="6480893" y="2743200"/>
            <a:ext cx="293670" cy="307777"/>
          </a:xfrm>
          <a:prstGeom prst="rect">
            <a:avLst/>
          </a:prstGeom>
          <a:noFill/>
        </p:spPr>
        <p:txBody>
          <a:bodyPr wrap="none" rtlCol="0">
            <a:spAutoFit/>
          </a:bodyPr>
          <a:lstStyle/>
          <a:p>
            <a:pPr algn="ctr"/>
            <a:r>
              <a:rPr lang="en-GB" sz="1400" dirty="0">
                <a:latin typeface="Comic Sans MS" pitchFamily="66" charset="0"/>
              </a:rPr>
              <a:t>2</a:t>
            </a:r>
          </a:p>
        </p:txBody>
      </p:sp>
      <p:sp>
        <p:nvSpPr>
          <p:cNvPr id="40" name="TextBox 39"/>
          <p:cNvSpPr txBox="1"/>
          <p:nvPr/>
        </p:nvSpPr>
        <p:spPr>
          <a:xfrm>
            <a:off x="3962400" y="1371600"/>
            <a:ext cx="2953053" cy="307777"/>
          </a:xfrm>
          <a:prstGeom prst="rect">
            <a:avLst/>
          </a:prstGeom>
          <a:noFill/>
        </p:spPr>
        <p:txBody>
          <a:bodyPr wrap="none" rtlCol="0">
            <a:spAutoFit/>
          </a:bodyPr>
          <a:lstStyle/>
          <a:p>
            <a:r>
              <a:rPr lang="en-GB" sz="1400" u="sng" dirty="0">
                <a:latin typeface="Comic Sans MS" pitchFamily="66" charset="0"/>
              </a:rPr>
              <a:t>Sphere A colliding with Sphere B</a:t>
            </a:r>
          </a:p>
        </p:txBody>
      </p:sp>
      <mc:AlternateContent xmlns:mc="http://schemas.openxmlformats.org/markup-compatibility/2006" xmlns:a14="http://schemas.microsoft.com/office/drawing/2010/main">
        <mc:Choice Requires="a14">
          <p:sp>
            <p:nvSpPr>
              <p:cNvPr id="41" name="TextBox 40"/>
              <p:cNvSpPr txBox="1"/>
              <p:nvPr/>
            </p:nvSpPr>
            <p:spPr>
              <a:xfrm>
                <a:off x="3962400" y="3657600"/>
                <a:ext cx="1437638" cy="53046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𝑠𝑒𝑝𝑎𝑟𝑎𝑡𝑖𝑜𝑛</m:t>
                          </m:r>
                        </m:num>
                        <m:den>
                          <m:r>
                            <a:rPr lang="en-GB" sz="1400" b="0" i="1" smtClean="0">
                              <a:latin typeface="Cambria Math"/>
                            </a:rPr>
                            <m:t>𝑎𝑝𝑝𝑟𝑜𝑎𝑐h</m:t>
                          </m:r>
                        </m:den>
                      </m:f>
                    </m:oMath>
                  </m:oMathPara>
                </a14:m>
                <a:endParaRPr lang="en-GB" sz="1400" dirty="0"/>
              </a:p>
            </p:txBody>
          </p:sp>
        </mc:Choice>
        <mc:Fallback xmlns="">
          <p:sp>
            <p:nvSpPr>
              <p:cNvPr id="41" name="TextBox 40"/>
              <p:cNvSpPr txBox="1">
                <a:spLocks noRot="1" noChangeAspect="1" noMove="1" noResize="1" noEditPoints="1" noAdjustHandles="1" noChangeArrowheads="1" noChangeShapeType="1" noTextEdit="1"/>
              </p:cNvSpPr>
              <p:nvPr/>
            </p:nvSpPr>
            <p:spPr>
              <a:xfrm>
                <a:off x="3962400" y="3657600"/>
                <a:ext cx="1437638" cy="530466"/>
              </a:xfrm>
              <a:prstGeom prst="rect">
                <a:avLst/>
              </a:prstGeom>
              <a:blipFill rotWithShape="1">
                <a:blip r:embed="rId9"/>
                <a:stretch>
                  <a:fillRect b="-5747"/>
                </a:stretch>
              </a:blipFill>
            </p:spPr>
            <p:txBody>
              <a:bodyPr/>
              <a:lstStyle/>
              <a:p>
                <a:r>
                  <a:rPr lang="en-GB">
                    <a:noFill/>
                  </a:rPr>
                  <a:t> </a:t>
                </a:r>
              </a:p>
            </p:txBody>
          </p:sp>
        </mc:Fallback>
      </mc:AlternateContent>
      <p:sp>
        <p:nvSpPr>
          <p:cNvPr id="42" name="TextBox 41"/>
          <p:cNvSpPr txBox="1"/>
          <p:nvPr/>
        </p:nvSpPr>
        <p:spPr>
          <a:xfrm>
            <a:off x="4267200" y="3048000"/>
            <a:ext cx="978152" cy="523220"/>
          </a:xfrm>
          <a:prstGeom prst="rect">
            <a:avLst/>
          </a:prstGeom>
          <a:noFill/>
        </p:spPr>
        <p:txBody>
          <a:bodyPr wrap="none" rtlCol="0">
            <a:spAutoFit/>
          </a:bodyPr>
          <a:lstStyle/>
          <a:p>
            <a:pPr algn="ctr"/>
            <a:r>
              <a:rPr lang="en-GB" sz="1400" dirty="0">
                <a:solidFill>
                  <a:srgbClr val="FF0000"/>
                </a:solidFill>
                <a:latin typeface="Comic Sans MS" pitchFamily="66" charset="0"/>
              </a:rPr>
              <a:t>Approach</a:t>
            </a:r>
          </a:p>
          <a:p>
            <a:pPr algn="ctr"/>
            <a:r>
              <a:rPr lang="en-GB" sz="1400" dirty="0">
                <a:solidFill>
                  <a:srgbClr val="FF0000"/>
                </a:solidFill>
                <a:latin typeface="Comic Sans MS" pitchFamily="66" charset="0"/>
              </a:rPr>
              <a:t>7 – 3 = 4</a:t>
            </a:r>
          </a:p>
        </p:txBody>
      </p:sp>
      <p:sp>
        <p:nvSpPr>
          <p:cNvPr id="43" name="TextBox 42"/>
          <p:cNvSpPr txBox="1"/>
          <p:nvPr/>
        </p:nvSpPr>
        <p:spPr>
          <a:xfrm>
            <a:off x="5715000" y="3048000"/>
            <a:ext cx="1096775" cy="523220"/>
          </a:xfrm>
          <a:prstGeom prst="rect">
            <a:avLst/>
          </a:prstGeom>
          <a:noFill/>
        </p:spPr>
        <p:txBody>
          <a:bodyPr wrap="none" rtlCol="0">
            <a:spAutoFit/>
          </a:bodyPr>
          <a:lstStyle/>
          <a:p>
            <a:pPr algn="ctr"/>
            <a:r>
              <a:rPr lang="en-GB" sz="1400" dirty="0">
                <a:solidFill>
                  <a:srgbClr val="FF0000"/>
                </a:solidFill>
                <a:latin typeface="Comic Sans MS" pitchFamily="66" charset="0"/>
              </a:rPr>
              <a:t>Separation</a:t>
            </a:r>
          </a:p>
          <a:p>
            <a:pPr algn="ctr"/>
            <a:r>
              <a:rPr lang="en-GB" sz="1400" dirty="0">
                <a:solidFill>
                  <a:srgbClr val="FF0000"/>
                </a:solidFill>
                <a:latin typeface="Comic Sans MS" pitchFamily="66" charset="0"/>
              </a:rPr>
              <a:t>y – x</a:t>
            </a:r>
            <a:endParaRPr lang="en-GB" sz="1400"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45" name="TextBox 44"/>
              <p:cNvSpPr txBox="1"/>
              <p:nvPr/>
            </p:nvSpPr>
            <p:spPr>
              <a:xfrm>
                <a:off x="3962400" y="4343400"/>
                <a:ext cx="9786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𝑦</m:t>
                          </m:r>
                          <m:r>
                            <a:rPr lang="en-GB" sz="1400" b="0" i="1" smtClean="0">
                              <a:latin typeface="Cambria Math"/>
                            </a:rPr>
                            <m:t>−</m:t>
                          </m:r>
                          <m:r>
                            <a:rPr lang="en-GB" sz="1400" b="0" i="1" smtClean="0">
                              <a:latin typeface="Cambria Math"/>
                            </a:rPr>
                            <m:t>𝑥</m:t>
                          </m:r>
                        </m:num>
                        <m:den>
                          <m:r>
                            <a:rPr lang="en-GB" sz="1400" b="0" i="1" smtClean="0">
                              <a:latin typeface="Cambria Math"/>
                            </a:rPr>
                            <m:t>4</m:t>
                          </m:r>
                        </m:den>
                      </m:f>
                    </m:oMath>
                  </m:oMathPara>
                </a14:m>
                <a:endParaRPr lang="en-GB" sz="1400" dirty="0"/>
              </a:p>
            </p:txBody>
          </p:sp>
        </mc:Choice>
        <mc:Fallback xmlns="">
          <p:sp>
            <p:nvSpPr>
              <p:cNvPr id="45" name="TextBox 44"/>
              <p:cNvSpPr txBox="1">
                <a:spLocks noRot="1" noChangeAspect="1" noMove="1" noResize="1" noEditPoints="1" noAdjustHandles="1" noChangeArrowheads="1" noChangeShapeType="1" noTextEdit="1"/>
              </p:cNvSpPr>
              <p:nvPr/>
            </p:nvSpPr>
            <p:spPr>
              <a:xfrm>
                <a:off x="3962400" y="4343400"/>
                <a:ext cx="978666" cy="495649"/>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3962400" y="5029200"/>
                <a:ext cx="97866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2=</m:t>
                      </m:r>
                      <m:r>
                        <a:rPr lang="en-GB" sz="1400" b="0" i="1" smtClean="0">
                          <a:latin typeface="Cambria Math"/>
                        </a:rPr>
                        <m:t>𝑦</m:t>
                      </m:r>
                      <m:r>
                        <a:rPr lang="en-GB" sz="1400" i="1">
                          <a:latin typeface="Cambria Math"/>
                        </a:rPr>
                        <m:t>−</m:t>
                      </m:r>
                      <m:r>
                        <a:rPr lang="en-GB" sz="1400" b="0" i="1" smtClean="0">
                          <a:latin typeface="Cambria Math"/>
                        </a:rPr>
                        <m:t>𝑥</m:t>
                      </m:r>
                    </m:oMath>
                  </m:oMathPara>
                </a14:m>
                <a:endParaRPr lang="en-GB" sz="1400" dirty="0"/>
              </a:p>
            </p:txBody>
          </p:sp>
        </mc:Choice>
        <mc:Fallback xmlns="">
          <p:sp>
            <p:nvSpPr>
              <p:cNvPr id="46" name="TextBox 45"/>
              <p:cNvSpPr txBox="1">
                <a:spLocks noRot="1" noChangeAspect="1" noMove="1" noResize="1" noEditPoints="1" noAdjustHandles="1" noChangeArrowheads="1" noChangeShapeType="1" noTextEdit="1"/>
              </p:cNvSpPr>
              <p:nvPr/>
            </p:nvSpPr>
            <p:spPr>
              <a:xfrm>
                <a:off x="3962400" y="5029200"/>
                <a:ext cx="978666" cy="307777"/>
              </a:xfrm>
              <a:prstGeom prst="rect">
                <a:avLst/>
              </a:prstGeom>
              <a:blipFill rotWithShape="1">
                <a:blip r:embed="rId11"/>
                <a:stretch>
                  <a:fillRect b="-2000"/>
                </a:stretch>
              </a:blipFill>
            </p:spPr>
            <p:txBody>
              <a:bodyPr/>
              <a:lstStyle/>
              <a:p>
                <a:r>
                  <a:rPr lang="en-GB">
                    <a:noFill/>
                  </a:rPr>
                  <a:t> </a:t>
                </a:r>
              </a:p>
            </p:txBody>
          </p:sp>
        </mc:Fallback>
      </mc:AlternateContent>
      <p:sp>
        <p:nvSpPr>
          <p:cNvPr id="47" name="Arc 46"/>
          <p:cNvSpPr/>
          <p:nvPr/>
        </p:nvSpPr>
        <p:spPr>
          <a:xfrm>
            <a:off x="5257800" y="39624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TextBox 47"/>
          <p:cNvSpPr txBox="1"/>
          <p:nvPr/>
        </p:nvSpPr>
        <p:spPr>
          <a:xfrm>
            <a:off x="5638800" y="41148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49" name="Arc 48"/>
          <p:cNvSpPr/>
          <p:nvPr/>
        </p:nvSpPr>
        <p:spPr>
          <a:xfrm>
            <a:off x="5257800" y="45720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0" name="TextBox 49"/>
          <p:cNvSpPr txBox="1"/>
          <p:nvPr/>
        </p:nvSpPr>
        <p:spPr>
          <a:xfrm>
            <a:off x="5638800" y="47244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by 4</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1" name="TextBox 50"/>
              <p:cNvSpPr txBox="1"/>
              <p:nvPr/>
            </p:nvSpPr>
            <p:spPr>
              <a:xfrm>
                <a:off x="7391400" y="17526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2=</m:t>
                      </m:r>
                      <m:r>
                        <a:rPr lang="en-GB" sz="1600" b="0" i="1" smtClean="0">
                          <a:solidFill>
                            <a:srgbClr val="FF0000"/>
                          </a:solidFill>
                          <a:latin typeface="Cambria Math"/>
                        </a:rPr>
                        <m:t>𝑦</m:t>
                      </m:r>
                      <m:r>
                        <a:rPr lang="en-GB" sz="1600" i="1">
                          <a:solidFill>
                            <a:srgbClr val="FF0000"/>
                          </a:solidFill>
                          <a:latin typeface="Cambria Math"/>
                        </a:rPr>
                        <m:t>−</m:t>
                      </m:r>
                      <m:r>
                        <a:rPr lang="en-GB" sz="1600" b="0" i="1" smtClean="0">
                          <a:solidFill>
                            <a:srgbClr val="FF0000"/>
                          </a:solidFill>
                          <a:latin typeface="Cambria Math"/>
                        </a:rPr>
                        <m:t>𝑥</m:t>
                      </m:r>
                    </m:oMath>
                  </m:oMathPara>
                </a14:m>
                <a:endParaRPr lang="en-GB" sz="1600" dirty="0">
                  <a:solidFill>
                    <a:srgbClr val="FF0000"/>
                  </a:solidFill>
                </a:endParaRPr>
              </a:p>
            </p:txBody>
          </p:sp>
        </mc:Choice>
        <mc:Fallback xmlns="">
          <p:sp>
            <p:nvSpPr>
              <p:cNvPr id="51" name="TextBox 50"/>
              <p:cNvSpPr txBox="1">
                <a:spLocks noRot="1" noChangeAspect="1" noMove="1" noResize="1" noEditPoints="1" noAdjustHandles="1" noChangeArrowheads="1" noChangeShapeType="1" noTextEdit="1"/>
              </p:cNvSpPr>
              <p:nvPr/>
            </p:nvSpPr>
            <p:spPr>
              <a:xfrm>
                <a:off x="7391400" y="1752600"/>
                <a:ext cx="1092094" cy="338554"/>
              </a:xfrm>
              <a:prstGeom prst="rect">
                <a:avLst/>
              </a:prstGeom>
              <a:blipFill rotWithShape="1">
                <a:blip r:embed="rId12"/>
                <a:stretch>
                  <a:fillRect b="-1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3" name="TextBox 52"/>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4" name="TextBox 53"/>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55" name="TextBox 54"/>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56" name="TextBox 55"/>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57" name="TextBox 56"/>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7"/>
                <a:stretch>
                  <a:fillRect b="-3846"/>
                </a:stretch>
              </a:blipFill>
            </p:spPr>
            <p:txBody>
              <a:bodyPr/>
              <a:lstStyle/>
              <a:p>
                <a:r>
                  <a:rPr lang="en-GB">
                    <a:noFill/>
                  </a:rPr>
                  <a:t> </a:t>
                </a:r>
              </a:p>
            </p:txBody>
          </p:sp>
        </mc:Fallback>
      </mc:AlternateContent>
      <p:sp>
        <p:nvSpPr>
          <p:cNvPr id="58" name="TextBox 57"/>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8"/>
              </a:rPr>
              <a:t>Applet for collision demonstrations</a:t>
            </a:r>
            <a:endParaRPr lang="en-GB" sz="1400" dirty="0">
              <a:latin typeface="Comic Sans MS" pitchFamily="66" charset="0"/>
            </a:endParaRPr>
          </a:p>
        </p:txBody>
      </p:sp>
      <p:sp>
        <p:nvSpPr>
          <p:cNvPr id="59"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418883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blinds(horizontal)">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blinds(horizontal)">
                                      <p:cBhvr>
                                        <p:cTn id="22" dur="5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par>
                                <p:cTn id="28" presetID="3" presetClass="entr" presetSubtype="10"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linds(horizontal)">
                                      <p:cBhvr>
                                        <p:cTn id="30" dur="500"/>
                                        <p:tgtEl>
                                          <p:spTgt spid="12"/>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linds(horizontal)">
                                      <p:cBhvr>
                                        <p:cTn id="33" dur="500"/>
                                        <p:tgtEl>
                                          <p:spTgt spid="13"/>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linds(horizontal)">
                                      <p:cBhvr>
                                        <p:cTn id="36" dur="500"/>
                                        <p:tgtEl>
                                          <p:spTgt spid="14"/>
                                        </p:tgtEl>
                                      </p:cBhvr>
                                    </p:animEffect>
                                  </p:childTnLst>
                                </p:cTn>
                              </p:par>
                              <p:par>
                                <p:cTn id="37" presetID="3" presetClass="entr" presetSubtype="10"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blinds(horizontal)">
                                      <p:cBhvr>
                                        <p:cTn id="39" dur="500"/>
                                        <p:tgtEl>
                                          <p:spTgt spid="15"/>
                                        </p:tgtEl>
                                      </p:cBhvr>
                                    </p:animEffect>
                                  </p:childTnLst>
                                </p:cTn>
                              </p:par>
                              <p:par>
                                <p:cTn id="40" presetID="3" presetClass="entr" presetSubtype="10" fill="hold"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par>
                                <p:cTn id="43" presetID="3" presetClass="entr" presetSubtype="10"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blinds(horizontal)">
                                      <p:cBhvr>
                                        <p:cTn id="45" dur="500"/>
                                        <p:tgtEl>
                                          <p:spTgt spid="17"/>
                                        </p:tgtEl>
                                      </p:cBhvr>
                                    </p:animEffect>
                                  </p:childTnLst>
                                </p:cTn>
                              </p:par>
                              <p:par>
                                <p:cTn id="46" presetID="3" presetClass="entr" presetSubtype="10" fill="hold"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blinds(horizontal)">
                                      <p:cBhvr>
                                        <p:cTn id="48" dur="500"/>
                                        <p:tgtEl>
                                          <p:spTgt spid="18"/>
                                        </p:tgtEl>
                                      </p:cBhvr>
                                    </p:animEffect>
                                  </p:childTnLst>
                                </p:cTn>
                              </p:par>
                              <p:par>
                                <p:cTn id="49" presetID="3" presetClass="entr" presetSubtype="10" fill="hold" nodeType="with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blinds(horizontal)">
                                      <p:cBhvr>
                                        <p:cTn id="51" dur="500"/>
                                        <p:tgtEl>
                                          <p:spTgt spid="27"/>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blinds(horizontal)">
                                      <p:cBhvr>
                                        <p:cTn id="54" dur="500"/>
                                        <p:tgtEl>
                                          <p:spTgt spid="19"/>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blinds(horizontal)">
                                      <p:cBhvr>
                                        <p:cTn id="57" dur="500"/>
                                        <p:tgtEl>
                                          <p:spTgt spid="20"/>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blinds(horizontal)">
                                      <p:cBhvr>
                                        <p:cTn id="60" dur="500"/>
                                        <p:tgtEl>
                                          <p:spTgt spid="21"/>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blinds(horizontal)">
                                      <p:cBhvr>
                                        <p:cTn id="63" dur="500"/>
                                        <p:tgtEl>
                                          <p:spTgt spid="22"/>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blinds(horizontal)">
                                      <p:cBhvr>
                                        <p:cTn id="66" dur="500"/>
                                        <p:tgtEl>
                                          <p:spTgt spid="28"/>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blinds(horizontal)">
                                      <p:cBhvr>
                                        <p:cTn id="69" dur="500"/>
                                        <p:tgtEl>
                                          <p:spTgt spid="29"/>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blinds(horizontal)">
                                      <p:cBhvr>
                                        <p:cTn id="72" dur="500"/>
                                        <p:tgtEl>
                                          <p:spTgt spid="30"/>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blinds(horizontal)">
                                      <p:cBhvr>
                                        <p:cTn id="75" dur="500"/>
                                        <p:tgtEl>
                                          <p:spTgt spid="31"/>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36"/>
                                        </p:tgtEl>
                                        <p:attrNameLst>
                                          <p:attrName>style.visibility</p:attrName>
                                        </p:attrNameLst>
                                      </p:cBhvr>
                                      <p:to>
                                        <p:strVal val="visible"/>
                                      </p:to>
                                    </p:set>
                                    <p:animEffect transition="in" filter="blinds(horizontal)">
                                      <p:cBhvr>
                                        <p:cTn id="78" dur="500"/>
                                        <p:tgtEl>
                                          <p:spTgt spid="36"/>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blinds(horizontal)">
                                      <p:cBhvr>
                                        <p:cTn id="81" dur="500"/>
                                        <p:tgtEl>
                                          <p:spTgt spid="38"/>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blinds(horizontal)">
                                      <p:cBhvr>
                                        <p:cTn id="84" dur="500"/>
                                        <p:tgtEl>
                                          <p:spTgt spid="37"/>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blinds(horizontal)">
                                      <p:cBhvr>
                                        <p:cTn id="87" dur="500"/>
                                        <p:tgtEl>
                                          <p:spTgt spid="39"/>
                                        </p:tgtEl>
                                      </p:cBhvr>
                                    </p:animEffect>
                                  </p:childTnLst>
                                </p:cTn>
                              </p:par>
                              <p:par>
                                <p:cTn id="88" presetID="3" presetClass="entr" presetSubtype="10" fill="hold" nodeType="withEffect">
                                  <p:stCondLst>
                                    <p:cond delay="0"/>
                                  </p:stCondLst>
                                  <p:childTnLst>
                                    <p:set>
                                      <p:cBhvr>
                                        <p:cTn id="89" dur="1" fill="hold">
                                          <p:stCondLst>
                                            <p:cond delay="0"/>
                                          </p:stCondLst>
                                        </p:cTn>
                                        <p:tgtEl>
                                          <p:spTgt spid="23"/>
                                        </p:tgtEl>
                                        <p:attrNameLst>
                                          <p:attrName>style.visibility</p:attrName>
                                        </p:attrNameLst>
                                      </p:cBhvr>
                                      <p:to>
                                        <p:strVal val="visible"/>
                                      </p:to>
                                    </p:set>
                                    <p:animEffect transition="in" filter="blinds(horizontal)">
                                      <p:cBhvr>
                                        <p:cTn id="90" dur="500"/>
                                        <p:tgtEl>
                                          <p:spTgt spid="23"/>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24"/>
                                        </p:tgtEl>
                                        <p:attrNameLst>
                                          <p:attrName>style.visibility</p:attrName>
                                        </p:attrNameLst>
                                      </p:cBhvr>
                                      <p:to>
                                        <p:strVal val="visible"/>
                                      </p:to>
                                    </p:set>
                                    <p:animEffect transition="in" filter="blinds(horizontal)">
                                      <p:cBhvr>
                                        <p:cTn id="93" dur="500"/>
                                        <p:tgtEl>
                                          <p:spTgt spid="24"/>
                                        </p:tgtEl>
                                      </p:cBhvr>
                                    </p:animEffect>
                                  </p:childTnLst>
                                </p:cTn>
                              </p:par>
                              <p:par>
                                <p:cTn id="94" presetID="3" presetClass="entr" presetSubtype="10" fill="hold" nodeType="with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blinds(horizontal)">
                                      <p:cBhvr>
                                        <p:cTn id="96" dur="500"/>
                                        <p:tgtEl>
                                          <p:spTgt spid="25"/>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blinds(horizontal)">
                                      <p:cBhvr>
                                        <p:cTn id="99" dur="500"/>
                                        <p:tgtEl>
                                          <p:spTgt spid="26"/>
                                        </p:tgtEl>
                                      </p:cBhvr>
                                    </p:animEffect>
                                  </p:childTnLst>
                                </p:cTn>
                              </p:par>
                              <p:par>
                                <p:cTn id="100" presetID="3" presetClass="entr" presetSubtype="10" fill="hold" nodeType="with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blinds(horizontal)">
                                      <p:cBhvr>
                                        <p:cTn id="102" dur="500"/>
                                        <p:tgtEl>
                                          <p:spTgt spid="32"/>
                                        </p:tgtEl>
                                      </p:cBhvr>
                                    </p:animEffect>
                                  </p:childTnLst>
                                </p:cTn>
                              </p:par>
                              <p:par>
                                <p:cTn id="103" presetID="3" presetClass="entr" presetSubtype="10" fill="hold" grpId="0" nodeType="withEffect">
                                  <p:stCondLst>
                                    <p:cond delay="0"/>
                                  </p:stCondLst>
                                  <p:childTnLst>
                                    <p:set>
                                      <p:cBhvr>
                                        <p:cTn id="104" dur="1" fill="hold">
                                          <p:stCondLst>
                                            <p:cond delay="0"/>
                                          </p:stCondLst>
                                        </p:cTn>
                                        <p:tgtEl>
                                          <p:spTgt spid="33"/>
                                        </p:tgtEl>
                                        <p:attrNameLst>
                                          <p:attrName>style.visibility</p:attrName>
                                        </p:attrNameLst>
                                      </p:cBhvr>
                                      <p:to>
                                        <p:strVal val="visible"/>
                                      </p:to>
                                    </p:set>
                                    <p:animEffect transition="in" filter="blinds(horizontal)">
                                      <p:cBhvr>
                                        <p:cTn id="105" dur="500"/>
                                        <p:tgtEl>
                                          <p:spTgt spid="33"/>
                                        </p:tgtEl>
                                      </p:cBhvr>
                                    </p:animEffect>
                                  </p:childTnLst>
                                </p:cTn>
                              </p:par>
                              <p:par>
                                <p:cTn id="106" presetID="3" presetClass="entr" presetSubtype="10" fill="hold" nodeType="withEffect">
                                  <p:stCondLst>
                                    <p:cond delay="0"/>
                                  </p:stCondLst>
                                  <p:childTnLst>
                                    <p:set>
                                      <p:cBhvr>
                                        <p:cTn id="107" dur="1" fill="hold">
                                          <p:stCondLst>
                                            <p:cond delay="0"/>
                                          </p:stCondLst>
                                        </p:cTn>
                                        <p:tgtEl>
                                          <p:spTgt spid="34"/>
                                        </p:tgtEl>
                                        <p:attrNameLst>
                                          <p:attrName>style.visibility</p:attrName>
                                        </p:attrNameLst>
                                      </p:cBhvr>
                                      <p:to>
                                        <p:strVal val="visible"/>
                                      </p:to>
                                    </p:set>
                                    <p:animEffect transition="in" filter="blinds(horizontal)">
                                      <p:cBhvr>
                                        <p:cTn id="108" dur="500"/>
                                        <p:tgtEl>
                                          <p:spTgt spid="34"/>
                                        </p:tgtEl>
                                      </p:cBhvr>
                                    </p:animEffect>
                                  </p:childTnLst>
                                </p:cTn>
                              </p:par>
                              <p:par>
                                <p:cTn id="109" presetID="3" presetClass="entr" presetSubtype="10" fill="hold" grpId="0" nodeType="withEffect">
                                  <p:stCondLst>
                                    <p:cond delay="0"/>
                                  </p:stCondLst>
                                  <p:childTnLst>
                                    <p:set>
                                      <p:cBhvr>
                                        <p:cTn id="110" dur="1" fill="hold">
                                          <p:stCondLst>
                                            <p:cond delay="0"/>
                                          </p:stCondLst>
                                        </p:cTn>
                                        <p:tgtEl>
                                          <p:spTgt spid="35"/>
                                        </p:tgtEl>
                                        <p:attrNameLst>
                                          <p:attrName>style.visibility</p:attrName>
                                        </p:attrNameLst>
                                      </p:cBhvr>
                                      <p:to>
                                        <p:strVal val="visible"/>
                                      </p:to>
                                    </p:set>
                                    <p:animEffect transition="in" filter="blinds(horizontal)">
                                      <p:cBhvr>
                                        <p:cTn id="111" dur="500"/>
                                        <p:tgtEl>
                                          <p:spTgt spid="35"/>
                                        </p:tgtEl>
                                      </p:cBhvr>
                                    </p:animEffect>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grpId="0" nodeType="clickEffect">
                                  <p:stCondLst>
                                    <p:cond delay="0"/>
                                  </p:stCondLst>
                                  <p:childTnLst>
                                    <p:set>
                                      <p:cBhvr>
                                        <p:cTn id="115" dur="1" fill="hold">
                                          <p:stCondLst>
                                            <p:cond delay="0"/>
                                          </p:stCondLst>
                                        </p:cTn>
                                        <p:tgtEl>
                                          <p:spTgt spid="41"/>
                                        </p:tgtEl>
                                        <p:attrNameLst>
                                          <p:attrName>style.visibility</p:attrName>
                                        </p:attrNameLst>
                                      </p:cBhvr>
                                      <p:to>
                                        <p:strVal val="visible"/>
                                      </p:to>
                                    </p:set>
                                    <p:animEffect transition="in" filter="blinds(horizontal)">
                                      <p:cBhvr>
                                        <p:cTn id="116" dur="500"/>
                                        <p:tgtEl>
                                          <p:spTgt spid="41"/>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47"/>
                                        </p:tgtEl>
                                        <p:attrNameLst>
                                          <p:attrName>style.visibility</p:attrName>
                                        </p:attrNameLst>
                                      </p:cBhvr>
                                      <p:to>
                                        <p:strVal val="visible"/>
                                      </p:to>
                                    </p:set>
                                    <p:animEffect transition="in" filter="blinds(horizontal)">
                                      <p:cBhvr>
                                        <p:cTn id="121" dur="500"/>
                                        <p:tgtEl>
                                          <p:spTgt spid="47"/>
                                        </p:tgtEl>
                                      </p:cBhvr>
                                    </p:animEffect>
                                  </p:childTnLst>
                                </p:cTn>
                              </p:par>
                            </p:childTnLst>
                          </p:cTn>
                        </p:par>
                      </p:childTnLst>
                    </p:cTn>
                  </p:par>
                  <p:par>
                    <p:cTn id="122" fill="hold">
                      <p:stCondLst>
                        <p:cond delay="indefinite"/>
                      </p:stCondLst>
                      <p:childTnLst>
                        <p:par>
                          <p:cTn id="123" fill="hold">
                            <p:stCondLst>
                              <p:cond delay="0"/>
                            </p:stCondLst>
                            <p:childTnLst>
                              <p:par>
                                <p:cTn id="124" presetID="3" presetClass="entr" presetSubtype="10" fill="hold" grpId="0" nodeType="clickEffect">
                                  <p:stCondLst>
                                    <p:cond delay="0"/>
                                  </p:stCondLst>
                                  <p:childTnLst>
                                    <p:set>
                                      <p:cBhvr>
                                        <p:cTn id="125" dur="1" fill="hold">
                                          <p:stCondLst>
                                            <p:cond delay="0"/>
                                          </p:stCondLst>
                                        </p:cTn>
                                        <p:tgtEl>
                                          <p:spTgt spid="48"/>
                                        </p:tgtEl>
                                        <p:attrNameLst>
                                          <p:attrName>style.visibility</p:attrName>
                                        </p:attrNameLst>
                                      </p:cBhvr>
                                      <p:to>
                                        <p:strVal val="visible"/>
                                      </p:to>
                                    </p:set>
                                    <p:animEffect transition="in" filter="blinds(horizontal)">
                                      <p:cBhvr>
                                        <p:cTn id="126" dur="500"/>
                                        <p:tgtEl>
                                          <p:spTgt spid="48"/>
                                        </p:tgtEl>
                                      </p:cBhvr>
                                    </p:animEffect>
                                  </p:childTnLst>
                                </p:cTn>
                              </p:par>
                            </p:childTnLst>
                          </p:cTn>
                        </p:par>
                      </p:childTnLst>
                    </p:cTn>
                  </p:par>
                  <p:par>
                    <p:cTn id="127" fill="hold">
                      <p:stCondLst>
                        <p:cond delay="indefinite"/>
                      </p:stCondLst>
                      <p:childTnLst>
                        <p:par>
                          <p:cTn id="128" fill="hold">
                            <p:stCondLst>
                              <p:cond delay="0"/>
                            </p:stCondLst>
                            <p:childTnLst>
                              <p:par>
                                <p:cTn id="129" presetID="3" presetClass="entr" presetSubtype="10" fill="hold" nodeType="clickEffect">
                                  <p:stCondLst>
                                    <p:cond delay="0"/>
                                  </p:stCondLst>
                                  <p:childTnLst>
                                    <p:set>
                                      <p:cBhvr>
                                        <p:cTn id="130" dur="1" fill="hold">
                                          <p:stCondLst>
                                            <p:cond delay="0"/>
                                          </p:stCondLst>
                                        </p:cTn>
                                        <p:tgtEl>
                                          <p:spTgt spid="42">
                                            <p:txEl>
                                              <p:pRg st="0" end="0"/>
                                            </p:txEl>
                                          </p:spTgt>
                                        </p:tgtEl>
                                        <p:attrNameLst>
                                          <p:attrName>style.visibility</p:attrName>
                                        </p:attrNameLst>
                                      </p:cBhvr>
                                      <p:to>
                                        <p:strVal val="visible"/>
                                      </p:to>
                                    </p:set>
                                    <p:animEffect transition="in" filter="blinds(horizontal)">
                                      <p:cBhvr>
                                        <p:cTn id="131" dur="500"/>
                                        <p:tgtEl>
                                          <p:spTgt spid="42">
                                            <p:txEl>
                                              <p:pRg st="0" end="0"/>
                                            </p:txEl>
                                          </p:spTgt>
                                        </p:tgtEl>
                                      </p:cBhvr>
                                    </p:animEffect>
                                  </p:childTnLst>
                                </p:cTn>
                              </p:par>
                            </p:childTnLst>
                          </p:cTn>
                        </p:par>
                      </p:childTnLst>
                    </p:cTn>
                  </p:par>
                  <p:par>
                    <p:cTn id="132" fill="hold">
                      <p:stCondLst>
                        <p:cond delay="indefinite"/>
                      </p:stCondLst>
                      <p:childTnLst>
                        <p:par>
                          <p:cTn id="133" fill="hold">
                            <p:stCondLst>
                              <p:cond delay="0"/>
                            </p:stCondLst>
                            <p:childTnLst>
                              <p:par>
                                <p:cTn id="134" presetID="3" presetClass="entr" presetSubtype="10" fill="hold" nodeType="clickEffect">
                                  <p:stCondLst>
                                    <p:cond delay="0"/>
                                  </p:stCondLst>
                                  <p:childTnLst>
                                    <p:set>
                                      <p:cBhvr>
                                        <p:cTn id="135" dur="1" fill="hold">
                                          <p:stCondLst>
                                            <p:cond delay="0"/>
                                          </p:stCondLst>
                                        </p:cTn>
                                        <p:tgtEl>
                                          <p:spTgt spid="42">
                                            <p:txEl>
                                              <p:pRg st="1" end="1"/>
                                            </p:txEl>
                                          </p:spTgt>
                                        </p:tgtEl>
                                        <p:attrNameLst>
                                          <p:attrName>style.visibility</p:attrName>
                                        </p:attrNameLst>
                                      </p:cBhvr>
                                      <p:to>
                                        <p:strVal val="visible"/>
                                      </p:to>
                                    </p:set>
                                    <p:animEffect transition="in" filter="blinds(horizontal)">
                                      <p:cBhvr>
                                        <p:cTn id="136" dur="500"/>
                                        <p:tgtEl>
                                          <p:spTgt spid="42">
                                            <p:txEl>
                                              <p:pRg st="1" end="1"/>
                                            </p:txEl>
                                          </p:spTgt>
                                        </p:tgtEl>
                                      </p:cBhvr>
                                    </p:animEffect>
                                  </p:childTnLst>
                                </p:cTn>
                              </p:par>
                            </p:childTnLst>
                          </p:cTn>
                        </p:par>
                      </p:childTnLst>
                    </p:cTn>
                  </p:par>
                  <p:par>
                    <p:cTn id="137" fill="hold">
                      <p:stCondLst>
                        <p:cond delay="indefinite"/>
                      </p:stCondLst>
                      <p:childTnLst>
                        <p:par>
                          <p:cTn id="138" fill="hold">
                            <p:stCondLst>
                              <p:cond delay="0"/>
                            </p:stCondLst>
                            <p:childTnLst>
                              <p:par>
                                <p:cTn id="139" presetID="3" presetClass="entr" presetSubtype="10" fill="hold" nodeType="clickEffect">
                                  <p:stCondLst>
                                    <p:cond delay="0"/>
                                  </p:stCondLst>
                                  <p:childTnLst>
                                    <p:set>
                                      <p:cBhvr>
                                        <p:cTn id="140" dur="1" fill="hold">
                                          <p:stCondLst>
                                            <p:cond delay="0"/>
                                          </p:stCondLst>
                                        </p:cTn>
                                        <p:tgtEl>
                                          <p:spTgt spid="43">
                                            <p:txEl>
                                              <p:pRg st="0" end="0"/>
                                            </p:txEl>
                                          </p:spTgt>
                                        </p:tgtEl>
                                        <p:attrNameLst>
                                          <p:attrName>style.visibility</p:attrName>
                                        </p:attrNameLst>
                                      </p:cBhvr>
                                      <p:to>
                                        <p:strVal val="visible"/>
                                      </p:to>
                                    </p:set>
                                    <p:animEffect transition="in" filter="blinds(horizontal)">
                                      <p:cBhvr>
                                        <p:cTn id="141" dur="500"/>
                                        <p:tgtEl>
                                          <p:spTgt spid="43">
                                            <p:txEl>
                                              <p:pRg st="0" end="0"/>
                                            </p:txEl>
                                          </p:spTgt>
                                        </p:tgtEl>
                                      </p:cBhvr>
                                    </p:animEffect>
                                  </p:childTnLst>
                                </p:cTn>
                              </p:par>
                            </p:childTnLst>
                          </p:cTn>
                        </p:par>
                      </p:childTnLst>
                    </p:cTn>
                  </p:par>
                  <p:par>
                    <p:cTn id="142" fill="hold">
                      <p:stCondLst>
                        <p:cond delay="indefinite"/>
                      </p:stCondLst>
                      <p:childTnLst>
                        <p:par>
                          <p:cTn id="143" fill="hold">
                            <p:stCondLst>
                              <p:cond delay="0"/>
                            </p:stCondLst>
                            <p:childTnLst>
                              <p:par>
                                <p:cTn id="144" presetID="3" presetClass="entr" presetSubtype="10" fill="hold" nodeType="clickEffect">
                                  <p:stCondLst>
                                    <p:cond delay="0"/>
                                  </p:stCondLst>
                                  <p:childTnLst>
                                    <p:set>
                                      <p:cBhvr>
                                        <p:cTn id="145" dur="1" fill="hold">
                                          <p:stCondLst>
                                            <p:cond delay="0"/>
                                          </p:stCondLst>
                                        </p:cTn>
                                        <p:tgtEl>
                                          <p:spTgt spid="43">
                                            <p:txEl>
                                              <p:pRg st="1" end="1"/>
                                            </p:txEl>
                                          </p:spTgt>
                                        </p:tgtEl>
                                        <p:attrNameLst>
                                          <p:attrName>style.visibility</p:attrName>
                                        </p:attrNameLst>
                                      </p:cBhvr>
                                      <p:to>
                                        <p:strVal val="visible"/>
                                      </p:to>
                                    </p:set>
                                    <p:animEffect transition="in" filter="blinds(horizontal)">
                                      <p:cBhvr>
                                        <p:cTn id="146" dur="500"/>
                                        <p:tgtEl>
                                          <p:spTgt spid="43">
                                            <p:txEl>
                                              <p:pRg st="1" end="1"/>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3" presetClass="entr" presetSubtype="10" fill="hold" grpId="0" nodeType="clickEffect">
                                  <p:stCondLst>
                                    <p:cond delay="0"/>
                                  </p:stCondLst>
                                  <p:childTnLst>
                                    <p:set>
                                      <p:cBhvr>
                                        <p:cTn id="150" dur="1" fill="hold">
                                          <p:stCondLst>
                                            <p:cond delay="0"/>
                                          </p:stCondLst>
                                        </p:cTn>
                                        <p:tgtEl>
                                          <p:spTgt spid="45"/>
                                        </p:tgtEl>
                                        <p:attrNameLst>
                                          <p:attrName>style.visibility</p:attrName>
                                        </p:attrNameLst>
                                      </p:cBhvr>
                                      <p:to>
                                        <p:strVal val="visible"/>
                                      </p:to>
                                    </p:set>
                                    <p:animEffect transition="in" filter="blinds(horizontal)">
                                      <p:cBhvr>
                                        <p:cTn id="151" dur="500"/>
                                        <p:tgtEl>
                                          <p:spTgt spid="45"/>
                                        </p:tgtEl>
                                      </p:cBhvr>
                                    </p:animEffect>
                                  </p:childTnLst>
                                </p:cTn>
                              </p:par>
                            </p:childTnLst>
                          </p:cTn>
                        </p:par>
                      </p:childTnLst>
                    </p:cTn>
                  </p:par>
                  <p:par>
                    <p:cTn id="152" fill="hold">
                      <p:stCondLst>
                        <p:cond delay="indefinite"/>
                      </p:stCondLst>
                      <p:childTnLst>
                        <p:par>
                          <p:cTn id="153" fill="hold">
                            <p:stCondLst>
                              <p:cond delay="0"/>
                            </p:stCondLst>
                            <p:childTnLst>
                              <p:par>
                                <p:cTn id="154" presetID="3" presetClass="entr" presetSubtype="10" fill="hold" grpId="0" nodeType="clickEffect">
                                  <p:stCondLst>
                                    <p:cond delay="0"/>
                                  </p:stCondLst>
                                  <p:childTnLst>
                                    <p:set>
                                      <p:cBhvr>
                                        <p:cTn id="155" dur="1" fill="hold">
                                          <p:stCondLst>
                                            <p:cond delay="0"/>
                                          </p:stCondLst>
                                        </p:cTn>
                                        <p:tgtEl>
                                          <p:spTgt spid="49"/>
                                        </p:tgtEl>
                                        <p:attrNameLst>
                                          <p:attrName>style.visibility</p:attrName>
                                        </p:attrNameLst>
                                      </p:cBhvr>
                                      <p:to>
                                        <p:strVal val="visible"/>
                                      </p:to>
                                    </p:set>
                                    <p:animEffect transition="in" filter="blinds(horizontal)">
                                      <p:cBhvr>
                                        <p:cTn id="156" dur="500"/>
                                        <p:tgtEl>
                                          <p:spTgt spid="49"/>
                                        </p:tgtEl>
                                      </p:cBhvr>
                                    </p:animEffect>
                                  </p:childTnLst>
                                </p:cTn>
                              </p:par>
                            </p:childTnLst>
                          </p:cTn>
                        </p:par>
                      </p:childTnLst>
                    </p:cTn>
                  </p:par>
                  <p:par>
                    <p:cTn id="157" fill="hold">
                      <p:stCondLst>
                        <p:cond delay="indefinite"/>
                      </p:stCondLst>
                      <p:childTnLst>
                        <p:par>
                          <p:cTn id="158" fill="hold">
                            <p:stCondLst>
                              <p:cond delay="0"/>
                            </p:stCondLst>
                            <p:childTnLst>
                              <p:par>
                                <p:cTn id="159" presetID="3" presetClass="entr" presetSubtype="10" fill="hold" grpId="0" nodeType="clickEffect">
                                  <p:stCondLst>
                                    <p:cond delay="0"/>
                                  </p:stCondLst>
                                  <p:childTnLst>
                                    <p:set>
                                      <p:cBhvr>
                                        <p:cTn id="160" dur="1" fill="hold">
                                          <p:stCondLst>
                                            <p:cond delay="0"/>
                                          </p:stCondLst>
                                        </p:cTn>
                                        <p:tgtEl>
                                          <p:spTgt spid="50"/>
                                        </p:tgtEl>
                                        <p:attrNameLst>
                                          <p:attrName>style.visibility</p:attrName>
                                        </p:attrNameLst>
                                      </p:cBhvr>
                                      <p:to>
                                        <p:strVal val="visible"/>
                                      </p:to>
                                    </p:set>
                                    <p:animEffect transition="in" filter="blinds(horizontal)">
                                      <p:cBhvr>
                                        <p:cTn id="161" dur="500"/>
                                        <p:tgtEl>
                                          <p:spTgt spid="50"/>
                                        </p:tgtEl>
                                      </p:cBhvr>
                                    </p:animEffect>
                                  </p:childTnLst>
                                </p:cTn>
                              </p:par>
                            </p:childTnLst>
                          </p:cTn>
                        </p:par>
                      </p:childTnLst>
                    </p:cTn>
                  </p:par>
                  <p:par>
                    <p:cTn id="162" fill="hold">
                      <p:stCondLst>
                        <p:cond delay="indefinite"/>
                      </p:stCondLst>
                      <p:childTnLst>
                        <p:par>
                          <p:cTn id="163" fill="hold">
                            <p:stCondLst>
                              <p:cond delay="0"/>
                            </p:stCondLst>
                            <p:childTnLst>
                              <p:par>
                                <p:cTn id="164" presetID="3" presetClass="entr" presetSubtype="10" fill="hold" grpId="0" nodeType="clickEffect">
                                  <p:stCondLst>
                                    <p:cond delay="0"/>
                                  </p:stCondLst>
                                  <p:childTnLst>
                                    <p:set>
                                      <p:cBhvr>
                                        <p:cTn id="165" dur="1" fill="hold">
                                          <p:stCondLst>
                                            <p:cond delay="0"/>
                                          </p:stCondLst>
                                        </p:cTn>
                                        <p:tgtEl>
                                          <p:spTgt spid="46"/>
                                        </p:tgtEl>
                                        <p:attrNameLst>
                                          <p:attrName>style.visibility</p:attrName>
                                        </p:attrNameLst>
                                      </p:cBhvr>
                                      <p:to>
                                        <p:strVal val="visible"/>
                                      </p:to>
                                    </p:set>
                                    <p:animEffect transition="in" filter="blinds(horizontal)">
                                      <p:cBhvr>
                                        <p:cTn id="166" dur="500"/>
                                        <p:tgtEl>
                                          <p:spTgt spid="46"/>
                                        </p:tgtEl>
                                      </p:cBhvr>
                                    </p:animEffect>
                                  </p:childTnLst>
                                </p:cTn>
                              </p:par>
                            </p:childTnLst>
                          </p:cTn>
                        </p:par>
                      </p:childTnLst>
                    </p:cTn>
                  </p:par>
                  <p:par>
                    <p:cTn id="167" fill="hold">
                      <p:stCondLst>
                        <p:cond delay="indefinite"/>
                      </p:stCondLst>
                      <p:childTnLst>
                        <p:par>
                          <p:cTn id="168" fill="hold">
                            <p:stCondLst>
                              <p:cond delay="0"/>
                            </p:stCondLst>
                            <p:childTnLst>
                              <p:par>
                                <p:cTn id="169" presetID="3" presetClass="entr" presetSubtype="10" fill="hold" grpId="0" nodeType="clickEffect">
                                  <p:stCondLst>
                                    <p:cond delay="0"/>
                                  </p:stCondLst>
                                  <p:childTnLst>
                                    <p:set>
                                      <p:cBhvr>
                                        <p:cTn id="170" dur="1" fill="hold">
                                          <p:stCondLst>
                                            <p:cond delay="0"/>
                                          </p:stCondLst>
                                        </p:cTn>
                                        <p:tgtEl>
                                          <p:spTgt spid="51"/>
                                        </p:tgtEl>
                                        <p:attrNameLst>
                                          <p:attrName>style.visibility</p:attrName>
                                        </p:attrNameLst>
                                      </p:cBhvr>
                                      <p:to>
                                        <p:strVal val="visible"/>
                                      </p:to>
                                    </p:set>
                                    <p:animEffect transition="in" filter="blinds(horizontal)">
                                      <p:cBhvr>
                                        <p:cTn id="17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9" grpId="0" animBg="1"/>
      <p:bldP spid="20" grpId="0" animBg="1"/>
      <p:bldP spid="21" grpId="0" animBg="1"/>
      <p:bldP spid="22" grpId="0" animBg="1"/>
      <p:bldP spid="24" grpId="0"/>
      <p:bldP spid="26" grpId="0"/>
      <p:bldP spid="28" grpId="0"/>
      <p:bldP spid="29" grpId="0"/>
      <p:bldP spid="30" grpId="0"/>
      <p:bldP spid="31" grpId="0"/>
      <p:bldP spid="33" grpId="0"/>
      <p:bldP spid="35" grpId="0"/>
      <p:bldP spid="36" grpId="0"/>
      <p:bldP spid="37" grpId="0"/>
      <p:bldP spid="38" grpId="0"/>
      <p:bldP spid="39" grpId="0"/>
      <p:bldP spid="40" grpId="0"/>
      <p:bldP spid="41" grpId="0"/>
      <p:bldP spid="45" grpId="0"/>
      <p:bldP spid="46" grpId="0"/>
      <p:bldP spid="47" grpId="0" animBg="1"/>
      <p:bldP spid="48" grpId="0"/>
      <p:bldP spid="49" grpId="0" animBg="1"/>
      <p:bldP spid="50" grpId="0"/>
      <p:bldP spid="5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20" y="1600200"/>
            <a:ext cx="3788979" cy="5105400"/>
          </a:xfrm>
        </p:spPr>
        <p:txBody>
          <a:bodyPr>
            <a:normAutofit fontScale="92500" lnSpcReduction="2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Three spheres A, B and C have masses 1kg, 2kg and 3kg respectively. They are moving along the same straight horizontal plane with A following B, which is following C. The initial velocities of A, B and C are 7ms</a:t>
            </a:r>
            <a:r>
              <a:rPr lang="en-GB" sz="1400" baseline="30000" dirty="0">
                <a:latin typeface="Comic Sans MS" pitchFamily="66" charset="0"/>
              </a:rPr>
              <a:t>-1</a:t>
            </a:r>
            <a:r>
              <a:rPr lang="en-GB" sz="1400" dirty="0">
                <a:latin typeface="Comic Sans MS" pitchFamily="66" charset="0"/>
              </a:rPr>
              <a:t>, 3ms</a:t>
            </a:r>
            <a:r>
              <a:rPr lang="en-GB" sz="1400" baseline="30000" dirty="0">
                <a:latin typeface="Comic Sans MS" pitchFamily="66" charset="0"/>
              </a:rPr>
              <a:t>-1</a:t>
            </a:r>
            <a:r>
              <a:rPr lang="en-GB" sz="1400" dirty="0">
                <a:latin typeface="Comic Sans MS" pitchFamily="66" charset="0"/>
              </a:rPr>
              <a:t> and 1ms</a:t>
            </a:r>
            <a:r>
              <a:rPr lang="en-GB" sz="1400" baseline="30000" dirty="0">
                <a:latin typeface="Comic Sans MS" pitchFamily="66" charset="0"/>
              </a:rPr>
              <a:t>-1</a:t>
            </a:r>
            <a:r>
              <a:rPr lang="en-GB" sz="1400" dirty="0">
                <a:latin typeface="Comic Sans MS" pitchFamily="66" charset="0"/>
              </a:rPr>
              <a:t> in the direction ABC. Sphere A collides with sphere B then sphere B collides with sphere C. The coefficient of restitution between A and B is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2</a:t>
            </a:r>
            <a:r>
              <a:rPr lang="en-GB" sz="1400" dirty="0">
                <a:latin typeface="Comic Sans MS" pitchFamily="66" charset="0"/>
              </a:rPr>
              <a:t> and between B and C is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4</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the velocities of the 3 spheres after both collisions have taken place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b) Explain how you know that there will be a further collision between A and B</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sym typeface="Wingdings" pitchFamily="2" charset="2"/>
              </a:rPr>
              <a:t> Consider each collision separately, drawing diagrams each time.</a:t>
            </a:r>
            <a:endParaRPr lang="en-GB" sz="1400" dirty="0">
              <a:latin typeface="Comic Sans MS" pitchFamily="66" charset="0"/>
            </a:endParaRP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cxnSp>
        <p:nvCxnSpPr>
          <p:cNvPr id="11" name="Straight Connector 10"/>
          <p:cNvCxnSpPr/>
          <p:nvPr/>
        </p:nvCxnSpPr>
        <p:spPr>
          <a:xfrm>
            <a:off x="3962400" y="1752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62400" y="2057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62400" y="17526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486400" y="17526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486400" y="17526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10400" y="1752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86400" y="1752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62400" y="1752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191000" y="2438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53000" y="2438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15000" y="2438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77000" y="2438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14800" y="2362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91000" y="2057400"/>
            <a:ext cx="293670" cy="307777"/>
          </a:xfrm>
          <a:prstGeom prst="rect">
            <a:avLst/>
          </a:prstGeom>
          <a:noFill/>
        </p:spPr>
        <p:txBody>
          <a:bodyPr wrap="none" rtlCol="0">
            <a:spAutoFit/>
          </a:bodyPr>
          <a:lstStyle/>
          <a:p>
            <a:pPr algn="ctr"/>
            <a:r>
              <a:rPr lang="en-GB" sz="1400" dirty="0">
                <a:latin typeface="Comic Sans MS" pitchFamily="66" charset="0"/>
              </a:rPr>
              <a:t>7</a:t>
            </a:r>
          </a:p>
        </p:txBody>
      </p:sp>
      <p:cxnSp>
        <p:nvCxnSpPr>
          <p:cNvPr id="25" name="Straight Arrow Connector 24"/>
          <p:cNvCxnSpPr/>
          <p:nvPr/>
        </p:nvCxnSpPr>
        <p:spPr>
          <a:xfrm>
            <a:off x="6400800" y="2362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85015" y="2057400"/>
            <a:ext cx="277640" cy="307777"/>
          </a:xfrm>
          <a:prstGeom prst="rect">
            <a:avLst/>
          </a:prstGeom>
          <a:noFill/>
        </p:spPr>
        <p:txBody>
          <a:bodyPr wrap="none" rtlCol="0">
            <a:spAutoFit/>
          </a:bodyPr>
          <a:lstStyle/>
          <a:p>
            <a:pPr algn="ctr"/>
            <a:r>
              <a:rPr lang="en-GB" sz="1400" dirty="0">
                <a:latin typeface="Comic Sans MS" pitchFamily="66" charset="0"/>
              </a:rPr>
              <a:t>y</a:t>
            </a:r>
            <a:endParaRPr lang="en-GB" sz="1400" baseline="-25000" dirty="0">
              <a:latin typeface="Comic Sans MS" pitchFamily="66" charset="0"/>
            </a:endParaRPr>
          </a:p>
        </p:txBody>
      </p:sp>
      <p:cxnSp>
        <p:nvCxnSpPr>
          <p:cNvPr id="27" name="Straight Connector 26"/>
          <p:cNvCxnSpPr/>
          <p:nvPr/>
        </p:nvCxnSpPr>
        <p:spPr>
          <a:xfrm>
            <a:off x="3962400" y="3048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14800" y="24384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29" name="TextBox 28"/>
          <p:cNvSpPr txBox="1"/>
          <p:nvPr/>
        </p:nvSpPr>
        <p:spPr>
          <a:xfrm>
            <a:off x="5638800" y="24384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0" name="TextBox 29"/>
          <p:cNvSpPr txBox="1"/>
          <p:nvPr/>
        </p:nvSpPr>
        <p:spPr>
          <a:xfrm>
            <a:off x="4876800" y="24384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1" name="TextBox 30"/>
          <p:cNvSpPr txBox="1"/>
          <p:nvPr/>
        </p:nvSpPr>
        <p:spPr>
          <a:xfrm>
            <a:off x="6400800" y="2438400"/>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32" name="Straight Arrow Connector 31"/>
          <p:cNvCxnSpPr/>
          <p:nvPr/>
        </p:nvCxnSpPr>
        <p:spPr>
          <a:xfrm>
            <a:off x="4876800" y="2362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53000" y="2057400"/>
            <a:ext cx="293670" cy="307777"/>
          </a:xfrm>
          <a:prstGeom prst="rect">
            <a:avLst/>
          </a:prstGeom>
          <a:noFill/>
        </p:spPr>
        <p:txBody>
          <a:bodyPr wrap="none" rtlCol="0">
            <a:spAutoFit/>
          </a:bodyPr>
          <a:lstStyle/>
          <a:p>
            <a:pPr algn="ctr"/>
            <a:r>
              <a:rPr lang="en-GB" sz="1400" dirty="0">
                <a:latin typeface="Comic Sans MS" pitchFamily="66" charset="0"/>
              </a:rPr>
              <a:t>3</a:t>
            </a:r>
          </a:p>
        </p:txBody>
      </p:sp>
      <p:cxnSp>
        <p:nvCxnSpPr>
          <p:cNvPr id="34" name="Straight Arrow Connector 33"/>
          <p:cNvCxnSpPr/>
          <p:nvPr/>
        </p:nvCxnSpPr>
        <p:spPr>
          <a:xfrm>
            <a:off x="5638800" y="2362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16603" y="2057400"/>
            <a:ext cx="290465" cy="307777"/>
          </a:xfrm>
          <a:prstGeom prst="rect">
            <a:avLst/>
          </a:prstGeom>
          <a:noFill/>
        </p:spPr>
        <p:txBody>
          <a:bodyPr wrap="none" rtlCol="0">
            <a:spAutoFit/>
          </a:bodyPr>
          <a:lstStyle/>
          <a:p>
            <a:pPr algn="ctr"/>
            <a:r>
              <a:rPr lang="en-GB" sz="1400" dirty="0">
                <a:latin typeface="Comic Sans MS" pitchFamily="66" charset="0"/>
              </a:rPr>
              <a:t>x</a:t>
            </a:r>
            <a:endParaRPr lang="en-GB" sz="1400" baseline="-25000" dirty="0">
              <a:latin typeface="Comic Sans MS" pitchFamily="66" charset="0"/>
            </a:endParaRPr>
          </a:p>
        </p:txBody>
      </p:sp>
      <p:sp>
        <p:nvSpPr>
          <p:cNvPr id="36" name="TextBox 35"/>
          <p:cNvSpPr txBox="1"/>
          <p:nvPr/>
        </p:nvSpPr>
        <p:spPr>
          <a:xfrm>
            <a:off x="4209320" y="2743200"/>
            <a:ext cx="264816" cy="307777"/>
          </a:xfrm>
          <a:prstGeom prst="rect">
            <a:avLst/>
          </a:prstGeom>
          <a:noFill/>
        </p:spPr>
        <p:txBody>
          <a:bodyPr wrap="none" rtlCol="0">
            <a:spAutoFit/>
          </a:bodyPr>
          <a:lstStyle/>
          <a:p>
            <a:pPr algn="ctr"/>
            <a:r>
              <a:rPr lang="en-GB" sz="1400" dirty="0">
                <a:latin typeface="Comic Sans MS" pitchFamily="66" charset="0"/>
              </a:rPr>
              <a:t>1</a:t>
            </a:r>
          </a:p>
        </p:txBody>
      </p:sp>
      <p:sp>
        <p:nvSpPr>
          <p:cNvPr id="37" name="TextBox 36"/>
          <p:cNvSpPr txBox="1"/>
          <p:nvPr/>
        </p:nvSpPr>
        <p:spPr>
          <a:xfrm>
            <a:off x="5733320" y="2743200"/>
            <a:ext cx="264816" cy="307777"/>
          </a:xfrm>
          <a:prstGeom prst="rect">
            <a:avLst/>
          </a:prstGeom>
          <a:noFill/>
        </p:spPr>
        <p:txBody>
          <a:bodyPr wrap="none" rtlCol="0">
            <a:spAutoFit/>
          </a:bodyPr>
          <a:lstStyle/>
          <a:p>
            <a:pPr algn="ctr"/>
            <a:r>
              <a:rPr lang="en-GB" sz="1400" dirty="0">
                <a:latin typeface="Comic Sans MS" pitchFamily="66" charset="0"/>
              </a:rPr>
              <a:t>1</a:t>
            </a:r>
          </a:p>
        </p:txBody>
      </p:sp>
      <p:sp>
        <p:nvSpPr>
          <p:cNvPr id="38" name="TextBox 37"/>
          <p:cNvSpPr txBox="1"/>
          <p:nvPr/>
        </p:nvSpPr>
        <p:spPr>
          <a:xfrm>
            <a:off x="4956893" y="2743200"/>
            <a:ext cx="293670" cy="307777"/>
          </a:xfrm>
          <a:prstGeom prst="rect">
            <a:avLst/>
          </a:prstGeom>
          <a:noFill/>
        </p:spPr>
        <p:txBody>
          <a:bodyPr wrap="none" rtlCol="0">
            <a:spAutoFit/>
          </a:bodyPr>
          <a:lstStyle/>
          <a:p>
            <a:pPr algn="ctr"/>
            <a:r>
              <a:rPr lang="en-GB" sz="1400" dirty="0">
                <a:latin typeface="Comic Sans MS" pitchFamily="66" charset="0"/>
              </a:rPr>
              <a:t>2</a:t>
            </a:r>
          </a:p>
        </p:txBody>
      </p:sp>
      <p:sp>
        <p:nvSpPr>
          <p:cNvPr id="39" name="TextBox 38"/>
          <p:cNvSpPr txBox="1"/>
          <p:nvPr/>
        </p:nvSpPr>
        <p:spPr>
          <a:xfrm>
            <a:off x="6480893" y="2743200"/>
            <a:ext cx="293670" cy="307777"/>
          </a:xfrm>
          <a:prstGeom prst="rect">
            <a:avLst/>
          </a:prstGeom>
          <a:noFill/>
        </p:spPr>
        <p:txBody>
          <a:bodyPr wrap="none" rtlCol="0">
            <a:spAutoFit/>
          </a:bodyPr>
          <a:lstStyle/>
          <a:p>
            <a:pPr algn="ctr"/>
            <a:r>
              <a:rPr lang="en-GB" sz="1400" dirty="0">
                <a:latin typeface="Comic Sans MS" pitchFamily="66" charset="0"/>
              </a:rPr>
              <a:t>2</a:t>
            </a:r>
          </a:p>
        </p:txBody>
      </p:sp>
      <p:sp>
        <p:nvSpPr>
          <p:cNvPr id="40" name="TextBox 39"/>
          <p:cNvSpPr txBox="1"/>
          <p:nvPr/>
        </p:nvSpPr>
        <p:spPr>
          <a:xfrm>
            <a:off x="3962400" y="1371600"/>
            <a:ext cx="2953053" cy="307777"/>
          </a:xfrm>
          <a:prstGeom prst="rect">
            <a:avLst/>
          </a:prstGeom>
          <a:noFill/>
        </p:spPr>
        <p:txBody>
          <a:bodyPr wrap="none" rtlCol="0">
            <a:spAutoFit/>
          </a:bodyPr>
          <a:lstStyle/>
          <a:p>
            <a:r>
              <a:rPr lang="en-GB" sz="1400" u="sng" dirty="0">
                <a:latin typeface="Comic Sans MS" pitchFamily="66" charset="0"/>
              </a:rPr>
              <a:t>Sphere A colliding with Sphere B</a:t>
            </a:r>
          </a:p>
        </p:txBody>
      </p:sp>
      <mc:AlternateContent xmlns:mc="http://schemas.openxmlformats.org/markup-compatibility/2006" xmlns:a14="http://schemas.microsoft.com/office/drawing/2010/main">
        <mc:Choice Requires="a14">
          <p:sp>
            <p:nvSpPr>
              <p:cNvPr id="51" name="TextBox 50"/>
              <p:cNvSpPr txBox="1"/>
              <p:nvPr/>
            </p:nvSpPr>
            <p:spPr>
              <a:xfrm>
                <a:off x="7391400" y="17526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2=</m:t>
                      </m:r>
                      <m:r>
                        <a:rPr lang="en-GB" sz="1600" b="0" i="1" smtClean="0">
                          <a:solidFill>
                            <a:srgbClr val="FF0000"/>
                          </a:solidFill>
                          <a:latin typeface="Cambria Math"/>
                        </a:rPr>
                        <m:t>𝑦</m:t>
                      </m:r>
                      <m:r>
                        <a:rPr lang="en-GB" sz="1600" i="1">
                          <a:solidFill>
                            <a:srgbClr val="FF0000"/>
                          </a:solidFill>
                          <a:latin typeface="Cambria Math"/>
                        </a:rPr>
                        <m:t>−</m:t>
                      </m:r>
                      <m:r>
                        <a:rPr lang="en-GB" sz="1600" b="0" i="1" smtClean="0">
                          <a:solidFill>
                            <a:srgbClr val="FF0000"/>
                          </a:solidFill>
                          <a:latin typeface="Cambria Math"/>
                        </a:rPr>
                        <m:t>𝑥</m:t>
                      </m:r>
                    </m:oMath>
                  </m:oMathPara>
                </a14:m>
                <a:endParaRPr lang="en-GB" sz="1600" dirty="0">
                  <a:solidFill>
                    <a:srgbClr val="FF0000"/>
                  </a:solidFill>
                </a:endParaRPr>
              </a:p>
            </p:txBody>
          </p:sp>
        </mc:Choice>
        <mc:Fallback xmlns="">
          <p:sp>
            <p:nvSpPr>
              <p:cNvPr id="51" name="TextBox 50"/>
              <p:cNvSpPr txBox="1">
                <a:spLocks noRot="1" noChangeAspect="1" noMove="1" noResize="1" noEditPoints="1" noAdjustHandles="1" noChangeArrowheads="1" noChangeShapeType="1" noTextEdit="1"/>
              </p:cNvSpPr>
              <p:nvPr/>
            </p:nvSpPr>
            <p:spPr>
              <a:xfrm>
                <a:off x="7391400" y="1752600"/>
                <a:ext cx="1092094" cy="338554"/>
              </a:xfrm>
              <a:prstGeom prst="rect">
                <a:avLst/>
              </a:prstGeom>
              <a:blipFill rotWithShape="1">
                <a:blip r:embed="rId9"/>
                <a:stretch>
                  <a:fillRect b="-1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4267200" y="3276600"/>
                <a:ext cx="258192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2</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2</m:t>
                          </m:r>
                        </m:sub>
                      </m:sSub>
                    </m:oMath>
                  </m:oMathPara>
                </a14:m>
                <a:endParaRPr lang="en-GB" sz="1400" dirty="0"/>
              </a:p>
            </p:txBody>
          </p:sp>
        </mc:Choice>
        <mc:Fallback xmlns="">
          <p:sp>
            <p:nvSpPr>
              <p:cNvPr id="52" name="TextBox 51"/>
              <p:cNvSpPr txBox="1">
                <a:spLocks noRot="1" noChangeAspect="1" noMove="1" noResize="1" noEditPoints="1" noAdjustHandles="1" noChangeArrowheads="1" noChangeShapeType="1" noTextEdit="1"/>
              </p:cNvSpPr>
              <p:nvPr/>
            </p:nvSpPr>
            <p:spPr>
              <a:xfrm>
                <a:off x="4267200" y="3276600"/>
                <a:ext cx="2581924" cy="307777"/>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4114800" y="3810000"/>
                <a:ext cx="287905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400" b="0" i="1" smtClean="0">
                              <a:latin typeface="Cambria Math" panose="02040503050406030204" pitchFamily="18" charset="0"/>
                            </a:rPr>
                          </m:ctrlPr>
                        </m:dPr>
                        <m:e>
                          <m:r>
                            <a:rPr lang="en-GB" sz="1400" b="0" i="1" smtClean="0">
                              <a:latin typeface="Cambria Math"/>
                            </a:rPr>
                            <m:t>1</m:t>
                          </m:r>
                        </m:e>
                      </m:d>
                      <m:d>
                        <m:dPr>
                          <m:ctrlPr>
                            <a:rPr lang="en-GB" sz="1400" b="0" i="1" smtClean="0">
                              <a:latin typeface="Cambria Math" panose="02040503050406030204" pitchFamily="18" charset="0"/>
                            </a:rPr>
                          </m:ctrlPr>
                        </m:dPr>
                        <m:e>
                          <m:r>
                            <a:rPr lang="en-GB" sz="1400" b="0" i="1" smtClean="0">
                              <a:latin typeface="Cambria Math"/>
                            </a:rPr>
                            <m:t>7</m:t>
                          </m:r>
                        </m:e>
                      </m:d>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2</m:t>
                          </m:r>
                        </m:e>
                      </m:d>
                      <m:d>
                        <m:dPr>
                          <m:ctrlPr>
                            <a:rPr lang="en-GB" sz="1400" b="0" i="1" smtClean="0">
                              <a:latin typeface="Cambria Math" panose="02040503050406030204" pitchFamily="18" charset="0"/>
                            </a:rPr>
                          </m:ctrlPr>
                        </m:dPr>
                        <m:e>
                          <m:r>
                            <a:rPr lang="en-GB" sz="1400" b="0" i="1" smtClean="0">
                              <a:latin typeface="Cambria Math"/>
                            </a:rPr>
                            <m:t>3</m:t>
                          </m:r>
                        </m:e>
                      </m:d>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1</m:t>
                          </m:r>
                        </m:e>
                      </m:d>
                      <m:d>
                        <m:dPr>
                          <m:ctrlPr>
                            <a:rPr lang="en-GB" sz="1400" b="0" i="1" smtClean="0">
                              <a:latin typeface="Cambria Math" panose="02040503050406030204" pitchFamily="18" charset="0"/>
                            </a:rPr>
                          </m:ctrlPr>
                        </m:dPr>
                        <m:e>
                          <m:r>
                            <a:rPr lang="en-GB" sz="1400" b="0" i="1" smtClean="0">
                              <a:latin typeface="Cambria Math"/>
                            </a:rPr>
                            <m:t>𝑥</m:t>
                          </m:r>
                        </m:e>
                      </m:d>
                      <m:r>
                        <a:rPr lang="en-GB" sz="1400" b="0" i="1" smtClean="0">
                          <a:latin typeface="Cambria Math"/>
                        </a:rPr>
                        <m:t>+(2)(</m:t>
                      </m:r>
                      <m:r>
                        <a:rPr lang="en-GB" sz="1400" b="0" i="1" smtClean="0">
                          <a:latin typeface="Cambria Math"/>
                        </a:rPr>
                        <m:t>𝑦</m:t>
                      </m:r>
                      <m:r>
                        <a:rPr lang="en-GB" sz="1400" b="0" i="1" smtClean="0">
                          <a:latin typeface="Cambria Math"/>
                        </a:rPr>
                        <m:t>)</m:t>
                      </m:r>
                    </m:oMath>
                  </m:oMathPara>
                </a14:m>
                <a:endParaRPr lang="en-GB" sz="1400" dirty="0"/>
              </a:p>
            </p:txBody>
          </p:sp>
        </mc:Choice>
        <mc:Fallback xmlns="">
          <p:sp>
            <p:nvSpPr>
              <p:cNvPr id="53" name="TextBox 52"/>
              <p:cNvSpPr txBox="1">
                <a:spLocks noRot="1" noChangeAspect="1" noMove="1" noResize="1" noEditPoints="1" noAdjustHandles="1" noChangeArrowheads="1" noChangeShapeType="1" noTextEdit="1"/>
              </p:cNvSpPr>
              <p:nvPr/>
            </p:nvSpPr>
            <p:spPr>
              <a:xfrm>
                <a:off x="4114800" y="3810000"/>
                <a:ext cx="2879058" cy="307777"/>
              </a:xfrm>
              <a:prstGeom prst="rect">
                <a:avLst/>
              </a:prstGeom>
              <a:blipFill rotWithShape="1">
                <a:blip r:embed="rId11"/>
                <a:stretch>
                  <a:fillRect b="-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5105400" y="4343400"/>
                <a:ext cx="117743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13=</m:t>
                      </m:r>
                      <m:r>
                        <a:rPr lang="en-GB" sz="1400" b="0" i="1" smtClean="0">
                          <a:latin typeface="Cambria Math"/>
                        </a:rPr>
                        <m:t>𝑥</m:t>
                      </m:r>
                      <m:r>
                        <a:rPr lang="en-GB" sz="1400" b="0" i="1" smtClean="0">
                          <a:latin typeface="Cambria Math"/>
                        </a:rPr>
                        <m:t>+2</m:t>
                      </m:r>
                      <m:r>
                        <a:rPr lang="en-GB" sz="1400" b="0" i="1" smtClean="0">
                          <a:latin typeface="Cambria Math"/>
                        </a:rPr>
                        <m:t>𝑦</m:t>
                      </m:r>
                    </m:oMath>
                  </m:oMathPara>
                </a14:m>
                <a:endParaRPr lang="en-GB" sz="1400" dirty="0"/>
              </a:p>
            </p:txBody>
          </p:sp>
        </mc:Choice>
        <mc:Fallback xmlns="">
          <p:sp>
            <p:nvSpPr>
              <p:cNvPr id="54" name="TextBox 53"/>
              <p:cNvSpPr txBox="1">
                <a:spLocks noRot="1" noChangeAspect="1" noMove="1" noResize="1" noEditPoints="1" noAdjustHandles="1" noChangeArrowheads="1" noChangeShapeType="1" noTextEdit="1"/>
              </p:cNvSpPr>
              <p:nvPr/>
            </p:nvSpPr>
            <p:spPr>
              <a:xfrm>
                <a:off x="5105400" y="4343400"/>
                <a:ext cx="1177438" cy="307777"/>
              </a:xfrm>
              <a:prstGeom prst="rect">
                <a:avLst/>
              </a:prstGeom>
              <a:blipFill rotWithShape="1">
                <a:blip r:embed="rId12"/>
                <a:stretch>
                  <a:fillRect/>
                </a:stretch>
              </a:blipFill>
            </p:spPr>
            <p:txBody>
              <a:bodyPr/>
              <a:lstStyle/>
              <a:p>
                <a:r>
                  <a:rPr lang="en-GB">
                    <a:noFill/>
                  </a:rPr>
                  <a:t> </a:t>
                </a:r>
              </a:p>
            </p:txBody>
          </p:sp>
        </mc:Fallback>
      </mc:AlternateContent>
      <p:sp>
        <p:nvSpPr>
          <p:cNvPr id="55" name="Arc 54"/>
          <p:cNvSpPr/>
          <p:nvPr/>
        </p:nvSpPr>
        <p:spPr>
          <a:xfrm>
            <a:off x="6934200" y="34290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6" name="TextBox 55"/>
          <p:cNvSpPr txBox="1"/>
          <p:nvPr/>
        </p:nvSpPr>
        <p:spPr>
          <a:xfrm>
            <a:off x="7315200" y="35814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57" name="Arc 56"/>
          <p:cNvSpPr/>
          <p:nvPr/>
        </p:nvSpPr>
        <p:spPr>
          <a:xfrm>
            <a:off x="6934200" y="40386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8" name="TextBox 57"/>
          <p:cNvSpPr txBox="1"/>
          <p:nvPr/>
        </p:nvSpPr>
        <p:spPr>
          <a:xfrm>
            <a:off x="7315200" y="3962400"/>
            <a:ext cx="1524000" cy="523220"/>
          </a:xfrm>
          <a:prstGeom prst="rect">
            <a:avLst/>
          </a:prstGeom>
          <a:noFill/>
        </p:spPr>
        <p:txBody>
          <a:bodyPr wrap="square" rtlCol="0">
            <a:spAutoFit/>
          </a:bodyPr>
          <a:lstStyle/>
          <a:p>
            <a:pPr algn="ctr"/>
            <a:r>
              <a:rPr lang="en-GB" sz="1400" dirty="0">
                <a:solidFill>
                  <a:srgbClr val="FF0000"/>
                </a:solidFill>
                <a:latin typeface="Comic Sans MS" pitchFamily="66" charset="0"/>
              </a:rPr>
              <a:t>Calculate terms and simplify</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9" name="TextBox 58"/>
              <p:cNvSpPr txBox="1"/>
              <p:nvPr/>
            </p:nvSpPr>
            <p:spPr>
              <a:xfrm>
                <a:off x="7315200" y="2133600"/>
                <a:ext cx="1447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13=</m:t>
                      </m:r>
                      <m:r>
                        <a:rPr lang="en-GB" sz="1600" b="0" i="1" smtClean="0">
                          <a:solidFill>
                            <a:srgbClr val="FF0000"/>
                          </a:solidFill>
                          <a:latin typeface="Cambria Math"/>
                        </a:rPr>
                        <m:t>𝑥</m:t>
                      </m:r>
                      <m:r>
                        <a:rPr lang="en-GB" sz="1600" b="0" i="1" smtClean="0">
                          <a:solidFill>
                            <a:srgbClr val="FF0000"/>
                          </a:solidFill>
                          <a:latin typeface="Cambria Math"/>
                        </a:rPr>
                        <m:t>+2</m:t>
                      </m:r>
                      <m:r>
                        <a:rPr lang="en-GB" sz="1600" b="0" i="1" smtClean="0">
                          <a:solidFill>
                            <a:srgbClr val="FF0000"/>
                          </a:solidFill>
                          <a:latin typeface="Cambria Math"/>
                        </a:rPr>
                        <m:t>𝑦</m:t>
                      </m:r>
                    </m:oMath>
                  </m:oMathPara>
                </a14:m>
                <a:endParaRPr lang="en-GB" sz="1600" dirty="0">
                  <a:solidFill>
                    <a:srgbClr val="FF0000"/>
                  </a:solidFill>
                </a:endParaRPr>
              </a:p>
            </p:txBody>
          </p:sp>
        </mc:Choice>
        <mc:Fallback xmlns="">
          <p:sp>
            <p:nvSpPr>
              <p:cNvPr id="59" name="TextBox 58"/>
              <p:cNvSpPr txBox="1">
                <a:spLocks noRot="1" noChangeAspect="1" noMove="1" noResize="1" noEditPoints="1" noAdjustHandles="1" noChangeArrowheads="1" noChangeShapeType="1" noTextEdit="1"/>
              </p:cNvSpPr>
              <p:nvPr/>
            </p:nvSpPr>
            <p:spPr>
              <a:xfrm>
                <a:off x="7315200" y="2133600"/>
                <a:ext cx="1447800" cy="338554"/>
              </a:xfrm>
              <a:prstGeom prst="rect">
                <a:avLst/>
              </a:prstGeom>
              <a:blipFill rotWithShape="1">
                <a:blip r:embed="rId13"/>
                <a:stretch>
                  <a:fillRect b="-178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60" name="TextBox 59"/>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61" name="TextBox 60"/>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2" name="TextBox 61"/>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63" name="TextBox 62"/>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TextBox 63"/>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4" name="TextBox 63"/>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8"/>
                <a:stretch>
                  <a:fillRect b="-3846"/>
                </a:stretch>
              </a:blipFill>
            </p:spPr>
            <p:txBody>
              <a:bodyPr/>
              <a:lstStyle/>
              <a:p>
                <a:r>
                  <a:rPr lang="en-GB">
                    <a:noFill/>
                  </a:rPr>
                  <a:t> </a:t>
                </a:r>
              </a:p>
            </p:txBody>
          </p:sp>
        </mc:Fallback>
      </mc:AlternateContent>
      <p:sp>
        <p:nvSpPr>
          <p:cNvPr id="65" name="TextBox 64"/>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9"/>
              </a:rPr>
              <a:t>Applet for collision demonstrations</a:t>
            </a:r>
            <a:endParaRPr lang="en-GB" sz="1400" dirty="0">
              <a:latin typeface="Comic Sans MS" pitchFamily="66" charset="0"/>
            </a:endParaRPr>
          </a:p>
        </p:txBody>
      </p:sp>
      <p:sp>
        <p:nvSpPr>
          <p:cNvPr id="66"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3779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blinds(horizontal)">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blinds(horizontal)">
                                      <p:cBhvr>
                                        <p:cTn id="12" dur="500"/>
                                        <p:tgtEl>
                                          <p:spTgt spid="5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blinds(horizontal)">
                                      <p:cBhvr>
                                        <p:cTn id="17" dur="500"/>
                                        <p:tgtEl>
                                          <p:spTgt spid="5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blinds(horizontal)">
                                      <p:cBhvr>
                                        <p:cTn id="22" dur="500"/>
                                        <p:tgtEl>
                                          <p:spTgt spid="5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blinds(horizontal)">
                                      <p:cBhvr>
                                        <p:cTn id="27" dur="500"/>
                                        <p:tgtEl>
                                          <p:spTgt spid="5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blinds(horizontal)">
                                      <p:cBhvr>
                                        <p:cTn id="32" dur="500"/>
                                        <p:tgtEl>
                                          <p:spTgt spid="5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blinds(horizontal)">
                                      <p:cBhvr>
                                        <p:cTn id="37" dur="500"/>
                                        <p:tgtEl>
                                          <p:spTgt spid="5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blinds(horizontal)">
                                      <p:cBhvr>
                                        <p:cTn id="4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54" grpId="0"/>
      <p:bldP spid="55" grpId="0" animBg="1"/>
      <p:bldP spid="56" grpId="0"/>
      <p:bldP spid="57" grpId="0" animBg="1"/>
      <p:bldP spid="58" grpId="0"/>
      <p:bldP spid="5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Box 73"/>
          <p:cNvSpPr txBox="1"/>
          <p:nvPr/>
        </p:nvSpPr>
        <p:spPr>
          <a:xfrm>
            <a:off x="5715000" y="2057400"/>
            <a:ext cx="293670" cy="307777"/>
          </a:xfrm>
          <a:prstGeom prst="rect">
            <a:avLst/>
          </a:prstGeom>
          <a:noFill/>
        </p:spPr>
        <p:txBody>
          <a:bodyPr wrap="none" rtlCol="0">
            <a:spAutoFit/>
          </a:bodyPr>
          <a:lstStyle/>
          <a:p>
            <a:pPr algn="ctr"/>
            <a:r>
              <a:rPr lang="en-GB" sz="1400" dirty="0">
                <a:solidFill>
                  <a:srgbClr val="FF0000"/>
                </a:solidFill>
                <a:latin typeface="Comic Sans MS" pitchFamily="66" charset="0"/>
              </a:rPr>
              <a:t>3</a:t>
            </a:r>
            <a:endParaRPr lang="en-GB" sz="1400" baseline="-25000" dirty="0">
              <a:solidFill>
                <a:srgbClr val="FF0000"/>
              </a:solidFill>
              <a:latin typeface="Comic Sans MS" pitchFamily="66" charset="0"/>
            </a:endParaRPr>
          </a:p>
        </p:txBody>
      </p:sp>
      <p:sp>
        <p:nvSpPr>
          <p:cNvPr id="73" name="TextBox 72"/>
          <p:cNvSpPr txBox="1"/>
          <p:nvPr/>
        </p:nvSpPr>
        <p:spPr>
          <a:xfrm>
            <a:off x="6477000" y="2057400"/>
            <a:ext cx="293670" cy="307777"/>
          </a:xfrm>
          <a:prstGeom prst="rect">
            <a:avLst/>
          </a:prstGeom>
          <a:noFill/>
        </p:spPr>
        <p:txBody>
          <a:bodyPr wrap="none" rtlCol="0">
            <a:spAutoFit/>
          </a:bodyPr>
          <a:lstStyle/>
          <a:p>
            <a:pPr algn="ctr"/>
            <a:r>
              <a:rPr lang="en-GB" sz="1400" dirty="0">
                <a:solidFill>
                  <a:srgbClr val="FF0000"/>
                </a:solidFill>
                <a:latin typeface="Comic Sans MS" pitchFamily="66" charset="0"/>
              </a:rPr>
              <a:t>5</a:t>
            </a:r>
            <a:endParaRPr lang="en-GB" sz="1400" baseline="-25000" dirty="0">
              <a:solidFill>
                <a:srgbClr val="FF0000"/>
              </a:solidFill>
              <a:latin typeface="Comic Sans MS" pitchFamily="66" charset="0"/>
            </a:endParaRPr>
          </a:p>
        </p:txBody>
      </p:sp>
      <p:sp>
        <p:nvSpPr>
          <p:cNvPr id="3" name="Content Placeholder 2"/>
          <p:cNvSpPr>
            <a:spLocks noGrp="1"/>
          </p:cNvSpPr>
          <p:nvPr>
            <p:ph idx="1"/>
          </p:nvPr>
        </p:nvSpPr>
        <p:spPr>
          <a:xfrm>
            <a:off x="21020" y="1600200"/>
            <a:ext cx="3788979" cy="5105400"/>
          </a:xfrm>
        </p:spPr>
        <p:txBody>
          <a:bodyPr>
            <a:normAutofit fontScale="92500" lnSpcReduction="2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Three spheres A, B and C have masses 1kg, 2kg and 3kg respectively. They are moving along the same straight horizontal plane with A following B, which is following C. The initial velocities of A, B and C are 7ms</a:t>
            </a:r>
            <a:r>
              <a:rPr lang="en-GB" sz="1400" baseline="30000" dirty="0">
                <a:latin typeface="Comic Sans MS" pitchFamily="66" charset="0"/>
              </a:rPr>
              <a:t>-1</a:t>
            </a:r>
            <a:r>
              <a:rPr lang="en-GB" sz="1400" dirty="0">
                <a:latin typeface="Comic Sans MS" pitchFamily="66" charset="0"/>
              </a:rPr>
              <a:t>, 3ms</a:t>
            </a:r>
            <a:r>
              <a:rPr lang="en-GB" sz="1400" baseline="30000" dirty="0">
                <a:latin typeface="Comic Sans MS" pitchFamily="66" charset="0"/>
              </a:rPr>
              <a:t>-1</a:t>
            </a:r>
            <a:r>
              <a:rPr lang="en-GB" sz="1400" dirty="0">
                <a:latin typeface="Comic Sans MS" pitchFamily="66" charset="0"/>
              </a:rPr>
              <a:t> and 1ms</a:t>
            </a:r>
            <a:r>
              <a:rPr lang="en-GB" sz="1400" baseline="30000" dirty="0">
                <a:latin typeface="Comic Sans MS" pitchFamily="66" charset="0"/>
              </a:rPr>
              <a:t>-1</a:t>
            </a:r>
            <a:r>
              <a:rPr lang="en-GB" sz="1400" dirty="0">
                <a:latin typeface="Comic Sans MS" pitchFamily="66" charset="0"/>
              </a:rPr>
              <a:t> in the direction ABC. Sphere A collides with sphere B then sphere B collides with sphere C. The coefficient of restitution between A and B is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2</a:t>
            </a:r>
            <a:r>
              <a:rPr lang="en-GB" sz="1400" dirty="0">
                <a:latin typeface="Comic Sans MS" pitchFamily="66" charset="0"/>
              </a:rPr>
              <a:t> and between B and C is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4</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the velocities of the 3 spheres after both collisions have taken place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b) Explain how you know that there will be a further collision between A and B</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sym typeface="Wingdings" pitchFamily="2" charset="2"/>
              </a:rPr>
              <a:t> Consider each collision separately, drawing diagrams each time.</a:t>
            </a:r>
            <a:endParaRPr lang="en-GB" sz="1400" dirty="0">
              <a:latin typeface="Comic Sans MS" pitchFamily="66" charset="0"/>
            </a:endParaRP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cxnSp>
        <p:nvCxnSpPr>
          <p:cNvPr id="11" name="Straight Connector 10"/>
          <p:cNvCxnSpPr/>
          <p:nvPr/>
        </p:nvCxnSpPr>
        <p:spPr>
          <a:xfrm>
            <a:off x="3962400" y="1752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62400" y="2057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62400" y="17526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486400" y="17526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486400" y="17526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10400" y="1752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86400" y="1752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62400" y="1752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191000" y="2438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53000" y="2438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15000" y="2438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77000" y="2438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14800" y="2362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91000" y="2057400"/>
            <a:ext cx="293670" cy="307777"/>
          </a:xfrm>
          <a:prstGeom prst="rect">
            <a:avLst/>
          </a:prstGeom>
          <a:noFill/>
        </p:spPr>
        <p:txBody>
          <a:bodyPr wrap="none" rtlCol="0">
            <a:spAutoFit/>
          </a:bodyPr>
          <a:lstStyle/>
          <a:p>
            <a:pPr algn="ctr"/>
            <a:r>
              <a:rPr lang="en-GB" sz="1400" dirty="0">
                <a:latin typeface="Comic Sans MS" pitchFamily="66" charset="0"/>
              </a:rPr>
              <a:t>7</a:t>
            </a:r>
          </a:p>
        </p:txBody>
      </p:sp>
      <p:cxnSp>
        <p:nvCxnSpPr>
          <p:cNvPr id="25" name="Straight Arrow Connector 24"/>
          <p:cNvCxnSpPr/>
          <p:nvPr/>
        </p:nvCxnSpPr>
        <p:spPr>
          <a:xfrm>
            <a:off x="6400800" y="2362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85015" y="2057400"/>
            <a:ext cx="277640" cy="307777"/>
          </a:xfrm>
          <a:prstGeom prst="rect">
            <a:avLst/>
          </a:prstGeom>
          <a:noFill/>
        </p:spPr>
        <p:txBody>
          <a:bodyPr wrap="none" rtlCol="0">
            <a:spAutoFit/>
          </a:bodyPr>
          <a:lstStyle/>
          <a:p>
            <a:pPr algn="ctr"/>
            <a:r>
              <a:rPr lang="en-GB" sz="1400" dirty="0">
                <a:latin typeface="Comic Sans MS" pitchFamily="66" charset="0"/>
              </a:rPr>
              <a:t>y</a:t>
            </a:r>
            <a:endParaRPr lang="en-GB" sz="1400" baseline="-25000" dirty="0">
              <a:latin typeface="Comic Sans MS" pitchFamily="66" charset="0"/>
            </a:endParaRPr>
          </a:p>
        </p:txBody>
      </p:sp>
      <p:cxnSp>
        <p:nvCxnSpPr>
          <p:cNvPr id="27" name="Straight Connector 26"/>
          <p:cNvCxnSpPr/>
          <p:nvPr/>
        </p:nvCxnSpPr>
        <p:spPr>
          <a:xfrm>
            <a:off x="3962400" y="3048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14800" y="24384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29" name="TextBox 28"/>
          <p:cNvSpPr txBox="1"/>
          <p:nvPr/>
        </p:nvSpPr>
        <p:spPr>
          <a:xfrm>
            <a:off x="5638800" y="24384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0" name="TextBox 29"/>
          <p:cNvSpPr txBox="1"/>
          <p:nvPr/>
        </p:nvSpPr>
        <p:spPr>
          <a:xfrm>
            <a:off x="4876800" y="24384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1" name="TextBox 30"/>
          <p:cNvSpPr txBox="1"/>
          <p:nvPr/>
        </p:nvSpPr>
        <p:spPr>
          <a:xfrm>
            <a:off x="6400800" y="2438400"/>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32" name="Straight Arrow Connector 31"/>
          <p:cNvCxnSpPr/>
          <p:nvPr/>
        </p:nvCxnSpPr>
        <p:spPr>
          <a:xfrm>
            <a:off x="4876800" y="2362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53000" y="2057400"/>
            <a:ext cx="293670" cy="307777"/>
          </a:xfrm>
          <a:prstGeom prst="rect">
            <a:avLst/>
          </a:prstGeom>
          <a:noFill/>
        </p:spPr>
        <p:txBody>
          <a:bodyPr wrap="none" rtlCol="0">
            <a:spAutoFit/>
          </a:bodyPr>
          <a:lstStyle/>
          <a:p>
            <a:pPr algn="ctr"/>
            <a:r>
              <a:rPr lang="en-GB" sz="1400" dirty="0">
                <a:latin typeface="Comic Sans MS" pitchFamily="66" charset="0"/>
              </a:rPr>
              <a:t>3</a:t>
            </a:r>
          </a:p>
        </p:txBody>
      </p:sp>
      <p:cxnSp>
        <p:nvCxnSpPr>
          <p:cNvPr id="34" name="Straight Arrow Connector 33"/>
          <p:cNvCxnSpPr/>
          <p:nvPr/>
        </p:nvCxnSpPr>
        <p:spPr>
          <a:xfrm>
            <a:off x="5638800" y="2362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16603" y="2057400"/>
            <a:ext cx="290464" cy="307777"/>
          </a:xfrm>
          <a:prstGeom prst="rect">
            <a:avLst/>
          </a:prstGeom>
          <a:noFill/>
        </p:spPr>
        <p:txBody>
          <a:bodyPr wrap="none" rtlCol="0">
            <a:spAutoFit/>
          </a:bodyPr>
          <a:lstStyle/>
          <a:p>
            <a:pPr algn="ctr"/>
            <a:r>
              <a:rPr lang="en-GB" sz="1400" dirty="0">
                <a:latin typeface="Comic Sans MS" pitchFamily="66" charset="0"/>
              </a:rPr>
              <a:t>x</a:t>
            </a:r>
            <a:endParaRPr lang="en-GB" sz="1400" baseline="-25000" dirty="0">
              <a:latin typeface="Comic Sans MS" pitchFamily="66" charset="0"/>
            </a:endParaRPr>
          </a:p>
        </p:txBody>
      </p:sp>
      <p:sp>
        <p:nvSpPr>
          <p:cNvPr id="36" name="TextBox 35"/>
          <p:cNvSpPr txBox="1"/>
          <p:nvPr/>
        </p:nvSpPr>
        <p:spPr>
          <a:xfrm>
            <a:off x="4209320" y="2743200"/>
            <a:ext cx="264816" cy="307777"/>
          </a:xfrm>
          <a:prstGeom prst="rect">
            <a:avLst/>
          </a:prstGeom>
          <a:noFill/>
        </p:spPr>
        <p:txBody>
          <a:bodyPr wrap="none" rtlCol="0">
            <a:spAutoFit/>
          </a:bodyPr>
          <a:lstStyle/>
          <a:p>
            <a:pPr algn="ctr"/>
            <a:r>
              <a:rPr lang="en-GB" sz="1400" dirty="0">
                <a:latin typeface="Comic Sans MS" pitchFamily="66" charset="0"/>
              </a:rPr>
              <a:t>1</a:t>
            </a:r>
          </a:p>
        </p:txBody>
      </p:sp>
      <p:sp>
        <p:nvSpPr>
          <p:cNvPr id="37" name="TextBox 36"/>
          <p:cNvSpPr txBox="1"/>
          <p:nvPr/>
        </p:nvSpPr>
        <p:spPr>
          <a:xfrm>
            <a:off x="5733320" y="2743200"/>
            <a:ext cx="264816" cy="307777"/>
          </a:xfrm>
          <a:prstGeom prst="rect">
            <a:avLst/>
          </a:prstGeom>
          <a:noFill/>
        </p:spPr>
        <p:txBody>
          <a:bodyPr wrap="none" rtlCol="0">
            <a:spAutoFit/>
          </a:bodyPr>
          <a:lstStyle/>
          <a:p>
            <a:pPr algn="ctr"/>
            <a:r>
              <a:rPr lang="en-GB" sz="1400" dirty="0">
                <a:latin typeface="Comic Sans MS" pitchFamily="66" charset="0"/>
              </a:rPr>
              <a:t>1</a:t>
            </a:r>
          </a:p>
        </p:txBody>
      </p:sp>
      <p:sp>
        <p:nvSpPr>
          <p:cNvPr id="38" name="TextBox 37"/>
          <p:cNvSpPr txBox="1"/>
          <p:nvPr/>
        </p:nvSpPr>
        <p:spPr>
          <a:xfrm>
            <a:off x="4956893" y="2743200"/>
            <a:ext cx="293670" cy="307777"/>
          </a:xfrm>
          <a:prstGeom prst="rect">
            <a:avLst/>
          </a:prstGeom>
          <a:noFill/>
        </p:spPr>
        <p:txBody>
          <a:bodyPr wrap="none" rtlCol="0">
            <a:spAutoFit/>
          </a:bodyPr>
          <a:lstStyle/>
          <a:p>
            <a:pPr algn="ctr"/>
            <a:r>
              <a:rPr lang="en-GB" sz="1400" dirty="0">
                <a:latin typeface="Comic Sans MS" pitchFamily="66" charset="0"/>
              </a:rPr>
              <a:t>2</a:t>
            </a:r>
          </a:p>
        </p:txBody>
      </p:sp>
      <p:sp>
        <p:nvSpPr>
          <p:cNvPr id="39" name="TextBox 38"/>
          <p:cNvSpPr txBox="1"/>
          <p:nvPr/>
        </p:nvSpPr>
        <p:spPr>
          <a:xfrm>
            <a:off x="6480893" y="2743200"/>
            <a:ext cx="293670" cy="307777"/>
          </a:xfrm>
          <a:prstGeom prst="rect">
            <a:avLst/>
          </a:prstGeom>
          <a:noFill/>
        </p:spPr>
        <p:txBody>
          <a:bodyPr wrap="none" rtlCol="0">
            <a:spAutoFit/>
          </a:bodyPr>
          <a:lstStyle/>
          <a:p>
            <a:pPr algn="ctr"/>
            <a:r>
              <a:rPr lang="en-GB" sz="1400" dirty="0">
                <a:latin typeface="Comic Sans MS" pitchFamily="66" charset="0"/>
              </a:rPr>
              <a:t>2</a:t>
            </a:r>
          </a:p>
        </p:txBody>
      </p:sp>
      <p:sp>
        <p:nvSpPr>
          <p:cNvPr id="40" name="TextBox 39"/>
          <p:cNvSpPr txBox="1"/>
          <p:nvPr/>
        </p:nvSpPr>
        <p:spPr>
          <a:xfrm>
            <a:off x="3962400" y="1371600"/>
            <a:ext cx="2953053" cy="307777"/>
          </a:xfrm>
          <a:prstGeom prst="rect">
            <a:avLst/>
          </a:prstGeom>
          <a:noFill/>
        </p:spPr>
        <p:txBody>
          <a:bodyPr wrap="none" rtlCol="0">
            <a:spAutoFit/>
          </a:bodyPr>
          <a:lstStyle/>
          <a:p>
            <a:r>
              <a:rPr lang="en-GB" sz="1400" u="sng" dirty="0">
                <a:latin typeface="Comic Sans MS" pitchFamily="66" charset="0"/>
              </a:rPr>
              <a:t>Sphere A colliding with Sphere B</a:t>
            </a:r>
          </a:p>
        </p:txBody>
      </p:sp>
      <mc:AlternateContent xmlns:mc="http://schemas.openxmlformats.org/markup-compatibility/2006" xmlns:a14="http://schemas.microsoft.com/office/drawing/2010/main">
        <mc:Choice Requires="a14">
          <p:sp>
            <p:nvSpPr>
              <p:cNvPr id="51" name="TextBox 50"/>
              <p:cNvSpPr txBox="1"/>
              <p:nvPr/>
            </p:nvSpPr>
            <p:spPr>
              <a:xfrm>
                <a:off x="7391400" y="17526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2=</m:t>
                      </m:r>
                      <m:r>
                        <a:rPr lang="en-GB" sz="1600" b="0" i="1" smtClean="0">
                          <a:solidFill>
                            <a:srgbClr val="FF0000"/>
                          </a:solidFill>
                          <a:latin typeface="Cambria Math"/>
                        </a:rPr>
                        <m:t>𝑦</m:t>
                      </m:r>
                      <m:r>
                        <a:rPr lang="en-GB" sz="1600" i="1">
                          <a:solidFill>
                            <a:srgbClr val="FF0000"/>
                          </a:solidFill>
                          <a:latin typeface="Cambria Math"/>
                        </a:rPr>
                        <m:t>−</m:t>
                      </m:r>
                      <m:r>
                        <a:rPr lang="en-GB" sz="1600" b="0" i="1" smtClean="0">
                          <a:solidFill>
                            <a:srgbClr val="FF0000"/>
                          </a:solidFill>
                          <a:latin typeface="Cambria Math"/>
                        </a:rPr>
                        <m:t>𝑥</m:t>
                      </m:r>
                    </m:oMath>
                  </m:oMathPara>
                </a14:m>
                <a:endParaRPr lang="en-GB" sz="1600" dirty="0">
                  <a:solidFill>
                    <a:srgbClr val="FF0000"/>
                  </a:solidFill>
                </a:endParaRPr>
              </a:p>
            </p:txBody>
          </p:sp>
        </mc:Choice>
        <mc:Fallback xmlns="">
          <p:sp>
            <p:nvSpPr>
              <p:cNvPr id="51" name="TextBox 50"/>
              <p:cNvSpPr txBox="1">
                <a:spLocks noRot="1" noChangeAspect="1" noMove="1" noResize="1" noEditPoints="1" noAdjustHandles="1" noChangeArrowheads="1" noChangeShapeType="1" noTextEdit="1"/>
              </p:cNvSpPr>
              <p:nvPr/>
            </p:nvSpPr>
            <p:spPr>
              <a:xfrm>
                <a:off x="7391400" y="1752600"/>
                <a:ext cx="1092094" cy="338554"/>
              </a:xfrm>
              <a:prstGeom prst="rect">
                <a:avLst/>
              </a:prstGeom>
              <a:blipFill rotWithShape="1">
                <a:blip r:embed="rId9"/>
                <a:stretch>
                  <a:fillRect b="-1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TextBox 58"/>
              <p:cNvSpPr txBox="1"/>
              <p:nvPr/>
            </p:nvSpPr>
            <p:spPr>
              <a:xfrm>
                <a:off x="7315200" y="2133600"/>
                <a:ext cx="1447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13=</m:t>
                      </m:r>
                      <m:r>
                        <a:rPr lang="en-GB" sz="1600" b="0" i="1" smtClean="0">
                          <a:solidFill>
                            <a:srgbClr val="FF0000"/>
                          </a:solidFill>
                          <a:latin typeface="Cambria Math"/>
                        </a:rPr>
                        <m:t>𝑥</m:t>
                      </m:r>
                      <m:r>
                        <a:rPr lang="en-GB" sz="1600" b="0" i="1" smtClean="0">
                          <a:solidFill>
                            <a:srgbClr val="FF0000"/>
                          </a:solidFill>
                          <a:latin typeface="Cambria Math"/>
                        </a:rPr>
                        <m:t>+2</m:t>
                      </m:r>
                      <m:r>
                        <a:rPr lang="en-GB" sz="1600" b="0" i="1" smtClean="0">
                          <a:solidFill>
                            <a:srgbClr val="FF0000"/>
                          </a:solidFill>
                          <a:latin typeface="Cambria Math"/>
                        </a:rPr>
                        <m:t>𝑦</m:t>
                      </m:r>
                    </m:oMath>
                  </m:oMathPara>
                </a14:m>
                <a:endParaRPr lang="en-GB" sz="1600" dirty="0">
                  <a:solidFill>
                    <a:srgbClr val="FF0000"/>
                  </a:solidFill>
                </a:endParaRPr>
              </a:p>
            </p:txBody>
          </p:sp>
        </mc:Choice>
        <mc:Fallback xmlns="">
          <p:sp>
            <p:nvSpPr>
              <p:cNvPr id="59" name="TextBox 58"/>
              <p:cNvSpPr txBox="1">
                <a:spLocks noRot="1" noChangeAspect="1" noMove="1" noResize="1" noEditPoints="1" noAdjustHandles="1" noChangeArrowheads="1" noChangeShapeType="1" noTextEdit="1"/>
              </p:cNvSpPr>
              <p:nvPr/>
            </p:nvSpPr>
            <p:spPr>
              <a:xfrm>
                <a:off x="7315200" y="2133600"/>
                <a:ext cx="1447800" cy="338554"/>
              </a:xfrm>
              <a:prstGeom prst="rect">
                <a:avLst/>
              </a:prstGeom>
              <a:blipFill rotWithShape="1">
                <a:blip r:embed="rId10"/>
                <a:stretch>
                  <a:fillRect b="-178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4419600" y="32004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2=</m:t>
                      </m:r>
                      <m:r>
                        <a:rPr lang="en-GB" sz="1600" b="0" i="1" smtClean="0">
                          <a:solidFill>
                            <a:schemeClr val="tx1"/>
                          </a:solidFill>
                          <a:latin typeface="Cambria Math"/>
                        </a:rPr>
                        <m:t>𝑦</m:t>
                      </m:r>
                      <m:r>
                        <a:rPr lang="en-GB" sz="1600" i="1">
                          <a:solidFill>
                            <a:schemeClr val="tx1"/>
                          </a:solidFill>
                          <a:latin typeface="Cambria Math"/>
                        </a:rPr>
                        <m:t>−</m:t>
                      </m:r>
                      <m:r>
                        <a:rPr lang="en-GB" sz="1600" b="0" i="1" smtClean="0">
                          <a:solidFill>
                            <a:schemeClr val="tx1"/>
                          </a:solidFill>
                          <a:latin typeface="Cambria Math"/>
                        </a:rPr>
                        <m:t>𝑥</m:t>
                      </m:r>
                    </m:oMath>
                  </m:oMathPara>
                </a14:m>
                <a:endParaRPr lang="en-GB" sz="1600" dirty="0">
                  <a:solidFill>
                    <a:schemeClr val="tx1"/>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4419600" y="3200400"/>
                <a:ext cx="1092094" cy="338554"/>
              </a:xfrm>
              <a:prstGeom prst="rect">
                <a:avLst/>
              </a:prstGeom>
              <a:blipFill rotWithShape="1">
                <a:blip r:embed="rId11"/>
                <a:stretch>
                  <a:fillRect b="-178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4343400" y="3581400"/>
                <a:ext cx="1447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13=</m:t>
                      </m:r>
                      <m:r>
                        <a:rPr lang="en-GB" sz="1600" b="0" i="1" smtClean="0">
                          <a:solidFill>
                            <a:schemeClr val="tx1"/>
                          </a:solidFill>
                          <a:latin typeface="Cambria Math"/>
                        </a:rPr>
                        <m:t>𝑥</m:t>
                      </m:r>
                      <m:r>
                        <a:rPr lang="en-GB" sz="1600" b="0" i="1" smtClean="0">
                          <a:solidFill>
                            <a:schemeClr val="tx1"/>
                          </a:solidFill>
                          <a:latin typeface="Cambria Math"/>
                        </a:rPr>
                        <m:t>+2</m:t>
                      </m:r>
                      <m:r>
                        <a:rPr lang="en-GB" sz="1600" b="0" i="1" smtClean="0">
                          <a:solidFill>
                            <a:schemeClr val="tx1"/>
                          </a:solidFill>
                          <a:latin typeface="Cambria Math"/>
                        </a:rPr>
                        <m:t>𝑦</m:t>
                      </m:r>
                    </m:oMath>
                  </m:oMathPara>
                </a14:m>
                <a:endParaRPr lang="en-GB" sz="1600" dirty="0">
                  <a:solidFill>
                    <a:schemeClr val="tx1"/>
                  </a:solidFill>
                </a:endParaRPr>
              </a:p>
            </p:txBody>
          </p:sp>
        </mc:Choice>
        <mc:Fallback xmlns="">
          <p:sp>
            <p:nvSpPr>
              <p:cNvPr id="60" name="TextBox 59"/>
              <p:cNvSpPr txBox="1">
                <a:spLocks noRot="1" noChangeAspect="1" noMove="1" noResize="1" noEditPoints="1" noAdjustHandles="1" noChangeArrowheads="1" noChangeShapeType="1" noTextEdit="1"/>
              </p:cNvSpPr>
              <p:nvPr/>
            </p:nvSpPr>
            <p:spPr>
              <a:xfrm>
                <a:off x="4343400" y="3581400"/>
                <a:ext cx="1447800" cy="338554"/>
              </a:xfrm>
              <a:prstGeom prst="rect">
                <a:avLst/>
              </a:prstGeom>
              <a:blipFill rotWithShape="1">
                <a:blip r:embed="rId12"/>
                <a:stretch>
                  <a:fillRect b="-1818"/>
                </a:stretch>
              </a:blipFill>
            </p:spPr>
            <p:txBody>
              <a:bodyPr/>
              <a:lstStyle/>
              <a:p>
                <a:r>
                  <a:rPr lang="en-GB">
                    <a:noFill/>
                  </a:rPr>
                  <a:t> </a:t>
                </a:r>
              </a:p>
            </p:txBody>
          </p:sp>
        </mc:Fallback>
      </mc:AlternateContent>
      <p:sp>
        <p:nvSpPr>
          <p:cNvPr id="61" name="TextBox 60"/>
          <p:cNvSpPr txBox="1"/>
          <p:nvPr/>
        </p:nvSpPr>
        <p:spPr>
          <a:xfrm>
            <a:off x="3962400" y="3200400"/>
            <a:ext cx="385042" cy="338554"/>
          </a:xfrm>
          <a:prstGeom prst="rect">
            <a:avLst/>
          </a:prstGeom>
          <a:noFill/>
        </p:spPr>
        <p:txBody>
          <a:bodyPr wrap="none" rtlCol="0">
            <a:spAutoFit/>
          </a:bodyPr>
          <a:lstStyle/>
          <a:p>
            <a:r>
              <a:rPr lang="en-GB" sz="1600" b="1" dirty="0">
                <a:latin typeface="Comic Sans MS" pitchFamily="66" charset="0"/>
              </a:rPr>
              <a:t>1)</a:t>
            </a:r>
          </a:p>
        </p:txBody>
      </p:sp>
      <p:sp>
        <p:nvSpPr>
          <p:cNvPr id="62" name="TextBox 61"/>
          <p:cNvSpPr txBox="1"/>
          <p:nvPr/>
        </p:nvSpPr>
        <p:spPr>
          <a:xfrm>
            <a:off x="3962400" y="3581400"/>
            <a:ext cx="385042" cy="338554"/>
          </a:xfrm>
          <a:prstGeom prst="rect">
            <a:avLst/>
          </a:prstGeom>
          <a:noFill/>
        </p:spPr>
        <p:txBody>
          <a:bodyPr wrap="none" rtlCol="0">
            <a:spAutoFit/>
          </a:bodyPr>
          <a:lstStyle/>
          <a:p>
            <a:r>
              <a:rPr lang="en-GB" sz="1600" b="1" dirty="0">
                <a:latin typeface="Comic Sans MS" pitchFamily="66" charset="0"/>
              </a:rPr>
              <a:t>2)</a:t>
            </a:r>
          </a:p>
        </p:txBody>
      </p:sp>
      <mc:AlternateContent xmlns:mc="http://schemas.openxmlformats.org/markup-compatibility/2006" xmlns:a14="http://schemas.microsoft.com/office/drawing/2010/main">
        <mc:Choice Requires="a14">
          <p:sp>
            <p:nvSpPr>
              <p:cNvPr id="63" name="TextBox 62"/>
              <p:cNvSpPr txBox="1"/>
              <p:nvPr/>
            </p:nvSpPr>
            <p:spPr>
              <a:xfrm>
                <a:off x="4724400" y="4191000"/>
                <a:ext cx="1219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15=3</m:t>
                      </m:r>
                      <m:r>
                        <a:rPr lang="en-GB" sz="1600" b="0" i="1" smtClean="0">
                          <a:solidFill>
                            <a:schemeClr val="tx1"/>
                          </a:solidFill>
                          <a:latin typeface="Cambria Math"/>
                        </a:rPr>
                        <m:t>𝑦</m:t>
                      </m:r>
                    </m:oMath>
                  </m:oMathPara>
                </a14:m>
                <a:endParaRPr lang="en-GB" sz="1600" dirty="0">
                  <a:solidFill>
                    <a:schemeClr val="tx1"/>
                  </a:solidFill>
                </a:endParaRPr>
              </a:p>
            </p:txBody>
          </p:sp>
        </mc:Choice>
        <mc:Fallback xmlns="">
          <p:sp>
            <p:nvSpPr>
              <p:cNvPr id="63" name="TextBox 62"/>
              <p:cNvSpPr txBox="1">
                <a:spLocks noRot="1" noChangeAspect="1" noMove="1" noResize="1" noEditPoints="1" noAdjustHandles="1" noChangeArrowheads="1" noChangeShapeType="1" noTextEdit="1"/>
              </p:cNvSpPr>
              <p:nvPr/>
            </p:nvSpPr>
            <p:spPr>
              <a:xfrm>
                <a:off x="4724400" y="4191000"/>
                <a:ext cx="1219200" cy="338554"/>
              </a:xfrm>
              <a:prstGeom prst="rect">
                <a:avLst/>
              </a:prstGeom>
              <a:blipFill rotWithShape="1">
                <a:blip r:embed="rId13"/>
                <a:stretch>
                  <a:fillRect b="-7273"/>
                </a:stretch>
              </a:blipFill>
            </p:spPr>
            <p:txBody>
              <a:bodyPr/>
              <a:lstStyle/>
              <a:p>
                <a:r>
                  <a:rPr lang="en-GB">
                    <a:noFill/>
                  </a:rPr>
                  <a:t> </a:t>
                </a:r>
              </a:p>
            </p:txBody>
          </p:sp>
        </mc:Fallback>
      </mc:AlternateContent>
      <p:sp>
        <p:nvSpPr>
          <p:cNvPr id="64" name="TextBox 63"/>
          <p:cNvSpPr txBox="1"/>
          <p:nvPr/>
        </p:nvSpPr>
        <p:spPr>
          <a:xfrm>
            <a:off x="3962400" y="4191000"/>
            <a:ext cx="889987" cy="338554"/>
          </a:xfrm>
          <a:prstGeom prst="rect">
            <a:avLst/>
          </a:prstGeom>
          <a:noFill/>
        </p:spPr>
        <p:txBody>
          <a:bodyPr wrap="none" rtlCol="0">
            <a:spAutoFit/>
          </a:bodyPr>
          <a:lstStyle/>
          <a:p>
            <a:r>
              <a:rPr lang="en-GB" sz="1600" b="1" dirty="0">
                <a:latin typeface="Comic Sans MS" pitchFamily="66" charset="0"/>
              </a:rPr>
              <a:t>1) + 2)</a:t>
            </a:r>
          </a:p>
        </p:txBody>
      </p:sp>
      <mc:AlternateContent xmlns:mc="http://schemas.openxmlformats.org/markup-compatibility/2006" xmlns:a14="http://schemas.microsoft.com/office/drawing/2010/main">
        <mc:Choice Requires="a14">
          <p:sp>
            <p:nvSpPr>
              <p:cNvPr id="65" name="TextBox 64"/>
              <p:cNvSpPr txBox="1"/>
              <p:nvPr/>
            </p:nvSpPr>
            <p:spPr>
              <a:xfrm>
                <a:off x="4724400" y="4648200"/>
                <a:ext cx="1219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5=</m:t>
                      </m:r>
                      <m:r>
                        <a:rPr lang="en-GB" sz="1600" b="0" i="1" smtClean="0">
                          <a:solidFill>
                            <a:schemeClr val="tx1"/>
                          </a:solidFill>
                          <a:latin typeface="Cambria Math"/>
                        </a:rPr>
                        <m:t>𝑦</m:t>
                      </m:r>
                    </m:oMath>
                  </m:oMathPara>
                </a14:m>
                <a:endParaRPr lang="en-GB" sz="1600" dirty="0">
                  <a:solidFill>
                    <a:schemeClr val="tx1"/>
                  </a:solidFill>
                </a:endParaRPr>
              </a:p>
            </p:txBody>
          </p:sp>
        </mc:Choice>
        <mc:Fallback xmlns="">
          <p:sp>
            <p:nvSpPr>
              <p:cNvPr id="65" name="TextBox 64"/>
              <p:cNvSpPr txBox="1">
                <a:spLocks noRot="1" noChangeAspect="1" noMove="1" noResize="1" noEditPoints="1" noAdjustHandles="1" noChangeArrowheads="1" noChangeShapeType="1" noTextEdit="1"/>
              </p:cNvSpPr>
              <p:nvPr/>
            </p:nvSpPr>
            <p:spPr>
              <a:xfrm>
                <a:off x="4724400" y="4648200"/>
                <a:ext cx="1219200" cy="338554"/>
              </a:xfrm>
              <a:prstGeom prst="rect">
                <a:avLst/>
              </a:prstGeom>
              <a:blipFill rotWithShape="1">
                <a:blip r:embed="rId14"/>
                <a:stretch>
                  <a:fillRect b="-1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4724400" y="5105400"/>
                <a:ext cx="1219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3=</m:t>
                      </m:r>
                      <m:r>
                        <a:rPr lang="en-GB" sz="1600" b="0" i="1" smtClean="0">
                          <a:solidFill>
                            <a:schemeClr val="tx1"/>
                          </a:solidFill>
                          <a:latin typeface="Cambria Math"/>
                        </a:rPr>
                        <m:t>𝑥</m:t>
                      </m:r>
                    </m:oMath>
                  </m:oMathPara>
                </a14:m>
                <a:endParaRPr lang="en-GB" sz="1600" dirty="0">
                  <a:solidFill>
                    <a:schemeClr val="tx1"/>
                  </a:solidFill>
                </a:endParaRPr>
              </a:p>
            </p:txBody>
          </p:sp>
        </mc:Choice>
        <mc:Fallback xmlns="">
          <p:sp>
            <p:nvSpPr>
              <p:cNvPr id="66" name="TextBox 65"/>
              <p:cNvSpPr txBox="1">
                <a:spLocks noRot="1" noChangeAspect="1" noMove="1" noResize="1" noEditPoints="1" noAdjustHandles="1" noChangeArrowheads="1" noChangeShapeType="1" noTextEdit="1"/>
              </p:cNvSpPr>
              <p:nvPr/>
            </p:nvSpPr>
            <p:spPr>
              <a:xfrm>
                <a:off x="4724400" y="5105400"/>
                <a:ext cx="1219200" cy="338554"/>
              </a:xfrm>
              <a:prstGeom prst="rect">
                <a:avLst/>
              </a:prstGeom>
              <a:blipFill rotWithShape="1">
                <a:blip r:embed="rId15"/>
                <a:stretch>
                  <a:fillRect/>
                </a:stretch>
              </a:blipFill>
            </p:spPr>
            <p:txBody>
              <a:bodyPr/>
              <a:lstStyle/>
              <a:p>
                <a:r>
                  <a:rPr lang="en-GB">
                    <a:noFill/>
                  </a:rPr>
                  <a:t> </a:t>
                </a:r>
              </a:p>
            </p:txBody>
          </p:sp>
        </mc:Fallback>
      </mc:AlternateContent>
      <p:sp>
        <p:nvSpPr>
          <p:cNvPr id="67" name="TextBox 66"/>
          <p:cNvSpPr txBox="1"/>
          <p:nvPr/>
        </p:nvSpPr>
        <p:spPr>
          <a:xfrm>
            <a:off x="6248400" y="3276600"/>
            <a:ext cx="2438400" cy="584775"/>
          </a:xfrm>
          <a:prstGeom prst="rect">
            <a:avLst/>
          </a:prstGeom>
          <a:noFill/>
        </p:spPr>
        <p:txBody>
          <a:bodyPr wrap="square" rtlCol="0">
            <a:spAutoFit/>
          </a:bodyPr>
          <a:lstStyle/>
          <a:p>
            <a:pPr algn="ctr"/>
            <a:r>
              <a:rPr lang="en-GB" sz="1600" dirty="0">
                <a:solidFill>
                  <a:srgbClr val="FF0000"/>
                </a:solidFill>
                <a:latin typeface="Comic Sans MS" pitchFamily="66" charset="0"/>
              </a:rPr>
              <a:t>Add them together to cancel the x terms</a:t>
            </a:r>
            <a:endParaRPr lang="en-GB" sz="1600" b="1" baseline="-25000" dirty="0">
              <a:solidFill>
                <a:srgbClr val="FF0000"/>
              </a:solidFill>
              <a:latin typeface="Comic Sans MS" pitchFamily="66" charset="0"/>
            </a:endParaRPr>
          </a:p>
        </p:txBody>
      </p:sp>
      <p:sp>
        <p:nvSpPr>
          <p:cNvPr id="68" name="TextBox 67"/>
          <p:cNvSpPr txBox="1"/>
          <p:nvPr/>
        </p:nvSpPr>
        <p:spPr>
          <a:xfrm>
            <a:off x="6096000" y="4419600"/>
            <a:ext cx="1143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3</a:t>
            </a:r>
            <a:endParaRPr lang="en-GB" sz="1400" b="1" baseline="-25000" dirty="0">
              <a:solidFill>
                <a:srgbClr val="FF0000"/>
              </a:solidFill>
              <a:latin typeface="Comic Sans MS" pitchFamily="66" charset="0"/>
            </a:endParaRPr>
          </a:p>
        </p:txBody>
      </p:sp>
      <p:sp>
        <p:nvSpPr>
          <p:cNvPr id="69" name="Arc 68"/>
          <p:cNvSpPr/>
          <p:nvPr/>
        </p:nvSpPr>
        <p:spPr>
          <a:xfrm>
            <a:off x="5638800" y="43434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1" name="TextBox 70"/>
          <p:cNvSpPr txBox="1"/>
          <p:nvPr/>
        </p:nvSpPr>
        <p:spPr>
          <a:xfrm>
            <a:off x="6096000" y="4876800"/>
            <a:ext cx="1752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Use this to find x</a:t>
            </a:r>
            <a:endParaRPr lang="en-GB" sz="1400" b="1" baseline="-25000" dirty="0">
              <a:solidFill>
                <a:srgbClr val="FF0000"/>
              </a:solidFill>
              <a:latin typeface="Comic Sans MS" pitchFamily="66" charset="0"/>
            </a:endParaRPr>
          </a:p>
        </p:txBody>
      </p:sp>
      <p:sp>
        <p:nvSpPr>
          <p:cNvPr id="72" name="Arc 71"/>
          <p:cNvSpPr/>
          <p:nvPr/>
        </p:nvSpPr>
        <p:spPr>
          <a:xfrm>
            <a:off x="5638800" y="48006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5" name="TextBox 74"/>
          <p:cNvSpPr txBox="1"/>
          <p:nvPr/>
        </p:nvSpPr>
        <p:spPr>
          <a:xfrm>
            <a:off x="3962400" y="5638800"/>
            <a:ext cx="4800600" cy="738664"/>
          </a:xfrm>
          <a:prstGeom prst="rect">
            <a:avLst/>
          </a:prstGeom>
          <a:noFill/>
          <a:ln w="25400">
            <a:solidFill>
              <a:schemeClr val="tx1"/>
            </a:solidFill>
          </a:ln>
        </p:spPr>
        <p:txBody>
          <a:bodyPr wrap="square" rtlCol="0">
            <a:spAutoFit/>
          </a:bodyPr>
          <a:lstStyle/>
          <a:p>
            <a:pPr algn="ctr"/>
            <a:r>
              <a:rPr lang="en-GB" sz="1400" dirty="0">
                <a:solidFill>
                  <a:srgbClr val="FF0000"/>
                </a:solidFill>
                <a:latin typeface="Comic Sans MS" pitchFamily="66" charset="0"/>
              </a:rPr>
              <a:t>After the first collision, sphere A is travelling at 3ms</a:t>
            </a:r>
            <a:r>
              <a:rPr lang="en-GB" sz="1400" baseline="30000" dirty="0">
                <a:solidFill>
                  <a:srgbClr val="FF0000"/>
                </a:solidFill>
                <a:latin typeface="Comic Sans MS" pitchFamily="66" charset="0"/>
              </a:rPr>
              <a:t>-1</a:t>
            </a:r>
            <a:r>
              <a:rPr lang="en-GB" sz="1400" dirty="0">
                <a:solidFill>
                  <a:srgbClr val="FF0000"/>
                </a:solidFill>
                <a:latin typeface="Comic Sans MS" pitchFamily="66" charset="0"/>
              </a:rPr>
              <a:t>, sphere B is travelling at 5ms</a:t>
            </a:r>
            <a:r>
              <a:rPr lang="en-GB" sz="1400" baseline="30000" dirty="0">
                <a:solidFill>
                  <a:srgbClr val="FF0000"/>
                </a:solidFill>
                <a:latin typeface="Comic Sans MS" pitchFamily="66" charset="0"/>
              </a:rPr>
              <a:t>-1</a:t>
            </a:r>
            <a:r>
              <a:rPr lang="en-GB" sz="1400" dirty="0">
                <a:solidFill>
                  <a:srgbClr val="FF0000"/>
                </a:solidFill>
                <a:latin typeface="Comic Sans MS" pitchFamily="66" charset="0"/>
              </a:rPr>
              <a:t> and sphere C is still travelling at 1ms</a:t>
            </a:r>
            <a:r>
              <a:rPr lang="en-GB" sz="1400" baseline="30000" dirty="0">
                <a:solidFill>
                  <a:srgbClr val="FF0000"/>
                </a:solidFill>
                <a:latin typeface="Comic Sans MS" pitchFamily="66" charset="0"/>
              </a:rPr>
              <a:t>-1</a:t>
            </a:r>
            <a:r>
              <a:rPr lang="en-GB" sz="1400" dirty="0">
                <a:solidFill>
                  <a:srgbClr val="FF0000"/>
                </a:solidFill>
                <a:latin typeface="Comic Sans MS" pitchFamily="66" charset="0"/>
              </a:rPr>
              <a:t> as it has not been affected yet</a:t>
            </a:r>
          </a:p>
        </p:txBody>
      </p:sp>
      <mc:AlternateContent xmlns:mc="http://schemas.openxmlformats.org/markup-compatibility/2006" xmlns:a14="http://schemas.microsoft.com/office/drawing/2010/main">
        <mc:Choice Requires="a14">
          <p:sp>
            <p:nvSpPr>
              <p:cNvPr id="76" name="TextBox 75"/>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76" name="TextBox 75"/>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77" name="TextBox 76"/>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78" name="TextBox 77"/>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79" name="TextBox 78"/>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80" name="TextBox 79"/>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0"/>
                <a:stretch>
                  <a:fillRect b="-3846"/>
                </a:stretch>
              </a:blipFill>
            </p:spPr>
            <p:txBody>
              <a:bodyPr/>
              <a:lstStyle/>
              <a:p>
                <a:r>
                  <a:rPr lang="en-GB">
                    <a:noFill/>
                  </a:rPr>
                  <a:t> </a:t>
                </a:r>
              </a:p>
            </p:txBody>
          </p:sp>
        </mc:Fallback>
      </mc:AlternateContent>
      <p:sp>
        <p:nvSpPr>
          <p:cNvPr id="81" name="TextBox 80"/>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1"/>
              </a:rPr>
              <a:t>Applet for collision demonstrations</a:t>
            </a:r>
            <a:endParaRPr lang="en-GB" sz="1400" dirty="0">
              <a:latin typeface="Comic Sans MS" pitchFamily="66" charset="0"/>
            </a:endParaRPr>
          </a:p>
        </p:txBody>
      </p:sp>
      <p:sp>
        <p:nvSpPr>
          <p:cNvPr id="8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78384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blinds(horizontal)">
                                      <p:cBhvr>
                                        <p:cTn id="7" dur="500"/>
                                        <p:tgtEl>
                                          <p:spTgt spid="6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blinds(horizontal)">
                                      <p:cBhvr>
                                        <p:cTn id="10" dur="500"/>
                                        <p:tgtEl>
                                          <p:spTgt spid="5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blinds(horizontal)">
                                      <p:cBhvr>
                                        <p:cTn id="13" dur="500"/>
                                        <p:tgtEl>
                                          <p:spTgt spid="6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2"/>
                                        </p:tgtEl>
                                        <p:attrNameLst>
                                          <p:attrName>style.visibility</p:attrName>
                                        </p:attrNameLst>
                                      </p:cBhvr>
                                      <p:to>
                                        <p:strVal val="visible"/>
                                      </p:to>
                                    </p:set>
                                    <p:animEffect transition="in" filter="blinds(horizontal)">
                                      <p:cBhvr>
                                        <p:cTn id="16" dur="500"/>
                                        <p:tgtEl>
                                          <p:spTgt spid="62"/>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7"/>
                                        </p:tgtEl>
                                        <p:attrNameLst>
                                          <p:attrName>style.visibility</p:attrName>
                                        </p:attrNameLst>
                                      </p:cBhvr>
                                      <p:to>
                                        <p:strVal val="visible"/>
                                      </p:to>
                                    </p:set>
                                    <p:animEffect transition="in" filter="blinds(horizontal)">
                                      <p:cBhvr>
                                        <p:cTn id="21" dur="500"/>
                                        <p:tgtEl>
                                          <p:spTgt spid="67"/>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64"/>
                                        </p:tgtEl>
                                        <p:attrNameLst>
                                          <p:attrName>style.visibility</p:attrName>
                                        </p:attrNameLst>
                                      </p:cBhvr>
                                      <p:to>
                                        <p:strVal val="visible"/>
                                      </p:to>
                                    </p:set>
                                    <p:animEffect transition="in" filter="blinds(horizontal)">
                                      <p:cBhvr>
                                        <p:cTn id="26" dur="500"/>
                                        <p:tgtEl>
                                          <p:spTgt spid="64"/>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blinds(horizontal)">
                                      <p:cBhvr>
                                        <p:cTn id="31" dur="500"/>
                                        <p:tgtEl>
                                          <p:spTgt spid="63"/>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blinds(horizontal)">
                                      <p:cBhvr>
                                        <p:cTn id="36" dur="500"/>
                                        <p:tgtEl>
                                          <p:spTgt spid="69"/>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blinds(horizontal)">
                                      <p:cBhvr>
                                        <p:cTn id="41" dur="500"/>
                                        <p:tgtEl>
                                          <p:spTgt spid="68"/>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65"/>
                                        </p:tgtEl>
                                        <p:attrNameLst>
                                          <p:attrName>style.visibility</p:attrName>
                                        </p:attrNameLst>
                                      </p:cBhvr>
                                      <p:to>
                                        <p:strVal val="visible"/>
                                      </p:to>
                                    </p:set>
                                    <p:animEffect transition="in" filter="blinds(horizontal)">
                                      <p:cBhvr>
                                        <p:cTn id="46" dur="500"/>
                                        <p:tgtEl>
                                          <p:spTgt spid="65"/>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72"/>
                                        </p:tgtEl>
                                        <p:attrNameLst>
                                          <p:attrName>style.visibility</p:attrName>
                                        </p:attrNameLst>
                                      </p:cBhvr>
                                      <p:to>
                                        <p:strVal val="visible"/>
                                      </p:to>
                                    </p:set>
                                    <p:animEffect transition="in" filter="blinds(horizontal)">
                                      <p:cBhvr>
                                        <p:cTn id="51" dur="500"/>
                                        <p:tgtEl>
                                          <p:spTgt spid="72"/>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71"/>
                                        </p:tgtEl>
                                        <p:attrNameLst>
                                          <p:attrName>style.visibility</p:attrName>
                                        </p:attrNameLst>
                                      </p:cBhvr>
                                      <p:to>
                                        <p:strVal val="visible"/>
                                      </p:to>
                                    </p:set>
                                    <p:animEffect transition="in" filter="blinds(horizontal)">
                                      <p:cBhvr>
                                        <p:cTn id="56" dur="500"/>
                                        <p:tgtEl>
                                          <p:spTgt spid="71"/>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blinds(horizontal)">
                                      <p:cBhvr>
                                        <p:cTn id="61" dur="500"/>
                                        <p:tgtEl>
                                          <p:spTgt spid="66"/>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xit" presetSubtype="10" fill="hold" grpId="0" nodeType="clickEffect">
                                  <p:stCondLst>
                                    <p:cond delay="0"/>
                                  </p:stCondLst>
                                  <p:childTnLst>
                                    <p:animEffect transition="out" filter="blinds(horizontal)">
                                      <p:cBhvr>
                                        <p:cTn id="65" dur="500"/>
                                        <p:tgtEl>
                                          <p:spTgt spid="35"/>
                                        </p:tgtEl>
                                      </p:cBhvr>
                                    </p:animEffect>
                                    <p:set>
                                      <p:cBhvr>
                                        <p:cTn id="66" dur="1" fill="hold">
                                          <p:stCondLst>
                                            <p:cond delay="499"/>
                                          </p:stCondLst>
                                        </p:cTn>
                                        <p:tgtEl>
                                          <p:spTgt spid="35"/>
                                        </p:tgtEl>
                                        <p:attrNameLst>
                                          <p:attrName>style.visibility</p:attrName>
                                        </p:attrNameLst>
                                      </p:cBhvr>
                                      <p:to>
                                        <p:strVal val="hidden"/>
                                      </p:to>
                                    </p:set>
                                  </p:childTnLst>
                                </p:cTn>
                              </p:par>
                              <p:par>
                                <p:cTn id="67" presetID="3" presetClass="entr" presetSubtype="10" fill="hold" grpId="0" nodeType="withEffect">
                                  <p:stCondLst>
                                    <p:cond delay="0"/>
                                  </p:stCondLst>
                                  <p:childTnLst>
                                    <p:set>
                                      <p:cBhvr>
                                        <p:cTn id="68" dur="1" fill="hold">
                                          <p:stCondLst>
                                            <p:cond delay="0"/>
                                          </p:stCondLst>
                                        </p:cTn>
                                        <p:tgtEl>
                                          <p:spTgt spid="74"/>
                                        </p:tgtEl>
                                        <p:attrNameLst>
                                          <p:attrName>style.visibility</p:attrName>
                                        </p:attrNameLst>
                                      </p:cBhvr>
                                      <p:to>
                                        <p:strVal val="visible"/>
                                      </p:to>
                                    </p:set>
                                    <p:animEffect transition="in" filter="blinds(horizontal)">
                                      <p:cBhvr>
                                        <p:cTn id="69" dur="500"/>
                                        <p:tgtEl>
                                          <p:spTgt spid="74"/>
                                        </p:tgtEl>
                                      </p:cBhvr>
                                    </p:animEffect>
                                  </p:childTnLst>
                                </p:cTn>
                              </p:par>
                              <p:par>
                                <p:cTn id="70" presetID="7" presetClass="emph" presetSubtype="2" fill="hold" nodeType="withEffect">
                                  <p:stCondLst>
                                    <p:cond delay="0"/>
                                  </p:stCondLst>
                                  <p:childTnLst>
                                    <p:animClr clrSpc="rgb" dir="cw">
                                      <p:cBhvr>
                                        <p:cTn id="71" dur="500" fill="hold"/>
                                        <p:tgtEl>
                                          <p:spTgt spid="34"/>
                                        </p:tgtEl>
                                        <p:attrNameLst>
                                          <p:attrName>stroke.color</p:attrName>
                                        </p:attrNameLst>
                                      </p:cBhvr>
                                      <p:to>
                                        <a:srgbClr val="FF0000"/>
                                      </p:to>
                                    </p:animClr>
                                    <p:set>
                                      <p:cBhvr>
                                        <p:cTn id="72" dur="500" fill="hold"/>
                                        <p:tgtEl>
                                          <p:spTgt spid="34"/>
                                        </p:tgtEl>
                                        <p:attrNameLst>
                                          <p:attrName>stroke.on</p:attrName>
                                        </p:attrNameLst>
                                      </p:cBhvr>
                                      <p:to>
                                        <p:strVal val="true"/>
                                      </p:to>
                                    </p:set>
                                  </p:childTnLst>
                                </p:cTn>
                              </p:par>
                            </p:childTnLst>
                          </p:cTn>
                        </p:par>
                      </p:childTnLst>
                    </p:cTn>
                  </p:par>
                  <p:par>
                    <p:cTn id="73" fill="hold">
                      <p:stCondLst>
                        <p:cond delay="indefinite"/>
                      </p:stCondLst>
                      <p:childTnLst>
                        <p:par>
                          <p:cTn id="74" fill="hold">
                            <p:stCondLst>
                              <p:cond delay="0"/>
                            </p:stCondLst>
                            <p:childTnLst>
                              <p:par>
                                <p:cTn id="75" presetID="3" presetClass="exit" presetSubtype="10" fill="hold" grpId="0" nodeType="clickEffect">
                                  <p:stCondLst>
                                    <p:cond delay="0"/>
                                  </p:stCondLst>
                                  <p:childTnLst>
                                    <p:animEffect transition="out" filter="blinds(horizontal)">
                                      <p:cBhvr>
                                        <p:cTn id="76" dur="500"/>
                                        <p:tgtEl>
                                          <p:spTgt spid="26"/>
                                        </p:tgtEl>
                                      </p:cBhvr>
                                    </p:animEffect>
                                    <p:set>
                                      <p:cBhvr>
                                        <p:cTn id="77" dur="1" fill="hold">
                                          <p:stCondLst>
                                            <p:cond delay="499"/>
                                          </p:stCondLst>
                                        </p:cTn>
                                        <p:tgtEl>
                                          <p:spTgt spid="26"/>
                                        </p:tgtEl>
                                        <p:attrNameLst>
                                          <p:attrName>style.visibility</p:attrName>
                                        </p:attrNameLst>
                                      </p:cBhvr>
                                      <p:to>
                                        <p:strVal val="hidden"/>
                                      </p:to>
                                    </p:set>
                                  </p:childTnLst>
                                </p:cTn>
                              </p:par>
                              <p:par>
                                <p:cTn id="78" presetID="3" presetClass="entr" presetSubtype="10" fill="hold" grpId="0" nodeType="withEffect">
                                  <p:stCondLst>
                                    <p:cond delay="0"/>
                                  </p:stCondLst>
                                  <p:childTnLst>
                                    <p:set>
                                      <p:cBhvr>
                                        <p:cTn id="79" dur="1" fill="hold">
                                          <p:stCondLst>
                                            <p:cond delay="0"/>
                                          </p:stCondLst>
                                        </p:cTn>
                                        <p:tgtEl>
                                          <p:spTgt spid="73"/>
                                        </p:tgtEl>
                                        <p:attrNameLst>
                                          <p:attrName>style.visibility</p:attrName>
                                        </p:attrNameLst>
                                      </p:cBhvr>
                                      <p:to>
                                        <p:strVal val="visible"/>
                                      </p:to>
                                    </p:set>
                                    <p:animEffect transition="in" filter="blinds(horizontal)">
                                      <p:cBhvr>
                                        <p:cTn id="80" dur="500"/>
                                        <p:tgtEl>
                                          <p:spTgt spid="73"/>
                                        </p:tgtEl>
                                      </p:cBhvr>
                                    </p:animEffect>
                                  </p:childTnLst>
                                </p:cTn>
                              </p:par>
                              <p:par>
                                <p:cTn id="81" presetID="7" presetClass="emph" presetSubtype="2" fill="hold" nodeType="withEffect">
                                  <p:stCondLst>
                                    <p:cond delay="0"/>
                                  </p:stCondLst>
                                  <p:childTnLst>
                                    <p:animClr clrSpc="rgb" dir="cw">
                                      <p:cBhvr>
                                        <p:cTn id="82" dur="500" fill="hold"/>
                                        <p:tgtEl>
                                          <p:spTgt spid="25"/>
                                        </p:tgtEl>
                                        <p:attrNameLst>
                                          <p:attrName>stroke.color</p:attrName>
                                        </p:attrNameLst>
                                      </p:cBhvr>
                                      <p:to>
                                        <a:srgbClr val="FF0000"/>
                                      </p:to>
                                    </p:animClr>
                                    <p:set>
                                      <p:cBhvr>
                                        <p:cTn id="83" dur="500" fill="hold"/>
                                        <p:tgtEl>
                                          <p:spTgt spid="25"/>
                                        </p:tgtEl>
                                        <p:attrNameLst>
                                          <p:attrName>stroke.on</p:attrName>
                                        </p:attrNameLst>
                                      </p:cBhvr>
                                      <p:to>
                                        <p:strVal val="true"/>
                                      </p:to>
                                    </p:se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75"/>
                                        </p:tgtEl>
                                        <p:attrNameLst>
                                          <p:attrName>style.visibility</p:attrName>
                                        </p:attrNameLst>
                                      </p:cBhvr>
                                      <p:to>
                                        <p:strVal val="visible"/>
                                      </p:to>
                                    </p:set>
                                    <p:animEffect transition="in" filter="blinds(horizontal)">
                                      <p:cBhvr>
                                        <p:cTn id="88"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3" grpId="0"/>
      <p:bldP spid="26" grpId="0"/>
      <p:bldP spid="35" grpId="0"/>
      <p:bldP spid="50" grpId="0"/>
      <p:bldP spid="60" grpId="0"/>
      <p:bldP spid="61" grpId="0"/>
      <p:bldP spid="62" grpId="0"/>
      <p:bldP spid="63" grpId="0"/>
      <p:bldP spid="64" grpId="0"/>
      <p:bldP spid="65" grpId="0"/>
      <p:bldP spid="66" grpId="0"/>
      <p:bldP spid="67" grpId="0"/>
      <p:bldP spid="68" grpId="0"/>
      <p:bldP spid="69" grpId="0" animBg="1"/>
      <p:bldP spid="71" grpId="0"/>
      <p:bldP spid="72" grpId="0" animBg="1"/>
      <p:bldP spid="7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20" y="1600200"/>
            <a:ext cx="3788979" cy="5105400"/>
          </a:xfrm>
        </p:spPr>
        <p:txBody>
          <a:bodyPr>
            <a:normAutofit fontScale="92500" lnSpcReduction="2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Three spheres A, B and C have masses 1kg, 2kg and 3kg respectively. They are moving along the same straight horizontal plane with A following B, which is following C. The initial velocities of A, B and C are 7ms</a:t>
            </a:r>
            <a:r>
              <a:rPr lang="en-GB" sz="1400" baseline="30000" dirty="0">
                <a:latin typeface="Comic Sans MS" pitchFamily="66" charset="0"/>
              </a:rPr>
              <a:t>-1</a:t>
            </a:r>
            <a:r>
              <a:rPr lang="en-GB" sz="1400" dirty="0">
                <a:latin typeface="Comic Sans MS" pitchFamily="66" charset="0"/>
              </a:rPr>
              <a:t>, 3ms</a:t>
            </a:r>
            <a:r>
              <a:rPr lang="en-GB" sz="1400" baseline="30000" dirty="0">
                <a:latin typeface="Comic Sans MS" pitchFamily="66" charset="0"/>
              </a:rPr>
              <a:t>-1</a:t>
            </a:r>
            <a:r>
              <a:rPr lang="en-GB" sz="1400" dirty="0">
                <a:latin typeface="Comic Sans MS" pitchFamily="66" charset="0"/>
              </a:rPr>
              <a:t> and 1ms</a:t>
            </a:r>
            <a:r>
              <a:rPr lang="en-GB" sz="1400" baseline="30000" dirty="0">
                <a:latin typeface="Comic Sans MS" pitchFamily="66" charset="0"/>
              </a:rPr>
              <a:t>-1</a:t>
            </a:r>
            <a:r>
              <a:rPr lang="en-GB" sz="1400" dirty="0">
                <a:latin typeface="Comic Sans MS" pitchFamily="66" charset="0"/>
              </a:rPr>
              <a:t> in the direction ABC. Sphere A collides with sphere B then sphere B collides with sphere C. The coefficient of restitution between A and B is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2</a:t>
            </a:r>
            <a:r>
              <a:rPr lang="en-GB" sz="1400" dirty="0">
                <a:latin typeface="Comic Sans MS" pitchFamily="66" charset="0"/>
              </a:rPr>
              <a:t> and between B and C is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4</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the velocities of the 3 spheres after both collisions have taken place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b) Explain how you know that there will be a further collision between A and B</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sym typeface="Wingdings" pitchFamily="2" charset="2"/>
              </a:rPr>
              <a:t> Consider each collision separately, drawing diagrams each time.</a:t>
            </a:r>
            <a:endParaRPr lang="en-GB" sz="1400" dirty="0">
              <a:latin typeface="Comic Sans MS" pitchFamily="66" charset="0"/>
            </a:endParaRP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sp>
        <p:nvSpPr>
          <p:cNvPr id="40" name="TextBox 39"/>
          <p:cNvSpPr txBox="1"/>
          <p:nvPr/>
        </p:nvSpPr>
        <p:spPr>
          <a:xfrm>
            <a:off x="3962400" y="1752600"/>
            <a:ext cx="2953053" cy="307777"/>
          </a:xfrm>
          <a:prstGeom prst="rect">
            <a:avLst/>
          </a:prstGeom>
          <a:noFill/>
        </p:spPr>
        <p:txBody>
          <a:bodyPr wrap="none" rtlCol="0">
            <a:spAutoFit/>
          </a:bodyPr>
          <a:lstStyle/>
          <a:p>
            <a:r>
              <a:rPr lang="en-GB" sz="1400" u="sng" dirty="0">
                <a:latin typeface="Comic Sans MS" pitchFamily="66" charset="0"/>
              </a:rPr>
              <a:t>Sphere B colliding with Sphere C</a:t>
            </a:r>
          </a:p>
        </p:txBody>
      </p:sp>
      <p:sp>
        <p:nvSpPr>
          <p:cNvPr id="41" name="TextBox 40"/>
          <p:cNvSpPr txBox="1"/>
          <p:nvPr/>
        </p:nvSpPr>
        <p:spPr>
          <a:xfrm>
            <a:off x="3962400" y="1447800"/>
            <a:ext cx="3724096" cy="307777"/>
          </a:xfrm>
          <a:prstGeom prst="rect">
            <a:avLst/>
          </a:prstGeom>
          <a:noFill/>
        </p:spPr>
        <p:txBody>
          <a:bodyPr wrap="none" rtlCol="0">
            <a:spAutoFit/>
          </a:bodyPr>
          <a:lstStyle/>
          <a:p>
            <a:r>
              <a:rPr lang="en-GB" sz="1400" dirty="0">
                <a:latin typeface="Comic Sans MS" pitchFamily="66" charset="0"/>
              </a:rPr>
              <a:t>New speeds: A = 3ms</a:t>
            </a:r>
            <a:r>
              <a:rPr lang="en-GB" sz="1400" baseline="30000" dirty="0">
                <a:latin typeface="Comic Sans MS" pitchFamily="66" charset="0"/>
              </a:rPr>
              <a:t>-1</a:t>
            </a:r>
            <a:r>
              <a:rPr lang="en-GB" sz="1400" dirty="0">
                <a:latin typeface="Comic Sans MS" pitchFamily="66" charset="0"/>
              </a:rPr>
              <a:t>, B = 5ms</a:t>
            </a:r>
            <a:r>
              <a:rPr lang="en-GB" sz="1400" baseline="30000" dirty="0">
                <a:latin typeface="Comic Sans MS" pitchFamily="66" charset="0"/>
              </a:rPr>
              <a:t>-1</a:t>
            </a:r>
            <a:r>
              <a:rPr lang="en-GB" sz="1400" dirty="0">
                <a:latin typeface="Comic Sans MS" pitchFamily="66" charset="0"/>
              </a:rPr>
              <a:t>, C = 1ms</a:t>
            </a:r>
            <a:r>
              <a:rPr lang="en-GB" sz="1400" baseline="30000" dirty="0">
                <a:latin typeface="Comic Sans MS" pitchFamily="66" charset="0"/>
              </a:rPr>
              <a:t>-1</a:t>
            </a:r>
          </a:p>
        </p:txBody>
      </p:sp>
      <p:cxnSp>
        <p:nvCxnSpPr>
          <p:cNvPr id="13" name="Straight Connector 12"/>
          <p:cNvCxnSpPr/>
          <p:nvPr/>
        </p:nvCxnSpPr>
        <p:spPr>
          <a:xfrm>
            <a:off x="3962400" y="2133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962400" y="2438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962400" y="21336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6" name="TextBox 15"/>
          <p:cNvSpPr txBox="1"/>
          <p:nvPr/>
        </p:nvSpPr>
        <p:spPr>
          <a:xfrm>
            <a:off x="5486400" y="21336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7" name="Straight Connector 16"/>
          <p:cNvCxnSpPr/>
          <p:nvPr/>
        </p:nvCxnSpPr>
        <p:spPr>
          <a:xfrm>
            <a:off x="5486400" y="21336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010400" y="2133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486400" y="2133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962400" y="2133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4191000" y="2819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4953000" y="2819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5715000" y="2819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6477000" y="2819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Arrow Connector 24"/>
          <p:cNvCxnSpPr/>
          <p:nvPr/>
        </p:nvCxnSpPr>
        <p:spPr>
          <a:xfrm>
            <a:off x="4114800" y="2743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191000" y="2438400"/>
            <a:ext cx="293670" cy="307777"/>
          </a:xfrm>
          <a:prstGeom prst="rect">
            <a:avLst/>
          </a:prstGeom>
          <a:noFill/>
        </p:spPr>
        <p:txBody>
          <a:bodyPr wrap="none" rtlCol="0">
            <a:spAutoFit/>
          </a:bodyPr>
          <a:lstStyle/>
          <a:p>
            <a:pPr algn="ctr"/>
            <a:r>
              <a:rPr lang="en-GB" sz="1400" dirty="0">
                <a:latin typeface="Comic Sans MS" pitchFamily="66" charset="0"/>
              </a:rPr>
              <a:t>5</a:t>
            </a:r>
          </a:p>
        </p:txBody>
      </p:sp>
      <p:cxnSp>
        <p:nvCxnSpPr>
          <p:cNvPr id="27" name="Straight Arrow Connector 26"/>
          <p:cNvCxnSpPr/>
          <p:nvPr/>
        </p:nvCxnSpPr>
        <p:spPr>
          <a:xfrm>
            <a:off x="6400800" y="2743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478603" y="2438400"/>
            <a:ext cx="290464" cy="307777"/>
          </a:xfrm>
          <a:prstGeom prst="rect">
            <a:avLst/>
          </a:prstGeom>
          <a:noFill/>
        </p:spPr>
        <p:txBody>
          <a:bodyPr wrap="none" rtlCol="0">
            <a:spAutoFit/>
          </a:bodyPr>
          <a:lstStyle/>
          <a:p>
            <a:pPr algn="ctr"/>
            <a:r>
              <a:rPr lang="en-GB" sz="1400" dirty="0">
                <a:latin typeface="Comic Sans MS" pitchFamily="66" charset="0"/>
              </a:rPr>
              <a:t>b</a:t>
            </a:r>
            <a:endParaRPr lang="en-GB" sz="1400" baseline="-25000" dirty="0">
              <a:latin typeface="Comic Sans MS" pitchFamily="66" charset="0"/>
            </a:endParaRPr>
          </a:p>
        </p:txBody>
      </p:sp>
      <p:cxnSp>
        <p:nvCxnSpPr>
          <p:cNvPr id="29" name="Straight Connector 28"/>
          <p:cNvCxnSpPr/>
          <p:nvPr/>
        </p:nvCxnSpPr>
        <p:spPr>
          <a:xfrm>
            <a:off x="3962400" y="3429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114800" y="28194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1" name="TextBox 30"/>
          <p:cNvSpPr txBox="1"/>
          <p:nvPr/>
        </p:nvSpPr>
        <p:spPr>
          <a:xfrm>
            <a:off x="5638800" y="28194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2" name="TextBox 31"/>
          <p:cNvSpPr txBox="1"/>
          <p:nvPr/>
        </p:nvSpPr>
        <p:spPr>
          <a:xfrm>
            <a:off x="4876800" y="2819400"/>
            <a:ext cx="457200" cy="307777"/>
          </a:xfrm>
          <a:prstGeom prst="rect">
            <a:avLst/>
          </a:prstGeom>
          <a:noFill/>
        </p:spPr>
        <p:txBody>
          <a:bodyPr wrap="square" rtlCol="0">
            <a:spAutoFit/>
          </a:bodyPr>
          <a:lstStyle/>
          <a:p>
            <a:pPr algn="ctr"/>
            <a:r>
              <a:rPr lang="en-GB" sz="1400" dirty="0">
                <a:latin typeface="Comic Sans MS" pitchFamily="66" charset="0"/>
              </a:rPr>
              <a:t>C</a:t>
            </a:r>
          </a:p>
        </p:txBody>
      </p:sp>
      <p:sp>
        <p:nvSpPr>
          <p:cNvPr id="33" name="TextBox 32"/>
          <p:cNvSpPr txBox="1"/>
          <p:nvPr/>
        </p:nvSpPr>
        <p:spPr>
          <a:xfrm>
            <a:off x="6400800" y="2819400"/>
            <a:ext cx="457200" cy="307777"/>
          </a:xfrm>
          <a:prstGeom prst="rect">
            <a:avLst/>
          </a:prstGeom>
          <a:noFill/>
        </p:spPr>
        <p:txBody>
          <a:bodyPr wrap="square" rtlCol="0">
            <a:spAutoFit/>
          </a:bodyPr>
          <a:lstStyle/>
          <a:p>
            <a:pPr algn="ctr"/>
            <a:r>
              <a:rPr lang="en-GB" sz="1400" dirty="0">
                <a:latin typeface="Comic Sans MS" pitchFamily="66" charset="0"/>
              </a:rPr>
              <a:t>C</a:t>
            </a:r>
          </a:p>
        </p:txBody>
      </p:sp>
      <p:cxnSp>
        <p:nvCxnSpPr>
          <p:cNvPr id="34" name="Straight Arrow Connector 33"/>
          <p:cNvCxnSpPr/>
          <p:nvPr/>
        </p:nvCxnSpPr>
        <p:spPr>
          <a:xfrm>
            <a:off x="4876800" y="2743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967427" y="2438400"/>
            <a:ext cx="264816" cy="307777"/>
          </a:xfrm>
          <a:prstGeom prst="rect">
            <a:avLst/>
          </a:prstGeom>
          <a:noFill/>
        </p:spPr>
        <p:txBody>
          <a:bodyPr wrap="none" rtlCol="0">
            <a:spAutoFit/>
          </a:bodyPr>
          <a:lstStyle/>
          <a:p>
            <a:pPr algn="ctr"/>
            <a:r>
              <a:rPr lang="en-GB" sz="1400" dirty="0">
                <a:latin typeface="Comic Sans MS" pitchFamily="66" charset="0"/>
              </a:rPr>
              <a:t>1</a:t>
            </a:r>
          </a:p>
        </p:txBody>
      </p:sp>
      <p:cxnSp>
        <p:nvCxnSpPr>
          <p:cNvPr id="36" name="Straight Arrow Connector 35"/>
          <p:cNvCxnSpPr/>
          <p:nvPr/>
        </p:nvCxnSpPr>
        <p:spPr>
          <a:xfrm>
            <a:off x="5638800" y="2743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723816" y="2438400"/>
            <a:ext cx="276038" cy="307777"/>
          </a:xfrm>
          <a:prstGeom prst="rect">
            <a:avLst/>
          </a:prstGeom>
          <a:noFill/>
        </p:spPr>
        <p:txBody>
          <a:bodyPr wrap="none" rtlCol="0">
            <a:spAutoFit/>
          </a:bodyPr>
          <a:lstStyle/>
          <a:p>
            <a:pPr algn="ctr"/>
            <a:r>
              <a:rPr lang="en-GB" sz="1400" dirty="0">
                <a:latin typeface="Comic Sans MS" pitchFamily="66" charset="0"/>
              </a:rPr>
              <a:t>a</a:t>
            </a:r>
            <a:endParaRPr lang="en-GB" sz="1400" baseline="-25000" dirty="0">
              <a:latin typeface="Comic Sans MS" pitchFamily="66" charset="0"/>
            </a:endParaRPr>
          </a:p>
        </p:txBody>
      </p:sp>
      <p:sp>
        <p:nvSpPr>
          <p:cNvPr id="38" name="TextBox 37"/>
          <p:cNvSpPr txBox="1"/>
          <p:nvPr/>
        </p:nvSpPr>
        <p:spPr>
          <a:xfrm>
            <a:off x="4194893" y="3124200"/>
            <a:ext cx="293670" cy="307777"/>
          </a:xfrm>
          <a:prstGeom prst="rect">
            <a:avLst/>
          </a:prstGeom>
          <a:noFill/>
        </p:spPr>
        <p:txBody>
          <a:bodyPr wrap="none" rtlCol="0">
            <a:spAutoFit/>
          </a:bodyPr>
          <a:lstStyle/>
          <a:p>
            <a:pPr algn="ctr"/>
            <a:r>
              <a:rPr lang="en-GB" sz="1400" dirty="0">
                <a:latin typeface="Comic Sans MS" pitchFamily="66" charset="0"/>
              </a:rPr>
              <a:t>2</a:t>
            </a:r>
          </a:p>
        </p:txBody>
      </p:sp>
      <p:sp>
        <p:nvSpPr>
          <p:cNvPr id="39" name="TextBox 38"/>
          <p:cNvSpPr txBox="1"/>
          <p:nvPr/>
        </p:nvSpPr>
        <p:spPr>
          <a:xfrm>
            <a:off x="5718893" y="3124200"/>
            <a:ext cx="293670" cy="307777"/>
          </a:xfrm>
          <a:prstGeom prst="rect">
            <a:avLst/>
          </a:prstGeom>
          <a:noFill/>
        </p:spPr>
        <p:txBody>
          <a:bodyPr wrap="none" rtlCol="0">
            <a:spAutoFit/>
          </a:bodyPr>
          <a:lstStyle/>
          <a:p>
            <a:pPr algn="ctr"/>
            <a:r>
              <a:rPr lang="en-GB" sz="1400" dirty="0">
                <a:latin typeface="Comic Sans MS" pitchFamily="66" charset="0"/>
              </a:rPr>
              <a:t>2</a:t>
            </a:r>
          </a:p>
        </p:txBody>
      </p:sp>
      <p:sp>
        <p:nvSpPr>
          <p:cNvPr id="42" name="TextBox 41"/>
          <p:cNvSpPr txBox="1"/>
          <p:nvPr/>
        </p:nvSpPr>
        <p:spPr>
          <a:xfrm>
            <a:off x="4956893" y="3124200"/>
            <a:ext cx="293670" cy="307777"/>
          </a:xfrm>
          <a:prstGeom prst="rect">
            <a:avLst/>
          </a:prstGeom>
          <a:noFill/>
        </p:spPr>
        <p:txBody>
          <a:bodyPr wrap="none" rtlCol="0">
            <a:spAutoFit/>
          </a:bodyPr>
          <a:lstStyle/>
          <a:p>
            <a:pPr algn="ctr"/>
            <a:r>
              <a:rPr lang="en-GB" sz="1400" dirty="0">
                <a:latin typeface="Comic Sans MS" pitchFamily="66" charset="0"/>
              </a:rPr>
              <a:t>3</a:t>
            </a:r>
          </a:p>
        </p:txBody>
      </p:sp>
      <p:sp>
        <p:nvSpPr>
          <p:cNvPr id="43" name="TextBox 42"/>
          <p:cNvSpPr txBox="1"/>
          <p:nvPr/>
        </p:nvSpPr>
        <p:spPr>
          <a:xfrm>
            <a:off x="6480893" y="3124200"/>
            <a:ext cx="293670" cy="307777"/>
          </a:xfrm>
          <a:prstGeom prst="rect">
            <a:avLst/>
          </a:prstGeom>
          <a:noFill/>
        </p:spPr>
        <p:txBody>
          <a:bodyPr wrap="none" rtlCol="0">
            <a:spAutoFit/>
          </a:bodyPr>
          <a:lstStyle/>
          <a:p>
            <a:pPr algn="ctr"/>
            <a:r>
              <a:rPr lang="en-GB" sz="1400" dirty="0">
                <a:latin typeface="Comic Sans MS" pitchFamily="66" charset="0"/>
              </a:rPr>
              <a:t>3</a:t>
            </a:r>
          </a:p>
        </p:txBody>
      </p:sp>
      <mc:AlternateContent xmlns:mc="http://schemas.openxmlformats.org/markup-compatibility/2006" xmlns:a14="http://schemas.microsoft.com/office/drawing/2010/main">
        <mc:Choice Requires="a14">
          <p:sp>
            <p:nvSpPr>
              <p:cNvPr id="44" name="TextBox 43"/>
              <p:cNvSpPr txBox="1"/>
              <p:nvPr/>
            </p:nvSpPr>
            <p:spPr>
              <a:xfrm>
                <a:off x="3962400" y="4038600"/>
                <a:ext cx="1437638" cy="53046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𝑠𝑒𝑝𝑎𝑟𝑎𝑡𝑖𝑜𝑛</m:t>
                          </m:r>
                        </m:num>
                        <m:den>
                          <m:r>
                            <a:rPr lang="en-GB" sz="1400" b="0" i="1" smtClean="0">
                              <a:latin typeface="Cambria Math"/>
                            </a:rPr>
                            <m:t>𝑎𝑝𝑝𝑟𝑜𝑎𝑐h</m:t>
                          </m:r>
                        </m:den>
                      </m:f>
                    </m:oMath>
                  </m:oMathPara>
                </a14:m>
                <a:endParaRPr lang="en-GB" sz="1400" dirty="0"/>
              </a:p>
            </p:txBody>
          </p:sp>
        </mc:Choice>
        <mc:Fallback xmlns="">
          <p:sp>
            <p:nvSpPr>
              <p:cNvPr id="44" name="TextBox 43"/>
              <p:cNvSpPr txBox="1">
                <a:spLocks noRot="1" noChangeAspect="1" noMove="1" noResize="1" noEditPoints="1" noAdjustHandles="1" noChangeArrowheads="1" noChangeShapeType="1" noTextEdit="1"/>
              </p:cNvSpPr>
              <p:nvPr/>
            </p:nvSpPr>
            <p:spPr>
              <a:xfrm>
                <a:off x="3962400" y="4038600"/>
                <a:ext cx="1437638" cy="530466"/>
              </a:xfrm>
              <a:prstGeom prst="rect">
                <a:avLst/>
              </a:prstGeom>
              <a:blipFill rotWithShape="1">
                <a:blip r:embed="rId9"/>
                <a:stretch>
                  <a:fillRect b="-4598"/>
                </a:stretch>
              </a:blipFill>
            </p:spPr>
            <p:txBody>
              <a:bodyPr/>
              <a:lstStyle/>
              <a:p>
                <a:r>
                  <a:rPr lang="en-GB">
                    <a:noFill/>
                  </a:rPr>
                  <a:t> </a:t>
                </a:r>
              </a:p>
            </p:txBody>
          </p:sp>
        </mc:Fallback>
      </mc:AlternateContent>
      <p:sp>
        <p:nvSpPr>
          <p:cNvPr id="45" name="TextBox 44"/>
          <p:cNvSpPr txBox="1"/>
          <p:nvPr/>
        </p:nvSpPr>
        <p:spPr>
          <a:xfrm>
            <a:off x="4267200" y="3429000"/>
            <a:ext cx="978152" cy="523220"/>
          </a:xfrm>
          <a:prstGeom prst="rect">
            <a:avLst/>
          </a:prstGeom>
          <a:noFill/>
        </p:spPr>
        <p:txBody>
          <a:bodyPr wrap="none" rtlCol="0">
            <a:spAutoFit/>
          </a:bodyPr>
          <a:lstStyle/>
          <a:p>
            <a:pPr algn="ctr"/>
            <a:r>
              <a:rPr lang="en-GB" sz="1400" dirty="0">
                <a:solidFill>
                  <a:srgbClr val="FF0000"/>
                </a:solidFill>
                <a:latin typeface="Comic Sans MS" pitchFamily="66" charset="0"/>
              </a:rPr>
              <a:t>Approach</a:t>
            </a:r>
          </a:p>
          <a:p>
            <a:pPr algn="ctr"/>
            <a:r>
              <a:rPr lang="en-GB" sz="1400" dirty="0">
                <a:solidFill>
                  <a:srgbClr val="FF0000"/>
                </a:solidFill>
                <a:latin typeface="Comic Sans MS" pitchFamily="66" charset="0"/>
              </a:rPr>
              <a:t>5 – 1 = 4</a:t>
            </a:r>
          </a:p>
        </p:txBody>
      </p:sp>
      <p:sp>
        <p:nvSpPr>
          <p:cNvPr id="46" name="TextBox 45"/>
          <p:cNvSpPr txBox="1"/>
          <p:nvPr/>
        </p:nvSpPr>
        <p:spPr>
          <a:xfrm>
            <a:off x="5715000" y="3429000"/>
            <a:ext cx="1096775" cy="523220"/>
          </a:xfrm>
          <a:prstGeom prst="rect">
            <a:avLst/>
          </a:prstGeom>
          <a:noFill/>
        </p:spPr>
        <p:txBody>
          <a:bodyPr wrap="none" rtlCol="0">
            <a:spAutoFit/>
          </a:bodyPr>
          <a:lstStyle/>
          <a:p>
            <a:pPr algn="ctr"/>
            <a:r>
              <a:rPr lang="en-GB" sz="1400" dirty="0">
                <a:solidFill>
                  <a:srgbClr val="FF0000"/>
                </a:solidFill>
                <a:latin typeface="Comic Sans MS" pitchFamily="66" charset="0"/>
              </a:rPr>
              <a:t>Separation</a:t>
            </a:r>
          </a:p>
          <a:p>
            <a:pPr algn="ctr"/>
            <a:r>
              <a:rPr lang="en-GB" sz="1400" dirty="0">
                <a:solidFill>
                  <a:srgbClr val="FF0000"/>
                </a:solidFill>
                <a:latin typeface="Comic Sans MS" pitchFamily="66" charset="0"/>
              </a:rPr>
              <a:t>b – a</a:t>
            </a:r>
            <a:endParaRPr lang="en-GB" sz="1400"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47" name="TextBox 46"/>
              <p:cNvSpPr txBox="1"/>
              <p:nvPr/>
            </p:nvSpPr>
            <p:spPr>
              <a:xfrm>
                <a:off x="3962400" y="4724400"/>
                <a:ext cx="972509" cy="4999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4</m:t>
                          </m:r>
                        </m:den>
                      </m:f>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𝑏</m:t>
                          </m:r>
                          <m:r>
                            <a:rPr lang="en-GB" sz="1400" b="0" i="1" smtClean="0">
                              <a:latin typeface="Cambria Math"/>
                            </a:rPr>
                            <m:t>−</m:t>
                          </m:r>
                          <m:r>
                            <a:rPr lang="en-US" sz="1400" b="0" i="1" smtClean="0">
                              <a:latin typeface="Cambria Math"/>
                            </a:rPr>
                            <m:t>𝑎</m:t>
                          </m:r>
                        </m:num>
                        <m:den>
                          <m:r>
                            <a:rPr lang="en-GB" sz="1400" b="0" i="1" smtClean="0">
                              <a:latin typeface="Cambria Math"/>
                            </a:rPr>
                            <m:t>4</m:t>
                          </m:r>
                        </m:den>
                      </m:f>
                    </m:oMath>
                  </m:oMathPara>
                </a14:m>
                <a:endParaRPr lang="en-GB" sz="1400" dirty="0"/>
              </a:p>
            </p:txBody>
          </p:sp>
        </mc:Choice>
        <mc:Fallback xmlns="">
          <p:sp>
            <p:nvSpPr>
              <p:cNvPr id="47" name="TextBox 46"/>
              <p:cNvSpPr txBox="1">
                <a:spLocks noRot="1" noChangeAspect="1" noMove="1" noResize="1" noEditPoints="1" noAdjustHandles="1" noChangeArrowheads="1" noChangeShapeType="1" noTextEdit="1"/>
              </p:cNvSpPr>
              <p:nvPr/>
            </p:nvSpPr>
            <p:spPr>
              <a:xfrm>
                <a:off x="3962400" y="4724400"/>
                <a:ext cx="972509" cy="499945"/>
              </a:xfrm>
              <a:prstGeom prst="rect">
                <a:avLst/>
              </a:prstGeom>
              <a:blipFill rotWithShape="1">
                <a:blip r:embed="rId10"/>
                <a:stretch>
                  <a:fillRect b="-122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3962400" y="5410200"/>
                <a:ext cx="97686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1=</m:t>
                      </m:r>
                      <m:r>
                        <a:rPr lang="en-GB" sz="1400" b="0" i="1" smtClean="0">
                          <a:latin typeface="Cambria Math"/>
                        </a:rPr>
                        <m:t>𝑏</m:t>
                      </m:r>
                      <m:r>
                        <a:rPr lang="en-GB" sz="1400" i="1">
                          <a:latin typeface="Cambria Math"/>
                        </a:rPr>
                        <m:t>−</m:t>
                      </m:r>
                      <m:r>
                        <a:rPr lang="en-GB" sz="1400" b="0" i="1" smtClean="0">
                          <a:latin typeface="Cambria Math"/>
                        </a:rPr>
                        <m:t>𝑎</m:t>
                      </m:r>
                    </m:oMath>
                  </m:oMathPara>
                </a14:m>
                <a:endParaRPr lang="en-GB" sz="1400" dirty="0"/>
              </a:p>
            </p:txBody>
          </p:sp>
        </mc:Choice>
        <mc:Fallback xmlns="">
          <p:sp>
            <p:nvSpPr>
              <p:cNvPr id="48" name="TextBox 47"/>
              <p:cNvSpPr txBox="1">
                <a:spLocks noRot="1" noChangeAspect="1" noMove="1" noResize="1" noEditPoints="1" noAdjustHandles="1" noChangeArrowheads="1" noChangeShapeType="1" noTextEdit="1"/>
              </p:cNvSpPr>
              <p:nvPr/>
            </p:nvSpPr>
            <p:spPr>
              <a:xfrm>
                <a:off x="3962400" y="5410200"/>
                <a:ext cx="976869" cy="307777"/>
              </a:xfrm>
              <a:prstGeom prst="rect">
                <a:avLst/>
              </a:prstGeom>
              <a:blipFill rotWithShape="1">
                <a:blip r:embed="rId11"/>
                <a:stretch>
                  <a:fillRect/>
                </a:stretch>
              </a:blipFill>
            </p:spPr>
            <p:txBody>
              <a:bodyPr/>
              <a:lstStyle/>
              <a:p>
                <a:r>
                  <a:rPr lang="en-GB">
                    <a:noFill/>
                  </a:rPr>
                  <a:t> </a:t>
                </a:r>
              </a:p>
            </p:txBody>
          </p:sp>
        </mc:Fallback>
      </mc:AlternateContent>
      <p:sp>
        <p:nvSpPr>
          <p:cNvPr id="49" name="Arc 48"/>
          <p:cNvSpPr/>
          <p:nvPr/>
        </p:nvSpPr>
        <p:spPr>
          <a:xfrm>
            <a:off x="5257800" y="43434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0" name="TextBox 49"/>
          <p:cNvSpPr txBox="1"/>
          <p:nvPr/>
        </p:nvSpPr>
        <p:spPr>
          <a:xfrm>
            <a:off x="5638800" y="44958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51" name="Arc 50"/>
          <p:cNvSpPr/>
          <p:nvPr/>
        </p:nvSpPr>
        <p:spPr>
          <a:xfrm>
            <a:off x="5257800" y="49530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2" name="TextBox 51"/>
          <p:cNvSpPr txBox="1"/>
          <p:nvPr/>
        </p:nvSpPr>
        <p:spPr>
          <a:xfrm>
            <a:off x="5638800" y="51054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by 4</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3" name="TextBox 52"/>
              <p:cNvSpPr txBox="1"/>
              <p:nvPr/>
            </p:nvSpPr>
            <p:spPr>
              <a:xfrm>
                <a:off x="7315200" y="2133600"/>
                <a:ext cx="109183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1=</m:t>
                      </m:r>
                      <m:r>
                        <a:rPr lang="en-GB" sz="1600" b="0" i="1" smtClean="0">
                          <a:solidFill>
                            <a:srgbClr val="FF0000"/>
                          </a:solidFill>
                          <a:latin typeface="Cambria Math"/>
                        </a:rPr>
                        <m:t>𝑏</m:t>
                      </m:r>
                      <m:r>
                        <a:rPr lang="en-GB" sz="1600" i="1">
                          <a:solidFill>
                            <a:srgbClr val="FF0000"/>
                          </a:solidFill>
                          <a:latin typeface="Cambria Math"/>
                        </a:rPr>
                        <m:t>−</m:t>
                      </m:r>
                      <m:r>
                        <a:rPr lang="en-GB" sz="1600" b="0" i="1" smtClean="0">
                          <a:solidFill>
                            <a:srgbClr val="FF0000"/>
                          </a:solidFill>
                          <a:latin typeface="Cambria Math"/>
                        </a:rPr>
                        <m:t>𝑎</m:t>
                      </m:r>
                    </m:oMath>
                  </m:oMathPara>
                </a14:m>
                <a:endParaRPr lang="en-GB" sz="1600" dirty="0">
                  <a:solidFill>
                    <a:srgbClr val="FF0000"/>
                  </a:solidFill>
                </a:endParaRPr>
              </a:p>
            </p:txBody>
          </p:sp>
        </mc:Choice>
        <mc:Fallback xmlns="">
          <p:sp>
            <p:nvSpPr>
              <p:cNvPr id="53" name="TextBox 52"/>
              <p:cNvSpPr txBox="1">
                <a:spLocks noRot="1" noChangeAspect="1" noMove="1" noResize="1" noEditPoints="1" noAdjustHandles="1" noChangeArrowheads="1" noChangeShapeType="1" noTextEdit="1"/>
              </p:cNvSpPr>
              <p:nvPr/>
            </p:nvSpPr>
            <p:spPr>
              <a:xfrm>
                <a:off x="7315200" y="2133600"/>
                <a:ext cx="1091837" cy="338554"/>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5" name="TextBox 54"/>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6" name="TextBox 55"/>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57" name="TextBox 56"/>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58" name="TextBox 57"/>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TextBox 58"/>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59" name="TextBox 58"/>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7"/>
                <a:stretch>
                  <a:fillRect b="-3846"/>
                </a:stretch>
              </a:blipFill>
            </p:spPr>
            <p:txBody>
              <a:bodyPr/>
              <a:lstStyle/>
              <a:p>
                <a:r>
                  <a:rPr lang="en-GB">
                    <a:noFill/>
                  </a:rPr>
                  <a:t> </a:t>
                </a:r>
              </a:p>
            </p:txBody>
          </p:sp>
        </mc:Fallback>
      </mc:AlternateContent>
      <p:sp>
        <p:nvSpPr>
          <p:cNvPr id="60" name="TextBox 59"/>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8"/>
              </a:rPr>
              <a:t>Applet for collision demonstrations</a:t>
            </a:r>
            <a:endParaRPr lang="en-GB" sz="1400" dirty="0">
              <a:latin typeface="Comic Sans MS" pitchFamily="66" charset="0"/>
            </a:endParaRPr>
          </a:p>
        </p:txBody>
      </p:sp>
      <p:sp>
        <p:nvSpPr>
          <p:cNvPr id="61"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345718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linds(horizontal)">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par>
                                <p:cTn id="13" presetID="3" presetClass="entr" presetSubtype="1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linds(horizontal)">
                                      <p:cBhvr>
                                        <p:cTn id="15" dur="500"/>
                                        <p:tgtEl>
                                          <p:spTgt spid="14"/>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linds(horizontal)">
                                      <p:cBhvr>
                                        <p:cTn id="18" dur="500"/>
                                        <p:tgtEl>
                                          <p:spTgt spid="15"/>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linds(horizontal)">
                                      <p:cBhvr>
                                        <p:cTn id="21" dur="500"/>
                                        <p:tgtEl>
                                          <p:spTgt spid="16"/>
                                        </p:tgtEl>
                                      </p:cBhvr>
                                    </p:animEffect>
                                  </p:childTnLst>
                                </p:cTn>
                              </p:par>
                              <p:par>
                                <p:cTn id="22" presetID="3" presetClass="entr" presetSubtype="10"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linds(horizontal)">
                                      <p:cBhvr>
                                        <p:cTn id="24" dur="500"/>
                                        <p:tgtEl>
                                          <p:spTgt spid="17"/>
                                        </p:tgtEl>
                                      </p:cBhvr>
                                    </p:animEffect>
                                  </p:childTnLst>
                                </p:cTn>
                              </p:par>
                              <p:par>
                                <p:cTn id="25" presetID="3" presetClass="entr" presetSubtype="1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par>
                                <p:cTn id="28" presetID="3" presetClass="entr" presetSubtype="10"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blinds(horizontal)">
                                      <p:cBhvr>
                                        <p:cTn id="30" dur="500"/>
                                        <p:tgtEl>
                                          <p:spTgt spid="19"/>
                                        </p:tgtEl>
                                      </p:cBhvr>
                                    </p:animEffect>
                                  </p:childTnLst>
                                </p:cTn>
                              </p:par>
                              <p:par>
                                <p:cTn id="31" presetID="3" presetClass="entr" presetSubtype="1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blinds(horizontal)">
                                      <p:cBhvr>
                                        <p:cTn id="33" dur="500"/>
                                        <p:tgtEl>
                                          <p:spTgt spid="20"/>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blinds(horizontal)">
                                      <p:cBhvr>
                                        <p:cTn id="36" dur="500"/>
                                        <p:tgtEl>
                                          <p:spTgt spid="21"/>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blinds(horizontal)">
                                      <p:cBhvr>
                                        <p:cTn id="39" dur="500"/>
                                        <p:tgtEl>
                                          <p:spTgt spid="22"/>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linds(horizontal)">
                                      <p:cBhvr>
                                        <p:cTn id="42" dur="500"/>
                                        <p:tgtEl>
                                          <p:spTgt spid="23"/>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blinds(horizontal)">
                                      <p:cBhvr>
                                        <p:cTn id="45" dur="500"/>
                                        <p:tgtEl>
                                          <p:spTgt spid="24"/>
                                        </p:tgtEl>
                                      </p:cBhvr>
                                    </p:animEffect>
                                  </p:childTnLst>
                                </p:cTn>
                              </p:par>
                              <p:par>
                                <p:cTn id="46" presetID="3" presetClass="entr" presetSubtype="10" fill="hold" nodeType="with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blinds(horizontal)">
                                      <p:cBhvr>
                                        <p:cTn id="48" dur="500"/>
                                        <p:tgtEl>
                                          <p:spTgt spid="25"/>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blinds(horizontal)">
                                      <p:cBhvr>
                                        <p:cTn id="51" dur="500"/>
                                        <p:tgtEl>
                                          <p:spTgt spid="26"/>
                                        </p:tgtEl>
                                      </p:cBhvr>
                                    </p:animEffect>
                                  </p:childTnLst>
                                </p:cTn>
                              </p:par>
                              <p:par>
                                <p:cTn id="52" presetID="3" presetClass="entr" presetSubtype="10" fill="hold"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blinds(horizontal)">
                                      <p:cBhvr>
                                        <p:cTn id="54" dur="500"/>
                                        <p:tgtEl>
                                          <p:spTgt spid="27"/>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blinds(horizontal)">
                                      <p:cBhvr>
                                        <p:cTn id="57" dur="500"/>
                                        <p:tgtEl>
                                          <p:spTgt spid="28"/>
                                        </p:tgtEl>
                                      </p:cBhvr>
                                    </p:animEffect>
                                  </p:childTnLst>
                                </p:cTn>
                              </p:par>
                              <p:par>
                                <p:cTn id="58" presetID="3" presetClass="entr" presetSubtype="10" fill="hold" nodeType="with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blinds(horizontal)">
                                      <p:cBhvr>
                                        <p:cTn id="60" dur="500"/>
                                        <p:tgtEl>
                                          <p:spTgt spid="29"/>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blinds(horizontal)">
                                      <p:cBhvr>
                                        <p:cTn id="63" dur="500"/>
                                        <p:tgtEl>
                                          <p:spTgt spid="30"/>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blinds(horizontal)">
                                      <p:cBhvr>
                                        <p:cTn id="66" dur="500"/>
                                        <p:tgtEl>
                                          <p:spTgt spid="31"/>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blinds(horizontal)">
                                      <p:cBhvr>
                                        <p:cTn id="69" dur="500"/>
                                        <p:tgtEl>
                                          <p:spTgt spid="32"/>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blinds(horizontal)">
                                      <p:cBhvr>
                                        <p:cTn id="72" dur="500"/>
                                        <p:tgtEl>
                                          <p:spTgt spid="33"/>
                                        </p:tgtEl>
                                      </p:cBhvr>
                                    </p:animEffect>
                                  </p:childTnLst>
                                </p:cTn>
                              </p:par>
                              <p:par>
                                <p:cTn id="73" presetID="3" presetClass="entr" presetSubtype="10" fill="hold" nodeType="withEffect">
                                  <p:stCondLst>
                                    <p:cond delay="0"/>
                                  </p:stCondLst>
                                  <p:childTnLst>
                                    <p:set>
                                      <p:cBhvr>
                                        <p:cTn id="74" dur="1" fill="hold">
                                          <p:stCondLst>
                                            <p:cond delay="0"/>
                                          </p:stCondLst>
                                        </p:cTn>
                                        <p:tgtEl>
                                          <p:spTgt spid="34"/>
                                        </p:tgtEl>
                                        <p:attrNameLst>
                                          <p:attrName>style.visibility</p:attrName>
                                        </p:attrNameLst>
                                      </p:cBhvr>
                                      <p:to>
                                        <p:strVal val="visible"/>
                                      </p:to>
                                    </p:set>
                                    <p:animEffect transition="in" filter="blinds(horizontal)">
                                      <p:cBhvr>
                                        <p:cTn id="75" dur="500"/>
                                        <p:tgtEl>
                                          <p:spTgt spid="34"/>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blinds(horizontal)">
                                      <p:cBhvr>
                                        <p:cTn id="78" dur="500"/>
                                        <p:tgtEl>
                                          <p:spTgt spid="35"/>
                                        </p:tgtEl>
                                      </p:cBhvr>
                                    </p:animEffect>
                                  </p:childTnLst>
                                </p:cTn>
                              </p:par>
                              <p:par>
                                <p:cTn id="79" presetID="3" presetClass="entr" presetSubtype="10" fill="hold" nodeType="with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blinds(horizontal)">
                                      <p:cBhvr>
                                        <p:cTn id="81" dur="500"/>
                                        <p:tgtEl>
                                          <p:spTgt spid="36"/>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blinds(horizontal)">
                                      <p:cBhvr>
                                        <p:cTn id="84" dur="500"/>
                                        <p:tgtEl>
                                          <p:spTgt spid="37"/>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blinds(horizontal)">
                                      <p:cBhvr>
                                        <p:cTn id="87" dur="500"/>
                                        <p:tgtEl>
                                          <p:spTgt spid="38"/>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39"/>
                                        </p:tgtEl>
                                        <p:attrNameLst>
                                          <p:attrName>style.visibility</p:attrName>
                                        </p:attrNameLst>
                                      </p:cBhvr>
                                      <p:to>
                                        <p:strVal val="visible"/>
                                      </p:to>
                                    </p:set>
                                    <p:animEffect transition="in" filter="blinds(horizontal)">
                                      <p:cBhvr>
                                        <p:cTn id="90" dur="500"/>
                                        <p:tgtEl>
                                          <p:spTgt spid="39"/>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42"/>
                                        </p:tgtEl>
                                        <p:attrNameLst>
                                          <p:attrName>style.visibility</p:attrName>
                                        </p:attrNameLst>
                                      </p:cBhvr>
                                      <p:to>
                                        <p:strVal val="visible"/>
                                      </p:to>
                                    </p:set>
                                    <p:animEffect transition="in" filter="blinds(horizontal)">
                                      <p:cBhvr>
                                        <p:cTn id="93" dur="500"/>
                                        <p:tgtEl>
                                          <p:spTgt spid="42"/>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43"/>
                                        </p:tgtEl>
                                        <p:attrNameLst>
                                          <p:attrName>style.visibility</p:attrName>
                                        </p:attrNameLst>
                                      </p:cBhvr>
                                      <p:to>
                                        <p:strVal val="visible"/>
                                      </p:to>
                                    </p:set>
                                    <p:animEffect transition="in" filter="blinds(horizontal)">
                                      <p:cBhvr>
                                        <p:cTn id="96" dur="500"/>
                                        <p:tgtEl>
                                          <p:spTgt spid="43"/>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44"/>
                                        </p:tgtEl>
                                        <p:attrNameLst>
                                          <p:attrName>style.visibility</p:attrName>
                                        </p:attrNameLst>
                                      </p:cBhvr>
                                      <p:to>
                                        <p:strVal val="visible"/>
                                      </p:to>
                                    </p:set>
                                    <p:animEffect transition="in" filter="blinds(horizontal)">
                                      <p:cBhvr>
                                        <p:cTn id="101" dur="500"/>
                                        <p:tgtEl>
                                          <p:spTgt spid="44"/>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49"/>
                                        </p:tgtEl>
                                        <p:attrNameLst>
                                          <p:attrName>style.visibility</p:attrName>
                                        </p:attrNameLst>
                                      </p:cBhvr>
                                      <p:to>
                                        <p:strVal val="visible"/>
                                      </p:to>
                                    </p:set>
                                    <p:animEffect transition="in" filter="blinds(horizontal)">
                                      <p:cBhvr>
                                        <p:cTn id="106" dur="500"/>
                                        <p:tgtEl>
                                          <p:spTgt spid="49"/>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50"/>
                                        </p:tgtEl>
                                        <p:attrNameLst>
                                          <p:attrName>style.visibility</p:attrName>
                                        </p:attrNameLst>
                                      </p:cBhvr>
                                      <p:to>
                                        <p:strVal val="visible"/>
                                      </p:to>
                                    </p:set>
                                    <p:animEffect transition="in" filter="blinds(horizontal)">
                                      <p:cBhvr>
                                        <p:cTn id="111" dur="500"/>
                                        <p:tgtEl>
                                          <p:spTgt spid="50"/>
                                        </p:tgtEl>
                                      </p:cBhvr>
                                    </p:animEffect>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nodeType="clickEffect">
                                  <p:stCondLst>
                                    <p:cond delay="0"/>
                                  </p:stCondLst>
                                  <p:childTnLst>
                                    <p:set>
                                      <p:cBhvr>
                                        <p:cTn id="115" dur="1" fill="hold">
                                          <p:stCondLst>
                                            <p:cond delay="0"/>
                                          </p:stCondLst>
                                        </p:cTn>
                                        <p:tgtEl>
                                          <p:spTgt spid="45">
                                            <p:txEl>
                                              <p:pRg st="0" end="0"/>
                                            </p:txEl>
                                          </p:spTgt>
                                        </p:tgtEl>
                                        <p:attrNameLst>
                                          <p:attrName>style.visibility</p:attrName>
                                        </p:attrNameLst>
                                      </p:cBhvr>
                                      <p:to>
                                        <p:strVal val="visible"/>
                                      </p:to>
                                    </p:set>
                                    <p:animEffect transition="in" filter="blinds(horizontal)">
                                      <p:cBhvr>
                                        <p:cTn id="116" dur="500"/>
                                        <p:tgtEl>
                                          <p:spTgt spid="45">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nodeType="clickEffect">
                                  <p:stCondLst>
                                    <p:cond delay="0"/>
                                  </p:stCondLst>
                                  <p:childTnLst>
                                    <p:set>
                                      <p:cBhvr>
                                        <p:cTn id="120" dur="1" fill="hold">
                                          <p:stCondLst>
                                            <p:cond delay="0"/>
                                          </p:stCondLst>
                                        </p:cTn>
                                        <p:tgtEl>
                                          <p:spTgt spid="45">
                                            <p:txEl>
                                              <p:pRg st="1" end="1"/>
                                            </p:txEl>
                                          </p:spTgt>
                                        </p:tgtEl>
                                        <p:attrNameLst>
                                          <p:attrName>style.visibility</p:attrName>
                                        </p:attrNameLst>
                                      </p:cBhvr>
                                      <p:to>
                                        <p:strVal val="visible"/>
                                      </p:to>
                                    </p:set>
                                    <p:animEffect transition="in" filter="blinds(horizontal)">
                                      <p:cBhvr>
                                        <p:cTn id="121" dur="500"/>
                                        <p:tgtEl>
                                          <p:spTgt spid="45">
                                            <p:txEl>
                                              <p:pRg st="1" end="1"/>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3" presetClass="entr" presetSubtype="10" fill="hold" nodeType="clickEffect">
                                  <p:stCondLst>
                                    <p:cond delay="0"/>
                                  </p:stCondLst>
                                  <p:childTnLst>
                                    <p:set>
                                      <p:cBhvr>
                                        <p:cTn id="125" dur="1" fill="hold">
                                          <p:stCondLst>
                                            <p:cond delay="0"/>
                                          </p:stCondLst>
                                        </p:cTn>
                                        <p:tgtEl>
                                          <p:spTgt spid="46">
                                            <p:txEl>
                                              <p:pRg st="0" end="0"/>
                                            </p:txEl>
                                          </p:spTgt>
                                        </p:tgtEl>
                                        <p:attrNameLst>
                                          <p:attrName>style.visibility</p:attrName>
                                        </p:attrNameLst>
                                      </p:cBhvr>
                                      <p:to>
                                        <p:strVal val="visible"/>
                                      </p:to>
                                    </p:set>
                                    <p:animEffect transition="in" filter="blinds(horizontal)">
                                      <p:cBhvr>
                                        <p:cTn id="126" dur="500"/>
                                        <p:tgtEl>
                                          <p:spTgt spid="46">
                                            <p:txEl>
                                              <p:pRg st="0" end="0"/>
                                            </p:txEl>
                                          </p:spTgt>
                                        </p:tgtEl>
                                      </p:cBhvr>
                                    </p:animEffect>
                                  </p:childTnLst>
                                </p:cTn>
                              </p:par>
                            </p:childTnLst>
                          </p:cTn>
                        </p:par>
                      </p:childTnLst>
                    </p:cTn>
                  </p:par>
                  <p:par>
                    <p:cTn id="127" fill="hold">
                      <p:stCondLst>
                        <p:cond delay="indefinite"/>
                      </p:stCondLst>
                      <p:childTnLst>
                        <p:par>
                          <p:cTn id="128" fill="hold">
                            <p:stCondLst>
                              <p:cond delay="0"/>
                            </p:stCondLst>
                            <p:childTnLst>
                              <p:par>
                                <p:cTn id="129" presetID="3" presetClass="entr" presetSubtype="10" fill="hold" nodeType="clickEffect">
                                  <p:stCondLst>
                                    <p:cond delay="0"/>
                                  </p:stCondLst>
                                  <p:childTnLst>
                                    <p:set>
                                      <p:cBhvr>
                                        <p:cTn id="130" dur="1" fill="hold">
                                          <p:stCondLst>
                                            <p:cond delay="0"/>
                                          </p:stCondLst>
                                        </p:cTn>
                                        <p:tgtEl>
                                          <p:spTgt spid="46">
                                            <p:txEl>
                                              <p:pRg st="1" end="1"/>
                                            </p:txEl>
                                          </p:spTgt>
                                        </p:tgtEl>
                                        <p:attrNameLst>
                                          <p:attrName>style.visibility</p:attrName>
                                        </p:attrNameLst>
                                      </p:cBhvr>
                                      <p:to>
                                        <p:strVal val="visible"/>
                                      </p:to>
                                    </p:set>
                                    <p:animEffect transition="in" filter="blinds(horizontal)">
                                      <p:cBhvr>
                                        <p:cTn id="131" dur="500"/>
                                        <p:tgtEl>
                                          <p:spTgt spid="46">
                                            <p:txEl>
                                              <p:pRg st="1" end="1"/>
                                            </p:txEl>
                                          </p:spTgt>
                                        </p:tgtEl>
                                      </p:cBhvr>
                                    </p:animEffect>
                                  </p:childTnLst>
                                </p:cTn>
                              </p:par>
                            </p:childTnLst>
                          </p:cTn>
                        </p:par>
                      </p:childTnLst>
                    </p:cTn>
                  </p:par>
                  <p:par>
                    <p:cTn id="132" fill="hold">
                      <p:stCondLst>
                        <p:cond delay="indefinite"/>
                      </p:stCondLst>
                      <p:childTnLst>
                        <p:par>
                          <p:cTn id="133" fill="hold">
                            <p:stCondLst>
                              <p:cond delay="0"/>
                            </p:stCondLst>
                            <p:childTnLst>
                              <p:par>
                                <p:cTn id="134" presetID="3" presetClass="entr" presetSubtype="10" fill="hold" grpId="0" nodeType="clickEffect">
                                  <p:stCondLst>
                                    <p:cond delay="0"/>
                                  </p:stCondLst>
                                  <p:childTnLst>
                                    <p:set>
                                      <p:cBhvr>
                                        <p:cTn id="135" dur="1" fill="hold">
                                          <p:stCondLst>
                                            <p:cond delay="0"/>
                                          </p:stCondLst>
                                        </p:cTn>
                                        <p:tgtEl>
                                          <p:spTgt spid="47"/>
                                        </p:tgtEl>
                                        <p:attrNameLst>
                                          <p:attrName>style.visibility</p:attrName>
                                        </p:attrNameLst>
                                      </p:cBhvr>
                                      <p:to>
                                        <p:strVal val="visible"/>
                                      </p:to>
                                    </p:set>
                                    <p:animEffect transition="in" filter="blinds(horizontal)">
                                      <p:cBhvr>
                                        <p:cTn id="136" dur="500"/>
                                        <p:tgtEl>
                                          <p:spTgt spid="47"/>
                                        </p:tgtEl>
                                      </p:cBhvr>
                                    </p:animEffect>
                                  </p:childTnLst>
                                </p:cTn>
                              </p:par>
                            </p:childTnLst>
                          </p:cTn>
                        </p:par>
                      </p:childTnLst>
                    </p:cTn>
                  </p:par>
                  <p:par>
                    <p:cTn id="137" fill="hold">
                      <p:stCondLst>
                        <p:cond delay="indefinite"/>
                      </p:stCondLst>
                      <p:childTnLst>
                        <p:par>
                          <p:cTn id="138" fill="hold">
                            <p:stCondLst>
                              <p:cond delay="0"/>
                            </p:stCondLst>
                            <p:childTnLst>
                              <p:par>
                                <p:cTn id="139" presetID="3" presetClass="entr" presetSubtype="10" fill="hold" grpId="0" nodeType="click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blinds(horizontal)">
                                      <p:cBhvr>
                                        <p:cTn id="141" dur="500"/>
                                        <p:tgtEl>
                                          <p:spTgt spid="51"/>
                                        </p:tgtEl>
                                      </p:cBhvr>
                                    </p:animEffect>
                                  </p:childTnLst>
                                </p:cTn>
                              </p:par>
                            </p:childTnLst>
                          </p:cTn>
                        </p:par>
                      </p:childTnLst>
                    </p:cTn>
                  </p:par>
                  <p:par>
                    <p:cTn id="142" fill="hold">
                      <p:stCondLst>
                        <p:cond delay="indefinite"/>
                      </p:stCondLst>
                      <p:childTnLst>
                        <p:par>
                          <p:cTn id="143" fill="hold">
                            <p:stCondLst>
                              <p:cond delay="0"/>
                            </p:stCondLst>
                            <p:childTnLst>
                              <p:par>
                                <p:cTn id="144" presetID="3" presetClass="entr" presetSubtype="10" fill="hold" grpId="0" nodeType="clickEffect">
                                  <p:stCondLst>
                                    <p:cond delay="0"/>
                                  </p:stCondLst>
                                  <p:childTnLst>
                                    <p:set>
                                      <p:cBhvr>
                                        <p:cTn id="145" dur="1" fill="hold">
                                          <p:stCondLst>
                                            <p:cond delay="0"/>
                                          </p:stCondLst>
                                        </p:cTn>
                                        <p:tgtEl>
                                          <p:spTgt spid="52"/>
                                        </p:tgtEl>
                                        <p:attrNameLst>
                                          <p:attrName>style.visibility</p:attrName>
                                        </p:attrNameLst>
                                      </p:cBhvr>
                                      <p:to>
                                        <p:strVal val="visible"/>
                                      </p:to>
                                    </p:set>
                                    <p:animEffect transition="in" filter="blinds(horizontal)">
                                      <p:cBhvr>
                                        <p:cTn id="146" dur="500"/>
                                        <p:tgtEl>
                                          <p:spTgt spid="52"/>
                                        </p:tgtEl>
                                      </p:cBhvr>
                                    </p:animEffect>
                                  </p:childTnLst>
                                </p:cTn>
                              </p:par>
                            </p:childTnLst>
                          </p:cTn>
                        </p:par>
                      </p:childTnLst>
                    </p:cTn>
                  </p:par>
                  <p:par>
                    <p:cTn id="147" fill="hold">
                      <p:stCondLst>
                        <p:cond delay="indefinite"/>
                      </p:stCondLst>
                      <p:childTnLst>
                        <p:par>
                          <p:cTn id="148" fill="hold">
                            <p:stCondLst>
                              <p:cond delay="0"/>
                            </p:stCondLst>
                            <p:childTnLst>
                              <p:par>
                                <p:cTn id="149" presetID="3" presetClass="entr" presetSubtype="10" fill="hold" grpId="0" nodeType="clickEffect">
                                  <p:stCondLst>
                                    <p:cond delay="0"/>
                                  </p:stCondLst>
                                  <p:childTnLst>
                                    <p:set>
                                      <p:cBhvr>
                                        <p:cTn id="150" dur="1" fill="hold">
                                          <p:stCondLst>
                                            <p:cond delay="0"/>
                                          </p:stCondLst>
                                        </p:cTn>
                                        <p:tgtEl>
                                          <p:spTgt spid="48"/>
                                        </p:tgtEl>
                                        <p:attrNameLst>
                                          <p:attrName>style.visibility</p:attrName>
                                        </p:attrNameLst>
                                      </p:cBhvr>
                                      <p:to>
                                        <p:strVal val="visible"/>
                                      </p:to>
                                    </p:set>
                                    <p:animEffect transition="in" filter="blinds(horizontal)">
                                      <p:cBhvr>
                                        <p:cTn id="151" dur="500"/>
                                        <p:tgtEl>
                                          <p:spTgt spid="48"/>
                                        </p:tgtEl>
                                      </p:cBhvr>
                                    </p:animEffect>
                                  </p:childTnLst>
                                </p:cTn>
                              </p:par>
                            </p:childTnLst>
                          </p:cTn>
                        </p:par>
                      </p:childTnLst>
                    </p:cTn>
                  </p:par>
                  <p:par>
                    <p:cTn id="152" fill="hold">
                      <p:stCondLst>
                        <p:cond delay="indefinite"/>
                      </p:stCondLst>
                      <p:childTnLst>
                        <p:par>
                          <p:cTn id="153" fill="hold">
                            <p:stCondLst>
                              <p:cond delay="0"/>
                            </p:stCondLst>
                            <p:childTnLst>
                              <p:par>
                                <p:cTn id="154" presetID="3" presetClass="entr" presetSubtype="10" fill="hold" grpId="0" nodeType="clickEffect">
                                  <p:stCondLst>
                                    <p:cond delay="0"/>
                                  </p:stCondLst>
                                  <p:childTnLst>
                                    <p:set>
                                      <p:cBhvr>
                                        <p:cTn id="155" dur="1" fill="hold">
                                          <p:stCondLst>
                                            <p:cond delay="0"/>
                                          </p:stCondLst>
                                        </p:cTn>
                                        <p:tgtEl>
                                          <p:spTgt spid="53"/>
                                        </p:tgtEl>
                                        <p:attrNameLst>
                                          <p:attrName>style.visibility</p:attrName>
                                        </p:attrNameLst>
                                      </p:cBhvr>
                                      <p:to>
                                        <p:strVal val="visible"/>
                                      </p:to>
                                    </p:set>
                                    <p:animEffect transition="in" filter="blinds(horizontal)">
                                      <p:cBhvr>
                                        <p:cTn id="156"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15" grpId="0"/>
      <p:bldP spid="16" grpId="0"/>
      <p:bldP spid="21" grpId="0" animBg="1"/>
      <p:bldP spid="22" grpId="0" animBg="1"/>
      <p:bldP spid="23" grpId="0" animBg="1"/>
      <p:bldP spid="24" grpId="0" animBg="1"/>
      <p:bldP spid="26" grpId="0"/>
      <p:bldP spid="28" grpId="0"/>
      <p:bldP spid="30" grpId="0"/>
      <p:bldP spid="31" grpId="0"/>
      <p:bldP spid="32" grpId="0"/>
      <p:bldP spid="33" grpId="0"/>
      <p:bldP spid="35" grpId="0"/>
      <p:bldP spid="37" grpId="0"/>
      <p:bldP spid="38" grpId="0"/>
      <p:bldP spid="39" grpId="0"/>
      <p:bldP spid="42" grpId="0"/>
      <p:bldP spid="43" grpId="0"/>
      <p:bldP spid="44" grpId="0"/>
      <p:bldP spid="47" grpId="0"/>
      <p:bldP spid="48" grpId="0"/>
      <p:bldP spid="49" grpId="0" animBg="1"/>
      <p:bldP spid="50" grpId="0"/>
      <p:bldP spid="51" grpId="0" animBg="1"/>
      <p:bldP spid="52" grpId="0"/>
      <p:bldP spid="5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20" y="1600200"/>
            <a:ext cx="3788979" cy="5105400"/>
          </a:xfrm>
        </p:spPr>
        <p:txBody>
          <a:bodyPr>
            <a:normAutofit fontScale="92500" lnSpcReduction="2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Three spheres A, B and C have masses 1kg, 2kg and 3kg respectively. They are moving along the same straight horizontal plane with A following B, which is following C. The initial velocities of A, B and C are 7ms</a:t>
            </a:r>
            <a:r>
              <a:rPr lang="en-GB" sz="1400" baseline="30000" dirty="0">
                <a:latin typeface="Comic Sans MS" pitchFamily="66" charset="0"/>
              </a:rPr>
              <a:t>-1</a:t>
            </a:r>
            <a:r>
              <a:rPr lang="en-GB" sz="1400" dirty="0">
                <a:latin typeface="Comic Sans MS" pitchFamily="66" charset="0"/>
              </a:rPr>
              <a:t>, 3ms</a:t>
            </a:r>
            <a:r>
              <a:rPr lang="en-GB" sz="1400" baseline="30000" dirty="0">
                <a:latin typeface="Comic Sans MS" pitchFamily="66" charset="0"/>
              </a:rPr>
              <a:t>-1</a:t>
            </a:r>
            <a:r>
              <a:rPr lang="en-GB" sz="1400" dirty="0">
                <a:latin typeface="Comic Sans MS" pitchFamily="66" charset="0"/>
              </a:rPr>
              <a:t> and 1ms</a:t>
            </a:r>
            <a:r>
              <a:rPr lang="en-GB" sz="1400" baseline="30000" dirty="0">
                <a:latin typeface="Comic Sans MS" pitchFamily="66" charset="0"/>
              </a:rPr>
              <a:t>-1</a:t>
            </a:r>
            <a:r>
              <a:rPr lang="en-GB" sz="1400" dirty="0">
                <a:latin typeface="Comic Sans MS" pitchFamily="66" charset="0"/>
              </a:rPr>
              <a:t> in the direction ABC. Sphere A collides with sphere B then sphere B collides with sphere C. The coefficient of restitution between A and B is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2</a:t>
            </a:r>
            <a:r>
              <a:rPr lang="en-GB" sz="1400" dirty="0">
                <a:latin typeface="Comic Sans MS" pitchFamily="66" charset="0"/>
              </a:rPr>
              <a:t> and between B and C is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4</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the velocities of the 3 spheres after both collisions have taken place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b) Explain how you know that there will be a further collision between A and B</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sym typeface="Wingdings" pitchFamily="2" charset="2"/>
              </a:rPr>
              <a:t> Consider each collision separately, drawing diagrams each time.</a:t>
            </a:r>
            <a:endParaRPr lang="en-GB" sz="1400" dirty="0">
              <a:latin typeface="Comic Sans MS" pitchFamily="66" charset="0"/>
            </a:endParaRP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sp>
        <p:nvSpPr>
          <p:cNvPr id="40" name="TextBox 39"/>
          <p:cNvSpPr txBox="1"/>
          <p:nvPr/>
        </p:nvSpPr>
        <p:spPr>
          <a:xfrm>
            <a:off x="3962400" y="1752600"/>
            <a:ext cx="2953053" cy="307777"/>
          </a:xfrm>
          <a:prstGeom prst="rect">
            <a:avLst/>
          </a:prstGeom>
          <a:noFill/>
        </p:spPr>
        <p:txBody>
          <a:bodyPr wrap="none" rtlCol="0">
            <a:spAutoFit/>
          </a:bodyPr>
          <a:lstStyle/>
          <a:p>
            <a:r>
              <a:rPr lang="en-GB" sz="1400" u="sng" dirty="0">
                <a:latin typeface="Comic Sans MS" pitchFamily="66" charset="0"/>
              </a:rPr>
              <a:t>Sphere B colliding with Sphere C</a:t>
            </a:r>
          </a:p>
        </p:txBody>
      </p:sp>
      <p:sp>
        <p:nvSpPr>
          <p:cNvPr id="41" name="TextBox 40"/>
          <p:cNvSpPr txBox="1"/>
          <p:nvPr/>
        </p:nvSpPr>
        <p:spPr>
          <a:xfrm>
            <a:off x="3962400" y="1447800"/>
            <a:ext cx="3724096" cy="307777"/>
          </a:xfrm>
          <a:prstGeom prst="rect">
            <a:avLst/>
          </a:prstGeom>
          <a:noFill/>
        </p:spPr>
        <p:txBody>
          <a:bodyPr wrap="none" rtlCol="0">
            <a:spAutoFit/>
          </a:bodyPr>
          <a:lstStyle/>
          <a:p>
            <a:r>
              <a:rPr lang="en-GB" sz="1400" dirty="0">
                <a:latin typeface="Comic Sans MS" pitchFamily="66" charset="0"/>
              </a:rPr>
              <a:t>New speeds: A = 3ms</a:t>
            </a:r>
            <a:r>
              <a:rPr lang="en-GB" sz="1400" baseline="30000" dirty="0">
                <a:latin typeface="Comic Sans MS" pitchFamily="66" charset="0"/>
              </a:rPr>
              <a:t>-1</a:t>
            </a:r>
            <a:r>
              <a:rPr lang="en-GB" sz="1400" dirty="0">
                <a:latin typeface="Comic Sans MS" pitchFamily="66" charset="0"/>
              </a:rPr>
              <a:t>, B = 5ms</a:t>
            </a:r>
            <a:r>
              <a:rPr lang="en-GB" sz="1400" baseline="30000" dirty="0">
                <a:latin typeface="Comic Sans MS" pitchFamily="66" charset="0"/>
              </a:rPr>
              <a:t>-1</a:t>
            </a:r>
            <a:r>
              <a:rPr lang="en-GB" sz="1400" dirty="0">
                <a:latin typeface="Comic Sans MS" pitchFamily="66" charset="0"/>
              </a:rPr>
              <a:t>, C = 1ms</a:t>
            </a:r>
            <a:r>
              <a:rPr lang="en-GB" sz="1400" baseline="30000" dirty="0">
                <a:latin typeface="Comic Sans MS" pitchFamily="66" charset="0"/>
              </a:rPr>
              <a:t>-1</a:t>
            </a:r>
          </a:p>
        </p:txBody>
      </p:sp>
      <p:cxnSp>
        <p:nvCxnSpPr>
          <p:cNvPr id="13" name="Straight Connector 12"/>
          <p:cNvCxnSpPr/>
          <p:nvPr/>
        </p:nvCxnSpPr>
        <p:spPr>
          <a:xfrm>
            <a:off x="3962400" y="2133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962400" y="2438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962400" y="21336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6" name="TextBox 15"/>
          <p:cNvSpPr txBox="1"/>
          <p:nvPr/>
        </p:nvSpPr>
        <p:spPr>
          <a:xfrm>
            <a:off x="5486400" y="21336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7" name="Straight Connector 16"/>
          <p:cNvCxnSpPr/>
          <p:nvPr/>
        </p:nvCxnSpPr>
        <p:spPr>
          <a:xfrm>
            <a:off x="5486400" y="21336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010400" y="2133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486400" y="2133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962400" y="2133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4191000" y="2819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4953000" y="2819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5715000" y="2819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6477000" y="2819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Arrow Connector 24"/>
          <p:cNvCxnSpPr/>
          <p:nvPr/>
        </p:nvCxnSpPr>
        <p:spPr>
          <a:xfrm>
            <a:off x="4114800" y="2743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191000" y="2438400"/>
            <a:ext cx="293670" cy="307777"/>
          </a:xfrm>
          <a:prstGeom prst="rect">
            <a:avLst/>
          </a:prstGeom>
          <a:noFill/>
        </p:spPr>
        <p:txBody>
          <a:bodyPr wrap="none" rtlCol="0">
            <a:spAutoFit/>
          </a:bodyPr>
          <a:lstStyle/>
          <a:p>
            <a:pPr algn="ctr"/>
            <a:r>
              <a:rPr lang="en-GB" sz="1400" dirty="0">
                <a:latin typeface="Comic Sans MS" pitchFamily="66" charset="0"/>
              </a:rPr>
              <a:t>5</a:t>
            </a:r>
          </a:p>
        </p:txBody>
      </p:sp>
      <p:cxnSp>
        <p:nvCxnSpPr>
          <p:cNvPr id="27" name="Straight Arrow Connector 26"/>
          <p:cNvCxnSpPr/>
          <p:nvPr/>
        </p:nvCxnSpPr>
        <p:spPr>
          <a:xfrm>
            <a:off x="6400800" y="2743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478603" y="2438400"/>
            <a:ext cx="290464" cy="307777"/>
          </a:xfrm>
          <a:prstGeom prst="rect">
            <a:avLst/>
          </a:prstGeom>
          <a:noFill/>
        </p:spPr>
        <p:txBody>
          <a:bodyPr wrap="none" rtlCol="0">
            <a:spAutoFit/>
          </a:bodyPr>
          <a:lstStyle/>
          <a:p>
            <a:pPr algn="ctr"/>
            <a:r>
              <a:rPr lang="en-GB" sz="1400" dirty="0">
                <a:latin typeface="Comic Sans MS" pitchFamily="66" charset="0"/>
              </a:rPr>
              <a:t>b</a:t>
            </a:r>
            <a:endParaRPr lang="en-GB" sz="1400" baseline="-25000" dirty="0">
              <a:latin typeface="Comic Sans MS" pitchFamily="66" charset="0"/>
            </a:endParaRPr>
          </a:p>
        </p:txBody>
      </p:sp>
      <p:cxnSp>
        <p:nvCxnSpPr>
          <p:cNvPr id="29" name="Straight Connector 28"/>
          <p:cNvCxnSpPr/>
          <p:nvPr/>
        </p:nvCxnSpPr>
        <p:spPr>
          <a:xfrm>
            <a:off x="3962400" y="3429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114800" y="28194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1" name="TextBox 30"/>
          <p:cNvSpPr txBox="1"/>
          <p:nvPr/>
        </p:nvSpPr>
        <p:spPr>
          <a:xfrm>
            <a:off x="5638800" y="28194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2" name="TextBox 31"/>
          <p:cNvSpPr txBox="1"/>
          <p:nvPr/>
        </p:nvSpPr>
        <p:spPr>
          <a:xfrm>
            <a:off x="4876800" y="2819400"/>
            <a:ext cx="457200" cy="307777"/>
          </a:xfrm>
          <a:prstGeom prst="rect">
            <a:avLst/>
          </a:prstGeom>
          <a:noFill/>
        </p:spPr>
        <p:txBody>
          <a:bodyPr wrap="square" rtlCol="0">
            <a:spAutoFit/>
          </a:bodyPr>
          <a:lstStyle/>
          <a:p>
            <a:pPr algn="ctr"/>
            <a:r>
              <a:rPr lang="en-GB" sz="1400" dirty="0">
                <a:latin typeface="Comic Sans MS" pitchFamily="66" charset="0"/>
              </a:rPr>
              <a:t>C</a:t>
            </a:r>
          </a:p>
        </p:txBody>
      </p:sp>
      <p:sp>
        <p:nvSpPr>
          <p:cNvPr id="33" name="TextBox 32"/>
          <p:cNvSpPr txBox="1"/>
          <p:nvPr/>
        </p:nvSpPr>
        <p:spPr>
          <a:xfrm>
            <a:off x="6400800" y="2819400"/>
            <a:ext cx="457200" cy="307777"/>
          </a:xfrm>
          <a:prstGeom prst="rect">
            <a:avLst/>
          </a:prstGeom>
          <a:noFill/>
        </p:spPr>
        <p:txBody>
          <a:bodyPr wrap="square" rtlCol="0">
            <a:spAutoFit/>
          </a:bodyPr>
          <a:lstStyle/>
          <a:p>
            <a:pPr algn="ctr"/>
            <a:r>
              <a:rPr lang="en-GB" sz="1400" dirty="0">
                <a:latin typeface="Comic Sans MS" pitchFamily="66" charset="0"/>
              </a:rPr>
              <a:t>C</a:t>
            </a:r>
          </a:p>
        </p:txBody>
      </p:sp>
      <p:cxnSp>
        <p:nvCxnSpPr>
          <p:cNvPr id="34" name="Straight Arrow Connector 33"/>
          <p:cNvCxnSpPr/>
          <p:nvPr/>
        </p:nvCxnSpPr>
        <p:spPr>
          <a:xfrm>
            <a:off x="4876800" y="2743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967427" y="2438400"/>
            <a:ext cx="264816" cy="307777"/>
          </a:xfrm>
          <a:prstGeom prst="rect">
            <a:avLst/>
          </a:prstGeom>
          <a:noFill/>
        </p:spPr>
        <p:txBody>
          <a:bodyPr wrap="none" rtlCol="0">
            <a:spAutoFit/>
          </a:bodyPr>
          <a:lstStyle/>
          <a:p>
            <a:pPr algn="ctr"/>
            <a:r>
              <a:rPr lang="en-GB" sz="1400" dirty="0">
                <a:latin typeface="Comic Sans MS" pitchFamily="66" charset="0"/>
              </a:rPr>
              <a:t>1</a:t>
            </a:r>
          </a:p>
        </p:txBody>
      </p:sp>
      <p:cxnSp>
        <p:nvCxnSpPr>
          <p:cNvPr id="36" name="Straight Arrow Connector 35"/>
          <p:cNvCxnSpPr/>
          <p:nvPr/>
        </p:nvCxnSpPr>
        <p:spPr>
          <a:xfrm>
            <a:off x="5638800" y="2743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723816" y="2438400"/>
            <a:ext cx="276038" cy="307777"/>
          </a:xfrm>
          <a:prstGeom prst="rect">
            <a:avLst/>
          </a:prstGeom>
          <a:noFill/>
        </p:spPr>
        <p:txBody>
          <a:bodyPr wrap="none" rtlCol="0">
            <a:spAutoFit/>
          </a:bodyPr>
          <a:lstStyle/>
          <a:p>
            <a:pPr algn="ctr"/>
            <a:r>
              <a:rPr lang="en-GB" sz="1400" dirty="0">
                <a:latin typeface="Comic Sans MS" pitchFamily="66" charset="0"/>
              </a:rPr>
              <a:t>a</a:t>
            </a:r>
            <a:endParaRPr lang="en-GB" sz="1400" baseline="-25000" dirty="0">
              <a:latin typeface="Comic Sans MS" pitchFamily="66" charset="0"/>
            </a:endParaRPr>
          </a:p>
        </p:txBody>
      </p:sp>
      <p:sp>
        <p:nvSpPr>
          <p:cNvPr id="38" name="TextBox 37"/>
          <p:cNvSpPr txBox="1"/>
          <p:nvPr/>
        </p:nvSpPr>
        <p:spPr>
          <a:xfrm>
            <a:off x="4194893" y="3124200"/>
            <a:ext cx="293670" cy="307777"/>
          </a:xfrm>
          <a:prstGeom prst="rect">
            <a:avLst/>
          </a:prstGeom>
          <a:noFill/>
        </p:spPr>
        <p:txBody>
          <a:bodyPr wrap="none" rtlCol="0">
            <a:spAutoFit/>
          </a:bodyPr>
          <a:lstStyle/>
          <a:p>
            <a:pPr algn="ctr"/>
            <a:r>
              <a:rPr lang="en-GB" sz="1400" dirty="0">
                <a:latin typeface="Comic Sans MS" pitchFamily="66" charset="0"/>
              </a:rPr>
              <a:t>2</a:t>
            </a:r>
          </a:p>
        </p:txBody>
      </p:sp>
      <p:sp>
        <p:nvSpPr>
          <p:cNvPr id="39" name="TextBox 38"/>
          <p:cNvSpPr txBox="1"/>
          <p:nvPr/>
        </p:nvSpPr>
        <p:spPr>
          <a:xfrm>
            <a:off x="5718893" y="3124200"/>
            <a:ext cx="293670" cy="307777"/>
          </a:xfrm>
          <a:prstGeom prst="rect">
            <a:avLst/>
          </a:prstGeom>
          <a:noFill/>
        </p:spPr>
        <p:txBody>
          <a:bodyPr wrap="none" rtlCol="0">
            <a:spAutoFit/>
          </a:bodyPr>
          <a:lstStyle/>
          <a:p>
            <a:pPr algn="ctr"/>
            <a:r>
              <a:rPr lang="en-GB" sz="1400" dirty="0">
                <a:latin typeface="Comic Sans MS" pitchFamily="66" charset="0"/>
              </a:rPr>
              <a:t>2</a:t>
            </a:r>
          </a:p>
        </p:txBody>
      </p:sp>
      <p:sp>
        <p:nvSpPr>
          <p:cNvPr id="42" name="TextBox 41"/>
          <p:cNvSpPr txBox="1"/>
          <p:nvPr/>
        </p:nvSpPr>
        <p:spPr>
          <a:xfrm>
            <a:off x="4956893" y="3124200"/>
            <a:ext cx="293670" cy="307777"/>
          </a:xfrm>
          <a:prstGeom prst="rect">
            <a:avLst/>
          </a:prstGeom>
          <a:noFill/>
        </p:spPr>
        <p:txBody>
          <a:bodyPr wrap="none" rtlCol="0">
            <a:spAutoFit/>
          </a:bodyPr>
          <a:lstStyle/>
          <a:p>
            <a:pPr algn="ctr"/>
            <a:r>
              <a:rPr lang="en-GB" sz="1400" dirty="0">
                <a:latin typeface="Comic Sans MS" pitchFamily="66" charset="0"/>
              </a:rPr>
              <a:t>3</a:t>
            </a:r>
          </a:p>
        </p:txBody>
      </p:sp>
      <p:sp>
        <p:nvSpPr>
          <p:cNvPr id="43" name="TextBox 42"/>
          <p:cNvSpPr txBox="1"/>
          <p:nvPr/>
        </p:nvSpPr>
        <p:spPr>
          <a:xfrm>
            <a:off x="6480893" y="3124200"/>
            <a:ext cx="293670" cy="307777"/>
          </a:xfrm>
          <a:prstGeom prst="rect">
            <a:avLst/>
          </a:prstGeom>
          <a:noFill/>
        </p:spPr>
        <p:txBody>
          <a:bodyPr wrap="none" rtlCol="0">
            <a:spAutoFit/>
          </a:bodyPr>
          <a:lstStyle/>
          <a:p>
            <a:pPr algn="ctr"/>
            <a:r>
              <a:rPr lang="en-GB" sz="1400" dirty="0">
                <a:latin typeface="Comic Sans MS" pitchFamily="66" charset="0"/>
              </a:rPr>
              <a:t>3</a:t>
            </a:r>
          </a:p>
        </p:txBody>
      </p:sp>
      <mc:AlternateContent xmlns:mc="http://schemas.openxmlformats.org/markup-compatibility/2006" xmlns:a14="http://schemas.microsoft.com/office/drawing/2010/main">
        <mc:Choice Requires="a14">
          <p:sp>
            <p:nvSpPr>
              <p:cNvPr id="53" name="TextBox 52"/>
              <p:cNvSpPr txBox="1"/>
              <p:nvPr/>
            </p:nvSpPr>
            <p:spPr>
              <a:xfrm>
                <a:off x="7315200" y="2133600"/>
                <a:ext cx="109183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1=</m:t>
                      </m:r>
                      <m:r>
                        <a:rPr lang="en-GB" sz="1600" b="0" i="1" smtClean="0">
                          <a:solidFill>
                            <a:srgbClr val="FF0000"/>
                          </a:solidFill>
                          <a:latin typeface="Cambria Math"/>
                        </a:rPr>
                        <m:t>𝑏</m:t>
                      </m:r>
                      <m:r>
                        <a:rPr lang="en-GB" sz="1600" i="1">
                          <a:solidFill>
                            <a:srgbClr val="FF0000"/>
                          </a:solidFill>
                          <a:latin typeface="Cambria Math"/>
                        </a:rPr>
                        <m:t>−</m:t>
                      </m:r>
                      <m:r>
                        <a:rPr lang="en-GB" sz="1600" b="0" i="1" smtClean="0">
                          <a:solidFill>
                            <a:srgbClr val="FF0000"/>
                          </a:solidFill>
                          <a:latin typeface="Cambria Math"/>
                        </a:rPr>
                        <m:t>𝑎</m:t>
                      </m:r>
                    </m:oMath>
                  </m:oMathPara>
                </a14:m>
                <a:endParaRPr lang="en-GB" sz="1600" dirty="0">
                  <a:solidFill>
                    <a:srgbClr val="FF0000"/>
                  </a:solidFill>
                </a:endParaRPr>
              </a:p>
            </p:txBody>
          </p:sp>
        </mc:Choice>
        <mc:Fallback xmlns="">
          <p:sp>
            <p:nvSpPr>
              <p:cNvPr id="53" name="TextBox 52"/>
              <p:cNvSpPr txBox="1">
                <a:spLocks noRot="1" noChangeAspect="1" noMove="1" noResize="1" noEditPoints="1" noAdjustHandles="1" noChangeArrowheads="1" noChangeShapeType="1" noTextEdit="1"/>
              </p:cNvSpPr>
              <p:nvPr/>
            </p:nvSpPr>
            <p:spPr>
              <a:xfrm>
                <a:off x="7315200" y="2133600"/>
                <a:ext cx="1091837" cy="338554"/>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4114800" y="3657600"/>
                <a:ext cx="258192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2</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2</m:t>
                          </m:r>
                        </m:sub>
                      </m:sSub>
                    </m:oMath>
                  </m:oMathPara>
                </a14:m>
                <a:endParaRPr lang="en-GB" sz="1400" dirty="0"/>
              </a:p>
            </p:txBody>
          </p:sp>
        </mc:Choice>
        <mc:Fallback xmlns="">
          <p:sp>
            <p:nvSpPr>
              <p:cNvPr id="54" name="TextBox 53"/>
              <p:cNvSpPr txBox="1">
                <a:spLocks noRot="1" noChangeAspect="1" noMove="1" noResize="1" noEditPoints="1" noAdjustHandles="1" noChangeArrowheads="1" noChangeShapeType="1" noTextEdit="1"/>
              </p:cNvSpPr>
              <p:nvPr/>
            </p:nvSpPr>
            <p:spPr>
              <a:xfrm>
                <a:off x="4114800" y="3657600"/>
                <a:ext cx="2581924" cy="307777"/>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3962400" y="4191000"/>
                <a:ext cx="2877263"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400" b="0" i="1" smtClean="0">
                              <a:latin typeface="Cambria Math" panose="02040503050406030204" pitchFamily="18" charset="0"/>
                            </a:rPr>
                          </m:ctrlPr>
                        </m:dPr>
                        <m:e>
                          <m:r>
                            <a:rPr lang="en-GB" sz="1400" b="0" i="1" smtClean="0">
                              <a:latin typeface="Cambria Math"/>
                            </a:rPr>
                            <m:t>2</m:t>
                          </m:r>
                        </m:e>
                      </m:d>
                      <m:d>
                        <m:dPr>
                          <m:ctrlPr>
                            <a:rPr lang="en-GB" sz="1400" b="0" i="1" smtClean="0">
                              <a:latin typeface="Cambria Math" panose="02040503050406030204" pitchFamily="18" charset="0"/>
                            </a:rPr>
                          </m:ctrlPr>
                        </m:dPr>
                        <m:e>
                          <m:r>
                            <a:rPr lang="en-GB" sz="1400" b="0" i="1" smtClean="0">
                              <a:latin typeface="Cambria Math"/>
                            </a:rPr>
                            <m:t>5</m:t>
                          </m:r>
                        </m:e>
                      </m:d>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3</m:t>
                          </m:r>
                        </m:e>
                      </m:d>
                      <m:d>
                        <m:dPr>
                          <m:ctrlPr>
                            <a:rPr lang="en-GB" sz="1400" b="0" i="1" smtClean="0">
                              <a:latin typeface="Cambria Math" panose="02040503050406030204" pitchFamily="18" charset="0"/>
                            </a:rPr>
                          </m:ctrlPr>
                        </m:dPr>
                        <m:e>
                          <m:r>
                            <a:rPr lang="en-GB" sz="1400" b="0" i="1" smtClean="0">
                              <a:latin typeface="Cambria Math"/>
                            </a:rPr>
                            <m:t>1</m:t>
                          </m:r>
                        </m:e>
                      </m:d>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2</m:t>
                          </m:r>
                        </m:e>
                      </m:d>
                      <m:d>
                        <m:dPr>
                          <m:ctrlPr>
                            <a:rPr lang="en-GB" sz="1400" b="0" i="1" smtClean="0">
                              <a:latin typeface="Cambria Math" panose="02040503050406030204" pitchFamily="18" charset="0"/>
                            </a:rPr>
                          </m:ctrlPr>
                        </m:dPr>
                        <m:e>
                          <m:r>
                            <a:rPr lang="en-GB" sz="1400" b="0" i="1" smtClean="0">
                              <a:latin typeface="Cambria Math"/>
                            </a:rPr>
                            <m:t>𝑎</m:t>
                          </m:r>
                        </m:e>
                      </m:d>
                      <m:r>
                        <a:rPr lang="en-GB" sz="1400" b="0" i="1" smtClean="0">
                          <a:latin typeface="Cambria Math"/>
                        </a:rPr>
                        <m:t>+(3)(</m:t>
                      </m:r>
                      <m:r>
                        <a:rPr lang="en-GB" sz="1400" b="0" i="1" smtClean="0">
                          <a:latin typeface="Cambria Math"/>
                        </a:rPr>
                        <m:t>𝑏</m:t>
                      </m:r>
                      <m:r>
                        <a:rPr lang="en-GB" sz="1400" b="0" i="1" smtClean="0">
                          <a:latin typeface="Cambria Math"/>
                        </a:rPr>
                        <m:t>)</m:t>
                      </m:r>
                    </m:oMath>
                  </m:oMathPara>
                </a14:m>
                <a:endParaRPr lang="en-GB" sz="1400" dirty="0"/>
              </a:p>
            </p:txBody>
          </p:sp>
        </mc:Choice>
        <mc:Fallback xmlns="">
          <p:sp>
            <p:nvSpPr>
              <p:cNvPr id="55" name="TextBox 54"/>
              <p:cNvSpPr txBox="1">
                <a:spLocks noRot="1" noChangeAspect="1" noMove="1" noResize="1" noEditPoints="1" noAdjustHandles="1" noChangeArrowheads="1" noChangeShapeType="1" noTextEdit="1"/>
              </p:cNvSpPr>
              <p:nvPr/>
            </p:nvSpPr>
            <p:spPr>
              <a:xfrm>
                <a:off x="3962400" y="4191000"/>
                <a:ext cx="2877263" cy="307777"/>
              </a:xfrm>
              <a:prstGeom prst="rect">
                <a:avLst/>
              </a:prstGeom>
              <a:blipFill rotWithShape="1">
                <a:blip r:embed="rId11"/>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4953000" y="4724400"/>
                <a:ext cx="127502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13=2</m:t>
                      </m:r>
                      <m:r>
                        <a:rPr lang="en-GB" sz="1400" b="0" i="1" smtClean="0">
                          <a:latin typeface="Cambria Math"/>
                        </a:rPr>
                        <m:t>𝑎</m:t>
                      </m:r>
                      <m:r>
                        <a:rPr lang="en-GB" sz="1400" b="0" i="1" smtClean="0">
                          <a:latin typeface="Cambria Math"/>
                        </a:rPr>
                        <m:t>+3</m:t>
                      </m:r>
                      <m:r>
                        <a:rPr lang="en-GB" sz="1400" b="0" i="1" smtClean="0">
                          <a:latin typeface="Cambria Math"/>
                        </a:rPr>
                        <m:t>𝑏</m:t>
                      </m:r>
                    </m:oMath>
                  </m:oMathPara>
                </a14:m>
                <a:endParaRPr lang="en-GB" sz="1400" dirty="0"/>
              </a:p>
            </p:txBody>
          </p:sp>
        </mc:Choice>
        <mc:Fallback xmlns="">
          <p:sp>
            <p:nvSpPr>
              <p:cNvPr id="56" name="TextBox 55"/>
              <p:cNvSpPr txBox="1">
                <a:spLocks noRot="1" noChangeAspect="1" noMove="1" noResize="1" noEditPoints="1" noAdjustHandles="1" noChangeArrowheads="1" noChangeShapeType="1" noTextEdit="1"/>
              </p:cNvSpPr>
              <p:nvPr/>
            </p:nvSpPr>
            <p:spPr>
              <a:xfrm>
                <a:off x="4953000" y="4724400"/>
                <a:ext cx="1275029" cy="307777"/>
              </a:xfrm>
              <a:prstGeom prst="rect">
                <a:avLst/>
              </a:prstGeom>
              <a:blipFill rotWithShape="1">
                <a:blip r:embed="rId12"/>
                <a:stretch>
                  <a:fillRect/>
                </a:stretch>
              </a:blipFill>
            </p:spPr>
            <p:txBody>
              <a:bodyPr/>
              <a:lstStyle/>
              <a:p>
                <a:r>
                  <a:rPr lang="en-GB">
                    <a:noFill/>
                  </a:rPr>
                  <a:t> </a:t>
                </a:r>
              </a:p>
            </p:txBody>
          </p:sp>
        </mc:Fallback>
      </mc:AlternateContent>
      <p:sp>
        <p:nvSpPr>
          <p:cNvPr id="57" name="Arc 56"/>
          <p:cNvSpPr/>
          <p:nvPr/>
        </p:nvSpPr>
        <p:spPr>
          <a:xfrm>
            <a:off x="6781800" y="38100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8" name="TextBox 57"/>
          <p:cNvSpPr txBox="1"/>
          <p:nvPr/>
        </p:nvSpPr>
        <p:spPr>
          <a:xfrm>
            <a:off x="7162800" y="39624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59" name="Arc 58"/>
          <p:cNvSpPr/>
          <p:nvPr/>
        </p:nvSpPr>
        <p:spPr>
          <a:xfrm>
            <a:off x="6781800" y="44196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0" name="TextBox 59"/>
          <p:cNvSpPr txBox="1"/>
          <p:nvPr/>
        </p:nvSpPr>
        <p:spPr>
          <a:xfrm>
            <a:off x="7162800" y="4343400"/>
            <a:ext cx="1524000" cy="523220"/>
          </a:xfrm>
          <a:prstGeom prst="rect">
            <a:avLst/>
          </a:prstGeom>
          <a:noFill/>
        </p:spPr>
        <p:txBody>
          <a:bodyPr wrap="square" rtlCol="0">
            <a:spAutoFit/>
          </a:bodyPr>
          <a:lstStyle/>
          <a:p>
            <a:pPr algn="ctr"/>
            <a:r>
              <a:rPr lang="en-GB" sz="1400" dirty="0">
                <a:solidFill>
                  <a:srgbClr val="FF0000"/>
                </a:solidFill>
                <a:latin typeface="Comic Sans MS" pitchFamily="66" charset="0"/>
              </a:rPr>
              <a:t>Calculate terms and simplify</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61" name="TextBox 60"/>
              <p:cNvSpPr txBox="1"/>
              <p:nvPr/>
            </p:nvSpPr>
            <p:spPr>
              <a:xfrm>
                <a:off x="7239000" y="2590800"/>
                <a:ext cx="143327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13=2</m:t>
                      </m:r>
                      <m:r>
                        <a:rPr lang="en-GB" sz="1600" b="0" i="1" smtClean="0">
                          <a:solidFill>
                            <a:srgbClr val="FF0000"/>
                          </a:solidFill>
                          <a:latin typeface="Cambria Math"/>
                        </a:rPr>
                        <m:t>𝑎</m:t>
                      </m:r>
                      <m:r>
                        <a:rPr lang="en-GB" sz="1600" b="0" i="1" smtClean="0">
                          <a:solidFill>
                            <a:srgbClr val="FF0000"/>
                          </a:solidFill>
                          <a:latin typeface="Cambria Math"/>
                        </a:rPr>
                        <m:t>+3</m:t>
                      </m:r>
                      <m:r>
                        <a:rPr lang="en-GB" sz="1600" b="0" i="1" smtClean="0">
                          <a:solidFill>
                            <a:srgbClr val="FF0000"/>
                          </a:solidFill>
                          <a:latin typeface="Cambria Math"/>
                        </a:rPr>
                        <m:t>𝑏</m:t>
                      </m:r>
                    </m:oMath>
                  </m:oMathPara>
                </a14:m>
                <a:endParaRPr lang="en-GB" sz="1600" dirty="0">
                  <a:solidFill>
                    <a:srgbClr val="FF0000"/>
                  </a:solidFill>
                </a:endParaRPr>
              </a:p>
            </p:txBody>
          </p:sp>
        </mc:Choice>
        <mc:Fallback xmlns="">
          <p:sp>
            <p:nvSpPr>
              <p:cNvPr id="61" name="TextBox 60"/>
              <p:cNvSpPr txBox="1">
                <a:spLocks noRot="1" noChangeAspect="1" noMove="1" noResize="1" noEditPoints="1" noAdjustHandles="1" noChangeArrowheads="1" noChangeShapeType="1" noTextEdit="1"/>
              </p:cNvSpPr>
              <p:nvPr/>
            </p:nvSpPr>
            <p:spPr>
              <a:xfrm>
                <a:off x="7239000" y="2590800"/>
                <a:ext cx="1433277" cy="338554"/>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62" name="TextBox 61"/>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63" name="TextBox 62"/>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TextBox 63"/>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4" name="TextBox 63"/>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65" name="TextBox 64"/>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6" name="TextBox 65"/>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8"/>
                <a:stretch>
                  <a:fillRect b="-3846"/>
                </a:stretch>
              </a:blipFill>
            </p:spPr>
            <p:txBody>
              <a:bodyPr/>
              <a:lstStyle/>
              <a:p>
                <a:r>
                  <a:rPr lang="en-GB">
                    <a:noFill/>
                  </a:rPr>
                  <a:t> </a:t>
                </a:r>
              </a:p>
            </p:txBody>
          </p:sp>
        </mc:Fallback>
      </mc:AlternateContent>
      <p:sp>
        <p:nvSpPr>
          <p:cNvPr id="67" name="TextBox 66"/>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9"/>
              </a:rPr>
              <a:t>Applet for collision demonstrations</a:t>
            </a:r>
            <a:endParaRPr lang="en-GB" sz="1400" dirty="0">
              <a:latin typeface="Comic Sans MS" pitchFamily="66" charset="0"/>
            </a:endParaRPr>
          </a:p>
        </p:txBody>
      </p:sp>
      <p:sp>
        <p:nvSpPr>
          <p:cNvPr id="68"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69071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blinds(horizontal)">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blinds(horizontal)">
                                      <p:cBhvr>
                                        <p:cTn id="12" dur="500"/>
                                        <p:tgtEl>
                                          <p:spTgt spid="5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blinds(horizontal)">
                                      <p:cBhvr>
                                        <p:cTn id="17" dur="5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blinds(horizontal)">
                                      <p:cBhvr>
                                        <p:cTn id="22" dur="500"/>
                                        <p:tgtEl>
                                          <p:spTgt spid="5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blinds(horizontal)">
                                      <p:cBhvr>
                                        <p:cTn id="27" dur="500"/>
                                        <p:tgtEl>
                                          <p:spTgt spid="5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0"/>
                                        </p:tgtEl>
                                        <p:attrNameLst>
                                          <p:attrName>style.visibility</p:attrName>
                                        </p:attrNameLst>
                                      </p:cBhvr>
                                      <p:to>
                                        <p:strVal val="visible"/>
                                      </p:to>
                                    </p:set>
                                    <p:animEffect transition="in" filter="blinds(horizontal)">
                                      <p:cBhvr>
                                        <p:cTn id="32" dur="500"/>
                                        <p:tgtEl>
                                          <p:spTgt spid="6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blinds(horizontal)">
                                      <p:cBhvr>
                                        <p:cTn id="37" dur="500"/>
                                        <p:tgtEl>
                                          <p:spTgt spid="5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blinds(horizontal)">
                                      <p:cBhvr>
                                        <p:cTn id="4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57" grpId="0" animBg="1"/>
      <p:bldP spid="58" grpId="0"/>
      <p:bldP spid="59" grpId="0" animBg="1"/>
      <p:bldP spid="60" grpId="0"/>
      <p:bldP spid="6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20" y="1600200"/>
            <a:ext cx="3788979" cy="5105400"/>
          </a:xfrm>
        </p:spPr>
        <p:txBody>
          <a:bodyPr>
            <a:normAutofit fontScale="92500" lnSpcReduction="2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Three spheres A, B and C have masses 1kg, 2kg and 3kg respectively. They are moving along the same straight horizontal plane with A following B, which is following C. The initial velocities of A, B and C are 7ms</a:t>
            </a:r>
            <a:r>
              <a:rPr lang="en-GB" sz="1400" baseline="30000" dirty="0">
                <a:latin typeface="Comic Sans MS" pitchFamily="66" charset="0"/>
              </a:rPr>
              <a:t>-1</a:t>
            </a:r>
            <a:r>
              <a:rPr lang="en-GB" sz="1400" dirty="0">
                <a:latin typeface="Comic Sans MS" pitchFamily="66" charset="0"/>
              </a:rPr>
              <a:t>, 3ms</a:t>
            </a:r>
            <a:r>
              <a:rPr lang="en-GB" sz="1400" baseline="30000" dirty="0">
                <a:latin typeface="Comic Sans MS" pitchFamily="66" charset="0"/>
              </a:rPr>
              <a:t>-1</a:t>
            </a:r>
            <a:r>
              <a:rPr lang="en-GB" sz="1400" dirty="0">
                <a:latin typeface="Comic Sans MS" pitchFamily="66" charset="0"/>
              </a:rPr>
              <a:t> and 1ms</a:t>
            </a:r>
            <a:r>
              <a:rPr lang="en-GB" sz="1400" baseline="30000" dirty="0">
                <a:latin typeface="Comic Sans MS" pitchFamily="66" charset="0"/>
              </a:rPr>
              <a:t>-1</a:t>
            </a:r>
            <a:r>
              <a:rPr lang="en-GB" sz="1400" dirty="0">
                <a:latin typeface="Comic Sans MS" pitchFamily="66" charset="0"/>
              </a:rPr>
              <a:t> in the direction ABC. Sphere A collides with sphere B then sphere B collides with sphere C. The coefficient of restitution between A and B is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2</a:t>
            </a:r>
            <a:r>
              <a:rPr lang="en-GB" sz="1400" dirty="0">
                <a:latin typeface="Comic Sans MS" pitchFamily="66" charset="0"/>
              </a:rPr>
              <a:t> and between B and C is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4</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the velocities of the 3 spheres after both collisions have taken place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b) Explain how you know that there will be a further collision between A and B</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sym typeface="Wingdings" pitchFamily="2" charset="2"/>
              </a:rPr>
              <a:t> Consider each collision separately, drawing diagrams each time.</a:t>
            </a:r>
            <a:endParaRPr lang="en-GB" sz="1400" dirty="0">
              <a:latin typeface="Comic Sans MS" pitchFamily="66" charset="0"/>
            </a:endParaRP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sp>
        <p:nvSpPr>
          <p:cNvPr id="40" name="TextBox 39"/>
          <p:cNvSpPr txBox="1"/>
          <p:nvPr/>
        </p:nvSpPr>
        <p:spPr>
          <a:xfrm>
            <a:off x="3962400" y="1752600"/>
            <a:ext cx="2953053" cy="307777"/>
          </a:xfrm>
          <a:prstGeom prst="rect">
            <a:avLst/>
          </a:prstGeom>
          <a:noFill/>
        </p:spPr>
        <p:txBody>
          <a:bodyPr wrap="none" rtlCol="0">
            <a:spAutoFit/>
          </a:bodyPr>
          <a:lstStyle/>
          <a:p>
            <a:r>
              <a:rPr lang="en-GB" sz="1400" u="sng" dirty="0">
                <a:latin typeface="Comic Sans MS" pitchFamily="66" charset="0"/>
              </a:rPr>
              <a:t>Sphere B colliding with Sphere C</a:t>
            </a:r>
          </a:p>
        </p:txBody>
      </p:sp>
      <p:sp>
        <p:nvSpPr>
          <p:cNvPr id="41" name="TextBox 40"/>
          <p:cNvSpPr txBox="1"/>
          <p:nvPr/>
        </p:nvSpPr>
        <p:spPr>
          <a:xfrm>
            <a:off x="3962400" y="1447800"/>
            <a:ext cx="3724096" cy="307777"/>
          </a:xfrm>
          <a:prstGeom prst="rect">
            <a:avLst/>
          </a:prstGeom>
          <a:noFill/>
        </p:spPr>
        <p:txBody>
          <a:bodyPr wrap="none" rtlCol="0">
            <a:spAutoFit/>
          </a:bodyPr>
          <a:lstStyle/>
          <a:p>
            <a:r>
              <a:rPr lang="en-GB" sz="1400" dirty="0">
                <a:latin typeface="Comic Sans MS" pitchFamily="66" charset="0"/>
              </a:rPr>
              <a:t>New speeds: A = 3ms</a:t>
            </a:r>
            <a:r>
              <a:rPr lang="en-GB" sz="1400" baseline="30000" dirty="0">
                <a:latin typeface="Comic Sans MS" pitchFamily="66" charset="0"/>
              </a:rPr>
              <a:t>-1</a:t>
            </a:r>
            <a:r>
              <a:rPr lang="en-GB" sz="1400" dirty="0">
                <a:latin typeface="Comic Sans MS" pitchFamily="66" charset="0"/>
              </a:rPr>
              <a:t>, B = 5ms</a:t>
            </a:r>
            <a:r>
              <a:rPr lang="en-GB" sz="1400" baseline="30000" dirty="0">
                <a:latin typeface="Comic Sans MS" pitchFamily="66" charset="0"/>
              </a:rPr>
              <a:t>-1</a:t>
            </a:r>
            <a:r>
              <a:rPr lang="en-GB" sz="1400" dirty="0">
                <a:latin typeface="Comic Sans MS" pitchFamily="66" charset="0"/>
              </a:rPr>
              <a:t>, C = 1ms</a:t>
            </a:r>
            <a:r>
              <a:rPr lang="en-GB" sz="1400" baseline="30000" dirty="0">
                <a:latin typeface="Comic Sans MS" pitchFamily="66" charset="0"/>
              </a:rPr>
              <a:t>-1</a:t>
            </a:r>
          </a:p>
        </p:txBody>
      </p:sp>
      <p:cxnSp>
        <p:nvCxnSpPr>
          <p:cNvPr id="13" name="Straight Connector 12"/>
          <p:cNvCxnSpPr/>
          <p:nvPr/>
        </p:nvCxnSpPr>
        <p:spPr>
          <a:xfrm>
            <a:off x="3962400" y="2133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962400" y="2438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962400" y="21336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6" name="TextBox 15"/>
          <p:cNvSpPr txBox="1"/>
          <p:nvPr/>
        </p:nvSpPr>
        <p:spPr>
          <a:xfrm>
            <a:off x="5486400" y="21336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7" name="Straight Connector 16"/>
          <p:cNvCxnSpPr/>
          <p:nvPr/>
        </p:nvCxnSpPr>
        <p:spPr>
          <a:xfrm>
            <a:off x="5486400" y="21336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010400" y="2133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486400" y="2133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962400" y="21336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4191000" y="2819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4953000" y="2819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5715000" y="2819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6477000" y="2819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Arrow Connector 24"/>
          <p:cNvCxnSpPr/>
          <p:nvPr/>
        </p:nvCxnSpPr>
        <p:spPr>
          <a:xfrm>
            <a:off x="4114800" y="2743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191000" y="2438400"/>
            <a:ext cx="293670" cy="307777"/>
          </a:xfrm>
          <a:prstGeom prst="rect">
            <a:avLst/>
          </a:prstGeom>
          <a:noFill/>
        </p:spPr>
        <p:txBody>
          <a:bodyPr wrap="none" rtlCol="0">
            <a:spAutoFit/>
          </a:bodyPr>
          <a:lstStyle/>
          <a:p>
            <a:pPr algn="ctr"/>
            <a:r>
              <a:rPr lang="en-GB" sz="1400" dirty="0">
                <a:latin typeface="Comic Sans MS" pitchFamily="66" charset="0"/>
              </a:rPr>
              <a:t>5</a:t>
            </a:r>
          </a:p>
        </p:txBody>
      </p:sp>
      <p:cxnSp>
        <p:nvCxnSpPr>
          <p:cNvPr id="27" name="Straight Arrow Connector 26"/>
          <p:cNvCxnSpPr/>
          <p:nvPr/>
        </p:nvCxnSpPr>
        <p:spPr>
          <a:xfrm>
            <a:off x="6400800" y="2743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478603" y="2438400"/>
            <a:ext cx="290464" cy="307777"/>
          </a:xfrm>
          <a:prstGeom prst="rect">
            <a:avLst/>
          </a:prstGeom>
          <a:noFill/>
        </p:spPr>
        <p:txBody>
          <a:bodyPr wrap="none" rtlCol="0">
            <a:spAutoFit/>
          </a:bodyPr>
          <a:lstStyle/>
          <a:p>
            <a:pPr algn="ctr"/>
            <a:r>
              <a:rPr lang="en-GB" sz="1400" dirty="0">
                <a:latin typeface="Comic Sans MS" pitchFamily="66" charset="0"/>
              </a:rPr>
              <a:t>b</a:t>
            </a:r>
            <a:endParaRPr lang="en-GB" sz="1400" baseline="-25000" dirty="0">
              <a:latin typeface="Comic Sans MS" pitchFamily="66" charset="0"/>
            </a:endParaRPr>
          </a:p>
        </p:txBody>
      </p:sp>
      <p:cxnSp>
        <p:nvCxnSpPr>
          <p:cNvPr id="29" name="Straight Connector 28"/>
          <p:cNvCxnSpPr/>
          <p:nvPr/>
        </p:nvCxnSpPr>
        <p:spPr>
          <a:xfrm>
            <a:off x="3962400" y="3429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114800" y="28194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1" name="TextBox 30"/>
          <p:cNvSpPr txBox="1"/>
          <p:nvPr/>
        </p:nvSpPr>
        <p:spPr>
          <a:xfrm>
            <a:off x="5638800" y="28194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2" name="TextBox 31"/>
          <p:cNvSpPr txBox="1"/>
          <p:nvPr/>
        </p:nvSpPr>
        <p:spPr>
          <a:xfrm>
            <a:off x="4876800" y="2819400"/>
            <a:ext cx="457200" cy="307777"/>
          </a:xfrm>
          <a:prstGeom prst="rect">
            <a:avLst/>
          </a:prstGeom>
          <a:noFill/>
        </p:spPr>
        <p:txBody>
          <a:bodyPr wrap="square" rtlCol="0">
            <a:spAutoFit/>
          </a:bodyPr>
          <a:lstStyle/>
          <a:p>
            <a:pPr algn="ctr"/>
            <a:r>
              <a:rPr lang="en-GB" sz="1400" dirty="0">
                <a:latin typeface="Comic Sans MS" pitchFamily="66" charset="0"/>
              </a:rPr>
              <a:t>C</a:t>
            </a:r>
          </a:p>
        </p:txBody>
      </p:sp>
      <p:sp>
        <p:nvSpPr>
          <p:cNvPr id="33" name="TextBox 32"/>
          <p:cNvSpPr txBox="1"/>
          <p:nvPr/>
        </p:nvSpPr>
        <p:spPr>
          <a:xfrm>
            <a:off x="6400800" y="2819400"/>
            <a:ext cx="457200" cy="307777"/>
          </a:xfrm>
          <a:prstGeom prst="rect">
            <a:avLst/>
          </a:prstGeom>
          <a:noFill/>
        </p:spPr>
        <p:txBody>
          <a:bodyPr wrap="square" rtlCol="0">
            <a:spAutoFit/>
          </a:bodyPr>
          <a:lstStyle/>
          <a:p>
            <a:pPr algn="ctr"/>
            <a:r>
              <a:rPr lang="en-GB" sz="1400" dirty="0">
                <a:latin typeface="Comic Sans MS" pitchFamily="66" charset="0"/>
              </a:rPr>
              <a:t>C</a:t>
            </a:r>
          </a:p>
        </p:txBody>
      </p:sp>
      <p:cxnSp>
        <p:nvCxnSpPr>
          <p:cNvPr id="34" name="Straight Arrow Connector 33"/>
          <p:cNvCxnSpPr/>
          <p:nvPr/>
        </p:nvCxnSpPr>
        <p:spPr>
          <a:xfrm>
            <a:off x="4876800" y="2743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967427" y="2438400"/>
            <a:ext cx="264816" cy="307777"/>
          </a:xfrm>
          <a:prstGeom prst="rect">
            <a:avLst/>
          </a:prstGeom>
          <a:noFill/>
        </p:spPr>
        <p:txBody>
          <a:bodyPr wrap="none" rtlCol="0">
            <a:spAutoFit/>
          </a:bodyPr>
          <a:lstStyle/>
          <a:p>
            <a:pPr algn="ctr"/>
            <a:r>
              <a:rPr lang="en-GB" sz="1400" dirty="0">
                <a:latin typeface="Comic Sans MS" pitchFamily="66" charset="0"/>
              </a:rPr>
              <a:t>1</a:t>
            </a:r>
          </a:p>
        </p:txBody>
      </p:sp>
      <p:cxnSp>
        <p:nvCxnSpPr>
          <p:cNvPr id="36" name="Straight Arrow Connector 35"/>
          <p:cNvCxnSpPr/>
          <p:nvPr/>
        </p:nvCxnSpPr>
        <p:spPr>
          <a:xfrm>
            <a:off x="5638800" y="27432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723816" y="2438400"/>
            <a:ext cx="276038" cy="307777"/>
          </a:xfrm>
          <a:prstGeom prst="rect">
            <a:avLst/>
          </a:prstGeom>
          <a:noFill/>
        </p:spPr>
        <p:txBody>
          <a:bodyPr wrap="none" rtlCol="0">
            <a:spAutoFit/>
          </a:bodyPr>
          <a:lstStyle/>
          <a:p>
            <a:pPr algn="ctr"/>
            <a:r>
              <a:rPr lang="en-GB" sz="1400" dirty="0">
                <a:latin typeface="Comic Sans MS" pitchFamily="66" charset="0"/>
              </a:rPr>
              <a:t>a</a:t>
            </a:r>
            <a:endParaRPr lang="en-GB" sz="1400" baseline="-25000" dirty="0">
              <a:latin typeface="Comic Sans MS" pitchFamily="66" charset="0"/>
            </a:endParaRPr>
          </a:p>
        </p:txBody>
      </p:sp>
      <p:sp>
        <p:nvSpPr>
          <p:cNvPr id="38" name="TextBox 37"/>
          <p:cNvSpPr txBox="1"/>
          <p:nvPr/>
        </p:nvSpPr>
        <p:spPr>
          <a:xfrm>
            <a:off x="4194893" y="3124200"/>
            <a:ext cx="293670" cy="307777"/>
          </a:xfrm>
          <a:prstGeom prst="rect">
            <a:avLst/>
          </a:prstGeom>
          <a:noFill/>
        </p:spPr>
        <p:txBody>
          <a:bodyPr wrap="none" rtlCol="0">
            <a:spAutoFit/>
          </a:bodyPr>
          <a:lstStyle/>
          <a:p>
            <a:pPr algn="ctr"/>
            <a:r>
              <a:rPr lang="en-GB" sz="1400" dirty="0">
                <a:latin typeface="Comic Sans MS" pitchFamily="66" charset="0"/>
              </a:rPr>
              <a:t>2</a:t>
            </a:r>
          </a:p>
        </p:txBody>
      </p:sp>
      <p:sp>
        <p:nvSpPr>
          <p:cNvPr id="39" name="TextBox 38"/>
          <p:cNvSpPr txBox="1"/>
          <p:nvPr/>
        </p:nvSpPr>
        <p:spPr>
          <a:xfrm>
            <a:off x="5718893" y="3124200"/>
            <a:ext cx="293670" cy="307777"/>
          </a:xfrm>
          <a:prstGeom prst="rect">
            <a:avLst/>
          </a:prstGeom>
          <a:noFill/>
        </p:spPr>
        <p:txBody>
          <a:bodyPr wrap="none" rtlCol="0">
            <a:spAutoFit/>
          </a:bodyPr>
          <a:lstStyle/>
          <a:p>
            <a:pPr algn="ctr"/>
            <a:r>
              <a:rPr lang="en-GB" sz="1400" dirty="0">
                <a:latin typeface="Comic Sans MS" pitchFamily="66" charset="0"/>
              </a:rPr>
              <a:t>2</a:t>
            </a:r>
          </a:p>
        </p:txBody>
      </p:sp>
      <p:sp>
        <p:nvSpPr>
          <p:cNvPr id="42" name="TextBox 41"/>
          <p:cNvSpPr txBox="1"/>
          <p:nvPr/>
        </p:nvSpPr>
        <p:spPr>
          <a:xfrm>
            <a:off x="4956893" y="3124200"/>
            <a:ext cx="293670" cy="307777"/>
          </a:xfrm>
          <a:prstGeom prst="rect">
            <a:avLst/>
          </a:prstGeom>
          <a:noFill/>
        </p:spPr>
        <p:txBody>
          <a:bodyPr wrap="none" rtlCol="0">
            <a:spAutoFit/>
          </a:bodyPr>
          <a:lstStyle/>
          <a:p>
            <a:pPr algn="ctr"/>
            <a:r>
              <a:rPr lang="en-GB" sz="1400" dirty="0">
                <a:latin typeface="Comic Sans MS" pitchFamily="66" charset="0"/>
              </a:rPr>
              <a:t>3</a:t>
            </a:r>
          </a:p>
        </p:txBody>
      </p:sp>
      <p:sp>
        <p:nvSpPr>
          <p:cNvPr id="43" name="TextBox 42"/>
          <p:cNvSpPr txBox="1"/>
          <p:nvPr/>
        </p:nvSpPr>
        <p:spPr>
          <a:xfrm>
            <a:off x="6480893" y="3124200"/>
            <a:ext cx="293670" cy="307777"/>
          </a:xfrm>
          <a:prstGeom prst="rect">
            <a:avLst/>
          </a:prstGeom>
          <a:noFill/>
        </p:spPr>
        <p:txBody>
          <a:bodyPr wrap="none" rtlCol="0">
            <a:spAutoFit/>
          </a:bodyPr>
          <a:lstStyle/>
          <a:p>
            <a:pPr algn="ctr"/>
            <a:r>
              <a:rPr lang="en-GB" sz="1400" dirty="0">
                <a:latin typeface="Comic Sans MS" pitchFamily="66" charset="0"/>
              </a:rPr>
              <a:t>3</a:t>
            </a:r>
          </a:p>
        </p:txBody>
      </p:sp>
      <mc:AlternateContent xmlns:mc="http://schemas.openxmlformats.org/markup-compatibility/2006" xmlns:a14="http://schemas.microsoft.com/office/drawing/2010/main">
        <mc:Choice Requires="a14">
          <p:sp>
            <p:nvSpPr>
              <p:cNvPr id="53" name="TextBox 52"/>
              <p:cNvSpPr txBox="1"/>
              <p:nvPr/>
            </p:nvSpPr>
            <p:spPr>
              <a:xfrm>
                <a:off x="7315200" y="2133600"/>
                <a:ext cx="109183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1=</m:t>
                      </m:r>
                      <m:r>
                        <a:rPr lang="en-GB" sz="1600" b="0" i="1" smtClean="0">
                          <a:solidFill>
                            <a:srgbClr val="FF0000"/>
                          </a:solidFill>
                          <a:latin typeface="Cambria Math"/>
                        </a:rPr>
                        <m:t>𝑏</m:t>
                      </m:r>
                      <m:r>
                        <a:rPr lang="en-GB" sz="1600" i="1">
                          <a:solidFill>
                            <a:srgbClr val="FF0000"/>
                          </a:solidFill>
                          <a:latin typeface="Cambria Math"/>
                        </a:rPr>
                        <m:t>−</m:t>
                      </m:r>
                      <m:r>
                        <a:rPr lang="en-GB" sz="1600" b="0" i="1" smtClean="0">
                          <a:solidFill>
                            <a:srgbClr val="FF0000"/>
                          </a:solidFill>
                          <a:latin typeface="Cambria Math"/>
                        </a:rPr>
                        <m:t>𝑎</m:t>
                      </m:r>
                    </m:oMath>
                  </m:oMathPara>
                </a14:m>
                <a:endParaRPr lang="en-GB" sz="1600" dirty="0">
                  <a:solidFill>
                    <a:srgbClr val="FF0000"/>
                  </a:solidFill>
                </a:endParaRPr>
              </a:p>
            </p:txBody>
          </p:sp>
        </mc:Choice>
        <mc:Fallback xmlns="">
          <p:sp>
            <p:nvSpPr>
              <p:cNvPr id="53" name="TextBox 52"/>
              <p:cNvSpPr txBox="1">
                <a:spLocks noRot="1" noChangeAspect="1" noMove="1" noResize="1" noEditPoints="1" noAdjustHandles="1" noChangeArrowheads="1" noChangeShapeType="1" noTextEdit="1"/>
              </p:cNvSpPr>
              <p:nvPr/>
            </p:nvSpPr>
            <p:spPr>
              <a:xfrm>
                <a:off x="7315200" y="2133600"/>
                <a:ext cx="1091837" cy="338554"/>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7239000" y="2590800"/>
                <a:ext cx="143327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13=2</m:t>
                      </m:r>
                      <m:r>
                        <a:rPr lang="en-GB" sz="1600" b="0" i="1" smtClean="0">
                          <a:solidFill>
                            <a:srgbClr val="FF0000"/>
                          </a:solidFill>
                          <a:latin typeface="Cambria Math"/>
                        </a:rPr>
                        <m:t>𝑎</m:t>
                      </m:r>
                      <m:r>
                        <a:rPr lang="en-GB" sz="1600" b="0" i="1" smtClean="0">
                          <a:solidFill>
                            <a:srgbClr val="FF0000"/>
                          </a:solidFill>
                          <a:latin typeface="Cambria Math"/>
                        </a:rPr>
                        <m:t>+3</m:t>
                      </m:r>
                      <m:r>
                        <a:rPr lang="en-GB" sz="1600" b="0" i="1" smtClean="0">
                          <a:solidFill>
                            <a:srgbClr val="FF0000"/>
                          </a:solidFill>
                          <a:latin typeface="Cambria Math"/>
                        </a:rPr>
                        <m:t>𝑏</m:t>
                      </m:r>
                    </m:oMath>
                  </m:oMathPara>
                </a14:m>
                <a:endParaRPr lang="en-GB" sz="1600" dirty="0">
                  <a:solidFill>
                    <a:srgbClr val="FF0000"/>
                  </a:solidFill>
                </a:endParaRPr>
              </a:p>
            </p:txBody>
          </p:sp>
        </mc:Choice>
        <mc:Fallback xmlns="">
          <p:sp>
            <p:nvSpPr>
              <p:cNvPr id="61" name="TextBox 60"/>
              <p:cNvSpPr txBox="1">
                <a:spLocks noRot="1" noChangeAspect="1" noMove="1" noResize="1" noEditPoints="1" noAdjustHandles="1" noChangeArrowheads="1" noChangeShapeType="1" noTextEdit="1"/>
              </p:cNvSpPr>
              <p:nvPr/>
            </p:nvSpPr>
            <p:spPr>
              <a:xfrm>
                <a:off x="7239000" y="2590800"/>
                <a:ext cx="1433277" cy="338554"/>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4419600" y="3581400"/>
                <a:ext cx="1143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m:t>
                      </m:r>
                      <m:r>
                        <a:rPr lang="en-GB" sz="1600" b="0" i="1" smtClean="0">
                          <a:solidFill>
                            <a:schemeClr val="tx1"/>
                          </a:solidFill>
                          <a:latin typeface="Cambria Math"/>
                        </a:rPr>
                        <m:t>𝑏</m:t>
                      </m:r>
                      <m:r>
                        <a:rPr lang="en-GB" sz="1600" i="1">
                          <a:solidFill>
                            <a:schemeClr val="tx1"/>
                          </a:solidFill>
                          <a:latin typeface="Cambria Math"/>
                        </a:rPr>
                        <m:t>−</m:t>
                      </m:r>
                      <m:r>
                        <a:rPr lang="en-GB" sz="1600" b="0" i="1" smtClean="0">
                          <a:solidFill>
                            <a:schemeClr val="tx1"/>
                          </a:solidFill>
                          <a:latin typeface="Cambria Math"/>
                        </a:rPr>
                        <m:t>𝑎</m:t>
                      </m:r>
                    </m:oMath>
                  </m:oMathPara>
                </a14:m>
                <a:endParaRPr lang="en-GB" sz="1600" dirty="0">
                  <a:solidFill>
                    <a:schemeClr val="tx1"/>
                  </a:solidFill>
                </a:endParaRPr>
              </a:p>
            </p:txBody>
          </p:sp>
        </mc:Choice>
        <mc:Fallback xmlns="">
          <p:sp>
            <p:nvSpPr>
              <p:cNvPr id="62" name="TextBox 61"/>
              <p:cNvSpPr txBox="1">
                <a:spLocks noRot="1" noChangeAspect="1" noMove="1" noResize="1" noEditPoints="1" noAdjustHandles="1" noChangeArrowheads="1" noChangeShapeType="1" noTextEdit="1"/>
              </p:cNvSpPr>
              <p:nvPr/>
            </p:nvSpPr>
            <p:spPr>
              <a:xfrm>
                <a:off x="4419600" y="3581400"/>
                <a:ext cx="1143000" cy="338554"/>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4343400" y="3962400"/>
                <a:ext cx="143327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13=2</m:t>
                      </m:r>
                      <m:r>
                        <a:rPr lang="en-GB" sz="1600" b="0" i="1" smtClean="0">
                          <a:solidFill>
                            <a:schemeClr val="tx1"/>
                          </a:solidFill>
                          <a:latin typeface="Cambria Math"/>
                        </a:rPr>
                        <m:t>𝑎</m:t>
                      </m:r>
                      <m:r>
                        <a:rPr lang="en-GB" sz="1600" b="0" i="1" smtClean="0">
                          <a:solidFill>
                            <a:schemeClr val="tx1"/>
                          </a:solidFill>
                          <a:latin typeface="Cambria Math"/>
                        </a:rPr>
                        <m:t>+3</m:t>
                      </m:r>
                      <m:r>
                        <a:rPr lang="en-GB" sz="1600" b="0" i="1" smtClean="0">
                          <a:solidFill>
                            <a:schemeClr val="tx1"/>
                          </a:solidFill>
                          <a:latin typeface="Cambria Math"/>
                        </a:rPr>
                        <m:t>𝑏</m:t>
                      </m:r>
                    </m:oMath>
                  </m:oMathPara>
                </a14:m>
                <a:endParaRPr lang="en-GB" sz="1600" dirty="0">
                  <a:solidFill>
                    <a:schemeClr val="tx1"/>
                  </a:solidFill>
                </a:endParaRPr>
              </a:p>
            </p:txBody>
          </p:sp>
        </mc:Choice>
        <mc:Fallback xmlns="">
          <p:sp>
            <p:nvSpPr>
              <p:cNvPr id="63" name="TextBox 62"/>
              <p:cNvSpPr txBox="1">
                <a:spLocks noRot="1" noChangeAspect="1" noMove="1" noResize="1" noEditPoints="1" noAdjustHandles="1" noChangeArrowheads="1" noChangeShapeType="1" noTextEdit="1"/>
              </p:cNvSpPr>
              <p:nvPr/>
            </p:nvSpPr>
            <p:spPr>
              <a:xfrm>
                <a:off x="4343400" y="3962400"/>
                <a:ext cx="1433277" cy="338554"/>
              </a:xfrm>
              <a:prstGeom prst="rect">
                <a:avLst/>
              </a:prstGeom>
              <a:blipFill rotWithShape="1">
                <a:blip r:embed="rId12"/>
                <a:stretch>
                  <a:fillRect/>
                </a:stretch>
              </a:blipFill>
            </p:spPr>
            <p:txBody>
              <a:bodyPr/>
              <a:lstStyle/>
              <a:p>
                <a:r>
                  <a:rPr lang="en-GB">
                    <a:noFill/>
                  </a:rPr>
                  <a:t> </a:t>
                </a:r>
              </a:p>
            </p:txBody>
          </p:sp>
        </mc:Fallback>
      </mc:AlternateContent>
      <p:sp>
        <p:nvSpPr>
          <p:cNvPr id="64" name="TextBox 63"/>
          <p:cNvSpPr txBox="1"/>
          <p:nvPr/>
        </p:nvSpPr>
        <p:spPr>
          <a:xfrm>
            <a:off x="4038600" y="3581400"/>
            <a:ext cx="385042" cy="338554"/>
          </a:xfrm>
          <a:prstGeom prst="rect">
            <a:avLst/>
          </a:prstGeom>
          <a:noFill/>
        </p:spPr>
        <p:txBody>
          <a:bodyPr wrap="none" rtlCol="0">
            <a:spAutoFit/>
          </a:bodyPr>
          <a:lstStyle/>
          <a:p>
            <a:r>
              <a:rPr lang="en-GB" sz="1600" b="1" dirty="0">
                <a:latin typeface="Comic Sans MS" pitchFamily="66" charset="0"/>
              </a:rPr>
              <a:t>1)</a:t>
            </a:r>
          </a:p>
        </p:txBody>
      </p:sp>
      <p:sp>
        <p:nvSpPr>
          <p:cNvPr id="65" name="TextBox 64"/>
          <p:cNvSpPr txBox="1"/>
          <p:nvPr/>
        </p:nvSpPr>
        <p:spPr>
          <a:xfrm>
            <a:off x="4038600" y="3962400"/>
            <a:ext cx="385042" cy="338554"/>
          </a:xfrm>
          <a:prstGeom prst="rect">
            <a:avLst/>
          </a:prstGeom>
          <a:noFill/>
        </p:spPr>
        <p:txBody>
          <a:bodyPr wrap="none" rtlCol="0">
            <a:spAutoFit/>
          </a:bodyPr>
          <a:lstStyle/>
          <a:p>
            <a:r>
              <a:rPr lang="en-GB" sz="1600" b="1" dirty="0">
                <a:latin typeface="Comic Sans MS" pitchFamily="66" charset="0"/>
              </a:rPr>
              <a:t>2)</a:t>
            </a:r>
          </a:p>
        </p:txBody>
      </p:sp>
      <mc:AlternateContent xmlns:mc="http://schemas.openxmlformats.org/markup-compatibility/2006" xmlns:a14="http://schemas.microsoft.com/office/drawing/2010/main">
        <mc:Choice Requires="a14">
          <p:sp>
            <p:nvSpPr>
              <p:cNvPr id="67" name="TextBox 66"/>
              <p:cNvSpPr txBox="1"/>
              <p:nvPr/>
            </p:nvSpPr>
            <p:spPr>
              <a:xfrm>
                <a:off x="7543800" y="3581400"/>
                <a:ext cx="1447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2=2</m:t>
                      </m:r>
                      <m:r>
                        <a:rPr lang="en-GB" sz="1600" b="0" i="1" smtClean="0">
                          <a:solidFill>
                            <a:schemeClr val="tx1"/>
                          </a:solidFill>
                          <a:latin typeface="Cambria Math"/>
                        </a:rPr>
                        <m:t>𝑏</m:t>
                      </m:r>
                      <m:r>
                        <a:rPr lang="en-GB" sz="1600" i="1">
                          <a:solidFill>
                            <a:schemeClr val="tx1"/>
                          </a:solidFill>
                          <a:latin typeface="Cambria Math"/>
                        </a:rPr>
                        <m:t>−</m:t>
                      </m:r>
                      <m:r>
                        <a:rPr lang="en-GB" sz="1600" b="0" i="1" smtClean="0">
                          <a:solidFill>
                            <a:schemeClr val="tx1"/>
                          </a:solidFill>
                          <a:latin typeface="Cambria Math"/>
                        </a:rPr>
                        <m:t>2</m:t>
                      </m:r>
                      <m:r>
                        <a:rPr lang="en-GB" sz="1600" b="0" i="1" smtClean="0">
                          <a:solidFill>
                            <a:schemeClr val="tx1"/>
                          </a:solidFill>
                          <a:latin typeface="Cambria Math"/>
                        </a:rPr>
                        <m:t>𝑎</m:t>
                      </m:r>
                    </m:oMath>
                  </m:oMathPara>
                </a14:m>
                <a:endParaRPr lang="en-GB" sz="1600" dirty="0">
                  <a:solidFill>
                    <a:schemeClr val="tx1"/>
                  </a:solidFill>
                </a:endParaRPr>
              </a:p>
            </p:txBody>
          </p:sp>
        </mc:Choice>
        <mc:Fallback xmlns="">
          <p:sp>
            <p:nvSpPr>
              <p:cNvPr id="67" name="TextBox 66"/>
              <p:cNvSpPr txBox="1">
                <a:spLocks noRot="1" noChangeAspect="1" noMove="1" noResize="1" noEditPoints="1" noAdjustHandles="1" noChangeArrowheads="1" noChangeShapeType="1" noTextEdit="1"/>
              </p:cNvSpPr>
              <p:nvPr/>
            </p:nvSpPr>
            <p:spPr>
              <a:xfrm>
                <a:off x="7543800" y="3581400"/>
                <a:ext cx="1447800" cy="338554"/>
              </a:xfrm>
              <a:prstGeom prst="rect">
                <a:avLst/>
              </a:prstGeom>
              <a:blipFill rotWithShape="1">
                <a:blip r:embed="rId13"/>
                <a:stretch>
                  <a:fillRect/>
                </a:stretch>
              </a:blipFill>
            </p:spPr>
            <p:txBody>
              <a:bodyPr/>
              <a:lstStyle/>
              <a:p>
                <a:r>
                  <a:rPr lang="en-GB">
                    <a:noFill/>
                  </a:rPr>
                  <a:t> </a:t>
                </a:r>
              </a:p>
            </p:txBody>
          </p:sp>
        </mc:Fallback>
      </mc:AlternateContent>
      <p:sp>
        <p:nvSpPr>
          <p:cNvPr id="68" name="TextBox 67"/>
          <p:cNvSpPr txBox="1"/>
          <p:nvPr/>
        </p:nvSpPr>
        <p:spPr>
          <a:xfrm>
            <a:off x="7315200" y="3581400"/>
            <a:ext cx="385042" cy="338554"/>
          </a:xfrm>
          <a:prstGeom prst="rect">
            <a:avLst/>
          </a:prstGeom>
          <a:noFill/>
        </p:spPr>
        <p:txBody>
          <a:bodyPr wrap="none" rtlCol="0">
            <a:spAutoFit/>
          </a:bodyPr>
          <a:lstStyle/>
          <a:p>
            <a:r>
              <a:rPr lang="en-GB" sz="1600" b="1" dirty="0">
                <a:latin typeface="Comic Sans MS" pitchFamily="66" charset="0"/>
              </a:rPr>
              <a:t>3)</a:t>
            </a:r>
          </a:p>
        </p:txBody>
      </p:sp>
      <p:sp>
        <p:nvSpPr>
          <p:cNvPr id="69" name="TextBox 68"/>
          <p:cNvSpPr txBox="1"/>
          <p:nvPr/>
        </p:nvSpPr>
        <p:spPr>
          <a:xfrm>
            <a:off x="5791200" y="3505200"/>
            <a:ext cx="1120820" cy="276999"/>
          </a:xfrm>
          <a:prstGeom prst="rect">
            <a:avLst/>
          </a:prstGeom>
          <a:noFill/>
        </p:spPr>
        <p:txBody>
          <a:bodyPr wrap="none" rtlCol="0">
            <a:spAutoFit/>
          </a:bodyPr>
          <a:lstStyle/>
          <a:p>
            <a:r>
              <a:rPr lang="en-GB" sz="1200" dirty="0">
                <a:latin typeface="Comic Sans MS" pitchFamily="66" charset="0"/>
              </a:rPr>
              <a:t>Multiply by 2</a:t>
            </a:r>
            <a:endParaRPr lang="en-GB" sz="1200" baseline="-25000" dirty="0">
              <a:latin typeface="Comic Sans MS" pitchFamily="66" charset="0"/>
            </a:endParaRPr>
          </a:p>
        </p:txBody>
      </p:sp>
      <p:cxnSp>
        <p:nvCxnSpPr>
          <p:cNvPr id="70" name="Straight Arrow Connector 69"/>
          <p:cNvCxnSpPr/>
          <p:nvPr/>
        </p:nvCxnSpPr>
        <p:spPr>
          <a:xfrm>
            <a:off x="5715000" y="38100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TextBox 70"/>
              <p:cNvSpPr txBox="1"/>
              <p:nvPr/>
            </p:nvSpPr>
            <p:spPr>
              <a:xfrm>
                <a:off x="4267200" y="4495800"/>
                <a:ext cx="1524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13=2</m:t>
                      </m:r>
                      <m:r>
                        <a:rPr lang="en-GB" sz="1600" b="0" i="1" smtClean="0">
                          <a:solidFill>
                            <a:schemeClr val="tx1"/>
                          </a:solidFill>
                          <a:latin typeface="Cambria Math"/>
                        </a:rPr>
                        <m:t>𝑎</m:t>
                      </m:r>
                      <m:r>
                        <a:rPr lang="en-GB" sz="1600" b="0" i="1" smtClean="0">
                          <a:solidFill>
                            <a:schemeClr val="tx1"/>
                          </a:solidFill>
                          <a:latin typeface="Cambria Math"/>
                        </a:rPr>
                        <m:t>+3</m:t>
                      </m:r>
                      <m:r>
                        <a:rPr lang="en-GB" sz="1600" b="0" i="1" smtClean="0">
                          <a:solidFill>
                            <a:schemeClr val="tx1"/>
                          </a:solidFill>
                          <a:latin typeface="Cambria Math"/>
                        </a:rPr>
                        <m:t>𝑏</m:t>
                      </m:r>
                    </m:oMath>
                  </m:oMathPara>
                </a14:m>
                <a:endParaRPr lang="en-GB" sz="1600" dirty="0">
                  <a:solidFill>
                    <a:schemeClr val="tx1"/>
                  </a:solidFill>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4267200" y="4495800"/>
                <a:ext cx="1524000" cy="338554"/>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4343400" y="4876800"/>
                <a:ext cx="1447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2=2</m:t>
                      </m:r>
                      <m:r>
                        <a:rPr lang="en-GB" sz="1600" b="0" i="1" smtClean="0">
                          <a:solidFill>
                            <a:schemeClr val="tx1"/>
                          </a:solidFill>
                          <a:latin typeface="Cambria Math"/>
                        </a:rPr>
                        <m:t>𝑏</m:t>
                      </m:r>
                      <m:r>
                        <a:rPr lang="en-GB" sz="1600" i="1">
                          <a:solidFill>
                            <a:schemeClr val="tx1"/>
                          </a:solidFill>
                          <a:latin typeface="Cambria Math"/>
                        </a:rPr>
                        <m:t>−</m:t>
                      </m:r>
                      <m:r>
                        <a:rPr lang="en-GB" sz="1600" b="0" i="1" smtClean="0">
                          <a:solidFill>
                            <a:schemeClr val="tx1"/>
                          </a:solidFill>
                          <a:latin typeface="Cambria Math"/>
                        </a:rPr>
                        <m:t>2</m:t>
                      </m:r>
                      <m:r>
                        <a:rPr lang="en-GB" sz="1600" b="0" i="1" smtClean="0">
                          <a:solidFill>
                            <a:schemeClr val="tx1"/>
                          </a:solidFill>
                          <a:latin typeface="Cambria Math"/>
                        </a:rPr>
                        <m:t>𝑎</m:t>
                      </m:r>
                    </m:oMath>
                  </m:oMathPara>
                </a14:m>
                <a:endParaRPr lang="en-GB" sz="1600" dirty="0">
                  <a:solidFill>
                    <a:schemeClr val="tx1"/>
                  </a:solidFill>
                </a:endParaRPr>
              </a:p>
            </p:txBody>
          </p:sp>
        </mc:Choice>
        <mc:Fallback xmlns="">
          <p:sp>
            <p:nvSpPr>
              <p:cNvPr id="72" name="TextBox 71"/>
              <p:cNvSpPr txBox="1">
                <a:spLocks noRot="1" noChangeAspect="1" noMove="1" noResize="1" noEditPoints="1" noAdjustHandles="1" noChangeArrowheads="1" noChangeShapeType="1" noTextEdit="1"/>
              </p:cNvSpPr>
              <p:nvPr/>
            </p:nvSpPr>
            <p:spPr>
              <a:xfrm>
                <a:off x="4343400" y="4876800"/>
                <a:ext cx="1447800" cy="338554"/>
              </a:xfrm>
              <a:prstGeom prst="rect">
                <a:avLst/>
              </a:prstGeom>
              <a:blipFill rotWithShape="1">
                <a:blip r:embed="rId15"/>
                <a:stretch>
                  <a:fillRect/>
                </a:stretch>
              </a:blipFill>
            </p:spPr>
            <p:txBody>
              <a:bodyPr/>
              <a:lstStyle/>
              <a:p>
                <a:r>
                  <a:rPr lang="en-GB">
                    <a:noFill/>
                  </a:rPr>
                  <a:t> </a:t>
                </a:r>
              </a:p>
            </p:txBody>
          </p:sp>
        </mc:Fallback>
      </mc:AlternateContent>
      <p:sp>
        <p:nvSpPr>
          <p:cNvPr id="73" name="TextBox 72"/>
          <p:cNvSpPr txBox="1"/>
          <p:nvPr/>
        </p:nvSpPr>
        <p:spPr>
          <a:xfrm>
            <a:off x="4038600" y="4495800"/>
            <a:ext cx="385042" cy="338554"/>
          </a:xfrm>
          <a:prstGeom prst="rect">
            <a:avLst/>
          </a:prstGeom>
          <a:noFill/>
        </p:spPr>
        <p:txBody>
          <a:bodyPr wrap="none" rtlCol="0">
            <a:spAutoFit/>
          </a:bodyPr>
          <a:lstStyle/>
          <a:p>
            <a:r>
              <a:rPr lang="en-GB" sz="1600" b="1" dirty="0">
                <a:latin typeface="Comic Sans MS" pitchFamily="66" charset="0"/>
              </a:rPr>
              <a:t>2)</a:t>
            </a:r>
          </a:p>
        </p:txBody>
      </p:sp>
      <p:sp>
        <p:nvSpPr>
          <p:cNvPr id="74" name="TextBox 73"/>
          <p:cNvSpPr txBox="1"/>
          <p:nvPr/>
        </p:nvSpPr>
        <p:spPr>
          <a:xfrm>
            <a:off x="4038600" y="4876800"/>
            <a:ext cx="385042" cy="338554"/>
          </a:xfrm>
          <a:prstGeom prst="rect">
            <a:avLst/>
          </a:prstGeom>
          <a:noFill/>
        </p:spPr>
        <p:txBody>
          <a:bodyPr wrap="none" rtlCol="0">
            <a:spAutoFit/>
          </a:bodyPr>
          <a:lstStyle/>
          <a:p>
            <a:r>
              <a:rPr lang="en-GB" sz="1600" b="1" dirty="0">
                <a:latin typeface="Comic Sans MS" pitchFamily="66" charset="0"/>
              </a:rPr>
              <a:t>3)</a:t>
            </a:r>
          </a:p>
        </p:txBody>
      </p:sp>
      <mc:AlternateContent xmlns:mc="http://schemas.openxmlformats.org/markup-compatibility/2006" xmlns:a14="http://schemas.microsoft.com/office/drawing/2010/main">
        <mc:Choice Requires="a14">
          <p:sp>
            <p:nvSpPr>
              <p:cNvPr id="75" name="TextBox 74"/>
              <p:cNvSpPr txBox="1"/>
              <p:nvPr/>
            </p:nvSpPr>
            <p:spPr>
              <a:xfrm>
                <a:off x="4267200" y="5334000"/>
                <a:ext cx="1066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15=5</m:t>
                      </m:r>
                      <m:r>
                        <a:rPr lang="en-GB" sz="1600" b="0" i="1" smtClean="0">
                          <a:solidFill>
                            <a:schemeClr val="tx1"/>
                          </a:solidFill>
                          <a:latin typeface="Cambria Math"/>
                        </a:rPr>
                        <m:t>𝑏</m:t>
                      </m:r>
                    </m:oMath>
                  </m:oMathPara>
                </a14:m>
                <a:endParaRPr lang="en-GB" sz="1600" dirty="0">
                  <a:solidFill>
                    <a:schemeClr val="tx1"/>
                  </a:solidFill>
                </a:endParaRPr>
              </a:p>
            </p:txBody>
          </p:sp>
        </mc:Choice>
        <mc:Fallback xmlns="">
          <p:sp>
            <p:nvSpPr>
              <p:cNvPr id="75" name="TextBox 74"/>
              <p:cNvSpPr txBox="1">
                <a:spLocks noRot="1" noChangeAspect="1" noMove="1" noResize="1" noEditPoints="1" noAdjustHandles="1" noChangeArrowheads="1" noChangeShapeType="1" noTextEdit="1"/>
              </p:cNvSpPr>
              <p:nvPr/>
            </p:nvSpPr>
            <p:spPr>
              <a:xfrm>
                <a:off x="4267200" y="5334000"/>
                <a:ext cx="1066800" cy="338554"/>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6" name="TextBox 75"/>
              <p:cNvSpPr txBox="1"/>
              <p:nvPr/>
            </p:nvSpPr>
            <p:spPr>
              <a:xfrm>
                <a:off x="4343400" y="5715000"/>
                <a:ext cx="9144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3=</m:t>
                      </m:r>
                      <m:r>
                        <a:rPr lang="en-GB" sz="1600" b="0" i="1" smtClean="0">
                          <a:solidFill>
                            <a:schemeClr val="tx1"/>
                          </a:solidFill>
                          <a:latin typeface="Cambria Math"/>
                        </a:rPr>
                        <m:t>𝑏</m:t>
                      </m:r>
                    </m:oMath>
                  </m:oMathPara>
                </a14:m>
                <a:endParaRPr lang="en-GB" sz="1600" dirty="0">
                  <a:solidFill>
                    <a:schemeClr val="tx1"/>
                  </a:solidFill>
                </a:endParaRPr>
              </a:p>
            </p:txBody>
          </p:sp>
        </mc:Choice>
        <mc:Fallback xmlns="">
          <p:sp>
            <p:nvSpPr>
              <p:cNvPr id="76" name="TextBox 75"/>
              <p:cNvSpPr txBox="1">
                <a:spLocks noRot="1" noChangeAspect="1" noMove="1" noResize="1" noEditPoints="1" noAdjustHandles="1" noChangeArrowheads="1" noChangeShapeType="1" noTextEdit="1"/>
              </p:cNvSpPr>
              <p:nvPr/>
            </p:nvSpPr>
            <p:spPr>
              <a:xfrm>
                <a:off x="4343400" y="5715000"/>
                <a:ext cx="914400" cy="338554"/>
              </a:xfrm>
              <a:prstGeom prst="rect">
                <a:avLst/>
              </a:prstGeom>
              <a:blipFill rotWithShape="1">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4343400" y="6096000"/>
                <a:ext cx="9144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2=</m:t>
                      </m:r>
                      <m:r>
                        <a:rPr lang="en-GB" sz="1600" b="0" i="1" smtClean="0">
                          <a:solidFill>
                            <a:schemeClr val="tx1"/>
                          </a:solidFill>
                          <a:latin typeface="Cambria Math"/>
                        </a:rPr>
                        <m:t>𝑎</m:t>
                      </m:r>
                    </m:oMath>
                  </m:oMathPara>
                </a14:m>
                <a:endParaRPr lang="en-GB" sz="1600" dirty="0">
                  <a:solidFill>
                    <a:schemeClr val="tx1"/>
                  </a:solidFill>
                </a:endParaRPr>
              </a:p>
            </p:txBody>
          </p:sp>
        </mc:Choice>
        <mc:Fallback xmlns="">
          <p:sp>
            <p:nvSpPr>
              <p:cNvPr id="77" name="TextBox 76"/>
              <p:cNvSpPr txBox="1">
                <a:spLocks noRot="1" noChangeAspect="1" noMove="1" noResize="1" noEditPoints="1" noAdjustHandles="1" noChangeArrowheads="1" noChangeShapeType="1" noTextEdit="1"/>
              </p:cNvSpPr>
              <p:nvPr/>
            </p:nvSpPr>
            <p:spPr>
              <a:xfrm>
                <a:off x="4343400" y="6096000"/>
                <a:ext cx="914400" cy="338554"/>
              </a:xfrm>
              <a:prstGeom prst="rect">
                <a:avLst/>
              </a:prstGeom>
              <a:blipFill rotWithShape="1">
                <a:blip r:embed="rId18"/>
                <a:stretch>
                  <a:fillRect/>
                </a:stretch>
              </a:blipFill>
            </p:spPr>
            <p:txBody>
              <a:bodyPr/>
              <a:lstStyle/>
              <a:p>
                <a:r>
                  <a:rPr lang="en-GB">
                    <a:noFill/>
                  </a:rPr>
                  <a:t> </a:t>
                </a:r>
              </a:p>
            </p:txBody>
          </p:sp>
        </mc:Fallback>
      </mc:AlternateContent>
      <p:sp>
        <p:nvSpPr>
          <p:cNvPr id="78" name="TextBox 77"/>
          <p:cNvSpPr txBox="1"/>
          <p:nvPr/>
        </p:nvSpPr>
        <p:spPr>
          <a:xfrm>
            <a:off x="6096000" y="4572000"/>
            <a:ext cx="2895600" cy="523220"/>
          </a:xfrm>
          <a:prstGeom prst="rect">
            <a:avLst/>
          </a:prstGeom>
          <a:noFill/>
        </p:spPr>
        <p:txBody>
          <a:bodyPr wrap="square" rtlCol="0">
            <a:spAutoFit/>
          </a:bodyPr>
          <a:lstStyle/>
          <a:p>
            <a:pPr algn="ctr"/>
            <a:r>
              <a:rPr lang="en-GB" sz="1400" dirty="0">
                <a:solidFill>
                  <a:srgbClr val="FF0000"/>
                </a:solidFill>
                <a:latin typeface="Comic Sans MS" pitchFamily="66" charset="0"/>
              </a:rPr>
              <a:t>Add equations 2 and 3 together to cancel out the ‘a’ terms</a:t>
            </a:r>
          </a:p>
        </p:txBody>
      </p:sp>
      <p:sp>
        <p:nvSpPr>
          <p:cNvPr id="79" name="Arc 78"/>
          <p:cNvSpPr/>
          <p:nvPr/>
        </p:nvSpPr>
        <p:spPr>
          <a:xfrm>
            <a:off x="5105400" y="5486400"/>
            <a:ext cx="457200" cy="3810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0" name="TextBox 79"/>
          <p:cNvSpPr txBox="1"/>
          <p:nvPr/>
        </p:nvSpPr>
        <p:spPr>
          <a:xfrm>
            <a:off x="5334000" y="54864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5</a:t>
            </a:r>
            <a:endParaRPr lang="en-GB" sz="1400" b="1" baseline="-25000" dirty="0">
              <a:solidFill>
                <a:srgbClr val="FF0000"/>
              </a:solidFill>
              <a:latin typeface="Comic Sans MS" pitchFamily="66" charset="0"/>
            </a:endParaRPr>
          </a:p>
        </p:txBody>
      </p:sp>
      <p:sp>
        <p:nvSpPr>
          <p:cNvPr id="81" name="Arc 80"/>
          <p:cNvSpPr/>
          <p:nvPr/>
        </p:nvSpPr>
        <p:spPr>
          <a:xfrm>
            <a:off x="5105400" y="5867400"/>
            <a:ext cx="457200" cy="3810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2" name="TextBox 81"/>
          <p:cNvSpPr txBox="1"/>
          <p:nvPr/>
        </p:nvSpPr>
        <p:spPr>
          <a:xfrm>
            <a:off x="5486400" y="5867400"/>
            <a:ext cx="1676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Use this to find a</a:t>
            </a:r>
            <a:endParaRPr lang="en-GB" sz="1400" b="1" baseline="-25000" dirty="0">
              <a:solidFill>
                <a:srgbClr val="FF0000"/>
              </a:solidFill>
              <a:latin typeface="Comic Sans MS" pitchFamily="66" charset="0"/>
            </a:endParaRPr>
          </a:p>
        </p:txBody>
      </p:sp>
      <p:sp>
        <p:nvSpPr>
          <p:cNvPr id="83" name="TextBox 82"/>
          <p:cNvSpPr txBox="1"/>
          <p:nvPr/>
        </p:nvSpPr>
        <p:spPr>
          <a:xfrm>
            <a:off x="7239000" y="5257800"/>
            <a:ext cx="1676400" cy="954107"/>
          </a:xfrm>
          <a:prstGeom prst="rect">
            <a:avLst/>
          </a:prstGeom>
          <a:noFill/>
          <a:ln w="25400">
            <a:solidFill>
              <a:schemeClr val="tx1"/>
            </a:solidFill>
          </a:ln>
        </p:spPr>
        <p:txBody>
          <a:bodyPr wrap="square" rtlCol="0">
            <a:spAutoFit/>
          </a:bodyPr>
          <a:lstStyle/>
          <a:p>
            <a:pPr algn="ctr"/>
            <a:r>
              <a:rPr lang="en-GB" sz="1400" dirty="0">
                <a:solidFill>
                  <a:srgbClr val="FF0000"/>
                </a:solidFill>
                <a:latin typeface="Comic Sans MS" pitchFamily="66" charset="0"/>
              </a:rPr>
              <a:t>The final speed of B is 2ms</a:t>
            </a:r>
            <a:r>
              <a:rPr lang="en-GB" sz="1400" baseline="30000" dirty="0">
                <a:solidFill>
                  <a:srgbClr val="FF0000"/>
                </a:solidFill>
                <a:latin typeface="Comic Sans MS" pitchFamily="66" charset="0"/>
              </a:rPr>
              <a:t>-1</a:t>
            </a:r>
            <a:r>
              <a:rPr lang="en-GB" sz="1400" dirty="0">
                <a:solidFill>
                  <a:srgbClr val="FF0000"/>
                </a:solidFill>
                <a:latin typeface="Comic Sans MS" pitchFamily="66" charset="0"/>
              </a:rPr>
              <a:t> and the final speed of C is 3ms</a:t>
            </a:r>
            <a:r>
              <a:rPr lang="en-GB" sz="1400" baseline="30000" dirty="0">
                <a:solidFill>
                  <a:srgbClr val="FF0000"/>
                </a:solidFill>
                <a:latin typeface="Comic Sans MS" pitchFamily="66" charset="0"/>
              </a:rPr>
              <a:t>-1</a:t>
            </a:r>
            <a:endParaRPr lang="en-GB" sz="1400" b="1" baseline="30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84" name="TextBox 83"/>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84" name="TextBox 83"/>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5" name="TextBox 84"/>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85" name="TextBox 84"/>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6" name="TextBox 85"/>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86" name="TextBox 85"/>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7" name="TextBox 86"/>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87" name="TextBox 86"/>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8" name="TextBox 87"/>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88" name="TextBox 87"/>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3"/>
                <a:stretch>
                  <a:fillRect b="-3846"/>
                </a:stretch>
              </a:blipFill>
            </p:spPr>
            <p:txBody>
              <a:bodyPr/>
              <a:lstStyle/>
              <a:p>
                <a:r>
                  <a:rPr lang="en-GB">
                    <a:noFill/>
                  </a:rPr>
                  <a:t> </a:t>
                </a:r>
              </a:p>
            </p:txBody>
          </p:sp>
        </mc:Fallback>
      </mc:AlternateContent>
      <p:sp>
        <p:nvSpPr>
          <p:cNvPr id="89" name="TextBox 88"/>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4"/>
              </a:rPr>
              <a:t>Applet for collision demonstrations</a:t>
            </a:r>
            <a:endParaRPr lang="en-GB" sz="1400" dirty="0">
              <a:latin typeface="Comic Sans MS" pitchFamily="66" charset="0"/>
            </a:endParaRPr>
          </a:p>
        </p:txBody>
      </p:sp>
      <p:sp>
        <p:nvSpPr>
          <p:cNvPr id="90"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35691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blinds(horizontal)">
                                      <p:cBhvr>
                                        <p:cTn id="7" dur="500"/>
                                        <p:tgtEl>
                                          <p:spTgt spid="6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2"/>
                                        </p:tgtEl>
                                        <p:attrNameLst>
                                          <p:attrName>style.visibility</p:attrName>
                                        </p:attrNameLst>
                                      </p:cBhvr>
                                      <p:to>
                                        <p:strVal val="visible"/>
                                      </p:to>
                                    </p:set>
                                    <p:animEffect transition="in" filter="blinds(horizontal)">
                                      <p:cBhvr>
                                        <p:cTn id="10" dur="500"/>
                                        <p:tgtEl>
                                          <p:spTgt spid="6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animEffect transition="in" filter="blinds(horizontal)">
                                      <p:cBhvr>
                                        <p:cTn id="13" dur="500"/>
                                        <p:tgtEl>
                                          <p:spTgt spid="6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5"/>
                                        </p:tgtEl>
                                        <p:attrNameLst>
                                          <p:attrName>style.visibility</p:attrName>
                                        </p:attrNameLst>
                                      </p:cBhvr>
                                      <p:to>
                                        <p:strVal val="visible"/>
                                      </p:to>
                                    </p:set>
                                    <p:animEffect transition="in" filter="blinds(horizontal)">
                                      <p:cBhvr>
                                        <p:cTn id="16" dur="500"/>
                                        <p:tgtEl>
                                          <p:spTgt spid="6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70"/>
                                        </p:tgtEl>
                                        <p:attrNameLst>
                                          <p:attrName>style.visibility</p:attrName>
                                        </p:attrNameLst>
                                      </p:cBhvr>
                                      <p:to>
                                        <p:strVal val="visible"/>
                                      </p:to>
                                    </p:set>
                                    <p:animEffect transition="in" filter="blinds(horizontal)">
                                      <p:cBhvr>
                                        <p:cTn id="21" dur="500"/>
                                        <p:tgtEl>
                                          <p:spTgt spid="70"/>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69"/>
                                        </p:tgtEl>
                                        <p:attrNameLst>
                                          <p:attrName>style.visibility</p:attrName>
                                        </p:attrNameLst>
                                      </p:cBhvr>
                                      <p:to>
                                        <p:strVal val="visible"/>
                                      </p:to>
                                    </p:set>
                                    <p:animEffect transition="in" filter="blinds(horizontal)">
                                      <p:cBhvr>
                                        <p:cTn id="26" dur="500"/>
                                        <p:tgtEl>
                                          <p:spTgt spid="69"/>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blinds(horizontal)">
                                      <p:cBhvr>
                                        <p:cTn id="31" dur="500"/>
                                        <p:tgtEl>
                                          <p:spTgt spid="68"/>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67"/>
                                        </p:tgtEl>
                                        <p:attrNameLst>
                                          <p:attrName>style.visibility</p:attrName>
                                        </p:attrNameLst>
                                      </p:cBhvr>
                                      <p:to>
                                        <p:strVal val="visible"/>
                                      </p:to>
                                    </p:set>
                                    <p:animEffect transition="in" filter="blinds(horizontal)">
                                      <p:cBhvr>
                                        <p:cTn id="36" dur="500"/>
                                        <p:tgtEl>
                                          <p:spTgt spid="67"/>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blinds(horizontal)">
                                      <p:cBhvr>
                                        <p:cTn id="41" dur="500"/>
                                        <p:tgtEl>
                                          <p:spTgt spid="73"/>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71"/>
                                        </p:tgtEl>
                                        <p:attrNameLst>
                                          <p:attrName>style.visibility</p:attrName>
                                        </p:attrNameLst>
                                      </p:cBhvr>
                                      <p:to>
                                        <p:strVal val="visible"/>
                                      </p:to>
                                    </p:set>
                                    <p:animEffect transition="in" filter="blinds(horizontal)">
                                      <p:cBhvr>
                                        <p:cTn id="44" dur="500"/>
                                        <p:tgtEl>
                                          <p:spTgt spid="71"/>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74"/>
                                        </p:tgtEl>
                                        <p:attrNameLst>
                                          <p:attrName>style.visibility</p:attrName>
                                        </p:attrNameLst>
                                      </p:cBhvr>
                                      <p:to>
                                        <p:strVal val="visible"/>
                                      </p:to>
                                    </p:set>
                                    <p:animEffect transition="in" filter="blinds(horizontal)">
                                      <p:cBhvr>
                                        <p:cTn id="49" dur="500"/>
                                        <p:tgtEl>
                                          <p:spTgt spid="74"/>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72"/>
                                        </p:tgtEl>
                                        <p:attrNameLst>
                                          <p:attrName>style.visibility</p:attrName>
                                        </p:attrNameLst>
                                      </p:cBhvr>
                                      <p:to>
                                        <p:strVal val="visible"/>
                                      </p:to>
                                    </p:set>
                                    <p:animEffect transition="in" filter="blinds(horizontal)">
                                      <p:cBhvr>
                                        <p:cTn id="52" dur="500"/>
                                        <p:tgtEl>
                                          <p:spTgt spid="7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78"/>
                                        </p:tgtEl>
                                        <p:attrNameLst>
                                          <p:attrName>style.visibility</p:attrName>
                                        </p:attrNameLst>
                                      </p:cBhvr>
                                      <p:to>
                                        <p:strVal val="visible"/>
                                      </p:to>
                                    </p:set>
                                    <p:animEffect transition="in" filter="blinds(horizontal)">
                                      <p:cBhvr>
                                        <p:cTn id="57" dur="500"/>
                                        <p:tgtEl>
                                          <p:spTgt spid="7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75"/>
                                        </p:tgtEl>
                                        <p:attrNameLst>
                                          <p:attrName>style.visibility</p:attrName>
                                        </p:attrNameLst>
                                      </p:cBhvr>
                                      <p:to>
                                        <p:strVal val="visible"/>
                                      </p:to>
                                    </p:set>
                                    <p:animEffect transition="in" filter="blinds(horizontal)">
                                      <p:cBhvr>
                                        <p:cTn id="62" dur="500"/>
                                        <p:tgtEl>
                                          <p:spTgt spid="75"/>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79"/>
                                        </p:tgtEl>
                                        <p:attrNameLst>
                                          <p:attrName>style.visibility</p:attrName>
                                        </p:attrNameLst>
                                      </p:cBhvr>
                                      <p:to>
                                        <p:strVal val="visible"/>
                                      </p:to>
                                    </p:set>
                                    <p:animEffect transition="in" filter="blinds(horizontal)">
                                      <p:cBhvr>
                                        <p:cTn id="67" dur="500"/>
                                        <p:tgtEl>
                                          <p:spTgt spid="7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80"/>
                                        </p:tgtEl>
                                        <p:attrNameLst>
                                          <p:attrName>style.visibility</p:attrName>
                                        </p:attrNameLst>
                                      </p:cBhvr>
                                      <p:to>
                                        <p:strVal val="visible"/>
                                      </p:to>
                                    </p:set>
                                    <p:animEffect transition="in" filter="blinds(horizontal)">
                                      <p:cBhvr>
                                        <p:cTn id="72" dur="500"/>
                                        <p:tgtEl>
                                          <p:spTgt spid="80"/>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76"/>
                                        </p:tgtEl>
                                        <p:attrNameLst>
                                          <p:attrName>style.visibility</p:attrName>
                                        </p:attrNameLst>
                                      </p:cBhvr>
                                      <p:to>
                                        <p:strVal val="visible"/>
                                      </p:to>
                                    </p:set>
                                    <p:animEffect transition="in" filter="blinds(horizontal)">
                                      <p:cBhvr>
                                        <p:cTn id="77" dur="500"/>
                                        <p:tgtEl>
                                          <p:spTgt spid="76"/>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81"/>
                                        </p:tgtEl>
                                        <p:attrNameLst>
                                          <p:attrName>style.visibility</p:attrName>
                                        </p:attrNameLst>
                                      </p:cBhvr>
                                      <p:to>
                                        <p:strVal val="visible"/>
                                      </p:to>
                                    </p:set>
                                    <p:animEffect transition="in" filter="blinds(horizontal)">
                                      <p:cBhvr>
                                        <p:cTn id="82" dur="500"/>
                                        <p:tgtEl>
                                          <p:spTgt spid="81"/>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82"/>
                                        </p:tgtEl>
                                        <p:attrNameLst>
                                          <p:attrName>style.visibility</p:attrName>
                                        </p:attrNameLst>
                                      </p:cBhvr>
                                      <p:to>
                                        <p:strVal val="visible"/>
                                      </p:to>
                                    </p:set>
                                    <p:animEffect transition="in" filter="blinds(horizontal)">
                                      <p:cBhvr>
                                        <p:cTn id="87" dur="500"/>
                                        <p:tgtEl>
                                          <p:spTgt spid="82"/>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77"/>
                                        </p:tgtEl>
                                        <p:attrNameLst>
                                          <p:attrName>style.visibility</p:attrName>
                                        </p:attrNameLst>
                                      </p:cBhvr>
                                      <p:to>
                                        <p:strVal val="visible"/>
                                      </p:to>
                                    </p:set>
                                    <p:animEffect transition="in" filter="blinds(horizontal)">
                                      <p:cBhvr>
                                        <p:cTn id="92" dur="500"/>
                                        <p:tgtEl>
                                          <p:spTgt spid="77"/>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83"/>
                                        </p:tgtEl>
                                        <p:attrNameLst>
                                          <p:attrName>style.visibility</p:attrName>
                                        </p:attrNameLst>
                                      </p:cBhvr>
                                      <p:to>
                                        <p:strVal val="visible"/>
                                      </p:to>
                                    </p:set>
                                    <p:animEffect transition="in" filter="blinds(horizontal)">
                                      <p:cBhvr>
                                        <p:cTn id="97"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3" grpId="0"/>
      <p:bldP spid="64" grpId="0"/>
      <p:bldP spid="65" grpId="0"/>
      <p:bldP spid="67" grpId="0"/>
      <p:bldP spid="68" grpId="0"/>
      <p:bldP spid="69" grpId="0"/>
      <p:bldP spid="71" grpId="0"/>
      <p:bldP spid="72" grpId="0"/>
      <p:bldP spid="73" grpId="0"/>
      <p:bldP spid="74" grpId="0"/>
      <p:bldP spid="75" grpId="0"/>
      <p:bldP spid="76" grpId="0"/>
      <p:bldP spid="77" grpId="0"/>
      <p:bldP spid="78" grpId="0"/>
      <p:bldP spid="79" grpId="0" animBg="1"/>
      <p:bldP spid="80" grpId="0"/>
      <p:bldP spid="81" grpId="0" animBg="1"/>
      <p:bldP spid="82" grpId="0"/>
      <p:bldP spid="8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20" y="1600200"/>
            <a:ext cx="3788979" cy="5105400"/>
          </a:xfrm>
        </p:spPr>
        <p:txBody>
          <a:bodyPr>
            <a:normAutofit fontScale="92500" lnSpcReduction="2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Three spheres A, B and C have masses 1kg, 2kg and 3kg respectively. They are moving along the same straight horizontal plane with A following B, which is following C. The initial velocities of A, B and C are 7ms</a:t>
            </a:r>
            <a:r>
              <a:rPr lang="en-GB" sz="1400" baseline="30000" dirty="0">
                <a:latin typeface="Comic Sans MS" pitchFamily="66" charset="0"/>
              </a:rPr>
              <a:t>-1</a:t>
            </a:r>
            <a:r>
              <a:rPr lang="en-GB" sz="1400" dirty="0">
                <a:latin typeface="Comic Sans MS" pitchFamily="66" charset="0"/>
              </a:rPr>
              <a:t>, 3ms</a:t>
            </a:r>
            <a:r>
              <a:rPr lang="en-GB" sz="1400" baseline="30000" dirty="0">
                <a:latin typeface="Comic Sans MS" pitchFamily="66" charset="0"/>
              </a:rPr>
              <a:t>-1</a:t>
            </a:r>
            <a:r>
              <a:rPr lang="en-GB" sz="1400" dirty="0">
                <a:latin typeface="Comic Sans MS" pitchFamily="66" charset="0"/>
              </a:rPr>
              <a:t> and 1ms</a:t>
            </a:r>
            <a:r>
              <a:rPr lang="en-GB" sz="1400" baseline="30000" dirty="0">
                <a:latin typeface="Comic Sans MS" pitchFamily="66" charset="0"/>
              </a:rPr>
              <a:t>-1</a:t>
            </a:r>
            <a:r>
              <a:rPr lang="en-GB" sz="1400" dirty="0">
                <a:latin typeface="Comic Sans MS" pitchFamily="66" charset="0"/>
              </a:rPr>
              <a:t> in the direction ABC. Sphere A collides with sphere B then sphere B collides with sphere C. The coefficient of restitution between A and B is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2</a:t>
            </a:r>
            <a:r>
              <a:rPr lang="en-GB" sz="1400" dirty="0">
                <a:latin typeface="Comic Sans MS" pitchFamily="66" charset="0"/>
              </a:rPr>
              <a:t> and between B and C is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4</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the velocities of the 3 spheres after both collisions have taken place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b) Explain how you know that there will be a further collision between A and B</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sym typeface="Wingdings" pitchFamily="2" charset="2"/>
              </a:rPr>
              <a:t> Consider each collision separately, drawing diagrams each time.</a:t>
            </a:r>
            <a:endParaRPr lang="en-GB" sz="1400" dirty="0">
              <a:latin typeface="Comic Sans MS" pitchFamily="66" charset="0"/>
            </a:endParaRP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sp>
        <p:nvSpPr>
          <p:cNvPr id="41" name="TextBox 40"/>
          <p:cNvSpPr txBox="1"/>
          <p:nvPr/>
        </p:nvSpPr>
        <p:spPr>
          <a:xfrm>
            <a:off x="4648200" y="1676400"/>
            <a:ext cx="3453189" cy="923330"/>
          </a:xfrm>
          <a:prstGeom prst="rect">
            <a:avLst/>
          </a:prstGeom>
          <a:noFill/>
        </p:spPr>
        <p:txBody>
          <a:bodyPr wrap="none" rtlCol="0">
            <a:spAutoFit/>
          </a:bodyPr>
          <a:lstStyle/>
          <a:p>
            <a:r>
              <a:rPr lang="en-GB" dirty="0">
                <a:latin typeface="Comic Sans MS" pitchFamily="66" charset="0"/>
              </a:rPr>
              <a:t>Speeds after BOTH collisions:</a:t>
            </a:r>
          </a:p>
          <a:p>
            <a:endParaRPr lang="en-GB" dirty="0">
              <a:latin typeface="Comic Sans MS" pitchFamily="66" charset="0"/>
            </a:endParaRPr>
          </a:p>
          <a:p>
            <a:r>
              <a:rPr lang="en-GB" dirty="0">
                <a:latin typeface="Comic Sans MS" pitchFamily="66" charset="0"/>
              </a:rPr>
              <a:t> A = 3ms</a:t>
            </a:r>
            <a:r>
              <a:rPr lang="en-GB" baseline="30000" dirty="0">
                <a:latin typeface="Comic Sans MS" pitchFamily="66" charset="0"/>
              </a:rPr>
              <a:t>-1</a:t>
            </a:r>
            <a:r>
              <a:rPr lang="en-GB" dirty="0">
                <a:latin typeface="Comic Sans MS" pitchFamily="66" charset="0"/>
              </a:rPr>
              <a:t>, B = 2ms</a:t>
            </a:r>
            <a:r>
              <a:rPr lang="en-GB" baseline="30000" dirty="0">
                <a:latin typeface="Comic Sans MS" pitchFamily="66" charset="0"/>
              </a:rPr>
              <a:t>-1</a:t>
            </a:r>
            <a:r>
              <a:rPr lang="en-GB" dirty="0">
                <a:latin typeface="Comic Sans MS" pitchFamily="66" charset="0"/>
              </a:rPr>
              <a:t>, C = 3ms</a:t>
            </a:r>
            <a:r>
              <a:rPr lang="en-GB" baseline="30000" dirty="0">
                <a:latin typeface="Comic Sans MS" pitchFamily="66" charset="0"/>
              </a:rPr>
              <a:t>-1</a:t>
            </a:r>
          </a:p>
        </p:txBody>
      </p:sp>
      <p:sp>
        <p:nvSpPr>
          <p:cNvPr id="11" name="TextBox 10"/>
          <p:cNvSpPr txBox="1"/>
          <p:nvPr/>
        </p:nvSpPr>
        <p:spPr>
          <a:xfrm>
            <a:off x="4267200" y="3200400"/>
            <a:ext cx="4495800" cy="1754326"/>
          </a:xfrm>
          <a:prstGeom prst="rect">
            <a:avLst/>
          </a:prstGeom>
          <a:noFill/>
        </p:spPr>
        <p:txBody>
          <a:bodyPr wrap="square" rtlCol="0">
            <a:spAutoFit/>
          </a:bodyPr>
          <a:lstStyle/>
          <a:p>
            <a:pPr algn="ctr"/>
            <a:r>
              <a:rPr lang="en-GB" dirty="0">
                <a:latin typeface="Comic Sans MS" pitchFamily="66" charset="0"/>
              </a:rPr>
              <a:t>How do we know there will be a further collision between A and B?</a:t>
            </a:r>
          </a:p>
          <a:p>
            <a:pPr algn="ctr"/>
            <a:endParaRPr lang="en-GB" dirty="0">
              <a:latin typeface="Comic Sans MS" pitchFamily="66" charset="0"/>
            </a:endParaRPr>
          </a:p>
          <a:p>
            <a:pPr algn="ctr"/>
            <a:r>
              <a:rPr lang="en-GB" dirty="0">
                <a:latin typeface="Comic Sans MS" pitchFamily="66" charset="0"/>
                <a:sym typeface="Wingdings" pitchFamily="2" charset="2"/>
              </a:rPr>
              <a:t> A is travelling faster than B in the same direction, and with no resistances will eventually catch up!</a:t>
            </a:r>
            <a:endParaRPr lang="en-GB" dirty="0">
              <a:latin typeface="Comic Sans MS" pitchFamily="66" charset="0"/>
            </a:endParaRPr>
          </a:p>
        </p:txBody>
      </p:sp>
      <mc:AlternateContent xmlns:mc="http://schemas.openxmlformats.org/markup-compatibility/2006" xmlns:a14="http://schemas.microsoft.com/office/drawing/2010/main">
        <mc:Choice Requires="a14">
          <p:sp>
            <p:nvSpPr>
              <p:cNvPr id="15" name="TextBox 14"/>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15" name="TextBox 14"/>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16" name="TextBox 15"/>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17" name="TextBox 16"/>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18" name="TextBox 17"/>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19" name="TextBox 18"/>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7"/>
                <a:stretch>
                  <a:fillRect b="-3846"/>
                </a:stretch>
              </a:blipFill>
            </p:spPr>
            <p:txBody>
              <a:bodyPr/>
              <a:lstStyle/>
              <a:p>
                <a:r>
                  <a:rPr lang="en-GB">
                    <a:noFill/>
                  </a:rPr>
                  <a:t> </a:t>
                </a:r>
              </a:p>
            </p:txBody>
          </p:sp>
        </mc:Fallback>
      </mc:AlternateContent>
      <p:sp>
        <p:nvSpPr>
          <p:cNvPr id="20" name="TextBox 19"/>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8"/>
              </a:rPr>
              <a:t>Applet for collision demonstrations</a:t>
            </a:r>
            <a:endParaRPr lang="en-GB" sz="1400" dirty="0">
              <a:latin typeface="Comic Sans MS" pitchFamily="66" charset="0"/>
            </a:endParaRPr>
          </a:p>
        </p:txBody>
      </p:sp>
      <p:sp>
        <p:nvSpPr>
          <p:cNvPr id="21"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2467650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animEffect transition="in" filter="blinds(horizontal)">
                                      <p:cBhvr>
                                        <p:cTn id="7" dur="500"/>
                                        <p:tgtEl>
                                          <p:spTgt spid="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
                                            <p:txEl>
                                              <p:pRg st="2" end="2"/>
                                            </p:txEl>
                                          </p:spTgt>
                                        </p:tgtEl>
                                        <p:attrNameLst>
                                          <p:attrName>style.visibility</p:attrName>
                                        </p:attrNameLst>
                                      </p:cBhvr>
                                      <p:to>
                                        <p:strVal val="visible"/>
                                      </p:to>
                                    </p:set>
                                    <p:animEffect transition="in" filter="blinds(horizontal)">
                                      <p:cBhvr>
                                        <p:cTn id="12" dur="500"/>
                                        <p:tgtEl>
                                          <p:spTgt spid="4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blinds(horizontal)">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blinds(horizontal)">
                                      <p:cBhvr>
                                        <p:cTn id="22"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20" y="1600200"/>
            <a:ext cx="3788979" cy="51054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uniform smooth sphere P of mass 3m is moving in a straight line with speed u on a smooth horizontal table. Another uniform smooth sphere Q of mass m and having the same radius as P, is moving with speed 2u in the opposite direction of P. P and Q collide directly, and their speeds after the collision are v and w respectively. The coefficient of restitution between P and Q is e.</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expressions for v and w in terms of u and 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Show that, if the direction of motion of P is changed by the collision, then e &gt;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3</a:t>
            </a:r>
          </a:p>
          <a:p>
            <a:pPr algn="ctr">
              <a:buAutoNum type="alphaLcParenR"/>
            </a:pPr>
            <a:endParaRPr lang="en-GB" sz="1400" baseline="-25000" dirty="0">
              <a:latin typeface="Comic Sans MS" pitchFamily="66" charset="0"/>
            </a:endParaRPr>
          </a:p>
          <a:p>
            <a:pPr marL="0" indent="0" algn="ctr">
              <a:buNone/>
            </a:pPr>
            <a:r>
              <a:rPr lang="en-GB" sz="1400" dirty="0">
                <a:latin typeface="Comic Sans MS" pitchFamily="66" charset="0"/>
                <a:sym typeface="Wingdings" pitchFamily="2" charset="2"/>
              </a:rPr>
              <a:t> </a:t>
            </a:r>
            <a:r>
              <a:rPr lang="en-GB" sz="1400" dirty="0">
                <a:latin typeface="Comic Sans MS" pitchFamily="66" charset="0"/>
              </a:rPr>
              <a:t>Follow the same process, just using algebra instead of numbers</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cxnSp>
        <p:nvCxnSpPr>
          <p:cNvPr id="11" name="Straight Connector 10"/>
          <p:cNvCxnSpPr/>
          <p:nvPr/>
        </p:nvCxnSpPr>
        <p:spPr>
          <a:xfrm>
            <a:off x="3962400" y="1600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62400" y="1905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62400" y="16002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486400" y="16002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486400" y="1600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10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86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62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191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53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15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77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14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99015" y="1905000"/>
            <a:ext cx="277640" cy="307777"/>
          </a:xfrm>
          <a:prstGeom prst="rect">
            <a:avLst/>
          </a:prstGeom>
          <a:noFill/>
        </p:spPr>
        <p:txBody>
          <a:bodyPr wrap="none" rtlCol="0">
            <a:spAutoFit/>
          </a:bodyPr>
          <a:lstStyle/>
          <a:p>
            <a:pPr algn="ctr"/>
            <a:r>
              <a:rPr lang="en-GB" sz="1400" dirty="0">
                <a:latin typeface="Comic Sans MS" pitchFamily="66" charset="0"/>
              </a:rPr>
              <a:t>u</a:t>
            </a:r>
          </a:p>
        </p:txBody>
      </p:sp>
      <p:cxnSp>
        <p:nvCxnSpPr>
          <p:cNvPr id="25" name="Straight Arrow Connector 24"/>
          <p:cNvCxnSpPr/>
          <p:nvPr/>
        </p:nvCxnSpPr>
        <p:spPr>
          <a:xfrm>
            <a:off x="6400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69786" y="1905000"/>
            <a:ext cx="308098" cy="307777"/>
          </a:xfrm>
          <a:prstGeom prst="rect">
            <a:avLst/>
          </a:prstGeom>
          <a:noFill/>
        </p:spPr>
        <p:txBody>
          <a:bodyPr wrap="none" rtlCol="0">
            <a:spAutoFit/>
          </a:bodyPr>
          <a:lstStyle/>
          <a:p>
            <a:pPr algn="ctr"/>
            <a:r>
              <a:rPr lang="en-GB" sz="1400" dirty="0">
                <a:latin typeface="Comic Sans MS" pitchFamily="66" charset="0"/>
              </a:rPr>
              <a:t>w</a:t>
            </a:r>
            <a:endParaRPr lang="en-GB" sz="1400" baseline="-25000" dirty="0">
              <a:latin typeface="Comic Sans MS" pitchFamily="66" charset="0"/>
            </a:endParaRPr>
          </a:p>
        </p:txBody>
      </p:sp>
      <p:cxnSp>
        <p:nvCxnSpPr>
          <p:cNvPr id="27" name="Straight Connector 26"/>
          <p:cNvCxnSpPr/>
          <p:nvPr/>
        </p:nvCxnSpPr>
        <p:spPr>
          <a:xfrm>
            <a:off x="3962400" y="2895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14800"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29" name="TextBox 28"/>
          <p:cNvSpPr txBox="1"/>
          <p:nvPr/>
        </p:nvSpPr>
        <p:spPr>
          <a:xfrm>
            <a:off x="5638800"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30" name="TextBox 29"/>
          <p:cNvSpPr txBox="1"/>
          <p:nvPr/>
        </p:nvSpPr>
        <p:spPr>
          <a:xfrm>
            <a:off x="4876800"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31" name="TextBox 30"/>
          <p:cNvSpPr txBox="1"/>
          <p:nvPr/>
        </p:nvSpPr>
        <p:spPr>
          <a:xfrm>
            <a:off x="6400800"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32" name="Straight Arrow Connector 31"/>
          <p:cNvCxnSpPr/>
          <p:nvPr/>
        </p:nvCxnSpPr>
        <p:spPr>
          <a:xfrm flipH="1">
            <a:off x="4876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06513" y="1905000"/>
            <a:ext cx="386644" cy="307777"/>
          </a:xfrm>
          <a:prstGeom prst="rect">
            <a:avLst/>
          </a:prstGeom>
          <a:noFill/>
        </p:spPr>
        <p:txBody>
          <a:bodyPr wrap="none" rtlCol="0">
            <a:spAutoFit/>
          </a:bodyPr>
          <a:lstStyle/>
          <a:p>
            <a:pPr algn="ctr"/>
            <a:r>
              <a:rPr lang="en-GB" sz="1400" dirty="0">
                <a:latin typeface="Comic Sans MS" pitchFamily="66" charset="0"/>
              </a:rPr>
              <a:t>2u</a:t>
            </a:r>
          </a:p>
        </p:txBody>
      </p:sp>
      <p:cxnSp>
        <p:nvCxnSpPr>
          <p:cNvPr id="34" name="Straight Arrow Connector 33"/>
          <p:cNvCxnSpPr/>
          <p:nvPr/>
        </p:nvCxnSpPr>
        <p:spPr>
          <a:xfrm>
            <a:off x="5638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23816" y="1905000"/>
            <a:ext cx="276038" cy="307777"/>
          </a:xfrm>
          <a:prstGeom prst="rect">
            <a:avLst/>
          </a:prstGeom>
          <a:noFill/>
        </p:spPr>
        <p:txBody>
          <a:bodyPr wrap="none" rtlCol="0">
            <a:spAutoFit/>
          </a:bodyPr>
          <a:lstStyle/>
          <a:p>
            <a:pPr algn="ctr"/>
            <a:r>
              <a:rPr lang="en-GB" sz="1400" dirty="0">
                <a:latin typeface="Comic Sans MS" pitchFamily="66" charset="0"/>
              </a:rPr>
              <a:t>v</a:t>
            </a:r>
            <a:endParaRPr lang="en-GB" sz="1400" baseline="-25000" dirty="0">
              <a:latin typeface="Comic Sans MS" pitchFamily="66" charset="0"/>
            </a:endParaRPr>
          </a:p>
        </p:txBody>
      </p:sp>
      <p:sp>
        <p:nvSpPr>
          <p:cNvPr id="36" name="TextBox 35"/>
          <p:cNvSpPr txBox="1"/>
          <p:nvPr/>
        </p:nvSpPr>
        <p:spPr>
          <a:xfrm>
            <a:off x="4125162"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7" name="TextBox 36"/>
          <p:cNvSpPr txBox="1"/>
          <p:nvPr/>
        </p:nvSpPr>
        <p:spPr>
          <a:xfrm>
            <a:off x="5649162"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8" name="TextBox 37"/>
          <p:cNvSpPr txBox="1"/>
          <p:nvPr/>
        </p:nvSpPr>
        <p:spPr>
          <a:xfrm>
            <a:off x="4941664" y="2590800"/>
            <a:ext cx="324128" cy="307777"/>
          </a:xfrm>
          <a:prstGeom prst="rect">
            <a:avLst/>
          </a:prstGeom>
          <a:noFill/>
        </p:spPr>
        <p:txBody>
          <a:bodyPr wrap="none" rtlCol="0">
            <a:spAutoFit/>
          </a:bodyPr>
          <a:lstStyle/>
          <a:p>
            <a:pPr algn="ctr"/>
            <a:r>
              <a:rPr lang="en-GB" sz="1400" dirty="0">
                <a:latin typeface="Comic Sans MS" pitchFamily="66" charset="0"/>
              </a:rPr>
              <a:t>m</a:t>
            </a:r>
          </a:p>
        </p:txBody>
      </p:sp>
      <p:sp>
        <p:nvSpPr>
          <p:cNvPr id="39" name="TextBox 38"/>
          <p:cNvSpPr txBox="1"/>
          <p:nvPr/>
        </p:nvSpPr>
        <p:spPr>
          <a:xfrm>
            <a:off x="6465664" y="2590800"/>
            <a:ext cx="324128" cy="307777"/>
          </a:xfrm>
          <a:prstGeom prst="rect">
            <a:avLst/>
          </a:prstGeom>
          <a:noFill/>
        </p:spPr>
        <p:txBody>
          <a:bodyPr wrap="none" rtlCol="0">
            <a:spAutoFit/>
          </a:bodyPr>
          <a:lstStyle/>
          <a:p>
            <a:pPr algn="ctr"/>
            <a:r>
              <a:rPr lang="en-GB" sz="1400" dirty="0">
                <a:latin typeface="Comic Sans MS" pitchFamily="66" charset="0"/>
              </a:rPr>
              <a:t>m</a:t>
            </a:r>
          </a:p>
        </p:txBody>
      </p:sp>
      <mc:AlternateContent xmlns:mc="http://schemas.openxmlformats.org/markup-compatibility/2006" xmlns:a14="http://schemas.microsoft.com/office/drawing/2010/main">
        <mc:Choice Requires="a14">
          <p:sp>
            <p:nvSpPr>
              <p:cNvPr id="40" name="TextBox 39"/>
              <p:cNvSpPr txBox="1"/>
              <p:nvPr/>
            </p:nvSpPr>
            <p:spPr>
              <a:xfrm>
                <a:off x="4038600" y="3505200"/>
                <a:ext cx="1437638" cy="53046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𝑠𝑒𝑝𝑎𝑟𝑎𝑡𝑖𝑜𝑛</m:t>
                          </m:r>
                        </m:num>
                        <m:den>
                          <m:r>
                            <a:rPr lang="en-GB" sz="1400" b="0" i="1" smtClean="0">
                              <a:latin typeface="Cambria Math"/>
                            </a:rPr>
                            <m:t>𝑎𝑝𝑝𝑟𝑜𝑎𝑐h</m:t>
                          </m:r>
                        </m:den>
                      </m:f>
                    </m:oMath>
                  </m:oMathPara>
                </a14:m>
                <a:endParaRPr lang="en-GB" sz="1400" dirty="0"/>
              </a:p>
            </p:txBody>
          </p:sp>
        </mc:Choice>
        <mc:Fallback xmlns="">
          <p:sp>
            <p:nvSpPr>
              <p:cNvPr id="40" name="TextBox 39"/>
              <p:cNvSpPr txBox="1">
                <a:spLocks noRot="1" noChangeAspect="1" noMove="1" noResize="1" noEditPoints="1" noAdjustHandles="1" noChangeArrowheads="1" noChangeShapeType="1" noTextEdit="1"/>
              </p:cNvSpPr>
              <p:nvPr/>
            </p:nvSpPr>
            <p:spPr>
              <a:xfrm>
                <a:off x="4038600" y="3505200"/>
                <a:ext cx="1437638" cy="530466"/>
              </a:xfrm>
              <a:prstGeom prst="rect">
                <a:avLst/>
              </a:prstGeom>
              <a:blipFill rotWithShape="1">
                <a:blip r:embed="rId9"/>
                <a:stretch>
                  <a:fillRect b="-5747"/>
                </a:stretch>
              </a:blipFill>
            </p:spPr>
            <p:txBody>
              <a:bodyPr/>
              <a:lstStyle/>
              <a:p>
                <a:r>
                  <a:rPr lang="en-GB">
                    <a:noFill/>
                  </a:rPr>
                  <a:t> </a:t>
                </a:r>
              </a:p>
            </p:txBody>
          </p:sp>
        </mc:Fallback>
      </mc:AlternateContent>
      <p:sp>
        <p:nvSpPr>
          <p:cNvPr id="41" name="TextBox 40"/>
          <p:cNvSpPr txBox="1"/>
          <p:nvPr/>
        </p:nvSpPr>
        <p:spPr>
          <a:xfrm>
            <a:off x="4086003" y="2895600"/>
            <a:ext cx="1188147" cy="523220"/>
          </a:xfrm>
          <a:prstGeom prst="rect">
            <a:avLst/>
          </a:prstGeom>
          <a:noFill/>
        </p:spPr>
        <p:txBody>
          <a:bodyPr wrap="none" rtlCol="0">
            <a:spAutoFit/>
          </a:bodyPr>
          <a:lstStyle/>
          <a:p>
            <a:pPr algn="ctr"/>
            <a:r>
              <a:rPr lang="en-GB" sz="1400" dirty="0">
                <a:solidFill>
                  <a:srgbClr val="FF0000"/>
                </a:solidFill>
                <a:latin typeface="Comic Sans MS" pitchFamily="66" charset="0"/>
              </a:rPr>
              <a:t>Approach</a:t>
            </a:r>
          </a:p>
          <a:p>
            <a:pPr algn="ctr"/>
            <a:r>
              <a:rPr lang="en-GB" sz="1400" dirty="0">
                <a:solidFill>
                  <a:srgbClr val="FF0000"/>
                </a:solidFill>
                <a:latin typeface="Comic Sans MS" pitchFamily="66" charset="0"/>
              </a:rPr>
              <a:t>u - - 2u = 3u</a:t>
            </a:r>
          </a:p>
        </p:txBody>
      </p:sp>
      <p:sp>
        <p:nvSpPr>
          <p:cNvPr id="42" name="TextBox 41"/>
          <p:cNvSpPr txBox="1"/>
          <p:nvPr/>
        </p:nvSpPr>
        <p:spPr>
          <a:xfrm>
            <a:off x="5638800" y="2895600"/>
            <a:ext cx="1096775" cy="523220"/>
          </a:xfrm>
          <a:prstGeom prst="rect">
            <a:avLst/>
          </a:prstGeom>
          <a:noFill/>
        </p:spPr>
        <p:txBody>
          <a:bodyPr wrap="none" rtlCol="0">
            <a:spAutoFit/>
          </a:bodyPr>
          <a:lstStyle/>
          <a:p>
            <a:pPr algn="ctr"/>
            <a:r>
              <a:rPr lang="en-GB" sz="1400" dirty="0">
                <a:solidFill>
                  <a:srgbClr val="FF0000"/>
                </a:solidFill>
                <a:latin typeface="Comic Sans MS" pitchFamily="66" charset="0"/>
              </a:rPr>
              <a:t>Separation</a:t>
            </a:r>
          </a:p>
          <a:p>
            <a:pPr algn="ctr"/>
            <a:r>
              <a:rPr lang="en-GB" sz="1400" dirty="0">
                <a:solidFill>
                  <a:srgbClr val="FF0000"/>
                </a:solidFill>
                <a:latin typeface="Comic Sans MS" pitchFamily="66" charset="0"/>
              </a:rPr>
              <a:t>w – v</a:t>
            </a:r>
            <a:endParaRPr lang="en-GB" sz="1400"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43" name="TextBox 42"/>
              <p:cNvSpPr txBox="1"/>
              <p:nvPr/>
            </p:nvSpPr>
            <p:spPr>
              <a:xfrm>
                <a:off x="4038600" y="4191000"/>
                <a:ext cx="1008674" cy="4602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𝑤</m:t>
                          </m:r>
                          <m:r>
                            <a:rPr lang="en-GB" sz="1400" b="0" i="1" smtClean="0">
                              <a:latin typeface="Cambria Math"/>
                            </a:rPr>
                            <m:t>−</m:t>
                          </m:r>
                          <m:r>
                            <a:rPr lang="en-GB" sz="1400" b="0" i="1" smtClean="0">
                              <a:latin typeface="Cambria Math"/>
                            </a:rPr>
                            <m:t>𝑣</m:t>
                          </m:r>
                        </m:num>
                        <m:den>
                          <m:r>
                            <a:rPr lang="en-GB" sz="1400" b="0" i="1" smtClean="0">
                              <a:latin typeface="Cambria Math"/>
                            </a:rPr>
                            <m:t>3</m:t>
                          </m:r>
                          <m:r>
                            <a:rPr lang="en-GB" sz="1400" b="0" i="1" smtClean="0">
                              <a:latin typeface="Cambria Math"/>
                            </a:rPr>
                            <m:t>𝑢</m:t>
                          </m:r>
                        </m:den>
                      </m:f>
                    </m:oMath>
                  </m:oMathPara>
                </a14:m>
                <a:endParaRPr lang="en-GB" sz="1400" dirty="0"/>
              </a:p>
            </p:txBody>
          </p:sp>
        </mc:Choice>
        <mc:Fallback xmlns="">
          <p:sp>
            <p:nvSpPr>
              <p:cNvPr id="43" name="TextBox 42"/>
              <p:cNvSpPr txBox="1">
                <a:spLocks noRot="1" noChangeAspect="1" noMove="1" noResize="1" noEditPoints="1" noAdjustHandles="1" noChangeArrowheads="1" noChangeShapeType="1" noTextEdit="1"/>
              </p:cNvSpPr>
              <p:nvPr/>
            </p:nvSpPr>
            <p:spPr>
              <a:xfrm>
                <a:off x="4038600" y="4191000"/>
                <a:ext cx="1008674" cy="460254"/>
              </a:xfrm>
              <a:prstGeom prst="rect">
                <a:avLst/>
              </a:prstGeom>
              <a:blipFill rotWithShape="1">
                <a:blip r:embed="rId10"/>
                <a:stretch>
                  <a:fillRect/>
                </a:stretch>
              </a:blipFill>
            </p:spPr>
            <p:txBody>
              <a:bodyPr/>
              <a:lstStyle/>
              <a:p>
                <a:r>
                  <a:rPr lang="en-GB">
                    <a:noFill/>
                  </a:rPr>
                  <a:t> </a:t>
                </a:r>
              </a:p>
            </p:txBody>
          </p:sp>
        </mc:Fallback>
      </mc:AlternateContent>
      <p:sp>
        <p:nvSpPr>
          <p:cNvPr id="45" name="Arc 44"/>
          <p:cNvSpPr/>
          <p:nvPr/>
        </p:nvSpPr>
        <p:spPr>
          <a:xfrm>
            <a:off x="5257800" y="38100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6" name="TextBox 45"/>
          <p:cNvSpPr txBox="1"/>
          <p:nvPr/>
        </p:nvSpPr>
        <p:spPr>
          <a:xfrm>
            <a:off x="5638800" y="39624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47" name="Arc 46"/>
          <p:cNvSpPr/>
          <p:nvPr/>
        </p:nvSpPr>
        <p:spPr>
          <a:xfrm>
            <a:off x="5257800" y="44196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TextBox 47"/>
          <p:cNvSpPr txBox="1"/>
          <p:nvPr/>
        </p:nvSpPr>
        <p:spPr>
          <a:xfrm>
            <a:off x="5638800" y="45720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by 3u</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49" name="TextBox 48"/>
              <p:cNvSpPr txBox="1"/>
              <p:nvPr/>
            </p:nvSpPr>
            <p:spPr>
              <a:xfrm>
                <a:off x="3886200" y="4876800"/>
                <a:ext cx="121065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3</m:t>
                      </m:r>
                      <m:r>
                        <a:rPr lang="en-GB" sz="1400" b="0" i="1" smtClean="0">
                          <a:latin typeface="Cambria Math"/>
                        </a:rPr>
                        <m:t>𝑢𝑒</m:t>
                      </m:r>
                      <m:r>
                        <a:rPr lang="en-GB" sz="1400" b="0" i="1" smtClean="0">
                          <a:latin typeface="Cambria Math"/>
                        </a:rPr>
                        <m:t>=</m:t>
                      </m:r>
                      <m:r>
                        <a:rPr lang="en-GB" sz="1400" b="0" i="1" smtClean="0">
                          <a:latin typeface="Cambria Math"/>
                        </a:rPr>
                        <m:t>𝑤</m:t>
                      </m:r>
                      <m:r>
                        <a:rPr lang="en-GB" sz="1400" b="0" i="1" smtClean="0">
                          <a:latin typeface="Cambria Math"/>
                        </a:rPr>
                        <m:t>−</m:t>
                      </m:r>
                      <m:r>
                        <a:rPr lang="en-GB" sz="1400" b="0" i="1" smtClean="0">
                          <a:latin typeface="Cambria Math"/>
                        </a:rPr>
                        <m:t>𝑣</m:t>
                      </m:r>
                    </m:oMath>
                  </m:oMathPara>
                </a14:m>
                <a:endParaRPr lang="en-GB" sz="1400" dirty="0"/>
              </a:p>
            </p:txBody>
          </p:sp>
        </mc:Choice>
        <mc:Fallback xmlns="">
          <p:sp>
            <p:nvSpPr>
              <p:cNvPr id="49" name="TextBox 48"/>
              <p:cNvSpPr txBox="1">
                <a:spLocks noRot="1" noChangeAspect="1" noMove="1" noResize="1" noEditPoints="1" noAdjustHandles="1" noChangeArrowheads="1" noChangeShapeType="1" noTextEdit="1"/>
              </p:cNvSpPr>
              <p:nvPr/>
            </p:nvSpPr>
            <p:spPr>
              <a:xfrm>
                <a:off x="3886200" y="4876800"/>
                <a:ext cx="1210652" cy="307777"/>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7239000" y="1524000"/>
                <a:ext cx="135857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3</m:t>
                      </m:r>
                      <m:r>
                        <a:rPr lang="en-GB" sz="1600" b="0" i="1" smtClean="0">
                          <a:solidFill>
                            <a:srgbClr val="FF0000"/>
                          </a:solidFill>
                          <a:latin typeface="Cambria Math"/>
                        </a:rPr>
                        <m:t>𝑢𝑒</m:t>
                      </m:r>
                      <m:r>
                        <a:rPr lang="en-GB" sz="1600" b="0" i="1" smtClean="0">
                          <a:solidFill>
                            <a:srgbClr val="FF0000"/>
                          </a:solidFill>
                          <a:latin typeface="Cambria Math"/>
                        </a:rPr>
                        <m:t>=</m:t>
                      </m:r>
                      <m:r>
                        <a:rPr lang="en-GB" sz="1600" b="0" i="1" smtClean="0">
                          <a:solidFill>
                            <a:srgbClr val="FF0000"/>
                          </a:solidFill>
                          <a:latin typeface="Cambria Math"/>
                        </a:rPr>
                        <m:t>𝑤</m:t>
                      </m:r>
                      <m:r>
                        <a:rPr lang="en-GB" sz="1600" b="0" i="1" smtClean="0">
                          <a:solidFill>
                            <a:srgbClr val="FF0000"/>
                          </a:solidFill>
                          <a:latin typeface="Cambria Math"/>
                        </a:rPr>
                        <m:t>−</m:t>
                      </m:r>
                      <m:r>
                        <a:rPr lang="en-GB" sz="1600" b="0" i="1" smtClean="0">
                          <a:solidFill>
                            <a:srgbClr val="FF0000"/>
                          </a:solidFill>
                          <a:latin typeface="Cambria Math"/>
                        </a:rPr>
                        <m:t>𝑣</m:t>
                      </m:r>
                    </m:oMath>
                  </m:oMathPara>
                </a14:m>
                <a:endParaRPr lang="en-GB" sz="1600" dirty="0">
                  <a:solidFill>
                    <a:srgbClr val="FF0000"/>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239000" y="1524000"/>
                <a:ext cx="1358577" cy="338554"/>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2" name="TextBox 51"/>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3" name="TextBox 52"/>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54" name="TextBox 53"/>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55" name="TextBox 54"/>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56" name="TextBox 55"/>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7"/>
                <a:stretch>
                  <a:fillRect b="-3846"/>
                </a:stretch>
              </a:blipFill>
            </p:spPr>
            <p:txBody>
              <a:bodyPr/>
              <a:lstStyle/>
              <a:p>
                <a:r>
                  <a:rPr lang="en-GB">
                    <a:noFill/>
                  </a:rPr>
                  <a:t> </a:t>
                </a:r>
              </a:p>
            </p:txBody>
          </p:sp>
        </mc:Fallback>
      </mc:AlternateContent>
      <p:sp>
        <p:nvSpPr>
          <p:cNvPr id="57" name="TextBox 56"/>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8"/>
              </a:rPr>
              <a:t>Applet for collision demonstrations</a:t>
            </a:r>
            <a:endParaRPr lang="en-GB" sz="1400" dirty="0">
              <a:latin typeface="Comic Sans MS" pitchFamily="66" charset="0"/>
            </a:endParaRPr>
          </a:p>
        </p:txBody>
      </p:sp>
      <p:sp>
        <p:nvSpPr>
          <p:cNvPr id="58"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50235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blinds(horizontal)">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blinds(horizontal)">
                                      <p:cBhvr>
                                        <p:cTn id="22" dur="5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blinds(horizontal)">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blinds(horizontal)">
                                      <p:cBhvr>
                                        <p:cTn id="32" dur="500"/>
                                        <p:tgtEl>
                                          <p:spTgt spid="4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1">
                                            <p:txEl>
                                              <p:pRg st="0" end="0"/>
                                            </p:txEl>
                                          </p:spTgt>
                                        </p:tgtEl>
                                        <p:attrNameLst>
                                          <p:attrName>style.visibility</p:attrName>
                                        </p:attrNameLst>
                                      </p:cBhvr>
                                      <p:to>
                                        <p:strVal val="visible"/>
                                      </p:to>
                                    </p:set>
                                    <p:animEffect transition="in" filter="blinds(horizontal)">
                                      <p:cBhvr>
                                        <p:cTn id="37" dur="500"/>
                                        <p:tgtEl>
                                          <p:spTgt spid="4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1">
                                            <p:txEl>
                                              <p:pRg st="1" end="1"/>
                                            </p:txEl>
                                          </p:spTgt>
                                        </p:tgtEl>
                                        <p:attrNameLst>
                                          <p:attrName>style.visibility</p:attrName>
                                        </p:attrNameLst>
                                      </p:cBhvr>
                                      <p:to>
                                        <p:strVal val="visible"/>
                                      </p:to>
                                    </p:set>
                                    <p:animEffect transition="in" filter="blinds(horizontal)">
                                      <p:cBhvr>
                                        <p:cTn id="42" dur="500"/>
                                        <p:tgtEl>
                                          <p:spTgt spid="41">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2">
                                            <p:txEl>
                                              <p:pRg st="0" end="0"/>
                                            </p:txEl>
                                          </p:spTgt>
                                        </p:tgtEl>
                                        <p:attrNameLst>
                                          <p:attrName>style.visibility</p:attrName>
                                        </p:attrNameLst>
                                      </p:cBhvr>
                                      <p:to>
                                        <p:strVal val="visible"/>
                                      </p:to>
                                    </p:set>
                                    <p:animEffect transition="in" filter="blinds(horizontal)">
                                      <p:cBhvr>
                                        <p:cTn id="47" dur="500"/>
                                        <p:tgtEl>
                                          <p:spTgt spid="42">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2">
                                            <p:txEl>
                                              <p:pRg st="1" end="1"/>
                                            </p:txEl>
                                          </p:spTgt>
                                        </p:tgtEl>
                                        <p:attrNameLst>
                                          <p:attrName>style.visibility</p:attrName>
                                        </p:attrNameLst>
                                      </p:cBhvr>
                                      <p:to>
                                        <p:strVal val="visible"/>
                                      </p:to>
                                    </p:set>
                                    <p:animEffect transition="in" filter="blinds(horizontal)">
                                      <p:cBhvr>
                                        <p:cTn id="52" dur="500"/>
                                        <p:tgtEl>
                                          <p:spTgt spid="42">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blinds(horizontal)">
                                      <p:cBhvr>
                                        <p:cTn id="57" dur="500"/>
                                        <p:tgtEl>
                                          <p:spTgt spid="4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blinds(horizontal)">
                                      <p:cBhvr>
                                        <p:cTn id="62" dur="500"/>
                                        <p:tgtEl>
                                          <p:spTgt spid="4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48"/>
                                        </p:tgtEl>
                                        <p:attrNameLst>
                                          <p:attrName>style.visibility</p:attrName>
                                        </p:attrNameLst>
                                      </p:cBhvr>
                                      <p:to>
                                        <p:strVal val="visible"/>
                                      </p:to>
                                    </p:set>
                                    <p:animEffect transition="in" filter="blinds(horizontal)">
                                      <p:cBhvr>
                                        <p:cTn id="67" dur="500"/>
                                        <p:tgtEl>
                                          <p:spTgt spid="4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blinds(horizontal)">
                                      <p:cBhvr>
                                        <p:cTn id="72" dur="500"/>
                                        <p:tgtEl>
                                          <p:spTgt spid="4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50"/>
                                        </p:tgtEl>
                                        <p:attrNameLst>
                                          <p:attrName>style.visibility</p:attrName>
                                        </p:attrNameLst>
                                      </p:cBhvr>
                                      <p:to>
                                        <p:strVal val="visible"/>
                                      </p:to>
                                    </p:set>
                                    <p:animEffect transition="in" filter="blinds(horizontal)">
                                      <p:cBhvr>
                                        <p:cTn id="7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3" grpId="0"/>
      <p:bldP spid="45" grpId="0" animBg="1"/>
      <p:bldP spid="46" grpId="0"/>
      <p:bldP spid="47" grpId="0" animBg="1"/>
      <p:bldP spid="48" grpId="0"/>
      <p:bldP spid="49" grpId="0"/>
      <p:bldP spid="50"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20" y="1600200"/>
            <a:ext cx="3788979" cy="51054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uniform smooth sphere P of mass 3m is moving in a straight line with speed u on a smooth horizontal table. Another uniform smooth sphere Q of mass m and having the same radius as P, is moving with speed 2u in the opposite direction of P. P and Q collide directly, and their speeds after the collision are v and w respectively. The coefficient of restitution between P and Q is e.</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expressions for v and w in terms of u and 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Show that, if the direction of motion of P is changed by the collision, then e &gt;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3</a:t>
            </a:r>
          </a:p>
          <a:p>
            <a:pPr algn="ctr">
              <a:buAutoNum type="alphaLcParenR"/>
            </a:pPr>
            <a:endParaRPr lang="en-GB" sz="1400" baseline="-25000" dirty="0">
              <a:latin typeface="Comic Sans MS" pitchFamily="66" charset="0"/>
            </a:endParaRPr>
          </a:p>
          <a:p>
            <a:pPr marL="0" indent="0" algn="ctr">
              <a:buNone/>
            </a:pPr>
            <a:r>
              <a:rPr lang="en-GB" sz="1400" dirty="0">
                <a:latin typeface="Comic Sans MS" pitchFamily="66" charset="0"/>
                <a:sym typeface="Wingdings" pitchFamily="2" charset="2"/>
              </a:rPr>
              <a:t> </a:t>
            </a:r>
            <a:r>
              <a:rPr lang="en-GB" sz="1400" dirty="0">
                <a:latin typeface="Comic Sans MS" pitchFamily="66" charset="0"/>
              </a:rPr>
              <a:t>Follow the same process, just using algebra instead of numbers</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cxnSp>
        <p:nvCxnSpPr>
          <p:cNvPr id="11" name="Straight Connector 10"/>
          <p:cNvCxnSpPr/>
          <p:nvPr/>
        </p:nvCxnSpPr>
        <p:spPr>
          <a:xfrm>
            <a:off x="3962400" y="1600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62400" y="1905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62400" y="16002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486400" y="16002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486400" y="1600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10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86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62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191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53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15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77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14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99015" y="1905000"/>
            <a:ext cx="277640" cy="307777"/>
          </a:xfrm>
          <a:prstGeom prst="rect">
            <a:avLst/>
          </a:prstGeom>
          <a:noFill/>
        </p:spPr>
        <p:txBody>
          <a:bodyPr wrap="none" rtlCol="0">
            <a:spAutoFit/>
          </a:bodyPr>
          <a:lstStyle/>
          <a:p>
            <a:pPr algn="ctr"/>
            <a:r>
              <a:rPr lang="en-GB" sz="1400" dirty="0">
                <a:latin typeface="Comic Sans MS" pitchFamily="66" charset="0"/>
              </a:rPr>
              <a:t>u</a:t>
            </a:r>
          </a:p>
        </p:txBody>
      </p:sp>
      <p:cxnSp>
        <p:nvCxnSpPr>
          <p:cNvPr id="25" name="Straight Arrow Connector 24"/>
          <p:cNvCxnSpPr/>
          <p:nvPr/>
        </p:nvCxnSpPr>
        <p:spPr>
          <a:xfrm>
            <a:off x="6400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69786" y="1905000"/>
            <a:ext cx="308098" cy="307777"/>
          </a:xfrm>
          <a:prstGeom prst="rect">
            <a:avLst/>
          </a:prstGeom>
          <a:noFill/>
        </p:spPr>
        <p:txBody>
          <a:bodyPr wrap="none" rtlCol="0">
            <a:spAutoFit/>
          </a:bodyPr>
          <a:lstStyle/>
          <a:p>
            <a:pPr algn="ctr"/>
            <a:r>
              <a:rPr lang="en-GB" sz="1400" dirty="0">
                <a:latin typeface="Comic Sans MS" pitchFamily="66" charset="0"/>
              </a:rPr>
              <a:t>w</a:t>
            </a:r>
            <a:endParaRPr lang="en-GB" sz="1400" baseline="-25000" dirty="0">
              <a:latin typeface="Comic Sans MS" pitchFamily="66" charset="0"/>
            </a:endParaRPr>
          </a:p>
        </p:txBody>
      </p:sp>
      <p:cxnSp>
        <p:nvCxnSpPr>
          <p:cNvPr id="27" name="Straight Connector 26"/>
          <p:cNvCxnSpPr/>
          <p:nvPr/>
        </p:nvCxnSpPr>
        <p:spPr>
          <a:xfrm>
            <a:off x="3962400" y="2895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14800"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29" name="TextBox 28"/>
          <p:cNvSpPr txBox="1"/>
          <p:nvPr/>
        </p:nvSpPr>
        <p:spPr>
          <a:xfrm>
            <a:off x="5638800"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30" name="TextBox 29"/>
          <p:cNvSpPr txBox="1"/>
          <p:nvPr/>
        </p:nvSpPr>
        <p:spPr>
          <a:xfrm>
            <a:off x="4876800"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31" name="TextBox 30"/>
          <p:cNvSpPr txBox="1"/>
          <p:nvPr/>
        </p:nvSpPr>
        <p:spPr>
          <a:xfrm>
            <a:off x="6400800"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32" name="Straight Arrow Connector 31"/>
          <p:cNvCxnSpPr/>
          <p:nvPr/>
        </p:nvCxnSpPr>
        <p:spPr>
          <a:xfrm flipH="1">
            <a:off x="4876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06513" y="1905000"/>
            <a:ext cx="386644" cy="307777"/>
          </a:xfrm>
          <a:prstGeom prst="rect">
            <a:avLst/>
          </a:prstGeom>
          <a:noFill/>
        </p:spPr>
        <p:txBody>
          <a:bodyPr wrap="none" rtlCol="0">
            <a:spAutoFit/>
          </a:bodyPr>
          <a:lstStyle/>
          <a:p>
            <a:pPr algn="ctr"/>
            <a:r>
              <a:rPr lang="en-GB" sz="1400" dirty="0">
                <a:latin typeface="Comic Sans MS" pitchFamily="66" charset="0"/>
              </a:rPr>
              <a:t>2u</a:t>
            </a:r>
          </a:p>
        </p:txBody>
      </p:sp>
      <p:cxnSp>
        <p:nvCxnSpPr>
          <p:cNvPr id="34" name="Straight Arrow Connector 33"/>
          <p:cNvCxnSpPr/>
          <p:nvPr/>
        </p:nvCxnSpPr>
        <p:spPr>
          <a:xfrm>
            <a:off x="5638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23816" y="1905000"/>
            <a:ext cx="276038" cy="307777"/>
          </a:xfrm>
          <a:prstGeom prst="rect">
            <a:avLst/>
          </a:prstGeom>
          <a:noFill/>
        </p:spPr>
        <p:txBody>
          <a:bodyPr wrap="none" rtlCol="0">
            <a:spAutoFit/>
          </a:bodyPr>
          <a:lstStyle/>
          <a:p>
            <a:pPr algn="ctr"/>
            <a:r>
              <a:rPr lang="en-GB" sz="1400" dirty="0">
                <a:latin typeface="Comic Sans MS" pitchFamily="66" charset="0"/>
              </a:rPr>
              <a:t>v</a:t>
            </a:r>
            <a:endParaRPr lang="en-GB" sz="1400" baseline="-25000" dirty="0">
              <a:latin typeface="Comic Sans MS" pitchFamily="66" charset="0"/>
            </a:endParaRPr>
          </a:p>
        </p:txBody>
      </p:sp>
      <p:sp>
        <p:nvSpPr>
          <p:cNvPr id="36" name="TextBox 35"/>
          <p:cNvSpPr txBox="1"/>
          <p:nvPr/>
        </p:nvSpPr>
        <p:spPr>
          <a:xfrm>
            <a:off x="4125162"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7" name="TextBox 36"/>
          <p:cNvSpPr txBox="1"/>
          <p:nvPr/>
        </p:nvSpPr>
        <p:spPr>
          <a:xfrm>
            <a:off x="5649162"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8" name="TextBox 37"/>
          <p:cNvSpPr txBox="1"/>
          <p:nvPr/>
        </p:nvSpPr>
        <p:spPr>
          <a:xfrm>
            <a:off x="4941664" y="2590800"/>
            <a:ext cx="324128" cy="307777"/>
          </a:xfrm>
          <a:prstGeom prst="rect">
            <a:avLst/>
          </a:prstGeom>
          <a:noFill/>
        </p:spPr>
        <p:txBody>
          <a:bodyPr wrap="none" rtlCol="0">
            <a:spAutoFit/>
          </a:bodyPr>
          <a:lstStyle/>
          <a:p>
            <a:pPr algn="ctr"/>
            <a:r>
              <a:rPr lang="en-GB" sz="1400" dirty="0">
                <a:latin typeface="Comic Sans MS" pitchFamily="66" charset="0"/>
              </a:rPr>
              <a:t>m</a:t>
            </a:r>
          </a:p>
        </p:txBody>
      </p:sp>
      <p:sp>
        <p:nvSpPr>
          <p:cNvPr id="39" name="TextBox 38"/>
          <p:cNvSpPr txBox="1"/>
          <p:nvPr/>
        </p:nvSpPr>
        <p:spPr>
          <a:xfrm>
            <a:off x="6465664" y="2590800"/>
            <a:ext cx="324128" cy="307777"/>
          </a:xfrm>
          <a:prstGeom prst="rect">
            <a:avLst/>
          </a:prstGeom>
          <a:noFill/>
        </p:spPr>
        <p:txBody>
          <a:bodyPr wrap="none" rtlCol="0">
            <a:spAutoFit/>
          </a:bodyPr>
          <a:lstStyle/>
          <a:p>
            <a:pPr algn="ctr"/>
            <a:r>
              <a:rPr lang="en-GB" sz="1400" dirty="0">
                <a:latin typeface="Comic Sans MS" pitchFamily="66" charset="0"/>
              </a:rPr>
              <a:t>m</a:t>
            </a:r>
          </a:p>
        </p:txBody>
      </p:sp>
      <mc:AlternateContent xmlns:mc="http://schemas.openxmlformats.org/markup-compatibility/2006" xmlns:a14="http://schemas.microsoft.com/office/drawing/2010/main">
        <mc:Choice Requires="a14">
          <p:sp>
            <p:nvSpPr>
              <p:cNvPr id="50" name="TextBox 49"/>
              <p:cNvSpPr txBox="1"/>
              <p:nvPr/>
            </p:nvSpPr>
            <p:spPr>
              <a:xfrm>
                <a:off x="7239000" y="1524000"/>
                <a:ext cx="135857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3</m:t>
                      </m:r>
                      <m:r>
                        <a:rPr lang="en-GB" sz="1600" b="0" i="1" smtClean="0">
                          <a:solidFill>
                            <a:srgbClr val="FF0000"/>
                          </a:solidFill>
                          <a:latin typeface="Cambria Math"/>
                        </a:rPr>
                        <m:t>𝑢𝑒</m:t>
                      </m:r>
                      <m:r>
                        <a:rPr lang="en-GB" sz="1600" b="0" i="1" smtClean="0">
                          <a:solidFill>
                            <a:srgbClr val="FF0000"/>
                          </a:solidFill>
                          <a:latin typeface="Cambria Math"/>
                        </a:rPr>
                        <m:t>=</m:t>
                      </m:r>
                      <m:r>
                        <a:rPr lang="en-GB" sz="1600" b="0" i="1" smtClean="0">
                          <a:solidFill>
                            <a:srgbClr val="FF0000"/>
                          </a:solidFill>
                          <a:latin typeface="Cambria Math"/>
                        </a:rPr>
                        <m:t>𝑤</m:t>
                      </m:r>
                      <m:r>
                        <a:rPr lang="en-GB" sz="1600" b="0" i="1" smtClean="0">
                          <a:solidFill>
                            <a:srgbClr val="FF0000"/>
                          </a:solidFill>
                          <a:latin typeface="Cambria Math"/>
                        </a:rPr>
                        <m:t>−</m:t>
                      </m:r>
                      <m:r>
                        <a:rPr lang="en-GB" sz="1600" b="0" i="1" smtClean="0">
                          <a:solidFill>
                            <a:srgbClr val="FF0000"/>
                          </a:solidFill>
                          <a:latin typeface="Cambria Math"/>
                        </a:rPr>
                        <m:t>𝑣</m:t>
                      </m:r>
                    </m:oMath>
                  </m:oMathPara>
                </a14:m>
                <a:endParaRPr lang="en-GB" sz="1600" dirty="0">
                  <a:solidFill>
                    <a:srgbClr val="FF0000"/>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239000" y="1524000"/>
                <a:ext cx="1358577" cy="338554"/>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4495800" y="3124200"/>
                <a:ext cx="258192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2</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2</m:t>
                          </m:r>
                        </m:sub>
                      </m:sSub>
                    </m:oMath>
                  </m:oMathPara>
                </a14:m>
                <a:endParaRPr lang="en-GB" sz="1400" dirty="0"/>
              </a:p>
            </p:txBody>
          </p:sp>
        </mc:Choice>
        <mc:Fallback xmlns="">
          <p:sp>
            <p:nvSpPr>
              <p:cNvPr id="51" name="TextBox 50"/>
              <p:cNvSpPr txBox="1">
                <a:spLocks noRot="1" noChangeAspect="1" noMove="1" noResize="1" noEditPoints="1" noAdjustHandles="1" noChangeArrowheads="1" noChangeShapeType="1" noTextEdit="1"/>
              </p:cNvSpPr>
              <p:nvPr/>
            </p:nvSpPr>
            <p:spPr>
              <a:xfrm>
                <a:off x="4495800" y="3124200"/>
                <a:ext cx="2581924" cy="307777"/>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3886200" y="3657600"/>
                <a:ext cx="354013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a:rPr>
                        <m:t>(</m:t>
                      </m:r>
                      <m:r>
                        <a:rPr lang="en-GB" sz="1400" b="0" i="1" smtClean="0">
                          <a:latin typeface="Cambria Math"/>
                        </a:rPr>
                        <m:t>3</m:t>
                      </m:r>
                      <m:r>
                        <a:rPr lang="en-GB" sz="1400" b="0" i="1" smtClean="0">
                          <a:latin typeface="Cambria Math"/>
                        </a:rPr>
                        <m:t>𝑚</m:t>
                      </m:r>
                      <m:r>
                        <a:rPr lang="en-GB" sz="1400" b="0" i="1" smtClean="0">
                          <a:latin typeface="Cambria Math"/>
                        </a:rPr>
                        <m:t>)(</m:t>
                      </m:r>
                      <m:r>
                        <a:rPr lang="en-GB" sz="1400" b="0" i="1" smtClean="0">
                          <a:latin typeface="Cambria Math"/>
                        </a:rPr>
                        <m:t>𝑢</m:t>
                      </m:r>
                      <m:r>
                        <a:rPr lang="en-GB" sz="1400" b="0" i="1" smtClean="0">
                          <a:latin typeface="Cambria Math"/>
                        </a:rPr>
                        <m:t>)+(</m:t>
                      </m:r>
                      <m:r>
                        <a:rPr lang="en-GB" sz="1400" b="0" i="1" smtClean="0">
                          <a:latin typeface="Cambria Math"/>
                        </a:rPr>
                        <m:t>𝑚</m:t>
                      </m:r>
                      <m:r>
                        <a:rPr lang="en-GB" sz="1400" b="0" i="1" smtClean="0">
                          <a:latin typeface="Cambria Math"/>
                        </a:rPr>
                        <m:t>)(−2</m:t>
                      </m:r>
                      <m:r>
                        <a:rPr lang="en-GB" sz="1400" b="0" i="1" smtClean="0">
                          <a:latin typeface="Cambria Math"/>
                        </a:rPr>
                        <m:t>𝑢</m:t>
                      </m:r>
                      <m:r>
                        <a:rPr lang="en-GB" sz="1400" b="0" i="1" smtClean="0">
                          <a:latin typeface="Cambria Math"/>
                        </a:rPr>
                        <m:t>)=(3</m:t>
                      </m:r>
                      <m:r>
                        <a:rPr lang="en-GB" sz="1400" b="0" i="1" smtClean="0">
                          <a:latin typeface="Cambria Math"/>
                        </a:rPr>
                        <m:t>𝑚</m:t>
                      </m:r>
                      <m:r>
                        <a:rPr lang="en-GB" sz="1400" b="0" i="1" smtClean="0">
                          <a:latin typeface="Cambria Math"/>
                        </a:rPr>
                        <m:t>)(</m:t>
                      </m:r>
                      <m:r>
                        <a:rPr lang="en-GB" sz="1400" b="0" i="1" smtClean="0">
                          <a:latin typeface="Cambria Math"/>
                        </a:rPr>
                        <m:t>𝑣</m:t>
                      </m:r>
                      <m:r>
                        <a:rPr lang="en-GB" sz="1400" b="0" i="1" smtClean="0">
                          <a:latin typeface="Cambria Math"/>
                        </a:rPr>
                        <m:t>)+(</m:t>
                      </m:r>
                      <m:r>
                        <a:rPr lang="en-GB" sz="1400" b="0" i="1" smtClean="0">
                          <a:latin typeface="Cambria Math"/>
                        </a:rPr>
                        <m:t>𝑚</m:t>
                      </m:r>
                      <m:r>
                        <a:rPr lang="en-GB" sz="1400" b="0" i="1" smtClean="0">
                          <a:latin typeface="Cambria Math"/>
                        </a:rPr>
                        <m:t>)(</m:t>
                      </m:r>
                      <m:r>
                        <a:rPr lang="en-GB" sz="1400" b="0" i="1" smtClean="0">
                          <a:latin typeface="Cambria Math"/>
                        </a:rPr>
                        <m:t>𝑤</m:t>
                      </m:r>
                      <m:r>
                        <a:rPr lang="en-GB" sz="1400" b="0" i="1" smtClean="0">
                          <a:latin typeface="Cambria Math"/>
                        </a:rPr>
                        <m:t>)</m:t>
                      </m:r>
                    </m:oMath>
                  </m:oMathPara>
                </a14:m>
                <a:endParaRPr lang="en-GB" sz="1400" dirty="0"/>
              </a:p>
            </p:txBody>
          </p:sp>
        </mc:Choice>
        <mc:Fallback xmlns="">
          <p:sp>
            <p:nvSpPr>
              <p:cNvPr id="52" name="TextBox 51"/>
              <p:cNvSpPr txBox="1">
                <a:spLocks noRot="1" noChangeAspect="1" noMove="1" noResize="1" noEditPoints="1" noAdjustHandles="1" noChangeArrowheads="1" noChangeShapeType="1" noTextEdit="1"/>
              </p:cNvSpPr>
              <p:nvPr/>
            </p:nvSpPr>
            <p:spPr>
              <a:xfrm>
                <a:off x="3886200" y="3657600"/>
                <a:ext cx="3540136" cy="307777"/>
              </a:xfrm>
              <a:prstGeom prst="rect">
                <a:avLst/>
              </a:prstGeom>
              <a:blipFill rotWithShape="1">
                <a:blip r:embed="rId11"/>
                <a:stretch>
                  <a:fillRect b="-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4572000" y="4191000"/>
                <a:ext cx="224452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a:rPr>
                        <m:t>3</m:t>
                      </m:r>
                      <m:r>
                        <a:rPr lang="en-GB" sz="1400" b="0" i="1" smtClean="0">
                          <a:latin typeface="Cambria Math"/>
                        </a:rPr>
                        <m:t>𝑚𝑢</m:t>
                      </m:r>
                      <m:r>
                        <a:rPr lang="en-GB" sz="1400" b="0" i="1" smtClean="0">
                          <a:latin typeface="Cambria Math"/>
                        </a:rPr>
                        <m:t>−2</m:t>
                      </m:r>
                      <m:r>
                        <a:rPr lang="en-GB" sz="1400" b="0" i="1" smtClean="0">
                          <a:latin typeface="Cambria Math"/>
                        </a:rPr>
                        <m:t>𝑚𝑢</m:t>
                      </m:r>
                      <m:r>
                        <a:rPr lang="en-GB" sz="1400" b="0" i="1" smtClean="0">
                          <a:latin typeface="Cambria Math"/>
                        </a:rPr>
                        <m:t>=3</m:t>
                      </m:r>
                      <m:r>
                        <a:rPr lang="en-GB" sz="1400" b="0" i="1" smtClean="0">
                          <a:latin typeface="Cambria Math"/>
                        </a:rPr>
                        <m:t>𝑚𝑣</m:t>
                      </m:r>
                      <m:r>
                        <a:rPr lang="en-GB" sz="1400" b="0" i="1" smtClean="0">
                          <a:latin typeface="Cambria Math"/>
                        </a:rPr>
                        <m:t>+</m:t>
                      </m:r>
                      <m:r>
                        <a:rPr lang="en-GB" sz="1400" b="0" i="1" smtClean="0">
                          <a:latin typeface="Cambria Math"/>
                        </a:rPr>
                        <m:t>𝑚𝑤</m:t>
                      </m:r>
                    </m:oMath>
                  </m:oMathPara>
                </a14:m>
                <a:endParaRPr lang="en-GB" sz="1400" dirty="0"/>
              </a:p>
            </p:txBody>
          </p:sp>
        </mc:Choice>
        <mc:Fallback xmlns="">
          <p:sp>
            <p:nvSpPr>
              <p:cNvPr id="53" name="TextBox 52"/>
              <p:cNvSpPr txBox="1">
                <a:spLocks noRot="1" noChangeAspect="1" noMove="1" noResize="1" noEditPoints="1" noAdjustHandles="1" noChangeArrowheads="1" noChangeShapeType="1" noTextEdit="1"/>
              </p:cNvSpPr>
              <p:nvPr/>
            </p:nvSpPr>
            <p:spPr>
              <a:xfrm>
                <a:off x="4572000" y="4191000"/>
                <a:ext cx="2244525"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5257800" y="4724400"/>
                <a:ext cx="157350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𝑚𝑢</m:t>
                      </m:r>
                      <m:r>
                        <a:rPr lang="en-GB" sz="1400" b="0" i="1" smtClean="0">
                          <a:latin typeface="Cambria Math"/>
                        </a:rPr>
                        <m:t>=3</m:t>
                      </m:r>
                      <m:r>
                        <a:rPr lang="en-GB" sz="1400" b="0" i="1" smtClean="0">
                          <a:latin typeface="Cambria Math"/>
                        </a:rPr>
                        <m:t>𝑚𝑣</m:t>
                      </m:r>
                      <m:r>
                        <a:rPr lang="en-GB" sz="1400" b="0" i="1" smtClean="0">
                          <a:latin typeface="Cambria Math"/>
                        </a:rPr>
                        <m:t>+</m:t>
                      </m:r>
                      <m:r>
                        <a:rPr lang="en-GB" sz="1400" b="0" i="1" smtClean="0">
                          <a:latin typeface="Cambria Math"/>
                        </a:rPr>
                        <m:t>𝑚𝑤</m:t>
                      </m:r>
                    </m:oMath>
                  </m:oMathPara>
                </a14:m>
                <a:endParaRPr lang="en-GB" sz="1400" dirty="0"/>
              </a:p>
            </p:txBody>
          </p:sp>
        </mc:Choice>
        <mc:Fallback xmlns="">
          <p:sp>
            <p:nvSpPr>
              <p:cNvPr id="54" name="TextBox 53"/>
              <p:cNvSpPr txBox="1">
                <a:spLocks noRot="1" noChangeAspect="1" noMove="1" noResize="1" noEditPoints="1" noAdjustHandles="1" noChangeArrowheads="1" noChangeShapeType="1" noTextEdit="1"/>
              </p:cNvSpPr>
              <p:nvPr/>
            </p:nvSpPr>
            <p:spPr>
              <a:xfrm>
                <a:off x="5257800" y="4724400"/>
                <a:ext cx="1573508" cy="307777"/>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5410200" y="5257800"/>
                <a:ext cx="112146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𝑢</m:t>
                      </m:r>
                      <m:r>
                        <a:rPr lang="en-GB" sz="1400" b="0" i="1" smtClean="0">
                          <a:latin typeface="Cambria Math"/>
                        </a:rPr>
                        <m:t>=3</m:t>
                      </m:r>
                      <m:r>
                        <a:rPr lang="en-GB" sz="1400" b="0" i="1" smtClean="0">
                          <a:latin typeface="Cambria Math"/>
                        </a:rPr>
                        <m:t>𝑣</m:t>
                      </m:r>
                      <m:r>
                        <a:rPr lang="en-GB" sz="1400" b="0" i="1" smtClean="0">
                          <a:latin typeface="Cambria Math"/>
                        </a:rPr>
                        <m:t>+</m:t>
                      </m:r>
                      <m:r>
                        <a:rPr lang="en-GB" sz="1400" b="0" i="1" smtClean="0">
                          <a:latin typeface="Cambria Math"/>
                        </a:rPr>
                        <m:t>𝑤</m:t>
                      </m:r>
                    </m:oMath>
                  </m:oMathPara>
                </a14:m>
                <a:endParaRPr lang="en-GB" sz="1400" dirty="0"/>
              </a:p>
            </p:txBody>
          </p:sp>
        </mc:Choice>
        <mc:Fallback xmlns="">
          <p:sp>
            <p:nvSpPr>
              <p:cNvPr id="55" name="TextBox 54"/>
              <p:cNvSpPr txBox="1">
                <a:spLocks noRot="1" noChangeAspect="1" noMove="1" noResize="1" noEditPoints="1" noAdjustHandles="1" noChangeArrowheads="1" noChangeShapeType="1" noTextEdit="1"/>
              </p:cNvSpPr>
              <p:nvPr/>
            </p:nvSpPr>
            <p:spPr>
              <a:xfrm>
                <a:off x="5410200" y="5257800"/>
                <a:ext cx="1121461" cy="307777"/>
              </a:xfrm>
              <a:prstGeom prst="rect">
                <a:avLst/>
              </a:prstGeom>
              <a:blipFill rotWithShape="1">
                <a:blip r:embed="rId14"/>
                <a:stretch>
                  <a:fillRect/>
                </a:stretch>
              </a:blipFill>
            </p:spPr>
            <p:txBody>
              <a:bodyPr/>
              <a:lstStyle/>
              <a:p>
                <a:r>
                  <a:rPr lang="en-GB">
                    <a:noFill/>
                  </a:rPr>
                  <a:t> </a:t>
                </a:r>
              </a:p>
            </p:txBody>
          </p:sp>
        </mc:Fallback>
      </mc:AlternateContent>
      <p:sp>
        <p:nvSpPr>
          <p:cNvPr id="56" name="Arc 55"/>
          <p:cNvSpPr/>
          <p:nvPr/>
        </p:nvSpPr>
        <p:spPr>
          <a:xfrm>
            <a:off x="7239000" y="33528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7" name="TextBox 56"/>
          <p:cNvSpPr txBox="1"/>
          <p:nvPr/>
        </p:nvSpPr>
        <p:spPr>
          <a:xfrm>
            <a:off x="7620000" y="3421117"/>
            <a:ext cx="1350579"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58" name="Arc 57"/>
          <p:cNvSpPr/>
          <p:nvPr/>
        </p:nvSpPr>
        <p:spPr>
          <a:xfrm>
            <a:off x="7239000" y="38862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9" name="Arc 58"/>
          <p:cNvSpPr/>
          <p:nvPr/>
        </p:nvSpPr>
        <p:spPr>
          <a:xfrm>
            <a:off x="6705600" y="44196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0" name="Arc 59"/>
          <p:cNvSpPr/>
          <p:nvPr/>
        </p:nvSpPr>
        <p:spPr>
          <a:xfrm>
            <a:off x="6705600" y="49530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61" name="Straight Connector 60"/>
          <p:cNvCxnSpPr/>
          <p:nvPr/>
        </p:nvCxnSpPr>
        <p:spPr>
          <a:xfrm>
            <a:off x="6411311" y="4897821"/>
            <a:ext cx="152400"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948857" y="4924097"/>
            <a:ext cx="152400"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5344511" y="4903076"/>
            <a:ext cx="152400"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7" name="TextBox 66"/>
              <p:cNvSpPr txBox="1"/>
              <p:nvPr/>
            </p:nvSpPr>
            <p:spPr>
              <a:xfrm>
                <a:off x="7422931" y="1912883"/>
                <a:ext cx="125669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𝑢</m:t>
                      </m:r>
                      <m:r>
                        <a:rPr lang="en-GB" sz="1600" b="0" i="1" smtClean="0">
                          <a:solidFill>
                            <a:srgbClr val="FF0000"/>
                          </a:solidFill>
                          <a:latin typeface="Cambria Math"/>
                        </a:rPr>
                        <m:t>=3</m:t>
                      </m:r>
                      <m:r>
                        <a:rPr lang="en-GB" sz="1600" b="0" i="1" smtClean="0">
                          <a:solidFill>
                            <a:srgbClr val="FF0000"/>
                          </a:solidFill>
                          <a:latin typeface="Cambria Math"/>
                        </a:rPr>
                        <m:t>𝑣</m:t>
                      </m:r>
                      <m:r>
                        <a:rPr lang="en-GB" sz="1600" b="0" i="1" smtClean="0">
                          <a:solidFill>
                            <a:srgbClr val="FF0000"/>
                          </a:solidFill>
                          <a:latin typeface="Cambria Math"/>
                        </a:rPr>
                        <m:t>+</m:t>
                      </m:r>
                      <m:r>
                        <a:rPr lang="en-GB" sz="1600" b="0" i="1" smtClean="0">
                          <a:solidFill>
                            <a:srgbClr val="FF0000"/>
                          </a:solidFill>
                          <a:latin typeface="Cambria Math"/>
                        </a:rPr>
                        <m:t>𝑤</m:t>
                      </m:r>
                    </m:oMath>
                  </m:oMathPara>
                </a14:m>
                <a:endParaRPr lang="en-GB" sz="1600" dirty="0">
                  <a:solidFill>
                    <a:srgbClr val="FF0000"/>
                  </a:solidFill>
                </a:endParaRPr>
              </a:p>
            </p:txBody>
          </p:sp>
        </mc:Choice>
        <mc:Fallback xmlns="">
          <p:sp>
            <p:nvSpPr>
              <p:cNvPr id="67" name="TextBox 66"/>
              <p:cNvSpPr txBox="1">
                <a:spLocks noRot="1" noChangeAspect="1" noMove="1" noResize="1" noEditPoints="1" noAdjustHandles="1" noChangeArrowheads="1" noChangeShapeType="1" noTextEdit="1"/>
              </p:cNvSpPr>
              <p:nvPr/>
            </p:nvSpPr>
            <p:spPr>
              <a:xfrm>
                <a:off x="7422931" y="1912883"/>
                <a:ext cx="1256691" cy="338554"/>
              </a:xfrm>
              <a:prstGeom prst="rect">
                <a:avLst/>
              </a:prstGeom>
              <a:blipFill rotWithShape="1">
                <a:blip r:embed="rId15"/>
                <a:stretch>
                  <a:fillRect/>
                </a:stretch>
              </a:blipFill>
            </p:spPr>
            <p:txBody>
              <a:bodyPr/>
              <a:lstStyle/>
              <a:p>
                <a:r>
                  <a:rPr lang="en-GB">
                    <a:noFill/>
                  </a:rPr>
                  <a:t> </a:t>
                </a:r>
              </a:p>
            </p:txBody>
          </p:sp>
        </mc:Fallback>
      </mc:AlternateContent>
      <p:sp>
        <p:nvSpPr>
          <p:cNvPr id="68" name="TextBox 67"/>
          <p:cNvSpPr txBox="1"/>
          <p:nvPr/>
        </p:nvSpPr>
        <p:spPr>
          <a:xfrm>
            <a:off x="7662042" y="3957145"/>
            <a:ext cx="1056290" cy="313032"/>
          </a:xfrm>
          <a:prstGeom prst="rect">
            <a:avLst/>
          </a:prstGeom>
          <a:noFill/>
        </p:spPr>
        <p:txBody>
          <a:bodyPr wrap="square" rtlCol="0">
            <a:spAutoFit/>
          </a:bodyPr>
          <a:lstStyle/>
          <a:p>
            <a:pPr algn="ctr"/>
            <a:r>
              <a:rPr lang="en-GB" sz="1400" dirty="0">
                <a:solidFill>
                  <a:srgbClr val="FF0000"/>
                </a:solidFill>
                <a:latin typeface="Comic Sans MS" pitchFamily="66" charset="0"/>
              </a:rPr>
              <a:t>Simplify</a:t>
            </a:r>
            <a:endParaRPr lang="en-GB" sz="1400" b="1" baseline="-25000" dirty="0">
              <a:solidFill>
                <a:srgbClr val="FF0000"/>
              </a:solidFill>
              <a:latin typeface="Comic Sans MS" pitchFamily="66" charset="0"/>
            </a:endParaRPr>
          </a:p>
        </p:txBody>
      </p:sp>
      <p:sp>
        <p:nvSpPr>
          <p:cNvPr id="69" name="TextBox 68"/>
          <p:cNvSpPr txBox="1"/>
          <p:nvPr/>
        </p:nvSpPr>
        <p:spPr>
          <a:xfrm>
            <a:off x="7104993" y="4456386"/>
            <a:ext cx="1282261" cy="307777"/>
          </a:xfrm>
          <a:prstGeom prst="rect">
            <a:avLst/>
          </a:prstGeom>
          <a:noFill/>
        </p:spPr>
        <p:txBody>
          <a:bodyPr wrap="square" rtlCol="0">
            <a:spAutoFit/>
          </a:bodyPr>
          <a:lstStyle/>
          <a:p>
            <a:pPr algn="ctr"/>
            <a:r>
              <a:rPr lang="en-GB" sz="1400" dirty="0">
                <a:solidFill>
                  <a:srgbClr val="FF0000"/>
                </a:solidFill>
                <a:latin typeface="Comic Sans MS" pitchFamily="66" charset="0"/>
              </a:rPr>
              <a:t>Group terms</a:t>
            </a:r>
            <a:endParaRPr lang="en-GB" sz="1400" b="1" baseline="-25000" dirty="0">
              <a:solidFill>
                <a:srgbClr val="FF0000"/>
              </a:solidFill>
              <a:latin typeface="Comic Sans MS" pitchFamily="66" charset="0"/>
            </a:endParaRPr>
          </a:p>
        </p:txBody>
      </p:sp>
      <p:sp>
        <p:nvSpPr>
          <p:cNvPr id="70" name="TextBox 69"/>
          <p:cNvSpPr txBox="1"/>
          <p:nvPr/>
        </p:nvSpPr>
        <p:spPr>
          <a:xfrm>
            <a:off x="7115503" y="5034455"/>
            <a:ext cx="1282261"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m</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63" name="TextBox 62"/>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63" name="TextBox 62"/>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TextBox 63"/>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64" name="TextBox 63"/>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1" name="TextBox 70"/>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71" name="TextBox 70"/>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72" name="TextBox 71"/>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3" name="TextBox 72"/>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73" name="TextBox 72"/>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0"/>
                <a:stretch>
                  <a:fillRect b="-3846"/>
                </a:stretch>
              </a:blipFill>
            </p:spPr>
            <p:txBody>
              <a:bodyPr/>
              <a:lstStyle/>
              <a:p>
                <a:r>
                  <a:rPr lang="en-GB">
                    <a:noFill/>
                  </a:rPr>
                  <a:t> </a:t>
                </a:r>
              </a:p>
            </p:txBody>
          </p:sp>
        </mc:Fallback>
      </mc:AlternateContent>
      <p:sp>
        <p:nvSpPr>
          <p:cNvPr id="74" name="TextBox 73"/>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1"/>
              </a:rPr>
              <a:t>Applet for collision demonstrations</a:t>
            </a:r>
            <a:endParaRPr lang="en-GB" sz="1400" dirty="0">
              <a:latin typeface="Comic Sans MS" pitchFamily="66" charset="0"/>
            </a:endParaRPr>
          </a:p>
        </p:txBody>
      </p:sp>
      <p:sp>
        <p:nvSpPr>
          <p:cNvPr id="75"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219338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blinds(horizontal)">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blinds(horizontal)">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blinds(horizontal)">
                                      <p:cBhvr>
                                        <p:cTn id="17" dur="5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blinds(horizontal)">
                                      <p:cBhvr>
                                        <p:cTn id="22" dur="500"/>
                                        <p:tgtEl>
                                          <p:spTgt spid="5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blinds(horizontal)">
                                      <p:cBhvr>
                                        <p:cTn id="27" dur="500"/>
                                        <p:tgtEl>
                                          <p:spTgt spid="5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8"/>
                                        </p:tgtEl>
                                        <p:attrNameLst>
                                          <p:attrName>style.visibility</p:attrName>
                                        </p:attrNameLst>
                                      </p:cBhvr>
                                      <p:to>
                                        <p:strVal val="visible"/>
                                      </p:to>
                                    </p:set>
                                    <p:animEffect transition="in" filter="blinds(horizontal)">
                                      <p:cBhvr>
                                        <p:cTn id="32" dur="500"/>
                                        <p:tgtEl>
                                          <p:spTgt spid="6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blinds(horizontal)">
                                      <p:cBhvr>
                                        <p:cTn id="37" dur="500"/>
                                        <p:tgtEl>
                                          <p:spTgt spid="5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blinds(horizontal)">
                                      <p:cBhvr>
                                        <p:cTn id="42" dur="500"/>
                                        <p:tgtEl>
                                          <p:spTgt spid="5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9"/>
                                        </p:tgtEl>
                                        <p:attrNameLst>
                                          <p:attrName>style.visibility</p:attrName>
                                        </p:attrNameLst>
                                      </p:cBhvr>
                                      <p:to>
                                        <p:strVal val="visible"/>
                                      </p:to>
                                    </p:set>
                                    <p:animEffect transition="in" filter="blinds(horizontal)">
                                      <p:cBhvr>
                                        <p:cTn id="47" dur="500"/>
                                        <p:tgtEl>
                                          <p:spTgt spid="6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blinds(horizontal)">
                                      <p:cBhvr>
                                        <p:cTn id="52" dur="500"/>
                                        <p:tgtEl>
                                          <p:spTgt spid="5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0"/>
                                        </p:tgtEl>
                                        <p:attrNameLst>
                                          <p:attrName>style.visibility</p:attrName>
                                        </p:attrNameLst>
                                      </p:cBhvr>
                                      <p:to>
                                        <p:strVal val="visible"/>
                                      </p:to>
                                    </p:set>
                                    <p:animEffect transition="in" filter="blinds(horizontal)">
                                      <p:cBhvr>
                                        <p:cTn id="57" dur="500"/>
                                        <p:tgtEl>
                                          <p:spTgt spid="60"/>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70"/>
                                        </p:tgtEl>
                                        <p:attrNameLst>
                                          <p:attrName>style.visibility</p:attrName>
                                        </p:attrNameLst>
                                      </p:cBhvr>
                                      <p:to>
                                        <p:strVal val="visible"/>
                                      </p:to>
                                    </p:set>
                                    <p:animEffect transition="in" filter="blinds(horizontal)">
                                      <p:cBhvr>
                                        <p:cTn id="62" dur="500"/>
                                        <p:tgtEl>
                                          <p:spTgt spid="70"/>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5" fill="hold" nodeType="clickEffect">
                                  <p:stCondLst>
                                    <p:cond delay="0"/>
                                  </p:stCondLst>
                                  <p:childTnLst>
                                    <p:set>
                                      <p:cBhvr>
                                        <p:cTn id="66" dur="1" fill="hold">
                                          <p:stCondLst>
                                            <p:cond delay="0"/>
                                          </p:stCondLst>
                                        </p:cTn>
                                        <p:tgtEl>
                                          <p:spTgt spid="66"/>
                                        </p:tgtEl>
                                        <p:attrNameLst>
                                          <p:attrName>style.visibility</p:attrName>
                                        </p:attrNameLst>
                                      </p:cBhvr>
                                      <p:to>
                                        <p:strVal val="visible"/>
                                      </p:to>
                                    </p:set>
                                    <p:animEffect transition="in" filter="blinds(vertical)">
                                      <p:cBhvr>
                                        <p:cTn id="67" dur="500"/>
                                        <p:tgtEl>
                                          <p:spTgt spid="66"/>
                                        </p:tgtEl>
                                      </p:cBhvr>
                                    </p:animEffect>
                                  </p:childTnLst>
                                </p:cTn>
                              </p:par>
                              <p:par>
                                <p:cTn id="68" presetID="3" presetClass="entr" presetSubtype="5" fill="hold" nodeType="withEffect">
                                  <p:stCondLst>
                                    <p:cond delay="0"/>
                                  </p:stCondLst>
                                  <p:childTnLst>
                                    <p:set>
                                      <p:cBhvr>
                                        <p:cTn id="69" dur="1" fill="hold">
                                          <p:stCondLst>
                                            <p:cond delay="0"/>
                                          </p:stCondLst>
                                        </p:cTn>
                                        <p:tgtEl>
                                          <p:spTgt spid="65"/>
                                        </p:tgtEl>
                                        <p:attrNameLst>
                                          <p:attrName>style.visibility</p:attrName>
                                        </p:attrNameLst>
                                      </p:cBhvr>
                                      <p:to>
                                        <p:strVal val="visible"/>
                                      </p:to>
                                    </p:set>
                                    <p:animEffect transition="in" filter="blinds(vertical)">
                                      <p:cBhvr>
                                        <p:cTn id="70" dur="500"/>
                                        <p:tgtEl>
                                          <p:spTgt spid="65"/>
                                        </p:tgtEl>
                                      </p:cBhvr>
                                    </p:animEffect>
                                  </p:childTnLst>
                                </p:cTn>
                              </p:par>
                              <p:par>
                                <p:cTn id="71" presetID="3" presetClass="entr" presetSubtype="5" fill="hold" nodeType="withEffect">
                                  <p:stCondLst>
                                    <p:cond delay="0"/>
                                  </p:stCondLst>
                                  <p:childTnLst>
                                    <p:set>
                                      <p:cBhvr>
                                        <p:cTn id="72" dur="1" fill="hold">
                                          <p:stCondLst>
                                            <p:cond delay="0"/>
                                          </p:stCondLst>
                                        </p:cTn>
                                        <p:tgtEl>
                                          <p:spTgt spid="61"/>
                                        </p:tgtEl>
                                        <p:attrNameLst>
                                          <p:attrName>style.visibility</p:attrName>
                                        </p:attrNameLst>
                                      </p:cBhvr>
                                      <p:to>
                                        <p:strVal val="visible"/>
                                      </p:to>
                                    </p:set>
                                    <p:animEffect transition="in" filter="blinds(vertical)">
                                      <p:cBhvr>
                                        <p:cTn id="73" dur="500"/>
                                        <p:tgtEl>
                                          <p:spTgt spid="61"/>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55"/>
                                        </p:tgtEl>
                                        <p:attrNameLst>
                                          <p:attrName>style.visibility</p:attrName>
                                        </p:attrNameLst>
                                      </p:cBhvr>
                                      <p:to>
                                        <p:strVal val="visible"/>
                                      </p:to>
                                    </p:set>
                                    <p:animEffect transition="in" filter="blinds(horizontal)">
                                      <p:cBhvr>
                                        <p:cTn id="78" dur="500"/>
                                        <p:tgtEl>
                                          <p:spTgt spid="55"/>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67"/>
                                        </p:tgtEl>
                                        <p:attrNameLst>
                                          <p:attrName>style.visibility</p:attrName>
                                        </p:attrNameLst>
                                      </p:cBhvr>
                                      <p:to>
                                        <p:strVal val="visible"/>
                                      </p:to>
                                    </p:set>
                                    <p:animEffect transition="in" filter="blinds(horizontal)">
                                      <p:cBhvr>
                                        <p:cTn id="83"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55" grpId="0"/>
      <p:bldP spid="56" grpId="0" animBg="1"/>
      <p:bldP spid="57" grpId="0"/>
      <p:bldP spid="58" grpId="0" animBg="1"/>
      <p:bldP spid="59" grpId="0" animBg="1"/>
      <p:bldP spid="60" grpId="0" animBg="1"/>
      <p:bldP spid="67" grpId="0"/>
      <p:bldP spid="68" grpId="0"/>
      <p:bldP spid="69" grpId="0"/>
      <p:bldP spid="7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lnSpcReduction="10000"/>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b="1" dirty="0">
              <a:latin typeface="Comic Sans MS" pitchFamily="66" charset="0"/>
            </a:endParaRPr>
          </a:p>
          <a:p>
            <a:pPr marL="0" indent="0" algn="ctr">
              <a:buNone/>
            </a:pPr>
            <a:r>
              <a:rPr lang="en-GB" sz="1400" dirty="0">
                <a:latin typeface="Comic Sans MS" pitchFamily="66" charset="0"/>
              </a:rPr>
              <a:t>Newton’s law of </a:t>
            </a:r>
            <a:r>
              <a:rPr lang="en-GB" sz="1400" b="1" u="sng" dirty="0">
                <a:latin typeface="Comic Sans MS" pitchFamily="66" charset="0"/>
              </a:rPr>
              <a:t>restitution</a:t>
            </a:r>
            <a:r>
              <a:rPr lang="en-GB" sz="1400" dirty="0">
                <a:latin typeface="Comic Sans MS" pitchFamily="66" charset="0"/>
              </a:rPr>
              <a:t> defines how the speed of the particles after a collision depends on their nature.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You can think of restitution as ‘bounciness’</a:t>
            </a:r>
          </a:p>
          <a:p>
            <a:pPr marL="0" indent="0" algn="ctr">
              <a:buNone/>
            </a:pPr>
            <a:endParaRPr lang="en-GB" sz="1400" dirty="0">
              <a:latin typeface="Comic Sans MS" pitchFamily="66" charset="0"/>
            </a:endParaRPr>
          </a:p>
          <a:p>
            <a:pPr algn="ctr">
              <a:buFont typeface="Wingdings"/>
              <a:buChar char="à"/>
            </a:pPr>
            <a:r>
              <a:rPr lang="en-GB" sz="1400" dirty="0">
                <a:latin typeface="Comic Sans MS" pitchFamily="66" charset="0"/>
                <a:sym typeface="Wingdings" pitchFamily="2" charset="2"/>
              </a:rPr>
              <a:t>Particles that are more ‘bouncy’ will have a higher coefficient of restitution</a:t>
            </a:r>
          </a:p>
          <a:p>
            <a:pPr algn="ctr">
              <a:buFont typeface="Wingdings"/>
              <a:buChar char="à"/>
            </a:pPr>
            <a:endParaRPr lang="en-GB" sz="1400" dirty="0">
              <a:latin typeface="Comic Sans MS" pitchFamily="66" charset="0"/>
              <a:sym typeface="Wingdings" pitchFamily="2" charset="2"/>
            </a:endParaRPr>
          </a:p>
          <a:p>
            <a:pPr algn="ctr">
              <a:buFont typeface="Wingdings"/>
              <a:buChar char="à"/>
            </a:pPr>
            <a:r>
              <a:rPr lang="en-GB" sz="1400" dirty="0">
                <a:latin typeface="Comic Sans MS" pitchFamily="66" charset="0"/>
                <a:sym typeface="Wingdings" pitchFamily="2" charset="2"/>
              </a:rPr>
              <a:t>The coefficient of restitution is calculated using the formula to the right</a:t>
            </a:r>
            <a:endParaRPr lang="en-GB" sz="1400" dirty="0">
              <a:latin typeface="Comic Sans MS" pitchFamily="66" charset="0"/>
            </a:endParaRPr>
          </a:p>
        </p:txBody>
      </p:sp>
      <p:sp>
        <p:nvSpPr>
          <p:cNvPr id="14" name="TextBox 13"/>
          <p:cNvSpPr txBox="1"/>
          <p:nvPr/>
        </p:nvSpPr>
        <p:spPr>
          <a:xfrm>
            <a:off x="5330107" y="1524000"/>
            <a:ext cx="2682145" cy="338554"/>
          </a:xfrm>
          <a:prstGeom prst="rect">
            <a:avLst/>
          </a:prstGeom>
          <a:noFill/>
        </p:spPr>
        <p:txBody>
          <a:bodyPr wrap="none" rtlCol="0">
            <a:spAutoFit/>
          </a:bodyPr>
          <a:lstStyle/>
          <a:p>
            <a:pPr algn="ctr"/>
            <a:r>
              <a:rPr lang="en-GB" sz="1600" u="sng" dirty="0">
                <a:latin typeface="Comic Sans MS" pitchFamily="66" charset="0"/>
              </a:rPr>
              <a:t>Perfectly elastic particles</a:t>
            </a:r>
          </a:p>
        </p:txBody>
      </p:sp>
      <p:sp>
        <p:nvSpPr>
          <p:cNvPr id="15" name="TextBox 14"/>
          <p:cNvSpPr txBox="1"/>
          <p:nvPr/>
        </p:nvSpPr>
        <p:spPr>
          <a:xfrm>
            <a:off x="4191000" y="2209800"/>
            <a:ext cx="1535998" cy="307777"/>
          </a:xfrm>
          <a:prstGeom prst="rect">
            <a:avLst/>
          </a:prstGeom>
          <a:noFill/>
        </p:spPr>
        <p:txBody>
          <a:bodyPr wrap="none" rtlCol="0">
            <a:spAutoFit/>
          </a:bodyPr>
          <a:lstStyle/>
          <a:p>
            <a:r>
              <a:rPr lang="en-GB" sz="1400" dirty="0">
                <a:latin typeface="Comic Sans MS" pitchFamily="66" charset="0"/>
              </a:rPr>
              <a:t>Before collision:</a:t>
            </a:r>
          </a:p>
        </p:txBody>
      </p:sp>
      <p:sp>
        <p:nvSpPr>
          <p:cNvPr id="16" name="TextBox 15"/>
          <p:cNvSpPr txBox="1"/>
          <p:nvPr/>
        </p:nvSpPr>
        <p:spPr>
          <a:xfrm>
            <a:off x="4267200" y="3124200"/>
            <a:ext cx="1446230" cy="307777"/>
          </a:xfrm>
          <a:prstGeom prst="rect">
            <a:avLst/>
          </a:prstGeom>
          <a:noFill/>
        </p:spPr>
        <p:txBody>
          <a:bodyPr wrap="none" rtlCol="0">
            <a:spAutoFit/>
          </a:bodyPr>
          <a:lstStyle/>
          <a:p>
            <a:r>
              <a:rPr lang="en-GB" sz="1400" dirty="0">
                <a:latin typeface="Comic Sans MS" pitchFamily="66" charset="0"/>
              </a:rPr>
              <a:t>After collision:</a:t>
            </a:r>
          </a:p>
        </p:txBody>
      </p:sp>
      <p:sp>
        <p:nvSpPr>
          <p:cNvPr id="17" name="Oval 16"/>
          <p:cNvSpPr/>
          <p:nvPr/>
        </p:nvSpPr>
        <p:spPr>
          <a:xfrm>
            <a:off x="6096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70104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Arrow Connector 19"/>
          <p:cNvCxnSpPr/>
          <p:nvPr/>
        </p:nvCxnSpPr>
        <p:spPr>
          <a:xfrm>
            <a:off x="60198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6934200" y="21336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096000" y="1828800"/>
            <a:ext cx="271228" cy="307777"/>
          </a:xfrm>
          <a:prstGeom prst="rect">
            <a:avLst/>
          </a:prstGeom>
          <a:noFill/>
        </p:spPr>
        <p:txBody>
          <a:bodyPr wrap="none" rtlCol="0">
            <a:spAutoFit/>
          </a:bodyPr>
          <a:lstStyle/>
          <a:p>
            <a:pPr algn="ctr"/>
            <a:r>
              <a:rPr lang="en-GB" sz="1400" dirty="0">
                <a:latin typeface="Comic Sans MS" pitchFamily="66" charset="0"/>
              </a:rPr>
              <a:t>v</a:t>
            </a:r>
          </a:p>
        </p:txBody>
      </p:sp>
      <p:sp>
        <p:nvSpPr>
          <p:cNvPr id="23" name="TextBox 22"/>
          <p:cNvSpPr txBox="1"/>
          <p:nvPr/>
        </p:nvSpPr>
        <p:spPr>
          <a:xfrm>
            <a:off x="7010400" y="1828800"/>
            <a:ext cx="271228" cy="307777"/>
          </a:xfrm>
          <a:prstGeom prst="rect">
            <a:avLst/>
          </a:prstGeom>
          <a:noFill/>
        </p:spPr>
        <p:txBody>
          <a:bodyPr wrap="none" rtlCol="0">
            <a:spAutoFit/>
          </a:bodyPr>
          <a:lstStyle/>
          <a:p>
            <a:pPr algn="ctr"/>
            <a:r>
              <a:rPr lang="en-GB" sz="1400" dirty="0">
                <a:latin typeface="Comic Sans MS" pitchFamily="66" charset="0"/>
              </a:rPr>
              <a:t>v</a:t>
            </a:r>
          </a:p>
        </p:txBody>
      </p:sp>
      <p:sp>
        <p:nvSpPr>
          <p:cNvPr id="24" name="Oval 23"/>
          <p:cNvSpPr/>
          <p:nvPr/>
        </p:nvSpPr>
        <p:spPr>
          <a:xfrm>
            <a:off x="6096000" y="3200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7010400" y="32004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p:cNvCxnSpPr/>
          <p:nvPr/>
        </p:nvCxnSpPr>
        <p:spPr>
          <a:xfrm flipH="1">
            <a:off x="6019800" y="3048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934200" y="3048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096000" y="2743200"/>
            <a:ext cx="271228" cy="307777"/>
          </a:xfrm>
          <a:prstGeom prst="rect">
            <a:avLst/>
          </a:prstGeom>
          <a:noFill/>
        </p:spPr>
        <p:txBody>
          <a:bodyPr wrap="none" rtlCol="0">
            <a:spAutoFit/>
          </a:bodyPr>
          <a:lstStyle/>
          <a:p>
            <a:pPr algn="ctr"/>
            <a:r>
              <a:rPr lang="en-GB" sz="1400" dirty="0">
                <a:latin typeface="Comic Sans MS" pitchFamily="66" charset="0"/>
              </a:rPr>
              <a:t>v</a:t>
            </a:r>
          </a:p>
        </p:txBody>
      </p:sp>
      <p:sp>
        <p:nvSpPr>
          <p:cNvPr id="29" name="TextBox 28"/>
          <p:cNvSpPr txBox="1"/>
          <p:nvPr/>
        </p:nvSpPr>
        <p:spPr>
          <a:xfrm>
            <a:off x="7010400" y="2743200"/>
            <a:ext cx="271228" cy="307777"/>
          </a:xfrm>
          <a:prstGeom prst="rect">
            <a:avLst/>
          </a:prstGeom>
          <a:noFill/>
        </p:spPr>
        <p:txBody>
          <a:bodyPr wrap="none" rtlCol="0">
            <a:spAutoFit/>
          </a:bodyPr>
          <a:lstStyle/>
          <a:p>
            <a:pPr algn="ctr"/>
            <a:r>
              <a:rPr lang="en-GB" sz="1400" dirty="0">
                <a:latin typeface="Comic Sans MS" pitchFamily="66" charset="0"/>
              </a:rPr>
              <a:t>v</a:t>
            </a:r>
          </a:p>
        </p:txBody>
      </p:sp>
      <p:cxnSp>
        <p:nvCxnSpPr>
          <p:cNvPr id="30" name="Straight Connector 29"/>
          <p:cNvCxnSpPr/>
          <p:nvPr/>
        </p:nvCxnSpPr>
        <p:spPr>
          <a:xfrm>
            <a:off x="3810000" y="3657600"/>
            <a:ext cx="510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247553" y="3886200"/>
            <a:ext cx="2847254" cy="338554"/>
          </a:xfrm>
          <a:prstGeom prst="rect">
            <a:avLst/>
          </a:prstGeom>
          <a:noFill/>
        </p:spPr>
        <p:txBody>
          <a:bodyPr wrap="none" rtlCol="0">
            <a:spAutoFit/>
          </a:bodyPr>
          <a:lstStyle/>
          <a:p>
            <a:pPr algn="ctr"/>
            <a:r>
              <a:rPr lang="en-GB" sz="1600" u="sng" dirty="0">
                <a:latin typeface="Comic Sans MS" pitchFamily="66" charset="0"/>
              </a:rPr>
              <a:t>Perfectly inelastic particles</a:t>
            </a:r>
          </a:p>
        </p:txBody>
      </p:sp>
      <p:sp>
        <p:nvSpPr>
          <p:cNvPr id="32" name="TextBox 31"/>
          <p:cNvSpPr txBox="1"/>
          <p:nvPr/>
        </p:nvSpPr>
        <p:spPr>
          <a:xfrm>
            <a:off x="4191000" y="4572000"/>
            <a:ext cx="1535998" cy="307777"/>
          </a:xfrm>
          <a:prstGeom prst="rect">
            <a:avLst/>
          </a:prstGeom>
          <a:noFill/>
        </p:spPr>
        <p:txBody>
          <a:bodyPr wrap="none" rtlCol="0">
            <a:spAutoFit/>
          </a:bodyPr>
          <a:lstStyle/>
          <a:p>
            <a:r>
              <a:rPr lang="en-GB" sz="1400" dirty="0">
                <a:latin typeface="Comic Sans MS" pitchFamily="66" charset="0"/>
              </a:rPr>
              <a:t>Before collision:</a:t>
            </a:r>
          </a:p>
        </p:txBody>
      </p:sp>
      <p:sp>
        <p:nvSpPr>
          <p:cNvPr id="33" name="TextBox 32"/>
          <p:cNvSpPr txBox="1"/>
          <p:nvPr/>
        </p:nvSpPr>
        <p:spPr>
          <a:xfrm>
            <a:off x="4267200" y="5486400"/>
            <a:ext cx="1446230" cy="307777"/>
          </a:xfrm>
          <a:prstGeom prst="rect">
            <a:avLst/>
          </a:prstGeom>
          <a:noFill/>
        </p:spPr>
        <p:txBody>
          <a:bodyPr wrap="none" rtlCol="0">
            <a:spAutoFit/>
          </a:bodyPr>
          <a:lstStyle/>
          <a:p>
            <a:r>
              <a:rPr lang="en-GB" sz="1400" dirty="0">
                <a:latin typeface="Comic Sans MS" pitchFamily="66" charset="0"/>
              </a:rPr>
              <a:t>After collision:</a:t>
            </a:r>
          </a:p>
        </p:txBody>
      </p:sp>
      <p:sp>
        <p:nvSpPr>
          <p:cNvPr id="34" name="Oval 33"/>
          <p:cNvSpPr/>
          <p:nvPr/>
        </p:nvSpPr>
        <p:spPr>
          <a:xfrm>
            <a:off x="6096000" y="4648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7010400" y="4648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Arrow Connector 35"/>
          <p:cNvCxnSpPr/>
          <p:nvPr/>
        </p:nvCxnSpPr>
        <p:spPr>
          <a:xfrm>
            <a:off x="6019800" y="4495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6934200" y="4495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6096000" y="4191000"/>
            <a:ext cx="271228" cy="307777"/>
          </a:xfrm>
          <a:prstGeom prst="rect">
            <a:avLst/>
          </a:prstGeom>
          <a:noFill/>
        </p:spPr>
        <p:txBody>
          <a:bodyPr wrap="none" rtlCol="0">
            <a:spAutoFit/>
          </a:bodyPr>
          <a:lstStyle/>
          <a:p>
            <a:pPr algn="ctr"/>
            <a:r>
              <a:rPr lang="en-GB" sz="1400" dirty="0">
                <a:latin typeface="Comic Sans MS" pitchFamily="66" charset="0"/>
              </a:rPr>
              <a:t>v</a:t>
            </a:r>
          </a:p>
        </p:txBody>
      </p:sp>
      <p:sp>
        <p:nvSpPr>
          <p:cNvPr id="39" name="TextBox 38"/>
          <p:cNvSpPr txBox="1"/>
          <p:nvPr/>
        </p:nvSpPr>
        <p:spPr>
          <a:xfrm>
            <a:off x="7010400" y="4191000"/>
            <a:ext cx="271228" cy="307777"/>
          </a:xfrm>
          <a:prstGeom prst="rect">
            <a:avLst/>
          </a:prstGeom>
          <a:noFill/>
        </p:spPr>
        <p:txBody>
          <a:bodyPr wrap="none" rtlCol="0">
            <a:spAutoFit/>
          </a:bodyPr>
          <a:lstStyle/>
          <a:p>
            <a:pPr algn="ctr"/>
            <a:r>
              <a:rPr lang="en-GB" sz="1400" dirty="0">
                <a:latin typeface="Comic Sans MS" pitchFamily="66" charset="0"/>
              </a:rPr>
              <a:t>v</a:t>
            </a:r>
          </a:p>
        </p:txBody>
      </p:sp>
      <p:sp>
        <p:nvSpPr>
          <p:cNvPr id="40" name="Oval 39"/>
          <p:cNvSpPr/>
          <p:nvPr/>
        </p:nvSpPr>
        <p:spPr>
          <a:xfrm>
            <a:off x="6400800" y="5562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p:cNvSpPr/>
          <p:nvPr/>
        </p:nvSpPr>
        <p:spPr>
          <a:xfrm>
            <a:off x="6705600" y="5562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p:cNvSpPr txBox="1"/>
          <p:nvPr/>
        </p:nvSpPr>
        <p:spPr>
          <a:xfrm>
            <a:off x="6400800" y="5257800"/>
            <a:ext cx="625492" cy="307777"/>
          </a:xfrm>
          <a:prstGeom prst="rect">
            <a:avLst/>
          </a:prstGeom>
          <a:noFill/>
        </p:spPr>
        <p:txBody>
          <a:bodyPr wrap="none" rtlCol="0">
            <a:spAutoFit/>
          </a:bodyPr>
          <a:lstStyle/>
          <a:p>
            <a:pPr algn="ctr"/>
            <a:r>
              <a:rPr lang="en-GB" sz="1400" dirty="0">
                <a:latin typeface="Comic Sans MS" pitchFamily="66" charset="0"/>
              </a:rPr>
              <a:t>0ms</a:t>
            </a:r>
            <a:r>
              <a:rPr lang="en-GB" sz="1400" baseline="30000" dirty="0">
                <a:latin typeface="Comic Sans MS" pitchFamily="66" charset="0"/>
              </a:rPr>
              <a:t>-1</a:t>
            </a:r>
          </a:p>
        </p:txBody>
      </p:sp>
      <mc:AlternateContent xmlns:mc="http://schemas.openxmlformats.org/markup-compatibility/2006" xmlns:a14="http://schemas.microsoft.com/office/drawing/2010/main">
        <mc:Choice Requires="a14">
          <p:sp>
            <p:nvSpPr>
              <p:cNvPr id="43" name="TextBox 42"/>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43" name="TextBox 42"/>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44" name="TextBox 43"/>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46" name="TextBox 45"/>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47" name="TextBox 46"/>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6"/>
                <a:stretch>
                  <a:fillRect b="-3846"/>
                </a:stretch>
              </a:blipFill>
            </p:spPr>
            <p:txBody>
              <a:bodyPr/>
              <a:lstStyle/>
              <a:p>
                <a:r>
                  <a:rPr lang="en-GB">
                    <a:noFill/>
                  </a:rPr>
                  <a:t> </a:t>
                </a:r>
              </a:p>
            </p:txBody>
          </p:sp>
        </mc:Fallback>
      </mc:AlternateContent>
      <p:sp>
        <p:nvSpPr>
          <p:cNvPr id="48" name="TextBox 47"/>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7"/>
              </a:rPr>
              <a:t>Applet for collision demonstrations</a:t>
            </a:r>
            <a:endParaRPr lang="en-GB" sz="1400" dirty="0">
              <a:latin typeface="Comic Sans MS" pitchFamily="66" charset="0"/>
            </a:endParaRPr>
          </a:p>
        </p:txBody>
      </p:sp>
      <p:sp>
        <p:nvSpPr>
          <p:cNvPr id="49"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50"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76129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blinds(horizontal)">
                                      <p:cBhvr>
                                        <p:cTn id="20" dur="500"/>
                                        <p:tgtEl>
                                          <p:spTgt spid="18"/>
                                        </p:tgtEl>
                                      </p:cBhvr>
                                    </p:animEffect>
                                  </p:childTnLst>
                                </p:cTn>
                              </p:par>
                              <p:par>
                                <p:cTn id="21" presetID="3" presetClass="entr" presetSubtype="1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blinds(horizontal)">
                                      <p:cBhvr>
                                        <p:cTn id="23" dur="500"/>
                                        <p:tgtEl>
                                          <p:spTgt spid="20"/>
                                        </p:tgtEl>
                                      </p:cBhvr>
                                    </p:animEffect>
                                  </p:childTnLst>
                                </p:cTn>
                              </p:par>
                              <p:par>
                                <p:cTn id="24" presetID="3" presetClass="entr" presetSubtype="10"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linds(horizontal)">
                                      <p:cBhvr>
                                        <p:cTn id="26" dur="500"/>
                                        <p:tgtEl>
                                          <p:spTgt spid="21"/>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linds(horizontal)">
                                      <p:cBhvr>
                                        <p:cTn id="29" dur="500"/>
                                        <p:tgtEl>
                                          <p:spTgt spid="22"/>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blinds(horizontal)">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blinds(horizontal)">
                                      <p:cBhvr>
                                        <p:cTn id="42" dur="500"/>
                                        <p:tgtEl>
                                          <p:spTgt spid="24"/>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blinds(horizontal)">
                                      <p:cBhvr>
                                        <p:cTn id="45" dur="500"/>
                                        <p:tgtEl>
                                          <p:spTgt spid="25"/>
                                        </p:tgtEl>
                                      </p:cBhvr>
                                    </p:animEffect>
                                  </p:childTnLst>
                                </p:cTn>
                              </p:par>
                              <p:par>
                                <p:cTn id="46" presetID="3" presetClass="entr" presetSubtype="10" fill="hold"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blinds(horizontal)">
                                      <p:cBhvr>
                                        <p:cTn id="48" dur="500"/>
                                        <p:tgtEl>
                                          <p:spTgt spid="26"/>
                                        </p:tgtEl>
                                      </p:cBhvr>
                                    </p:animEffect>
                                  </p:childTnLst>
                                </p:cTn>
                              </p:par>
                              <p:par>
                                <p:cTn id="49" presetID="3" presetClass="entr" presetSubtype="10" fill="hold" nodeType="with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blinds(horizontal)">
                                      <p:cBhvr>
                                        <p:cTn id="51" dur="500"/>
                                        <p:tgtEl>
                                          <p:spTgt spid="27"/>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blinds(horizontal)">
                                      <p:cBhvr>
                                        <p:cTn id="54" dur="500"/>
                                        <p:tgtEl>
                                          <p:spTgt spid="28"/>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blinds(horizontal)">
                                      <p:cBhvr>
                                        <p:cTn id="57" dur="5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5" fill="hold"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blinds(vertical)">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blinds(horizontal)">
                                      <p:cBhvr>
                                        <p:cTn id="67" dur="500"/>
                                        <p:tgtEl>
                                          <p:spTgt spid="31"/>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2"/>
                                        </p:tgtEl>
                                        <p:attrNameLst>
                                          <p:attrName>style.visibility</p:attrName>
                                        </p:attrNameLst>
                                      </p:cBhvr>
                                      <p:to>
                                        <p:strVal val="visible"/>
                                      </p:to>
                                    </p:set>
                                    <p:animEffect transition="in" filter="blinds(horizontal)">
                                      <p:cBhvr>
                                        <p:cTn id="72" dur="500"/>
                                        <p:tgtEl>
                                          <p:spTgt spid="32"/>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blinds(horizontal)">
                                      <p:cBhvr>
                                        <p:cTn id="77" dur="500"/>
                                        <p:tgtEl>
                                          <p:spTgt spid="34"/>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blinds(horizontal)">
                                      <p:cBhvr>
                                        <p:cTn id="80" dur="500"/>
                                        <p:tgtEl>
                                          <p:spTgt spid="35"/>
                                        </p:tgtEl>
                                      </p:cBhvr>
                                    </p:animEffect>
                                  </p:childTnLst>
                                </p:cTn>
                              </p:par>
                              <p:par>
                                <p:cTn id="81" presetID="3" presetClass="entr" presetSubtype="10" fill="hold" nodeType="with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blinds(horizontal)">
                                      <p:cBhvr>
                                        <p:cTn id="83" dur="500"/>
                                        <p:tgtEl>
                                          <p:spTgt spid="36"/>
                                        </p:tgtEl>
                                      </p:cBhvr>
                                    </p:animEffect>
                                  </p:childTnLst>
                                </p:cTn>
                              </p:par>
                              <p:par>
                                <p:cTn id="84" presetID="3" presetClass="entr" presetSubtype="10" fill="hold" nodeType="with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blinds(horizontal)">
                                      <p:cBhvr>
                                        <p:cTn id="86" dur="500"/>
                                        <p:tgtEl>
                                          <p:spTgt spid="37"/>
                                        </p:tgtEl>
                                      </p:cBhvr>
                                    </p:animEffect>
                                  </p:childTnLst>
                                </p:cTn>
                              </p:par>
                              <p:par>
                                <p:cTn id="87" presetID="3" presetClass="entr" presetSubtype="10" fill="hold" grpId="0" nodeType="withEffect">
                                  <p:stCondLst>
                                    <p:cond delay="0"/>
                                  </p:stCondLst>
                                  <p:childTnLst>
                                    <p:set>
                                      <p:cBhvr>
                                        <p:cTn id="88" dur="1" fill="hold">
                                          <p:stCondLst>
                                            <p:cond delay="0"/>
                                          </p:stCondLst>
                                        </p:cTn>
                                        <p:tgtEl>
                                          <p:spTgt spid="38"/>
                                        </p:tgtEl>
                                        <p:attrNameLst>
                                          <p:attrName>style.visibility</p:attrName>
                                        </p:attrNameLst>
                                      </p:cBhvr>
                                      <p:to>
                                        <p:strVal val="visible"/>
                                      </p:to>
                                    </p:set>
                                    <p:animEffect transition="in" filter="blinds(horizontal)">
                                      <p:cBhvr>
                                        <p:cTn id="89" dur="500"/>
                                        <p:tgtEl>
                                          <p:spTgt spid="38"/>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blinds(horizontal)">
                                      <p:cBhvr>
                                        <p:cTn id="92" dur="500"/>
                                        <p:tgtEl>
                                          <p:spTgt spid="39"/>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blinds(horizontal)">
                                      <p:cBhvr>
                                        <p:cTn id="97" dur="500"/>
                                        <p:tgtEl>
                                          <p:spTgt spid="33"/>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blinds(horizontal)">
                                      <p:cBhvr>
                                        <p:cTn id="102" dur="500"/>
                                        <p:tgtEl>
                                          <p:spTgt spid="40"/>
                                        </p:tgtEl>
                                      </p:cBhvr>
                                    </p:animEffect>
                                  </p:childTnLst>
                                </p:cTn>
                              </p:par>
                              <p:par>
                                <p:cTn id="103" presetID="3" presetClass="entr" presetSubtype="10"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animEffect transition="in" filter="blinds(horizontal)">
                                      <p:cBhvr>
                                        <p:cTn id="105" dur="500"/>
                                        <p:tgtEl>
                                          <p:spTgt spid="41"/>
                                        </p:tgtEl>
                                      </p:cBhvr>
                                    </p:animEffect>
                                  </p:childTnLst>
                                </p:cTn>
                              </p:par>
                              <p:par>
                                <p:cTn id="106" presetID="3" presetClass="entr" presetSubtype="10" fill="hold" grpId="0" nodeType="withEffect">
                                  <p:stCondLst>
                                    <p:cond delay="0"/>
                                  </p:stCondLst>
                                  <p:childTnLst>
                                    <p:set>
                                      <p:cBhvr>
                                        <p:cTn id="107" dur="1" fill="hold">
                                          <p:stCondLst>
                                            <p:cond delay="0"/>
                                          </p:stCondLst>
                                        </p:cTn>
                                        <p:tgtEl>
                                          <p:spTgt spid="45"/>
                                        </p:tgtEl>
                                        <p:attrNameLst>
                                          <p:attrName>style.visibility</p:attrName>
                                        </p:attrNameLst>
                                      </p:cBhvr>
                                      <p:to>
                                        <p:strVal val="visible"/>
                                      </p:to>
                                    </p:set>
                                    <p:animEffect transition="in" filter="blinds(horizontal)">
                                      <p:cBhvr>
                                        <p:cTn id="108"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animBg="1"/>
      <p:bldP spid="18" grpId="0" animBg="1"/>
      <p:bldP spid="22" grpId="0"/>
      <p:bldP spid="23" grpId="0"/>
      <p:bldP spid="24" grpId="0" animBg="1"/>
      <p:bldP spid="25" grpId="0" animBg="1"/>
      <p:bldP spid="28" grpId="0"/>
      <p:bldP spid="29" grpId="0"/>
      <p:bldP spid="31" grpId="0"/>
      <p:bldP spid="32" grpId="0"/>
      <p:bldP spid="33" grpId="0"/>
      <p:bldP spid="34" grpId="0" animBg="1"/>
      <p:bldP spid="35" grpId="0" animBg="1"/>
      <p:bldP spid="38" grpId="0"/>
      <p:bldP spid="39" grpId="0"/>
      <p:bldP spid="40" grpId="0" animBg="1"/>
      <p:bldP spid="41" grpId="0" animBg="1"/>
      <p:bldP spid="4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20" y="1600200"/>
            <a:ext cx="3788979" cy="51054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uniform smooth sphere P of mass 3m is moving in a straight line with speed u on a smooth horizontal table. Another uniform smooth sphere Q of mass m and having the same radius as P, is moving with speed 2u in the opposite direction of P. P and Q collide directly, and their speeds after the collision are v and w respectively. The coefficient of restitution between P and Q is e.</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expressions for v and w in terms of u and 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Show that, if the direction of motion of P is changed by the collision, then e &gt;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3</a:t>
            </a:r>
          </a:p>
          <a:p>
            <a:pPr algn="ctr">
              <a:buAutoNum type="alphaLcParenR"/>
            </a:pPr>
            <a:endParaRPr lang="en-GB" sz="1400" baseline="-25000" dirty="0">
              <a:latin typeface="Comic Sans MS" pitchFamily="66" charset="0"/>
            </a:endParaRPr>
          </a:p>
          <a:p>
            <a:pPr marL="0" indent="0" algn="ctr">
              <a:buNone/>
            </a:pPr>
            <a:r>
              <a:rPr lang="en-GB" sz="1400" dirty="0">
                <a:latin typeface="Comic Sans MS" pitchFamily="66" charset="0"/>
                <a:sym typeface="Wingdings" pitchFamily="2" charset="2"/>
              </a:rPr>
              <a:t> </a:t>
            </a:r>
            <a:r>
              <a:rPr lang="en-GB" sz="1400" dirty="0">
                <a:latin typeface="Comic Sans MS" pitchFamily="66" charset="0"/>
              </a:rPr>
              <a:t>Follow the same process, just using algebra instead of numbers</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cxnSp>
        <p:nvCxnSpPr>
          <p:cNvPr id="11" name="Straight Connector 10"/>
          <p:cNvCxnSpPr/>
          <p:nvPr/>
        </p:nvCxnSpPr>
        <p:spPr>
          <a:xfrm>
            <a:off x="3962400" y="1600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62400" y="1905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62400" y="16002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486400" y="16002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486400" y="1600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10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86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62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191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53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15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77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14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99015" y="1905000"/>
            <a:ext cx="277640" cy="307777"/>
          </a:xfrm>
          <a:prstGeom prst="rect">
            <a:avLst/>
          </a:prstGeom>
          <a:noFill/>
        </p:spPr>
        <p:txBody>
          <a:bodyPr wrap="none" rtlCol="0">
            <a:spAutoFit/>
          </a:bodyPr>
          <a:lstStyle/>
          <a:p>
            <a:pPr algn="ctr"/>
            <a:r>
              <a:rPr lang="en-GB" sz="1400" dirty="0">
                <a:latin typeface="Comic Sans MS" pitchFamily="66" charset="0"/>
              </a:rPr>
              <a:t>u</a:t>
            </a:r>
          </a:p>
        </p:txBody>
      </p:sp>
      <p:cxnSp>
        <p:nvCxnSpPr>
          <p:cNvPr id="25" name="Straight Arrow Connector 24"/>
          <p:cNvCxnSpPr/>
          <p:nvPr/>
        </p:nvCxnSpPr>
        <p:spPr>
          <a:xfrm>
            <a:off x="6400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69786" y="1905000"/>
            <a:ext cx="308098" cy="307777"/>
          </a:xfrm>
          <a:prstGeom prst="rect">
            <a:avLst/>
          </a:prstGeom>
          <a:noFill/>
        </p:spPr>
        <p:txBody>
          <a:bodyPr wrap="none" rtlCol="0">
            <a:spAutoFit/>
          </a:bodyPr>
          <a:lstStyle/>
          <a:p>
            <a:pPr algn="ctr"/>
            <a:r>
              <a:rPr lang="en-GB" sz="1400" dirty="0">
                <a:latin typeface="Comic Sans MS" pitchFamily="66" charset="0"/>
              </a:rPr>
              <a:t>w</a:t>
            </a:r>
            <a:endParaRPr lang="en-GB" sz="1400" baseline="-25000" dirty="0">
              <a:latin typeface="Comic Sans MS" pitchFamily="66" charset="0"/>
            </a:endParaRPr>
          </a:p>
        </p:txBody>
      </p:sp>
      <p:cxnSp>
        <p:nvCxnSpPr>
          <p:cNvPr id="27" name="Straight Connector 26"/>
          <p:cNvCxnSpPr/>
          <p:nvPr/>
        </p:nvCxnSpPr>
        <p:spPr>
          <a:xfrm>
            <a:off x="3962400" y="2895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14800"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29" name="TextBox 28"/>
          <p:cNvSpPr txBox="1"/>
          <p:nvPr/>
        </p:nvSpPr>
        <p:spPr>
          <a:xfrm>
            <a:off x="5638800"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30" name="TextBox 29"/>
          <p:cNvSpPr txBox="1"/>
          <p:nvPr/>
        </p:nvSpPr>
        <p:spPr>
          <a:xfrm>
            <a:off x="4876800"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31" name="TextBox 30"/>
          <p:cNvSpPr txBox="1"/>
          <p:nvPr/>
        </p:nvSpPr>
        <p:spPr>
          <a:xfrm>
            <a:off x="6400800"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32" name="Straight Arrow Connector 31"/>
          <p:cNvCxnSpPr/>
          <p:nvPr/>
        </p:nvCxnSpPr>
        <p:spPr>
          <a:xfrm flipH="1">
            <a:off x="4876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06513" y="1905000"/>
            <a:ext cx="386644" cy="307777"/>
          </a:xfrm>
          <a:prstGeom prst="rect">
            <a:avLst/>
          </a:prstGeom>
          <a:noFill/>
        </p:spPr>
        <p:txBody>
          <a:bodyPr wrap="none" rtlCol="0">
            <a:spAutoFit/>
          </a:bodyPr>
          <a:lstStyle/>
          <a:p>
            <a:pPr algn="ctr"/>
            <a:r>
              <a:rPr lang="en-GB" sz="1400" dirty="0">
                <a:latin typeface="Comic Sans MS" pitchFamily="66" charset="0"/>
              </a:rPr>
              <a:t>2u</a:t>
            </a:r>
          </a:p>
        </p:txBody>
      </p:sp>
      <p:cxnSp>
        <p:nvCxnSpPr>
          <p:cNvPr id="34" name="Straight Arrow Connector 33"/>
          <p:cNvCxnSpPr/>
          <p:nvPr/>
        </p:nvCxnSpPr>
        <p:spPr>
          <a:xfrm>
            <a:off x="5638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23816" y="1905000"/>
            <a:ext cx="276038" cy="307777"/>
          </a:xfrm>
          <a:prstGeom prst="rect">
            <a:avLst/>
          </a:prstGeom>
          <a:noFill/>
        </p:spPr>
        <p:txBody>
          <a:bodyPr wrap="none" rtlCol="0">
            <a:spAutoFit/>
          </a:bodyPr>
          <a:lstStyle/>
          <a:p>
            <a:pPr algn="ctr"/>
            <a:r>
              <a:rPr lang="en-GB" sz="1400" dirty="0">
                <a:latin typeface="Comic Sans MS" pitchFamily="66" charset="0"/>
              </a:rPr>
              <a:t>v</a:t>
            </a:r>
            <a:endParaRPr lang="en-GB" sz="1400" baseline="-25000" dirty="0">
              <a:latin typeface="Comic Sans MS" pitchFamily="66" charset="0"/>
            </a:endParaRPr>
          </a:p>
        </p:txBody>
      </p:sp>
      <p:sp>
        <p:nvSpPr>
          <p:cNvPr id="36" name="TextBox 35"/>
          <p:cNvSpPr txBox="1"/>
          <p:nvPr/>
        </p:nvSpPr>
        <p:spPr>
          <a:xfrm>
            <a:off x="4125162"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7" name="TextBox 36"/>
          <p:cNvSpPr txBox="1"/>
          <p:nvPr/>
        </p:nvSpPr>
        <p:spPr>
          <a:xfrm>
            <a:off x="5649162"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8" name="TextBox 37"/>
          <p:cNvSpPr txBox="1"/>
          <p:nvPr/>
        </p:nvSpPr>
        <p:spPr>
          <a:xfrm>
            <a:off x="4941664" y="2590800"/>
            <a:ext cx="324128" cy="307777"/>
          </a:xfrm>
          <a:prstGeom prst="rect">
            <a:avLst/>
          </a:prstGeom>
          <a:noFill/>
        </p:spPr>
        <p:txBody>
          <a:bodyPr wrap="none" rtlCol="0">
            <a:spAutoFit/>
          </a:bodyPr>
          <a:lstStyle/>
          <a:p>
            <a:pPr algn="ctr"/>
            <a:r>
              <a:rPr lang="en-GB" sz="1400" dirty="0">
                <a:latin typeface="Comic Sans MS" pitchFamily="66" charset="0"/>
              </a:rPr>
              <a:t>m</a:t>
            </a:r>
          </a:p>
        </p:txBody>
      </p:sp>
      <p:sp>
        <p:nvSpPr>
          <p:cNvPr id="39" name="TextBox 38"/>
          <p:cNvSpPr txBox="1"/>
          <p:nvPr/>
        </p:nvSpPr>
        <p:spPr>
          <a:xfrm>
            <a:off x="6465664" y="2590800"/>
            <a:ext cx="324128" cy="307777"/>
          </a:xfrm>
          <a:prstGeom prst="rect">
            <a:avLst/>
          </a:prstGeom>
          <a:noFill/>
        </p:spPr>
        <p:txBody>
          <a:bodyPr wrap="none" rtlCol="0">
            <a:spAutoFit/>
          </a:bodyPr>
          <a:lstStyle/>
          <a:p>
            <a:pPr algn="ctr"/>
            <a:r>
              <a:rPr lang="en-GB" sz="1400" dirty="0">
                <a:latin typeface="Comic Sans MS" pitchFamily="66" charset="0"/>
              </a:rPr>
              <a:t>m</a:t>
            </a:r>
          </a:p>
        </p:txBody>
      </p:sp>
      <mc:AlternateContent xmlns:mc="http://schemas.openxmlformats.org/markup-compatibility/2006" xmlns:a14="http://schemas.microsoft.com/office/drawing/2010/main">
        <mc:Choice Requires="a14">
          <p:sp>
            <p:nvSpPr>
              <p:cNvPr id="50" name="TextBox 49"/>
              <p:cNvSpPr txBox="1"/>
              <p:nvPr/>
            </p:nvSpPr>
            <p:spPr>
              <a:xfrm>
                <a:off x="7239000" y="1524000"/>
                <a:ext cx="135857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3</m:t>
                      </m:r>
                      <m:r>
                        <a:rPr lang="en-GB" sz="1600" b="0" i="1" smtClean="0">
                          <a:solidFill>
                            <a:srgbClr val="FF0000"/>
                          </a:solidFill>
                          <a:latin typeface="Cambria Math"/>
                        </a:rPr>
                        <m:t>𝑢𝑒</m:t>
                      </m:r>
                      <m:r>
                        <a:rPr lang="en-GB" sz="1600" b="0" i="1" smtClean="0">
                          <a:solidFill>
                            <a:srgbClr val="FF0000"/>
                          </a:solidFill>
                          <a:latin typeface="Cambria Math"/>
                        </a:rPr>
                        <m:t>=</m:t>
                      </m:r>
                      <m:r>
                        <a:rPr lang="en-GB" sz="1600" b="0" i="1" smtClean="0">
                          <a:solidFill>
                            <a:srgbClr val="FF0000"/>
                          </a:solidFill>
                          <a:latin typeface="Cambria Math"/>
                        </a:rPr>
                        <m:t>𝑤</m:t>
                      </m:r>
                      <m:r>
                        <a:rPr lang="en-GB" sz="1600" b="0" i="1" smtClean="0">
                          <a:solidFill>
                            <a:srgbClr val="FF0000"/>
                          </a:solidFill>
                          <a:latin typeface="Cambria Math"/>
                        </a:rPr>
                        <m:t>−</m:t>
                      </m:r>
                      <m:r>
                        <a:rPr lang="en-GB" sz="1600" b="0" i="1" smtClean="0">
                          <a:solidFill>
                            <a:srgbClr val="FF0000"/>
                          </a:solidFill>
                          <a:latin typeface="Cambria Math"/>
                        </a:rPr>
                        <m:t>𝑣</m:t>
                      </m:r>
                    </m:oMath>
                  </m:oMathPara>
                </a14:m>
                <a:endParaRPr lang="en-GB" sz="1600" dirty="0">
                  <a:solidFill>
                    <a:srgbClr val="FF0000"/>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239000" y="1524000"/>
                <a:ext cx="1358577" cy="338554"/>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7" name="TextBox 66"/>
              <p:cNvSpPr txBox="1"/>
              <p:nvPr/>
            </p:nvSpPr>
            <p:spPr>
              <a:xfrm>
                <a:off x="7422931" y="1912883"/>
                <a:ext cx="125669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𝑢</m:t>
                      </m:r>
                      <m:r>
                        <a:rPr lang="en-GB" sz="1600" b="0" i="1" smtClean="0">
                          <a:solidFill>
                            <a:srgbClr val="FF0000"/>
                          </a:solidFill>
                          <a:latin typeface="Cambria Math"/>
                        </a:rPr>
                        <m:t>=3</m:t>
                      </m:r>
                      <m:r>
                        <a:rPr lang="en-GB" sz="1600" b="0" i="1" smtClean="0">
                          <a:solidFill>
                            <a:srgbClr val="FF0000"/>
                          </a:solidFill>
                          <a:latin typeface="Cambria Math"/>
                        </a:rPr>
                        <m:t>𝑣</m:t>
                      </m:r>
                      <m:r>
                        <a:rPr lang="en-GB" sz="1600" b="0" i="1" smtClean="0">
                          <a:solidFill>
                            <a:srgbClr val="FF0000"/>
                          </a:solidFill>
                          <a:latin typeface="Cambria Math"/>
                        </a:rPr>
                        <m:t>+</m:t>
                      </m:r>
                      <m:r>
                        <a:rPr lang="en-GB" sz="1600" b="0" i="1" smtClean="0">
                          <a:solidFill>
                            <a:srgbClr val="FF0000"/>
                          </a:solidFill>
                          <a:latin typeface="Cambria Math"/>
                        </a:rPr>
                        <m:t>𝑤</m:t>
                      </m:r>
                    </m:oMath>
                  </m:oMathPara>
                </a14:m>
                <a:endParaRPr lang="en-GB" sz="1600" dirty="0">
                  <a:solidFill>
                    <a:srgbClr val="FF0000"/>
                  </a:solidFill>
                </a:endParaRPr>
              </a:p>
            </p:txBody>
          </p:sp>
        </mc:Choice>
        <mc:Fallback xmlns="">
          <p:sp>
            <p:nvSpPr>
              <p:cNvPr id="67" name="TextBox 66"/>
              <p:cNvSpPr txBox="1">
                <a:spLocks noRot="1" noChangeAspect="1" noMove="1" noResize="1" noEditPoints="1" noAdjustHandles="1" noChangeArrowheads="1" noChangeShapeType="1" noTextEdit="1"/>
              </p:cNvSpPr>
              <p:nvPr/>
            </p:nvSpPr>
            <p:spPr>
              <a:xfrm>
                <a:off x="7422931" y="1912883"/>
                <a:ext cx="1256691" cy="338554"/>
              </a:xfrm>
              <a:prstGeom prst="rect">
                <a:avLst/>
              </a:prstGeom>
              <a:blipFill rotWithShape="1">
                <a:blip r:embed="rId10"/>
                <a:stretch>
                  <a:fillRect/>
                </a:stretch>
              </a:blipFill>
            </p:spPr>
            <p:txBody>
              <a:bodyPr/>
              <a:lstStyle/>
              <a:p>
                <a:r>
                  <a:rPr lang="en-GB">
                    <a:noFill/>
                  </a:rPr>
                  <a:t> </a:t>
                </a:r>
              </a:p>
            </p:txBody>
          </p:sp>
        </mc:Fallback>
      </mc:AlternateContent>
      <p:cxnSp>
        <p:nvCxnSpPr>
          <p:cNvPr id="41" name="Straight Arrow Connector 40"/>
          <p:cNvCxnSpPr/>
          <p:nvPr/>
        </p:nvCxnSpPr>
        <p:spPr>
          <a:xfrm>
            <a:off x="5715000" y="3505200"/>
            <a:ext cx="914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638800" y="3200400"/>
            <a:ext cx="1037463" cy="307777"/>
          </a:xfrm>
          <a:prstGeom prst="rect">
            <a:avLst/>
          </a:prstGeom>
          <a:noFill/>
        </p:spPr>
        <p:txBody>
          <a:bodyPr wrap="none" rtlCol="0">
            <a:spAutoFit/>
          </a:bodyPr>
          <a:lstStyle/>
          <a:p>
            <a:r>
              <a:rPr lang="en-GB" sz="1400" dirty="0">
                <a:latin typeface="Comic Sans MS" pitchFamily="66" charset="0"/>
              </a:rPr>
              <a:t>Rearrange</a:t>
            </a:r>
          </a:p>
        </p:txBody>
      </p:sp>
      <mc:AlternateContent xmlns:mc="http://schemas.openxmlformats.org/markup-compatibility/2006" xmlns:a14="http://schemas.microsoft.com/office/drawing/2010/main">
        <mc:Choice Requires="a14">
          <p:sp>
            <p:nvSpPr>
              <p:cNvPr id="71" name="TextBox 70"/>
              <p:cNvSpPr txBox="1"/>
              <p:nvPr/>
            </p:nvSpPr>
            <p:spPr>
              <a:xfrm>
                <a:off x="4343400" y="2971800"/>
                <a:ext cx="135857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3</m:t>
                      </m:r>
                      <m:r>
                        <a:rPr lang="en-GB" sz="1600" b="0" i="1" smtClean="0">
                          <a:solidFill>
                            <a:schemeClr val="tx1"/>
                          </a:solidFill>
                          <a:latin typeface="Cambria Math"/>
                        </a:rPr>
                        <m:t>𝑢𝑒</m:t>
                      </m:r>
                      <m:r>
                        <a:rPr lang="en-GB" sz="1600" b="0" i="1" smtClean="0">
                          <a:solidFill>
                            <a:schemeClr val="tx1"/>
                          </a:solidFill>
                          <a:latin typeface="Cambria Math"/>
                        </a:rPr>
                        <m:t>=</m:t>
                      </m:r>
                      <m:r>
                        <a:rPr lang="en-GB" sz="1600" b="0" i="1" smtClean="0">
                          <a:solidFill>
                            <a:schemeClr val="tx1"/>
                          </a:solidFill>
                          <a:latin typeface="Cambria Math"/>
                        </a:rPr>
                        <m:t>𝑤</m:t>
                      </m:r>
                      <m:r>
                        <a:rPr lang="en-GB" sz="1600" b="0" i="1" smtClean="0">
                          <a:solidFill>
                            <a:schemeClr val="tx1"/>
                          </a:solidFill>
                          <a:latin typeface="Cambria Math"/>
                        </a:rPr>
                        <m:t>−</m:t>
                      </m:r>
                      <m:r>
                        <a:rPr lang="en-GB" sz="1600" b="0" i="1" smtClean="0">
                          <a:solidFill>
                            <a:schemeClr val="tx1"/>
                          </a:solidFill>
                          <a:latin typeface="Cambria Math"/>
                        </a:rPr>
                        <m:t>𝑣</m:t>
                      </m:r>
                    </m:oMath>
                  </m:oMathPara>
                </a14:m>
                <a:endParaRPr lang="en-GB" sz="1600" dirty="0">
                  <a:solidFill>
                    <a:schemeClr val="tx1"/>
                  </a:solidFill>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4343400" y="2971800"/>
                <a:ext cx="1358577" cy="338554"/>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4343400" y="3276600"/>
                <a:ext cx="125669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𝑢</m:t>
                      </m:r>
                      <m:r>
                        <a:rPr lang="en-GB" sz="1600" b="0" i="1" smtClean="0">
                          <a:solidFill>
                            <a:schemeClr val="tx1"/>
                          </a:solidFill>
                          <a:latin typeface="Cambria Math"/>
                        </a:rPr>
                        <m:t>=3</m:t>
                      </m:r>
                      <m:r>
                        <a:rPr lang="en-GB" sz="1600" b="0" i="1" smtClean="0">
                          <a:solidFill>
                            <a:schemeClr val="tx1"/>
                          </a:solidFill>
                          <a:latin typeface="Cambria Math"/>
                        </a:rPr>
                        <m:t>𝑣</m:t>
                      </m:r>
                      <m:r>
                        <a:rPr lang="en-GB" sz="1600" b="0" i="1" smtClean="0">
                          <a:solidFill>
                            <a:schemeClr val="tx1"/>
                          </a:solidFill>
                          <a:latin typeface="Cambria Math"/>
                        </a:rPr>
                        <m:t>+</m:t>
                      </m:r>
                      <m:r>
                        <a:rPr lang="en-GB" sz="1600" b="0" i="1" smtClean="0">
                          <a:solidFill>
                            <a:schemeClr val="tx1"/>
                          </a:solidFill>
                          <a:latin typeface="Cambria Math"/>
                        </a:rPr>
                        <m:t>𝑤</m:t>
                      </m:r>
                    </m:oMath>
                  </m:oMathPara>
                </a14:m>
                <a:endParaRPr lang="en-GB" sz="1600" dirty="0">
                  <a:solidFill>
                    <a:schemeClr val="tx1"/>
                  </a:solidFill>
                </a:endParaRPr>
              </a:p>
            </p:txBody>
          </p:sp>
        </mc:Choice>
        <mc:Fallback xmlns="">
          <p:sp>
            <p:nvSpPr>
              <p:cNvPr id="72" name="TextBox 71"/>
              <p:cNvSpPr txBox="1">
                <a:spLocks noRot="1" noChangeAspect="1" noMove="1" noResize="1" noEditPoints="1" noAdjustHandles="1" noChangeArrowheads="1" noChangeShapeType="1" noTextEdit="1"/>
              </p:cNvSpPr>
              <p:nvPr/>
            </p:nvSpPr>
            <p:spPr>
              <a:xfrm>
                <a:off x="4343400" y="3276600"/>
                <a:ext cx="1256691" cy="338554"/>
              </a:xfrm>
              <a:prstGeom prst="rect">
                <a:avLst/>
              </a:prstGeom>
              <a:blipFill rotWithShape="1">
                <a:blip r:embed="rId12"/>
                <a:stretch>
                  <a:fillRect/>
                </a:stretch>
              </a:blipFill>
            </p:spPr>
            <p:txBody>
              <a:bodyPr/>
              <a:lstStyle/>
              <a:p>
                <a:r>
                  <a:rPr lang="en-GB">
                    <a:noFill/>
                  </a:rPr>
                  <a:t> </a:t>
                </a:r>
              </a:p>
            </p:txBody>
          </p:sp>
        </mc:Fallback>
      </mc:AlternateContent>
      <p:sp>
        <p:nvSpPr>
          <p:cNvPr id="73" name="TextBox 72"/>
          <p:cNvSpPr txBox="1"/>
          <p:nvPr/>
        </p:nvSpPr>
        <p:spPr>
          <a:xfrm>
            <a:off x="3962400" y="2971800"/>
            <a:ext cx="385042" cy="338554"/>
          </a:xfrm>
          <a:prstGeom prst="rect">
            <a:avLst/>
          </a:prstGeom>
          <a:noFill/>
        </p:spPr>
        <p:txBody>
          <a:bodyPr wrap="none" rtlCol="0">
            <a:spAutoFit/>
          </a:bodyPr>
          <a:lstStyle/>
          <a:p>
            <a:r>
              <a:rPr lang="en-GB" sz="1600" b="1" dirty="0">
                <a:latin typeface="Comic Sans MS" pitchFamily="66" charset="0"/>
              </a:rPr>
              <a:t>1)</a:t>
            </a:r>
          </a:p>
        </p:txBody>
      </p:sp>
      <p:sp>
        <p:nvSpPr>
          <p:cNvPr id="74" name="TextBox 73"/>
          <p:cNvSpPr txBox="1"/>
          <p:nvPr/>
        </p:nvSpPr>
        <p:spPr>
          <a:xfrm>
            <a:off x="3962400" y="3276600"/>
            <a:ext cx="385042" cy="338554"/>
          </a:xfrm>
          <a:prstGeom prst="rect">
            <a:avLst/>
          </a:prstGeom>
          <a:noFill/>
        </p:spPr>
        <p:txBody>
          <a:bodyPr wrap="none" rtlCol="0">
            <a:spAutoFit/>
          </a:bodyPr>
          <a:lstStyle/>
          <a:p>
            <a:r>
              <a:rPr lang="en-GB" sz="1600" b="1" dirty="0">
                <a:latin typeface="Comic Sans MS" pitchFamily="66" charset="0"/>
              </a:rPr>
              <a:t>2)</a:t>
            </a:r>
          </a:p>
        </p:txBody>
      </p:sp>
      <mc:AlternateContent xmlns:mc="http://schemas.openxmlformats.org/markup-compatibility/2006" xmlns:a14="http://schemas.microsoft.com/office/drawing/2010/main">
        <mc:Choice Requires="a14">
          <p:sp>
            <p:nvSpPr>
              <p:cNvPr id="75" name="TextBox 74"/>
              <p:cNvSpPr txBox="1"/>
              <p:nvPr/>
            </p:nvSpPr>
            <p:spPr>
              <a:xfrm>
                <a:off x="6858000" y="3276600"/>
                <a:ext cx="125669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𝑢</m:t>
                      </m:r>
                      <m:r>
                        <a:rPr lang="en-GB" sz="1600" b="0" i="1" smtClean="0">
                          <a:solidFill>
                            <a:schemeClr val="tx1"/>
                          </a:solidFill>
                          <a:latin typeface="Cambria Math"/>
                        </a:rPr>
                        <m:t>−3</m:t>
                      </m:r>
                      <m:r>
                        <a:rPr lang="en-GB" sz="1600" b="0" i="1" smtClean="0">
                          <a:solidFill>
                            <a:schemeClr val="tx1"/>
                          </a:solidFill>
                          <a:latin typeface="Cambria Math"/>
                        </a:rPr>
                        <m:t>𝑣</m:t>
                      </m:r>
                      <m:r>
                        <a:rPr lang="en-GB" sz="1600" b="0" i="1" smtClean="0">
                          <a:solidFill>
                            <a:schemeClr val="tx1"/>
                          </a:solidFill>
                          <a:latin typeface="Cambria Math"/>
                        </a:rPr>
                        <m:t>=</m:t>
                      </m:r>
                      <m:r>
                        <a:rPr lang="en-GB" sz="1600" b="0" i="1" smtClean="0">
                          <a:solidFill>
                            <a:schemeClr val="tx1"/>
                          </a:solidFill>
                          <a:latin typeface="Cambria Math"/>
                        </a:rPr>
                        <m:t>𝑤</m:t>
                      </m:r>
                    </m:oMath>
                  </m:oMathPara>
                </a14:m>
                <a:endParaRPr lang="en-GB" sz="1600" dirty="0">
                  <a:solidFill>
                    <a:schemeClr val="tx1"/>
                  </a:solidFill>
                </a:endParaRPr>
              </a:p>
            </p:txBody>
          </p:sp>
        </mc:Choice>
        <mc:Fallback xmlns="">
          <p:sp>
            <p:nvSpPr>
              <p:cNvPr id="75" name="TextBox 74"/>
              <p:cNvSpPr txBox="1">
                <a:spLocks noRot="1" noChangeAspect="1" noMove="1" noResize="1" noEditPoints="1" noAdjustHandles="1" noChangeArrowheads="1" noChangeShapeType="1" noTextEdit="1"/>
              </p:cNvSpPr>
              <p:nvPr/>
            </p:nvSpPr>
            <p:spPr>
              <a:xfrm>
                <a:off x="6858000" y="3276600"/>
                <a:ext cx="1256691" cy="338554"/>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6" name="TextBox 75"/>
              <p:cNvSpPr txBox="1"/>
              <p:nvPr/>
            </p:nvSpPr>
            <p:spPr>
              <a:xfrm>
                <a:off x="4343400" y="3810000"/>
                <a:ext cx="135857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3</m:t>
                      </m:r>
                      <m:r>
                        <a:rPr lang="en-GB" sz="1600" b="0" i="1" smtClean="0">
                          <a:solidFill>
                            <a:schemeClr val="tx1"/>
                          </a:solidFill>
                          <a:latin typeface="Cambria Math"/>
                        </a:rPr>
                        <m:t>𝑢𝑒</m:t>
                      </m:r>
                      <m:r>
                        <a:rPr lang="en-GB" sz="1600" b="0" i="1" smtClean="0">
                          <a:solidFill>
                            <a:schemeClr val="tx1"/>
                          </a:solidFill>
                          <a:latin typeface="Cambria Math"/>
                        </a:rPr>
                        <m:t>=</m:t>
                      </m:r>
                      <m:r>
                        <a:rPr lang="en-GB" sz="1600" b="0" i="1" smtClean="0">
                          <a:solidFill>
                            <a:srgbClr val="FF0000"/>
                          </a:solidFill>
                          <a:latin typeface="Cambria Math"/>
                        </a:rPr>
                        <m:t>𝑤</m:t>
                      </m:r>
                      <m:r>
                        <a:rPr lang="en-GB" sz="1600" b="0" i="1" smtClean="0">
                          <a:solidFill>
                            <a:schemeClr val="tx1"/>
                          </a:solidFill>
                          <a:latin typeface="Cambria Math"/>
                        </a:rPr>
                        <m:t>−</m:t>
                      </m:r>
                      <m:r>
                        <a:rPr lang="en-GB" sz="1600" b="0" i="1" smtClean="0">
                          <a:solidFill>
                            <a:schemeClr val="tx1"/>
                          </a:solidFill>
                          <a:latin typeface="Cambria Math"/>
                        </a:rPr>
                        <m:t>𝑣</m:t>
                      </m:r>
                    </m:oMath>
                  </m:oMathPara>
                </a14:m>
                <a:endParaRPr lang="en-GB" sz="1600" dirty="0">
                  <a:solidFill>
                    <a:schemeClr val="tx1"/>
                  </a:solidFill>
                </a:endParaRPr>
              </a:p>
            </p:txBody>
          </p:sp>
        </mc:Choice>
        <mc:Fallback xmlns="">
          <p:sp>
            <p:nvSpPr>
              <p:cNvPr id="76" name="TextBox 75"/>
              <p:cNvSpPr txBox="1">
                <a:spLocks noRot="1" noChangeAspect="1" noMove="1" noResize="1" noEditPoints="1" noAdjustHandles="1" noChangeArrowheads="1" noChangeShapeType="1" noTextEdit="1"/>
              </p:cNvSpPr>
              <p:nvPr/>
            </p:nvSpPr>
            <p:spPr>
              <a:xfrm>
                <a:off x="4343400" y="3810000"/>
                <a:ext cx="1358577" cy="338554"/>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4343400" y="4267200"/>
                <a:ext cx="196951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3</m:t>
                      </m:r>
                      <m:r>
                        <a:rPr lang="en-GB" sz="1600" b="0" i="1" smtClean="0">
                          <a:solidFill>
                            <a:schemeClr val="tx1"/>
                          </a:solidFill>
                          <a:latin typeface="Cambria Math"/>
                        </a:rPr>
                        <m:t>𝑢𝑒</m:t>
                      </m:r>
                      <m:r>
                        <a:rPr lang="en-GB" sz="1600" b="0" i="1" smtClean="0">
                          <a:solidFill>
                            <a:schemeClr val="tx1"/>
                          </a:solidFill>
                          <a:latin typeface="Cambria Math"/>
                        </a:rPr>
                        <m:t>=(</m:t>
                      </m:r>
                      <m:r>
                        <a:rPr lang="en-GB" sz="1600" b="0" i="1" smtClean="0">
                          <a:solidFill>
                            <a:srgbClr val="FF0000"/>
                          </a:solidFill>
                          <a:latin typeface="Cambria Math"/>
                        </a:rPr>
                        <m:t>𝑢</m:t>
                      </m:r>
                      <m:r>
                        <a:rPr lang="en-GB" sz="1600" b="0" i="1" smtClean="0">
                          <a:solidFill>
                            <a:srgbClr val="FF0000"/>
                          </a:solidFill>
                          <a:latin typeface="Cambria Math"/>
                        </a:rPr>
                        <m:t>−3</m:t>
                      </m:r>
                      <m:r>
                        <a:rPr lang="en-GB" sz="1600" b="0" i="1" smtClean="0">
                          <a:solidFill>
                            <a:srgbClr val="FF0000"/>
                          </a:solidFill>
                          <a:latin typeface="Cambria Math"/>
                        </a:rPr>
                        <m:t>𝑣</m:t>
                      </m:r>
                      <m:r>
                        <a:rPr lang="en-GB" sz="1600" b="0" i="1" smtClean="0">
                          <a:solidFill>
                            <a:schemeClr val="tx1"/>
                          </a:solidFill>
                          <a:latin typeface="Cambria Math"/>
                        </a:rPr>
                        <m:t>)−</m:t>
                      </m:r>
                      <m:r>
                        <a:rPr lang="en-GB" sz="1600" b="0" i="1" smtClean="0">
                          <a:solidFill>
                            <a:schemeClr val="tx1"/>
                          </a:solidFill>
                          <a:latin typeface="Cambria Math"/>
                        </a:rPr>
                        <m:t>𝑣</m:t>
                      </m:r>
                    </m:oMath>
                  </m:oMathPara>
                </a14:m>
                <a:endParaRPr lang="en-GB" sz="1600" dirty="0">
                  <a:solidFill>
                    <a:schemeClr val="tx1"/>
                  </a:solidFill>
                </a:endParaRPr>
              </a:p>
            </p:txBody>
          </p:sp>
        </mc:Choice>
        <mc:Fallback xmlns="">
          <p:sp>
            <p:nvSpPr>
              <p:cNvPr id="77" name="TextBox 76"/>
              <p:cNvSpPr txBox="1">
                <a:spLocks noRot="1" noChangeAspect="1" noMove="1" noResize="1" noEditPoints="1" noAdjustHandles="1" noChangeArrowheads="1" noChangeShapeType="1" noTextEdit="1"/>
              </p:cNvSpPr>
              <p:nvPr/>
            </p:nvSpPr>
            <p:spPr>
              <a:xfrm>
                <a:off x="4343400" y="4267200"/>
                <a:ext cx="1969514" cy="338554"/>
              </a:xfrm>
              <a:prstGeom prst="rect">
                <a:avLst/>
              </a:prstGeom>
              <a:blipFill rotWithShape="1">
                <a:blip r:embed="rId15"/>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4343400" y="4724400"/>
                <a:ext cx="143629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3</m:t>
                      </m:r>
                      <m:r>
                        <a:rPr lang="en-GB" sz="1600" b="0" i="1" smtClean="0">
                          <a:solidFill>
                            <a:schemeClr val="tx1"/>
                          </a:solidFill>
                          <a:latin typeface="Cambria Math"/>
                        </a:rPr>
                        <m:t>𝑢𝑒</m:t>
                      </m:r>
                      <m:r>
                        <a:rPr lang="en-GB" sz="1600" b="0" i="1" smtClean="0">
                          <a:solidFill>
                            <a:schemeClr val="tx1"/>
                          </a:solidFill>
                          <a:latin typeface="Cambria Math"/>
                        </a:rPr>
                        <m:t>=</m:t>
                      </m:r>
                      <m:r>
                        <a:rPr lang="en-GB" sz="1600" b="0" i="1" smtClean="0">
                          <a:solidFill>
                            <a:schemeClr val="tx1"/>
                          </a:solidFill>
                          <a:latin typeface="Cambria Math"/>
                        </a:rPr>
                        <m:t>𝑢</m:t>
                      </m:r>
                      <m:r>
                        <a:rPr lang="en-GB" sz="1600" b="0" i="1" smtClean="0">
                          <a:solidFill>
                            <a:schemeClr val="tx1"/>
                          </a:solidFill>
                          <a:latin typeface="Cambria Math"/>
                        </a:rPr>
                        <m:t>−4</m:t>
                      </m:r>
                      <m:r>
                        <a:rPr lang="en-GB" sz="1600" b="0" i="1" smtClean="0">
                          <a:solidFill>
                            <a:schemeClr val="tx1"/>
                          </a:solidFill>
                          <a:latin typeface="Cambria Math"/>
                        </a:rPr>
                        <m:t>𝑣</m:t>
                      </m:r>
                    </m:oMath>
                  </m:oMathPara>
                </a14:m>
                <a:endParaRPr lang="en-GB" sz="1600" dirty="0">
                  <a:solidFill>
                    <a:schemeClr val="tx1"/>
                  </a:solidFill>
                </a:endParaRPr>
              </a:p>
            </p:txBody>
          </p:sp>
        </mc:Choice>
        <mc:Fallback xmlns="">
          <p:sp>
            <p:nvSpPr>
              <p:cNvPr id="78" name="TextBox 77"/>
              <p:cNvSpPr txBox="1">
                <a:spLocks noRot="1" noChangeAspect="1" noMove="1" noResize="1" noEditPoints="1" noAdjustHandles="1" noChangeArrowheads="1" noChangeShapeType="1" noTextEdit="1"/>
              </p:cNvSpPr>
              <p:nvPr/>
            </p:nvSpPr>
            <p:spPr>
              <a:xfrm>
                <a:off x="4343400" y="4724400"/>
                <a:ext cx="1436291" cy="338554"/>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4419600" y="5181600"/>
                <a:ext cx="1512491"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4</m:t>
                      </m:r>
                      <m:r>
                        <a:rPr lang="en-GB" sz="1600" b="0" i="1" smtClean="0">
                          <a:solidFill>
                            <a:schemeClr val="tx1"/>
                          </a:solidFill>
                          <a:latin typeface="Cambria Math"/>
                        </a:rPr>
                        <m:t>𝑣</m:t>
                      </m:r>
                      <m:r>
                        <a:rPr lang="en-GB" sz="1600" b="0" i="1" smtClean="0">
                          <a:solidFill>
                            <a:schemeClr val="tx1"/>
                          </a:solidFill>
                          <a:latin typeface="Cambria Math"/>
                        </a:rPr>
                        <m:t>=</m:t>
                      </m:r>
                      <m:r>
                        <a:rPr lang="en-GB" sz="1600" b="0" i="1" smtClean="0">
                          <a:solidFill>
                            <a:schemeClr val="tx1"/>
                          </a:solidFill>
                          <a:latin typeface="Cambria Math"/>
                        </a:rPr>
                        <m:t>𝑢</m:t>
                      </m:r>
                      <m:r>
                        <a:rPr lang="en-GB" sz="1600" b="0" i="1" smtClean="0">
                          <a:solidFill>
                            <a:schemeClr val="tx1"/>
                          </a:solidFill>
                          <a:latin typeface="Cambria Math"/>
                        </a:rPr>
                        <m:t>−3</m:t>
                      </m:r>
                      <m:r>
                        <a:rPr lang="en-GB" sz="1600" b="0" i="1" smtClean="0">
                          <a:solidFill>
                            <a:schemeClr val="tx1"/>
                          </a:solidFill>
                          <a:latin typeface="Cambria Math"/>
                        </a:rPr>
                        <m:t>𝑢𝑒</m:t>
                      </m:r>
                    </m:oMath>
                  </m:oMathPara>
                </a14:m>
                <a:endParaRPr lang="en-GB" sz="1600" dirty="0">
                  <a:solidFill>
                    <a:schemeClr val="tx1"/>
                  </a:solidFill>
                </a:endParaRPr>
              </a:p>
            </p:txBody>
          </p:sp>
        </mc:Choice>
        <mc:Fallback xmlns="">
          <p:sp>
            <p:nvSpPr>
              <p:cNvPr id="79" name="TextBox 78"/>
              <p:cNvSpPr txBox="1">
                <a:spLocks noRot="1" noChangeAspect="1" noMove="1" noResize="1" noEditPoints="1" noAdjustHandles="1" noChangeArrowheads="1" noChangeShapeType="1" noTextEdit="1"/>
              </p:cNvSpPr>
              <p:nvPr/>
            </p:nvSpPr>
            <p:spPr>
              <a:xfrm>
                <a:off x="4419600" y="5181600"/>
                <a:ext cx="1512491" cy="338554"/>
              </a:xfrm>
              <a:prstGeom prst="rect">
                <a:avLst/>
              </a:prstGeom>
              <a:blipFill rotWithShape="1">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4419600" y="5562600"/>
                <a:ext cx="16764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4</m:t>
                      </m:r>
                      <m:r>
                        <a:rPr lang="en-GB" sz="1600" b="0" i="1" smtClean="0">
                          <a:solidFill>
                            <a:schemeClr val="tx1"/>
                          </a:solidFill>
                          <a:latin typeface="Cambria Math"/>
                        </a:rPr>
                        <m:t>𝑣</m:t>
                      </m:r>
                      <m:r>
                        <a:rPr lang="en-GB" sz="1600" b="0" i="1" smtClean="0">
                          <a:solidFill>
                            <a:schemeClr val="tx1"/>
                          </a:solidFill>
                          <a:latin typeface="Cambria Math"/>
                        </a:rPr>
                        <m:t>=</m:t>
                      </m:r>
                      <m:r>
                        <a:rPr lang="en-GB" sz="1600" b="0" i="1" smtClean="0">
                          <a:solidFill>
                            <a:schemeClr val="tx1"/>
                          </a:solidFill>
                          <a:latin typeface="Cambria Math"/>
                        </a:rPr>
                        <m:t>𝑢</m:t>
                      </m:r>
                      <m:r>
                        <a:rPr lang="en-GB" sz="1600" b="0" i="1" smtClean="0">
                          <a:solidFill>
                            <a:schemeClr val="tx1"/>
                          </a:solidFill>
                          <a:latin typeface="Cambria Math"/>
                        </a:rPr>
                        <m:t>(1−3</m:t>
                      </m:r>
                      <m:r>
                        <a:rPr lang="en-GB" sz="1600" b="0" i="1" smtClean="0">
                          <a:solidFill>
                            <a:schemeClr val="tx1"/>
                          </a:solidFill>
                          <a:latin typeface="Cambria Math"/>
                        </a:rPr>
                        <m:t>𝑒</m:t>
                      </m:r>
                      <m:r>
                        <a:rPr lang="en-GB" sz="1600" b="0" i="1" smtClean="0">
                          <a:solidFill>
                            <a:schemeClr val="tx1"/>
                          </a:solidFill>
                          <a:latin typeface="Cambria Math"/>
                        </a:rPr>
                        <m:t>)</m:t>
                      </m:r>
                    </m:oMath>
                  </m:oMathPara>
                </a14:m>
                <a:endParaRPr lang="en-GB" sz="1600" dirty="0">
                  <a:solidFill>
                    <a:schemeClr val="tx1"/>
                  </a:solidFill>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4419600" y="5562600"/>
                <a:ext cx="1676400" cy="338554"/>
              </a:xfrm>
              <a:prstGeom prst="rect">
                <a:avLst/>
              </a:prstGeom>
              <a:blipFill rotWithShape="1">
                <a:blip r:embed="rId18"/>
                <a:stretch>
                  <a:fillRect b="-909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1" name="TextBox 80"/>
              <p:cNvSpPr txBox="1"/>
              <p:nvPr/>
            </p:nvSpPr>
            <p:spPr>
              <a:xfrm>
                <a:off x="4495800" y="5943600"/>
                <a:ext cx="1676400" cy="5124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𝑣</m:t>
                      </m:r>
                      <m:r>
                        <a:rPr lang="en-GB" sz="1600" b="0" i="1" smtClean="0">
                          <a:solidFill>
                            <a:schemeClr val="tx1"/>
                          </a:solidFill>
                          <a:latin typeface="Cambria Math"/>
                        </a:rPr>
                        <m:t>=</m:t>
                      </m:r>
                      <m:f>
                        <m:fPr>
                          <m:ctrlPr>
                            <a:rPr lang="en-GB" sz="1600" b="0" i="1" smtClean="0">
                              <a:solidFill>
                                <a:schemeClr val="tx1"/>
                              </a:solidFill>
                              <a:latin typeface="Cambria Math" panose="02040503050406030204" pitchFamily="18" charset="0"/>
                            </a:rPr>
                          </m:ctrlPr>
                        </m:fPr>
                        <m:num>
                          <m:r>
                            <a:rPr lang="en-GB" sz="1600" b="0" i="1" smtClean="0">
                              <a:solidFill>
                                <a:schemeClr val="tx1"/>
                              </a:solidFill>
                              <a:latin typeface="Cambria Math"/>
                            </a:rPr>
                            <m:t>𝑢</m:t>
                          </m:r>
                        </m:num>
                        <m:den>
                          <m:r>
                            <a:rPr lang="en-GB" sz="1600" b="0" i="1" smtClean="0">
                              <a:solidFill>
                                <a:schemeClr val="tx1"/>
                              </a:solidFill>
                              <a:latin typeface="Cambria Math"/>
                            </a:rPr>
                            <m:t>4</m:t>
                          </m:r>
                        </m:den>
                      </m:f>
                      <m:r>
                        <a:rPr lang="en-GB" sz="1600" b="0" i="1" smtClean="0">
                          <a:solidFill>
                            <a:schemeClr val="tx1"/>
                          </a:solidFill>
                          <a:latin typeface="Cambria Math"/>
                        </a:rPr>
                        <m:t>(1−3</m:t>
                      </m:r>
                      <m:r>
                        <a:rPr lang="en-GB" sz="1600" b="0" i="1" smtClean="0">
                          <a:solidFill>
                            <a:schemeClr val="tx1"/>
                          </a:solidFill>
                          <a:latin typeface="Cambria Math"/>
                        </a:rPr>
                        <m:t>𝑒</m:t>
                      </m:r>
                      <m:r>
                        <a:rPr lang="en-GB" sz="1600" b="0" i="1" smtClean="0">
                          <a:solidFill>
                            <a:schemeClr val="tx1"/>
                          </a:solidFill>
                          <a:latin typeface="Cambria Math"/>
                        </a:rPr>
                        <m:t>)</m:t>
                      </m:r>
                    </m:oMath>
                  </m:oMathPara>
                </a14:m>
                <a:endParaRPr lang="en-GB" sz="1600" dirty="0">
                  <a:solidFill>
                    <a:schemeClr val="tx1"/>
                  </a:solidFill>
                </a:endParaRPr>
              </a:p>
            </p:txBody>
          </p:sp>
        </mc:Choice>
        <mc:Fallback xmlns="">
          <p:sp>
            <p:nvSpPr>
              <p:cNvPr id="81" name="TextBox 80"/>
              <p:cNvSpPr txBox="1">
                <a:spLocks noRot="1" noChangeAspect="1" noMove="1" noResize="1" noEditPoints="1" noAdjustHandles="1" noChangeArrowheads="1" noChangeShapeType="1" noTextEdit="1"/>
              </p:cNvSpPr>
              <p:nvPr/>
            </p:nvSpPr>
            <p:spPr>
              <a:xfrm>
                <a:off x="4495800" y="5943600"/>
                <a:ext cx="1676400" cy="512448"/>
              </a:xfrm>
              <a:prstGeom prst="rect">
                <a:avLst/>
              </a:prstGeom>
              <a:blipFill rotWithShape="1">
                <a:blip r:embed="rId19"/>
                <a:stretch>
                  <a:fillRect b="-3571"/>
                </a:stretch>
              </a:blipFill>
            </p:spPr>
            <p:txBody>
              <a:bodyPr/>
              <a:lstStyle/>
              <a:p>
                <a:r>
                  <a:rPr lang="en-GB">
                    <a:noFill/>
                  </a:rPr>
                  <a:t> </a:t>
                </a:r>
              </a:p>
            </p:txBody>
          </p:sp>
        </mc:Fallback>
      </mc:AlternateContent>
      <p:sp>
        <p:nvSpPr>
          <p:cNvPr id="82" name="Arc 81"/>
          <p:cNvSpPr/>
          <p:nvPr/>
        </p:nvSpPr>
        <p:spPr>
          <a:xfrm>
            <a:off x="6096000" y="4038600"/>
            <a:ext cx="457200" cy="3810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3" name="TextBox 82"/>
          <p:cNvSpPr txBox="1"/>
          <p:nvPr/>
        </p:nvSpPr>
        <p:spPr>
          <a:xfrm>
            <a:off x="6477000" y="3962400"/>
            <a:ext cx="22098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the rearrangement in for w</a:t>
            </a:r>
            <a:endParaRPr lang="en-GB" sz="1400" b="1" baseline="-25000" dirty="0">
              <a:solidFill>
                <a:srgbClr val="FF0000"/>
              </a:solidFill>
              <a:latin typeface="Comic Sans MS" pitchFamily="66" charset="0"/>
            </a:endParaRPr>
          </a:p>
        </p:txBody>
      </p:sp>
      <p:sp>
        <p:nvSpPr>
          <p:cNvPr id="84" name="Arc 83"/>
          <p:cNvSpPr/>
          <p:nvPr/>
        </p:nvSpPr>
        <p:spPr>
          <a:xfrm>
            <a:off x="6096000" y="4495800"/>
            <a:ext cx="457200" cy="3810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5" name="Arc 84"/>
          <p:cNvSpPr/>
          <p:nvPr/>
        </p:nvSpPr>
        <p:spPr>
          <a:xfrm>
            <a:off x="5867400" y="4953000"/>
            <a:ext cx="457200" cy="3810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6" name="Arc 85"/>
          <p:cNvSpPr/>
          <p:nvPr/>
        </p:nvSpPr>
        <p:spPr>
          <a:xfrm>
            <a:off x="5867400" y="5410200"/>
            <a:ext cx="457200" cy="3810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7" name="Arc 86"/>
          <p:cNvSpPr/>
          <p:nvPr/>
        </p:nvSpPr>
        <p:spPr>
          <a:xfrm>
            <a:off x="5867400" y="5867400"/>
            <a:ext cx="457200" cy="3810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8" name="TextBox 87"/>
          <p:cNvSpPr txBox="1"/>
          <p:nvPr/>
        </p:nvSpPr>
        <p:spPr>
          <a:xfrm>
            <a:off x="6477000" y="4495800"/>
            <a:ext cx="1295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Group terms</a:t>
            </a:r>
            <a:endParaRPr lang="en-GB" sz="1400" b="1" baseline="-25000" dirty="0">
              <a:solidFill>
                <a:srgbClr val="FF0000"/>
              </a:solidFill>
              <a:latin typeface="Comic Sans MS" pitchFamily="66" charset="0"/>
            </a:endParaRPr>
          </a:p>
        </p:txBody>
      </p:sp>
      <p:sp>
        <p:nvSpPr>
          <p:cNvPr id="89" name="TextBox 88"/>
          <p:cNvSpPr txBox="1"/>
          <p:nvPr/>
        </p:nvSpPr>
        <p:spPr>
          <a:xfrm>
            <a:off x="6096000" y="4953000"/>
            <a:ext cx="2438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Add 4v, Subtract 3ue</a:t>
            </a:r>
            <a:endParaRPr lang="en-GB" sz="1400" b="1" baseline="-25000" dirty="0">
              <a:solidFill>
                <a:srgbClr val="FF0000"/>
              </a:solidFill>
              <a:latin typeface="Comic Sans MS" pitchFamily="66" charset="0"/>
            </a:endParaRPr>
          </a:p>
        </p:txBody>
      </p:sp>
      <p:sp>
        <p:nvSpPr>
          <p:cNvPr id="90" name="TextBox 89"/>
          <p:cNvSpPr txBox="1"/>
          <p:nvPr/>
        </p:nvSpPr>
        <p:spPr>
          <a:xfrm>
            <a:off x="6248400" y="5410200"/>
            <a:ext cx="2159876" cy="304800"/>
          </a:xfrm>
          <a:prstGeom prst="rect">
            <a:avLst/>
          </a:prstGeom>
          <a:noFill/>
        </p:spPr>
        <p:txBody>
          <a:bodyPr wrap="square" rtlCol="0">
            <a:spAutoFit/>
          </a:bodyPr>
          <a:lstStyle/>
          <a:p>
            <a:pPr algn="ctr"/>
            <a:r>
              <a:rPr lang="en-GB" sz="1400" dirty="0">
                <a:solidFill>
                  <a:srgbClr val="FF0000"/>
                </a:solidFill>
                <a:latin typeface="Comic Sans MS" pitchFamily="66" charset="0"/>
              </a:rPr>
              <a:t>Factorise right side</a:t>
            </a:r>
            <a:endParaRPr lang="en-GB" sz="1400" b="1" baseline="-25000" dirty="0">
              <a:solidFill>
                <a:srgbClr val="FF0000"/>
              </a:solidFill>
              <a:latin typeface="Comic Sans MS" pitchFamily="66" charset="0"/>
            </a:endParaRPr>
          </a:p>
        </p:txBody>
      </p:sp>
      <p:sp>
        <p:nvSpPr>
          <p:cNvPr id="91" name="TextBox 90"/>
          <p:cNvSpPr txBox="1"/>
          <p:nvPr/>
        </p:nvSpPr>
        <p:spPr>
          <a:xfrm>
            <a:off x="6248400" y="5867400"/>
            <a:ext cx="1295400" cy="304800"/>
          </a:xfrm>
          <a:prstGeom prst="rect">
            <a:avLst/>
          </a:prstGeom>
          <a:noFill/>
        </p:spPr>
        <p:txBody>
          <a:bodyPr wrap="square" rtlCol="0">
            <a:spAutoFit/>
          </a:bodyPr>
          <a:lstStyle/>
          <a:p>
            <a:pPr algn="ctr"/>
            <a:r>
              <a:rPr lang="en-GB" sz="1400" dirty="0">
                <a:solidFill>
                  <a:srgbClr val="FF0000"/>
                </a:solidFill>
                <a:latin typeface="Comic Sans MS" pitchFamily="66" charset="0"/>
              </a:rPr>
              <a:t>Divide by 4</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92" name="TextBox 91"/>
              <p:cNvSpPr txBox="1"/>
              <p:nvPr/>
            </p:nvSpPr>
            <p:spPr>
              <a:xfrm>
                <a:off x="0" y="4953000"/>
                <a:ext cx="1676400" cy="5124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1" i="1" smtClean="0">
                          <a:solidFill>
                            <a:srgbClr val="FF0000"/>
                          </a:solidFill>
                          <a:latin typeface="Cambria Math"/>
                        </a:rPr>
                        <m:t>𝒗</m:t>
                      </m:r>
                      <m:r>
                        <a:rPr lang="en-GB" sz="1600" b="1" i="1" smtClean="0">
                          <a:solidFill>
                            <a:srgbClr val="FF0000"/>
                          </a:solidFill>
                          <a:latin typeface="Cambria Math"/>
                        </a:rPr>
                        <m:t>=</m:t>
                      </m:r>
                      <m:f>
                        <m:fPr>
                          <m:ctrlPr>
                            <a:rPr lang="en-GB" sz="1600" b="1" i="1" smtClean="0">
                              <a:solidFill>
                                <a:srgbClr val="FF0000"/>
                              </a:solidFill>
                              <a:latin typeface="Cambria Math" panose="02040503050406030204" pitchFamily="18" charset="0"/>
                            </a:rPr>
                          </m:ctrlPr>
                        </m:fPr>
                        <m:num>
                          <m:r>
                            <a:rPr lang="en-GB" sz="1600" b="1" i="1" smtClean="0">
                              <a:solidFill>
                                <a:srgbClr val="FF0000"/>
                              </a:solidFill>
                              <a:latin typeface="Cambria Math"/>
                            </a:rPr>
                            <m:t>𝒖</m:t>
                          </m:r>
                        </m:num>
                        <m:den>
                          <m:r>
                            <a:rPr lang="en-GB" sz="1600" b="1" i="1" smtClean="0">
                              <a:solidFill>
                                <a:srgbClr val="FF0000"/>
                              </a:solidFill>
                              <a:latin typeface="Cambria Math"/>
                            </a:rPr>
                            <m:t>𝟒</m:t>
                          </m:r>
                        </m:den>
                      </m:f>
                      <m:r>
                        <a:rPr lang="en-GB" sz="1600" b="1" i="1" smtClean="0">
                          <a:solidFill>
                            <a:srgbClr val="FF0000"/>
                          </a:solidFill>
                          <a:latin typeface="Cambria Math"/>
                        </a:rPr>
                        <m:t>(</m:t>
                      </m:r>
                      <m:r>
                        <a:rPr lang="en-GB" sz="1600" b="1" i="1" smtClean="0">
                          <a:solidFill>
                            <a:srgbClr val="FF0000"/>
                          </a:solidFill>
                          <a:latin typeface="Cambria Math"/>
                        </a:rPr>
                        <m:t>𝟏</m:t>
                      </m:r>
                      <m:r>
                        <a:rPr lang="en-GB" sz="1600" b="1" i="1" smtClean="0">
                          <a:solidFill>
                            <a:srgbClr val="FF0000"/>
                          </a:solidFill>
                          <a:latin typeface="Cambria Math"/>
                        </a:rPr>
                        <m:t>−</m:t>
                      </m:r>
                      <m:r>
                        <a:rPr lang="en-GB" sz="1600" b="1" i="1" smtClean="0">
                          <a:solidFill>
                            <a:srgbClr val="FF0000"/>
                          </a:solidFill>
                          <a:latin typeface="Cambria Math"/>
                        </a:rPr>
                        <m:t>𝟑</m:t>
                      </m:r>
                      <m:r>
                        <a:rPr lang="en-GB" sz="1600" b="1" i="1" smtClean="0">
                          <a:solidFill>
                            <a:srgbClr val="FF0000"/>
                          </a:solidFill>
                          <a:latin typeface="Cambria Math"/>
                        </a:rPr>
                        <m:t>𝒆</m:t>
                      </m:r>
                      <m:r>
                        <a:rPr lang="en-GB" sz="1600" b="1" i="1" smtClean="0">
                          <a:solidFill>
                            <a:srgbClr val="FF0000"/>
                          </a:solidFill>
                          <a:latin typeface="Cambria Math"/>
                        </a:rPr>
                        <m:t>)</m:t>
                      </m:r>
                    </m:oMath>
                  </m:oMathPara>
                </a14:m>
                <a:endParaRPr lang="en-GB" sz="1600" b="1" dirty="0">
                  <a:solidFill>
                    <a:srgbClr val="FF0000"/>
                  </a:solidFill>
                </a:endParaRPr>
              </a:p>
            </p:txBody>
          </p:sp>
        </mc:Choice>
        <mc:Fallback xmlns="">
          <p:sp>
            <p:nvSpPr>
              <p:cNvPr id="92" name="TextBox 91"/>
              <p:cNvSpPr txBox="1">
                <a:spLocks noRot="1" noChangeAspect="1" noMove="1" noResize="1" noEditPoints="1" noAdjustHandles="1" noChangeArrowheads="1" noChangeShapeType="1" noTextEdit="1"/>
              </p:cNvSpPr>
              <p:nvPr/>
            </p:nvSpPr>
            <p:spPr>
              <a:xfrm>
                <a:off x="0" y="4953000"/>
                <a:ext cx="1676400" cy="512448"/>
              </a:xfrm>
              <a:prstGeom prst="rect">
                <a:avLst/>
              </a:prstGeom>
              <a:blipFill rotWithShape="1">
                <a:blip r:embed="rId20"/>
                <a:stretch>
                  <a:fillRect b="-3571"/>
                </a:stretch>
              </a:blipFill>
            </p:spPr>
            <p:txBody>
              <a:bodyPr/>
              <a:lstStyle/>
              <a:p>
                <a:r>
                  <a:rPr lang="en-GB">
                    <a:noFill/>
                  </a:rPr>
                  <a:t> </a:t>
                </a:r>
              </a:p>
            </p:txBody>
          </p:sp>
        </mc:Fallback>
      </mc:AlternateContent>
      <p:sp>
        <p:nvSpPr>
          <p:cNvPr id="44" name="Rectangle 43"/>
          <p:cNvSpPr/>
          <p:nvPr/>
        </p:nvSpPr>
        <p:spPr>
          <a:xfrm>
            <a:off x="6934200" y="3200400"/>
            <a:ext cx="1219200" cy="533400"/>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69" name="TextBox 68"/>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69" name="TextBox 68"/>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70" name="TextBox 69"/>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3" name="TextBox 92"/>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93" name="TextBox 92"/>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94" name="TextBox 93"/>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5" name="TextBox 94"/>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95" name="TextBox 94"/>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5"/>
                <a:stretch>
                  <a:fillRect b="-3846"/>
                </a:stretch>
              </a:blipFill>
            </p:spPr>
            <p:txBody>
              <a:bodyPr/>
              <a:lstStyle/>
              <a:p>
                <a:r>
                  <a:rPr lang="en-GB">
                    <a:noFill/>
                  </a:rPr>
                  <a:t> </a:t>
                </a:r>
              </a:p>
            </p:txBody>
          </p:sp>
        </mc:Fallback>
      </mc:AlternateContent>
      <p:sp>
        <p:nvSpPr>
          <p:cNvPr id="96" name="TextBox 95"/>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6"/>
              </a:rPr>
              <a:t>Applet for collision demonstrations</a:t>
            </a:r>
            <a:endParaRPr lang="en-GB" sz="1400" dirty="0">
              <a:latin typeface="Comic Sans MS" pitchFamily="66" charset="0"/>
            </a:endParaRPr>
          </a:p>
        </p:txBody>
      </p:sp>
      <p:sp>
        <p:nvSpPr>
          <p:cNvPr id="97"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06630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blinds(horizontal)">
                                      <p:cBhvr>
                                        <p:cTn id="7" dur="500"/>
                                        <p:tgtEl>
                                          <p:spTgt spid="7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1"/>
                                        </p:tgtEl>
                                        <p:attrNameLst>
                                          <p:attrName>style.visibility</p:attrName>
                                        </p:attrNameLst>
                                      </p:cBhvr>
                                      <p:to>
                                        <p:strVal val="visible"/>
                                      </p:to>
                                    </p:set>
                                    <p:animEffect transition="in" filter="blinds(horizontal)">
                                      <p:cBhvr>
                                        <p:cTn id="10" dur="500"/>
                                        <p:tgtEl>
                                          <p:spTgt spid="7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blinds(horizontal)">
                                      <p:cBhvr>
                                        <p:cTn id="15" dur="500"/>
                                        <p:tgtEl>
                                          <p:spTgt spid="74"/>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72"/>
                                        </p:tgtEl>
                                        <p:attrNameLst>
                                          <p:attrName>style.visibility</p:attrName>
                                        </p:attrNameLst>
                                      </p:cBhvr>
                                      <p:to>
                                        <p:strVal val="visible"/>
                                      </p:to>
                                    </p:set>
                                    <p:animEffect transition="in" filter="blinds(horizontal)">
                                      <p:cBhvr>
                                        <p:cTn id="18" dur="500"/>
                                        <p:tgtEl>
                                          <p:spTgt spid="72"/>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blinds(horizontal)">
                                      <p:cBhvr>
                                        <p:cTn id="23" dur="500"/>
                                        <p:tgtEl>
                                          <p:spTgt spid="41"/>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blinds(horizontal)">
                                      <p:cBhvr>
                                        <p:cTn id="28" dur="500"/>
                                        <p:tgtEl>
                                          <p:spTgt spid="42"/>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75"/>
                                        </p:tgtEl>
                                        <p:attrNameLst>
                                          <p:attrName>style.visibility</p:attrName>
                                        </p:attrNameLst>
                                      </p:cBhvr>
                                      <p:to>
                                        <p:strVal val="visible"/>
                                      </p:to>
                                    </p:set>
                                    <p:animEffect transition="in" filter="blinds(horizontal)">
                                      <p:cBhvr>
                                        <p:cTn id="33" dur="500"/>
                                        <p:tgtEl>
                                          <p:spTgt spid="75"/>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blinds(horizontal)">
                                      <p:cBhvr>
                                        <p:cTn id="38" dur="500"/>
                                        <p:tgtEl>
                                          <p:spTgt spid="76"/>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82"/>
                                        </p:tgtEl>
                                        <p:attrNameLst>
                                          <p:attrName>style.visibility</p:attrName>
                                        </p:attrNameLst>
                                      </p:cBhvr>
                                      <p:to>
                                        <p:strVal val="visible"/>
                                      </p:to>
                                    </p:set>
                                    <p:animEffect transition="in" filter="blinds(horizontal)">
                                      <p:cBhvr>
                                        <p:cTn id="43" dur="500"/>
                                        <p:tgtEl>
                                          <p:spTgt spid="82"/>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83"/>
                                        </p:tgtEl>
                                        <p:attrNameLst>
                                          <p:attrName>style.visibility</p:attrName>
                                        </p:attrNameLst>
                                      </p:cBhvr>
                                      <p:to>
                                        <p:strVal val="visible"/>
                                      </p:to>
                                    </p:set>
                                    <p:animEffect transition="in" filter="blinds(horizontal)">
                                      <p:cBhvr>
                                        <p:cTn id="48" dur="500"/>
                                        <p:tgtEl>
                                          <p:spTgt spid="83"/>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77"/>
                                        </p:tgtEl>
                                        <p:attrNameLst>
                                          <p:attrName>style.visibility</p:attrName>
                                        </p:attrNameLst>
                                      </p:cBhvr>
                                      <p:to>
                                        <p:strVal val="visible"/>
                                      </p:to>
                                    </p:set>
                                    <p:animEffect transition="in" filter="blinds(horizontal)">
                                      <p:cBhvr>
                                        <p:cTn id="53" dur="500"/>
                                        <p:tgtEl>
                                          <p:spTgt spid="77"/>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blinds(horizontal)">
                                      <p:cBhvr>
                                        <p:cTn id="58" dur="500"/>
                                        <p:tgtEl>
                                          <p:spTgt spid="44"/>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84"/>
                                        </p:tgtEl>
                                        <p:attrNameLst>
                                          <p:attrName>style.visibility</p:attrName>
                                        </p:attrNameLst>
                                      </p:cBhvr>
                                      <p:to>
                                        <p:strVal val="visible"/>
                                      </p:to>
                                    </p:set>
                                    <p:animEffect transition="in" filter="blinds(horizontal)">
                                      <p:cBhvr>
                                        <p:cTn id="63" dur="500"/>
                                        <p:tgtEl>
                                          <p:spTgt spid="84"/>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88"/>
                                        </p:tgtEl>
                                        <p:attrNameLst>
                                          <p:attrName>style.visibility</p:attrName>
                                        </p:attrNameLst>
                                      </p:cBhvr>
                                      <p:to>
                                        <p:strVal val="visible"/>
                                      </p:to>
                                    </p:set>
                                    <p:animEffect transition="in" filter="blinds(horizontal)">
                                      <p:cBhvr>
                                        <p:cTn id="68" dur="500"/>
                                        <p:tgtEl>
                                          <p:spTgt spid="88"/>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78"/>
                                        </p:tgtEl>
                                        <p:attrNameLst>
                                          <p:attrName>style.visibility</p:attrName>
                                        </p:attrNameLst>
                                      </p:cBhvr>
                                      <p:to>
                                        <p:strVal val="visible"/>
                                      </p:to>
                                    </p:set>
                                    <p:animEffect transition="in" filter="blinds(horizontal)">
                                      <p:cBhvr>
                                        <p:cTn id="73" dur="500"/>
                                        <p:tgtEl>
                                          <p:spTgt spid="78"/>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85"/>
                                        </p:tgtEl>
                                        <p:attrNameLst>
                                          <p:attrName>style.visibility</p:attrName>
                                        </p:attrNameLst>
                                      </p:cBhvr>
                                      <p:to>
                                        <p:strVal val="visible"/>
                                      </p:to>
                                    </p:set>
                                    <p:animEffect transition="in" filter="blinds(horizontal)">
                                      <p:cBhvr>
                                        <p:cTn id="78" dur="500"/>
                                        <p:tgtEl>
                                          <p:spTgt spid="85"/>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89"/>
                                        </p:tgtEl>
                                        <p:attrNameLst>
                                          <p:attrName>style.visibility</p:attrName>
                                        </p:attrNameLst>
                                      </p:cBhvr>
                                      <p:to>
                                        <p:strVal val="visible"/>
                                      </p:to>
                                    </p:set>
                                    <p:animEffect transition="in" filter="blinds(horizontal)">
                                      <p:cBhvr>
                                        <p:cTn id="83" dur="500"/>
                                        <p:tgtEl>
                                          <p:spTgt spid="89"/>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79"/>
                                        </p:tgtEl>
                                        <p:attrNameLst>
                                          <p:attrName>style.visibility</p:attrName>
                                        </p:attrNameLst>
                                      </p:cBhvr>
                                      <p:to>
                                        <p:strVal val="visible"/>
                                      </p:to>
                                    </p:set>
                                    <p:animEffect transition="in" filter="blinds(horizontal)">
                                      <p:cBhvr>
                                        <p:cTn id="88" dur="500"/>
                                        <p:tgtEl>
                                          <p:spTgt spid="79"/>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86"/>
                                        </p:tgtEl>
                                        <p:attrNameLst>
                                          <p:attrName>style.visibility</p:attrName>
                                        </p:attrNameLst>
                                      </p:cBhvr>
                                      <p:to>
                                        <p:strVal val="visible"/>
                                      </p:to>
                                    </p:set>
                                    <p:animEffect transition="in" filter="blinds(horizontal)">
                                      <p:cBhvr>
                                        <p:cTn id="93" dur="500"/>
                                        <p:tgtEl>
                                          <p:spTgt spid="86"/>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90"/>
                                        </p:tgtEl>
                                        <p:attrNameLst>
                                          <p:attrName>style.visibility</p:attrName>
                                        </p:attrNameLst>
                                      </p:cBhvr>
                                      <p:to>
                                        <p:strVal val="visible"/>
                                      </p:to>
                                    </p:set>
                                    <p:animEffect transition="in" filter="blinds(horizontal)">
                                      <p:cBhvr>
                                        <p:cTn id="98" dur="500"/>
                                        <p:tgtEl>
                                          <p:spTgt spid="90"/>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80"/>
                                        </p:tgtEl>
                                        <p:attrNameLst>
                                          <p:attrName>style.visibility</p:attrName>
                                        </p:attrNameLst>
                                      </p:cBhvr>
                                      <p:to>
                                        <p:strVal val="visible"/>
                                      </p:to>
                                    </p:set>
                                    <p:animEffect transition="in" filter="blinds(horizontal)">
                                      <p:cBhvr>
                                        <p:cTn id="103" dur="500"/>
                                        <p:tgtEl>
                                          <p:spTgt spid="80"/>
                                        </p:tgtEl>
                                      </p:cBhvr>
                                    </p:animEffec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grpId="0" nodeType="clickEffect">
                                  <p:stCondLst>
                                    <p:cond delay="0"/>
                                  </p:stCondLst>
                                  <p:childTnLst>
                                    <p:set>
                                      <p:cBhvr>
                                        <p:cTn id="107" dur="1" fill="hold">
                                          <p:stCondLst>
                                            <p:cond delay="0"/>
                                          </p:stCondLst>
                                        </p:cTn>
                                        <p:tgtEl>
                                          <p:spTgt spid="87"/>
                                        </p:tgtEl>
                                        <p:attrNameLst>
                                          <p:attrName>style.visibility</p:attrName>
                                        </p:attrNameLst>
                                      </p:cBhvr>
                                      <p:to>
                                        <p:strVal val="visible"/>
                                      </p:to>
                                    </p:set>
                                    <p:animEffect transition="in" filter="blinds(horizontal)">
                                      <p:cBhvr>
                                        <p:cTn id="108" dur="500"/>
                                        <p:tgtEl>
                                          <p:spTgt spid="87"/>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ntr" presetSubtype="10" fill="hold" grpId="0" nodeType="clickEffect">
                                  <p:stCondLst>
                                    <p:cond delay="0"/>
                                  </p:stCondLst>
                                  <p:childTnLst>
                                    <p:set>
                                      <p:cBhvr>
                                        <p:cTn id="112" dur="1" fill="hold">
                                          <p:stCondLst>
                                            <p:cond delay="0"/>
                                          </p:stCondLst>
                                        </p:cTn>
                                        <p:tgtEl>
                                          <p:spTgt spid="91"/>
                                        </p:tgtEl>
                                        <p:attrNameLst>
                                          <p:attrName>style.visibility</p:attrName>
                                        </p:attrNameLst>
                                      </p:cBhvr>
                                      <p:to>
                                        <p:strVal val="visible"/>
                                      </p:to>
                                    </p:set>
                                    <p:animEffect transition="in" filter="blinds(horizontal)">
                                      <p:cBhvr>
                                        <p:cTn id="113" dur="500"/>
                                        <p:tgtEl>
                                          <p:spTgt spid="91"/>
                                        </p:tgtEl>
                                      </p:cBhvr>
                                    </p:animEffect>
                                  </p:childTnLst>
                                </p:cTn>
                              </p:par>
                            </p:childTnLst>
                          </p:cTn>
                        </p:par>
                      </p:childTnLst>
                    </p:cTn>
                  </p:par>
                  <p:par>
                    <p:cTn id="114" fill="hold">
                      <p:stCondLst>
                        <p:cond delay="indefinite"/>
                      </p:stCondLst>
                      <p:childTnLst>
                        <p:par>
                          <p:cTn id="115" fill="hold">
                            <p:stCondLst>
                              <p:cond delay="0"/>
                            </p:stCondLst>
                            <p:childTnLst>
                              <p:par>
                                <p:cTn id="116" presetID="3" presetClass="entr" presetSubtype="10" fill="hold" grpId="0" nodeType="clickEffect">
                                  <p:stCondLst>
                                    <p:cond delay="0"/>
                                  </p:stCondLst>
                                  <p:childTnLst>
                                    <p:set>
                                      <p:cBhvr>
                                        <p:cTn id="117" dur="1" fill="hold">
                                          <p:stCondLst>
                                            <p:cond delay="0"/>
                                          </p:stCondLst>
                                        </p:cTn>
                                        <p:tgtEl>
                                          <p:spTgt spid="81"/>
                                        </p:tgtEl>
                                        <p:attrNameLst>
                                          <p:attrName>style.visibility</p:attrName>
                                        </p:attrNameLst>
                                      </p:cBhvr>
                                      <p:to>
                                        <p:strVal val="visible"/>
                                      </p:to>
                                    </p:set>
                                    <p:animEffect transition="in" filter="blinds(horizontal)">
                                      <p:cBhvr>
                                        <p:cTn id="118" dur="500"/>
                                        <p:tgtEl>
                                          <p:spTgt spid="81"/>
                                        </p:tgtEl>
                                      </p:cBhvr>
                                    </p:animEffect>
                                  </p:childTnLst>
                                </p:cTn>
                              </p:par>
                            </p:childTnLst>
                          </p:cTn>
                        </p:par>
                      </p:childTnLst>
                    </p:cTn>
                  </p:par>
                  <p:par>
                    <p:cTn id="119" fill="hold">
                      <p:stCondLst>
                        <p:cond delay="indefinite"/>
                      </p:stCondLst>
                      <p:childTnLst>
                        <p:par>
                          <p:cTn id="120" fill="hold">
                            <p:stCondLst>
                              <p:cond delay="0"/>
                            </p:stCondLst>
                            <p:childTnLst>
                              <p:par>
                                <p:cTn id="121" presetID="3" presetClass="entr" presetSubtype="10" fill="hold" grpId="0" nodeType="clickEffect">
                                  <p:stCondLst>
                                    <p:cond delay="0"/>
                                  </p:stCondLst>
                                  <p:childTnLst>
                                    <p:set>
                                      <p:cBhvr>
                                        <p:cTn id="122" dur="1" fill="hold">
                                          <p:stCondLst>
                                            <p:cond delay="0"/>
                                          </p:stCondLst>
                                        </p:cTn>
                                        <p:tgtEl>
                                          <p:spTgt spid="92"/>
                                        </p:tgtEl>
                                        <p:attrNameLst>
                                          <p:attrName>style.visibility</p:attrName>
                                        </p:attrNameLst>
                                      </p:cBhvr>
                                      <p:to>
                                        <p:strVal val="visible"/>
                                      </p:to>
                                    </p:set>
                                    <p:animEffect transition="in" filter="blinds(horizontal)">
                                      <p:cBhvr>
                                        <p:cTn id="123"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71" grpId="0"/>
      <p:bldP spid="72" grpId="0"/>
      <p:bldP spid="73" grpId="0"/>
      <p:bldP spid="74" grpId="0"/>
      <p:bldP spid="75" grpId="0"/>
      <p:bldP spid="76" grpId="0"/>
      <p:bldP spid="77" grpId="0"/>
      <p:bldP spid="78" grpId="0"/>
      <p:bldP spid="79" grpId="0"/>
      <p:bldP spid="80" grpId="0"/>
      <p:bldP spid="81" grpId="0"/>
      <p:bldP spid="82" grpId="0" animBg="1"/>
      <p:bldP spid="83" grpId="0"/>
      <p:bldP spid="84" grpId="0" animBg="1"/>
      <p:bldP spid="85" grpId="0" animBg="1"/>
      <p:bldP spid="86" grpId="0" animBg="1"/>
      <p:bldP spid="87" grpId="0" animBg="1"/>
      <p:bldP spid="88" grpId="0"/>
      <p:bldP spid="89" grpId="0"/>
      <p:bldP spid="90" grpId="0"/>
      <p:bldP spid="91" grpId="0"/>
      <p:bldP spid="92" grpId="0"/>
      <p:bldP spid="4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20" y="1600200"/>
            <a:ext cx="3788979" cy="51054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uniform smooth sphere P of mass 3m is moving in a straight line with speed u on a smooth horizontal table. Another uniform smooth sphere Q of mass m and having the same radius as P, is moving with speed 2u in the opposite direction of P. P and Q collide directly, and their speeds after the collision are v and w respectively. The coefficient of restitution between P and Q is e.</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expressions for v and w in terms of u and 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Show that, if the direction of motion of P is changed by the collision, then e &gt;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3</a:t>
            </a:r>
          </a:p>
          <a:p>
            <a:pPr algn="ctr">
              <a:buAutoNum type="alphaLcParenR"/>
            </a:pPr>
            <a:endParaRPr lang="en-GB" sz="1400" baseline="-25000" dirty="0">
              <a:latin typeface="Comic Sans MS" pitchFamily="66" charset="0"/>
            </a:endParaRPr>
          </a:p>
          <a:p>
            <a:pPr marL="0" indent="0" algn="ctr">
              <a:buNone/>
            </a:pPr>
            <a:r>
              <a:rPr lang="en-GB" sz="1400" dirty="0">
                <a:latin typeface="Comic Sans MS" pitchFamily="66" charset="0"/>
                <a:sym typeface="Wingdings" pitchFamily="2" charset="2"/>
              </a:rPr>
              <a:t> </a:t>
            </a:r>
            <a:r>
              <a:rPr lang="en-GB" sz="1400" dirty="0">
                <a:latin typeface="Comic Sans MS" pitchFamily="66" charset="0"/>
              </a:rPr>
              <a:t>Follow the same process, just using algebra instead of numbers</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cxnSp>
        <p:nvCxnSpPr>
          <p:cNvPr id="11" name="Straight Connector 10"/>
          <p:cNvCxnSpPr/>
          <p:nvPr/>
        </p:nvCxnSpPr>
        <p:spPr>
          <a:xfrm>
            <a:off x="3962400" y="1600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62400" y="1905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62400" y="16002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486400" y="16002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486400" y="1600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10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86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62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191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53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15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77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14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99015" y="1905000"/>
            <a:ext cx="277640" cy="307777"/>
          </a:xfrm>
          <a:prstGeom prst="rect">
            <a:avLst/>
          </a:prstGeom>
          <a:noFill/>
        </p:spPr>
        <p:txBody>
          <a:bodyPr wrap="none" rtlCol="0">
            <a:spAutoFit/>
          </a:bodyPr>
          <a:lstStyle/>
          <a:p>
            <a:pPr algn="ctr"/>
            <a:r>
              <a:rPr lang="en-GB" sz="1400" dirty="0">
                <a:latin typeface="Comic Sans MS" pitchFamily="66" charset="0"/>
              </a:rPr>
              <a:t>u</a:t>
            </a:r>
          </a:p>
        </p:txBody>
      </p:sp>
      <p:cxnSp>
        <p:nvCxnSpPr>
          <p:cNvPr id="25" name="Straight Arrow Connector 24"/>
          <p:cNvCxnSpPr/>
          <p:nvPr/>
        </p:nvCxnSpPr>
        <p:spPr>
          <a:xfrm>
            <a:off x="6400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69786" y="1905000"/>
            <a:ext cx="308098" cy="307777"/>
          </a:xfrm>
          <a:prstGeom prst="rect">
            <a:avLst/>
          </a:prstGeom>
          <a:noFill/>
        </p:spPr>
        <p:txBody>
          <a:bodyPr wrap="none" rtlCol="0">
            <a:spAutoFit/>
          </a:bodyPr>
          <a:lstStyle/>
          <a:p>
            <a:pPr algn="ctr"/>
            <a:r>
              <a:rPr lang="en-GB" sz="1400" dirty="0">
                <a:latin typeface="Comic Sans MS" pitchFamily="66" charset="0"/>
              </a:rPr>
              <a:t>w</a:t>
            </a:r>
            <a:endParaRPr lang="en-GB" sz="1400" baseline="-25000" dirty="0">
              <a:latin typeface="Comic Sans MS" pitchFamily="66" charset="0"/>
            </a:endParaRPr>
          </a:p>
        </p:txBody>
      </p:sp>
      <p:cxnSp>
        <p:nvCxnSpPr>
          <p:cNvPr id="27" name="Straight Connector 26"/>
          <p:cNvCxnSpPr/>
          <p:nvPr/>
        </p:nvCxnSpPr>
        <p:spPr>
          <a:xfrm>
            <a:off x="3962400" y="2895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14800"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29" name="TextBox 28"/>
          <p:cNvSpPr txBox="1"/>
          <p:nvPr/>
        </p:nvSpPr>
        <p:spPr>
          <a:xfrm>
            <a:off x="5638800"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30" name="TextBox 29"/>
          <p:cNvSpPr txBox="1"/>
          <p:nvPr/>
        </p:nvSpPr>
        <p:spPr>
          <a:xfrm>
            <a:off x="4876800"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31" name="TextBox 30"/>
          <p:cNvSpPr txBox="1"/>
          <p:nvPr/>
        </p:nvSpPr>
        <p:spPr>
          <a:xfrm>
            <a:off x="6400800"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32" name="Straight Arrow Connector 31"/>
          <p:cNvCxnSpPr/>
          <p:nvPr/>
        </p:nvCxnSpPr>
        <p:spPr>
          <a:xfrm flipH="1">
            <a:off x="4876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06513" y="1905000"/>
            <a:ext cx="386644" cy="307777"/>
          </a:xfrm>
          <a:prstGeom prst="rect">
            <a:avLst/>
          </a:prstGeom>
          <a:noFill/>
        </p:spPr>
        <p:txBody>
          <a:bodyPr wrap="none" rtlCol="0">
            <a:spAutoFit/>
          </a:bodyPr>
          <a:lstStyle/>
          <a:p>
            <a:pPr algn="ctr"/>
            <a:r>
              <a:rPr lang="en-GB" sz="1400" dirty="0">
                <a:latin typeface="Comic Sans MS" pitchFamily="66" charset="0"/>
              </a:rPr>
              <a:t>2u</a:t>
            </a:r>
          </a:p>
        </p:txBody>
      </p:sp>
      <p:cxnSp>
        <p:nvCxnSpPr>
          <p:cNvPr id="34" name="Straight Arrow Connector 33"/>
          <p:cNvCxnSpPr/>
          <p:nvPr/>
        </p:nvCxnSpPr>
        <p:spPr>
          <a:xfrm>
            <a:off x="5638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23816" y="1905000"/>
            <a:ext cx="276038" cy="307777"/>
          </a:xfrm>
          <a:prstGeom prst="rect">
            <a:avLst/>
          </a:prstGeom>
          <a:noFill/>
        </p:spPr>
        <p:txBody>
          <a:bodyPr wrap="none" rtlCol="0">
            <a:spAutoFit/>
          </a:bodyPr>
          <a:lstStyle/>
          <a:p>
            <a:pPr algn="ctr"/>
            <a:r>
              <a:rPr lang="en-GB" sz="1400" dirty="0">
                <a:latin typeface="Comic Sans MS" pitchFamily="66" charset="0"/>
              </a:rPr>
              <a:t>v</a:t>
            </a:r>
            <a:endParaRPr lang="en-GB" sz="1400" baseline="-25000" dirty="0">
              <a:latin typeface="Comic Sans MS" pitchFamily="66" charset="0"/>
            </a:endParaRPr>
          </a:p>
        </p:txBody>
      </p:sp>
      <p:sp>
        <p:nvSpPr>
          <p:cNvPr id="36" name="TextBox 35"/>
          <p:cNvSpPr txBox="1"/>
          <p:nvPr/>
        </p:nvSpPr>
        <p:spPr>
          <a:xfrm>
            <a:off x="4125162"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7" name="TextBox 36"/>
          <p:cNvSpPr txBox="1"/>
          <p:nvPr/>
        </p:nvSpPr>
        <p:spPr>
          <a:xfrm>
            <a:off x="5649162"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8" name="TextBox 37"/>
          <p:cNvSpPr txBox="1"/>
          <p:nvPr/>
        </p:nvSpPr>
        <p:spPr>
          <a:xfrm>
            <a:off x="4941664" y="2590800"/>
            <a:ext cx="324128" cy="307777"/>
          </a:xfrm>
          <a:prstGeom prst="rect">
            <a:avLst/>
          </a:prstGeom>
          <a:noFill/>
        </p:spPr>
        <p:txBody>
          <a:bodyPr wrap="none" rtlCol="0">
            <a:spAutoFit/>
          </a:bodyPr>
          <a:lstStyle/>
          <a:p>
            <a:pPr algn="ctr"/>
            <a:r>
              <a:rPr lang="en-GB" sz="1400" dirty="0">
                <a:latin typeface="Comic Sans MS" pitchFamily="66" charset="0"/>
              </a:rPr>
              <a:t>m</a:t>
            </a:r>
          </a:p>
        </p:txBody>
      </p:sp>
      <p:sp>
        <p:nvSpPr>
          <p:cNvPr id="39" name="TextBox 38"/>
          <p:cNvSpPr txBox="1"/>
          <p:nvPr/>
        </p:nvSpPr>
        <p:spPr>
          <a:xfrm>
            <a:off x="6465664" y="2590800"/>
            <a:ext cx="324128" cy="307777"/>
          </a:xfrm>
          <a:prstGeom prst="rect">
            <a:avLst/>
          </a:prstGeom>
          <a:noFill/>
        </p:spPr>
        <p:txBody>
          <a:bodyPr wrap="none" rtlCol="0">
            <a:spAutoFit/>
          </a:bodyPr>
          <a:lstStyle/>
          <a:p>
            <a:pPr algn="ctr"/>
            <a:r>
              <a:rPr lang="en-GB" sz="1400" dirty="0">
                <a:latin typeface="Comic Sans MS" pitchFamily="66" charset="0"/>
              </a:rPr>
              <a:t>m</a:t>
            </a:r>
          </a:p>
        </p:txBody>
      </p:sp>
      <mc:AlternateContent xmlns:mc="http://schemas.openxmlformats.org/markup-compatibility/2006" xmlns:a14="http://schemas.microsoft.com/office/drawing/2010/main">
        <mc:Choice Requires="a14">
          <p:sp>
            <p:nvSpPr>
              <p:cNvPr id="50" name="TextBox 49"/>
              <p:cNvSpPr txBox="1"/>
              <p:nvPr/>
            </p:nvSpPr>
            <p:spPr>
              <a:xfrm>
                <a:off x="7239000" y="1524000"/>
                <a:ext cx="135857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3</m:t>
                      </m:r>
                      <m:r>
                        <a:rPr lang="en-GB" sz="1600" b="0" i="1" smtClean="0">
                          <a:solidFill>
                            <a:srgbClr val="FF0000"/>
                          </a:solidFill>
                          <a:latin typeface="Cambria Math"/>
                        </a:rPr>
                        <m:t>𝑢𝑒</m:t>
                      </m:r>
                      <m:r>
                        <a:rPr lang="en-GB" sz="1600" b="0" i="1" smtClean="0">
                          <a:solidFill>
                            <a:srgbClr val="FF0000"/>
                          </a:solidFill>
                          <a:latin typeface="Cambria Math"/>
                        </a:rPr>
                        <m:t>=</m:t>
                      </m:r>
                      <m:r>
                        <a:rPr lang="en-GB" sz="1600" b="0" i="1" smtClean="0">
                          <a:solidFill>
                            <a:srgbClr val="FF0000"/>
                          </a:solidFill>
                          <a:latin typeface="Cambria Math"/>
                        </a:rPr>
                        <m:t>𝑤</m:t>
                      </m:r>
                      <m:r>
                        <a:rPr lang="en-GB" sz="1600" b="0" i="1" smtClean="0">
                          <a:solidFill>
                            <a:srgbClr val="FF0000"/>
                          </a:solidFill>
                          <a:latin typeface="Cambria Math"/>
                        </a:rPr>
                        <m:t>−</m:t>
                      </m:r>
                      <m:r>
                        <a:rPr lang="en-GB" sz="1600" b="0" i="1" smtClean="0">
                          <a:solidFill>
                            <a:srgbClr val="FF0000"/>
                          </a:solidFill>
                          <a:latin typeface="Cambria Math"/>
                        </a:rPr>
                        <m:t>𝑣</m:t>
                      </m:r>
                    </m:oMath>
                  </m:oMathPara>
                </a14:m>
                <a:endParaRPr lang="en-GB" sz="1600" dirty="0">
                  <a:solidFill>
                    <a:srgbClr val="FF0000"/>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239000" y="1524000"/>
                <a:ext cx="1358577" cy="338554"/>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7" name="TextBox 66"/>
              <p:cNvSpPr txBox="1"/>
              <p:nvPr/>
            </p:nvSpPr>
            <p:spPr>
              <a:xfrm>
                <a:off x="7422931" y="1912883"/>
                <a:ext cx="125669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𝑢</m:t>
                      </m:r>
                      <m:r>
                        <a:rPr lang="en-GB" sz="1600" b="0" i="1" smtClean="0">
                          <a:solidFill>
                            <a:srgbClr val="FF0000"/>
                          </a:solidFill>
                          <a:latin typeface="Cambria Math"/>
                        </a:rPr>
                        <m:t>=3</m:t>
                      </m:r>
                      <m:r>
                        <a:rPr lang="en-GB" sz="1600" b="0" i="1" smtClean="0">
                          <a:solidFill>
                            <a:srgbClr val="FF0000"/>
                          </a:solidFill>
                          <a:latin typeface="Cambria Math"/>
                        </a:rPr>
                        <m:t>𝑣</m:t>
                      </m:r>
                      <m:r>
                        <a:rPr lang="en-GB" sz="1600" b="0" i="1" smtClean="0">
                          <a:solidFill>
                            <a:srgbClr val="FF0000"/>
                          </a:solidFill>
                          <a:latin typeface="Cambria Math"/>
                        </a:rPr>
                        <m:t>+</m:t>
                      </m:r>
                      <m:r>
                        <a:rPr lang="en-GB" sz="1600" b="0" i="1" smtClean="0">
                          <a:solidFill>
                            <a:srgbClr val="FF0000"/>
                          </a:solidFill>
                          <a:latin typeface="Cambria Math"/>
                        </a:rPr>
                        <m:t>𝑤</m:t>
                      </m:r>
                    </m:oMath>
                  </m:oMathPara>
                </a14:m>
                <a:endParaRPr lang="en-GB" sz="1600" dirty="0">
                  <a:solidFill>
                    <a:srgbClr val="FF0000"/>
                  </a:solidFill>
                </a:endParaRPr>
              </a:p>
            </p:txBody>
          </p:sp>
        </mc:Choice>
        <mc:Fallback xmlns="">
          <p:sp>
            <p:nvSpPr>
              <p:cNvPr id="67" name="TextBox 66"/>
              <p:cNvSpPr txBox="1">
                <a:spLocks noRot="1" noChangeAspect="1" noMove="1" noResize="1" noEditPoints="1" noAdjustHandles="1" noChangeArrowheads="1" noChangeShapeType="1" noTextEdit="1"/>
              </p:cNvSpPr>
              <p:nvPr/>
            </p:nvSpPr>
            <p:spPr>
              <a:xfrm>
                <a:off x="7422931" y="1912883"/>
                <a:ext cx="1256691" cy="338554"/>
              </a:xfrm>
              <a:prstGeom prst="rect">
                <a:avLst/>
              </a:prstGeom>
              <a:blipFill rotWithShape="1">
                <a:blip r:embed="rId10"/>
                <a:stretch>
                  <a:fillRect/>
                </a:stretch>
              </a:blipFill>
            </p:spPr>
            <p:txBody>
              <a:bodyPr/>
              <a:lstStyle/>
              <a:p>
                <a:r>
                  <a:rPr lang="en-GB">
                    <a:noFill/>
                  </a:rPr>
                  <a:t> </a:t>
                </a:r>
              </a:p>
            </p:txBody>
          </p:sp>
        </mc:Fallback>
      </mc:AlternateContent>
      <p:cxnSp>
        <p:nvCxnSpPr>
          <p:cNvPr id="41" name="Straight Arrow Connector 40"/>
          <p:cNvCxnSpPr/>
          <p:nvPr/>
        </p:nvCxnSpPr>
        <p:spPr>
          <a:xfrm>
            <a:off x="5867400" y="3200400"/>
            <a:ext cx="914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791200" y="2895600"/>
            <a:ext cx="1037463" cy="307777"/>
          </a:xfrm>
          <a:prstGeom prst="rect">
            <a:avLst/>
          </a:prstGeom>
          <a:noFill/>
        </p:spPr>
        <p:txBody>
          <a:bodyPr wrap="none" rtlCol="0">
            <a:spAutoFit/>
          </a:bodyPr>
          <a:lstStyle/>
          <a:p>
            <a:r>
              <a:rPr lang="en-GB" sz="1400" dirty="0">
                <a:latin typeface="Comic Sans MS" pitchFamily="66" charset="0"/>
              </a:rPr>
              <a:t>Rearrange</a:t>
            </a:r>
          </a:p>
        </p:txBody>
      </p:sp>
      <mc:AlternateContent xmlns:mc="http://schemas.openxmlformats.org/markup-compatibility/2006" xmlns:a14="http://schemas.microsoft.com/office/drawing/2010/main">
        <mc:Choice Requires="a14">
          <p:sp>
            <p:nvSpPr>
              <p:cNvPr id="71" name="TextBox 70"/>
              <p:cNvSpPr txBox="1"/>
              <p:nvPr/>
            </p:nvSpPr>
            <p:spPr>
              <a:xfrm>
                <a:off x="4343400" y="2971800"/>
                <a:ext cx="135857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3</m:t>
                      </m:r>
                      <m:r>
                        <a:rPr lang="en-GB" sz="1600" b="0" i="1" smtClean="0">
                          <a:solidFill>
                            <a:schemeClr val="tx1"/>
                          </a:solidFill>
                          <a:latin typeface="Cambria Math"/>
                        </a:rPr>
                        <m:t>𝑢𝑒</m:t>
                      </m:r>
                      <m:r>
                        <a:rPr lang="en-GB" sz="1600" b="0" i="1" smtClean="0">
                          <a:solidFill>
                            <a:schemeClr val="tx1"/>
                          </a:solidFill>
                          <a:latin typeface="Cambria Math"/>
                        </a:rPr>
                        <m:t>=</m:t>
                      </m:r>
                      <m:r>
                        <a:rPr lang="en-GB" sz="1600" b="0" i="1" smtClean="0">
                          <a:solidFill>
                            <a:schemeClr val="tx1"/>
                          </a:solidFill>
                          <a:latin typeface="Cambria Math"/>
                        </a:rPr>
                        <m:t>𝑤</m:t>
                      </m:r>
                      <m:r>
                        <a:rPr lang="en-GB" sz="1600" b="0" i="1" smtClean="0">
                          <a:solidFill>
                            <a:schemeClr val="tx1"/>
                          </a:solidFill>
                          <a:latin typeface="Cambria Math"/>
                        </a:rPr>
                        <m:t>−</m:t>
                      </m:r>
                      <m:r>
                        <a:rPr lang="en-GB" sz="1600" b="0" i="1" smtClean="0">
                          <a:solidFill>
                            <a:schemeClr val="tx1"/>
                          </a:solidFill>
                          <a:latin typeface="Cambria Math"/>
                        </a:rPr>
                        <m:t>𝑣</m:t>
                      </m:r>
                    </m:oMath>
                  </m:oMathPara>
                </a14:m>
                <a:endParaRPr lang="en-GB" sz="1600" dirty="0">
                  <a:solidFill>
                    <a:schemeClr val="tx1"/>
                  </a:solidFill>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4343400" y="2971800"/>
                <a:ext cx="1358577" cy="338554"/>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4343400" y="3276600"/>
                <a:ext cx="125669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𝑢</m:t>
                      </m:r>
                      <m:r>
                        <a:rPr lang="en-GB" sz="1600" b="0" i="1" smtClean="0">
                          <a:solidFill>
                            <a:schemeClr val="tx1"/>
                          </a:solidFill>
                          <a:latin typeface="Cambria Math"/>
                        </a:rPr>
                        <m:t>=3</m:t>
                      </m:r>
                      <m:r>
                        <a:rPr lang="en-GB" sz="1600" b="0" i="1" smtClean="0">
                          <a:solidFill>
                            <a:schemeClr val="tx1"/>
                          </a:solidFill>
                          <a:latin typeface="Cambria Math"/>
                        </a:rPr>
                        <m:t>𝑣</m:t>
                      </m:r>
                      <m:r>
                        <a:rPr lang="en-GB" sz="1600" b="0" i="1" smtClean="0">
                          <a:solidFill>
                            <a:schemeClr val="tx1"/>
                          </a:solidFill>
                          <a:latin typeface="Cambria Math"/>
                        </a:rPr>
                        <m:t>+</m:t>
                      </m:r>
                      <m:r>
                        <a:rPr lang="en-GB" sz="1600" b="0" i="1" smtClean="0">
                          <a:solidFill>
                            <a:schemeClr val="tx1"/>
                          </a:solidFill>
                          <a:latin typeface="Cambria Math"/>
                        </a:rPr>
                        <m:t>𝑤</m:t>
                      </m:r>
                    </m:oMath>
                  </m:oMathPara>
                </a14:m>
                <a:endParaRPr lang="en-GB" sz="1600" dirty="0">
                  <a:solidFill>
                    <a:schemeClr val="tx1"/>
                  </a:solidFill>
                </a:endParaRPr>
              </a:p>
            </p:txBody>
          </p:sp>
        </mc:Choice>
        <mc:Fallback xmlns="">
          <p:sp>
            <p:nvSpPr>
              <p:cNvPr id="72" name="TextBox 71"/>
              <p:cNvSpPr txBox="1">
                <a:spLocks noRot="1" noChangeAspect="1" noMove="1" noResize="1" noEditPoints="1" noAdjustHandles="1" noChangeArrowheads="1" noChangeShapeType="1" noTextEdit="1"/>
              </p:cNvSpPr>
              <p:nvPr/>
            </p:nvSpPr>
            <p:spPr>
              <a:xfrm>
                <a:off x="4343400" y="3276600"/>
                <a:ext cx="1256691" cy="338554"/>
              </a:xfrm>
              <a:prstGeom prst="rect">
                <a:avLst/>
              </a:prstGeom>
              <a:blipFill rotWithShape="1">
                <a:blip r:embed="rId12"/>
                <a:stretch>
                  <a:fillRect/>
                </a:stretch>
              </a:blipFill>
            </p:spPr>
            <p:txBody>
              <a:bodyPr/>
              <a:lstStyle/>
              <a:p>
                <a:r>
                  <a:rPr lang="en-GB">
                    <a:noFill/>
                  </a:rPr>
                  <a:t> </a:t>
                </a:r>
              </a:p>
            </p:txBody>
          </p:sp>
        </mc:Fallback>
      </mc:AlternateContent>
      <p:sp>
        <p:nvSpPr>
          <p:cNvPr id="73" name="TextBox 72"/>
          <p:cNvSpPr txBox="1"/>
          <p:nvPr/>
        </p:nvSpPr>
        <p:spPr>
          <a:xfrm>
            <a:off x="3962400" y="2971800"/>
            <a:ext cx="385042" cy="338554"/>
          </a:xfrm>
          <a:prstGeom prst="rect">
            <a:avLst/>
          </a:prstGeom>
          <a:noFill/>
        </p:spPr>
        <p:txBody>
          <a:bodyPr wrap="none" rtlCol="0">
            <a:spAutoFit/>
          </a:bodyPr>
          <a:lstStyle/>
          <a:p>
            <a:r>
              <a:rPr lang="en-GB" sz="1600" b="1" dirty="0">
                <a:latin typeface="Comic Sans MS" pitchFamily="66" charset="0"/>
              </a:rPr>
              <a:t>1)</a:t>
            </a:r>
          </a:p>
        </p:txBody>
      </p:sp>
      <p:sp>
        <p:nvSpPr>
          <p:cNvPr id="74" name="TextBox 73"/>
          <p:cNvSpPr txBox="1"/>
          <p:nvPr/>
        </p:nvSpPr>
        <p:spPr>
          <a:xfrm>
            <a:off x="3962400" y="3276600"/>
            <a:ext cx="385042" cy="338554"/>
          </a:xfrm>
          <a:prstGeom prst="rect">
            <a:avLst/>
          </a:prstGeom>
          <a:noFill/>
        </p:spPr>
        <p:txBody>
          <a:bodyPr wrap="none" rtlCol="0">
            <a:spAutoFit/>
          </a:bodyPr>
          <a:lstStyle/>
          <a:p>
            <a:r>
              <a:rPr lang="en-GB" sz="1600" b="1" dirty="0">
                <a:latin typeface="Comic Sans MS" pitchFamily="66" charset="0"/>
              </a:rPr>
              <a:t>2)</a:t>
            </a:r>
          </a:p>
        </p:txBody>
      </p:sp>
      <mc:AlternateContent xmlns:mc="http://schemas.openxmlformats.org/markup-compatibility/2006" xmlns:a14="http://schemas.microsoft.com/office/drawing/2010/main">
        <mc:Choice Requires="a14">
          <p:sp>
            <p:nvSpPr>
              <p:cNvPr id="75" name="TextBox 74"/>
              <p:cNvSpPr txBox="1"/>
              <p:nvPr/>
            </p:nvSpPr>
            <p:spPr>
              <a:xfrm>
                <a:off x="6934200" y="2971800"/>
                <a:ext cx="135857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𝑣</m:t>
                      </m:r>
                      <m:r>
                        <a:rPr lang="en-GB" sz="1600" b="0" i="1" smtClean="0">
                          <a:solidFill>
                            <a:schemeClr val="tx1"/>
                          </a:solidFill>
                          <a:latin typeface="Cambria Math"/>
                        </a:rPr>
                        <m:t>=</m:t>
                      </m:r>
                      <m:r>
                        <a:rPr lang="en-GB" sz="1600" b="0" i="1" smtClean="0">
                          <a:solidFill>
                            <a:schemeClr val="tx1"/>
                          </a:solidFill>
                          <a:latin typeface="Cambria Math"/>
                        </a:rPr>
                        <m:t>𝑤</m:t>
                      </m:r>
                      <m:r>
                        <a:rPr lang="en-GB" sz="1600" b="0" i="1" smtClean="0">
                          <a:solidFill>
                            <a:schemeClr val="tx1"/>
                          </a:solidFill>
                          <a:latin typeface="Cambria Math"/>
                        </a:rPr>
                        <m:t>−3</m:t>
                      </m:r>
                      <m:r>
                        <a:rPr lang="en-GB" sz="1600" b="0" i="1" smtClean="0">
                          <a:solidFill>
                            <a:schemeClr val="tx1"/>
                          </a:solidFill>
                          <a:latin typeface="Cambria Math"/>
                        </a:rPr>
                        <m:t>𝑢𝑒</m:t>
                      </m:r>
                    </m:oMath>
                  </m:oMathPara>
                </a14:m>
                <a:endParaRPr lang="en-GB" sz="1600" dirty="0">
                  <a:solidFill>
                    <a:schemeClr val="tx1"/>
                  </a:solidFill>
                </a:endParaRPr>
              </a:p>
            </p:txBody>
          </p:sp>
        </mc:Choice>
        <mc:Fallback xmlns="">
          <p:sp>
            <p:nvSpPr>
              <p:cNvPr id="75" name="TextBox 74"/>
              <p:cNvSpPr txBox="1">
                <a:spLocks noRot="1" noChangeAspect="1" noMove="1" noResize="1" noEditPoints="1" noAdjustHandles="1" noChangeArrowheads="1" noChangeShapeType="1" noTextEdit="1"/>
              </p:cNvSpPr>
              <p:nvPr/>
            </p:nvSpPr>
            <p:spPr>
              <a:xfrm>
                <a:off x="6934200" y="2971800"/>
                <a:ext cx="1358577" cy="338554"/>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2" name="TextBox 91"/>
              <p:cNvSpPr txBox="1"/>
              <p:nvPr/>
            </p:nvSpPr>
            <p:spPr>
              <a:xfrm>
                <a:off x="0" y="4953000"/>
                <a:ext cx="1676400" cy="5124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1" i="1" smtClean="0">
                          <a:solidFill>
                            <a:srgbClr val="FF0000"/>
                          </a:solidFill>
                          <a:latin typeface="Cambria Math"/>
                        </a:rPr>
                        <m:t>𝒗</m:t>
                      </m:r>
                      <m:r>
                        <a:rPr lang="en-GB" sz="1600" b="1" i="1" smtClean="0">
                          <a:solidFill>
                            <a:srgbClr val="FF0000"/>
                          </a:solidFill>
                          <a:latin typeface="Cambria Math"/>
                        </a:rPr>
                        <m:t>=</m:t>
                      </m:r>
                      <m:f>
                        <m:fPr>
                          <m:ctrlPr>
                            <a:rPr lang="en-GB" sz="1600" b="1" i="1" smtClean="0">
                              <a:solidFill>
                                <a:srgbClr val="FF0000"/>
                              </a:solidFill>
                              <a:latin typeface="Cambria Math" panose="02040503050406030204" pitchFamily="18" charset="0"/>
                            </a:rPr>
                          </m:ctrlPr>
                        </m:fPr>
                        <m:num>
                          <m:r>
                            <a:rPr lang="en-GB" sz="1600" b="1" i="1" smtClean="0">
                              <a:solidFill>
                                <a:srgbClr val="FF0000"/>
                              </a:solidFill>
                              <a:latin typeface="Cambria Math"/>
                            </a:rPr>
                            <m:t>𝒖</m:t>
                          </m:r>
                        </m:num>
                        <m:den>
                          <m:r>
                            <a:rPr lang="en-GB" sz="1600" b="1" i="1" smtClean="0">
                              <a:solidFill>
                                <a:srgbClr val="FF0000"/>
                              </a:solidFill>
                              <a:latin typeface="Cambria Math"/>
                            </a:rPr>
                            <m:t>𝟒</m:t>
                          </m:r>
                        </m:den>
                      </m:f>
                      <m:r>
                        <a:rPr lang="en-GB" sz="1600" b="1" i="1" smtClean="0">
                          <a:solidFill>
                            <a:srgbClr val="FF0000"/>
                          </a:solidFill>
                          <a:latin typeface="Cambria Math"/>
                        </a:rPr>
                        <m:t>(</m:t>
                      </m:r>
                      <m:r>
                        <a:rPr lang="en-GB" sz="1600" b="1" i="1" smtClean="0">
                          <a:solidFill>
                            <a:srgbClr val="FF0000"/>
                          </a:solidFill>
                          <a:latin typeface="Cambria Math"/>
                        </a:rPr>
                        <m:t>𝟏</m:t>
                      </m:r>
                      <m:r>
                        <a:rPr lang="en-GB" sz="1600" b="1" i="1" smtClean="0">
                          <a:solidFill>
                            <a:srgbClr val="FF0000"/>
                          </a:solidFill>
                          <a:latin typeface="Cambria Math"/>
                        </a:rPr>
                        <m:t>−</m:t>
                      </m:r>
                      <m:r>
                        <a:rPr lang="en-GB" sz="1600" b="1" i="1" smtClean="0">
                          <a:solidFill>
                            <a:srgbClr val="FF0000"/>
                          </a:solidFill>
                          <a:latin typeface="Cambria Math"/>
                        </a:rPr>
                        <m:t>𝟑</m:t>
                      </m:r>
                      <m:r>
                        <a:rPr lang="en-GB" sz="1600" b="1" i="1" smtClean="0">
                          <a:solidFill>
                            <a:srgbClr val="FF0000"/>
                          </a:solidFill>
                          <a:latin typeface="Cambria Math"/>
                        </a:rPr>
                        <m:t>𝒆</m:t>
                      </m:r>
                      <m:r>
                        <a:rPr lang="en-GB" sz="1600" b="1" i="1" smtClean="0">
                          <a:solidFill>
                            <a:srgbClr val="FF0000"/>
                          </a:solidFill>
                          <a:latin typeface="Cambria Math"/>
                        </a:rPr>
                        <m:t>)</m:t>
                      </m:r>
                    </m:oMath>
                  </m:oMathPara>
                </a14:m>
                <a:endParaRPr lang="en-GB" sz="1600" b="1" dirty="0">
                  <a:solidFill>
                    <a:srgbClr val="FF0000"/>
                  </a:solidFill>
                </a:endParaRPr>
              </a:p>
            </p:txBody>
          </p:sp>
        </mc:Choice>
        <mc:Fallback xmlns="">
          <p:sp>
            <p:nvSpPr>
              <p:cNvPr id="92" name="TextBox 91"/>
              <p:cNvSpPr txBox="1">
                <a:spLocks noRot="1" noChangeAspect="1" noMove="1" noResize="1" noEditPoints="1" noAdjustHandles="1" noChangeArrowheads="1" noChangeShapeType="1" noTextEdit="1"/>
              </p:cNvSpPr>
              <p:nvPr/>
            </p:nvSpPr>
            <p:spPr>
              <a:xfrm>
                <a:off x="0" y="4953000"/>
                <a:ext cx="1676400" cy="512448"/>
              </a:xfrm>
              <a:prstGeom prst="rect">
                <a:avLst/>
              </a:prstGeom>
              <a:blipFill rotWithShape="1">
                <a:blip r:embed="rId14"/>
                <a:stretch>
                  <a:fillRect b="-357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4953000" y="3657600"/>
                <a:ext cx="125669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𝑢</m:t>
                      </m:r>
                      <m:r>
                        <a:rPr lang="en-GB" sz="1600" b="0" i="1" smtClean="0">
                          <a:solidFill>
                            <a:schemeClr val="tx1"/>
                          </a:solidFill>
                          <a:latin typeface="Cambria Math"/>
                        </a:rPr>
                        <m:t>=3</m:t>
                      </m:r>
                      <m:r>
                        <a:rPr lang="en-GB" sz="1600" b="0" i="1" smtClean="0">
                          <a:solidFill>
                            <a:srgbClr val="FF0000"/>
                          </a:solidFill>
                          <a:latin typeface="Cambria Math"/>
                        </a:rPr>
                        <m:t>𝑣</m:t>
                      </m:r>
                      <m:r>
                        <a:rPr lang="en-GB" sz="1600" b="0" i="1" smtClean="0">
                          <a:solidFill>
                            <a:schemeClr val="tx1"/>
                          </a:solidFill>
                          <a:latin typeface="Cambria Math"/>
                        </a:rPr>
                        <m:t>+</m:t>
                      </m:r>
                      <m:r>
                        <a:rPr lang="en-GB" sz="1600" b="0" i="1" smtClean="0">
                          <a:solidFill>
                            <a:schemeClr val="tx1"/>
                          </a:solidFill>
                          <a:latin typeface="Cambria Math"/>
                        </a:rPr>
                        <m:t>𝑤</m:t>
                      </m:r>
                    </m:oMath>
                  </m:oMathPara>
                </a14:m>
                <a:endParaRPr lang="en-GB" sz="1600" dirty="0">
                  <a:solidFill>
                    <a:schemeClr val="tx1"/>
                  </a:solidFill>
                </a:endParaRPr>
              </a:p>
            </p:txBody>
          </p:sp>
        </mc:Choice>
        <mc:Fallback xmlns="">
          <p:sp>
            <p:nvSpPr>
              <p:cNvPr id="66" name="TextBox 65"/>
              <p:cNvSpPr txBox="1">
                <a:spLocks noRot="1" noChangeAspect="1" noMove="1" noResize="1" noEditPoints="1" noAdjustHandles="1" noChangeArrowheads="1" noChangeShapeType="1" noTextEdit="1"/>
              </p:cNvSpPr>
              <p:nvPr/>
            </p:nvSpPr>
            <p:spPr>
              <a:xfrm>
                <a:off x="4953000" y="3657600"/>
                <a:ext cx="1256691" cy="338554"/>
              </a:xfrm>
              <a:prstGeom prst="rect">
                <a:avLst/>
              </a:prstGeom>
              <a:blipFill rotWithShape="1">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4953000" y="4114800"/>
                <a:ext cx="204966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𝑢</m:t>
                      </m:r>
                      <m:r>
                        <a:rPr lang="en-GB" sz="1600" b="0" i="1" smtClean="0">
                          <a:solidFill>
                            <a:schemeClr val="tx1"/>
                          </a:solidFill>
                          <a:latin typeface="Cambria Math"/>
                        </a:rPr>
                        <m:t>=3(</m:t>
                      </m:r>
                      <m:r>
                        <a:rPr lang="en-GB" sz="1600" b="0" i="1" smtClean="0">
                          <a:solidFill>
                            <a:srgbClr val="FF0000"/>
                          </a:solidFill>
                          <a:latin typeface="Cambria Math"/>
                        </a:rPr>
                        <m:t>𝑤</m:t>
                      </m:r>
                      <m:r>
                        <a:rPr lang="en-GB" sz="1600" b="0" i="1" smtClean="0">
                          <a:solidFill>
                            <a:srgbClr val="FF0000"/>
                          </a:solidFill>
                          <a:latin typeface="Cambria Math"/>
                        </a:rPr>
                        <m:t>−3</m:t>
                      </m:r>
                      <m:r>
                        <a:rPr lang="en-GB" sz="1600" b="0" i="1" smtClean="0">
                          <a:solidFill>
                            <a:srgbClr val="FF0000"/>
                          </a:solidFill>
                          <a:latin typeface="Cambria Math"/>
                        </a:rPr>
                        <m:t>𝑢𝑒</m:t>
                      </m:r>
                      <m:r>
                        <a:rPr lang="en-GB" sz="1600" b="0" i="1" smtClean="0">
                          <a:solidFill>
                            <a:schemeClr val="tx1"/>
                          </a:solidFill>
                          <a:latin typeface="Cambria Math"/>
                        </a:rPr>
                        <m:t>)+</m:t>
                      </m:r>
                      <m:r>
                        <a:rPr lang="en-GB" sz="1600" b="0" i="1" smtClean="0">
                          <a:solidFill>
                            <a:schemeClr val="tx1"/>
                          </a:solidFill>
                          <a:latin typeface="Cambria Math"/>
                        </a:rPr>
                        <m:t>𝑤</m:t>
                      </m:r>
                    </m:oMath>
                  </m:oMathPara>
                </a14:m>
                <a:endParaRPr lang="en-GB" sz="1600" dirty="0">
                  <a:solidFill>
                    <a:schemeClr val="tx1"/>
                  </a:solidFill>
                </a:endParaRPr>
              </a:p>
            </p:txBody>
          </p:sp>
        </mc:Choice>
        <mc:Fallback xmlns="">
          <p:sp>
            <p:nvSpPr>
              <p:cNvPr id="68" name="TextBox 67"/>
              <p:cNvSpPr txBox="1">
                <a:spLocks noRot="1" noChangeAspect="1" noMove="1" noResize="1" noEditPoints="1" noAdjustHandles="1" noChangeArrowheads="1" noChangeShapeType="1" noTextEdit="1"/>
              </p:cNvSpPr>
              <p:nvPr/>
            </p:nvSpPr>
            <p:spPr>
              <a:xfrm>
                <a:off x="4953000" y="4114800"/>
                <a:ext cx="2049664" cy="338554"/>
              </a:xfrm>
              <a:prstGeom prst="rect">
                <a:avLst/>
              </a:prstGeom>
              <a:blipFill rotWithShape="1">
                <a:blip r:embed="rId16"/>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4953000" y="4572000"/>
                <a:ext cx="1476366"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𝑢</m:t>
                      </m:r>
                      <m:r>
                        <a:rPr lang="en-GB" sz="1600" b="0" i="1" smtClean="0">
                          <a:solidFill>
                            <a:schemeClr val="tx1"/>
                          </a:solidFill>
                          <a:latin typeface="Cambria Math"/>
                        </a:rPr>
                        <m:t>=4</m:t>
                      </m:r>
                      <m:r>
                        <a:rPr lang="en-GB" sz="1600" b="0" i="1" smtClean="0">
                          <a:solidFill>
                            <a:schemeClr val="tx1"/>
                          </a:solidFill>
                          <a:latin typeface="Cambria Math"/>
                        </a:rPr>
                        <m:t>𝑤</m:t>
                      </m:r>
                      <m:r>
                        <a:rPr lang="en-GB" sz="1600" b="0" i="1" smtClean="0">
                          <a:solidFill>
                            <a:schemeClr val="tx1"/>
                          </a:solidFill>
                          <a:latin typeface="Cambria Math"/>
                        </a:rPr>
                        <m:t>−9</m:t>
                      </m:r>
                      <m:r>
                        <a:rPr lang="en-GB" sz="1600" b="0" i="1" smtClean="0">
                          <a:solidFill>
                            <a:schemeClr val="tx1"/>
                          </a:solidFill>
                          <a:latin typeface="Cambria Math"/>
                        </a:rPr>
                        <m:t>𝑢𝑒</m:t>
                      </m:r>
                    </m:oMath>
                  </m:oMathPara>
                </a14:m>
                <a:endParaRPr lang="en-GB" sz="1600" dirty="0">
                  <a:solidFill>
                    <a:schemeClr val="tx1"/>
                  </a:solidFill>
                </a:endParaRPr>
              </a:p>
            </p:txBody>
          </p:sp>
        </mc:Choice>
        <mc:Fallback xmlns="">
          <p:sp>
            <p:nvSpPr>
              <p:cNvPr id="69" name="TextBox 68"/>
              <p:cNvSpPr txBox="1">
                <a:spLocks noRot="1" noChangeAspect="1" noMove="1" noResize="1" noEditPoints="1" noAdjustHandles="1" noChangeArrowheads="1" noChangeShapeType="1" noTextEdit="1"/>
              </p:cNvSpPr>
              <p:nvPr/>
            </p:nvSpPr>
            <p:spPr>
              <a:xfrm>
                <a:off x="4953000" y="4572000"/>
                <a:ext cx="1476366" cy="338554"/>
              </a:xfrm>
              <a:prstGeom prst="rect">
                <a:avLst/>
              </a:prstGeom>
              <a:blipFill rotWithShape="1">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4343400" y="5029200"/>
                <a:ext cx="1476366"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𝑢</m:t>
                      </m:r>
                      <m:r>
                        <a:rPr lang="en-GB" sz="1600" b="0" i="1" smtClean="0">
                          <a:solidFill>
                            <a:schemeClr val="tx1"/>
                          </a:solidFill>
                          <a:latin typeface="Cambria Math"/>
                        </a:rPr>
                        <m:t>+9</m:t>
                      </m:r>
                      <m:r>
                        <a:rPr lang="en-GB" sz="1600" b="0" i="1" smtClean="0">
                          <a:solidFill>
                            <a:schemeClr val="tx1"/>
                          </a:solidFill>
                          <a:latin typeface="Cambria Math"/>
                        </a:rPr>
                        <m:t>𝑢𝑒</m:t>
                      </m:r>
                      <m:r>
                        <a:rPr lang="en-GB" sz="1600" b="0" i="1" smtClean="0">
                          <a:solidFill>
                            <a:schemeClr val="tx1"/>
                          </a:solidFill>
                          <a:latin typeface="Cambria Math"/>
                        </a:rPr>
                        <m:t>=4</m:t>
                      </m:r>
                      <m:r>
                        <a:rPr lang="en-GB" sz="1600" b="0" i="1" smtClean="0">
                          <a:solidFill>
                            <a:schemeClr val="tx1"/>
                          </a:solidFill>
                          <a:latin typeface="Cambria Math"/>
                        </a:rPr>
                        <m:t>𝑤</m:t>
                      </m:r>
                    </m:oMath>
                  </m:oMathPara>
                </a14:m>
                <a:endParaRPr lang="en-GB" sz="1600" dirty="0">
                  <a:solidFill>
                    <a:schemeClr val="tx1"/>
                  </a:solidFill>
                </a:endParaRPr>
              </a:p>
            </p:txBody>
          </p:sp>
        </mc:Choice>
        <mc:Fallback xmlns="">
          <p:sp>
            <p:nvSpPr>
              <p:cNvPr id="70" name="TextBox 69"/>
              <p:cNvSpPr txBox="1">
                <a:spLocks noRot="1" noChangeAspect="1" noMove="1" noResize="1" noEditPoints="1" noAdjustHandles="1" noChangeArrowheads="1" noChangeShapeType="1" noTextEdit="1"/>
              </p:cNvSpPr>
              <p:nvPr/>
            </p:nvSpPr>
            <p:spPr>
              <a:xfrm>
                <a:off x="4343400" y="5029200"/>
                <a:ext cx="1476366" cy="338554"/>
              </a:xfrm>
              <a:prstGeom prst="rect">
                <a:avLst/>
              </a:prstGeom>
              <a:blipFill rotWithShape="1">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3" name="TextBox 92"/>
              <p:cNvSpPr txBox="1"/>
              <p:nvPr/>
            </p:nvSpPr>
            <p:spPr>
              <a:xfrm>
                <a:off x="4191000" y="5486400"/>
                <a:ext cx="164307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𝑢</m:t>
                      </m:r>
                      <m:r>
                        <a:rPr lang="en-GB" sz="1600" b="0" i="1" smtClean="0">
                          <a:solidFill>
                            <a:schemeClr val="tx1"/>
                          </a:solidFill>
                          <a:latin typeface="Cambria Math"/>
                        </a:rPr>
                        <m:t>(1+9</m:t>
                      </m:r>
                      <m:r>
                        <a:rPr lang="en-GB" sz="1600" b="0" i="1" smtClean="0">
                          <a:solidFill>
                            <a:schemeClr val="tx1"/>
                          </a:solidFill>
                          <a:latin typeface="Cambria Math"/>
                        </a:rPr>
                        <m:t>𝑒</m:t>
                      </m:r>
                      <m:r>
                        <a:rPr lang="en-GB" sz="1600" b="0" i="1" smtClean="0">
                          <a:solidFill>
                            <a:schemeClr val="tx1"/>
                          </a:solidFill>
                          <a:latin typeface="Cambria Math"/>
                        </a:rPr>
                        <m:t>)=4</m:t>
                      </m:r>
                      <m:r>
                        <a:rPr lang="en-GB" sz="1600" b="0" i="1" smtClean="0">
                          <a:solidFill>
                            <a:schemeClr val="tx1"/>
                          </a:solidFill>
                          <a:latin typeface="Cambria Math"/>
                        </a:rPr>
                        <m:t>𝑤</m:t>
                      </m:r>
                    </m:oMath>
                  </m:oMathPara>
                </a14:m>
                <a:endParaRPr lang="en-GB" sz="1600" dirty="0">
                  <a:solidFill>
                    <a:schemeClr val="tx1"/>
                  </a:solidFill>
                </a:endParaRPr>
              </a:p>
            </p:txBody>
          </p:sp>
        </mc:Choice>
        <mc:Fallback xmlns="">
          <p:sp>
            <p:nvSpPr>
              <p:cNvPr id="93" name="TextBox 92"/>
              <p:cNvSpPr txBox="1">
                <a:spLocks noRot="1" noChangeAspect="1" noMove="1" noResize="1" noEditPoints="1" noAdjustHandles="1" noChangeArrowheads="1" noChangeShapeType="1" noTextEdit="1"/>
              </p:cNvSpPr>
              <p:nvPr/>
            </p:nvSpPr>
            <p:spPr>
              <a:xfrm>
                <a:off x="4191000" y="5486400"/>
                <a:ext cx="1643079" cy="338554"/>
              </a:xfrm>
              <a:prstGeom prst="rect">
                <a:avLst/>
              </a:prstGeom>
              <a:blipFill rotWithShape="1">
                <a:blip r:embed="rId19"/>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4191000" y="5943600"/>
                <a:ext cx="1563441" cy="51244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600" b="0" i="1" smtClean="0">
                              <a:solidFill>
                                <a:schemeClr val="tx1"/>
                              </a:solidFill>
                              <a:latin typeface="Cambria Math" panose="02040503050406030204" pitchFamily="18" charset="0"/>
                            </a:rPr>
                          </m:ctrlPr>
                        </m:fPr>
                        <m:num>
                          <m:r>
                            <a:rPr lang="en-GB" sz="1600" b="0" i="1" smtClean="0">
                              <a:solidFill>
                                <a:schemeClr val="tx1"/>
                              </a:solidFill>
                              <a:latin typeface="Cambria Math"/>
                            </a:rPr>
                            <m:t>𝑢</m:t>
                          </m:r>
                        </m:num>
                        <m:den>
                          <m:r>
                            <a:rPr lang="en-GB" sz="1600" b="0" i="1" smtClean="0">
                              <a:solidFill>
                                <a:schemeClr val="tx1"/>
                              </a:solidFill>
                              <a:latin typeface="Cambria Math"/>
                            </a:rPr>
                            <m:t>4</m:t>
                          </m:r>
                        </m:den>
                      </m:f>
                      <m:r>
                        <a:rPr lang="en-GB" sz="1600" b="0" i="1" smtClean="0">
                          <a:solidFill>
                            <a:schemeClr val="tx1"/>
                          </a:solidFill>
                          <a:latin typeface="Cambria Math"/>
                        </a:rPr>
                        <m:t>(1+9</m:t>
                      </m:r>
                      <m:r>
                        <a:rPr lang="en-GB" sz="1600" b="0" i="1" smtClean="0">
                          <a:solidFill>
                            <a:schemeClr val="tx1"/>
                          </a:solidFill>
                          <a:latin typeface="Cambria Math"/>
                        </a:rPr>
                        <m:t>𝑒</m:t>
                      </m:r>
                      <m:r>
                        <a:rPr lang="en-GB" sz="1600" b="0" i="1" smtClean="0">
                          <a:solidFill>
                            <a:schemeClr val="tx1"/>
                          </a:solidFill>
                          <a:latin typeface="Cambria Math"/>
                        </a:rPr>
                        <m:t>)=</m:t>
                      </m:r>
                      <m:r>
                        <a:rPr lang="en-GB" sz="1600" b="0" i="1" smtClean="0">
                          <a:solidFill>
                            <a:schemeClr val="tx1"/>
                          </a:solidFill>
                          <a:latin typeface="Cambria Math"/>
                        </a:rPr>
                        <m:t>𝑤</m:t>
                      </m:r>
                    </m:oMath>
                  </m:oMathPara>
                </a14:m>
                <a:endParaRPr lang="en-GB" sz="1600" dirty="0">
                  <a:solidFill>
                    <a:schemeClr val="tx1"/>
                  </a:solidFill>
                </a:endParaRPr>
              </a:p>
            </p:txBody>
          </p:sp>
        </mc:Choice>
        <mc:Fallback xmlns="">
          <p:sp>
            <p:nvSpPr>
              <p:cNvPr id="94" name="TextBox 93"/>
              <p:cNvSpPr txBox="1">
                <a:spLocks noRot="1" noChangeAspect="1" noMove="1" noResize="1" noEditPoints="1" noAdjustHandles="1" noChangeArrowheads="1" noChangeShapeType="1" noTextEdit="1"/>
              </p:cNvSpPr>
              <p:nvPr/>
            </p:nvSpPr>
            <p:spPr>
              <a:xfrm>
                <a:off x="4191000" y="5943600"/>
                <a:ext cx="1563441" cy="512448"/>
              </a:xfrm>
              <a:prstGeom prst="rect">
                <a:avLst/>
              </a:prstGeom>
              <a:blipFill rotWithShape="1">
                <a:blip r:embed="rId20"/>
                <a:stretch>
                  <a:fillRect b="-3571"/>
                </a:stretch>
              </a:blipFill>
            </p:spPr>
            <p:txBody>
              <a:bodyPr/>
              <a:lstStyle/>
              <a:p>
                <a:r>
                  <a:rPr lang="en-GB">
                    <a:noFill/>
                  </a:rPr>
                  <a:t> </a:t>
                </a:r>
              </a:p>
            </p:txBody>
          </p:sp>
        </mc:Fallback>
      </mc:AlternateContent>
      <p:sp>
        <p:nvSpPr>
          <p:cNvPr id="95" name="Arc 94"/>
          <p:cNvSpPr/>
          <p:nvPr/>
        </p:nvSpPr>
        <p:spPr>
          <a:xfrm>
            <a:off x="6781800" y="38862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6" name="TextBox 95"/>
          <p:cNvSpPr txBox="1"/>
          <p:nvPr/>
        </p:nvSpPr>
        <p:spPr>
          <a:xfrm>
            <a:off x="7181194" y="3810000"/>
            <a:ext cx="1965434" cy="523220"/>
          </a:xfrm>
          <a:prstGeom prst="rect">
            <a:avLst/>
          </a:prstGeom>
          <a:noFill/>
        </p:spPr>
        <p:txBody>
          <a:bodyPr wrap="square" rtlCol="0">
            <a:spAutoFit/>
          </a:bodyPr>
          <a:lstStyle/>
          <a:p>
            <a:pPr algn="ctr"/>
            <a:r>
              <a:rPr lang="en-GB" sz="1400" dirty="0">
                <a:solidFill>
                  <a:srgbClr val="FF0000"/>
                </a:solidFill>
                <a:latin typeface="Comic Sans MS" pitchFamily="66" charset="0"/>
              </a:rPr>
              <a:t>Replace v with the rearrangement</a:t>
            </a:r>
            <a:endParaRPr lang="en-GB" sz="1400" b="1" baseline="-25000" dirty="0">
              <a:solidFill>
                <a:srgbClr val="FF0000"/>
              </a:solidFill>
              <a:latin typeface="Comic Sans MS" pitchFamily="66" charset="0"/>
            </a:endParaRPr>
          </a:p>
        </p:txBody>
      </p:sp>
      <p:sp>
        <p:nvSpPr>
          <p:cNvPr id="97" name="Arc 96"/>
          <p:cNvSpPr/>
          <p:nvPr/>
        </p:nvSpPr>
        <p:spPr>
          <a:xfrm>
            <a:off x="6781800" y="43434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8" name="Arc 97"/>
          <p:cNvSpPr/>
          <p:nvPr/>
        </p:nvSpPr>
        <p:spPr>
          <a:xfrm>
            <a:off x="6172200" y="48006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9" name="Arc 98"/>
          <p:cNvSpPr/>
          <p:nvPr/>
        </p:nvSpPr>
        <p:spPr>
          <a:xfrm>
            <a:off x="5638800" y="52578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0" name="Arc 99"/>
          <p:cNvSpPr/>
          <p:nvPr/>
        </p:nvSpPr>
        <p:spPr>
          <a:xfrm>
            <a:off x="5638800" y="57912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1" name="Rectangle 100"/>
          <p:cNvSpPr/>
          <p:nvPr/>
        </p:nvSpPr>
        <p:spPr>
          <a:xfrm>
            <a:off x="7010400" y="2971800"/>
            <a:ext cx="1219200" cy="304800"/>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TextBox 101"/>
          <p:cNvSpPr txBox="1"/>
          <p:nvPr/>
        </p:nvSpPr>
        <p:spPr>
          <a:xfrm>
            <a:off x="7162800" y="4419600"/>
            <a:ext cx="1143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Simplify</a:t>
            </a:r>
            <a:endParaRPr lang="en-GB" sz="1400" b="1" baseline="-25000" dirty="0">
              <a:solidFill>
                <a:srgbClr val="FF0000"/>
              </a:solidFill>
              <a:latin typeface="Comic Sans MS" pitchFamily="66" charset="0"/>
            </a:endParaRPr>
          </a:p>
        </p:txBody>
      </p:sp>
      <p:sp>
        <p:nvSpPr>
          <p:cNvPr id="103" name="TextBox 102"/>
          <p:cNvSpPr txBox="1"/>
          <p:nvPr/>
        </p:nvSpPr>
        <p:spPr>
          <a:xfrm>
            <a:off x="6477000" y="4876800"/>
            <a:ext cx="1143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Add 9ue</a:t>
            </a:r>
            <a:endParaRPr lang="en-GB" sz="1400" b="1" baseline="-25000" dirty="0">
              <a:solidFill>
                <a:srgbClr val="FF0000"/>
              </a:solidFill>
              <a:latin typeface="Comic Sans MS" pitchFamily="66" charset="0"/>
            </a:endParaRPr>
          </a:p>
        </p:txBody>
      </p:sp>
      <p:sp>
        <p:nvSpPr>
          <p:cNvPr id="104" name="TextBox 103"/>
          <p:cNvSpPr txBox="1"/>
          <p:nvPr/>
        </p:nvSpPr>
        <p:spPr>
          <a:xfrm>
            <a:off x="6019800" y="5334000"/>
            <a:ext cx="1828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Factorise left side</a:t>
            </a:r>
            <a:endParaRPr lang="en-GB" sz="1400" b="1" baseline="-25000" dirty="0">
              <a:solidFill>
                <a:srgbClr val="FF0000"/>
              </a:solidFill>
              <a:latin typeface="Comic Sans MS" pitchFamily="66" charset="0"/>
            </a:endParaRPr>
          </a:p>
        </p:txBody>
      </p:sp>
      <p:sp>
        <p:nvSpPr>
          <p:cNvPr id="105" name="TextBox 104"/>
          <p:cNvSpPr txBox="1"/>
          <p:nvPr/>
        </p:nvSpPr>
        <p:spPr>
          <a:xfrm>
            <a:off x="6019800" y="5867400"/>
            <a:ext cx="1143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4</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106" name="TextBox 105"/>
              <p:cNvSpPr txBox="1"/>
              <p:nvPr/>
            </p:nvSpPr>
            <p:spPr>
              <a:xfrm>
                <a:off x="2286000" y="4953000"/>
                <a:ext cx="1602233" cy="5159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1" i="1" smtClean="0">
                          <a:solidFill>
                            <a:srgbClr val="FF0000"/>
                          </a:solidFill>
                          <a:latin typeface="Cambria Math"/>
                        </a:rPr>
                        <m:t>𝒘</m:t>
                      </m:r>
                      <m:r>
                        <a:rPr lang="en-GB" sz="1600" b="1" i="1" smtClean="0">
                          <a:solidFill>
                            <a:srgbClr val="FF0000"/>
                          </a:solidFill>
                          <a:latin typeface="Cambria Math"/>
                        </a:rPr>
                        <m:t>=</m:t>
                      </m:r>
                      <m:f>
                        <m:fPr>
                          <m:ctrlPr>
                            <a:rPr lang="en-GB" sz="1600" b="1" i="1">
                              <a:solidFill>
                                <a:srgbClr val="FF0000"/>
                              </a:solidFill>
                              <a:latin typeface="Cambria Math" panose="02040503050406030204" pitchFamily="18" charset="0"/>
                            </a:rPr>
                          </m:ctrlPr>
                        </m:fPr>
                        <m:num>
                          <m:r>
                            <a:rPr lang="en-GB" sz="1600" b="1" i="1">
                              <a:solidFill>
                                <a:srgbClr val="FF0000"/>
                              </a:solidFill>
                              <a:latin typeface="Cambria Math"/>
                            </a:rPr>
                            <m:t>𝒖</m:t>
                          </m:r>
                        </m:num>
                        <m:den>
                          <m:r>
                            <a:rPr lang="en-GB" sz="1600" b="1" i="1">
                              <a:solidFill>
                                <a:srgbClr val="FF0000"/>
                              </a:solidFill>
                              <a:latin typeface="Cambria Math"/>
                            </a:rPr>
                            <m:t>𝟒</m:t>
                          </m:r>
                        </m:den>
                      </m:f>
                      <m:r>
                        <a:rPr lang="en-GB" sz="1600" b="1" i="1">
                          <a:solidFill>
                            <a:srgbClr val="FF0000"/>
                          </a:solidFill>
                          <a:latin typeface="Cambria Math"/>
                        </a:rPr>
                        <m:t>(</m:t>
                      </m:r>
                      <m:r>
                        <a:rPr lang="en-GB" sz="1600" b="1" i="1">
                          <a:solidFill>
                            <a:srgbClr val="FF0000"/>
                          </a:solidFill>
                          <a:latin typeface="Cambria Math"/>
                        </a:rPr>
                        <m:t>𝟏</m:t>
                      </m:r>
                      <m:r>
                        <a:rPr lang="en-GB" sz="1600" b="1" i="1">
                          <a:solidFill>
                            <a:srgbClr val="FF0000"/>
                          </a:solidFill>
                          <a:latin typeface="Cambria Math"/>
                        </a:rPr>
                        <m:t>+</m:t>
                      </m:r>
                      <m:r>
                        <a:rPr lang="en-GB" sz="1600" b="1" i="1">
                          <a:solidFill>
                            <a:srgbClr val="FF0000"/>
                          </a:solidFill>
                          <a:latin typeface="Cambria Math"/>
                        </a:rPr>
                        <m:t>𝟗</m:t>
                      </m:r>
                      <m:r>
                        <a:rPr lang="en-GB" sz="1600" b="1" i="1">
                          <a:solidFill>
                            <a:srgbClr val="FF0000"/>
                          </a:solidFill>
                          <a:latin typeface="Cambria Math"/>
                        </a:rPr>
                        <m:t>𝒆</m:t>
                      </m:r>
                      <m:r>
                        <a:rPr lang="en-GB" sz="1600" b="1" i="1">
                          <a:solidFill>
                            <a:srgbClr val="FF0000"/>
                          </a:solidFill>
                          <a:latin typeface="Cambria Math"/>
                        </a:rPr>
                        <m:t>)</m:t>
                      </m:r>
                    </m:oMath>
                  </m:oMathPara>
                </a14:m>
                <a:endParaRPr lang="en-GB" sz="1600" b="1" dirty="0">
                  <a:solidFill>
                    <a:srgbClr val="FF0000"/>
                  </a:solidFill>
                </a:endParaRPr>
              </a:p>
            </p:txBody>
          </p:sp>
        </mc:Choice>
        <mc:Fallback xmlns="">
          <p:sp>
            <p:nvSpPr>
              <p:cNvPr id="106" name="TextBox 105"/>
              <p:cNvSpPr txBox="1">
                <a:spLocks noRot="1" noChangeAspect="1" noMove="1" noResize="1" noEditPoints="1" noAdjustHandles="1" noChangeArrowheads="1" noChangeShapeType="1" noTextEdit="1"/>
              </p:cNvSpPr>
              <p:nvPr/>
            </p:nvSpPr>
            <p:spPr>
              <a:xfrm>
                <a:off x="2286000" y="4953000"/>
                <a:ext cx="1602233" cy="515975"/>
              </a:xfrm>
              <a:prstGeom prst="rect">
                <a:avLst/>
              </a:prstGeom>
              <a:blipFill rotWithShape="1">
                <a:blip r:embed="rId21"/>
                <a:stretch>
                  <a:fillRect b="-357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77" name="TextBox 76"/>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78" name="TextBox 77"/>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79" name="TextBox 78"/>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80" name="TextBox 79"/>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1" name="TextBox 80"/>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81" name="TextBox 80"/>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6"/>
                <a:stretch>
                  <a:fillRect b="-3846"/>
                </a:stretch>
              </a:blipFill>
            </p:spPr>
            <p:txBody>
              <a:bodyPr/>
              <a:lstStyle/>
              <a:p>
                <a:r>
                  <a:rPr lang="en-GB">
                    <a:noFill/>
                  </a:rPr>
                  <a:t> </a:t>
                </a:r>
              </a:p>
            </p:txBody>
          </p:sp>
        </mc:Fallback>
      </mc:AlternateContent>
      <p:sp>
        <p:nvSpPr>
          <p:cNvPr id="82" name="TextBox 81"/>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7"/>
              </a:rPr>
              <a:t>Applet for collision demonstrations</a:t>
            </a:r>
            <a:endParaRPr lang="en-GB" sz="1400" dirty="0">
              <a:latin typeface="Comic Sans MS" pitchFamily="66" charset="0"/>
            </a:endParaRPr>
          </a:p>
        </p:txBody>
      </p:sp>
      <p:sp>
        <p:nvSpPr>
          <p:cNvPr id="83"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99948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blinds(horizontal)">
                                      <p:cBhvr>
                                        <p:cTn id="7" dur="500"/>
                                        <p:tgtEl>
                                          <p:spTgt spid="7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1"/>
                                        </p:tgtEl>
                                        <p:attrNameLst>
                                          <p:attrName>style.visibility</p:attrName>
                                        </p:attrNameLst>
                                      </p:cBhvr>
                                      <p:to>
                                        <p:strVal val="visible"/>
                                      </p:to>
                                    </p:set>
                                    <p:animEffect transition="in" filter="blinds(horizontal)">
                                      <p:cBhvr>
                                        <p:cTn id="10" dur="500"/>
                                        <p:tgtEl>
                                          <p:spTgt spid="7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blinds(horizontal)">
                                      <p:cBhvr>
                                        <p:cTn id="15" dur="500"/>
                                        <p:tgtEl>
                                          <p:spTgt spid="74"/>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72"/>
                                        </p:tgtEl>
                                        <p:attrNameLst>
                                          <p:attrName>style.visibility</p:attrName>
                                        </p:attrNameLst>
                                      </p:cBhvr>
                                      <p:to>
                                        <p:strVal val="visible"/>
                                      </p:to>
                                    </p:set>
                                    <p:animEffect transition="in" filter="blinds(horizontal)">
                                      <p:cBhvr>
                                        <p:cTn id="18" dur="500"/>
                                        <p:tgtEl>
                                          <p:spTgt spid="72"/>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blinds(horizontal)">
                                      <p:cBhvr>
                                        <p:cTn id="23" dur="500"/>
                                        <p:tgtEl>
                                          <p:spTgt spid="41"/>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blinds(horizontal)">
                                      <p:cBhvr>
                                        <p:cTn id="26" dur="500"/>
                                        <p:tgtEl>
                                          <p:spTgt spid="42"/>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75"/>
                                        </p:tgtEl>
                                        <p:attrNameLst>
                                          <p:attrName>style.visibility</p:attrName>
                                        </p:attrNameLst>
                                      </p:cBhvr>
                                      <p:to>
                                        <p:strVal val="visible"/>
                                      </p:to>
                                    </p:set>
                                    <p:animEffect transition="in" filter="blinds(horizontal)">
                                      <p:cBhvr>
                                        <p:cTn id="31" dur="500"/>
                                        <p:tgtEl>
                                          <p:spTgt spid="75"/>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blinds(horizontal)">
                                      <p:cBhvr>
                                        <p:cTn id="36" dur="500"/>
                                        <p:tgtEl>
                                          <p:spTgt spid="66"/>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95"/>
                                        </p:tgtEl>
                                        <p:attrNameLst>
                                          <p:attrName>style.visibility</p:attrName>
                                        </p:attrNameLst>
                                      </p:cBhvr>
                                      <p:to>
                                        <p:strVal val="visible"/>
                                      </p:to>
                                    </p:set>
                                    <p:animEffect transition="in" filter="blinds(horizontal)">
                                      <p:cBhvr>
                                        <p:cTn id="41" dur="500"/>
                                        <p:tgtEl>
                                          <p:spTgt spid="95"/>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96"/>
                                        </p:tgtEl>
                                        <p:attrNameLst>
                                          <p:attrName>style.visibility</p:attrName>
                                        </p:attrNameLst>
                                      </p:cBhvr>
                                      <p:to>
                                        <p:strVal val="visible"/>
                                      </p:to>
                                    </p:set>
                                    <p:animEffect transition="in" filter="blinds(horizontal)">
                                      <p:cBhvr>
                                        <p:cTn id="46" dur="500"/>
                                        <p:tgtEl>
                                          <p:spTgt spid="96"/>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68"/>
                                        </p:tgtEl>
                                        <p:attrNameLst>
                                          <p:attrName>style.visibility</p:attrName>
                                        </p:attrNameLst>
                                      </p:cBhvr>
                                      <p:to>
                                        <p:strVal val="visible"/>
                                      </p:to>
                                    </p:set>
                                    <p:animEffect transition="in" filter="blinds(horizontal)">
                                      <p:cBhvr>
                                        <p:cTn id="51" dur="500"/>
                                        <p:tgtEl>
                                          <p:spTgt spid="68"/>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101"/>
                                        </p:tgtEl>
                                        <p:attrNameLst>
                                          <p:attrName>style.visibility</p:attrName>
                                        </p:attrNameLst>
                                      </p:cBhvr>
                                      <p:to>
                                        <p:strVal val="visible"/>
                                      </p:to>
                                    </p:set>
                                    <p:animEffect transition="in" filter="blinds(horizontal)">
                                      <p:cBhvr>
                                        <p:cTn id="56" dur="500"/>
                                        <p:tgtEl>
                                          <p:spTgt spid="101"/>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97"/>
                                        </p:tgtEl>
                                        <p:attrNameLst>
                                          <p:attrName>style.visibility</p:attrName>
                                        </p:attrNameLst>
                                      </p:cBhvr>
                                      <p:to>
                                        <p:strVal val="visible"/>
                                      </p:to>
                                    </p:set>
                                    <p:animEffect transition="in" filter="blinds(horizontal)">
                                      <p:cBhvr>
                                        <p:cTn id="61" dur="500"/>
                                        <p:tgtEl>
                                          <p:spTgt spid="97"/>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102"/>
                                        </p:tgtEl>
                                        <p:attrNameLst>
                                          <p:attrName>style.visibility</p:attrName>
                                        </p:attrNameLst>
                                      </p:cBhvr>
                                      <p:to>
                                        <p:strVal val="visible"/>
                                      </p:to>
                                    </p:set>
                                    <p:animEffect transition="in" filter="blinds(horizontal)">
                                      <p:cBhvr>
                                        <p:cTn id="66" dur="500"/>
                                        <p:tgtEl>
                                          <p:spTgt spid="102"/>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69"/>
                                        </p:tgtEl>
                                        <p:attrNameLst>
                                          <p:attrName>style.visibility</p:attrName>
                                        </p:attrNameLst>
                                      </p:cBhvr>
                                      <p:to>
                                        <p:strVal val="visible"/>
                                      </p:to>
                                    </p:set>
                                    <p:animEffect transition="in" filter="blinds(horizontal)">
                                      <p:cBhvr>
                                        <p:cTn id="71" dur="500"/>
                                        <p:tgtEl>
                                          <p:spTgt spid="69"/>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98"/>
                                        </p:tgtEl>
                                        <p:attrNameLst>
                                          <p:attrName>style.visibility</p:attrName>
                                        </p:attrNameLst>
                                      </p:cBhvr>
                                      <p:to>
                                        <p:strVal val="visible"/>
                                      </p:to>
                                    </p:set>
                                    <p:animEffect transition="in" filter="blinds(horizontal)">
                                      <p:cBhvr>
                                        <p:cTn id="76" dur="500"/>
                                        <p:tgtEl>
                                          <p:spTgt spid="98"/>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103"/>
                                        </p:tgtEl>
                                        <p:attrNameLst>
                                          <p:attrName>style.visibility</p:attrName>
                                        </p:attrNameLst>
                                      </p:cBhvr>
                                      <p:to>
                                        <p:strVal val="visible"/>
                                      </p:to>
                                    </p:set>
                                    <p:animEffect transition="in" filter="blinds(horizontal)">
                                      <p:cBhvr>
                                        <p:cTn id="81" dur="500"/>
                                        <p:tgtEl>
                                          <p:spTgt spid="103"/>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70"/>
                                        </p:tgtEl>
                                        <p:attrNameLst>
                                          <p:attrName>style.visibility</p:attrName>
                                        </p:attrNameLst>
                                      </p:cBhvr>
                                      <p:to>
                                        <p:strVal val="visible"/>
                                      </p:to>
                                    </p:set>
                                    <p:animEffect transition="in" filter="blinds(horizontal)">
                                      <p:cBhvr>
                                        <p:cTn id="86" dur="500"/>
                                        <p:tgtEl>
                                          <p:spTgt spid="70"/>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99"/>
                                        </p:tgtEl>
                                        <p:attrNameLst>
                                          <p:attrName>style.visibility</p:attrName>
                                        </p:attrNameLst>
                                      </p:cBhvr>
                                      <p:to>
                                        <p:strVal val="visible"/>
                                      </p:to>
                                    </p:set>
                                    <p:animEffect transition="in" filter="blinds(horizontal)">
                                      <p:cBhvr>
                                        <p:cTn id="91" dur="500"/>
                                        <p:tgtEl>
                                          <p:spTgt spid="99"/>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104"/>
                                        </p:tgtEl>
                                        <p:attrNameLst>
                                          <p:attrName>style.visibility</p:attrName>
                                        </p:attrNameLst>
                                      </p:cBhvr>
                                      <p:to>
                                        <p:strVal val="visible"/>
                                      </p:to>
                                    </p:set>
                                    <p:animEffect transition="in" filter="blinds(horizontal)">
                                      <p:cBhvr>
                                        <p:cTn id="96" dur="500"/>
                                        <p:tgtEl>
                                          <p:spTgt spid="104"/>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93"/>
                                        </p:tgtEl>
                                        <p:attrNameLst>
                                          <p:attrName>style.visibility</p:attrName>
                                        </p:attrNameLst>
                                      </p:cBhvr>
                                      <p:to>
                                        <p:strVal val="visible"/>
                                      </p:to>
                                    </p:set>
                                    <p:animEffect transition="in" filter="blinds(horizontal)">
                                      <p:cBhvr>
                                        <p:cTn id="101" dur="500"/>
                                        <p:tgtEl>
                                          <p:spTgt spid="93"/>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100"/>
                                        </p:tgtEl>
                                        <p:attrNameLst>
                                          <p:attrName>style.visibility</p:attrName>
                                        </p:attrNameLst>
                                      </p:cBhvr>
                                      <p:to>
                                        <p:strVal val="visible"/>
                                      </p:to>
                                    </p:set>
                                    <p:animEffect transition="in" filter="blinds(horizontal)">
                                      <p:cBhvr>
                                        <p:cTn id="106" dur="500"/>
                                        <p:tgtEl>
                                          <p:spTgt spid="100"/>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105"/>
                                        </p:tgtEl>
                                        <p:attrNameLst>
                                          <p:attrName>style.visibility</p:attrName>
                                        </p:attrNameLst>
                                      </p:cBhvr>
                                      <p:to>
                                        <p:strVal val="visible"/>
                                      </p:to>
                                    </p:set>
                                    <p:animEffect transition="in" filter="blinds(horizontal)">
                                      <p:cBhvr>
                                        <p:cTn id="111" dur="500"/>
                                        <p:tgtEl>
                                          <p:spTgt spid="105"/>
                                        </p:tgtEl>
                                      </p:cBhvr>
                                    </p:animEffect>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grpId="0" nodeType="clickEffect">
                                  <p:stCondLst>
                                    <p:cond delay="0"/>
                                  </p:stCondLst>
                                  <p:childTnLst>
                                    <p:set>
                                      <p:cBhvr>
                                        <p:cTn id="115" dur="1" fill="hold">
                                          <p:stCondLst>
                                            <p:cond delay="0"/>
                                          </p:stCondLst>
                                        </p:cTn>
                                        <p:tgtEl>
                                          <p:spTgt spid="94"/>
                                        </p:tgtEl>
                                        <p:attrNameLst>
                                          <p:attrName>style.visibility</p:attrName>
                                        </p:attrNameLst>
                                      </p:cBhvr>
                                      <p:to>
                                        <p:strVal val="visible"/>
                                      </p:to>
                                    </p:set>
                                    <p:animEffect transition="in" filter="blinds(horizontal)">
                                      <p:cBhvr>
                                        <p:cTn id="116" dur="500"/>
                                        <p:tgtEl>
                                          <p:spTgt spid="94"/>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106"/>
                                        </p:tgtEl>
                                        <p:attrNameLst>
                                          <p:attrName>style.visibility</p:attrName>
                                        </p:attrNameLst>
                                      </p:cBhvr>
                                      <p:to>
                                        <p:strVal val="visible"/>
                                      </p:to>
                                    </p:set>
                                    <p:animEffect transition="in" filter="blinds(horizontal)">
                                      <p:cBhvr>
                                        <p:cTn id="121"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71" grpId="0"/>
      <p:bldP spid="72" grpId="0"/>
      <p:bldP spid="73" grpId="0"/>
      <p:bldP spid="74" grpId="0"/>
      <p:bldP spid="75" grpId="0"/>
      <p:bldP spid="66" grpId="0"/>
      <p:bldP spid="68" grpId="0"/>
      <p:bldP spid="69" grpId="0"/>
      <p:bldP spid="70" grpId="0"/>
      <p:bldP spid="93" grpId="0"/>
      <p:bldP spid="94" grpId="0"/>
      <p:bldP spid="95" grpId="0" animBg="1"/>
      <p:bldP spid="96" grpId="0"/>
      <p:bldP spid="97" grpId="0" animBg="1"/>
      <p:bldP spid="98" grpId="0" animBg="1"/>
      <p:bldP spid="99" grpId="0" animBg="1"/>
      <p:bldP spid="100" grpId="0" animBg="1"/>
      <p:bldP spid="101" grpId="0" animBg="1"/>
      <p:bldP spid="102" grpId="0"/>
      <p:bldP spid="103" grpId="0"/>
      <p:bldP spid="104" grpId="0"/>
      <p:bldP spid="105" grpId="0"/>
      <p:bldP spid="10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20" y="1600200"/>
            <a:ext cx="3788979" cy="51054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uniform smooth sphere P of mass 3m is moving in a straight line with speed u on a smooth horizontal table. Another uniform smooth sphere Q of mass m and having the same radius as P, is moving with speed 2u in the opposite direction of P. P and Q collide directly, and their speeds after the collision are v and w respectively. The coefficient of restitution between P and Q is e.</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expressions for v and w in terms of u and 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Show that, if the direction of motion of P is changed by the collision, then e &gt;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3</a:t>
            </a:r>
          </a:p>
          <a:p>
            <a:pPr algn="ctr">
              <a:buAutoNum type="alphaLcParenR"/>
            </a:pPr>
            <a:endParaRPr lang="en-GB" sz="1400" baseline="-25000" dirty="0">
              <a:latin typeface="Comic Sans MS" pitchFamily="66" charset="0"/>
            </a:endParaRPr>
          </a:p>
          <a:p>
            <a:pPr marL="0" indent="0" algn="ctr">
              <a:buNone/>
            </a:pPr>
            <a:r>
              <a:rPr lang="en-GB" sz="1400" dirty="0">
                <a:latin typeface="Comic Sans MS" pitchFamily="66" charset="0"/>
                <a:sym typeface="Wingdings" pitchFamily="2" charset="2"/>
              </a:rPr>
              <a:t> </a:t>
            </a:r>
            <a:r>
              <a:rPr lang="en-GB" sz="1400" dirty="0">
                <a:latin typeface="Comic Sans MS" pitchFamily="66" charset="0"/>
              </a:rPr>
              <a:t>Follow the same process, just using algebra instead of numbers</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cxnSp>
        <p:nvCxnSpPr>
          <p:cNvPr id="11" name="Straight Connector 10"/>
          <p:cNvCxnSpPr/>
          <p:nvPr/>
        </p:nvCxnSpPr>
        <p:spPr>
          <a:xfrm>
            <a:off x="3962400" y="1600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62400" y="1905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62400" y="16002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486400" y="16002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486400" y="1600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10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86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62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191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53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15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77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14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99015" y="1905000"/>
            <a:ext cx="277640" cy="307777"/>
          </a:xfrm>
          <a:prstGeom prst="rect">
            <a:avLst/>
          </a:prstGeom>
          <a:noFill/>
        </p:spPr>
        <p:txBody>
          <a:bodyPr wrap="none" rtlCol="0">
            <a:spAutoFit/>
          </a:bodyPr>
          <a:lstStyle/>
          <a:p>
            <a:pPr algn="ctr"/>
            <a:r>
              <a:rPr lang="en-GB" sz="1400" dirty="0">
                <a:latin typeface="Comic Sans MS" pitchFamily="66" charset="0"/>
              </a:rPr>
              <a:t>u</a:t>
            </a:r>
          </a:p>
        </p:txBody>
      </p:sp>
      <p:cxnSp>
        <p:nvCxnSpPr>
          <p:cNvPr id="25" name="Straight Arrow Connector 24"/>
          <p:cNvCxnSpPr/>
          <p:nvPr/>
        </p:nvCxnSpPr>
        <p:spPr>
          <a:xfrm>
            <a:off x="6400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69786" y="1905000"/>
            <a:ext cx="308098" cy="307777"/>
          </a:xfrm>
          <a:prstGeom prst="rect">
            <a:avLst/>
          </a:prstGeom>
          <a:noFill/>
        </p:spPr>
        <p:txBody>
          <a:bodyPr wrap="none" rtlCol="0">
            <a:spAutoFit/>
          </a:bodyPr>
          <a:lstStyle/>
          <a:p>
            <a:pPr algn="ctr"/>
            <a:r>
              <a:rPr lang="en-GB" sz="1400" dirty="0">
                <a:latin typeface="Comic Sans MS" pitchFamily="66" charset="0"/>
              </a:rPr>
              <a:t>w</a:t>
            </a:r>
            <a:endParaRPr lang="en-GB" sz="1400" baseline="-25000" dirty="0">
              <a:latin typeface="Comic Sans MS" pitchFamily="66" charset="0"/>
            </a:endParaRPr>
          </a:p>
        </p:txBody>
      </p:sp>
      <p:cxnSp>
        <p:nvCxnSpPr>
          <p:cNvPr id="27" name="Straight Connector 26"/>
          <p:cNvCxnSpPr/>
          <p:nvPr/>
        </p:nvCxnSpPr>
        <p:spPr>
          <a:xfrm>
            <a:off x="3962400" y="2895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14800"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29" name="TextBox 28"/>
          <p:cNvSpPr txBox="1"/>
          <p:nvPr/>
        </p:nvSpPr>
        <p:spPr>
          <a:xfrm>
            <a:off x="5638800"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30" name="TextBox 29"/>
          <p:cNvSpPr txBox="1"/>
          <p:nvPr/>
        </p:nvSpPr>
        <p:spPr>
          <a:xfrm>
            <a:off x="4876800"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31" name="TextBox 30"/>
          <p:cNvSpPr txBox="1"/>
          <p:nvPr/>
        </p:nvSpPr>
        <p:spPr>
          <a:xfrm>
            <a:off x="6400800"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32" name="Straight Arrow Connector 31"/>
          <p:cNvCxnSpPr/>
          <p:nvPr/>
        </p:nvCxnSpPr>
        <p:spPr>
          <a:xfrm flipH="1">
            <a:off x="4876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06513" y="1905000"/>
            <a:ext cx="386644" cy="307777"/>
          </a:xfrm>
          <a:prstGeom prst="rect">
            <a:avLst/>
          </a:prstGeom>
          <a:noFill/>
        </p:spPr>
        <p:txBody>
          <a:bodyPr wrap="none" rtlCol="0">
            <a:spAutoFit/>
          </a:bodyPr>
          <a:lstStyle/>
          <a:p>
            <a:pPr algn="ctr"/>
            <a:r>
              <a:rPr lang="en-GB" sz="1400" dirty="0">
                <a:latin typeface="Comic Sans MS" pitchFamily="66" charset="0"/>
              </a:rPr>
              <a:t>2u</a:t>
            </a:r>
          </a:p>
        </p:txBody>
      </p:sp>
      <p:cxnSp>
        <p:nvCxnSpPr>
          <p:cNvPr id="34" name="Straight Arrow Connector 33"/>
          <p:cNvCxnSpPr/>
          <p:nvPr/>
        </p:nvCxnSpPr>
        <p:spPr>
          <a:xfrm>
            <a:off x="5638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23816" y="1905000"/>
            <a:ext cx="276038" cy="307777"/>
          </a:xfrm>
          <a:prstGeom prst="rect">
            <a:avLst/>
          </a:prstGeom>
          <a:noFill/>
        </p:spPr>
        <p:txBody>
          <a:bodyPr wrap="none" rtlCol="0">
            <a:spAutoFit/>
          </a:bodyPr>
          <a:lstStyle/>
          <a:p>
            <a:pPr algn="ctr"/>
            <a:r>
              <a:rPr lang="en-GB" sz="1400" dirty="0">
                <a:latin typeface="Comic Sans MS" pitchFamily="66" charset="0"/>
              </a:rPr>
              <a:t>v</a:t>
            </a:r>
            <a:endParaRPr lang="en-GB" sz="1400" baseline="-25000" dirty="0">
              <a:latin typeface="Comic Sans MS" pitchFamily="66" charset="0"/>
            </a:endParaRPr>
          </a:p>
        </p:txBody>
      </p:sp>
      <p:sp>
        <p:nvSpPr>
          <p:cNvPr id="36" name="TextBox 35"/>
          <p:cNvSpPr txBox="1"/>
          <p:nvPr/>
        </p:nvSpPr>
        <p:spPr>
          <a:xfrm>
            <a:off x="4125162"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7" name="TextBox 36"/>
          <p:cNvSpPr txBox="1"/>
          <p:nvPr/>
        </p:nvSpPr>
        <p:spPr>
          <a:xfrm>
            <a:off x="5649162"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8" name="TextBox 37"/>
          <p:cNvSpPr txBox="1"/>
          <p:nvPr/>
        </p:nvSpPr>
        <p:spPr>
          <a:xfrm>
            <a:off x="4941664" y="2590800"/>
            <a:ext cx="324128" cy="307777"/>
          </a:xfrm>
          <a:prstGeom prst="rect">
            <a:avLst/>
          </a:prstGeom>
          <a:noFill/>
        </p:spPr>
        <p:txBody>
          <a:bodyPr wrap="none" rtlCol="0">
            <a:spAutoFit/>
          </a:bodyPr>
          <a:lstStyle/>
          <a:p>
            <a:pPr algn="ctr"/>
            <a:r>
              <a:rPr lang="en-GB" sz="1400" dirty="0">
                <a:latin typeface="Comic Sans MS" pitchFamily="66" charset="0"/>
              </a:rPr>
              <a:t>m</a:t>
            </a:r>
          </a:p>
        </p:txBody>
      </p:sp>
      <p:sp>
        <p:nvSpPr>
          <p:cNvPr id="39" name="TextBox 38"/>
          <p:cNvSpPr txBox="1"/>
          <p:nvPr/>
        </p:nvSpPr>
        <p:spPr>
          <a:xfrm>
            <a:off x="6465664" y="2590800"/>
            <a:ext cx="324128" cy="307777"/>
          </a:xfrm>
          <a:prstGeom prst="rect">
            <a:avLst/>
          </a:prstGeom>
          <a:noFill/>
        </p:spPr>
        <p:txBody>
          <a:bodyPr wrap="none" rtlCol="0">
            <a:spAutoFit/>
          </a:bodyPr>
          <a:lstStyle/>
          <a:p>
            <a:pPr algn="ctr"/>
            <a:r>
              <a:rPr lang="en-GB" sz="1400" dirty="0">
                <a:latin typeface="Comic Sans MS" pitchFamily="66" charset="0"/>
              </a:rPr>
              <a:t>m</a:t>
            </a:r>
          </a:p>
        </p:txBody>
      </p:sp>
      <mc:AlternateContent xmlns:mc="http://schemas.openxmlformats.org/markup-compatibility/2006" xmlns:a14="http://schemas.microsoft.com/office/drawing/2010/main">
        <mc:Choice Requires="a14">
          <p:sp>
            <p:nvSpPr>
              <p:cNvPr id="92" name="TextBox 91"/>
              <p:cNvSpPr txBox="1"/>
              <p:nvPr/>
            </p:nvSpPr>
            <p:spPr>
              <a:xfrm>
                <a:off x="0" y="4953000"/>
                <a:ext cx="1676400" cy="5124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1" i="1" smtClean="0">
                          <a:solidFill>
                            <a:srgbClr val="FF0000"/>
                          </a:solidFill>
                          <a:latin typeface="Cambria Math"/>
                        </a:rPr>
                        <m:t>𝒗</m:t>
                      </m:r>
                      <m:r>
                        <a:rPr lang="en-GB" sz="1600" b="1" i="1" smtClean="0">
                          <a:solidFill>
                            <a:srgbClr val="FF0000"/>
                          </a:solidFill>
                          <a:latin typeface="Cambria Math"/>
                        </a:rPr>
                        <m:t>=</m:t>
                      </m:r>
                      <m:f>
                        <m:fPr>
                          <m:ctrlPr>
                            <a:rPr lang="en-GB" sz="1600" b="1" i="1" smtClean="0">
                              <a:solidFill>
                                <a:srgbClr val="FF0000"/>
                              </a:solidFill>
                              <a:latin typeface="Cambria Math" panose="02040503050406030204" pitchFamily="18" charset="0"/>
                            </a:rPr>
                          </m:ctrlPr>
                        </m:fPr>
                        <m:num>
                          <m:r>
                            <a:rPr lang="en-GB" sz="1600" b="1" i="1" smtClean="0">
                              <a:solidFill>
                                <a:srgbClr val="FF0000"/>
                              </a:solidFill>
                              <a:latin typeface="Cambria Math"/>
                            </a:rPr>
                            <m:t>𝒖</m:t>
                          </m:r>
                        </m:num>
                        <m:den>
                          <m:r>
                            <a:rPr lang="en-GB" sz="1600" b="1" i="1" smtClean="0">
                              <a:solidFill>
                                <a:srgbClr val="FF0000"/>
                              </a:solidFill>
                              <a:latin typeface="Cambria Math"/>
                            </a:rPr>
                            <m:t>𝟒</m:t>
                          </m:r>
                        </m:den>
                      </m:f>
                      <m:r>
                        <a:rPr lang="en-GB" sz="1600" b="1" i="1" smtClean="0">
                          <a:solidFill>
                            <a:srgbClr val="FF0000"/>
                          </a:solidFill>
                          <a:latin typeface="Cambria Math"/>
                        </a:rPr>
                        <m:t>(</m:t>
                      </m:r>
                      <m:r>
                        <a:rPr lang="en-GB" sz="1600" b="1" i="1" smtClean="0">
                          <a:solidFill>
                            <a:srgbClr val="FF0000"/>
                          </a:solidFill>
                          <a:latin typeface="Cambria Math"/>
                        </a:rPr>
                        <m:t>𝟏</m:t>
                      </m:r>
                      <m:r>
                        <a:rPr lang="en-GB" sz="1600" b="1" i="1" smtClean="0">
                          <a:solidFill>
                            <a:srgbClr val="FF0000"/>
                          </a:solidFill>
                          <a:latin typeface="Cambria Math"/>
                        </a:rPr>
                        <m:t>−</m:t>
                      </m:r>
                      <m:r>
                        <a:rPr lang="en-GB" sz="1600" b="1" i="1" smtClean="0">
                          <a:solidFill>
                            <a:srgbClr val="FF0000"/>
                          </a:solidFill>
                          <a:latin typeface="Cambria Math"/>
                        </a:rPr>
                        <m:t>𝟑</m:t>
                      </m:r>
                      <m:r>
                        <a:rPr lang="en-GB" sz="1600" b="1" i="1" smtClean="0">
                          <a:solidFill>
                            <a:srgbClr val="FF0000"/>
                          </a:solidFill>
                          <a:latin typeface="Cambria Math"/>
                        </a:rPr>
                        <m:t>𝒆</m:t>
                      </m:r>
                      <m:r>
                        <a:rPr lang="en-GB" sz="1600" b="1" i="1" smtClean="0">
                          <a:solidFill>
                            <a:srgbClr val="FF0000"/>
                          </a:solidFill>
                          <a:latin typeface="Cambria Math"/>
                        </a:rPr>
                        <m:t>)</m:t>
                      </m:r>
                    </m:oMath>
                  </m:oMathPara>
                </a14:m>
                <a:endParaRPr lang="en-GB" sz="1600" b="1" dirty="0">
                  <a:solidFill>
                    <a:srgbClr val="FF0000"/>
                  </a:solidFill>
                </a:endParaRPr>
              </a:p>
            </p:txBody>
          </p:sp>
        </mc:Choice>
        <mc:Fallback xmlns="">
          <p:sp>
            <p:nvSpPr>
              <p:cNvPr id="92" name="TextBox 91"/>
              <p:cNvSpPr txBox="1">
                <a:spLocks noRot="1" noChangeAspect="1" noMove="1" noResize="1" noEditPoints="1" noAdjustHandles="1" noChangeArrowheads="1" noChangeShapeType="1" noTextEdit="1"/>
              </p:cNvSpPr>
              <p:nvPr/>
            </p:nvSpPr>
            <p:spPr>
              <a:xfrm>
                <a:off x="0" y="4953000"/>
                <a:ext cx="1676400" cy="512448"/>
              </a:xfrm>
              <a:prstGeom prst="rect">
                <a:avLst/>
              </a:prstGeom>
              <a:blipFill rotWithShape="1">
                <a:blip r:embed="rId14"/>
                <a:stretch>
                  <a:fillRect b="-357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6" name="TextBox 105"/>
              <p:cNvSpPr txBox="1"/>
              <p:nvPr/>
            </p:nvSpPr>
            <p:spPr>
              <a:xfrm>
                <a:off x="2286000" y="4953000"/>
                <a:ext cx="1602233" cy="5159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1" i="1" smtClean="0">
                          <a:solidFill>
                            <a:srgbClr val="FF0000"/>
                          </a:solidFill>
                          <a:latin typeface="Cambria Math"/>
                        </a:rPr>
                        <m:t>𝒘</m:t>
                      </m:r>
                      <m:r>
                        <a:rPr lang="en-GB" sz="1600" b="1" i="1" smtClean="0">
                          <a:solidFill>
                            <a:srgbClr val="FF0000"/>
                          </a:solidFill>
                          <a:latin typeface="Cambria Math"/>
                        </a:rPr>
                        <m:t>=</m:t>
                      </m:r>
                      <m:f>
                        <m:fPr>
                          <m:ctrlPr>
                            <a:rPr lang="en-GB" sz="1600" b="1" i="1">
                              <a:solidFill>
                                <a:srgbClr val="FF0000"/>
                              </a:solidFill>
                              <a:latin typeface="Cambria Math" panose="02040503050406030204" pitchFamily="18" charset="0"/>
                            </a:rPr>
                          </m:ctrlPr>
                        </m:fPr>
                        <m:num>
                          <m:r>
                            <a:rPr lang="en-GB" sz="1600" b="1" i="1">
                              <a:solidFill>
                                <a:srgbClr val="FF0000"/>
                              </a:solidFill>
                              <a:latin typeface="Cambria Math"/>
                            </a:rPr>
                            <m:t>𝒖</m:t>
                          </m:r>
                        </m:num>
                        <m:den>
                          <m:r>
                            <a:rPr lang="en-GB" sz="1600" b="1" i="1">
                              <a:solidFill>
                                <a:srgbClr val="FF0000"/>
                              </a:solidFill>
                              <a:latin typeface="Cambria Math"/>
                            </a:rPr>
                            <m:t>𝟒</m:t>
                          </m:r>
                        </m:den>
                      </m:f>
                      <m:r>
                        <a:rPr lang="en-GB" sz="1600" b="1" i="1">
                          <a:solidFill>
                            <a:srgbClr val="FF0000"/>
                          </a:solidFill>
                          <a:latin typeface="Cambria Math"/>
                        </a:rPr>
                        <m:t>(</m:t>
                      </m:r>
                      <m:r>
                        <a:rPr lang="en-GB" sz="1600" b="1" i="1">
                          <a:solidFill>
                            <a:srgbClr val="FF0000"/>
                          </a:solidFill>
                          <a:latin typeface="Cambria Math"/>
                        </a:rPr>
                        <m:t>𝟏</m:t>
                      </m:r>
                      <m:r>
                        <a:rPr lang="en-GB" sz="1600" b="1" i="1">
                          <a:solidFill>
                            <a:srgbClr val="FF0000"/>
                          </a:solidFill>
                          <a:latin typeface="Cambria Math"/>
                        </a:rPr>
                        <m:t>+</m:t>
                      </m:r>
                      <m:r>
                        <a:rPr lang="en-GB" sz="1600" b="1" i="1">
                          <a:solidFill>
                            <a:srgbClr val="FF0000"/>
                          </a:solidFill>
                          <a:latin typeface="Cambria Math"/>
                        </a:rPr>
                        <m:t>𝟗</m:t>
                      </m:r>
                      <m:r>
                        <a:rPr lang="en-GB" sz="1600" b="1" i="1">
                          <a:solidFill>
                            <a:srgbClr val="FF0000"/>
                          </a:solidFill>
                          <a:latin typeface="Cambria Math"/>
                        </a:rPr>
                        <m:t>𝒆</m:t>
                      </m:r>
                      <m:r>
                        <a:rPr lang="en-GB" sz="1600" b="1" i="1">
                          <a:solidFill>
                            <a:srgbClr val="FF0000"/>
                          </a:solidFill>
                          <a:latin typeface="Cambria Math"/>
                        </a:rPr>
                        <m:t>)</m:t>
                      </m:r>
                    </m:oMath>
                  </m:oMathPara>
                </a14:m>
                <a:endParaRPr lang="en-GB" sz="1600" b="1" dirty="0">
                  <a:solidFill>
                    <a:srgbClr val="FF0000"/>
                  </a:solidFill>
                </a:endParaRPr>
              </a:p>
            </p:txBody>
          </p:sp>
        </mc:Choice>
        <mc:Fallback xmlns="">
          <p:sp>
            <p:nvSpPr>
              <p:cNvPr id="106" name="TextBox 105"/>
              <p:cNvSpPr txBox="1">
                <a:spLocks noRot="1" noChangeAspect="1" noMove="1" noResize="1" noEditPoints="1" noAdjustHandles="1" noChangeArrowheads="1" noChangeShapeType="1" noTextEdit="1"/>
              </p:cNvSpPr>
              <p:nvPr/>
            </p:nvSpPr>
            <p:spPr>
              <a:xfrm>
                <a:off x="2286000" y="4953000"/>
                <a:ext cx="1602233" cy="515975"/>
              </a:xfrm>
              <a:prstGeom prst="rect">
                <a:avLst/>
              </a:prstGeom>
              <a:blipFill rotWithShape="1">
                <a:blip r:embed="rId21"/>
                <a:stretch>
                  <a:fillRect b="-3571"/>
                </a:stretch>
              </a:blipFill>
            </p:spPr>
            <p:txBody>
              <a:bodyPr/>
              <a:lstStyle/>
              <a:p>
                <a:r>
                  <a:rPr lang="en-GB">
                    <a:noFill/>
                  </a:rPr>
                  <a:t> </a:t>
                </a:r>
              </a:p>
            </p:txBody>
          </p:sp>
        </mc:Fallback>
      </mc:AlternateContent>
      <p:sp>
        <p:nvSpPr>
          <p:cNvPr id="40" name="TextBox 39"/>
          <p:cNvSpPr txBox="1"/>
          <p:nvPr/>
        </p:nvSpPr>
        <p:spPr>
          <a:xfrm>
            <a:off x="3962400" y="3124200"/>
            <a:ext cx="4876800" cy="523220"/>
          </a:xfrm>
          <a:prstGeom prst="rect">
            <a:avLst/>
          </a:prstGeom>
          <a:noFill/>
        </p:spPr>
        <p:txBody>
          <a:bodyPr wrap="square" rtlCol="0">
            <a:spAutoFit/>
          </a:bodyPr>
          <a:lstStyle/>
          <a:p>
            <a:r>
              <a:rPr lang="en-GB" sz="1400" dirty="0">
                <a:latin typeface="Comic Sans MS" pitchFamily="66" charset="0"/>
                <a:sym typeface="Wingdings" pitchFamily="2" charset="2"/>
              </a:rPr>
              <a:t> </a:t>
            </a:r>
            <a:r>
              <a:rPr lang="en-GB" sz="1400" dirty="0">
                <a:latin typeface="Comic Sans MS" pitchFamily="66" charset="0"/>
              </a:rPr>
              <a:t>If P changes direction, then the final velocity v, must be less than 0</a:t>
            </a:r>
          </a:p>
        </p:txBody>
      </p:sp>
      <mc:AlternateContent xmlns:mc="http://schemas.openxmlformats.org/markup-compatibility/2006" xmlns:a14="http://schemas.microsoft.com/office/drawing/2010/main">
        <mc:Choice Requires="a14">
          <p:sp>
            <p:nvSpPr>
              <p:cNvPr id="43" name="TextBox 42"/>
              <p:cNvSpPr txBox="1"/>
              <p:nvPr/>
            </p:nvSpPr>
            <p:spPr>
              <a:xfrm>
                <a:off x="4648200" y="3733800"/>
                <a:ext cx="7377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𝑣</m:t>
                      </m:r>
                      <m:r>
                        <a:rPr lang="en-GB" sz="1400" b="0" i="1" smtClean="0">
                          <a:latin typeface="Cambria Math"/>
                        </a:rPr>
                        <m:t>&lt;0</m:t>
                      </m:r>
                    </m:oMath>
                  </m:oMathPara>
                </a14:m>
                <a:endParaRPr lang="en-GB" sz="1400" dirty="0"/>
              </a:p>
            </p:txBody>
          </p:sp>
        </mc:Choice>
        <mc:Fallback xmlns="">
          <p:sp>
            <p:nvSpPr>
              <p:cNvPr id="43" name="TextBox 42"/>
              <p:cNvSpPr txBox="1">
                <a:spLocks noRot="1" noChangeAspect="1" noMove="1" noResize="1" noEditPoints="1" noAdjustHandles="1" noChangeArrowheads="1" noChangeShapeType="1" noTextEdit="1"/>
              </p:cNvSpPr>
              <p:nvPr/>
            </p:nvSpPr>
            <p:spPr>
              <a:xfrm>
                <a:off x="4648200" y="3733800"/>
                <a:ext cx="737791" cy="307777"/>
              </a:xfrm>
              <a:prstGeom prst="rect">
                <a:avLst/>
              </a:prstGeom>
              <a:blipFill rotWithShape="1">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6" name="TextBox 75"/>
              <p:cNvSpPr txBox="1"/>
              <p:nvPr/>
            </p:nvSpPr>
            <p:spPr>
              <a:xfrm>
                <a:off x="3962400" y="4114800"/>
                <a:ext cx="1371600" cy="46294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solidFill>
                                <a:schemeClr val="tx1"/>
                              </a:solidFill>
                              <a:latin typeface="Cambria Math" panose="02040503050406030204" pitchFamily="18" charset="0"/>
                            </a:rPr>
                          </m:ctrlPr>
                        </m:fPr>
                        <m:num>
                          <m:r>
                            <a:rPr lang="en-GB" sz="1400" b="0" i="1">
                              <a:solidFill>
                                <a:schemeClr val="tx1"/>
                              </a:solidFill>
                              <a:latin typeface="Cambria Math"/>
                            </a:rPr>
                            <m:t>𝑢</m:t>
                          </m:r>
                        </m:num>
                        <m:den>
                          <m:r>
                            <a:rPr lang="en-GB" sz="1400" b="0" i="1">
                              <a:solidFill>
                                <a:schemeClr val="tx1"/>
                              </a:solidFill>
                              <a:latin typeface="Cambria Math"/>
                            </a:rPr>
                            <m:t>4</m:t>
                          </m:r>
                        </m:den>
                      </m:f>
                      <m:d>
                        <m:dPr>
                          <m:ctrlPr>
                            <a:rPr lang="en-GB" sz="1400" b="0" i="1">
                              <a:solidFill>
                                <a:schemeClr val="tx1"/>
                              </a:solidFill>
                              <a:latin typeface="Cambria Math" panose="02040503050406030204" pitchFamily="18" charset="0"/>
                            </a:rPr>
                          </m:ctrlPr>
                        </m:dPr>
                        <m:e>
                          <m:r>
                            <a:rPr lang="en-GB" sz="1400" b="0" i="1">
                              <a:solidFill>
                                <a:schemeClr val="tx1"/>
                              </a:solidFill>
                              <a:latin typeface="Cambria Math"/>
                            </a:rPr>
                            <m:t>1−3</m:t>
                          </m:r>
                          <m:r>
                            <a:rPr lang="en-GB" sz="1400" b="0" i="1">
                              <a:solidFill>
                                <a:schemeClr val="tx1"/>
                              </a:solidFill>
                              <a:latin typeface="Cambria Math"/>
                            </a:rPr>
                            <m:t>𝑒</m:t>
                          </m:r>
                        </m:e>
                      </m:d>
                      <m:r>
                        <a:rPr lang="en-GB" sz="1400" b="0" i="1" smtClean="0">
                          <a:solidFill>
                            <a:schemeClr val="tx1"/>
                          </a:solidFill>
                          <a:latin typeface="Cambria Math"/>
                        </a:rPr>
                        <m:t>&lt;0</m:t>
                      </m:r>
                    </m:oMath>
                  </m:oMathPara>
                </a14:m>
                <a:endParaRPr lang="en-GB" sz="1400" dirty="0">
                  <a:solidFill>
                    <a:schemeClr val="tx1"/>
                  </a:solidFill>
                </a:endParaRPr>
              </a:p>
            </p:txBody>
          </p:sp>
        </mc:Choice>
        <mc:Fallback xmlns="">
          <p:sp>
            <p:nvSpPr>
              <p:cNvPr id="76" name="TextBox 75"/>
              <p:cNvSpPr txBox="1">
                <a:spLocks noRot="1" noChangeAspect="1" noMove="1" noResize="1" noEditPoints="1" noAdjustHandles="1" noChangeArrowheads="1" noChangeShapeType="1" noTextEdit="1"/>
              </p:cNvSpPr>
              <p:nvPr/>
            </p:nvSpPr>
            <p:spPr>
              <a:xfrm>
                <a:off x="3962400" y="4114800"/>
                <a:ext cx="1371600" cy="462947"/>
              </a:xfrm>
              <a:prstGeom prst="rect">
                <a:avLst/>
              </a:prstGeom>
              <a:blipFill rotWithShape="1">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4114800" y="4724400"/>
                <a:ext cx="1371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a:rPr>
                        <m:t>1−3</m:t>
                      </m:r>
                      <m:r>
                        <a:rPr lang="en-GB" sz="1400" b="0" i="1" smtClean="0">
                          <a:solidFill>
                            <a:schemeClr val="tx1"/>
                          </a:solidFill>
                          <a:latin typeface="Cambria Math"/>
                        </a:rPr>
                        <m:t>𝑒</m:t>
                      </m:r>
                      <m:r>
                        <a:rPr lang="en-GB" sz="1400" b="0" i="1" smtClean="0">
                          <a:solidFill>
                            <a:schemeClr val="tx1"/>
                          </a:solidFill>
                          <a:latin typeface="Cambria Math"/>
                        </a:rPr>
                        <m:t>&lt;0</m:t>
                      </m:r>
                    </m:oMath>
                  </m:oMathPara>
                </a14:m>
                <a:endParaRPr lang="en-GB" sz="1400" dirty="0">
                  <a:solidFill>
                    <a:schemeClr val="tx1"/>
                  </a:solidFill>
                </a:endParaRPr>
              </a:p>
            </p:txBody>
          </p:sp>
        </mc:Choice>
        <mc:Fallback xmlns="">
          <p:sp>
            <p:nvSpPr>
              <p:cNvPr id="77" name="TextBox 76"/>
              <p:cNvSpPr txBox="1">
                <a:spLocks noRot="1" noChangeAspect="1" noMove="1" noResize="1" noEditPoints="1" noAdjustHandles="1" noChangeArrowheads="1" noChangeShapeType="1" noTextEdit="1"/>
              </p:cNvSpPr>
              <p:nvPr/>
            </p:nvSpPr>
            <p:spPr>
              <a:xfrm>
                <a:off x="4114800" y="4724400"/>
                <a:ext cx="1371600" cy="307777"/>
              </a:xfrm>
              <a:prstGeom prst="rect">
                <a:avLst/>
              </a:prstGeom>
              <a:blipFill rotWithShape="1">
                <a:blip r:embed="rId2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4572000" y="5257800"/>
                <a:ext cx="990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a:rPr>
                        <m:t>1&lt;3</m:t>
                      </m:r>
                      <m:r>
                        <a:rPr lang="en-GB" sz="1400" b="0" i="1" smtClean="0">
                          <a:solidFill>
                            <a:schemeClr val="tx1"/>
                          </a:solidFill>
                          <a:latin typeface="Cambria Math"/>
                        </a:rPr>
                        <m:t>𝑒</m:t>
                      </m:r>
                    </m:oMath>
                  </m:oMathPara>
                </a14:m>
                <a:endParaRPr lang="en-GB" sz="1400" dirty="0">
                  <a:solidFill>
                    <a:schemeClr val="tx1"/>
                  </a:solidFill>
                </a:endParaRPr>
              </a:p>
            </p:txBody>
          </p:sp>
        </mc:Choice>
        <mc:Fallback xmlns="">
          <p:sp>
            <p:nvSpPr>
              <p:cNvPr id="78" name="TextBox 77"/>
              <p:cNvSpPr txBox="1">
                <a:spLocks noRot="1" noChangeAspect="1" noMove="1" noResize="1" noEditPoints="1" noAdjustHandles="1" noChangeArrowheads="1" noChangeShapeType="1" noTextEdit="1"/>
              </p:cNvSpPr>
              <p:nvPr/>
            </p:nvSpPr>
            <p:spPr>
              <a:xfrm>
                <a:off x="4572000" y="5257800"/>
                <a:ext cx="990600" cy="307777"/>
              </a:xfrm>
              <a:prstGeom prst="rect">
                <a:avLst/>
              </a:prstGeom>
              <a:blipFill rotWithShape="1">
                <a:blip r:embed="rId2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4648200" y="5638800"/>
                <a:ext cx="762000" cy="5142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1400" b="0" i="1" smtClean="0">
                              <a:solidFill>
                                <a:schemeClr val="tx1"/>
                              </a:solidFill>
                              <a:latin typeface="Cambria Math" panose="02040503050406030204" pitchFamily="18" charset="0"/>
                            </a:rPr>
                          </m:ctrlPr>
                        </m:fPr>
                        <m:num>
                          <m:r>
                            <a:rPr lang="en-GB" sz="1400" b="0" i="1" smtClean="0">
                              <a:solidFill>
                                <a:schemeClr val="tx1"/>
                              </a:solidFill>
                              <a:latin typeface="Cambria Math"/>
                            </a:rPr>
                            <m:t>1</m:t>
                          </m:r>
                        </m:num>
                        <m:den>
                          <m:r>
                            <a:rPr lang="en-GB" sz="1400" b="0" i="1" smtClean="0">
                              <a:solidFill>
                                <a:schemeClr val="tx1"/>
                              </a:solidFill>
                              <a:latin typeface="Cambria Math"/>
                            </a:rPr>
                            <m:t>3</m:t>
                          </m:r>
                        </m:den>
                      </m:f>
                      <m:r>
                        <a:rPr lang="en-GB" sz="1400" b="0" i="1" smtClean="0">
                          <a:solidFill>
                            <a:schemeClr val="tx1"/>
                          </a:solidFill>
                          <a:latin typeface="Cambria Math"/>
                        </a:rPr>
                        <m:t>&lt;</m:t>
                      </m:r>
                      <m:r>
                        <a:rPr lang="en-GB" sz="1400" b="0" i="1" smtClean="0">
                          <a:solidFill>
                            <a:schemeClr val="tx1"/>
                          </a:solidFill>
                          <a:latin typeface="Cambria Math"/>
                        </a:rPr>
                        <m:t>𝑒</m:t>
                      </m:r>
                    </m:oMath>
                  </m:oMathPara>
                </a14:m>
                <a:endParaRPr lang="en-GB" sz="1400" dirty="0">
                  <a:solidFill>
                    <a:schemeClr val="tx1"/>
                  </a:solidFill>
                </a:endParaRPr>
              </a:p>
            </p:txBody>
          </p:sp>
        </mc:Choice>
        <mc:Fallback xmlns="">
          <p:sp>
            <p:nvSpPr>
              <p:cNvPr id="79" name="TextBox 78"/>
              <p:cNvSpPr txBox="1">
                <a:spLocks noRot="1" noChangeAspect="1" noMove="1" noResize="1" noEditPoints="1" noAdjustHandles="1" noChangeArrowheads="1" noChangeShapeType="1" noTextEdit="1"/>
              </p:cNvSpPr>
              <p:nvPr/>
            </p:nvSpPr>
            <p:spPr>
              <a:xfrm>
                <a:off x="4648200" y="5638800"/>
                <a:ext cx="762000" cy="514243"/>
              </a:xfrm>
              <a:prstGeom prst="rect">
                <a:avLst/>
              </a:prstGeom>
              <a:blipFill rotWithShape="1">
                <a:blip r:embed="rId26"/>
                <a:stretch>
                  <a:fillRect/>
                </a:stretch>
              </a:blipFill>
            </p:spPr>
            <p:txBody>
              <a:bodyPr/>
              <a:lstStyle/>
              <a:p>
                <a:r>
                  <a:rPr lang="en-GB">
                    <a:noFill/>
                  </a:rPr>
                  <a:t> </a:t>
                </a:r>
              </a:p>
            </p:txBody>
          </p:sp>
        </mc:Fallback>
      </mc:AlternateContent>
      <p:sp>
        <p:nvSpPr>
          <p:cNvPr id="80" name="Arc 79"/>
          <p:cNvSpPr/>
          <p:nvPr/>
        </p:nvSpPr>
        <p:spPr>
          <a:xfrm>
            <a:off x="5181600" y="38862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1" name="TextBox 80"/>
          <p:cNvSpPr txBox="1"/>
          <p:nvPr/>
        </p:nvSpPr>
        <p:spPr>
          <a:xfrm>
            <a:off x="5562600" y="3962400"/>
            <a:ext cx="2667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the expression for v</a:t>
            </a:r>
            <a:endParaRPr lang="en-GB" sz="1400" b="1" baseline="-25000" dirty="0">
              <a:solidFill>
                <a:srgbClr val="FF0000"/>
              </a:solidFill>
              <a:latin typeface="Comic Sans MS" pitchFamily="66" charset="0"/>
            </a:endParaRPr>
          </a:p>
        </p:txBody>
      </p:sp>
      <p:sp>
        <p:nvSpPr>
          <p:cNvPr id="82" name="Arc 81"/>
          <p:cNvSpPr/>
          <p:nvPr/>
        </p:nvSpPr>
        <p:spPr>
          <a:xfrm>
            <a:off x="5181600" y="44196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3" name="Arc 82"/>
          <p:cNvSpPr/>
          <p:nvPr/>
        </p:nvSpPr>
        <p:spPr>
          <a:xfrm>
            <a:off x="5181600" y="49530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5" name="Arc 84"/>
          <p:cNvSpPr/>
          <p:nvPr/>
        </p:nvSpPr>
        <p:spPr>
          <a:xfrm>
            <a:off x="5181600" y="54864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6" name="TextBox 85"/>
          <p:cNvSpPr txBox="1"/>
          <p:nvPr/>
        </p:nvSpPr>
        <p:spPr>
          <a:xfrm>
            <a:off x="5638800" y="4419600"/>
            <a:ext cx="3505200" cy="523220"/>
          </a:xfrm>
          <a:prstGeom prst="rect">
            <a:avLst/>
          </a:prstGeom>
          <a:noFill/>
        </p:spPr>
        <p:txBody>
          <a:bodyPr wrap="square" rtlCol="0">
            <a:spAutoFit/>
          </a:bodyPr>
          <a:lstStyle/>
          <a:p>
            <a:pPr algn="ctr"/>
            <a:r>
              <a:rPr lang="en-GB" sz="1400" baseline="30000" dirty="0">
                <a:solidFill>
                  <a:srgbClr val="FF0000"/>
                </a:solidFill>
                <a:latin typeface="Comic Sans MS" pitchFamily="66" charset="0"/>
              </a:rPr>
              <a:t>u</a:t>
            </a:r>
            <a:r>
              <a:rPr lang="en-GB" sz="1400" dirty="0">
                <a:solidFill>
                  <a:srgbClr val="FF0000"/>
                </a:solidFill>
                <a:latin typeface="Comic Sans MS" pitchFamily="66" charset="0"/>
              </a:rPr>
              <a:t>/</a:t>
            </a:r>
            <a:r>
              <a:rPr lang="en-GB" sz="1400" baseline="-25000" dirty="0">
                <a:solidFill>
                  <a:srgbClr val="FF0000"/>
                </a:solidFill>
                <a:latin typeface="Comic Sans MS" pitchFamily="66" charset="0"/>
              </a:rPr>
              <a:t>4</a:t>
            </a:r>
            <a:r>
              <a:rPr lang="en-GB" sz="1400" dirty="0">
                <a:solidFill>
                  <a:srgbClr val="FF0000"/>
                </a:solidFill>
                <a:latin typeface="Comic Sans MS" pitchFamily="66" charset="0"/>
              </a:rPr>
              <a:t> is greater than 0, so the expression in the bracket must be less than 0</a:t>
            </a:r>
            <a:endParaRPr lang="en-GB" sz="1400" b="1" baseline="-25000" dirty="0">
              <a:solidFill>
                <a:srgbClr val="FF0000"/>
              </a:solidFill>
              <a:latin typeface="Comic Sans MS" pitchFamily="66" charset="0"/>
            </a:endParaRPr>
          </a:p>
        </p:txBody>
      </p:sp>
      <p:sp>
        <p:nvSpPr>
          <p:cNvPr id="87" name="TextBox 86"/>
          <p:cNvSpPr txBox="1"/>
          <p:nvPr/>
        </p:nvSpPr>
        <p:spPr>
          <a:xfrm>
            <a:off x="5638800" y="5029200"/>
            <a:ext cx="838200" cy="307777"/>
          </a:xfrm>
          <a:prstGeom prst="rect">
            <a:avLst/>
          </a:prstGeom>
          <a:noFill/>
        </p:spPr>
        <p:txBody>
          <a:bodyPr wrap="square" rtlCol="0">
            <a:spAutoFit/>
          </a:bodyPr>
          <a:lstStyle/>
          <a:p>
            <a:pPr algn="ctr"/>
            <a:r>
              <a:rPr lang="en-GB" sz="1400" dirty="0">
                <a:solidFill>
                  <a:srgbClr val="FF0000"/>
                </a:solidFill>
                <a:latin typeface="Comic Sans MS" pitchFamily="66" charset="0"/>
              </a:rPr>
              <a:t>Add 3e</a:t>
            </a:r>
            <a:endParaRPr lang="en-GB" sz="1400" b="1" dirty="0">
              <a:solidFill>
                <a:srgbClr val="FF0000"/>
              </a:solidFill>
              <a:latin typeface="Comic Sans MS" pitchFamily="66" charset="0"/>
            </a:endParaRPr>
          </a:p>
        </p:txBody>
      </p:sp>
      <p:sp>
        <p:nvSpPr>
          <p:cNvPr id="88" name="TextBox 87"/>
          <p:cNvSpPr txBox="1"/>
          <p:nvPr/>
        </p:nvSpPr>
        <p:spPr>
          <a:xfrm>
            <a:off x="5638800" y="5562600"/>
            <a:ext cx="1143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3</a:t>
            </a:r>
            <a:endParaRPr lang="en-GB" sz="1400" b="1"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8" name="TextBox 57"/>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8" name="TextBox 57"/>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2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TextBox 58"/>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9" name="TextBox 58"/>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0" name="TextBox 59"/>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61" name="TextBox 60"/>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3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2" name="TextBox 61"/>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31"/>
                <a:stretch>
                  <a:fillRect b="-3846"/>
                </a:stretch>
              </a:blipFill>
            </p:spPr>
            <p:txBody>
              <a:bodyPr/>
              <a:lstStyle/>
              <a:p>
                <a:r>
                  <a:rPr lang="en-GB">
                    <a:noFill/>
                  </a:rPr>
                  <a:t> </a:t>
                </a:r>
              </a:p>
            </p:txBody>
          </p:sp>
        </mc:Fallback>
      </mc:AlternateContent>
      <p:sp>
        <p:nvSpPr>
          <p:cNvPr id="63" name="TextBox 62"/>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32"/>
              </a:rPr>
              <a:t>Applet for collision demonstrations</a:t>
            </a:r>
            <a:endParaRPr lang="en-GB" sz="1400" dirty="0">
              <a:latin typeface="Comic Sans MS" pitchFamily="66" charset="0"/>
            </a:endParaRPr>
          </a:p>
        </p:txBody>
      </p:sp>
      <p:sp>
        <p:nvSpPr>
          <p:cNvPr id="64"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55156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linds(horizontal)">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blinds(horizontal)">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0"/>
                                        </p:tgtEl>
                                        <p:attrNameLst>
                                          <p:attrName>style.visibility</p:attrName>
                                        </p:attrNameLst>
                                      </p:cBhvr>
                                      <p:to>
                                        <p:strVal val="visible"/>
                                      </p:to>
                                    </p:set>
                                    <p:animEffect transition="in" filter="blinds(horizontal)">
                                      <p:cBhvr>
                                        <p:cTn id="17" dur="500"/>
                                        <p:tgtEl>
                                          <p:spTgt spid="8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
                                        </p:tgtEl>
                                        <p:attrNameLst>
                                          <p:attrName>style.visibility</p:attrName>
                                        </p:attrNameLst>
                                      </p:cBhvr>
                                      <p:to>
                                        <p:strVal val="visible"/>
                                      </p:to>
                                    </p:set>
                                    <p:animEffect transition="in" filter="blinds(horizontal)">
                                      <p:cBhvr>
                                        <p:cTn id="22" dur="500"/>
                                        <p:tgtEl>
                                          <p:spTgt spid="8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6"/>
                                        </p:tgtEl>
                                        <p:attrNameLst>
                                          <p:attrName>style.visibility</p:attrName>
                                        </p:attrNameLst>
                                      </p:cBhvr>
                                      <p:to>
                                        <p:strVal val="visible"/>
                                      </p:to>
                                    </p:set>
                                    <p:animEffect transition="in" filter="blinds(horizontal)">
                                      <p:cBhvr>
                                        <p:cTn id="27" dur="500"/>
                                        <p:tgtEl>
                                          <p:spTgt spid="7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2"/>
                                        </p:tgtEl>
                                        <p:attrNameLst>
                                          <p:attrName>style.visibility</p:attrName>
                                        </p:attrNameLst>
                                      </p:cBhvr>
                                      <p:to>
                                        <p:strVal val="visible"/>
                                      </p:to>
                                    </p:set>
                                    <p:animEffect transition="in" filter="blinds(horizontal)">
                                      <p:cBhvr>
                                        <p:cTn id="32" dur="500"/>
                                        <p:tgtEl>
                                          <p:spTgt spid="8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6"/>
                                        </p:tgtEl>
                                        <p:attrNameLst>
                                          <p:attrName>style.visibility</p:attrName>
                                        </p:attrNameLst>
                                      </p:cBhvr>
                                      <p:to>
                                        <p:strVal val="visible"/>
                                      </p:to>
                                    </p:set>
                                    <p:animEffect transition="in" filter="blinds(horizontal)">
                                      <p:cBhvr>
                                        <p:cTn id="37" dur="500"/>
                                        <p:tgtEl>
                                          <p:spTgt spid="8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7"/>
                                        </p:tgtEl>
                                        <p:attrNameLst>
                                          <p:attrName>style.visibility</p:attrName>
                                        </p:attrNameLst>
                                      </p:cBhvr>
                                      <p:to>
                                        <p:strVal val="visible"/>
                                      </p:to>
                                    </p:set>
                                    <p:animEffect transition="in" filter="blinds(horizontal)">
                                      <p:cBhvr>
                                        <p:cTn id="42" dur="500"/>
                                        <p:tgtEl>
                                          <p:spTgt spid="7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3"/>
                                        </p:tgtEl>
                                        <p:attrNameLst>
                                          <p:attrName>style.visibility</p:attrName>
                                        </p:attrNameLst>
                                      </p:cBhvr>
                                      <p:to>
                                        <p:strVal val="visible"/>
                                      </p:to>
                                    </p:set>
                                    <p:animEffect transition="in" filter="blinds(horizontal)">
                                      <p:cBhvr>
                                        <p:cTn id="47" dur="500"/>
                                        <p:tgtEl>
                                          <p:spTgt spid="8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7"/>
                                        </p:tgtEl>
                                        <p:attrNameLst>
                                          <p:attrName>style.visibility</p:attrName>
                                        </p:attrNameLst>
                                      </p:cBhvr>
                                      <p:to>
                                        <p:strVal val="visible"/>
                                      </p:to>
                                    </p:set>
                                    <p:animEffect transition="in" filter="blinds(horizontal)">
                                      <p:cBhvr>
                                        <p:cTn id="52" dur="500"/>
                                        <p:tgtEl>
                                          <p:spTgt spid="87"/>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78"/>
                                        </p:tgtEl>
                                        <p:attrNameLst>
                                          <p:attrName>style.visibility</p:attrName>
                                        </p:attrNameLst>
                                      </p:cBhvr>
                                      <p:to>
                                        <p:strVal val="visible"/>
                                      </p:to>
                                    </p:set>
                                    <p:animEffect transition="in" filter="blinds(horizontal)">
                                      <p:cBhvr>
                                        <p:cTn id="57" dur="500"/>
                                        <p:tgtEl>
                                          <p:spTgt spid="7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85"/>
                                        </p:tgtEl>
                                        <p:attrNameLst>
                                          <p:attrName>style.visibility</p:attrName>
                                        </p:attrNameLst>
                                      </p:cBhvr>
                                      <p:to>
                                        <p:strVal val="visible"/>
                                      </p:to>
                                    </p:set>
                                    <p:animEffect transition="in" filter="blinds(horizontal)">
                                      <p:cBhvr>
                                        <p:cTn id="62" dur="500"/>
                                        <p:tgtEl>
                                          <p:spTgt spid="85"/>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88"/>
                                        </p:tgtEl>
                                        <p:attrNameLst>
                                          <p:attrName>style.visibility</p:attrName>
                                        </p:attrNameLst>
                                      </p:cBhvr>
                                      <p:to>
                                        <p:strVal val="visible"/>
                                      </p:to>
                                    </p:set>
                                    <p:animEffect transition="in" filter="blinds(horizontal)">
                                      <p:cBhvr>
                                        <p:cTn id="67" dur="500"/>
                                        <p:tgtEl>
                                          <p:spTgt spid="8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79"/>
                                        </p:tgtEl>
                                        <p:attrNameLst>
                                          <p:attrName>style.visibility</p:attrName>
                                        </p:attrNameLst>
                                      </p:cBhvr>
                                      <p:to>
                                        <p:strVal val="visible"/>
                                      </p:to>
                                    </p:set>
                                    <p:animEffect transition="in" filter="blinds(horizontal)">
                                      <p:cBhvr>
                                        <p:cTn id="72"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3" grpId="0"/>
      <p:bldP spid="76" grpId="0"/>
      <p:bldP spid="77" grpId="0"/>
      <p:bldP spid="78" grpId="0"/>
      <p:bldP spid="79" grpId="0"/>
      <p:bldP spid="80" grpId="0" animBg="1"/>
      <p:bldP spid="81" grpId="0"/>
      <p:bldP spid="82" grpId="0" animBg="1"/>
      <p:bldP spid="83" grpId="0" animBg="1"/>
      <p:bldP spid="85" grpId="0" animBg="1"/>
      <p:bldP spid="86" grpId="0"/>
      <p:bldP spid="87" grpId="0"/>
      <p:bldP spid="8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20" y="1600200"/>
            <a:ext cx="3788979" cy="52578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uniform smooth sphere P of mass 3m is moving in a straight line with speed u on a smooth horizontal table. Another uniform smooth sphere Q of mass m and having the same radius as P, is moving with speed 2u in the opposite direction of P. P and Q collide directly, and their speeds after the collision are v and w respectively. The coefficient of restitution between P and Q is 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Following the collision with P, the sphere Q then collides with and rebounds from a vertical wall. The coefficient of restitution between Q and the wall is 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c) Given that e = </a:t>
            </a:r>
            <a:r>
              <a:rPr lang="en-GB" sz="1400" baseline="30000" dirty="0">
                <a:latin typeface="Comic Sans MS" pitchFamily="66" charset="0"/>
              </a:rPr>
              <a:t>5</a:t>
            </a:r>
            <a:r>
              <a:rPr lang="en-GB" sz="1400" dirty="0">
                <a:latin typeface="Comic Sans MS" pitchFamily="66" charset="0"/>
              </a:rPr>
              <a:t>/</a:t>
            </a:r>
            <a:r>
              <a:rPr lang="en-GB" sz="1400" baseline="-25000" dirty="0">
                <a:latin typeface="Comic Sans MS" pitchFamily="66" charset="0"/>
              </a:rPr>
              <a:t>9</a:t>
            </a:r>
            <a:r>
              <a:rPr lang="en-GB" sz="1400" dirty="0">
                <a:latin typeface="Comic Sans MS" pitchFamily="66" charset="0"/>
              </a:rPr>
              <a:t> and that P and Q collide again in the subsequent motion, show that</a:t>
            </a:r>
          </a:p>
          <a:p>
            <a:pPr marL="0" indent="0" algn="ctr">
              <a:buNone/>
            </a:pPr>
            <a:r>
              <a:rPr lang="en-GB" sz="1400" dirty="0">
                <a:latin typeface="Comic Sans MS" pitchFamily="66" charset="0"/>
              </a:rPr>
              <a:t>e’ &gt;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9</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cxnSp>
        <p:nvCxnSpPr>
          <p:cNvPr id="11" name="Straight Connector 10"/>
          <p:cNvCxnSpPr/>
          <p:nvPr/>
        </p:nvCxnSpPr>
        <p:spPr>
          <a:xfrm>
            <a:off x="3962400" y="1600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62400" y="1905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62400" y="16002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486400" y="16002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486400" y="1600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10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86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62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191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53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15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77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14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99015" y="1905000"/>
            <a:ext cx="277640" cy="307777"/>
          </a:xfrm>
          <a:prstGeom prst="rect">
            <a:avLst/>
          </a:prstGeom>
          <a:noFill/>
        </p:spPr>
        <p:txBody>
          <a:bodyPr wrap="none" rtlCol="0">
            <a:spAutoFit/>
          </a:bodyPr>
          <a:lstStyle/>
          <a:p>
            <a:pPr algn="ctr"/>
            <a:r>
              <a:rPr lang="en-GB" sz="1400" dirty="0">
                <a:latin typeface="Comic Sans MS" pitchFamily="66" charset="0"/>
              </a:rPr>
              <a:t>u</a:t>
            </a:r>
          </a:p>
        </p:txBody>
      </p:sp>
      <p:cxnSp>
        <p:nvCxnSpPr>
          <p:cNvPr id="25" name="Straight Arrow Connector 24"/>
          <p:cNvCxnSpPr/>
          <p:nvPr/>
        </p:nvCxnSpPr>
        <p:spPr>
          <a:xfrm>
            <a:off x="6400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69786" y="1905000"/>
            <a:ext cx="308098" cy="307777"/>
          </a:xfrm>
          <a:prstGeom prst="rect">
            <a:avLst/>
          </a:prstGeom>
          <a:noFill/>
        </p:spPr>
        <p:txBody>
          <a:bodyPr wrap="none" rtlCol="0">
            <a:spAutoFit/>
          </a:bodyPr>
          <a:lstStyle/>
          <a:p>
            <a:pPr algn="ctr"/>
            <a:r>
              <a:rPr lang="en-GB" sz="1400" dirty="0">
                <a:latin typeface="Comic Sans MS" pitchFamily="66" charset="0"/>
              </a:rPr>
              <a:t>w</a:t>
            </a:r>
            <a:endParaRPr lang="en-GB" sz="1400" baseline="-25000" dirty="0">
              <a:latin typeface="Comic Sans MS" pitchFamily="66" charset="0"/>
            </a:endParaRPr>
          </a:p>
        </p:txBody>
      </p:sp>
      <p:cxnSp>
        <p:nvCxnSpPr>
          <p:cNvPr id="27" name="Straight Connector 26"/>
          <p:cNvCxnSpPr/>
          <p:nvPr/>
        </p:nvCxnSpPr>
        <p:spPr>
          <a:xfrm>
            <a:off x="3962400" y="2895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14800"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29" name="TextBox 28"/>
          <p:cNvSpPr txBox="1"/>
          <p:nvPr/>
        </p:nvSpPr>
        <p:spPr>
          <a:xfrm>
            <a:off x="5638800"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30" name="TextBox 29"/>
          <p:cNvSpPr txBox="1"/>
          <p:nvPr/>
        </p:nvSpPr>
        <p:spPr>
          <a:xfrm>
            <a:off x="4876800"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31" name="TextBox 30"/>
          <p:cNvSpPr txBox="1"/>
          <p:nvPr/>
        </p:nvSpPr>
        <p:spPr>
          <a:xfrm>
            <a:off x="6400800"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32" name="Straight Arrow Connector 31"/>
          <p:cNvCxnSpPr/>
          <p:nvPr/>
        </p:nvCxnSpPr>
        <p:spPr>
          <a:xfrm flipH="1">
            <a:off x="4876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06513" y="1905000"/>
            <a:ext cx="386644" cy="307777"/>
          </a:xfrm>
          <a:prstGeom prst="rect">
            <a:avLst/>
          </a:prstGeom>
          <a:noFill/>
        </p:spPr>
        <p:txBody>
          <a:bodyPr wrap="none" rtlCol="0">
            <a:spAutoFit/>
          </a:bodyPr>
          <a:lstStyle/>
          <a:p>
            <a:pPr algn="ctr"/>
            <a:r>
              <a:rPr lang="en-GB" sz="1400" dirty="0">
                <a:latin typeface="Comic Sans MS" pitchFamily="66" charset="0"/>
              </a:rPr>
              <a:t>2u</a:t>
            </a:r>
          </a:p>
        </p:txBody>
      </p:sp>
      <p:cxnSp>
        <p:nvCxnSpPr>
          <p:cNvPr id="34" name="Straight Arrow Connector 33"/>
          <p:cNvCxnSpPr/>
          <p:nvPr/>
        </p:nvCxnSpPr>
        <p:spPr>
          <a:xfrm>
            <a:off x="5638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23816" y="1905000"/>
            <a:ext cx="276038" cy="307777"/>
          </a:xfrm>
          <a:prstGeom prst="rect">
            <a:avLst/>
          </a:prstGeom>
          <a:noFill/>
        </p:spPr>
        <p:txBody>
          <a:bodyPr wrap="none" rtlCol="0">
            <a:spAutoFit/>
          </a:bodyPr>
          <a:lstStyle/>
          <a:p>
            <a:pPr algn="ctr"/>
            <a:r>
              <a:rPr lang="en-GB" sz="1400" dirty="0">
                <a:latin typeface="Comic Sans MS" pitchFamily="66" charset="0"/>
              </a:rPr>
              <a:t>v</a:t>
            </a:r>
            <a:endParaRPr lang="en-GB" sz="1400" baseline="-25000" dirty="0">
              <a:latin typeface="Comic Sans MS" pitchFamily="66" charset="0"/>
            </a:endParaRPr>
          </a:p>
        </p:txBody>
      </p:sp>
      <p:sp>
        <p:nvSpPr>
          <p:cNvPr id="36" name="TextBox 35"/>
          <p:cNvSpPr txBox="1"/>
          <p:nvPr/>
        </p:nvSpPr>
        <p:spPr>
          <a:xfrm>
            <a:off x="4125162"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7" name="TextBox 36"/>
          <p:cNvSpPr txBox="1"/>
          <p:nvPr/>
        </p:nvSpPr>
        <p:spPr>
          <a:xfrm>
            <a:off x="5649162"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8" name="TextBox 37"/>
          <p:cNvSpPr txBox="1"/>
          <p:nvPr/>
        </p:nvSpPr>
        <p:spPr>
          <a:xfrm>
            <a:off x="4941664" y="2590800"/>
            <a:ext cx="324128" cy="307777"/>
          </a:xfrm>
          <a:prstGeom prst="rect">
            <a:avLst/>
          </a:prstGeom>
          <a:noFill/>
        </p:spPr>
        <p:txBody>
          <a:bodyPr wrap="none" rtlCol="0">
            <a:spAutoFit/>
          </a:bodyPr>
          <a:lstStyle/>
          <a:p>
            <a:pPr algn="ctr"/>
            <a:r>
              <a:rPr lang="en-GB" sz="1400" dirty="0">
                <a:latin typeface="Comic Sans MS" pitchFamily="66" charset="0"/>
              </a:rPr>
              <a:t>m</a:t>
            </a:r>
          </a:p>
        </p:txBody>
      </p:sp>
      <p:sp>
        <p:nvSpPr>
          <p:cNvPr id="39" name="TextBox 38"/>
          <p:cNvSpPr txBox="1"/>
          <p:nvPr/>
        </p:nvSpPr>
        <p:spPr>
          <a:xfrm>
            <a:off x="6465664" y="2590800"/>
            <a:ext cx="324128" cy="307777"/>
          </a:xfrm>
          <a:prstGeom prst="rect">
            <a:avLst/>
          </a:prstGeom>
          <a:noFill/>
        </p:spPr>
        <p:txBody>
          <a:bodyPr wrap="none" rtlCol="0">
            <a:spAutoFit/>
          </a:bodyPr>
          <a:lstStyle/>
          <a:p>
            <a:pPr algn="ctr"/>
            <a:r>
              <a:rPr lang="en-GB" sz="1400" dirty="0">
                <a:latin typeface="Comic Sans MS" pitchFamily="66" charset="0"/>
              </a:rPr>
              <a:t>m</a:t>
            </a:r>
          </a:p>
        </p:txBody>
      </p:sp>
      <mc:AlternateContent xmlns:mc="http://schemas.openxmlformats.org/markup-compatibility/2006" xmlns:a14="http://schemas.microsoft.com/office/drawing/2010/main">
        <mc:Choice Requires="a14">
          <p:sp>
            <p:nvSpPr>
              <p:cNvPr id="92" name="TextBox 91"/>
              <p:cNvSpPr txBox="1"/>
              <p:nvPr/>
            </p:nvSpPr>
            <p:spPr>
              <a:xfrm>
                <a:off x="7239000" y="1600200"/>
                <a:ext cx="1676400" cy="5124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1" i="1" smtClean="0">
                          <a:solidFill>
                            <a:srgbClr val="FF0000"/>
                          </a:solidFill>
                          <a:latin typeface="Cambria Math"/>
                        </a:rPr>
                        <m:t>𝒗</m:t>
                      </m:r>
                      <m:r>
                        <a:rPr lang="en-GB" sz="1600" b="1" i="1" smtClean="0">
                          <a:solidFill>
                            <a:srgbClr val="FF0000"/>
                          </a:solidFill>
                          <a:latin typeface="Cambria Math"/>
                        </a:rPr>
                        <m:t>=</m:t>
                      </m:r>
                      <m:f>
                        <m:fPr>
                          <m:ctrlPr>
                            <a:rPr lang="en-GB" sz="1600" b="1" i="1" smtClean="0">
                              <a:solidFill>
                                <a:srgbClr val="FF0000"/>
                              </a:solidFill>
                              <a:latin typeface="Cambria Math" panose="02040503050406030204" pitchFamily="18" charset="0"/>
                            </a:rPr>
                          </m:ctrlPr>
                        </m:fPr>
                        <m:num>
                          <m:r>
                            <a:rPr lang="en-GB" sz="1600" b="1" i="1" smtClean="0">
                              <a:solidFill>
                                <a:srgbClr val="FF0000"/>
                              </a:solidFill>
                              <a:latin typeface="Cambria Math"/>
                            </a:rPr>
                            <m:t>𝒖</m:t>
                          </m:r>
                        </m:num>
                        <m:den>
                          <m:r>
                            <a:rPr lang="en-GB" sz="1600" b="1" i="1" smtClean="0">
                              <a:solidFill>
                                <a:srgbClr val="FF0000"/>
                              </a:solidFill>
                              <a:latin typeface="Cambria Math"/>
                            </a:rPr>
                            <m:t>𝟒</m:t>
                          </m:r>
                        </m:den>
                      </m:f>
                      <m:r>
                        <a:rPr lang="en-GB" sz="1600" b="1" i="1" smtClean="0">
                          <a:solidFill>
                            <a:srgbClr val="FF0000"/>
                          </a:solidFill>
                          <a:latin typeface="Cambria Math"/>
                        </a:rPr>
                        <m:t>(</m:t>
                      </m:r>
                      <m:r>
                        <a:rPr lang="en-GB" sz="1600" b="1" i="1" smtClean="0">
                          <a:solidFill>
                            <a:srgbClr val="FF0000"/>
                          </a:solidFill>
                          <a:latin typeface="Cambria Math"/>
                        </a:rPr>
                        <m:t>𝟏</m:t>
                      </m:r>
                      <m:r>
                        <a:rPr lang="en-GB" sz="1600" b="1" i="1" smtClean="0">
                          <a:solidFill>
                            <a:srgbClr val="FF0000"/>
                          </a:solidFill>
                          <a:latin typeface="Cambria Math"/>
                        </a:rPr>
                        <m:t>−</m:t>
                      </m:r>
                      <m:r>
                        <a:rPr lang="en-GB" sz="1600" b="1" i="1" smtClean="0">
                          <a:solidFill>
                            <a:srgbClr val="FF0000"/>
                          </a:solidFill>
                          <a:latin typeface="Cambria Math"/>
                        </a:rPr>
                        <m:t>𝟑</m:t>
                      </m:r>
                      <m:r>
                        <a:rPr lang="en-GB" sz="1600" b="1" i="1" smtClean="0">
                          <a:solidFill>
                            <a:srgbClr val="FF0000"/>
                          </a:solidFill>
                          <a:latin typeface="Cambria Math"/>
                        </a:rPr>
                        <m:t>𝒆</m:t>
                      </m:r>
                      <m:r>
                        <a:rPr lang="en-GB" sz="1600" b="1" i="1" smtClean="0">
                          <a:solidFill>
                            <a:srgbClr val="FF0000"/>
                          </a:solidFill>
                          <a:latin typeface="Cambria Math"/>
                        </a:rPr>
                        <m:t>)</m:t>
                      </m:r>
                    </m:oMath>
                  </m:oMathPara>
                </a14:m>
                <a:endParaRPr lang="en-GB" sz="1600" b="1" dirty="0">
                  <a:solidFill>
                    <a:srgbClr val="FF0000"/>
                  </a:solidFill>
                </a:endParaRPr>
              </a:p>
            </p:txBody>
          </p:sp>
        </mc:Choice>
        <mc:Fallback xmlns="">
          <p:sp>
            <p:nvSpPr>
              <p:cNvPr id="92" name="TextBox 91"/>
              <p:cNvSpPr txBox="1">
                <a:spLocks noRot="1" noChangeAspect="1" noMove="1" noResize="1" noEditPoints="1" noAdjustHandles="1" noChangeArrowheads="1" noChangeShapeType="1" noTextEdit="1"/>
              </p:cNvSpPr>
              <p:nvPr/>
            </p:nvSpPr>
            <p:spPr>
              <a:xfrm>
                <a:off x="7239000" y="1600200"/>
                <a:ext cx="1676400" cy="512448"/>
              </a:xfrm>
              <a:prstGeom prst="rect">
                <a:avLst/>
              </a:prstGeom>
              <a:blipFill rotWithShape="1">
                <a:blip r:embed="rId9"/>
                <a:stretch>
                  <a:fillRect b="-357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6" name="TextBox 105"/>
              <p:cNvSpPr txBox="1"/>
              <p:nvPr/>
            </p:nvSpPr>
            <p:spPr>
              <a:xfrm>
                <a:off x="7239000" y="2209800"/>
                <a:ext cx="1602233" cy="5159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1" i="1" smtClean="0">
                          <a:solidFill>
                            <a:srgbClr val="FF0000"/>
                          </a:solidFill>
                          <a:latin typeface="Cambria Math"/>
                        </a:rPr>
                        <m:t>𝒘</m:t>
                      </m:r>
                      <m:r>
                        <a:rPr lang="en-GB" sz="1600" b="1" i="1" smtClean="0">
                          <a:solidFill>
                            <a:srgbClr val="FF0000"/>
                          </a:solidFill>
                          <a:latin typeface="Cambria Math"/>
                        </a:rPr>
                        <m:t>=</m:t>
                      </m:r>
                      <m:f>
                        <m:fPr>
                          <m:ctrlPr>
                            <a:rPr lang="en-GB" sz="1600" b="1" i="1">
                              <a:solidFill>
                                <a:srgbClr val="FF0000"/>
                              </a:solidFill>
                              <a:latin typeface="Cambria Math" panose="02040503050406030204" pitchFamily="18" charset="0"/>
                            </a:rPr>
                          </m:ctrlPr>
                        </m:fPr>
                        <m:num>
                          <m:r>
                            <a:rPr lang="en-GB" sz="1600" b="1" i="1">
                              <a:solidFill>
                                <a:srgbClr val="FF0000"/>
                              </a:solidFill>
                              <a:latin typeface="Cambria Math"/>
                            </a:rPr>
                            <m:t>𝒖</m:t>
                          </m:r>
                        </m:num>
                        <m:den>
                          <m:r>
                            <a:rPr lang="en-GB" sz="1600" b="1" i="1">
                              <a:solidFill>
                                <a:srgbClr val="FF0000"/>
                              </a:solidFill>
                              <a:latin typeface="Cambria Math"/>
                            </a:rPr>
                            <m:t>𝟒</m:t>
                          </m:r>
                        </m:den>
                      </m:f>
                      <m:r>
                        <a:rPr lang="en-GB" sz="1600" b="1" i="1">
                          <a:solidFill>
                            <a:srgbClr val="FF0000"/>
                          </a:solidFill>
                          <a:latin typeface="Cambria Math"/>
                        </a:rPr>
                        <m:t>(</m:t>
                      </m:r>
                      <m:r>
                        <a:rPr lang="en-GB" sz="1600" b="1" i="1">
                          <a:solidFill>
                            <a:srgbClr val="FF0000"/>
                          </a:solidFill>
                          <a:latin typeface="Cambria Math"/>
                        </a:rPr>
                        <m:t>𝟏</m:t>
                      </m:r>
                      <m:r>
                        <a:rPr lang="en-GB" sz="1600" b="1" i="1">
                          <a:solidFill>
                            <a:srgbClr val="FF0000"/>
                          </a:solidFill>
                          <a:latin typeface="Cambria Math"/>
                        </a:rPr>
                        <m:t>+</m:t>
                      </m:r>
                      <m:r>
                        <a:rPr lang="en-GB" sz="1600" b="1" i="1">
                          <a:solidFill>
                            <a:srgbClr val="FF0000"/>
                          </a:solidFill>
                          <a:latin typeface="Cambria Math"/>
                        </a:rPr>
                        <m:t>𝟗</m:t>
                      </m:r>
                      <m:r>
                        <a:rPr lang="en-GB" sz="1600" b="1" i="1">
                          <a:solidFill>
                            <a:srgbClr val="FF0000"/>
                          </a:solidFill>
                          <a:latin typeface="Cambria Math"/>
                        </a:rPr>
                        <m:t>𝒆</m:t>
                      </m:r>
                      <m:r>
                        <a:rPr lang="en-GB" sz="1600" b="1" i="1">
                          <a:solidFill>
                            <a:srgbClr val="FF0000"/>
                          </a:solidFill>
                          <a:latin typeface="Cambria Math"/>
                        </a:rPr>
                        <m:t>)</m:t>
                      </m:r>
                    </m:oMath>
                  </m:oMathPara>
                </a14:m>
                <a:endParaRPr lang="en-GB" sz="1600" b="1" dirty="0">
                  <a:solidFill>
                    <a:srgbClr val="FF0000"/>
                  </a:solidFill>
                </a:endParaRPr>
              </a:p>
            </p:txBody>
          </p:sp>
        </mc:Choice>
        <mc:Fallback xmlns="">
          <p:sp>
            <p:nvSpPr>
              <p:cNvPr id="106" name="TextBox 105"/>
              <p:cNvSpPr txBox="1">
                <a:spLocks noRot="1" noChangeAspect="1" noMove="1" noResize="1" noEditPoints="1" noAdjustHandles="1" noChangeArrowheads="1" noChangeShapeType="1" noTextEdit="1"/>
              </p:cNvSpPr>
              <p:nvPr/>
            </p:nvSpPr>
            <p:spPr>
              <a:xfrm>
                <a:off x="7239000" y="2209800"/>
                <a:ext cx="1602233" cy="515975"/>
              </a:xfrm>
              <a:prstGeom prst="rect">
                <a:avLst/>
              </a:prstGeom>
              <a:blipFill rotWithShape="1">
                <a:blip r:embed="rId10"/>
                <a:stretch>
                  <a:fillRect b="-3571"/>
                </a:stretch>
              </a:blipFill>
            </p:spPr>
            <p:txBody>
              <a:bodyPr/>
              <a:lstStyle/>
              <a:p>
                <a:r>
                  <a:rPr lang="en-GB">
                    <a:noFill/>
                  </a:rPr>
                  <a:t> </a:t>
                </a:r>
              </a:p>
            </p:txBody>
          </p:sp>
        </mc:Fallback>
      </mc:AlternateContent>
      <p:sp>
        <p:nvSpPr>
          <p:cNvPr id="41" name="TextBox 40"/>
          <p:cNvSpPr txBox="1"/>
          <p:nvPr/>
        </p:nvSpPr>
        <p:spPr>
          <a:xfrm>
            <a:off x="3962400" y="3048000"/>
            <a:ext cx="4800600" cy="523220"/>
          </a:xfrm>
          <a:prstGeom prst="rect">
            <a:avLst/>
          </a:prstGeom>
          <a:noFill/>
        </p:spPr>
        <p:txBody>
          <a:bodyPr wrap="square" rtlCol="0">
            <a:spAutoFit/>
          </a:bodyPr>
          <a:lstStyle/>
          <a:p>
            <a:r>
              <a:rPr lang="en-GB" sz="1400" dirty="0">
                <a:latin typeface="Comic Sans MS" pitchFamily="66" charset="0"/>
                <a:sym typeface="Wingdings" pitchFamily="2" charset="2"/>
              </a:rPr>
              <a:t> Start by using the value of e to find the values of v and w in terms of u only</a:t>
            </a:r>
            <a:endParaRPr lang="en-GB" sz="1400" dirty="0">
              <a:latin typeface="Comic Sans MS" pitchFamily="66" charset="0"/>
            </a:endParaRPr>
          </a:p>
        </p:txBody>
      </p:sp>
      <mc:AlternateContent xmlns:mc="http://schemas.openxmlformats.org/markup-compatibility/2006" xmlns:a14="http://schemas.microsoft.com/office/drawing/2010/main">
        <mc:Choice Requires="a14">
          <p:sp>
            <p:nvSpPr>
              <p:cNvPr id="57" name="TextBox 56"/>
              <p:cNvSpPr txBox="1"/>
              <p:nvPr/>
            </p:nvSpPr>
            <p:spPr>
              <a:xfrm>
                <a:off x="3962400" y="3581400"/>
                <a:ext cx="1447800" cy="45986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a:rPr>
                        <m:t>𝑣</m:t>
                      </m:r>
                      <m:r>
                        <a:rPr lang="en-GB" sz="1400" b="0" i="1" smtClean="0">
                          <a:solidFill>
                            <a:schemeClr val="tx1"/>
                          </a:solidFill>
                          <a:latin typeface="Cambria Math"/>
                        </a:rPr>
                        <m:t>=</m:t>
                      </m:r>
                      <m:f>
                        <m:fPr>
                          <m:ctrlPr>
                            <a:rPr lang="en-GB" sz="1400" i="1" smtClean="0">
                              <a:solidFill>
                                <a:schemeClr val="tx1"/>
                              </a:solidFill>
                              <a:latin typeface="Cambria Math" panose="02040503050406030204" pitchFamily="18" charset="0"/>
                            </a:rPr>
                          </m:ctrlPr>
                        </m:fPr>
                        <m:num>
                          <m:r>
                            <a:rPr lang="en-GB" sz="1400" b="0" i="1" smtClean="0">
                              <a:solidFill>
                                <a:schemeClr val="tx1"/>
                              </a:solidFill>
                              <a:latin typeface="Cambria Math"/>
                            </a:rPr>
                            <m:t>𝑢</m:t>
                          </m:r>
                        </m:num>
                        <m:den>
                          <m:r>
                            <a:rPr lang="en-GB" sz="1400" b="0" i="1" smtClean="0">
                              <a:solidFill>
                                <a:schemeClr val="tx1"/>
                              </a:solidFill>
                              <a:latin typeface="Cambria Math"/>
                            </a:rPr>
                            <m:t>4</m:t>
                          </m:r>
                        </m:den>
                      </m:f>
                      <m:r>
                        <a:rPr lang="en-GB" sz="1400" b="0" i="1" smtClean="0">
                          <a:solidFill>
                            <a:schemeClr val="tx1"/>
                          </a:solidFill>
                          <a:latin typeface="Cambria Math"/>
                        </a:rPr>
                        <m:t>(1−3</m:t>
                      </m:r>
                      <m:r>
                        <a:rPr lang="en-GB" sz="1400" b="0" i="1" smtClean="0">
                          <a:solidFill>
                            <a:schemeClr val="tx1"/>
                          </a:solidFill>
                          <a:latin typeface="Cambria Math"/>
                        </a:rPr>
                        <m:t>𝑒</m:t>
                      </m:r>
                      <m:r>
                        <a:rPr lang="en-GB" sz="1400" b="0" i="1" smtClean="0">
                          <a:solidFill>
                            <a:schemeClr val="tx1"/>
                          </a:solidFill>
                          <a:latin typeface="Cambria Math"/>
                        </a:rPr>
                        <m:t>)</m:t>
                      </m:r>
                    </m:oMath>
                  </m:oMathPara>
                </a14:m>
                <a:endParaRPr lang="en-GB" sz="1400" dirty="0">
                  <a:solidFill>
                    <a:schemeClr val="tx1"/>
                  </a:solidFill>
                </a:endParaRPr>
              </a:p>
            </p:txBody>
          </p:sp>
        </mc:Choice>
        <mc:Fallback xmlns="">
          <p:sp>
            <p:nvSpPr>
              <p:cNvPr id="57" name="TextBox 56"/>
              <p:cNvSpPr txBox="1">
                <a:spLocks noRot="1" noChangeAspect="1" noMove="1" noResize="1" noEditPoints="1" noAdjustHandles="1" noChangeArrowheads="1" noChangeShapeType="1" noTextEdit="1"/>
              </p:cNvSpPr>
              <p:nvPr/>
            </p:nvSpPr>
            <p:spPr>
              <a:xfrm>
                <a:off x="3962400" y="3581400"/>
                <a:ext cx="1447800" cy="459869"/>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3962400" y="4114800"/>
                <a:ext cx="1752600" cy="64915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a:rPr>
                        <m:t>𝑣</m:t>
                      </m:r>
                      <m:r>
                        <a:rPr lang="en-GB" sz="1400" b="0" i="1" smtClean="0">
                          <a:solidFill>
                            <a:schemeClr val="tx1"/>
                          </a:solidFill>
                          <a:latin typeface="Cambria Math"/>
                        </a:rPr>
                        <m:t>=</m:t>
                      </m:r>
                      <m:f>
                        <m:fPr>
                          <m:ctrlPr>
                            <a:rPr lang="en-GB" sz="1400" i="1" smtClean="0">
                              <a:solidFill>
                                <a:schemeClr val="tx1"/>
                              </a:solidFill>
                              <a:latin typeface="Cambria Math" panose="02040503050406030204" pitchFamily="18" charset="0"/>
                            </a:rPr>
                          </m:ctrlPr>
                        </m:fPr>
                        <m:num>
                          <m:r>
                            <a:rPr lang="en-GB" sz="1400" b="0" i="1" smtClean="0">
                              <a:solidFill>
                                <a:schemeClr val="tx1"/>
                              </a:solidFill>
                              <a:latin typeface="Cambria Math"/>
                            </a:rPr>
                            <m:t>𝑢</m:t>
                          </m:r>
                        </m:num>
                        <m:den>
                          <m:r>
                            <a:rPr lang="en-GB" sz="1400" b="0" i="1" smtClean="0">
                              <a:solidFill>
                                <a:schemeClr val="tx1"/>
                              </a:solidFill>
                              <a:latin typeface="Cambria Math"/>
                            </a:rPr>
                            <m:t>4</m:t>
                          </m:r>
                        </m:den>
                      </m:f>
                      <m:d>
                        <m:dPr>
                          <m:ctrlPr>
                            <a:rPr lang="en-GB" sz="1400" i="1" smtClean="0">
                              <a:solidFill>
                                <a:schemeClr val="tx1"/>
                              </a:solidFill>
                              <a:latin typeface="Cambria Math" panose="02040503050406030204" pitchFamily="18" charset="0"/>
                            </a:rPr>
                          </m:ctrlPr>
                        </m:dPr>
                        <m:e>
                          <m:r>
                            <a:rPr lang="en-GB" sz="1400" i="1">
                              <a:latin typeface="Cambria Math"/>
                            </a:rPr>
                            <m:t>1−3</m:t>
                          </m:r>
                          <m:d>
                            <m:dPr>
                              <m:ctrlPr>
                                <a:rPr lang="en-GB" sz="1400" i="1">
                                  <a:latin typeface="Cambria Math" panose="02040503050406030204" pitchFamily="18" charset="0"/>
                                </a:rPr>
                              </m:ctrlPr>
                            </m:dPr>
                            <m:e>
                              <m:f>
                                <m:fPr>
                                  <m:ctrlPr>
                                    <a:rPr lang="en-GB" sz="1400" i="1">
                                      <a:latin typeface="Cambria Math" panose="02040503050406030204" pitchFamily="18" charset="0"/>
                                    </a:rPr>
                                  </m:ctrlPr>
                                </m:fPr>
                                <m:num>
                                  <m:r>
                                    <a:rPr lang="en-GB" sz="1400" i="1">
                                      <a:latin typeface="Cambria Math"/>
                                    </a:rPr>
                                    <m:t>5</m:t>
                                  </m:r>
                                </m:num>
                                <m:den>
                                  <m:r>
                                    <a:rPr lang="en-GB" sz="1400" i="1">
                                      <a:latin typeface="Cambria Math"/>
                                    </a:rPr>
                                    <m:t>9</m:t>
                                  </m:r>
                                </m:den>
                              </m:f>
                            </m:e>
                          </m:d>
                        </m:e>
                      </m:d>
                    </m:oMath>
                  </m:oMathPara>
                </a14:m>
                <a:endParaRPr lang="en-GB" sz="1400" dirty="0">
                  <a:solidFill>
                    <a:schemeClr val="tx1"/>
                  </a:solidFill>
                </a:endParaRPr>
              </a:p>
            </p:txBody>
          </p:sp>
        </mc:Choice>
        <mc:Fallback xmlns="">
          <p:sp>
            <p:nvSpPr>
              <p:cNvPr id="58" name="TextBox 57"/>
              <p:cNvSpPr txBox="1">
                <a:spLocks noRot="1" noChangeAspect="1" noMove="1" noResize="1" noEditPoints="1" noAdjustHandles="1" noChangeArrowheads="1" noChangeShapeType="1" noTextEdit="1"/>
              </p:cNvSpPr>
              <p:nvPr/>
            </p:nvSpPr>
            <p:spPr>
              <a:xfrm>
                <a:off x="3962400" y="4114800"/>
                <a:ext cx="1752600" cy="649152"/>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TextBox 58"/>
              <p:cNvSpPr txBox="1"/>
              <p:nvPr/>
            </p:nvSpPr>
            <p:spPr>
              <a:xfrm>
                <a:off x="3962400" y="4800600"/>
                <a:ext cx="1219200" cy="57637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a:rPr>
                        <m:t>𝑣</m:t>
                      </m:r>
                      <m:r>
                        <a:rPr lang="en-GB" sz="1400" b="0" i="1" smtClean="0">
                          <a:solidFill>
                            <a:schemeClr val="tx1"/>
                          </a:solidFill>
                          <a:latin typeface="Cambria Math"/>
                        </a:rPr>
                        <m:t>=</m:t>
                      </m:r>
                      <m:f>
                        <m:fPr>
                          <m:ctrlPr>
                            <a:rPr lang="en-GB" sz="1400" i="1" smtClean="0">
                              <a:solidFill>
                                <a:schemeClr val="tx1"/>
                              </a:solidFill>
                              <a:latin typeface="Cambria Math" panose="02040503050406030204" pitchFamily="18" charset="0"/>
                            </a:rPr>
                          </m:ctrlPr>
                        </m:fPr>
                        <m:num>
                          <m:r>
                            <a:rPr lang="en-GB" sz="1400" b="0" i="1" smtClean="0">
                              <a:solidFill>
                                <a:schemeClr val="tx1"/>
                              </a:solidFill>
                              <a:latin typeface="Cambria Math"/>
                            </a:rPr>
                            <m:t>𝑢</m:t>
                          </m:r>
                        </m:num>
                        <m:den>
                          <m:r>
                            <a:rPr lang="en-GB" sz="1400" b="0" i="1" smtClean="0">
                              <a:solidFill>
                                <a:schemeClr val="tx1"/>
                              </a:solidFill>
                              <a:latin typeface="Cambria Math"/>
                            </a:rPr>
                            <m:t>4</m:t>
                          </m:r>
                        </m:den>
                      </m:f>
                      <m:d>
                        <m:dPr>
                          <m:ctrlPr>
                            <a:rPr lang="en-GB" sz="1400" i="1" smtClean="0">
                              <a:solidFill>
                                <a:schemeClr val="tx1"/>
                              </a:solidFill>
                              <a:latin typeface="Cambria Math" panose="02040503050406030204" pitchFamily="18" charset="0"/>
                            </a:rPr>
                          </m:ctrlPr>
                        </m:dPr>
                        <m:e>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2</m:t>
                              </m:r>
                            </m:num>
                            <m:den>
                              <m:r>
                                <a:rPr lang="en-GB" sz="1400" b="0" i="1" smtClean="0">
                                  <a:latin typeface="Cambria Math"/>
                                </a:rPr>
                                <m:t>3</m:t>
                              </m:r>
                            </m:den>
                          </m:f>
                        </m:e>
                      </m:d>
                    </m:oMath>
                  </m:oMathPara>
                </a14:m>
                <a:endParaRPr lang="en-GB" sz="1400" dirty="0">
                  <a:solidFill>
                    <a:schemeClr val="tx1"/>
                  </a:solidFill>
                </a:endParaRPr>
              </a:p>
            </p:txBody>
          </p:sp>
        </mc:Choice>
        <mc:Fallback xmlns="">
          <p:sp>
            <p:nvSpPr>
              <p:cNvPr id="59" name="TextBox 58"/>
              <p:cNvSpPr txBox="1">
                <a:spLocks noRot="1" noChangeAspect="1" noMove="1" noResize="1" noEditPoints="1" noAdjustHandles="1" noChangeArrowheads="1" noChangeShapeType="1" noTextEdit="1"/>
              </p:cNvSpPr>
              <p:nvPr/>
            </p:nvSpPr>
            <p:spPr>
              <a:xfrm>
                <a:off x="3962400" y="4800600"/>
                <a:ext cx="1219200" cy="576376"/>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3962400" y="5486400"/>
                <a:ext cx="914400" cy="45986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a:rPr>
                        <m:t>𝑣</m:t>
                      </m:r>
                      <m:r>
                        <a:rPr lang="en-GB" sz="1400" b="0" i="1" smtClean="0">
                          <a:solidFill>
                            <a:schemeClr val="tx1"/>
                          </a:solidFill>
                          <a:latin typeface="Cambria Math"/>
                        </a:rPr>
                        <m:t>=−</m:t>
                      </m:r>
                      <m:f>
                        <m:fPr>
                          <m:ctrlPr>
                            <a:rPr lang="en-GB" sz="1400" b="0" i="1" smtClean="0">
                              <a:solidFill>
                                <a:schemeClr val="tx1"/>
                              </a:solidFill>
                              <a:latin typeface="Cambria Math" panose="02040503050406030204" pitchFamily="18" charset="0"/>
                            </a:rPr>
                          </m:ctrlPr>
                        </m:fPr>
                        <m:num>
                          <m:r>
                            <a:rPr lang="en-GB" sz="1400" b="0" i="1" smtClean="0">
                              <a:solidFill>
                                <a:schemeClr val="tx1"/>
                              </a:solidFill>
                              <a:latin typeface="Cambria Math"/>
                            </a:rPr>
                            <m:t>𝑢</m:t>
                          </m:r>
                        </m:num>
                        <m:den>
                          <m:r>
                            <a:rPr lang="en-GB" sz="1400" b="0" i="1" smtClean="0">
                              <a:solidFill>
                                <a:schemeClr val="tx1"/>
                              </a:solidFill>
                              <a:latin typeface="Cambria Math"/>
                            </a:rPr>
                            <m:t>6</m:t>
                          </m:r>
                        </m:den>
                      </m:f>
                    </m:oMath>
                  </m:oMathPara>
                </a14:m>
                <a:endParaRPr lang="en-GB" sz="1400" dirty="0">
                  <a:solidFill>
                    <a:schemeClr val="tx1"/>
                  </a:solidFill>
                </a:endParaRPr>
              </a:p>
            </p:txBody>
          </p:sp>
        </mc:Choice>
        <mc:Fallback xmlns="">
          <p:sp>
            <p:nvSpPr>
              <p:cNvPr id="61" name="TextBox 60"/>
              <p:cNvSpPr txBox="1">
                <a:spLocks noRot="1" noChangeAspect="1" noMove="1" noResize="1" noEditPoints="1" noAdjustHandles="1" noChangeArrowheads="1" noChangeShapeType="1" noTextEdit="1"/>
              </p:cNvSpPr>
              <p:nvPr/>
            </p:nvSpPr>
            <p:spPr>
              <a:xfrm>
                <a:off x="3962400" y="5486400"/>
                <a:ext cx="914400" cy="459869"/>
              </a:xfrm>
              <a:prstGeom prst="rect">
                <a:avLst/>
              </a:prstGeom>
              <a:blipFill rotWithShape="1">
                <a:blip r:embed="rId14"/>
                <a:stretch>
                  <a:fillRect b="-1333"/>
                </a:stretch>
              </a:blipFill>
            </p:spPr>
            <p:txBody>
              <a:bodyPr/>
              <a:lstStyle/>
              <a:p>
                <a:r>
                  <a:rPr lang="en-GB">
                    <a:noFill/>
                  </a:rPr>
                  <a:t> </a:t>
                </a:r>
              </a:p>
            </p:txBody>
          </p:sp>
        </mc:Fallback>
      </mc:AlternateContent>
      <p:sp>
        <p:nvSpPr>
          <p:cNvPr id="62" name="Arc 61"/>
          <p:cNvSpPr/>
          <p:nvPr/>
        </p:nvSpPr>
        <p:spPr>
          <a:xfrm>
            <a:off x="5410200" y="38100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3" name="TextBox 62"/>
          <p:cNvSpPr txBox="1"/>
          <p:nvPr/>
        </p:nvSpPr>
        <p:spPr>
          <a:xfrm>
            <a:off x="5791200" y="3962400"/>
            <a:ext cx="1143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e</a:t>
            </a:r>
            <a:endParaRPr lang="en-GB" sz="1400" b="1" dirty="0">
              <a:solidFill>
                <a:srgbClr val="FF0000"/>
              </a:solidFill>
              <a:latin typeface="Comic Sans MS" pitchFamily="66" charset="0"/>
            </a:endParaRPr>
          </a:p>
        </p:txBody>
      </p:sp>
      <p:sp>
        <p:nvSpPr>
          <p:cNvPr id="64" name="Arc 63"/>
          <p:cNvSpPr/>
          <p:nvPr/>
        </p:nvSpPr>
        <p:spPr>
          <a:xfrm>
            <a:off x="5410200" y="44958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5" name="Arc 64"/>
          <p:cNvSpPr/>
          <p:nvPr/>
        </p:nvSpPr>
        <p:spPr>
          <a:xfrm>
            <a:off x="5105400" y="51054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67" name="TextBox 66"/>
              <p:cNvSpPr txBox="1"/>
              <p:nvPr/>
            </p:nvSpPr>
            <p:spPr>
              <a:xfrm>
                <a:off x="7239000" y="1676400"/>
                <a:ext cx="914400" cy="45986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1" i="1" smtClean="0">
                          <a:solidFill>
                            <a:srgbClr val="FF0000"/>
                          </a:solidFill>
                          <a:latin typeface="Cambria Math"/>
                        </a:rPr>
                        <m:t>𝒗</m:t>
                      </m:r>
                      <m:r>
                        <a:rPr lang="en-GB" sz="1400" b="1" i="1" smtClean="0">
                          <a:solidFill>
                            <a:srgbClr val="FF0000"/>
                          </a:solidFill>
                          <a:latin typeface="Cambria Math"/>
                        </a:rPr>
                        <m:t>=−</m:t>
                      </m:r>
                      <m:f>
                        <m:fPr>
                          <m:ctrlPr>
                            <a:rPr lang="en-GB" sz="1400" b="1" i="1" smtClean="0">
                              <a:solidFill>
                                <a:srgbClr val="FF0000"/>
                              </a:solidFill>
                              <a:latin typeface="Cambria Math" panose="02040503050406030204" pitchFamily="18" charset="0"/>
                            </a:rPr>
                          </m:ctrlPr>
                        </m:fPr>
                        <m:num>
                          <m:r>
                            <a:rPr lang="en-GB" sz="1400" b="1" i="1" smtClean="0">
                              <a:solidFill>
                                <a:srgbClr val="FF0000"/>
                              </a:solidFill>
                              <a:latin typeface="Cambria Math"/>
                            </a:rPr>
                            <m:t>𝒖</m:t>
                          </m:r>
                        </m:num>
                        <m:den>
                          <m:r>
                            <a:rPr lang="en-GB" sz="1400" b="1" i="1" smtClean="0">
                              <a:solidFill>
                                <a:srgbClr val="FF0000"/>
                              </a:solidFill>
                              <a:latin typeface="Cambria Math"/>
                            </a:rPr>
                            <m:t>𝟔</m:t>
                          </m:r>
                        </m:den>
                      </m:f>
                    </m:oMath>
                  </m:oMathPara>
                </a14:m>
                <a:endParaRPr lang="en-GB" sz="1400" b="1" dirty="0">
                  <a:solidFill>
                    <a:srgbClr val="FF0000"/>
                  </a:solidFill>
                </a:endParaRPr>
              </a:p>
            </p:txBody>
          </p:sp>
        </mc:Choice>
        <mc:Fallback xmlns="">
          <p:sp>
            <p:nvSpPr>
              <p:cNvPr id="67" name="TextBox 66"/>
              <p:cNvSpPr txBox="1">
                <a:spLocks noRot="1" noChangeAspect="1" noMove="1" noResize="1" noEditPoints="1" noAdjustHandles="1" noChangeArrowheads="1" noChangeShapeType="1" noTextEdit="1"/>
              </p:cNvSpPr>
              <p:nvPr/>
            </p:nvSpPr>
            <p:spPr>
              <a:xfrm>
                <a:off x="7239000" y="1676400"/>
                <a:ext cx="914400" cy="459869"/>
              </a:xfrm>
              <a:prstGeom prst="rect">
                <a:avLst/>
              </a:prstGeom>
              <a:blipFill rotWithShape="1">
                <a:blip r:embed="rId15"/>
                <a:stretch>
                  <a:fillRect b="-2667"/>
                </a:stretch>
              </a:blipFill>
            </p:spPr>
            <p:txBody>
              <a:bodyPr/>
              <a:lstStyle/>
              <a:p>
                <a:r>
                  <a:rPr lang="en-GB">
                    <a:noFill/>
                  </a:rPr>
                  <a:t> </a:t>
                </a:r>
              </a:p>
            </p:txBody>
          </p:sp>
        </mc:Fallback>
      </mc:AlternateContent>
      <p:sp>
        <p:nvSpPr>
          <p:cNvPr id="68" name="TextBox 67"/>
          <p:cNvSpPr txBox="1"/>
          <p:nvPr/>
        </p:nvSpPr>
        <p:spPr>
          <a:xfrm>
            <a:off x="5791200" y="4495800"/>
            <a:ext cx="1807191" cy="523220"/>
          </a:xfrm>
          <a:prstGeom prst="rect">
            <a:avLst/>
          </a:prstGeom>
          <a:noFill/>
        </p:spPr>
        <p:txBody>
          <a:bodyPr wrap="square" rtlCol="0">
            <a:spAutoFit/>
          </a:bodyPr>
          <a:lstStyle/>
          <a:p>
            <a:pPr algn="ctr"/>
            <a:r>
              <a:rPr lang="en-GB" sz="1400" dirty="0">
                <a:solidFill>
                  <a:srgbClr val="FF0000"/>
                </a:solidFill>
                <a:latin typeface="Comic Sans MS" pitchFamily="66" charset="0"/>
              </a:rPr>
              <a:t>Calculate the part in the bracket</a:t>
            </a:r>
            <a:endParaRPr lang="en-GB" sz="1400" b="1" dirty="0">
              <a:solidFill>
                <a:srgbClr val="FF0000"/>
              </a:solidFill>
              <a:latin typeface="Comic Sans MS" pitchFamily="66" charset="0"/>
            </a:endParaRPr>
          </a:p>
        </p:txBody>
      </p:sp>
      <p:sp>
        <p:nvSpPr>
          <p:cNvPr id="69" name="TextBox 68"/>
          <p:cNvSpPr txBox="1"/>
          <p:nvPr/>
        </p:nvSpPr>
        <p:spPr>
          <a:xfrm>
            <a:off x="5562600" y="5257800"/>
            <a:ext cx="1143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 v</a:t>
            </a:r>
            <a:endParaRPr lang="en-GB" sz="1400" b="1"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6" name="TextBox 55"/>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6" name="TextBox 55"/>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60" name="TextBox 59"/>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6" name="TextBox 65"/>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70" name="TextBox 69"/>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1" name="TextBox 70"/>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71" name="TextBox 70"/>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0"/>
                <a:stretch>
                  <a:fillRect b="-3846"/>
                </a:stretch>
              </a:blipFill>
            </p:spPr>
            <p:txBody>
              <a:bodyPr/>
              <a:lstStyle/>
              <a:p>
                <a:r>
                  <a:rPr lang="en-GB">
                    <a:noFill/>
                  </a:rPr>
                  <a:t> </a:t>
                </a:r>
              </a:p>
            </p:txBody>
          </p:sp>
        </mc:Fallback>
      </mc:AlternateContent>
      <p:sp>
        <p:nvSpPr>
          <p:cNvPr id="72" name="TextBox 71"/>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1"/>
              </a:rPr>
              <a:t>Applet for collision demonstrations</a:t>
            </a:r>
            <a:endParaRPr lang="en-GB" sz="1400" dirty="0">
              <a:latin typeface="Comic Sans MS" pitchFamily="66" charset="0"/>
            </a:endParaRPr>
          </a:p>
        </p:txBody>
      </p:sp>
      <p:sp>
        <p:nvSpPr>
          <p:cNvPr id="73"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356952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blinds(horizontal)">
                                      <p:cBhvr>
                                        <p:cTn id="15" dur="500"/>
                                        <p:tgtEl>
                                          <p:spTgt spid="3">
                                            <p:txEl>
                                              <p:pRg st="7" end="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blinds(horizontal)">
                                      <p:cBhvr>
                                        <p:cTn id="20" dur="500"/>
                                        <p:tgtEl>
                                          <p:spTgt spid="41"/>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57"/>
                                        </p:tgtEl>
                                        <p:attrNameLst>
                                          <p:attrName>style.visibility</p:attrName>
                                        </p:attrNameLst>
                                      </p:cBhvr>
                                      <p:to>
                                        <p:strVal val="visible"/>
                                      </p:to>
                                    </p:set>
                                    <p:animEffect transition="in" filter="blinds(horizontal)">
                                      <p:cBhvr>
                                        <p:cTn id="25" dur="500"/>
                                        <p:tgtEl>
                                          <p:spTgt spid="57"/>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62"/>
                                        </p:tgtEl>
                                        <p:attrNameLst>
                                          <p:attrName>style.visibility</p:attrName>
                                        </p:attrNameLst>
                                      </p:cBhvr>
                                      <p:to>
                                        <p:strVal val="visible"/>
                                      </p:to>
                                    </p:set>
                                    <p:animEffect transition="in" filter="blinds(horizontal)">
                                      <p:cBhvr>
                                        <p:cTn id="30" dur="500"/>
                                        <p:tgtEl>
                                          <p:spTgt spid="62"/>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blinds(horizontal)">
                                      <p:cBhvr>
                                        <p:cTn id="35" dur="500"/>
                                        <p:tgtEl>
                                          <p:spTgt spid="63"/>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blinds(horizontal)">
                                      <p:cBhvr>
                                        <p:cTn id="40" dur="500"/>
                                        <p:tgtEl>
                                          <p:spTgt spid="58"/>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64"/>
                                        </p:tgtEl>
                                        <p:attrNameLst>
                                          <p:attrName>style.visibility</p:attrName>
                                        </p:attrNameLst>
                                      </p:cBhvr>
                                      <p:to>
                                        <p:strVal val="visible"/>
                                      </p:to>
                                    </p:set>
                                    <p:animEffect transition="in" filter="blinds(horizontal)">
                                      <p:cBhvr>
                                        <p:cTn id="45" dur="500"/>
                                        <p:tgtEl>
                                          <p:spTgt spid="64"/>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68"/>
                                        </p:tgtEl>
                                        <p:attrNameLst>
                                          <p:attrName>style.visibility</p:attrName>
                                        </p:attrNameLst>
                                      </p:cBhvr>
                                      <p:to>
                                        <p:strVal val="visible"/>
                                      </p:to>
                                    </p:set>
                                    <p:animEffect transition="in" filter="blinds(horizontal)">
                                      <p:cBhvr>
                                        <p:cTn id="50" dur="500"/>
                                        <p:tgtEl>
                                          <p:spTgt spid="68"/>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59"/>
                                        </p:tgtEl>
                                        <p:attrNameLst>
                                          <p:attrName>style.visibility</p:attrName>
                                        </p:attrNameLst>
                                      </p:cBhvr>
                                      <p:to>
                                        <p:strVal val="visible"/>
                                      </p:to>
                                    </p:set>
                                    <p:animEffect transition="in" filter="blinds(horizontal)">
                                      <p:cBhvr>
                                        <p:cTn id="55" dur="500"/>
                                        <p:tgtEl>
                                          <p:spTgt spid="59"/>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65"/>
                                        </p:tgtEl>
                                        <p:attrNameLst>
                                          <p:attrName>style.visibility</p:attrName>
                                        </p:attrNameLst>
                                      </p:cBhvr>
                                      <p:to>
                                        <p:strVal val="visible"/>
                                      </p:to>
                                    </p:set>
                                    <p:animEffect transition="in" filter="blinds(horizontal)">
                                      <p:cBhvr>
                                        <p:cTn id="60" dur="500"/>
                                        <p:tgtEl>
                                          <p:spTgt spid="65"/>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69"/>
                                        </p:tgtEl>
                                        <p:attrNameLst>
                                          <p:attrName>style.visibility</p:attrName>
                                        </p:attrNameLst>
                                      </p:cBhvr>
                                      <p:to>
                                        <p:strVal val="visible"/>
                                      </p:to>
                                    </p:set>
                                    <p:animEffect transition="in" filter="blinds(horizontal)">
                                      <p:cBhvr>
                                        <p:cTn id="65" dur="500"/>
                                        <p:tgtEl>
                                          <p:spTgt spid="69"/>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61"/>
                                        </p:tgtEl>
                                        <p:attrNameLst>
                                          <p:attrName>style.visibility</p:attrName>
                                        </p:attrNameLst>
                                      </p:cBhvr>
                                      <p:to>
                                        <p:strVal val="visible"/>
                                      </p:to>
                                    </p:set>
                                    <p:animEffect transition="in" filter="blinds(horizontal)">
                                      <p:cBhvr>
                                        <p:cTn id="70" dur="500"/>
                                        <p:tgtEl>
                                          <p:spTgt spid="61"/>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xit" presetSubtype="10" fill="hold" grpId="0" nodeType="clickEffect">
                                  <p:stCondLst>
                                    <p:cond delay="0"/>
                                  </p:stCondLst>
                                  <p:childTnLst>
                                    <p:animEffect transition="out" filter="blinds(horizontal)">
                                      <p:cBhvr>
                                        <p:cTn id="74" dur="500"/>
                                        <p:tgtEl>
                                          <p:spTgt spid="92"/>
                                        </p:tgtEl>
                                      </p:cBhvr>
                                    </p:animEffect>
                                    <p:set>
                                      <p:cBhvr>
                                        <p:cTn id="75" dur="1" fill="hold">
                                          <p:stCondLst>
                                            <p:cond delay="499"/>
                                          </p:stCondLst>
                                        </p:cTn>
                                        <p:tgtEl>
                                          <p:spTgt spid="92"/>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67"/>
                                        </p:tgtEl>
                                        <p:attrNameLst>
                                          <p:attrName>style.visibility</p:attrName>
                                        </p:attrNameLst>
                                      </p:cBhvr>
                                      <p:to>
                                        <p:strVal val="visible"/>
                                      </p:to>
                                    </p:set>
                                    <p:animEffect transition="in" filter="blinds(horizontal)">
                                      <p:cBhvr>
                                        <p:cTn id="80"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P spid="41" grpId="0"/>
      <p:bldP spid="57" grpId="0"/>
      <p:bldP spid="58" grpId="0"/>
      <p:bldP spid="59" grpId="0"/>
      <p:bldP spid="61" grpId="0"/>
      <p:bldP spid="62" grpId="0" animBg="1"/>
      <p:bldP spid="63" grpId="0"/>
      <p:bldP spid="64" grpId="0" animBg="1"/>
      <p:bldP spid="65" grpId="0" animBg="1"/>
      <p:bldP spid="67" grpId="0"/>
      <p:bldP spid="68" grpId="0"/>
      <p:bldP spid="69"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20" y="1600200"/>
            <a:ext cx="3788979" cy="52578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uniform smooth sphere P of mass 3m is moving in a straight line with speed u on a smooth horizontal table. Another uniform smooth sphere Q of mass m and having the same radius as P, is moving with speed 2u in the opposite direction of P. P and Q collide directly, and their speeds after the collision are v and w respectively. The coefficient of restitution between P and Q is 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Following the collision with P, the sphere Q then collides with and rebounds from a vertical wall. The coefficient of restitution between Q and the wall is 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c) Given that e = </a:t>
            </a:r>
            <a:r>
              <a:rPr lang="en-GB" sz="1400" baseline="30000" dirty="0">
                <a:latin typeface="Comic Sans MS" pitchFamily="66" charset="0"/>
              </a:rPr>
              <a:t>5</a:t>
            </a:r>
            <a:r>
              <a:rPr lang="en-GB" sz="1400" dirty="0">
                <a:latin typeface="Comic Sans MS" pitchFamily="66" charset="0"/>
              </a:rPr>
              <a:t>/</a:t>
            </a:r>
            <a:r>
              <a:rPr lang="en-GB" sz="1400" baseline="-25000" dirty="0">
                <a:latin typeface="Comic Sans MS" pitchFamily="66" charset="0"/>
              </a:rPr>
              <a:t>9</a:t>
            </a:r>
            <a:r>
              <a:rPr lang="en-GB" sz="1400" dirty="0">
                <a:latin typeface="Comic Sans MS" pitchFamily="66" charset="0"/>
              </a:rPr>
              <a:t> and that P and Q collide again in the subsequent motion, show that</a:t>
            </a:r>
          </a:p>
          <a:p>
            <a:pPr marL="0" indent="0" algn="ctr">
              <a:buNone/>
            </a:pPr>
            <a:r>
              <a:rPr lang="en-GB" sz="1400" dirty="0">
                <a:latin typeface="Comic Sans MS" pitchFamily="66" charset="0"/>
              </a:rPr>
              <a:t>e’ &gt;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9</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cxnSp>
        <p:nvCxnSpPr>
          <p:cNvPr id="11" name="Straight Connector 10"/>
          <p:cNvCxnSpPr/>
          <p:nvPr/>
        </p:nvCxnSpPr>
        <p:spPr>
          <a:xfrm>
            <a:off x="3962400" y="1600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62400" y="1905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62400" y="16002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486400" y="16002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486400" y="1600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10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86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62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191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53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15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77000"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14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99015" y="1905000"/>
            <a:ext cx="277640" cy="307777"/>
          </a:xfrm>
          <a:prstGeom prst="rect">
            <a:avLst/>
          </a:prstGeom>
          <a:noFill/>
        </p:spPr>
        <p:txBody>
          <a:bodyPr wrap="none" rtlCol="0">
            <a:spAutoFit/>
          </a:bodyPr>
          <a:lstStyle/>
          <a:p>
            <a:pPr algn="ctr"/>
            <a:r>
              <a:rPr lang="en-GB" sz="1400" dirty="0">
                <a:latin typeface="Comic Sans MS" pitchFamily="66" charset="0"/>
              </a:rPr>
              <a:t>u</a:t>
            </a:r>
          </a:p>
        </p:txBody>
      </p:sp>
      <p:cxnSp>
        <p:nvCxnSpPr>
          <p:cNvPr id="25" name="Straight Arrow Connector 24"/>
          <p:cNvCxnSpPr/>
          <p:nvPr/>
        </p:nvCxnSpPr>
        <p:spPr>
          <a:xfrm>
            <a:off x="6400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69786" y="1905000"/>
            <a:ext cx="308098" cy="307777"/>
          </a:xfrm>
          <a:prstGeom prst="rect">
            <a:avLst/>
          </a:prstGeom>
          <a:noFill/>
        </p:spPr>
        <p:txBody>
          <a:bodyPr wrap="none" rtlCol="0">
            <a:spAutoFit/>
          </a:bodyPr>
          <a:lstStyle/>
          <a:p>
            <a:pPr algn="ctr"/>
            <a:r>
              <a:rPr lang="en-GB" sz="1400" dirty="0">
                <a:latin typeface="Comic Sans MS" pitchFamily="66" charset="0"/>
              </a:rPr>
              <a:t>w</a:t>
            </a:r>
            <a:endParaRPr lang="en-GB" sz="1400" baseline="-25000" dirty="0">
              <a:latin typeface="Comic Sans MS" pitchFamily="66" charset="0"/>
            </a:endParaRPr>
          </a:p>
        </p:txBody>
      </p:sp>
      <p:cxnSp>
        <p:nvCxnSpPr>
          <p:cNvPr id="27" name="Straight Connector 26"/>
          <p:cNvCxnSpPr/>
          <p:nvPr/>
        </p:nvCxnSpPr>
        <p:spPr>
          <a:xfrm>
            <a:off x="3962400" y="28956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14800"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29" name="TextBox 28"/>
          <p:cNvSpPr txBox="1"/>
          <p:nvPr/>
        </p:nvSpPr>
        <p:spPr>
          <a:xfrm>
            <a:off x="5638800"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30" name="TextBox 29"/>
          <p:cNvSpPr txBox="1"/>
          <p:nvPr/>
        </p:nvSpPr>
        <p:spPr>
          <a:xfrm>
            <a:off x="4876800"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31" name="TextBox 30"/>
          <p:cNvSpPr txBox="1"/>
          <p:nvPr/>
        </p:nvSpPr>
        <p:spPr>
          <a:xfrm>
            <a:off x="6400800"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cxnSp>
        <p:nvCxnSpPr>
          <p:cNvPr id="32" name="Straight Arrow Connector 31"/>
          <p:cNvCxnSpPr/>
          <p:nvPr/>
        </p:nvCxnSpPr>
        <p:spPr>
          <a:xfrm flipH="1">
            <a:off x="4876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06513" y="1905000"/>
            <a:ext cx="386644" cy="307777"/>
          </a:xfrm>
          <a:prstGeom prst="rect">
            <a:avLst/>
          </a:prstGeom>
          <a:noFill/>
        </p:spPr>
        <p:txBody>
          <a:bodyPr wrap="none" rtlCol="0">
            <a:spAutoFit/>
          </a:bodyPr>
          <a:lstStyle/>
          <a:p>
            <a:pPr algn="ctr"/>
            <a:r>
              <a:rPr lang="en-GB" sz="1400" dirty="0">
                <a:latin typeface="Comic Sans MS" pitchFamily="66" charset="0"/>
              </a:rPr>
              <a:t>2u</a:t>
            </a:r>
          </a:p>
        </p:txBody>
      </p:sp>
      <p:cxnSp>
        <p:nvCxnSpPr>
          <p:cNvPr id="34" name="Straight Arrow Connector 33"/>
          <p:cNvCxnSpPr/>
          <p:nvPr/>
        </p:nvCxnSpPr>
        <p:spPr>
          <a:xfrm>
            <a:off x="5638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23816" y="1905000"/>
            <a:ext cx="276038" cy="307777"/>
          </a:xfrm>
          <a:prstGeom prst="rect">
            <a:avLst/>
          </a:prstGeom>
          <a:noFill/>
        </p:spPr>
        <p:txBody>
          <a:bodyPr wrap="none" rtlCol="0">
            <a:spAutoFit/>
          </a:bodyPr>
          <a:lstStyle/>
          <a:p>
            <a:pPr algn="ctr"/>
            <a:r>
              <a:rPr lang="en-GB" sz="1400" dirty="0">
                <a:latin typeface="Comic Sans MS" pitchFamily="66" charset="0"/>
              </a:rPr>
              <a:t>v</a:t>
            </a:r>
            <a:endParaRPr lang="en-GB" sz="1400" baseline="-25000" dirty="0">
              <a:latin typeface="Comic Sans MS" pitchFamily="66" charset="0"/>
            </a:endParaRPr>
          </a:p>
        </p:txBody>
      </p:sp>
      <p:sp>
        <p:nvSpPr>
          <p:cNvPr id="36" name="TextBox 35"/>
          <p:cNvSpPr txBox="1"/>
          <p:nvPr/>
        </p:nvSpPr>
        <p:spPr>
          <a:xfrm>
            <a:off x="4125162"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7" name="TextBox 36"/>
          <p:cNvSpPr txBox="1"/>
          <p:nvPr/>
        </p:nvSpPr>
        <p:spPr>
          <a:xfrm>
            <a:off x="5649162"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8" name="TextBox 37"/>
          <p:cNvSpPr txBox="1"/>
          <p:nvPr/>
        </p:nvSpPr>
        <p:spPr>
          <a:xfrm>
            <a:off x="4941664" y="2590800"/>
            <a:ext cx="324128" cy="307777"/>
          </a:xfrm>
          <a:prstGeom prst="rect">
            <a:avLst/>
          </a:prstGeom>
          <a:noFill/>
        </p:spPr>
        <p:txBody>
          <a:bodyPr wrap="none" rtlCol="0">
            <a:spAutoFit/>
          </a:bodyPr>
          <a:lstStyle/>
          <a:p>
            <a:pPr algn="ctr"/>
            <a:r>
              <a:rPr lang="en-GB" sz="1400" dirty="0">
                <a:latin typeface="Comic Sans MS" pitchFamily="66" charset="0"/>
              </a:rPr>
              <a:t>m</a:t>
            </a:r>
          </a:p>
        </p:txBody>
      </p:sp>
      <p:sp>
        <p:nvSpPr>
          <p:cNvPr id="39" name="TextBox 38"/>
          <p:cNvSpPr txBox="1"/>
          <p:nvPr/>
        </p:nvSpPr>
        <p:spPr>
          <a:xfrm>
            <a:off x="6465664" y="2590800"/>
            <a:ext cx="324128" cy="307777"/>
          </a:xfrm>
          <a:prstGeom prst="rect">
            <a:avLst/>
          </a:prstGeom>
          <a:noFill/>
        </p:spPr>
        <p:txBody>
          <a:bodyPr wrap="none" rtlCol="0">
            <a:spAutoFit/>
          </a:bodyPr>
          <a:lstStyle/>
          <a:p>
            <a:pPr algn="ctr"/>
            <a:r>
              <a:rPr lang="en-GB" sz="1400" dirty="0">
                <a:latin typeface="Comic Sans MS" pitchFamily="66" charset="0"/>
              </a:rPr>
              <a:t>m</a:t>
            </a:r>
          </a:p>
        </p:txBody>
      </p:sp>
      <mc:AlternateContent xmlns:mc="http://schemas.openxmlformats.org/markup-compatibility/2006" xmlns:a14="http://schemas.microsoft.com/office/drawing/2010/main">
        <mc:Choice Requires="a14">
          <p:sp>
            <p:nvSpPr>
              <p:cNvPr id="106" name="TextBox 105"/>
              <p:cNvSpPr txBox="1"/>
              <p:nvPr/>
            </p:nvSpPr>
            <p:spPr>
              <a:xfrm>
                <a:off x="7239000" y="2209800"/>
                <a:ext cx="1602233" cy="5159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1" i="1" smtClean="0">
                          <a:solidFill>
                            <a:srgbClr val="FF0000"/>
                          </a:solidFill>
                          <a:latin typeface="Cambria Math"/>
                        </a:rPr>
                        <m:t>𝒘</m:t>
                      </m:r>
                      <m:r>
                        <a:rPr lang="en-GB" sz="1600" b="1" i="1" smtClean="0">
                          <a:solidFill>
                            <a:srgbClr val="FF0000"/>
                          </a:solidFill>
                          <a:latin typeface="Cambria Math"/>
                        </a:rPr>
                        <m:t>=</m:t>
                      </m:r>
                      <m:f>
                        <m:fPr>
                          <m:ctrlPr>
                            <a:rPr lang="en-GB" sz="1600" b="1" i="1">
                              <a:solidFill>
                                <a:srgbClr val="FF0000"/>
                              </a:solidFill>
                              <a:latin typeface="Cambria Math" panose="02040503050406030204" pitchFamily="18" charset="0"/>
                            </a:rPr>
                          </m:ctrlPr>
                        </m:fPr>
                        <m:num>
                          <m:r>
                            <a:rPr lang="en-GB" sz="1600" b="1" i="1">
                              <a:solidFill>
                                <a:srgbClr val="FF0000"/>
                              </a:solidFill>
                              <a:latin typeface="Cambria Math"/>
                            </a:rPr>
                            <m:t>𝒖</m:t>
                          </m:r>
                        </m:num>
                        <m:den>
                          <m:r>
                            <a:rPr lang="en-GB" sz="1600" b="1" i="1">
                              <a:solidFill>
                                <a:srgbClr val="FF0000"/>
                              </a:solidFill>
                              <a:latin typeface="Cambria Math"/>
                            </a:rPr>
                            <m:t>𝟒</m:t>
                          </m:r>
                        </m:den>
                      </m:f>
                      <m:r>
                        <a:rPr lang="en-GB" sz="1600" b="1" i="1">
                          <a:solidFill>
                            <a:srgbClr val="FF0000"/>
                          </a:solidFill>
                          <a:latin typeface="Cambria Math"/>
                        </a:rPr>
                        <m:t>(</m:t>
                      </m:r>
                      <m:r>
                        <a:rPr lang="en-GB" sz="1600" b="1" i="1">
                          <a:solidFill>
                            <a:srgbClr val="FF0000"/>
                          </a:solidFill>
                          <a:latin typeface="Cambria Math"/>
                        </a:rPr>
                        <m:t>𝟏</m:t>
                      </m:r>
                      <m:r>
                        <a:rPr lang="en-GB" sz="1600" b="1" i="1">
                          <a:solidFill>
                            <a:srgbClr val="FF0000"/>
                          </a:solidFill>
                          <a:latin typeface="Cambria Math"/>
                        </a:rPr>
                        <m:t>+</m:t>
                      </m:r>
                      <m:r>
                        <a:rPr lang="en-GB" sz="1600" b="1" i="1">
                          <a:solidFill>
                            <a:srgbClr val="FF0000"/>
                          </a:solidFill>
                          <a:latin typeface="Cambria Math"/>
                        </a:rPr>
                        <m:t>𝟗</m:t>
                      </m:r>
                      <m:r>
                        <a:rPr lang="en-GB" sz="1600" b="1" i="1">
                          <a:solidFill>
                            <a:srgbClr val="FF0000"/>
                          </a:solidFill>
                          <a:latin typeface="Cambria Math"/>
                        </a:rPr>
                        <m:t>𝒆</m:t>
                      </m:r>
                      <m:r>
                        <a:rPr lang="en-GB" sz="1600" b="1" i="1">
                          <a:solidFill>
                            <a:srgbClr val="FF0000"/>
                          </a:solidFill>
                          <a:latin typeface="Cambria Math"/>
                        </a:rPr>
                        <m:t>)</m:t>
                      </m:r>
                    </m:oMath>
                  </m:oMathPara>
                </a14:m>
                <a:endParaRPr lang="en-GB" sz="1600" b="1" dirty="0">
                  <a:solidFill>
                    <a:srgbClr val="FF0000"/>
                  </a:solidFill>
                </a:endParaRPr>
              </a:p>
            </p:txBody>
          </p:sp>
        </mc:Choice>
        <mc:Fallback xmlns="">
          <p:sp>
            <p:nvSpPr>
              <p:cNvPr id="106" name="TextBox 105"/>
              <p:cNvSpPr txBox="1">
                <a:spLocks noRot="1" noChangeAspect="1" noMove="1" noResize="1" noEditPoints="1" noAdjustHandles="1" noChangeArrowheads="1" noChangeShapeType="1" noTextEdit="1"/>
              </p:cNvSpPr>
              <p:nvPr/>
            </p:nvSpPr>
            <p:spPr>
              <a:xfrm>
                <a:off x="7239000" y="2209800"/>
                <a:ext cx="1602233" cy="515975"/>
              </a:xfrm>
              <a:prstGeom prst="rect">
                <a:avLst/>
              </a:prstGeom>
              <a:blipFill rotWithShape="1">
                <a:blip r:embed="rId9"/>
                <a:stretch>
                  <a:fillRect b="-3571"/>
                </a:stretch>
              </a:blipFill>
            </p:spPr>
            <p:txBody>
              <a:bodyPr/>
              <a:lstStyle/>
              <a:p>
                <a:r>
                  <a:rPr lang="en-GB">
                    <a:noFill/>
                  </a:rPr>
                  <a:t> </a:t>
                </a:r>
              </a:p>
            </p:txBody>
          </p:sp>
        </mc:Fallback>
      </mc:AlternateContent>
      <p:sp>
        <p:nvSpPr>
          <p:cNvPr id="41" name="TextBox 40"/>
          <p:cNvSpPr txBox="1"/>
          <p:nvPr/>
        </p:nvSpPr>
        <p:spPr>
          <a:xfrm>
            <a:off x="3962400" y="3048000"/>
            <a:ext cx="4800600" cy="523220"/>
          </a:xfrm>
          <a:prstGeom prst="rect">
            <a:avLst/>
          </a:prstGeom>
          <a:noFill/>
        </p:spPr>
        <p:txBody>
          <a:bodyPr wrap="square" rtlCol="0">
            <a:spAutoFit/>
          </a:bodyPr>
          <a:lstStyle/>
          <a:p>
            <a:r>
              <a:rPr lang="en-GB" sz="1400" dirty="0">
                <a:latin typeface="Comic Sans MS" pitchFamily="66" charset="0"/>
                <a:sym typeface="Wingdings" pitchFamily="2" charset="2"/>
              </a:rPr>
              <a:t> Start by using the value of e to find the values of v and w in terms of u only</a:t>
            </a:r>
            <a:endParaRPr lang="en-GB" sz="1400" dirty="0">
              <a:latin typeface="Comic Sans MS" pitchFamily="66" charset="0"/>
            </a:endParaRPr>
          </a:p>
        </p:txBody>
      </p:sp>
      <p:sp>
        <p:nvSpPr>
          <p:cNvPr id="62" name="Arc 61"/>
          <p:cNvSpPr/>
          <p:nvPr/>
        </p:nvSpPr>
        <p:spPr>
          <a:xfrm>
            <a:off x="5562600" y="38100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3" name="TextBox 62"/>
          <p:cNvSpPr txBox="1"/>
          <p:nvPr/>
        </p:nvSpPr>
        <p:spPr>
          <a:xfrm>
            <a:off x="5943600" y="3962400"/>
            <a:ext cx="1143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e</a:t>
            </a:r>
            <a:endParaRPr lang="en-GB" sz="1400" b="1"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67" name="TextBox 66"/>
              <p:cNvSpPr txBox="1"/>
              <p:nvPr/>
            </p:nvSpPr>
            <p:spPr>
              <a:xfrm>
                <a:off x="7239000" y="1676400"/>
                <a:ext cx="914400" cy="51757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1" i="1" smtClean="0">
                          <a:solidFill>
                            <a:srgbClr val="FF0000"/>
                          </a:solidFill>
                          <a:latin typeface="Cambria Math"/>
                        </a:rPr>
                        <m:t>𝒗</m:t>
                      </m:r>
                      <m:r>
                        <a:rPr lang="en-GB" sz="1600" b="1" i="1" smtClean="0">
                          <a:solidFill>
                            <a:srgbClr val="FF0000"/>
                          </a:solidFill>
                          <a:latin typeface="Cambria Math"/>
                        </a:rPr>
                        <m:t>=−</m:t>
                      </m:r>
                      <m:f>
                        <m:fPr>
                          <m:ctrlPr>
                            <a:rPr lang="en-GB" sz="1600" b="1" i="1" smtClean="0">
                              <a:solidFill>
                                <a:srgbClr val="FF0000"/>
                              </a:solidFill>
                              <a:latin typeface="Cambria Math" panose="02040503050406030204" pitchFamily="18" charset="0"/>
                            </a:rPr>
                          </m:ctrlPr>
                        </m:fPr>
                        <m:num>
                          <m:r>
                            <a:rPr lang="en-GB" sz="1600" b="1" i="1" smtClean="0">
                              <a:solidFill>
                                <a:srgbClr val="FF0000"/>
                              </a:solidFill>
                              <a:latin typeface="Cambria Math"/>
                            </a:rPr>
                            <m:t>𝒖</m:t>
                          </m:r>
                        </m:num>
                        <m:den>
                          <m:r>
                            <a:rPr lang="en-GB" sz="1600" b="1" i="1" smtClean="0">
                              <a:solidFill>
                                <a:srgbClr val="FF0000"/>
                              </a:solidFill>
                              <a:latin typeface="Cambria Math"/>
                            </a:rPr>
                            <m:t>𝟔</m:t>
                          </m:r>
                        </m:den>
                      </m:f>
                    </m:oMath>
                  </m:oMathPara>
                </a14:m>
                <a:endParaRPr lang="en-GB" sz="1600" b="1" dirty="0">
                  <a:solidFill>
                    <a:srgbClr val="FF0000"/>
                  </a:solidFill>
                </a:endParaRPr>
              </a:p>
            </p:txBody>
          </p:sp>
        </mc:Choice>
        <mc:Fallback xmlns="">
          <p:sp>
            <p:nvSpPr>
              <p:cNvPr id="67" name="TextBox 66"/>
              <p:cNvSpPr txBox="1">
                <a:spLocks noRot="1" noChangeAspect="1" noMove="1" noResize="1" noEditPoints="1" noAdjustHandles="1" noChangeArrowheads="1" noChangeShapeType="1" noTextEdit="1"/>
              </p:cNvSpPr>
              <p:nvPr/>
            </p:nvSpPr>
            <p:spPr>
              <a:xfrm>
                <a:off x="7239000" y="1676400"/>
                <a:ext cx="914400" cy="517578"/>
              </a:xfrm>
              <a:prstGeom prst="rect">
                <a:avLst/>
              </a:prstGeom>
              <a:blipFill rotWithShape="1">
                <a:blip r:embed="rId10"/>
                <a:stretch>
                  <a:fillRect b="-35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4038600" y="3581400"/>
                <a:ext cx="1388970" cy="45986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a:rPr>
                        <m:t>𝑤</m:t>
                      </m:r>
                      <m:r>
                        <a:rPr lang="en-GB" sz="1400" b="0" i="1" smtClean="0">
                          <a:solidFill>
                            <a:schemeClr val="tx1"/>
                          </a:solidFill>
                          <a:latin typeface="Cambria Math"/>
                        </a:rPr>
                        <m:t>=</m:t>
                      </m:r>
                      <m:f>
                        <m:fPr>
                          <m:ctrlPr>
                            <a:rPr lang="en-GB" sz="1400" i="1">
                              <a:solidFill>
                                <a:schemeClr val="tx1"/>
                              </a:solidFill>
                              <a:latin typeface="Cambria Math" panose="02040503050406030204" pitchFamily="18" charset="0"/>
                            </a:rPr>
                          </m:ctrlPr>
                        </m:fPr>
                        <m:num>
                          <m:r>
                            <a:rPr lang="en-GB" sz="1400" b="0" i="1">
                              <a:solidFill>
                                <a:schemeClr val="tx1"/>
                              </a:solidFill>
                              <a:latin typeface="Cambria Math"/>
                            </a:rPr>
                            <m:t>𝑢</m:t>
                          </m:r>
                        </m:num>
                        <m:den>
                          <m:r>
                            <a:rPr lang="en-GB" sz="1400" b="0" i="1">
                              <a:solidFill>
                                <a:schemeClr val="tx1"/>
                              </a:solidFill>
                              <a:latin typeface="Cambria Math"/>
                            </a:rPr>
                            <m:t>4</m:t>
                          </m:r>
                        </m:den>
                      </m:f>
                      <m:r>
                        <a:rPr lang="en-GB" sz="1400" b="0" i="1">
                          <a:solidFill>
                            <a:schemeClr val="tx1"/>
                          </a:solidFill>
                          <a:latin typeface="Cambria Math"/>
                        </a:rPr>
                        <m:t>(1+9</m:t>
                      </m:r>
                      <m:r>
                        <a:rPr lang="en-GB" sz="1400" b="0" i="1">
                          <a:solidFill>
                            <a:schemeClr val="tx1"/>
                          </a:solidFill>
                          <a:latin typeface="Cambria Math"/>
                        </a:rPr>
                        <m:t>𝑒</m:t>
                      </m:r>
                      <m:r>
                        <a:rPr lang="en-GB" sz="1400" b="0" i="1">
                          <a:solidFill>
                            <a:schemeClr val="tx1"/>
                          </a:solidFill>
                          <a:latin typeface="Cambria Math"/>
                        </a:rPr>
                        <m:t>)</m:t>
                      </m:r>
                    </m:oMath>
                  </m:oMathPara>
                </a14:m>
                <a:endParaRPr lang="en-GB" sz="1400" dirty="0">
                  <a:solidFill>
                    <a:schemeClr val="tx1"/>
                  </a:solidFill>
                </a:endParaRPr>
              </a:p>
            </p:txBody>
          </p:sp>
        </mc:Choice>
        <mc:Fallback xmlns="">
          <p:sp>
            <p:nvSpPr>
              <p:cNvPr id="54" name="TextBox 53"/>
              <p:cNvSpPr txBox="1">
                <a:spLocks noRot="1" noChangeAspect="1" noMove="1" noResize="1" noEditPoints="1" noAdjustHandles="1" noChangeArrowheads="1" noChangeShapeType="1" noTextEdit="1"/>
              </p:cNvSpPr>
              <p:nvPr/>
            </p:nvSpPr>
            <p:spPr>
              <a:xfrm>
                <a:off x="4038600" y="3581400"/>
                <a:ext cx="1388970" cy="459869"/>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4038600" y="4114800"/>
                <a:ext cx="1701813" cy="64915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a:rPr>
                        <m:t>𝑤</m:t>
                      </m:r>
                      <m:r>
                        <a:rPr lang="en-GB" sz="1400" b="0" i="1" smtClean="0">
                          <a:solidFill>
                            <a:schemeClr val="tx1"/>
                          </a:solidFill>
                          <a:latin typeface="Cambria Math"/>
                        </a:rPr>
                        <m:t>=</m:t>
                      </m:r>
                      <m:f>
                        <m:fPr>
                          <m:ctrlPr>
                            <a:rPr lang="en-GB" sz="1400" i="1">
                              <a:solidFill>
                                <a:schemeClr val="tx1"/>
                              </a:solidFill>
                              <a:latin typeface="Cambria Math" panose="02040503050406030204" pitchFamily="18" charset="0"/>
                            </a:rPr>
                          </m:ctrlPr>
                        </m:fPr>
                        <m:num>
                          <m:r>
                            <a:rPr lang="en-GB" sz="1400" b="0" i="1">
                              <a:solidFill>
                                <a:schemeClr val="tx1"/>
                              </a:solidFill>
                              <a:latin typeface="Cambria Math"/>
                            </a:rPr>
                            <m:t>𝑢</m:t>
                          </m:r>
                        </m:num>
                        <m:den>
                          <m:r>
                            <a:rPr lang="en-GB" sz="1400" b="0" i="1">
                              <a:solidFill>
                                <a:schemeClr val="tx1"/>
                              </a:solidFill>
                              <a:latin typeface="Cambria Math"/>
                            </a:rPr>
                            <m:t>4</m:t>
                          </m:r>
                        </m:den>
                      </m:f>
                      <m:d>
                        <m:dPr>
                          <m:ctrlPr>
                            <a:rPr lang="en-GB" sz="1400" i="1" smtClean="0">
                              <a:solidFill>
                                <a:schemeClr val="tx1"/>
                              </a:solidFill>
                              <a:latin typeface="Cambria Math" panose="02040503050406030204" pitchFamily="18" charset="0"/>
                            </a:rPr>
                          </m:ctrlPr>
                        </m:dPr>
                        <m:e>
                          <m:r>
                            <a:rPr lang="en-GB" sz="1400" i="1">
                              <a:latin typeface="Cambria Math"/>
                            </a:rPr>
                            <m:t>1+9</m:t>
                          </m:r>
                          <m:d>
                            <m:dPr>
                              <m:ctrlPr>
                                <a:rPr lang="en-GB" sz="1400" i="1">
                                  <a:latin typeface="Cambria Math" panose="02040503050406030204" pitchFamily="18" charset="0"/>
                                </a:rPr>
                              </m:ctrlPr>
                            </m:dPr>
                            <m:e>
                              <m:f>
                                <m:fPr>
                                  <m:ctrlPr>
                                    <a:rPr lang="en-GB" sz="1400" i="1">
                                      <a:latin typeface="Cambria Math" panose="02040503050406030204" pitchFamily="18" charset="0"/>
                                    </a:rPr>
                                  </m:ctrlPr>
                                </m:fPr>
                                <m:num>
                                  <m:r>
                                    <a:rPr lang="en-GB" sz="1400" i="1">
                                      <a:latin typeface="Cambria Math"/>
                                    </a:rPr>
                                    <m:t>5</m:t>
                                  </m:r>
                                </m:num>
                                <m:den>
                                  <m:r>
                                    <a:rPr lang="en-GB" sz="1400" i="1">
                                      <a:latin typeface="Cambria Math"/>
                                    </a:rPr>
                                    <m:t>9</m:t>
                                  </m:r>
                                </m:den>
                              </m:f>
                            </m:e>
                          </m:d>
                        </m:e>
                      </m:d>
                    </m:oMath>
                  </m:oMathPara>
                </a14:m>
                <a:endParaRPr lang="en-GB" sz="1400" dirty="0">
                  <a:solidFill>
                    <a:schemeClr val="tx1"/>
                  </a:solidFill>
                </a:endParaRPr>
              </a:p>
            </p:txBody>
          </p:sp>
        </mc:Choice>
        <mc:Fallback xmlns="">
          <p:sp>
            <p:nvSpPr>
              <p:cNvPr id="55" name="TextBox 54"/>
              <p:cNvSpPr txBox="1">
                <a:spLocks noRot="1" noChangeAspect="1" noMove="1" noResize="1" noEditPoints="1" noAdjustHandles="1" noChangeArrowheads="1" noChangeShapeType="1" noTextEdit="1"/>
              </p:cNvSpPr>
              <p:nvPr/>
            </p:nvSpPr>
            <p:spPr>
              <a:xfrm>
                <a:off x="4038600" y="4114800"/>
                <a:ext cx="1701813" cy="649152"/>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4038600" y="4876800"/>
                <a:ext cx="982961" cy="45986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a:rPr>
                        <m:t>𝑤</m:t>
                      </m:r>
                      <m:r>
                        <a:rPr lang="en-GB" sz="1400" b="0" i="1" smtClean="0">
                          <a:solidFill>
                            <a:schemeClr val="tx1"/>
                          </a:solidFill>
                          <a:latin typeface="Cambria Math"/>
                        </a:rPr>
                        <m:t>=</m:t>
                      </m:r>
                      <m:f>
                        <m:fPr>
                          <m:ctrlPr>
                            <a:rPr lang="en-GB" sz="1400" i="1">
                              <a:solidFill>
                                <a:schemeClr val="tx1"/>
                              </a:solidFill>
                              <a:latin typeface="Cambria Math" panose="02040503050406030204" pitchFamily="18" charset="0"/>
                            </a:rPr>
                          </m:ctrlPr>
                        </m:fPr>
                        <m:num>
                          <m:r>
                            <a:rPr lang="en-GB" sz="1400" b="0" i="1">
                              <a:solidFill>
                                <a:schemeClr val="tx1"/>
                              </a:solidFill>
                              <a:latin typeface="Cambria Math"/>
                            </a:rPr>
                            <m:t>𝑢</m:t>
                          </m:r>
                        </m:num>
                        <m:den>
                          <m:r>
                            <a:rPr lang="en-GB" sz="1400" b="0" i="1">
                              <a:solidFill>
                                <a:schemeClr val="tx1"/>
                              </a:solidFill>
                              <a:latin typeface="Cambria Math"/>
                            </a:rPr>
                            <m:t>4</m:t>
                          </m:r>
                        </m:den>
                      </m:f>
                      <m:d>
                        <m:dPr>
                          <m:ctrlPr>
                            <a:rPr lang="en-GB" sz="1400" i="1" smtClean="0">
                              <a:solidFill>
                                <a:schemeClr val="tx1"/>
                              </a:solidFill>
                              <a:latin typeface="Cambria Math" panose="02040503050406030204" pitchFamily="18" charset="0"/>
                            </a:rPr>
                          </m:ctrlPr>
                        </m:dPr>
                        <m:e>
                          <m:r>
                            <a:rPr lang="en-GB" sz="1400" b="0" i="1" smtClean="0">
                              <a:solidFill>
                                <a:schemeClr val="tx1"/>
                              </a:solidFill>
                              <a:latin typeface="Cambria Math"/>
                            </a:rPr>
                            <m:t>6</m:t>
                          </m:r>
                        </m:e>
                      </m:d>
                    </m:oMath>
                  </m:oMathPara>
                </a14:m>
                <a:endParaRPr lang="en-GB" sz="1400" dirty="0">
                  <a:solidFill>
                    <a:schemeClr val="tx1"/>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4038600" y="4876800"/>
                <a:ext cx="982961" cy="459869"/>
              </a:xfrm>
              <a:prstGeom prst="rect">
                <a:avLst/>
              </a:prstGeom>
              <a:blipFill rotWithShape="1">
                <a:blip r:embed="rId13"/>
                <a:stretch>
                  <a:fillRect b="-1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4038600" y="5486400"/>
                <a:ext cx="804003" cy="4970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a:rPr>
                        <m:t>𝑤</m:t>
                      </m:r>
                      <m:r>
                        <a:rPr lang="en-GB" sz="1400" b="0" i="1" smtClean="0">
                          <a:solidFill>
                            <a:schemeClr val="tx1"/>
                          </a:solidFill>
                          <a:latin typeface="Cambria Math"/>
                        </a:rPr>
                        <m:t>=</m:t>
                      </m:r>
                      <m:f>
                        <m:fPr>
                          <m:ctrlPr>
                            <a:rPr lang="en-GB" sz="1400" b="0" i="1" smtClean="0">
                              <a:solidFill>
                                <a:schemeClr val="tx1"/>
                              </a:solidFill>
                              <a:latin typeface="Cambria Math" panose="02040503050406030204" pitchFamily="18" charset="0"/>
                            </a:rPr>
                          </m:ctrlPr>
                        </m:fPr>
                        <m:num>
                          <m:r>
                            <a:rPr lang="en-GB" sz="1400" b="0" i="1" smtClean="0">
                              <a:solidFill>
                                <a:schemeClr val="tx1"/>
                              </a:solidFill>
                              <a:latin typeface="Cambria Math"/>
                            </a:rPr>
                            <m:t>3</m:t>
                          </m:r>
                          <m:r>
                            <a:rPr lang="en-GB" sz="1400" b="0" i="1" smtClean="0">
                              <a:solidFill>
                                <a:schemeClr val="tx1"/>
                              </a:solidFill>
                              <a:latin typeface="Cambria Math"/>
                            </a:rPr>
                            <m:t>𝑢</m:t>
                          </m:r>
                        </m:num>
                        <m:den>
                          <m:r>
                            <a:rPr lang="en-GB" sz="1400" b="0" i="1" smtClean="0">
                              <a:solidFill>
                                <a:schemeClr val="tx1"/>
                              </a:solidFill>
                              <a:latin typeface="Cambria Math"/>
                            </a:rPr>
                            <m:t>2</m:t>
                          </m:r>
                        </m:den>
                      </m:f>
                    </m:oMath>
                  </m:oMathPara>
                </a14:m>
                <a:endParaRPr lang="en-GB" sz="1400" dirty="0">
                  <a:solidFill>
                    <a:schemeClr val="tx1"/>
                  </a:solidFill>
                </a:endParaRPr>
              </a:p>
            </p:txBody>
          </p:sp>
        </mc:Choice>
        <mc:Fallback xmlns="">
          <p:sp>
            <p:nvSpPr>
              <p:cNvPr id="60" name="TextBox 59"/>
              <p:cNvSpPr txBox="1">
                <a:spLocks noRot="1" noChangeAspect="1" noMove="1" noResize="1" noEditPoints="1" noAdjustHandles="1" noChangeArrowheads="1" noChangeShapeType="1" noTextEdit="1"/>
              </p:cNvSpPr>
              <p:nvPr/>
            </p:nvSpPr>
            <p:spPr>
              <a:xfrm>
                <a:off x="4038600" y="5486400"/>
                <a:ext cx="804003" cy="497059"/>
              </a:xfrm>
              <a:prstGeom prst="rect">
                <a:avLst/>
              </a:prstGeom>
              <a:blipFill rotWithShape="1">
                <a:blip r:embed="rId14"/>
                <a:stretch>
                  <a:fillRect/>
                </a:stretch>
              </a:blipFill>
            </p:spPr>
            <p:txBody>
              <a:bodyPr/>
              <a:lstStyle/>
              <a:p>
                <a:r>
                  <a:rPr lang="en-GB">
                    <a:noFill/>
                  </a:rPr>
                  <a:t> </a:t>
                </a:r>
              </a:p>
            </p:txBody>
          </p:sp>
        </mc:Fallback>
      </mc:AlternateContent>
      <p:sp>
        <p:nvSpPr>
          <p:cNvPr id="66" name="Arc 65"/>
          <p:cNvSpPr/>
          <p:nvPr/>
        </p:nvSpPr>
        <p:spPr>
          <a:xfrm>
            <a:off x="5562600" y="44958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0" name="Arc 69"/>
          <p:cNvSpPr/>
          <p:nvPr/>
        </p:nvSpPr>
        <p:spPr>
          <a:xfrm>
            <a:off x="4800600" y="51816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1" name="TextBox 70"/>
          <p:cNvSpPr txBox="1"/>
          <p:nvPr/>
        </p:nvSpPr>
        <p:spPr>
          <a:xfrm>
            <a:off x="6019800" y="4495800"/>
            <a:ext cx="1828800" cy="523220"/>
          </a:xfrm>
          <a:prstGeom prst="rect">
            <a:avLst/>
          </a:prstGeom>
          <a:noFill/>
        </p:spPr>
        <p:txBody>
          <a:bodyPr wrap="square" rtlCol="0">
            <a:spAutoFit/>
          </a:bodyPr>
          <a:lstStyle/>
          <a:p>
            <a:pPr algn="ctr"/>
            <a:r>
              <a:rPr lang="en-GB" sz="1400" dirty="0">
                <a:solidFill>
                  <a:srgbClr val="FF0000"/>
                </a:solidFill>
                <a:latin typeface="Comic Sans MS" pitchFamily="66" charset="0"/>
              </a:rPr>
              <a:t>Calculate the part in the bracket</a:t>
            </a:r>
            <a:endParaRPr lang="en-GB" sz="1400" b="1" dirty="0">
              <a:solidFill>
                <a:srgbClr val="FF0000"/>
              </a:solidFill>
              <a:latin typeface="Comic Sans MS" pitchFamily="66" charset="0"/>
            </a:endParaRPr>
          </a:p>
        </p:txBody>
      </p:sp>
      <p:sp>
        <p:nvSpPr>
          <p:cNvPr id="72" name="TextBox 71"/>
          <p:cNvSpPr txBox="1"/>
          <p:nvPr/>
        </p:nvSpPr>
        <p:spPr>
          <a:xfrm>
            <a:off x="5105400" y="5334000"/>
            <a:ext cx="1219200" cy="304800"/>
          </a:xfrm>
          <a:prstGeom prst="rect">
            <a:avLst/>
          </a:prstGeom>
          <a:noFill/>
        </p:spPr>
        <p:txBody>
          <a:bodyPr wrap="square" rtlCol="0">
            <a:spAutoFit/>
          </a:bodyPr>
          <a:lstStyle/>
          <a:p>
            <a:pPr algn="ctr"/>
            <a:r>
              <a:rPr lang="en-GB" sz="1400" dirty="0">
                <a:solidFill>
                  <a:srgbClr val="FF0000"/>
                </a:solidFill>
                <a:latin typeface="Comic Sans MS" pitchFamily="66" charset="0"/>
              </a:rPr>
              <a:t>Simplify</a:t>
            </a:r>
            <a:endParaRPr lang="en-GB" sz="1400" b="1"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73" name="TextBox 72"/>
              <p:cNvSpPr txBox="1"/>
              <p:nvPr/>
            </p:nvSpPr>
            <p:spPr>
              <a:xfrm>
                <a:off x="7239000" y="2209800"/>
                <a:ext cx="917431" cy="5533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1" i="1" smtClean="0">
                          <a:solidFill>
                            <a:srgbClr val="FF0000"/>
                          </a:solidFill>
                          <a:latin typeface="Cambria Math"/>
                        </a:rPr>
                        <m:t>𝒘</m:t>
                      </m:r>
                      <m:r>
                        <a:rPr lang="en-GB" sz="1600" b="1" i="1" smtClean="0">
                          <a:solidFill>
                            <a:srgbClr val="FF0000"/>
                          </a:solidFill>
                          <a:latin typeface="Cambria Math"/>
                        </a:rPr>
                        <m:t>=</m:t>
                      </m:r>
                      <m:f>
                        <m:fPr>
                          <m:ctrlPr>
                            <a:rPr lang="en-GB" sz="1600" b="1" i="1" smtClean="0">
                              <a:solidFill>
                                <a:srgbClr val="FF0000"/>
                              </a:solidFill>
                              <a:latin typeface="Cambria Math" panose="02040503050406030204" pitchFamily="18" charset="0"/>
                            </a:rPr>
                          </m:ctrlPr>
                        </m:fPr>
                        <m:num>
                          <m:r>
                            <a:rPr lang="en-GB" sz="1600" b="1" i="1" smtClean="0">
                              <a:solidFill>
                                <a:srgbClr val="FF0000"/>
                              </a:solidFill>
                              <a:latin typeface="Cambria Math"/>
                            </a:rPr>
                            <m:t>𝟑</m:t>
                          </m:r>
                          <m:r>
                            <a:rPr lang="en-GB" sz="1600" b="1" i="1" smtClean="0">
                              <a:solidFill>
                                <a:srgbClr val="FF0000"/>
                              </a:solidFill>
                              <a:latin typeface="Cambria Math"/>
                            </a:rPr>
                            <m:t>𝒖</m:t>
                          </m:r>
                        </m:num>
                        <m:den>
                          <m:r>
                            <a:rPr lang="en-GB" sz="1600" b="1" i="1" smtClean="0">
                              <a:solidFill>
                                <a:srgbClr val="FF0000"/>
                              </a:solidFill>
                              <a:latin typeface="Cambria Math"/>
                            </a:rPr>
                            <m:t>𝟐</m:t>
                          </m:r>
                        </m:den>
                      </m:f>
                    </m:oMath>
                  </m:oMathPara>
                </a14:m>
                <a:endParaRPr lang="en-GB" sz="1600" b="1" dirty="0">
                  <a:solidFill>
                    <a:srgbClr val="FF0000"/>
                  </a:solidFill>
                </a:endParaRPr>
              </a:p>
            </p:txBody>
          </p:sp>
        </mc:Choice>
        <mc:Fallback xmlns="">
          <p:sp>
            <p:nvSpPr>
              <p:cNvPr id="73" name="TextBox 72"/>
              <p:cNvSpPr txBox="1">
                <a:spLocks noRot="1" noChangeAspect="1" noMove="1" noResize="1" noEditPoints="1" noAdjustHandles="1" noChangeArrowheads="1" noChangeShapeType="1" noTextEdit="1"/>
              </p:cNvSpPr>
              <p:nvPr/>
            </p:nvSpPr>
            <p:spPr>
              <a:xfrm>
                <a:off x="7239000" y="2209800"/>
                <a:ext cx="917431" cy="553357"/>
              </a:xfrm>
              <a:prstGeom prst="rect">
                <a:avLst/>
              </a:prstGeom>
              <a:blipFill rotWithShape="1">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8" name="TextBox 57"/>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TextBox 58"/>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9" name="TextBox 58"/>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1" name="TextBox 60"/>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TextBox 63"/>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64" name="TextBox 63"/>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5" name="TextBox 64"/>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0"/>
                <a:stretch>
                  <a:fillRect b="-3846"/>
                </a:stretch>
              </a:blipFill>
            </p:spPr>
            <p:txBody>
              <a:bodyPr/>
              <a:lstStyle/>
              <a:p>
                <a:r>
                  <a:rPr lang="en-GB">
                    <a:noFill/>
                  </a:rPr>
                  <a:t> </a:t>
                </a:r>
              </a:p>
            </p:txBody>
          </p:sp>
        </mc:Fallback>
      </mc:AlternateContent>
      <p:sp>
        <p:nvSpPr>
          <p:cNvPr id="68" name="TextBox 67"/>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1"/>
              </a:rPr>
              <a:t>Applet for collision demonstrations</a:t>
            </a:r>
            <a:endParaRPr lang="en-GB" sz="1400" dirty="0">
              <a:latin typeface="Comic Sans MS" pitchFamily="66" charset="0"/>
            </a:endParaRPr>
          </a:p>
        </p:txBody>
      </p:sp>
      <p:sp>
        <p:nvSpPr>
          <p:cNvPr id="69"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3964352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blinds(horizontal)">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blinds(horizontal)">
                                      <p:cBhvr>
                                        <p:cTn id="12" dur="500"/>
                                        <p:tgtEl>
                                          <p:spTgt spid="6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blinds(horizontal)">
                                      <p:cBhvr>
                                        <p:cTn id="17" dur="500"/>
                                        <p:tgtEl>
                                          <p:spTgt spid="6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blinds(horizontal)">
                                      <p:cBhvr>
                                        <p:cTn id="22" dur="500"/>
                                        <p:tgtEl>
                                          <p:spTgt spid="5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blinds(horizontal)">
                                      <p:cBhvr>
                                        <p:cTn id="27" dur="500"/>
                                        <p:tgtEl>
                                          <p:spTgt spid="6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1"/>
                                        </p:tgtEl>
                                        <p:attrNameLst>
                                          <p:attrName>style.visibility</p:attrName>
                                        </p:attrNameLst>
                                      </p:cBhvr>
                                      <p:to>
                                        <p:strVal val="visible"/>
                                      </p:to>
                                    </p:set>
                                    <p:animEffect transition="in" filter="blinds(horizontal)">
                                      <p:cBhvr>
                                        <p:cTn id="32" dur="500"/>
                                        <p:tgtEl>
                                          <p:spTgt spid="7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blinds(horizontal)">
                                      <p:cBhvr>
                                        <p:cTn id="37" dur="500"/>
                                        <p:tgtEl>
                                          <p:spTgt spid="5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0"/>
                                        </p:tgtEl>
                                        <p:attrNameLst>
                                          <p:attrName>style.visibility</p:attrName>
                                        </p:attrNameLst>
                                      </p:cBhvr>
                                      <p:to>
                                        <p:strVal val="visible"/>
                                      </p:to>
                                    </p:set>
                                    <p:animEffect transition="in" filter="blinds(horizontal)">
                                      <p:cBhvr>
                                        <p:cTn id="42" dur="500"/>
                                        <p:tgtEl>
                                          <p:spTgt spid="7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2"/>
                                        </p:tgtEl>
                                        <p:attrNameLst>
                                          <p:attrName>style.visibility</p:attrName>
                                        </p:attrNameLst>
                                      </p:cBhvr>
                                      <p:to>
                                        <p:strVal val="visible"/>
                                      </p:to>
                                    </p:set>
                                    <p:animEffect transition="in" filter="blinds(horizontal)">
                                      <p:cBhvr>
                                        <p:cTn id="47" dur="500"/>
                                        <p:tgtEl>
                                          <p:spTgt spid="7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0"/>
                                        </p:tgtEl>
                                        <p:attrNameLst>
                                          <p:attrName>style.visibility</p:attrName>
                                        </p:attrNameLst>
                                      </p:cBhvr>
                                      <p:to>
                                        <p:strVal val="visible"/>
                                      </p:to>
                                    </p:set>
                                    <p:animEffect transition="in" filter="blinds(horizontal)">
                                      <p:cBhvr>
                                        <p:cTn id="52" dur="500"/>
                                        <p:tgtEl>
                                          <p:spTgt spid="6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xit" presetSubtype="10" fill="hold" grpId="0" nodeType="clickEffect">
                                  <p:stCondLst>
                                    <p:cond delay="0"/>
                                  </p:stCondLst>
                                  <p:childTnLst>
                                    <p:animEffect transition="out" filter="blinds(horizontal)">
                                      <p:cBhvr>
                                        <p:cTn id="56" dur="500"/>
                                        <p:tgtEl>
                                          <p:spTgt spid="106"/>
                                        </p:tgtEl>
                                      </p:cBhvr>
                                    </p:animEffect>
                                    <p:set>
                                      <p:cBhvr>
                                        <p:cTn id="57" dur="1" fill="hold">
                                          <p:stCondLst>
                                            <p:cond delay="499"/>
                                          </p:stCondLst>
                                        </p:cTn>
                                        <p:tgtEl>
                                          <p:spTgt spid="106"/>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73"/>
                                        </p:tgtEl>
                                        <p:attrNameLst>
                                          <p:attrName>style.visibility</p:attrName>
                                        </p:attrNameLst>
                                      </p:cBhvr>
                                      <p:to>
                                        <p:strVal val="visible"/>
                                      </p:to>
                                    </p:set>
                                    <p:animEffect transition="in" filter="blinds(horizontal)">
                                      <p:cBhvr>
                                        <p:cTn id="62"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P spid="62" grpId="0" animBg="1"/>
      <p:bldP spid="63" grpId="0"/>
      <p:bldP spid="54" grpId="0"/>
      <p:bldP spid="55" grpId="0"/>
      <p:bldP spid="56" grpId="0"/>
      <p:bldP spid="60" grpId="0"/>
      <p:bldP spid="66" grpId="0" animBg="1"/>
      <p:bldP spid="70" grpId="0" animBg="1"/>
      <p:bldP spid="71" grpId="0"/>
      <p:bldP spid="72" grpId="0"/>
      <p:bldP spid="7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20" y="1600200"/>
            <a:ext cx="3788979" cy="52578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uniform smooth sphere P of mass 3m is moving in a straight line with speed u on a smooth horizontal table. Another uniform smooth sphere Q of mass m and having the same radius as P, is moving with speed 2u in the opposite direction of P. P and Q collide directly, and their speeds after the collision are v and w respectively. The coefficient of restitution between P and Q is 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Following the collision with P, the sphere Q then collides with and rebounds from a vertical wall. The coefficient of restitution between Q and the wall is 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c) Given that e = </a:t>
            </a:r>
            <a:r>
              <a:rPr lang="en-GB" sz="1400" baseline="30000" dirty="0">
                <a:latin typeface="Comic Sans MS" pitchFamily="66" charset="0"/>
              </a:rPr>
              <a:t>5</a:t>
            </a:r>
            <a:r>
              <a:rPr lang="en-GB" sz="1400" dirty="0">
                <a:latin typeface="Comic Sans MS" pitchFamily="66" charset="0"/>
              </a:rPr>
              <a:t>/</a:t>
            </a:r>
            <a:r>
              <a:rPr lang="en-GB" sz="1400" baseline="-25000" dirty="0">
                <a:latin typeface="Comic Sans MS" pitchFamily="66" charset="0"/>
              </a:rPr>
              <a:t>9</a:t>
            </a:r>
            <a:r>
              <a:rPr lang="en-GB" sz="1400" dirty="0">
                <a:latin typeface="Comic Sans MS" pitchFamily="66" charset="0"/>
              </a:rPr>
              <a:t> and that P and Q collide again in the subsequent motion, show that</a:t>
            </a:r>
          </a:p>
          <a:p>
            <a:pPr marL="0" indent="0" algn="ctr">
              <a:buNone/>
            </a:pPr>
            <a:r>
              <a:rPr lang="en-GB" sz="1400" dirty="0">
                <a:latin typeface="Comic Sans MS" pitchFamily="66" charset="0"/>
              </a:rPr>
              <a:t>e’ &gt;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9</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cxnSp>
        <p:nvCxnSpPr>
          <p:cNvPr id="11" name="Straight Connector 10"/>
          <p:cNvCxnSpPr/>
          <p:nvPr/>
        </p:nvCxnSpPr>
        <p:spPr>
          <a:xfrm>
            <a:off x="3810000" y="1600200"/>
            <a:ext cx="411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810000" y="1905000"/>
            <a:ext cx="411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10000" y="1600200"/>
            <a:ext cx="2057400" cy="276999"/>
          </a:xfrm>
          <a:prstGeom prst="rect">
            <a:avLst/>
          </a:prstGeom>
          <a:noFill/>
        </p:spPr>
        <p:txBody>
          <a:bodyPr wrap="square" rtlCol="0">
            <a:spAutoFit/>
          </a:bodyPr>
          <a:lstStyle/>
          <a:p>
            <a:pPr algn="ctr"/>
            <a:r>
              <a:rPr lang="en-GB" sz="1200" b="1" dirty="0">
                <a:latin typeface="Comic Sans MS" pitchFamily="66" charset="0"/>
              </a:rPr>
              <a:t>Before Q hits the wall</a:t>
            </a:r>
          </a:p>
        </p:txBody>
      </p:sp>
      <p:sp>
        <p:nvSpPr>
          <p:cNvPr id="14" name="TextBox 13"/>
          <p:cNvSpPr txBox="1"/>
          <p:nvPr/>
        </p:nvSpPr>
        <p:spPr>
          <a:xfrm>
            <a:off x="5867400" y="1600200"/>
            <a:ext cx="1905000" cy="276999"/>
          </a:xfrm>
          <a:prstGeom prst="rect">
            <a:avLst/>
          </a:prstGeom>
          <a:noFill/>
        </p:spPr>
        <p:txBody>
          <a:bodyPr wrap="square" rtlCol="0">
            <a:spAutoFit/>
          </a:bodyPr>
          <a:lstStyle/>
          <a:p>
            <a:pPr algn="ctr"/>
            <a:r>
              <a:rPr lang="en-GB" sz="1200" b="1" dirty="0">
                <a:latin typeface="Comic Sans MS" pitchFamily="66" charset="0"/>
              </a:rPr>
              <a:t>After Q hits the wall</a:t>
            </a:r>
          </a:p>
        </p:txBody>
      </p:sp>
      <p:cxnSp>
        <p:nvCxnSpPr>
          <p:cNvPr id="15" name="Straight Connector 14"/>
          <p:cNvCxnSpPr/>
          <p:nvPr/>
        </p:nvCxnSpPr>
        <p:spPr>
          <a:xfrm>
            <a:off x="5867400" y="1600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867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8100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180638"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5151887"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7" name="Straight Connector 26"/>
          <p:cNvCxnSpPr/>
          <p:nvPr/>
        </p:nvCxnSpPr>
        <p:spPr>
          <a:xfrm>
            <a:off x="3810000" y="2895600"/>
            <a:ext cx="411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04438"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30" name="TextBox 29"/>
          <p:cNvSpPr txBox="1"/>
          <p:nvPr/>
        </p:nvSpPr>
        <p:spPr>
          <a:xfrm>
            <a:off x="5075687"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36" name="TextBox 35"/>
          <p:cNvSpPr txBox="1"/>
          <p:nvPr/>
        </p:nvSpPr>
        <p:spPr>
          <a:xfrm>
            <a:off x="4114800"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8" name="TextBox 37"/>
          <p:cNvSpPr txBox="1"/>
          <p:nvPr/>
        </p:nvSpPr>
        <p:spPr>
          <a:xfrm>
            <a:off x="5140551" y="2590800"/>
            <a:ext cx="324128" cy="307777"/>
          </a:xfrm>
          <a:prstGeom prst="rect">
            <a:avLst/>
          </a:prstGeom>
          <a:noFill/>
        </p:spPr>
        <p:txBody>
          <a:bodyPr wrap="none" rtlCol="0">
            <a:spAutoFit/>
          </a:bodyPr>
          <a:lstStyle/>
          <a:p>
            <a:pPr algn="ctr"/>
            <a:r>
              <a:rPr lang="en-GB" sz="1400" dirty="0">
                <a:latin typeface="Comic Sans MS" pitchFamily="66" charset="0"/>
              </a:rPr>
              <a:t>m</a:t>
            </a:r>
          </a:p>
        </p:txBody>
      </p:sp>
      <mc:AlternateContent xmlns:mc="http://schemas.openxmlformats.org/markup-compatibility/2006" xmlns:a14="http://schemas.microsoft.com/office/drawing/2010/main">
        <mc:Choice Requires="a14">
          <p:sp>
            <p:nvSpPr>
              <p:cNvPr id="67" name="TextBox 66"/>
              <p:cNvSpPr txBox="1"/>
              <p:nvPr/>
            </p:nvSpPr>
            <p:spPr>
              <a:xfrm>
                <a:off x="8077200" y="1676400"/>
                <a:ext cx="914400" cy="51757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1" i="1" smtClean="0">
                          <a:solidFill>
                            <a:srgbClr val="FF0000"/>
                          </a:solidFill>
                          <a:latin typeface="Cambria Math"/>
                        </a:rPr>
                        <m:t>𝒗</m:t>
                      </m:r>
                      <m:r>
                        <a:rPr lang="en-GB" sz="1600" b="1" i="1" smtClean="0">
                          <a:solidFill>
                            <a:srgbClr val="FF0000"/>
                          </a:solidFill>
                          <a:latin typeface="Cambria Math"/>
                        </a:rPr>
                        <m:t>=−</m:t>
                      </m:r>
                      <m:f>
                        <m:fPr>
                          <m:ctrlPr>
                            <a:rPr lang="en-GB" sz="1600" b="1" i="1" smtClean="0">
                              <a:solidFill>
                                <a:srgbClr val="FF0000"/>
                              </a:solidFill>
                              <a:latin typeface="Cambria Math" panose="02040503050406030204" pitchFamily="18" charset="0"/>
                            </a:rPr>
                          </m:ctrlPr>
                        </m:fPr>
                        <m:num>
                          <m:r>
                            <a:rPr lang="en-GB" sz="1600" b="1" i="1" smtClean="0">
                              <a:solidFill>
                                <a:srgbClr val="FF0000"/>
                              </a:solidFill>
                              <a:latin typeface="Cambria Math"/>
                            </a:rPr>
                            <m:t>𝒖</m:t>
                          </m:r>
                        </m:num>
                        <m:den>
                          <m:r>
                            <a:rPr lang="en-GB" sz="1600" b="1" i="1" smtClean="0">
                              <a:solidFill>
                                <a:srgbClr val="FF0000"/>
                              </a:solidFill>
                              <a:latin typeface="Cambria Math"/>
                            </a:rPr>
                            <m:t>𝟔</m:t>
                          </m:r>
                        </m:den>
                      </m:f>
                    </m:oMath>
                  </m:oMathPara>
                </a14:m>
                <a:endParaRPr lang="en-GB" sz="1600" b="1" dirty="0">
                  <a:solidFill>
                    <a:srgbClr val="FF0000"/>
                  </a:solidFill>
                </a:endParaRPr>
              </a:p>
            </p:txBody>
          </p:sp>
        </mc:Choice>
        <mc:Fallback xmlns="">
          <p:sp>
            <p:nvSpPr>
              <p:cNvPr id="67" name="TextBox 66"/>
              <p:cNvSpPr txBox="1">
                <a:spLocks noRot="1" noChangeAspect="1" noMove="1" noResize="1" noEditPoints="1" noAdjustHandles="1" noChangeArrowheads="1" noChangeShapeType="1" noTextEdit="1"/>
              </p:cNvSpPr>
              <p:nvPr/>
            </p:nvSpPr>
            <p:spPr>
              <a:xfrm>
                <a:off x="8077200" y="1676400"/>
                <a:ext cx="914400" cy="517578"/>
              </a:xfrm>
              <a:prstGeom prst="rect">
                <a:avLst/>
              </a:prstGeom>
              <a:blipFill rotWithShape="1">
                <a:blip r:embed="rId9"/>
                <a:stretch>
                  <a:fillRect b="-35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3" name="TextBox 72"/>
              <p:cNvSpPr txBox="1"/>
              <p:nvPr/>
            </p:nvSpPr>
            <p:spPr>
              <a:xfrm>
                <a:off x="8077200" y="2286000"/>
                <a:ext cx="917431" cy="5533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1" i="1" smtClean="0">
                          <a:solidFill>
                            <a:srgbClr val="FF0000"/>
                          </a:solidFill>
                          <a:latin typeface="Cambria Math"/>
                        </a:rPr>
                        <m:t>𝒘</m:t>
                      </m:r>
                      <m:r>
                        <a:rPr lang="en-GB" sz="1600" b="1" i="1" smtClean="0">
                          <a:solidFill>
                            <a:srgbClr val="FF0000"/>
                          </a:solidFill>
                          <a:latin typeface="Cambria Math"/>
                        </a:rPr>
                        <m:t>=</m:t>
                      </m:r>
                      <m:f>
                        <m:fPr>
                          <m:ctrlPr>
                            <a:rPr lang="en-GB" sz="1600" b="1" i="1" smtClean="0">
                              <a:solidFill>
                                <a:srgbClr val="FF0000"/>
                              </a:solidFill>
                              <a:latin typeface="Cambria Math" panose="02040503050406030204" pitchFamily="18" charset="0"/>
                            </a:rPr>
                          </m:ctrlPr>
                        </m:fPr>
                        <m:num>
                          <m:r>
                            <a:rPr lang="en-GB" sz="1600" b="1" i="1" smtClean="0">
                              <a:solidFill>
                                <a:srgbClr val="FF0000"/>
                              </a:solidFill>
                              <a:latin typeface="Cambria Math"/>
                            </a:rPr>
                            <m:t>𝟑</m:t>
                          </m:r>
                          <m:r>
                            <a:rPr lang="en-GB" sz="1600" b="1" i="1" smtClean="0">
                              <a:solidFill>
                                <a:srgbClr val="FF0000"/>
                              </a:solidFill>
                              <a:latin typeface="Cambria Math"/>
                            </a:rPr>
                            <m:t>𝒖</m:t>
                          </m:r>
                        </m:num>
                        <m:den>
                          <m:r>
                            <a:rPr lang="en-GB" sz="1600" b="1" i="1" smtClean="0">
                              <a:solidFill>
                                <a:srgbClr val="FF0000"/>
                              </a:solidFill>
                              <a:latin typeface="Cambria Math"/>
                            </a:rPr>
                            <m:t>𝟐</m:t>
                          </m:r>
                        </m:den>
                      </m:f>
                    </m:oMath>
                  </m:oMathPara>
                </a14:m>
                <a:endParaRPr lang="en-GB" sz="1600" b="1" dirty="0">
                  <a:solidFill>
                    <a:srgbClr val="FF0000"/>
                  </a:solidFill>
                </a:endParaRPr>
              </a:p>
            </p:txBody>
          </p:sp>
        </mc:Choice>
        <mc:Fallback xmlns="">
          <p:sp>
            <p:nvSpPr>
              <p:cNvPr id="73" name="TextBox 72"/>
              <p:cNvSpPr txBox="1">
                <a:spLocks noRot="1" noChangeAspect="1" noMove="1" noResize="1" noEditPoints="1" noAdjustHandles="1" noChangeArrowheads="1" noChangeShapeType="1" noTextEdit="1"/>
              </p:cNvSpPr>
              <p:nvPr/>
            </p:nvSpPr>
            <p:spPr>
              <a:xfrm>
                <a:off x="8077200" y="2286000"/>
                <a:ext cx="917431" cy="553357"/>
              </a:xfrm>
              <a:prstGeom prst="rect">
                <a:avLst/>
              </a:prstGeom>
              <a:blipFill rotWithShape="1">
                <a:blip r:embed="rId10"/>
                <a:stretch>
                  <a:fillRect/>
                </a:stretch>
              </a:blipFill>
            </p:spPr>
            <p:txBody>
              <a:bodyPr/>
              <a:lstStyle/>
              <a:p>
                <a:r>
                  <a:rPr lang="en-GB">
                    <a:noFill/>
                  </a:rPr>
                  <a:t> </a:t>
                </a:r>
              </a:p>
            </p:txBody>
          </p:sp>
        </mc:Fallback>
      </mc:AlternateContent>
      <p:cxnSp>
        <p:nvCxnSpPr>
          <p:cNvPr id="42" name="Straight Arrow Connector 41"/>
          <p:cNvCxnSpPr/>
          <p:nvPr/>
        </p:nvCxnSpPr>
        <p:spPr>
          <a:xfrm flipH="1">
            <a:off x="40386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114800" y="1905000"/>
            <a:ext cx="412292" cy="307777"/>
          </a:xfrm>
          <a:prstGeom prst="rect">
            <a:avLst/>
          </a:prstGeom>
          <a:noFill/>
        </p:spPr>
        <p:txBody>
          <a:bodyPr wrap="none" rtlCol="0">
            <a:spAutoFit/>
          </a:bodyPr>
          <a:lstStyle/>
          <a:p>
            <a:pPr algn="ctr"/>
            <a:r>
              <a:rPr lang="en-GB" sz="1400" baseline="30000" dirty="0">
                <a:latin typeface="Comic Sans MS" pitchFamily="66" charset="0"/>
              </a:rPr>
              <a:t>u</a:t>
            </a:r>
            <a:r>
              <a:rPr lang="en-GB" sz="1400" dirty="0">
                <a:latin typeface="Comic Sans MS" pitchFamily="66" charset="0"/>
              </a:rPr>
              <a:t>/</a:t>
            </a:r>
            <a:r>
              <a:rPr lang="en-GB" sz="1400" baseline="-25000" dirty="0">
                <a:latin typeface="Comic Sans MS" pitchFamily="66" charset="0"/>
              </a:rPr>
              <a:t>6</a:t>
            </a:r>
          </a:p>
        </p:txBody>
      </p:sp>
      <p:cxnSp>
        <p:nvCxnSpPr>
          <p:cNvPr id="44" name="Straight Arrow Connector 43"/>
          <p:cNvCxnSpPr/>
          <p:nvPr/>
        </p:nvCxnSpPr>
        <p:spPr>
          <a:xfrm>
            <a:off x="51054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105400" y="1905000"/>
            <a:ext cx="486030" cy="307777"/>
          </a:xfrm>
          <a:prstGeom prst="rect">
            <a:avLst/>
          </a:prstGeom>
          <a:noFill/>
        </p:spPr>
        <p:txBody>
          <a:bodyPr wrap="none" rtlCol="0">
            <a:spAutoFit/>
          </a:bodyPr>
          <a:lstStyle/>
          <a:p>
            <a:pPr algn="ctr"/>
            <a:r>
              <a:rPr lang="en-GB" sz="1400" baseline="30000" dirty="0">
                <a:latin typeface="Comic Sans MS" pitchFamily="66" charset="0"/>
              </a:rPr>
              <a:t>3u</a:t>
            </a:r>
            <a:r>
              <a:rPr lang="en-GB" sz="1400" dirty="0">
                <a:latin typeface="Comic Sans MS" pitchFamily="66" charset="0"/>
              </a:rPr>
              <a:t>/</a:t>
            </a:r>
            <a:r>
              <a:rPr lang="en-GB" sz="1400" baseline="-25000" dirty="0">
                <a:latin typeface="Comic Sans MS" pitchFamily="66" charset="0"/>
              </a:rPr>
              <a:t>2</a:t>
            </a:r>
          </a:p>
        </p:txBody>
      </p:sp>
      <p:cxnSp>
        <p:nvCxnSpPr>
          <p:cNvPr id="47" name="Straight Connector 46"/>
          <p:cNvCxnSpPr/>
          <p:nvPr/>
        </p:nvCxnSpPr>
        <p:spPr>
          <a:xfrm>
            <a:off x="79248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6279087"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p:cNvSpPr/>
          <p:nvPr/>
        </p:nvSpPr>
        <p:spPr>
          <a:xfrm>
            <a:off x="7250336"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TextBox 58"/>
          <p:cNvSpPr txBox="1"/>
          <p:nvPr/>
        </p:nvSpPr>
        <p:spPr>
          <a:xfrm>
            <a:off x="6202887"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60" name="TextBox 59"/>
          <p:cNvSpPr txBox="1"/>
          <p:nvPr/>
        </p:nvSpPr>
        <p:spPr>
          <a:xfrm>
            <a:off x="7174136"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63" name="TextBox 62"/>
          <p:cNvSpPr txBox="1"/>
          <p:nvPr/>
        </p:nvSpPr>
        <p:spPr>
          <a:xfrm>
            <a:off x="6213249"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64" name="TextBox 63"/>
          <p:cNvSpPr txBox="1"/>
          <p:nvPr/>
        </p:nvSpPr>
        <p:spPr>
          <a:xfrm>
            <a:off x="7239000" y="2590800"/>
            <a:ext cx="324128" cy="307777"/>
          </a:xfrm>
          <a:prstGeom prst="rect">
            <a:avLst/>
          </a:prstGeom>
          <a:noFill/>
        </p:spPr>
        <p:txBody>
          <a:bodyPr wrap="none" rtlCol="0">
            <a:spAutoFit/>
          </a:bodyPr>
          <a:lstStyle/>
          <a:p>
            <a:pPr algn="ctr"/>
            <a:r>
              <a:rPr lang="en-GB" sz="1400" dirty="0">
                <a:latin typeface="Comic Sans MS" pitchFamily="66" charset="0"/>
              </a:rPr>
              <a:t>m</a:t>
            </a:r>
          </a:p>
        </p:txBody>
      </p:sp>
      <p:sp>
        <p:nvSpPr>
          <p:cNvPr id="51" name="TextBox 50"/>
          <p:cNvSpPr txBox="1"/>
          <p:nvPr/>
        </p:nvSpPr>
        <p:spPr>
          <a:xfrm>
            <a:off x="3810000" y="3124200"/>
            <a:ext cx="3207929" cy="307777"/>
          </a:xfrm>
          <a:prstGeom prst="rect">
            <a:avLst/>
          </a:prstGeom>
          <a:noFill/>
        </p:spPr>
        <p:txBody>
          <a:bodyPr wrap="none" rtlCol="0">
            <a:spAutoFit/>
          </a:bodyPr>
          <a:lstStyle/>
          <a:p>
            <a:r>
              <a:rPr lang="en-GB" sz="1400" u="sng" dirty="0">
                <a:latin typeface="Comic Sans MS" pitchFamily="66" charset="0"/>
              </a:rPr>
              <a:t>When Q hits the wall it will rebound</a:t>
            </a:r>
          </a:p>
        </p:txBody>
      </p:sp>
      <mc:AlternateContent xmlns:mc="http://schemas.openxmlformats.org/markup-compatibility/2006" xmlns:a14="http://schemas.microsoft.com/office/drawing/2010/main">
        <mc:Choice Requires="a14">
          <p:sp>
            <p:nvSpPr>
              <p:cNvPr id="66" name="TextBox 65"/>
              <p:cNvSpPr txBox="1"/>
              <p:nvPr/>
            </p:nvSpPr>
            <p:spPr>
              <a:xfrm>
                <a:off x="4495800" y="3581400"/>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66" name="TextBox 65"/>
              <p:cNvSpPr txBox="1">
                <a:spLocks noRot="1" noChangeAspect="1" noMove="1" noResize="1" noEditPoints="1" noAdjustHandles="1" noChangeArrowheads="1" noChangeShapeType="1" noTextEdit="1"/>
              </p:cNvSpPr>
              <p:nvPr/>
            </p:nvSpPr>
            <p:spPr>
              <a:xfrm>
                <a:off x="4495800" y="3581400"/>
                <a:ext cx="660052" cy="461665"/>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4454857" y="4191000"/>
                <a:ext cx="971484" cy="5726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f>
                            <m:fPr>
                              <m:type m:val="skw"/>
                              <m:ctrlPr>
                                <a:rPr lang="en-GB" sz="1400" b="0" i="1" smtClean="0">
                                  <a:latin typeface="Cambria Math" panose="02040503050406030204" pitchFamily="18" charset="0"/>
                                </a:rPr>
                              </m:ctrlPr>
                            </m:fPr>
                            <m:num>
                              <m:r>
                                <a:rPr lang="en-GB" sz="1400" b="0" i="1" smtClean="0">
                                  <a:latin typeface="Cambria Math"/>
                                </a:rPr>
                                <m:t>3</m:t>
                              </m:r>
                              <m:r>
                                <a:rPr lang="en-GB" sz="1400" b="0" i="1" smtClean="0">
                                  <a:latin typeface="Cambria Math"/>
                                </a:rPr>
                                <m:t>𝑢</m:t>
                              </m:r>
                            </m:num>
                            <m:den>
                              <m:r>
                                <a:rPr lang="en-GB" sz="1400" b="0" i="1" smtClean="0">
                                  <a:latin typeface="Cambria Math"/>
                                </a:rPr>
                                <m:t>2</m:t>
                              </m:r>
                            </m:den>
                          </m:f>
                        </m:den>
                      </m:f>
                    </m:oMath>
                  </m:oMathPara>
                </a14:m>
                <a:endParaRPr lang="en-GB" sz="1400" dirty="0"/>
              </a:p>
            </p:txBody>
          </p:sp>
        </mc:Choice>
        <mc:Fallback xmlns="">
          <p:sp>
            <p:nvSpPr>
              <p:cNvPr id="68" name="TextBox 67"/>
              <p:cNvSpPr txBox="1">
                <a:spLocks noRot="1" noChangeAspect="1" noMove="1" noResize="1" noEditPoints="1" noAdjustHandles="1" noChangeArrowheads="1" noChangeShapeType="1" noTextEdit="1"/>
              </p:cNvSpPr>
              <p:nvPr/>
            </p:nvSpPr>
            <p:spPr>
              <a:xfrm>
                <a:off x="4454857" y="4191000"/>
                <a:ext cx="971484" cy="572657"/>
              </a:xfrm>
              <a:prstGeom prst="rect">
                <a:avLst/>
              </a:prstGeom>
              <a:blipFill rotWithShape="1">
                <a:blip r:embed="rId12"/>
                <a:stretch>
                  <a:fillRect t="-35484" r="-50943" b="-11290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4267200" y="4800600"/>
                <a:ext cx="900438" cy="51206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a:rPr>
                            <m:t>3</m:t>
                          </m:r>
                          <m:r>
                            <a:rPr lang="en-GB" sz="1400" b="0" i="1" smtClean="0">
                              <a:latin typeface="Cambria Math"/>
                            </a:rPr>
                            <m:t>𝑢𝑒</m:t>
                          </m:r>
                          <m:r>
                            <a:rPr lang="en-GB" sz="1400" b="0" i="1" smtClean="0">
                              <a:latin typeface="Cambria Math"/>
                            </a:rPr>
                            <m:t>′</m:t>
                          </m:r>
                        </m:num>
                        <m:den>
                          <m:r>
                            <a:rPr lang="en-GB" sz="1400" b="0" i="1" smtClean="0">
                              <a:latin typeface="Cambria Math"/>
                            </a:rPr>
                            <m:t>2</m:t>
                          </m:r>
                        </m:den>
                      </m:f>
                      <m:r>
                        <a:rPr lang="en-GB" sz="1400" b="0" i="1" smtClean="0">
                          <a:latin typeface="Cambria Math"/>
                        </a:rPr>
                        <m:t>=</m:t>
                      </m:r>
                      <m:r>
                        <a:rPr lang="en-GB" sz="1400" b="0" i="1" smtClean="0">
                          <a:latin typeface="Cambria Math"/>
                        </a:rPr>
                        <m:t>𝑣</m:t>
                      </m:r>
                    </m:oMath>
                  </m:oMathPara>
                </a14:m>
                <a:endParaRPr lang="en-GB" sz="1400" dirty="0"/>
              </a:p>
            </p:txBody>
          </p:sp>
        </mc:Choice>
        <mc:Fallback xmlns="">
          <p:sp>
            <p:nvSpPr>
              <p:cNvPr id="69" name="TextBox 68"/>
              <p:cNvSpPr txBox="1">
                <a:spLocks noRot="1" noChangeAspect="1" noMove="1" noResize="1" noEditPoints="1" noAdjustHandles="1" noChangeArrowheads="1" noChangeShapeType="1" noTextEdit="1"/>
              </p:cNvSpPr>
              <p:nvPr/>
            </p:nvSpPr>
            <p:spPr>
              <a:xfrm>
                <a:off x="4267200" y="4800600"/>
                <a:ext cx="900438" cy="512063"/>
              </a:xfrm>
              <a:prstGeom prst="rect">
                <a:avLst/>
              </a:prstGeom>
              <a:blipFill rotWithShape="1">
                <a:blip r:embed="rId13"/>
                <a:stretch>
                  <a:fillRect b="-1205"/>
                </a:stretch>
              </a:blipFill>
            </p:spPr>
            <p:txBody>
              <a:bodyPr/>
              <a:lstStyle/>
              <a:p>
                <a:r>
                  <a:rPr lang="en-GB">
                    <a:noFill/>
                  </a:rPr>
                  <a:t> </a:t>
                </a:r>
              </a:p>
            </p:txBody>
          </p:sp>
        </mc:Fallback>
      </mc:AlternateContent>
      <p:cxnSp>
        <p:nvCxnSpPr>
          <p:cNvPr id="70" name="Straight Arrow Connector 69"/>
          <p:cNvCxnSpPr/>
          <p:nvPr/>
        </p:nvCxnSpPr>
        <p:spPr>
          <a:xfrm flipH="1">
            <a:off x="61722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6172200" y="1905000"/>
            <a:ext cx="412292" cy="307777"/>
          </a:xfrm>
          <a:prstGeom prst="rect">
            <a:avLst/>
          </a:prstGeom>
          <a:noFill/>
        </p:spPr>
        <p:txBody>
          <a:bodyPr wrap="none" rtlCol="0">
            <a:spAutoFit/>
          </a:bodyPr>
          <a:lstStyle/>
          <a:p>
            <a:pPr algn="ctr"/>
            <a:r>
              <a:rPr lang="en-GB" sz="1400" baseline="30000" dirty="0">
                <a:latin typeface="Comic Sans MS" pitchFamily="66" charset="0"/>
              </a:rPr>
              <a:t>u</a:t>
            </a:r>
            <a:r>
              <a:rPr lang="en-GB" sz="1400" dirty="0">
                <a:latin typeface="Comic Sans MS" pitchFamily="66" charset="0"/>
              </a:rPr>
              <a:t>/</a:t>
            </a:r>
            <a:r>
              <a:rPr lang="en-GB" sz="1400" baseline="-25000" dirty="0">
                <a:latin typeface="Comic Sans MS" pitchFamily="66" charset="0"/>
              </a:rPr>
              <a:t>6</a:t>
            </a:r>
          </a:p>
        </p:txBody>
      </p:sp>
      <p:cxnSp>
        <p:nvCxnSpPr>
          <p:cNvPr id="72" name="Straight Arrow Connector 71"/>
          <p:cNvCxnSpPr/>
          <p:nvPr/>
        </p:nvCxnSpPr>
        <p:spPr>
          <a:xfrm flipH="1">
            <a:off x="7162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7082649" y="1905000"/>
            <a:ext cx="572593" cy="307777"/>
          </a:xfrm>
          <a:prstGeom prst="rect">
            <a:avLst/>
          </a:prstGeom>
          <a:noFill/>
        </p:spPr>
        <p:txBody>
          <a:bodyPr wrap="none" rtlCol="0">
            <a:spAutoFit/>
          </a:bodyPr>
          <a:lstStyle/>
          <a:p>
            <a:pPr algn="ctr"/>
            <a:r>
              <a:rPr lang="en-GB" sz="1400" baseline="30000" dirty="0">
                <a:latin typeface="Comic Sans MS" pitchFamily="66" charset="0"/>
              </a:rPr>
              <a:t>3ue’</a:t>
            </a:r>
            <a:r>
              <a:rPr lang="en-GB" sz="1400" dirty="0">
                <a:latin typeface="Comic Sans MS" pitchFamily="66" charset="0"/>
              </a:rPr>
              <a:t>/</a:t>
            </a:r>
            <a:r>
              <a:rPr lang="en-GB" sz="1400" baseline="-25000" dirty="0">
                <a:latin typeface="Comic Sans MS" pitchFamily="66" charset="0"/>
              </a:rPr>
              <a:t>2</a:t>
            </a:r>
          </a:p>
        </p:txBody>
      </p:sp>
      <p:sp>
        <p:nvSpPr>
          <p:cNvPr id="75" name="Arc 74"/>
          <p:cNvSpPr/>
          <p:nvPr/>
        </p:nvSpPr>
        <p:spPr>
          <a:xfrm>
            <a:off x="5257800" y="38100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6" name="TextBox 75"/>
          <p:cNvSpPr txBox="1"/>
          <p:nvPr/>
        </p:nvSpPr>
        <p:spPr>
          <a:xfrm>
            <a:off x="5562600" y="3886200"/>
            <a:ext cx="24384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e = e’, and the approach velocity of Q</a:t>
            </a:r>
            <a:endParaRPr lang="en-GB" sz="1400" b="1" dirty="0">
              <a:solidFill>
                <a:srgbClr val="FF0000"/>
              </a:solidFill>
              <a:latin typeface="Comic Sans MS" pitchFamily="66" charset="0"/>
            </a:endParaRPr>
          </a:p>
        </p:txBody>
      </p:sp>
      <p:sp>
        <p:nvSpPr>
          <p:cNvPr id="77" name="Arc 76"/>
          <p:cNvSpPr/>
          <p:nvPr/>
        </p:nvSpPr>
        <p:spPr>
          <a:xfrm>
            <a:off x="5257800" y="44958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8" name="TextBox 77"/>
          <p:cNvSpPr txBox="1"/>
          <p:nvPr/>
        </p:nvSpPr>
        <p:spPr>
          <a:xfrm>
            <a:off x="5562600" y="4648200"/>
            <a:ext cx="1828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by </a:t>
            </a:r>
            <a:r>
              <a:rPr lang="en-GB" sz="1400" baseline="30000" dirty="0">
                <a:solidFill>
                  <a:srgbClr val="FF0000"/>
                </a:solidFill>
                <a:latin typeface="Comic Sans MS" pitchFamily="66" charset="0"/>
              </a:rPr>
              <a:t>3u</a:t>
            </a:r>
            <a:r>
              <a:rPr lang="en-GB" sz="1400" dirty="0">
                <a:solidFill>
                  <a:srgbClr val="FF0000"/>
                </a:solidFill>
                <a:latin typeface="Comic Sans MS" pitchFamily="66" charset="0"/>
              </a:rPr>
              <a:t>/</a:t>
            </a:r>
            <a:r>
              <a:rPr lang="en-GB" sz="1400" baseline="-25000" dirty="0">
                <a:solidFill>
                  <a:srgbClr val="FF0000"/>
                </a:solidFill>
                <a:latin typeface="Comic Sans MS" pitchFamily="66" charset="0"/>
              </a:rPr>
              <a:t>2</a:t>
            </a:r>
            <a:endParaRPr lang="en-GB" sz="1400" b="1" baseline="-25000" dirty="0">
              <a:solidFill>
                <a:srgbClr val="FF0000"/>
              </a:solidFill>
              <a:latin typeface="Comic Sans MS" pitchFamily="66" charset="0"/>
            </a:endParaRPr>
          </a:p>
        </p:txBody>
      </p:sp>
      <p:sp>
        <p:nvSpPr>
          <p:cNvPr id="79" name="TextBox 78"/>
          <p:cNvSpPr txBox="1"/>
          <p:nvPr/>
        </p:nvSpPr>
        <p:spPr>
          <a:xfrm>
            <a:off x="4572000" y="5486400"/>
            <a:ext cx="4114800" cy="738664"/>
          </a:xfrm>
          <a:prstGeom prst="rect">
            <a:avLst/>
          </a:prstGeom>
          <a:noFill/>
        </p:spPr>
        <p:txBody>
          <a:bodyPr wrap="square" rtlCol="0">
            <a:spAutoFit/>
          </a:bodyPr>
          <a:lstStyle/>
          <a:p>
            <a:pPr algn="ctr"/>
            <a:r>
              <a:rPr lang="en-GB" sz="1400" dirty="0">
                <a:solidFill>
                  <a:srgbClr val="FF0000"/>
                </a:solidFill>
                <a:latin typeface="Comic Sans MS" pitchFamily="66" charset="0"/>
              </a:rPr>
              <a:t>This is the velocity which Q will rebound at – we can add this to the diagram above. The impact with the wall has not affected P</a:t>
            </a:r>
            <a:endParaRPr lang="en-GB" sz="1400" b="1"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3" name="TextBox 52"/>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3" name="TextBox 52"/>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4" name="TextBox 53"/>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57" name="TextBox 56"/>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58" name="TextBox 57"/>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1" name="TextBox 60"/>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8"/>
                <a:stretch>
                  <a:fillRect b="-3846"/>
                </a:stretch>
              </a:blipFill>
            </p:spPr>
            <p:txBody>
              <a:bodyPr/>
              <a:lstStyle/>
              <a:p>
                <a:r>
                  <a:rPr lang="en-GB">
                    <a:noFill/>
                  </a:rPr>
                  <a:t> </a:t>
                </a:r>
              </a:p>
            </p:txBody>
          </p:sp>
        </mc:Fallback>
      </mc:AlternateContent>
      <p:sp>
        <p:nvSpPr>
          <p:cNvPr id="62" name="TextBox 61"/>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9"/>
              </a:rPr>
              <a:t>Applet for collision demonstrations</a:t>
            </a:r>
            <a:endParaRPr lang="en-GB" sz="1400" dirty="0">
              <a:latin typeface="Comic Sans MS" pitchFamily="66" charset="0"/>
            </a:endParaRPr>
          </a:p>
        </p:txBody>
      </p:sp>
      <p:sp>
        <p:nvSpPr>
          <p:cNvPr id="65"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265602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par>
                                <p:cTn id="8" presetID="3" presetClass="entr" presetSubtype="10" fill="hold"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blinds(horizontal)">
                                      <p:cBhvr>
                                        <p:cTn id="10" dur="500"/>
                                        <p:tgtEl>
                                          <p:spTgt spid="47"/>
                                        </p:tgtEl>
                                      </p:cBhvr>
                                    </p:animEffect>
                                  </p:childTnLst>
                                </p:cTn>
                              </p:par>
                              <p:par>
                                <p:cTn id="11" presetID="3" presetClass="entr" presetSubtype="1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linds(horizontal)">
                                      <p:cBhvr>
                                        <p:cTn id="13" dur="500"/>
                                        <p:tgtEl>
                                          <p:spTgt spid="27"/>
                                        </p:tgtEl>
                                      </p:cBhvr>
                                    </p:animEffect>
                                  </p:childTnLst>
                                </p:cTn>
                              </p:par>
                              <p:par>
                                <p:cTn id="14" presetID="3" presetClass="entr" presetSubtype="1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par>
                                <p:cTn id="17" presetID="3" presetClass="entr" presetSubtype="1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linds(horizontal)">
                                      <p:cBhvr>
                                        <p:cTn id="19" dur="500"/>
                                        <p:tgtEl>
                                          <p:spTgt spid="15"/>
                                        </p:tgtEl>
                                      </p:cBhvr>
                                    </p:animEffect>
                                  </p:childTnLst>
                                </p:cTn>
                              </p:par>
                              <p:par>
                                <p:cTn id="20" presetID="3" presetClass="entr" presetSubtype="1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par>
                                <p:cTn id="23" presetID="3" presetClass="entr" presetSubtype="1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linds(horizontal)">
                                      <p:cBhvr>
                                        <p:cTn id="25" dur="500"/>
                                        <p:tgtEl>
                                          <p:spTgt spid="1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linds(horizontal)">
                                      <p:cBhvr>
                                        <p:cTn id="28" dur="500"/>
                                        <p:tgtEl>
                                          <p:spTgt spid="13"/>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linds(horizontal)">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blinds(horizontal)">
                                      <p:cBhvr>
                                        <p:cTn id="36" dur="500"/>
                                        <p:tgtEl>
                                          <p:spTgt spid="19"/>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blinds(horizontal)">
                                      <p:cBhvr>
                                        <p:cTn id="39" dur="500"/>
                                        <p:tgtEl>
                                          <p:spTgt spid="28"/>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blinds(horizontal)">
                                      <p:cBhvr>
                                        <p:cTn id="42" dur="500"/>
                                        <p:tgtEl>
                                          <p:spTgt spid="36"/>
                                        </p:tgtEl>
                                      </p:cBhvr>
                                    </p:animEffect>
                                  </p:childTnLst>
                                </p:cTn>
                              </p:par>
                              <p:par>
                                <p:cTn id="43" presetID="3" presetClass="entr" presetSubtype="10" fill="hold" nodeType="with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blinds(horizontal)">
                                      <p:cBhvr>
                                        <p:cTn id="45" dur="500"/>
                                        <p:tgtEl>
                                          <p:spTgt spid="42"/>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blinds(horizontal)">
                                      <p:cBhvr>
                                        <p:cTn id="48" dur="500"/>
                                        <p:tgtEl>
                                          <p:spTgt spid="43"/>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blinds(horizontal)">
                                      <p:cBhvr>
                                        <p:cTn id="53" dur="500"/>
                                        <p:tgtEl>
                                          <p:spTgt spid="20"/>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blinds(horizontal)">
                                      <p:cBhvr>
                                        <p:cTn id="56" dur="500"/>
                                        <p:tgtEl>
                                          <p:spTgt spid="30"/>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blinds(horizontal)">
                                      <p:cBhvr>
                                        <p:cTn id="59" dur="500"/>
                                        <p:tgtEl>
                                          <p:spTgt spid="38"/>
                                        </p:tgtEl>
                                      </p:cBhvr>
                                    </p:animEffect>
                                  </p:childTnLst>
                                </p:cTn>
                              </p:par>
                              <p:par>
                                <p:cTn id="60" presetID="3" presetClass="entr" presetSubtype="10" fill="hold" nodeType="with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blinds(horizontal)">
                                      <p:cBhvr>
                                        <p:cTn id="62" dur="500"/>
                                        <p:tgtEl>
                                          <p:spTgt spid="44"/>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blinds(horizontal)">
                                      <p:cBhvr>
                                        <p:cTn id="65" dur="500"/>
                                        <p:tgtEl>
                                          <p:spTgt spid="45"/>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51"/>
                                        </p:tgtEl>
                                        <p:attrNameLst>
                                          <p:attrName>style.visibility</p:attrName>
                                        </p:attrNameLst>
                                      </p:cBhvr>
                                      <p:to>
                                        <p:strVal val="visible"/>
                                      </p:to>
                                    </p:set>
                                    <p:animEffect transition="in" filter="blinds(horizontal)">
                                      <p:cBhvr>
                                        <p:cTn id="70" dur="500"/>
                                        <p:tgtEl>
                                          <p:spTgt spid="51"/>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66"/>
                                        </p:tgtEl>
                                        <p:attrNameLst>
                                          <p:attrName>style.visibility</p:attrName>
                                        </p:attrNameLst>
                                      </p:cBhvr>
                                      <p:to>
                                        <p:strVal val="visible"/>
                                      </p:to>
                                    </p:set>
                                    <p:animEffect transition="in" filter="blinds(horizontal)">
                                      <p:cBhvr>
                                        <p:cTn id="75" dur="500"/>
                                        <p:tgtEl>
                                          <p:spTgt spid="66"/>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75"/>
                                        </p:tgtEl>
                                        <p:attrNameLst>
                                          <p:attrName>style.visibility</p:attrName>
                                        </p:attrNameLst>
                                      </p:cBhvr>
                                      <p:to>
                                        <p:strVal val="visible"/>
                                      </p:to>
                                    </p:set>
                                    <p:animEffect transition="in" filter="blinds(horizontal)">
                                      <p:cBhvr>
                                        <p:cTn id="80" dur="500"/>
                                        <p:tgtEl>
                                          <p:spTgt spid="75"/>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76"/>
                                        </p:tgtEl>
                                        <p:attrNameLst>
                                          <p:attrName>style.visibility</p:attrName>
                                        </p:attrNameLst>
                                      </p:cBhvr>
                                      <p:to>
                                        <p:strVal val="visible"/>
                                      </p:to>
                                    </p:set>
                                    <p:animEffect transition="in" filter="blinds(horizontal)">
                                      <p:cBhvr>
                                        <p:cTn id="85" dur="500"/>
                                        <p:tgtEl>
                                          <p:spTgt spid="76"/>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68"/>
                                        </p:tgtEl>
                                        <p:attrNameLst>
                                          <p:attrName>style.visibility</p:attrName>
                                        </p:attrNameLst>
                                      </p:cBhvr>
                                      <p:to>
                                        <p:strVal val="visible"/>
                                      </p:to>
                                    </p:set>
                                    <p:animEffect transition="in" filter="blinds(horizontal)">
                                      <p:cBhvr>
                                        <p:cTn id="90" dur="500"/>
                                        <p:tgtEl>
                                          <p:spTgt spid="68"/>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grpId="0" nodeType="clickEffect">
                                  <p:stCondLst>
                                    <p:cond delay="0"/>
                                  </p:stCondLst>
                                  <p:childTnLst>
                                    <p:set>
                                      <p:cBhvr>
                                        <p:cTn id="94" dur="1" fill="hold">
                                          <p:stCondLst>
                                            <p:cond delay="0"/>
                                          </p:stCondLst>
                                        </p:cTn>
                                        <p:tgtEl>
                                          <p:spTgt spid="77"/>
                                        </p:tgtEl>
                                        <p:attrNameLst>
                                          <p:attrName>style.visibility</p:attrName>
                                        </p:attrNameLst>
                                      </p:cBhvr>
                                      <p:to>
                                        <p:strVal val="visible"/>
                                      </p:to>
                                    </p:set>
                                    <p:animEffect transition="in" filter="blinds(horizontal)">
                                      <p:cBhvr>
                                        <p:cTn id="95" dur="500"/>
                                        <p:tgtEl>
                                          <p:spTgt spid="77"/>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grpId="0" nodeType="clickEffect">
                                  <p:stCondLst>
                                    <p:cond delay="0"/>
                                  </p:stCondLst>
                                  <p:childTnLst>
                                    <p:set>
                                      <p:cBhvr>
                                        <p:cTn id="99" dur="1" fill="hold">
                                          <p:stCondLst>
                                            <p:cond delay="0"/>
                                          </p:stCondLst>
                                        </p:cTn>
                                        <p:tgtEl>
                                          <p:spTgt spid="78"/>
                                        </p:tgtEl>
                                        <p:attrNameLst>
                                          <p:attrName>style.visibility</p:attrName>
                                        </p:attrNameLst>
                                      </p:cBhvr>
                                      <p:to>
                                        <p:strVal val="visible"/>
                                      </p:to>
                                    </p:set>
                                    <p:animEffect transition="in" filter="blinds(horizontal)">
                                      <p:cBhvr>
                                        <p:cTn id="100" dur="500"/>
                                        <p:tgtEl>
                                          <p:spTgt spid="78"/>
                                        </p:tgtEl>
                                      </p:cBhvr>
                                    </p:animEffect>
                                  </p:childTnLst>
                                </p:cTn>
                              </p:par>
                            </p:childTnLst>
                          </p:cTn>
                        </p:par>
                      </p:childTnLst>
                    </p:cTn>
                  </p:par>
                  <p:par>
                    <p:cTn id="101" fill="hold">
                      <p:stCondLst>
                        <p:cond delay="indefinite"/>
                      </p:stCondLst>
                      <p:childTnLst>
                        <p:par>
                          <p:cTn id="102" fill="hold">
                            <p:stCondLst>
                              <p:cond delay="0"/>
                            </p:stCondLst>
                            <p:childTnLst>
                              <p:par>
                                <p:cTn id="103" presetID="3" presetClass="entr" presetSubtype="10" fill="hold" grpId="0" nodeType="clickEffect">
                                  <p:stCondLst>
                                    <p:cond delay="0"/>
                                  </p:stCondLst>
                                  <p:childTnLst>
                                    <p:set>
                                      <p:cBhvr>
                                        <p:cTn id="104" dur="1" fill="hold">
                                          <p:stCondLst>
                                            <p:cond delay="0"/>
                                          </p:stCondLst>
                                        </p:cTn>
                                        <p:tgtEl>
                                          <p:spTgt spid="69"/>
                                        </p:tgtEl>
                                        <p:attrNameLst>
                                          <p:attrName>style.visibility</p:attrName>
                                        </p:attrNameLst>
                                      </p:cBhvr>
                                      <p:to>
                                        <p:strVal val="visible"/>
                                      </p:to>
                                    </p:set>
                                    <p:animEffect transition="in" filter="blinds(horizontal)">
                                      <p:cBhvr>
                                        <p:cTn id="105" dur="500"/>
                                        <p:tgtEl>
                                          <p:spTgt spid="69"/>
                                        </p:tgtEl>
                                      </p:cBhvr>
                                    </p:animEffect>
                                  </p:childTnLst>
                                </p:cTn>
                              </p:par>
                            </p:childTnLst>
                          </p:cTn>
                        </p:par>
                      </p:childTnLst>
                    </p:cTn>
                  </p:par>
                  <p:par>
                    <p:cTn id="106" fill="hold">
                      <p:stCondLst>
                        <p:cond delay="indefinite"/>
                      </p:stCondLst>
                      <p:childTnLst>
                        <p:par>
                          <p:cTn id="107" fill="hold">
                            <p:stCondLst>
                              <p:cond delay="0"/>
                            </p:stCondLst>
                            <p:childTnLst>
                              <p:par>
                                <p:cTn id="108" presetID="3" presetClass="entr" presetSubtype="10" fill="hold" grpId="0" nodeType="clickEffect">
                                  <p:stCondLst>
                                    <p:cond delay="0"/>
                                  </p:stCondLst>
                                  <p:childTnLst>
                                    <p:set>
                                      <p:cBhvr>
                                        <p:cTn id="109" dur="1" fill="hold">
                                          <p:stCondLst>
                                            <p:cond delay="0"/>
                                          </p:stCondLst>
                                        </p:cTn>
                                        <p:tgtEl>
                                          <p:spTgt spid="79"/>
                                        </p:tgtEl>
                                        <p:attrNameLst>
                                          <p:attrName>style.visibility</p:attrName>
                                        </p:attrNameLst>
                                      </p:cBhvr>
                                      <p:to>
                                        <p:strVal val="visible"/>
                                      </p:to>
                                    </p:set>
                                    <p:animEffect transition="in" filter="blinds(horizontal)">
                                      <p:cBhvr>
                                        <p:cTn id="110" dur="500"/>
                                        <p:tgtEl>
                                          <p:spTgt spid="79"/>
                                        </p:tgtEl>
                                      </p:cBhvr>
                                    </p:animEffect>
                                  </p:childTnLst>
                                </p:cTn>
                              </p:par>
                            </p:childTnLst>
                          </p:cTn>
                        </p:par>
                      </p:childTnLst>
                    </p:cTn>
                  </p:par>
                  <p:par>
                    <p:cTn id="111" fill="hold">
                      <p:stCondLst>
                        <p:cond delay="indefinite"/>
                      </p:stCondLst>
                      <p:childTnLst>
                        <p:par>
                          <p:cTn id="112" fill="hold">
                            <p:stCondLst>
                              <p:cond delay="0"/>
                            </p:stCondLst>
                            <p:childTnLst>
                              <p:par>
                                <p:cTn id="113" presetID="3" presetClass="entr" presetSubtype="10" fill="hold" grpId="0" nodeType="clickEffect">
                                  <p:stCondLst>
                                    <p:cond delay="0"/>
                                  </p:stCondLst>
                                  <p:childTnLst>
                                    <p:set>
                                      <p:cBhvr>
                                        <p:cTn id="114" dur="1" fill="hold">
                                          <p:stCondLst>
                                            <p:cond delay="0"/>
                                          </p:stCondLst>
                                        </p:cTn>
                                        <p:tgtEl>
                                          <p:spTgt spid="55"/>
                                        </p:tgtEl>
                                        <p:attrNameLst>
                                          <p:attrName>style.visibility</p:attrName>
                                        </p:attrNameLst>
                                      </p:cBhvr>
                                      <p:to>
                                        <p:strVal val="visible"/>
                                      </p:to>
                                    </p:set>
                                    <p:animEffect transition="in" filter="blinds(horizontal)">
                                      <p:cBhvr>
                                        <p:cTn id="115" dur="500"/>
                                        <p:tgtEl>
                                          <p:spTgt spid="55"/>
                                        </p:tgtEl>
                                      </p:cBhvr>
                                    </p:animEffect>
                                  </p:childTnLst>
                                </p:cTn>
                              </p:par>
                              <p:par>
                                <p:cTn id="116" presetID="3" presetClass="entr" presetSubtype="10" fill="hold" grpId="0" nodeType="withEffect">
                                  <p:stCondLst>
                                    <p:cond delay="0"/>
                                  </p:stCondLst>
                                  <p:childTnLst>
                                    <p:set>
                                      <p:cBhvr>
                                        <p:cTn id="117" dur="1" fill="hold">
                                          <p:stCondLst>
                                            <p:cond delay="0"/>
                                          </p:stCondLst>
                                        </p:cTn>
                                        <p:tgtEl>
                                          <p:spTgt spid="59"/>
                                        </p:tgtEl>
                                        <p:attrNameLst>
                                          <p:attrName>style.visibility</p:attrName>
                                        </p:attrNameLst>
                                      </p:cBhvr>
                                      <p:to>
                                        <p:strVal val="visible"/>
                                      </p:to>
                                    </p:set>
                                    <p:animEffect transition="in" filter="blinds(horizontal)">
                                      <p:cBhvr>
                                        <p:cTn id="118" dur="500"/>
                                        <p:tgtEl>
                                          <p:spTgt spid="59"/>
                                        </p:tgtEl>
                                      </p:cBhvr>
                                    </p:animEffect>
                                  </p:childTnLst>
                                </p:cTn>
                              </p:par>
                              <p:par>
                                <p:cTn id="119" presetID="3" presetClass="entr" presetSubtype="10" fill="hold" grpId="0" nodeType="with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blinds(horizontal)">
                                      <p:cBhvr>
                                        <p:cTn id="121" dur="500"/>
                                        <p:tgtEl>
                                          <p:spTgt spid="63"/>
                                        </p:tgtEl>
                                      </p:cBhvr>
                                    </p:animEffect>
                                  </p:childTnLst>
                                </p:cTn>
                              </p:par>
                              <p:par>
                                <p:cTn id="122" presetID="3" presetClass="entr" presetSubtype="10" fill="hold" nodeType="withEffect">
                                  <p:stCondLst>
                                    <p:cond delay="0"/>
                                  </p:stCondLst>
                                  <p:childTnLst>
                                    <p:set>
                                      <p:cBhvr>
                                        <p:cTn id="123" dur="1" fill="hold">
                                          <p:stCondLst>
                                            <p:cond delay="0"/>
                                          </p:stCondLst>
                                        </p:cTn>
                                        <p:tgtEl>
                                          <p:spTgt spid="70"/>
                                        </p:tgtEl>
                                        <p:attrNameLst>
                                          <p:attrName>style.visibility</p:attrName>
                                        </p:attrNameLst>
                                      </p:cBhvr>
                                      <p:to>
                                        <p:strVal val="visible"/>
                                      </p:to>
                                    </p:set>
                                    <p:animEffect transition="in" filter="blinds(horizontal)">
                                      <p:cBhvr>
                                        <p:cTn id="124" dur="500"/>
                                        <p:tgtEl>
                                          <p:spTgt spid="70"/>
                                        </p:tgtEl>
                                      </p:cBhvr>
                                    </p:animEffect>
                                  </p:childTnLst>
                                </p:cTn>
                              </p:par>
                              <p:par>
                                <p:cTn id="125" presetID="3" presetClass="entr" presetSubtype="10" fill="hold" grpId="0" nodeType="withEffect">
                                  <p:stCondLst>
                                    <p:cond delay="0"/>
                                  </p:stCondLst>
                                  <p:childTnLst>
                                    <p:set>
                                      <p:cBhvr>
                                        <p:cTn id="126" dur="1" fill="hold">
                                          <p:stCondLst>
                                            <p:cond delay="0"/>
                                          </p:stCondLst>
                                        </p:cTn>
                                        <p:tgtEl>
                                          <p:spTgt spid="71"/>
                                        </p:tgtEl>
                                        <p:attrNameLst>
                                          <p:attrName>style.visibility</p:attrName>
                                        </p:attrNameLst>
                                      </p:cBhvr>
                                      <p:to>
                                        <p:strVal val="visible"/>
                                      </p:to>
                                    </p:set>
                                    <p:animEffect transition="in" filter="blinds(horizontal)">
                                      <p:cBhvr>
                                        <p:cTn id="127" dur="500"/>
                                        <p:tgtEl>
                                          <p:spTgt spid="71"/>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56"/>
                                        </p:tgtEl>
                                        <p:attrNameLst>
                                          <p:attrName>style.visibility</p:attrName>
                                        </p:attrNameLst>
                                      </p:cBhvr>
                                      <p:to>
                                        <p:strVal val="visible"/>
                                      </p:to>
                                    </p:set>
                                    <p:animEffect transition="in" filter="blinds(horizontal)">
                                      <p:cBhvr>
                                        <p:cTn id="132" dur="500"/>
                                        <p:tgtEl>
                                          <p:spTgt spid="56"/>
                                        </p:tgtEl>
                                      </p:cBhvr>
                                    </p:animEffect>
                                  </p:childTnLst>
                                </p:cTn>
                              </p:par>
                              <p:par>
                                <p:cTn id="133" presetID="3" presetClass="entr" presetSubtype="10" fill="hold" grpId="0" nodeType="withEffect">
                                  <p:stCondLst>
                                    <p:cond delay="0"/>
                                  </p:stCondLst>
                                  <p:childTnLst>
                                    <p:set>
                                      <p:cBhvr>
                                        <p:cTn id="134" dur="1" fill="hold">
                                          <p:stCondLst>
                                            <p:cond delay="0"/>
                                          </p:stCondLst>
                                        </p:cTn>
                                        <p:tgtEl>
                                          <p:spTgt spid="60"/>
                                        </p:tgtEl>
                                        <p:attrNameLst>
                                          <p:attrName>style.visibility</p:attrName>
                                        </p:attrNameLst>
                                      </p:cBhvr>
                                      <p:to>
                                        <p:strVal val="visible"/>
                                      </p:to>
                                    </p:set>
                                    <p:animEffect transition="in" filter="blinds(horizontal)">
                                      <p:cBhvr>
                                        <p:cTn id="135" dur="500"/>
                                        <p:tgtEl>
                                          <p:spTgt spid="60"/>
                                        </p:tgtEl>
                                      </p:cBhvr>
                                    </p:animEffect>
                                  </p:childTnLst>
                                </p:cTn>
                              </p:par>
                              <p:par>
                                <p:cTn id="136" presetID="3" presetClass="entr" presetSubtype="10" fill="hold" grpId="0" nodeType="withEffect">
                                  <p:stCondLst>
                                    <p:cond delay="0"/>
                                  </p:stCondLst>
                                  <p:childTnLst>
                                    <p:set>
                                      <p:cBhvr>
                                        <p:cTn id="137" dur="1" fill="hold">
                                          <p:stCondLst>
                                            <p:cond delay="0"/>
                                          </p:stCondLst>
                                        </p:cTn>
                                        <p:tgtEl>
                                          <p:spTgt spid="64"/>
                                        </p:tgtEl>
                                        <p:attrNameLst>
                                          <p:attrName>style.visibility</p:attrName>
                                        </p:attrNameLst>
                                      </p:cBhvr>
                                      <p:to>
                                        <p:strVal val="visible"/>
                                      </p:to>
                                    </p:set>
                                    <p:animEffect transition="in" filter="blinds(horizontal)">
                                      <p:cBhvr>
                                        <p:cTn id="138" dur="500"/>
                                        <p:tgtEl>
                                          <p:spTgt spid="64"/>
                                        </p:tgtEl>
                                      </p:cBhvr>
                                    </p:animEffect>
                                  </p:childTnLst>
                                </p:cTn>
                              </p:par>
                              <p:par>
                                <p:cTn id="139" presetID="3" presetClass="entr" presetSubtype="10" fill="hold" nodeType="withEffect">
                                  <p:stCondLst>
                                    <p:cond delay="0"/>
                                  </p:stCondLst>
                                  <p:childTnLst>
                                    <p:set>
                                      <p:cBhvr>
                                        <p:cTn id="140" dur="1" fill="hold">
                                          <p:stCondLst>
                                            <p:cond delay="0"/>
                                          </p:stCondLst>
                                        </p:cTn>
                                        <p:tgtEl>
                                          <p:spTgt spid="72"/>
                                        </p:tgtEl>
                                        <p:attrNameLst>
                                          <p:attrName>style.visibility</p:attrName>
                                        </p:attrNameLst>
                                      </p:cBhvr>
                                      <p:to>
                                        <p:strVal val="visible"/>
                                      </p:to>
                                    </p:set>
                                    <p:animEffect transition="in" filter="blinds(horizontal)">
                                      <p:cBhvr>
                                        <p:cTn id="141" dur="500"/>
                                        <p:tgtEl>
                                          <p:spTgt spid="72"/>
                                        </p:tgtEl>
                                      </p:cBhvr>
                                    </p:animEffect>
                                  </p:childTnLst>
                                </p:cTn>
                              </p:par>
                              <p:par>
                                <p:cTn id="142" presetID="3" presetClass="entr" presetSubtype="10" fill="hold" grpId="0" nodeType="withEffect">
                                  <p:stCondLst>
                                    <p:cond delay="0"/>
                                  </p:stCondLst>
                                  <p:childTnLst>
                                    <p:set>
                                      <p:cBhvr>
                                        <p:cTn id="143" dur="1" fill="hold">
                                          <p:stCondLst>
                                            <p:cond delay="0"/>
                                          </p:stCondLst>
                                        </p:cTn>
                                        <p:tgtEl>
                                          <p:spTgt spid="74"/>
                                        </p:tgtEl>
                                        <p:attrNameLst>
                                          <p:attrName>style.visibility</p:attrName>
                                        </p:attrNameLst>
                                      </p:cBhvr>
                                      <p:to>
                                        <p:strVal val="visible"/>
                                      </p:to>
                                    </p:set>
                                    <p:animEffect transition="in" filter="blinds(horizontal)">
                                      <p:cBhvr>
                                        <p:cTn id="144"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9" grpId="0" animBg="1"/>
      <p:bldP spid="20" grpId="0" animBg="1"/>
      <p:bldP spid="28" grpId="0"/>
      <p:bldP spid="30" grpId="0"/>
      <p:bldP spid="36" grpId="0"/>
      <p:bldP spid="38" grpId="0"/>
      <p:bldP spid="43" grpId="0"/>
      <p:bldP spid="45" grpId="0"/>
      <p:bldP spid="55" grpId="0" animBg="1"/>
      <p:bldP spid="56" grpId="0" animBg="1"/>
      <p:bldP spid="59" grpId="0"/>
      <p:bldP spid="60" grpId="0"/>
      <p:bldP spid="63" grpId="0"/>
      <p:bldP spid="64" grpId="0"/>
      <p:bldP spid="51" grpId="0"/>
      <p:bldP spid="66" grpId="0"/>
      <p:bldP spid="68" grpId="0"/>
      <p:bldP spid="69" grpId="0"/>
      <p:bldP spid="71" grpId="0"/>
      <p:bldP spid="74" grpId="0"/>
      <p:bldP spid="75" grpId="0" animBg="1"/>
      <p:bldP spid="76" grpId="0"/>
      <p:bldP spid="77" grpId="0" animBg="1"/>
      <p:bldP spid="78" grpId="0"/>
      <p:bldP spid="79"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20" y="1600200"/>
            <a:ext cx="3788979" cy="52578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uniform smooth sphere P of mass 3m is moving in a straight line with speed u on a smooth horizontal table. Another uniform smooth sphere Q of mass m and having the same radius as P, is moving with speed 2u in the opposite direction of P. P and Q collide directly, and their speeds after the collision are v and w respectively. The coefficient of restitution between P and Q is 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Following the collision with P, the sphere Q then collides with and rebounds from a vertical wall. The coefficient of restitution between Q and the wall is 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c) Given that e = </a:t>
            </a:r>
            <a:r>
              <a:rPr lang="en-GB" sz="1400" baseline="30000" dirty="0">
                <a:latin typeface="Comic Sans MS" pitchFamily="66" charset="0"/>
              </a:rPr>
              <a:t>5</a:t>
            </a:r>
            <a:r>
              <a:rPr lang="en-GB" sz="1400" dirty="0">
                <a:latin typeface="Comic Sans MS" pitchFamily="66" charset="0"/>
              </a:rPr>
              <a:t>/</a:t>
            </a:r>
            <a:r>
              <a:rPr lang="en-GB" sz="1400" baseline="-25000" dirty="0">
                <a:latin typeface="Comic Sans MS" pitchFamily="66" charset="0"/>
              </a:rPr>
              <a:t>9</a:t>
            </a:r>
            <a:r>
              <a:rPr lang="en-GB" sz="1400" dirty="0">
                <a:latin typeface="Comic Sans MS" pitchFamily="66" charset="0"/>
              </a:rPr>
              <a:t> and that P and Q collide again in the subsequent motion, show that</a:t>
            </a:r>
          </a:p>
          <a:p>
            <a:pPr marL="0" indent="0" algn="ctr">
              <a:buNone/>
            </a:pPr>
            <a:r>
              <a:rPr lang="en-GB" sz="1400" dirty="0">
                <a:latin typeface="Comic Sans MS" pitchFamily="66" charset="0"/>
              </a:rPr>
              <a:t>e’ &gt; </a:t>
            </a:r>
            <a:r>
              <a:rPr lang="en-GB" sz="1400" baseline="30000" dirty="0">
                <a:latin typeface="Comic Sans MS" pitchFamily="66" charset="0"/>
              </a:rPr>
              <a:t>1</a:t>
            </a:r>
            <a:r>
              <a:rPr lang="en-GB" sz="1400" dirty="0">
                <a:latin typeface="Comic Sans MS" pitchFamily="66" charset="0"/>
              </a:rPr>
              <a:t>/</a:t>
            </a:r>
            <a:r>
              <a:rPr lang="en-GB" sz="1400" baseline="-25000" dirty="0">
                <a:latin typeface="Comic Sans MS" pitchFamily="66" charset="0"/>
              </a:rPr>
              <a:t>9</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cxnSp>
        <p:nvCxnSpPr>
          <p:cNvPr id="11" name="Straight Connector 10"/>
          <p:cNvCxnSpPr/>
          <p:nvPr/>
        </p:nvCxnSpPr>
        <p:spPr>
          <a:xfrm>
            <a:off x="3810000" y="1600200"/>
            <a:ext cx="411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810000" y="1905000"/>
            <a:ext cx="411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10000" y="1600200"/>
            <a:ext cx="2057400" cy="276999"/>
          </a:xfrm>
          <a:prstGeom prst="rect">
            <a:avLst/>
          </a:prstGeom>
          <a:noFill/>
        </p:spPr>
        <p:txBody>
          <a:bodyPr wrap="square" rtlCol="0">
            <a:spAutoFit/>
          </a:bodyPr>
          <a:lstStyle/>
          <a:p>
            <a:pPr algn="ctr"/>
            <a:r>
              <a:rPr lang="en-GB" sz="1200" b="1" dirty="0">
                <a:latin typeface="Comic Sans MS" pitchFamily="66" charset="0"/>
              </a:rPr>
              <a:t>Before Q hits the wall</a:t>
            </a:r>
          </a:p>
        </p:txBody>
      </p:sp>
      <p:sp>
        <p:nvSpPr>
          <p:cNvPr id="14" name="TextBox 13"/>
          <p:cNvSpPr txBox="1"/>
          <p:nvPr/>
        </p:nvSpPr>
        <p:spPr>
          <a:xfrm>
            <a:off x="5867400" y="1600200"/>
            <a:ext cx="1905000" cy="276999"/>
          </a:xfrm>
          <a:prstGeom prst="rect">
            <a:avLst/>
          </a:prstGeom>
          <a:noFill/>
        </p:spPr>
        <p:txBody>
          <a:bodyPr wrap="square" rtlCol="0">
            <a:spAutoFit/>
          </a:bodyPr>
          <a:lstStyle/>
          <a:p>
            <a:pPr algn="ctr"/>
            <a:r>
              <a:rPr lang="en-GB" sz="1200" b="1" dirty="0">
                <a:latin typeface="Comic Sans MS" pitchFamily="66" charset="0"/>
              </a:rPr>
              <a:t>After Q hits the wall</a:t>
            </a:r>
          </a:p>
        </p:txBody>
      </p:sp>
      <p:cxnSp>
        <p:nvCxnSpPr>
          <p:cNvPr id="15" name="Straight Connector 14"/>
          <p:cNvCxnSpPr/>
          <p:nvPr/>
        </p:nvCxnSpPr>
        <p:spPr>
          <a:xfrm>
            <a:off x="5867400" y="1600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8674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8100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180638"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5151887"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7" name="Straight Connector 26"/>
          <p:cNvCxnSpPr/>
          <p:nvPr/>
        </p:nvCxnSpPr>
        <p:spPr>
          <a:xfrm>
            <a:off x="3810000" y="2895600"/>
            <a:ext cx="411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04438"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30" name="TextBox 29"/>
          <p:cNvSpPr txBox="1"/>
          <p:nvPr/>
        </p:nvSpPr>
        <p:spPr>
          <a:xfrm>
            <a:off x="5075687"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36" name="TextBox 35"/>
          <p:cNvSpPr txBox="1"/>
          <p:nvPr/>
        </p:nvSpPr>
        <p:spPr>
          <a:xfrm>
            <a:off x="4114800"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38" name="TextBox 37"/>
          <p:cNvSpPr txBox="1"/>
          <p:nvPr/>
        </p:nvSpPr>
        <p:spPr>
          <a:xfrm>
            <a:off x="5140551" y="2590800"/>
            <a:ext cx="324128" cy="307777"/>
          </a:xfrm>
          <a:prstGeom prst="rect">
            <a:avLst/>
          </a:prstGeom>
          <a:noFill/>
        </p:spPr>
        <p:txBody>
          <a:bodyPr wrap="none" rtlCol="0">
            <a:spAutoFit/>
          </a:bodyPr>
          <a:lstStyle/>
          <a:p>
            <a:pPr algn="ctr"/>
            <a:r>
              <a:rPr lang="en-GB" sz="1400" dirty="0">
                <a:latin typeface="Comic Sans MS" pitchFamily="66" charset="0"/>
              </a:rPr>
              <a:t>m</a:t>
            </a:r>
          </a:p>
        </p:txBody>
      </p:sp>
      <mc:AlternateContent xmlns:mc="http://schemas.openxmlformats.org/markup-compatibility/2006" xmlns:a14="http://schemas.microsoft.com/office/drawing/2010/main">
        <mc:Choice Requires="a14">
          <p:sp>
            <p:nvSpPr>
              <p:cNvPr id="67" name="TextBox 66"/>
              <p:cNvSpPr txBox="1"/>
              <p:nvPr/>
            </p:nvSpPr>
            <p:spPr>
              <a:xfrm>
                <a:off x="8077200" y="1676400"/>
                <a:ext cx="914400" cy="51757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1" i="1" smtClean="0">
                          <a:solidFill>
                            <a:srgbClr val="FF0000"/>
                          </a:solidFill>
                          <a:latin typeface="Cambria Math"/>
                        </a:rPr>
                        <m:t>𝒗</m:t>
                      </m:r>
                      <m:r>
                        <a:rPr lang="en-GB" sz="1600" b="1" i="1" smtClean="0">
                          <a:solidFill>
                            <a:srgbClr val="FF0000"/>
                          </a:solidFill>
                          <a:latin typeface="Cambria Math"/>
                        </a:rPr>
                        <m:t>=−</m:t>
                      </m:r>
                      <m:f>
                        <m:fPr>
                          <m:ctrlPr>
                            <a:rPr lang="en-GB" sz="1600" b="1" i="1" smtClean="0">
                              <a:solidFill>
                                <a:srgbClr val="FF0000"/>
                              </a:solidFill>
                              <a:latin typeface="Cambria Math" panose="02040503050406030204" pitchFamily="18" charset="0"/>
                            </a:rPr>
                          </m:ctrlPr>
                        </m:fPr>
                        <m:num>
                          <m:r>
                            <a:rPr lang="en-GB" sz="1600" b="1" i="1" smtClean="0">
                              <a:solidFill>
                                <a:srgbClr val="FF0000"/>
                              </a:solidFill>
                              <a:latin typeface="Cambria Math"/>
                            </a:rPr>
                            <m:t>𝒖</m:t>
                          </m:r>
                        </m:num>
                        <m:den>
                          <m:r>
                            <a:rPr lang="en-GB" sz="1600" b="1" i="1" smtClean="0">
                              <a:solidFill>
                                <a:srgbClr val="FF0000"/>
                              </a:solidFill>
                              <a:latin typeface="Cambria Math"/>
                            </a:rPr>
                            <m:t>𝟔</m:t>
                          </m:r>
                        </m:den>
                      </m:f>
                    </m:oMath>
                  </m:oMathPara>
                </a14:m>
                <a:endParaRPr lang="en-GB" sz="1600" b="1" dirty="0">
                  <a:solidFill>
                    <a:srgbClr val="FF0000"/>
                  </a:solidFill>
                </a:endParaRPr>
              </a:p>
            </p:txBody>
          </p:sp>
        </mc:Choice>
        <mc:Fallback xmlns="">
          <p:sp>
            <p:nvSpPr>
              <p:cNvPr id="67" name="TextBox 66"/>
              <p:cNvSpPr txBox="1">
                <a:spLocks noRot="1" noChangeAspect="1" noMove="1" noResize="1" noEditPoints="1" noAdjustHandles="1" noChangeArrowheads="1" noChangeShapeType="1" noTextEdit="1"/>
              </p:cNvSpPr>
              <p:nvPr/>
            </p:nvSpPr>
            <p:spPr>
              <a:xfrm>
                <a:off x="8077200" y="1676400"/>
                <a:ext cx="914400" cy="517578"/>
              </a:xfrm>
              <a:prstGeom prst="rect">
                <a:avLst/>
              </a:prstGeom>
              <a:blipFill rotWithShape="1">
                <a:blip r:embed="rId9"/>
                <a:stretch>
                  <a:fillRect b="-35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3" name="TextBox 72"/>
              <p:cNvSpPr txBox="1"/>
              <p:nvPr/>
            </p:nvSpPr>
            <p:spPr>
              <a:xfrm>
                <a:off x="8077200" y="2286000"/>
                <a:ext cx="917431" cy="5533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1" i="1" smtClean="0">
                          <a:solidFill>
                            <a:srgbClr val="FF0000"/>
                          </a:solidFill>
                          <a:latin typeface="Cambria Math"/>
                        </a:rPr>
                        <m:t>𝒘</m:t>
                      </m:r>
                      <m:r>
                        <a:rPr lang="en-GB" sz="1600" b="1" i="1" smtClean="0">
                          <a:solidFill>
                            <a:srgbClr val="FF0000"/>
                          </a:solidFill>
                          <a:latin typeface="Cambria Math"/>
                        </a:rPr>
                        <m:t>=</m:t>
                      </m:r>
                      <m:f>
                        <m:fPr>
                          <m:ctrlPr>
                            <a:rPr lang="en-GB" sz="1600" b="1" i="1" smtClean="0">
                              <a:solidFill>
                                <a:srgbClr val="FF0000"/>
                              </a:solidFill>
                              <a:latin typeface="Cambria Math" panose="02040503050406030204" pitchFamily="18" charset="0"/>
                            </a:rPr>
                          </m:ctrlPr>
                        </m:fPr>
                        <m:num>
                          <m:r>
                            <a:rPr lang="en-GB" sz="1600" b="1" i="1" smtClean="0">
                              <a:solidFill>
                                <a:srgbClr val="FF0000"/>
                              </a:solidFill>
                              <a:latin typeface="Cambria Math"/>
                            </a:rPr>
                            <m:t>𝟑</m:t>
                          </m:r>
                          <m:r>
                            <a:rPr lang="en-GB" sz="1600" b="1" i="1" smtClean="0">
                              <a:solidFill>
                                <a:srgbClr val="FF0000"/>
                              </a:solidFill>
                              <a:latin typeface="Cambria Math"/>
                            </a:rPr>
                            <m:t>𝒖</m:t>
                          </m:r>
                        </m:num>
                        <m:den>
                          <m:r>
                            <a:rPr lang="en-GB" sz="1600" b="1" i="1" smtClean="0">
                              <a:solidFill>
                                <a:srgbClr val="FF0000"/>
                              </a:solidFill>
                              <a:latin typeface="Cambria Math"/>
                            </a:rPr>
                            <m:t>𝟐</m:t>
                          </m:r>
                        </m:den>
                      </m:f>
                    </m:oMath>
                  </m:oMathPara>
                </a14:m>
                <a:endParaRPr lang="en-GB" sz="1600" b="1" dirty="0">
                  <a:solidFill>
                    <a:srgbClr val="FF0000"/>
                  </a:solidFill>
                </a:endParaRPr>
              </a:p>
            </p:txBody>
          </p:sp>
        </mc:Choice>
        <mc:Fallback xmlns="">
          <p:sp>
            <p:nvSpPr>
              <p:cNvPr id="73" name="TextBox 72"/>
              <p:cNvSpPr txBox="1">
                <a:spLocks noRot="1" noChangeAspect="1" noMove="1" noResize="1" noEditPoints="1" noAdjustHandles="1" noChangeArrowheads="1" noChangeShapeType="1" noTextEdit="1"/>
              </p:cNvSpPr>
              <p:nvPr/>
            </p:nvSpPr>
            <p:spPr>
              <a:xfrm>
                <a:off x="8077200" y="2286000"/>
                <a:ext cx="917431" cy="553357"/>
              </a:xfrm>
              <a:prstGeom prst="rect">
                <a:avLst/>
              </a:prstGeom>
              <a:blipFill rotWithShape="1">
                <a:blip r:embed="rId10"/>
                <a:stretch>
                  <a:fillRect/>
                </a:stretch>
              </a:blipFill>
            </p:spPr>
            <p:txBody>
              <a:bodyPr/>
              <a:lstStyle/>
              <a:p>
                <a:r>
                  <a:rPr lang="en-GB">
                    <a:noFill/>
                  </a:rPr>
                  <a:t> </a:t>
                </a:r>
              </a:p>
            </p:txBody>
          </p:sp>
        </mc:Fallback>
      </mc:AlternateContent>
      <p:cxnSp>
        <p:nvCxnSpPr>
          <p:cNvPr id="42" name="Straight Arrow Connector 41"/>
          <p:cNvCxnSpPr/>
          <p:nvPr/>
        </p:nvCxnSpPr>
        <p:spPr>
          <a:xfrm flipH="1">
            <a:off x="40386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114800" y="1905000"/>
            <a:ext cx="412292" cy="307777"/>
          </a:xfrm>
          <a:prstGeom prst="rect">
            <a:avLst/>
          </a:prstGeom>
          <a:noFill/>
        </p:spPr>
        <p:txBody>
          <a:bodyPr wrap="none" rtlCol="0">
            <a:spAutoFit/>
          </a:bodyPr>
          <a:lstStyle/>
          <a:p>
            <a:pPr algn="ctr"/>
            <a:r>
              <a:rPr lang="en-GB" sz="1400" baseline="30000" dirty="0">
                <a:latin typeface="Comic Sans MS" pitchFamily="66" charset="0"/>
              </a:rPr>
              <a:t>u</a:t>
            </a:r>
            <a:r>
              <a:rPr lang="en-GB" sz="1400" dirty="0">
                <a:latin typeface="Comic Sans MS" pitchFamily="66" charset="0"/>
              </a:rPr>
              <a:t>/</a:t>
            </a:r>
            <a:r>
              <a:rPr lang="en-GB" sz="1400" baseline="-25000" dirty="0">
                <a:latin typeface="Comic Sans MS" pitchFamily="66" charset="0"/>
              </a:rPr>
              <a:t>6</a:t>
            </a:r>
          </a:p>
        </p:txBody>
      </p:sp>
      <p:cxnSp>
        <p:nvCxnSpPr>
          <p:cNvPr id="44" name="Straight Arrow Connector 43"/>
          <p:cNvCxnSpPr/>
          <p:nvPr/>
        </p:nvCxnSpPr>
        <p:spPr>
          <a:xfrm>
            <a:off x="51054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105400" y="1905000"/>
            <a:ext cx="486030" cy="307777"/>
          </a:xfrm>
          <a:prstGeom prst="rect">
            <a:avLst/>
          </a:prstGeom>
          <a:noFill/>
        </p:spPr>
        <p:txBody>
          <a:bodyPr wrap="none" rtlCol="0">
            <a:spAutoFit/>
          </a:bodyPr>
          <a:lstStyle/>
          <a:p>
            <a:pPr algn="ctr"/>
            <a:r>
              <a:rPr lang="en-GB" sz="1400" baseline="30000" dirty="0">
                <a:latin typeface="Comic Sans MS" pitchFamily="66" charset="0"/>
              </a:rPr>
              <a:t>3u</a:t>
            </a:r>
            <a:r>
              <a:rPr lang="en-GB" sz="1400" dirty="0">
                <a:latin typeface="Comic Sans MS" pitchFamily="66" charset="0"/>
              </a:rPr>
              <a:t>/</a:t>
            </a:r>
            <a:r>
              <a:rPr lang="en-GB" sz="1400" baseline="-25000" dirty="0">
                <a:latin typeface="Comic Sans MS" pitchFamily="66" charset="0"/>
              </a:rPr>
              <a:t>2</a:t>
            </a:r>
          </a:p>
        </p:txBody>
      </p:sp>
      <p:cxnSp>
        <p:nvCxnSpPr>
          <p:cNvPr id="47" name="Straight Connector 46"/>
          <p:cNvCxnSpPr/>
          <p:nvPr/>
        </p:nvCxnSpPr>
        <p:spPr>
          <a:xfrm>
            <a:off x="7924800" y="16002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6279087"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p:cNvSpPr/>
          <p:nvPr/>
        </p:nvSpPr>
        <p:spPr>
          <a:xfrm>
            <a:off x="7250336" y="22860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TextBox 58"/>
          <p:cNvSpPr txBox="1"/>
          <p:nvPr/>
        </p:nvSpPr>
        <p:spPr>
          <a:xfrm>
            <a:off x="6202887" y="2286000"/>
            <a:ext cx="457200" cy="307777"/>
          </a:xfrm>
          <a:prstGeom prst="rect">
            <a:avLst/>
          </a:prstGeom>
          <a:noFill/>
        </p:spPr>
        <p:txBody>
          <a:bodyPr wrap="square" rtlCol="0">
            <a:spAutoFit/>
          </a:bodyPr>
          <a:lstStyle/>
          <a:p>
            <a:pPr algn="ctr"/>
            <a:r>
              <a:rPr lang="en-GB" sz="1400" dirty="0">
                <a:latin typeface="Comic Sans MS" pitchFamily="66" charset="0"/>
              </a:rPr>
              <a:t>P</a:t>
            </a:r>
          </a:p>
        </p:txBody>
      </p:sp>
      <p:sp>
        <p:nvSpPr>
          <p:cNvPr id="60" name="TextBox 59"/>
          <p:cNvSpPr txBox="1"/>
          <p:nvPr/>
        </p:nvSpPr>
        <p:spPr>
          <a:xfrm>
            <a:off x="7174136" y="2286000"/>
            <a:ext cx="457200" cy="307777"/>
          </a:xfrm>
          <a:prstGeom prst="rect">
            <a:avLst/>
          </a:prstGeom>
          <a:noFill/>
        </p:spPr>
        <p:txBody>
          <a:bodyPr wrap="square" rtlCol="0">
            <a:spAutoFit/>
          </a:bodyPr>
          <a:lstStyle/>
          <a:p>
            <a:pPr algn="ctr"/>
            <a:r>
              <a:rPr lang="en-GB" sz="1400" dirty="0">
                <a:latin typeface="Comic Sans MS" pitchFamily="66" charset="0"/>
              </a:rPr>
              <a:t>Q</a:t>
            </a:r>
          </a:p>
        </p:txBody>
      </p:sp>
      <p:sp>
        <p:nvSpPr>
          <p:cNvPr id="63" name="TextBox 62"/>
          <p:cNvSpPr txBox="1"/>
          <p:nvPr/>
        </p:nvSpPr>
        <p:spPr>
          <a:xfrm>
            <a:off x="6213249" y="2590800"/>
            <a:ext cx="433132" cy="307777"/>
          </a:xfrm>
          <a:prstGeom prst="rect">
            <a:avLst/>
          </a:prstGeom>
          <a:noFill/>
        </p:spPr>
        <p:txBody>
          <a:bodyPr wrap="none" rtlCol="0">
            <a:spAutoFit/>
          </a:bodyPr>
          <a:lstStyle/>
          <a:p>
            <a:pPr algn="ctr"/>
            <a:r>
              <a:rPr lang="en-GB" sz="1400" dirty="0">
                <a:latin typeface="Comic Sans MS" pitchFamily="66" charset="0"/>
              </a:rPr>
              <a:t>3m</a:t>
            </a:r>
          </a:p>
        </p:txBody>
      </p:sp>
      <p:sp>
        <p:nvSpPr>
          <p:cNvPr id="64" name="TextBox 63"/>
          <p:cNvSpPr txBox="1"/>
          <p:nvPr/>
        </p:nvSpPr>
        <p:spPr>
          <a:xfrm>
            <a:off x="7239000" y="2590800"/>
            <a:ext cx="324128" cy="307777"/>
          </a:xfrm>
          <a:prstGeom prst="rect">
            <a:avLst/>
          </a:prstGeom>
          <a:noFill/>
        </p:spPr>
        <p:txBody>
          <a:bodyPr wrap="none" rtlCol="0">
            <a:spAutoFit/>
          </a:bodyPr>
          <a:lstStyle/>
          <a:p>
            <a:pPr algn="ctr"/>
            <a:r>
              <a:rPr lang="en-GB" sz="1400" dirty="0">
                <a:latin typeface="Comic Sans MS" pitchFamily="66" charset="0"/>
              </a:rPr>
              <a:t>m</a:t>
            </a:r>
          </a:p>
        </p:txBody>
      </p:sp>
      <p:sp>
        <p:nvSpPr>
          <p:cNvPr id="51" name="TextBox 50"/>
          <p:cNvSpPr txBox="1"/>
          <p:nvPr/>
        </p:nvSpPr>
        <p:spPr>
          <a:xfrm>
            <a:off x="3810001" y="3124201"/>
            <a:ext cx="5029200" cy="523220"/>
          </a:xfrm>
          <a:prstGeom prst="rect">
            <a:avLst/>
          </a:prstGeom>
          <a:noFill/>
        </p:spPr>
        <p:txBody>
          <a:bodyPr wrap="square" rtlCol="0">
            <a:spAutoFit/>
          </a:bodyPr>
          <a:lstStyle/>
          <a:p>
            <a:r>
              <a:rPr lang="en-GB" sz="1400" dirty="0">
                <a:latin typeface="Comic Sans MS" pitchFamily="66" charset="0"/>
                <a:sym typeface="Wingdings" pitchFamily="2" charset="2"/>
              </a:rPr>
              <a:t> As there is a further collision, </a:t>
            </a:r>
            <a:r>
              <a:rPr lang="en-GB" sz="1400" u="sng" dirty="0">
                <a:latin typeface="Comic Sans MS" pitchFamily="66" charset="0"/>
                <a:sym typeface="Wingdings" pitchFamily="2" charset="2"/>
              </a:rPr>
              <a:t>Q must be travelling faster than P</a:t>
            </a:r>
            <a:r>
              <a:rPr lang="en-GB" sz="1400" dirty="0">
                <a:latin typeface="Comic Sans MS" pitchFamily="66" charset="0"/>
                <a:sym typeface="Wingdings" pitchFamily="2" charset="2"/>
              </a:rPr>
              <a:t> in this direction</a:t>
            </a:r>
            <a:endParaRPr lang="en-GB" sz="1400" dirty="0">
              <a:latin typeface="Comic Sans MS" pitchFamily="66" charset="0"/>
            </a:endParaRPr>
          </a:p>
        </p:txBody>
      </p:sp>
      <p:cxnSp>
        <p:nvCxnSpPr>
          <p:cNvPr id="70" name="Straight Arrow Connector 69"/>
          <p:cNvCxnSpPr/>
          <p:nvPr/>
        </p:nvCxnSpPr>
        <p:spPr>
          <a:xfrm flipH="1">
            <a:off x="61722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6172200" y="1905000"/>
            <a:ext cx="412292" cy="307777"/>
          </a:xfrm>
          <a:prstGeom prst="rect">
            <a:avLst/>
          </a:prstGeom>
          <a:noFill/>
        </p:spPr>
        <p:txBody>
          <a:bodyPr wrap="none" rtlCol="0">
            <a:spAutoFit/>
          </a:bodyPr>
          <a:lstStyle/>
          <a:p>
            <a:pPr algn="ctr"/>
            <a:r>
              <a:rPr lang="en-GB" sz="1400" baseline="30000" dirty="0">
                <a:latin typeface="Comic Sans MS" pitchFamily="66" charset="0"/>
              </a:rPr>
              <a:t>u</a:t>
            </a:r>
            <a:r>
              <a:rPr lang="en-GB" sz="1400" dirty="0">
                <a:latin typeface="Comic Sans MS" pitchFamily="66" charset="0"/>
              </a:rPr>
              <a:t>/</a:t>
            </a:r>
            <a:r>
              <a:rPr lang="en-GB" sz="1400" baseline="-25000" dirty="0">
                <a:latin typeface="Comic Sans MS" pitchFamily="66" charset="0"/>
              </a:rPr>
              <a:t>6</a:t>
            </a:r>
          </a:p>
        </p:txBody>
      </p:sp>
      <p:cxnSp>
        <p:nvCxnSpPr>
          <p:cNvPr id="72" name="Straight Arrow Connector 71"/>
          <p:cNvCxnSpPr/>
          <p:nvPr/>
        </p:nvCxnSpPr>
        <p:spPr>
          <a:xfrm flipH="1">
            <a:off x="7162800" y="22098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7082649" y="1905000"/>
            <a:ext cx="572593" cy="307777"/>
          </a:xfrm>
          <a:prstGeom prst="rect">
            <a:avLst/>
          </a:prstGeom>
          <a:noFill/>
        </p:spPr>
        <p:txBody>
          <a:bodyPr wrap="none" rtlCol="0">
            <a:spAutoFit/>
          </a:bodyPr>
          <a:lstStyle/>
          <a:p>
            <a:pPr algn="ctr"/>
            <a:r>
              <a:rPr lang="en-GB" sz="1400" baseline="30000" dirty="0">
                <a:latin typeface="Comic Sans MS" pitchFamily="66" charset="0"/>
              </a:rPr>
              <a:t>3ue’</a:t>
            </a:r>
            <a:r>
              <a:rPr lang="en-GB" sz="1400" dirty="0">
                <a:latin typeface="Comic Sans MS" pitchFamily="66" charset="0"/>
              </a:rPr>
              <a:t>/</a:t>
            </a:r>
            <a:r>
              <a:rPr lang="en-GB" sz="1400" baseline="-25000" dirty="0">
                <a:latin typeface="Comic Sans MS" pitchFamily="66" charset="0"/>
              </a:rPr>
              <a:t>2</a:t>
            </a:r>
          </a:p>
        </p:txBody>
      </p:sp>
      <mc:AlternateContent xmlns:mc="http://schemas.openxmlformats.org/markup-compatibility/2006" xmlns:a14="http://schemas.microsoft.com/office/drawing/2010/main">
        <mc:Choice Requires="a14">
          <p:sp>
            <p:nvSpPr>
              <p:cNvPr id="16" name="TextBox 15"/>
              <p:cNvSpPr txBox="1"/>
              <p:nvPr/>
            </p:nvSpPr>
            <p:spPr>
              <a:xfrm>
                <a:off x="3962400" y="3733800"/>
                <a:ext cx="904543" cy="51347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GB" sz="1400" b="0" i="1" smtClean="0">
                              <a:latin typeface="Cambria Math"/>
                            </a:rPr>
                            <m:t>3</m:t>
                          </m:r>
                          <m:r>
                            <a:rPr lang="en-GB" sz="1400" b="0" i="1" smtClean="0">
                              <a:latin typeface="Cambria Math"/>
                            </a:rPr>
                            <m:t>𝑢𝑒</m:t>
                          </m:r>
                          <m:r>
                            <a:rPr lang="en-GB" sz="1400" b="0" i="1" smtClean="0">
                              <a:latin typeface="Cambria Math"/>
                            </a:rPr>
                            <m:t>′</m:t>
                          </m:r>
                        </m:num>
                        <m:den>
                          <m:r>
                            <a:rPr lang="en-GB" sz="1400" b="0" i="1" smtClean="0">
                              <a:latin typeface="Cambria Math"/>
                            </a:rPr>
                            <m:t>2</m:t>
                          </m:r>
                        </m:den>
                      </m:f>
                      <m:r>
                        <a:rPr lang="en-GB" sz="1400" b="0" i="1" smtClean="0">
                          <a:latin typeface="Cambria Math"/>
                        </a:rPr>
                        <m:t>&gt;</m:t>
                      </m:r>
                      <m:f>
                        <m:fPr>
                          <m:ctrlPr>
                            <a:rPr lang="en-GB" sz="1400" b="0" i="1" smtClean="0">
                              <a:latin typeface="Cambria Math" panose="02040503050406030204" pitchFamily="18" charset="0"/>
                            </a:rPr>
                          </m:ctrlPr>
                        </m:fPr>
                        <m:num>
                          <m:r>
                            <a:rPr lang="en-GB" sz="1400" b="0" i="1" smtClean="0">
                              <a:latin typeface="Cambria Math"/>
                            </a:rPr>
                            <m:t>𝑢</m:t>
                          </m:r>
                        </m:num>
                        <m:den>
                          <m:r>
                            <a:rPr lang="en-GB" sz="1400" b="0" i="1" smtClean="0">
                              <a:latin typeface="Cambria Math"/>
                            </a:rPr>
                            <m:t>6</m:t>
                          </m:r>
                        </m:den>
                      </m:f>
                    </m:oMath>
                  </m:oMathPara>
                </a14:m>
                <a:endParaRPr lang="en-GB" sz="1400" dirty="0"/>
              </a:p>
            </p:txBody>
          </p:sp>
        </mc:Choice>
        <mc:Fallback xmlns="">
          <p:sp>
            <p:nvSpPr>
              <p:cNvPr id="16" name="TextBox 15"/>
              <p:cNvSpPr txBox="1">
                <a:spLocks noRot="1" noChangeAspect="1" noMove="1" noResize="1" noEditPoints="1" noAdjustHandles="1" noChangeArrowheads="1" noChangeShapeType="1" noTextEdit="1"/>
              </p:cNvSpPr>
              <p:nvPr/>
            </p:nvSpPr>
            <p:spPr>
              <a:xfrm>
                <a:off x="3962400" y="3733800"/>
                <a:ext cx="904543" cy="513474"/>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3962400" y="4343400"/>
                <a:ext cx="904543" cy="51347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GB" sz="1400" b="0" i="1" smtClean="0">
                              <a:latin typeface="Cambria Math"/>
                            </a:rPr>
                            <m:t>9</m:t>
                          </m:r>
                          <m:r>
                            <a:rPr lang="en-GB" sz="1400" b="0" i="1" smtClean="0">
                              <a:latin typeface="Cambria Math"/>
                            </a:rPr>
                            <m:t>𝑢𝑒</m:t>
                          </m:r>
                          <m:r>
                            <a:rPr lang="en-GB" sz="1400" b="0" i="1" smtClean="0">
                              <a:latin typeface="Cambria Math"/>
                            </a:rPr>
                            <m:t>′</m:t>
                          </m:r>
                        </m:num>
                        <m:den>
                          <m:r>
                            <a:rPr lang="en-GB" sz="1400" b="0" i="1" smtClean="0">
                              <a:latin typeface="Cambria Math"/>
                            </a:rPr>
                            <m:t>6</m:t>
                          </m:r>
                        </m:den>
                      </m:f>
                      <m:r>
                        <a:rPr lang="en-GB" sz="1400" b="0" i="1" smtClean="0">
                          <a:latin typeface="Cambria Math"/>
                        </a:rPr>
                        <m:t>&gt;</m:t>
                      </m:r>
                      <m:f>
                        <m:fPr>
                          <m:ctrlPr>
                            <a:rPr lang="en-GB" sz="1400" b="0" i="1" smtClean="0">
                              <a:latin typeface="Cambria Math" panose="02040503050406030204" pitchFamily="18" charset="0"/>
                            </a:rPr>
                          </m:ctrlPr>
                        </m:fPr>
                        <m:num>
                          <m:r>
                            <a:rPr lang="en-GB" sz="1400" b="0" i="1" smtClean="0">
                              <a:latin typeface="Cambria Math"/>
                            </a:rPr>
                            <m:t>𝑢</m:t>
                          </m:r>
                        </m:num>
                        <m:den>
                          <m:r>
                            <a:rPr lang="en-GB" sz="1400" b="0" i="1" smtClean="0">
                              <a:latin typeface="Cambria Math"/>
                            </a:rPr>
                            <m:t>6</m:t>
                          </m:r>
                        </m:den>
                      </m:f>
                    </m:oMath>
                  </m:oMathPara>
                </a14:m>
                <a:endParaRPr lang="en-GB" sz="1400" dirty="0"/>
              </a:p>
            </p:txBody>
          </p:sp>
        </mc:Choice>
        <mc:Fallback xmlns="">
          <p:sp>
            <p:nvSpPr>
              <p:cNvPr id="52" name="TextBox 51"/>
              <p:cNvSpPr txBox="1">
                <a:spLocks noRot="1" noChangeAspect="1" noMove="1" noResize="1" noEditPoints="1" noAdjustHandles="1" noChangeArrowheads="1" noChangeShapeType="1" noTextEdit="1"/>
              </p:cNvSpPr>
              <p:nvPr/>
            </p:nvSpPr>
            <p:spPr>
              <a:xfrm>
                <a:off x="3962400" y="4343400"/>
                <a:ext cx="904543" cy="513474"/>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3962400" y="5029200"/>
                <a:ext cx="904543"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9</m:t>
                      </m:r>
                      <m:r>
                        <a:rPr lang="en-GB" sz="1400" b="0" i="1" smtClean="0">
                          <a:latin typeface="Cambria Math"/>
                        </a:rPr>
                        <m:t>𝑢𝑒</m:t>
                      </m:r>
                      <m:r>
                        <a:rPr lang="en-GB" sz="1400" b="0" i="1" smtClean="0">
                          <a:latin typeface="Cambria Math"/>
                        </a:rPr>
                        <m:t>′&gt;</m:t>
                      </m:r>
                      <m:r>
                        <a:rPr lang="en-GB" sz="1400" b="0" i="1" smtClean="0">
                          <a:latin typeface="Cambria Math"/>
                        </a:rPr>
                        <m:t>𝑢</m:t>
                      </m:r>
                    </m:oMath>
                  </m:oMathPara>
                </a14:m>
                <a:endParaRPr lang="en-GB" sz="1400" dirty="0"/>
              </a:p>
            </p:txBody>
          </p:sp>
        </mc:Choice>
        <mc:Fallback xmlns="">
          <p:sp>
            <p:nvSpPr>
              <p:cNvPr id="53" name="TextBox 52"/>
              <p:cNvSpPr txBox="1">
                <a:spLocks noRot="1" noChangeAspect="1" noMove="1" noResize="1" noEditPoints="1" noAdjustHandles="1" noChangeArrowheads="1" noChangeShapeType="1" noTextEdit="1"/>
              </p:cNvSpPr>
              <p:nvPr/>
            </p:nvSpPr>
            <p:spPr>
              <a:xfrm>
                <a:off x="3962400" y="5029200"/>
                <a:ext cx="904543" cy="307777"/>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4038600" y="5486400"/>
                <a:ext cx="8382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9</m:t>
                      </m:r>
                      <m:r>
                        <a:rPr lang="en-GB" sz="1400" b="0" i="1" smtClean="0">
                          <a:latin typeface="Cambria Math"/>
                        </a:rPr>
                        <m:t>𝑒</m:t>
                      </m:r>
                      <m:r>
                        <a:rPr lang="en-GB" sz="1400" b="0" i="1" smtClean="0">
                          <a:latin typeface="Cambria Math"/>
                        </a:rPr>
                        <m:t>′&gt;1</m:t>
                      </m:r>
                    </m:oMath>
                  </m:oMathPara>
                </a14:m>
                <a:endParaRPr lang="en-GB" sz="1400" dirty="0"/>
              </a:p>
            </p:txBody>
          </p:sp>
        </mc:Choice>
        <mc:Fallback xmlns="">
          <p:sp>
            <p:nvSpPr>
              <p:cNvPr id="54" name="TextBox 53"/>
              <p:cNvSpPr txBox="1">
                <a:spLocks noRot="1" noChangeAspect="1" noMove="1" noResize="1" noEditPoints="1" noAdjustHandles="1" noChangeArrowheads="1" noChangeShapeType="1" noTextEdit="1"/>
              </p:cNvSpPr>
              <p:nvPr/>
            </p:nvSpPr>
            <p:spPr>
              <a:xfrm>
                <a:off x="4038600" y="5486400"/>
                <a:ext cx="838200" cy="307777"/>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4038600" y="5867400"/>
                <a:ext cx="914400" cy="5142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′&gt;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9</m:t>
                          </m:r>
                        </m:den>
                      </m:f>
                    </m:oMath>
                  </m:oMathPara>
                </a14:m>
                <a:endParaRPr lang="en-GB" sz="1400" dirty="0"/>
              </a:p>
            </p:txBody>
          </p:sp>
        </mc:Choice>
        <mc:Fallback xmlns="">
          <p:sp>
            <p:nvSpPr>
              <p:cNvPr id="57" name="TextBox 56"/>
              <p:cNvSpPr txBox="1">
                <a:spLocks noRot="1" noChangeAspect="1" noMove="1" noResize="1" noEditPoints="1" noAdjustHandles="1" noChangeArrowheads="1" noChangeShapeType="1" noTextEdit="1"/>
              </p:cNvSpPr>
              <p:nvPr/>
            </p:nvSpPr>
            <p:spPr>
              <a:xfrm>
                <a:off x="4038600" y="5867400"/>
                <a:ext cx="914400" cy="514243"/>
              </a:xfrm>
              <a:prstGeom prst="rect">
                <a:avLst/>
              </a:prstGeom>
              <a:blipFill rotWithShape="1">
                <a:blip r:embed="rId15"/>
                <a:stretch>
                  <a:fillRect/>
                </a:stretch>
              </a:blipFill>
            </p:spPr>
            <p:txBody>
              <a:bodyPr/>
              <a:lstStyle/>
              <a:p>
                <a:r>
                  <a:rPr lang="en-GB">
                    <a:noFill/>
                  </a:rPr>
                  <a:t> </a:t>
                </a:r>
              </a:p>
            </p:txBody>
          </p:sp>
        </mc:Fallback>
      </mc:AlternateContent>
      <p:sp>
        <p:nvSpPr>
          <p:cNvPr id="58" name="Arc 57"/>
          <p:cNvSpPr/>
          <p:nvPr/>
        </p:nvSpPr>
        <p:spPr>
          <a:xfrm>
            <a:off x="4800600" y="40386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1" name="TextBox 60"/>
          <p:cNvSpPr txBox="1"/>
          <p:nvPr/>
        </p:nvSpPr>
        <p:spPr>
          <a:xfrm>
            <a:off x="5181600" y="4038600"/>
            <a:ext cx="1828800" cy="523220"/>
          </a:xfrm>
          <a:prstGeom prst="rect">
            <a:avLst/>
          </a:prstGeom>
          <a:noFill/>
        </p:spPr>
        <p:txBody>
          <a:bodyPr wrap="square" rtlCol="0">
            <a:spAutoFit/>
          </a:bodyPr>
          <a:lstStyle/>
          <a:p>
            <a:pPr algn="ctr"/>
            <a:r>
              <a:rPr lang="en-GB" sz="1400" dirty="0">
                <a:solidFill>
                  <a:srgbClr val="FF0000"/>
                </a:solidFill>
                <a:latin typeface="Comic Sans MS" pitchFamily="66" charset="0"/>
              </a:rPr>
              <a:t>Make denominators equivalent</a:t>
            </a:r>
            <a:endParaRPr lang="en-GB" sz="1400" b="1" baseline="-25000" dirty="0">
              <a:solidFill>
                <a:srgbClr val="FF0000"/>
              </a:solidFill>
              <a:latin typeface="Comic Sans MS" pitchFamily="66" charset="0"/>
            </a:endParaRPr>
          </a:p>
        </p:txBody>
      </p:sp>
      <p:sp>
        <p:nvSpPr>
          <p:cNvPr id="62" name="Arc 61"/>
          <p:cNvSpPr/>
          <p:nvPr/>
        </p:nvSpPr>
        <p:spPr>
          <a:xfrm>
            <a:off x="4800600" y="46482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5" name="Arc 64"/>
          <p:cNvSpPr/>
          <p:nvPr/>
        </p:nvSpPr>
        <p:spPr>
          <a:xfrm>
            <a:off x="4800600" y="5257800"/>
            <a:ext cx="457200" cy="3810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0" name="Arc 79"/>
          <p:cNvSpPr/>
          <p:nvPr/>
        </p:nvSpPr>
        <p:spPr>
          <a:xfrm>
            <a:off x="4800600" y="57150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1" name="TextBox 80"/>
          <p:cNvSpPr txBox="1"/>
          <p:nvPr/>
        </p:nvSpPr>
        <p:spPr>
          <a:xfrm>
            <a:off x="5181600" y="4800600"/>
            <a:ext cx="1371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by 6</a:t>
            </a:r>
            <a:endParaRPr lang="en-GB" sz="1400" b="1" baseline="-25000" dirty="0">
              <a:solidFill>
                <a:srgbClr val="FF0000"/>
              </a:solidFill>
              <a:latin typeface="Comic Sans MS" pitchFamily="66" charset="0"/>
            </a:endParaRPr>
          </a:p>
        </p:txBody>
      </p:sp>
      <p:sp>
        <p:nvSpPr>
          <p:cNvPr id="82" name="TextBox 81"/>
          <p:cNvSpPr txBox="1"/>
          <p:nvPr/>
        </p:nvSpPr>
        <p:spPr>
          <a:xfrm>
            <a:off x="5105400" y="5257800"/>
            <a:ext cx="1371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u</a:t>
            </a:r>
            <a:endParaRPr lang="en-GB" sz="1400" b="1" baseline="-25000" dirty="0">
              <a:solidFill>
                <a:srgbClr val="FF0000"/>
              </a:solidFill>
              <a:latin typeface="Comic Sans MS" pitchFamily="66" charset="0"/>
            </a:endParaRPr>
          </a:p>
        </p:txBody>
      </p:sp>
      <p:sp>
        <p:nvSpPr>
          <p:cNvPr id="83" name="TextBox 82"/>
          <p:cNvSpPr txBox="1"/>
          <p:nvPr/>
        </p:nvSpPr>
        <p:spPr>
          <a:xfrm>
            <a:off x="5181600" y="5791200"/>
            <a:ext cx="1371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9</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68" name="TextBox 67"/>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68" name="TextBox 67"/>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69" name="TextBox 68"/>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5" name="TextBox 74"/>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75" name="TextBox 74"/>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6" name="TextBox 75"/>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76" name="TextBox 75"/>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77" name="TextBox 76"/>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0"/>
                <a:stretch>
                  <a:fillRect b="-3846"/>
                </a:stretch>
              </a:blipFill>
            </p:spPr>
            <p:txBody>
              <a:bodyPr/>
              <a:lstStyle/>
              <a:p>
                <a:r>
                  <a:rPr lang="en-GB">
                    <a:noFill/>
                  </a:rPr>
                  <a:t> </a:t>
                </a:r>
              </a:p>
            </p:txBody>
          </p:sp>
        </mc:Fallback>
      </mc:AlternateContent>
      <p:sp>
        <p:nvSpPr>
          <p:cNvPr id="78" name="TextBox 77"/>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1"/>
              </a:rPr>
              <a:t>Applet for collision demonstrations</a:t>
            </a:r>
            <a:endParaRPr lang="en-GB" sz="1400" dirty="0">
              <a:latin typeface="Comic Sans MS" pitchFamily="66" charset="0"/>
            </a:endParaRPr>
          </a:p>
        </p:txBody>
      </p:sp>
      <p:sp>
        <p:nvSpPr>
          <p:cNvPr id="79"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705164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blinds(horizontal)">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blinds(horizontal)">
                                      <p:cBhvr>
                                        <p:cTn id="17" dur="5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blinds(horizontal)">
                                      <p:cBhvr>
                                        <p:cTn id="22" dur="5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blinds(horizontal)">
                                      <p:cBhvr>
                                        <p:cTn id="27" dur="500"/>
                                        <p:tgtEl>
                                          <p:spTgt spid="5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2"/>
                                        </p:tgtEl>
                                        <p:attrNameLst>
                                          <p:attrName>style.visibility</p:attrName>
                                        </p:attrNameLst>
                                      </p:cBhvr>
                                      <p:to>
                                        <p:strVal val="visible"/>
                                      </p:to>
                                    </p:set>
                                    <p:animEffect transition="in" filter="blinds(horizontal)">
                                      <p:cBhvr>
                                        <p:cTn id="32" dur="500"/>
                                        <p:tgtEl>
                                          <p:spTgt spid="6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1"/>
                                        </p:tgtEl>
                                        <p:attrNameLst>
                                          <p:attrName>style.visibility</p:attrName>
                                        </p:attrNameLst>
                                      </p:cBhvr>
                                      <p:to>
                                        <p:strVal val="visible"/>
                                      </p:to>
                                    </p:set>
                                    <p:animEffect transition="in" filter="blinds(horizontal)">
                                      <p:cBhvr>
                                        <p:cTn id="37" dur="500"/>
                                        <p:tgtEl>
                                          <p:spTgt spid="8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blinds(horizontal)">
                                      <p:cBhvr>
                                        <p:cTn id="42" dur="500"/>
                                        <p:tgtEl>
                                          <p:spTgt spid="5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5"/>
                                        </p:tgtEl>
                                        <p:attrNameLst>
                                          <p:attrName>style.visibility</p:attrName>
                                        </p:attrNameLst>
                                      </p:cBhvr>
                                      <p:to>
                                        <p:strVal val="visible"/>
                                      </p:to>
                                    </p:set>
                                    <p:animEffect transition="in" filter="blinds(horizontal)">
                                      <p:cBhvr>
                                        <p:cTn id="47" dur="500"/>
                                        <p:tgtEl>
                                          <p:spTgt spid="6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2"/>
                                        </p:tgtEl>
                                        <p:attrNameLst>
                                          <p:attrName>style.visibility</p:attrName>
                                        </p:attrNameLst>
                                      </p:cBhvr>
                                      <p:to>
                                        <p:strVal val="visible"/>
                                      </p:to>
                                    </p:set>
                                    <p:animEffect transition="in" filter="blinds(horizontal)">
                                      <p:cBhvr>
                                        <p:cTn id="52" dur="500"/>
                                        <p:tgtEl>
                                          <p:spTgt spid="8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4"/>
                                        </p:tgtEl>
                                        <p:attrNameLst>
                                          <p:attrName>style.visibility</p:attrName>
                                        </p:attrNameLst>
                                      </p:cBhvr>
                                      <p:to>
                                        <p:strVal val="visible"/>
                                      </p:to>
                                    </p:set>
                                    <p:animEffect transition="in" filter="blinds(horizontal)">
                                      <p:cBhvr>
                                        <p:cTn id="57" dur="500"/>
                                        <p:tgtEl>
                                          <p:spTgt spid="5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80"/>
                                        </p:tgtEl>
                                        <p:attrNameLst>
                                          <p:attrName>style.visibility</p:attrName>
                                        </p:attrNameLst>
                                      </p:cBhvr>
                                      <p:to>
                                        <p:strVal val="visible"/>
                                      </p:to>
                                    </p:set>
                                    <p:animEffect transition="in" filter="blinds(horizontal)">
                                      <p:cBhvr>
                                        <p:cTn id="62" dur="500"/>
                                        <p:tgtEl>
                                          <p:spTgt spid="80"/>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83"/>
                                        </p:tgtEl>
                                        <p:attrNameLst>
                                          <p:attrName>style.visibility</p:attrName>
                                        </p:attrNameLst>
                                      </p:cBhvr>
                                      <p:to>
                                        <p:strVal val="visible"/>
                                      </p:to>
                                    </p:set>
                                    <p:animEffect transition="in" filter="blinds(horizontal)">
                                      <p:cBhvr>
                                        <p:cTn id="67" dur="500"/>
                                        <p:tgtEl>
                                          <p:spTgt spid="83"/>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blinds(horizontal)">
                                      <p:cBhvr>
                                        <p:cTn id="72"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16" grpId="0"/>
      <p:bldP spid="52" grpId="0"/>
      <p:bldP spid="53" grpId="0"/>
      <p:bldP spid="54" grpId="0"/>
      <p:bldP spid="57" grpId="0"/>
      <p:bldP spid="58" grpId="0" animBg="1"/>
      <p:bldP spid="61" grpId="0"/>
      <p:bldP spid="62" grpId="0" animBg="1"/>
      <p:bldP spid="65" grpId="0" animBg="1"/>
      <p:bldP spid="80" grpId="0" animBg="1"/>
      <p:bldP spid="81" grpId="0"/>
      <p:bldP spid="82" grpId="0"/>
      <p:bldP spid="8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3788979" cy="50292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tennis ball, which may be modelled as a particle, is dropped from rest at a height of 90cm onto a smooth horizontal plane. The coefficient of restitution between the ball and the plane is 0.5. Assume there is no air resistance and the ball falls freely under gravity at a right angle to the plane.</a:t>
            </a:r>
          </a:p>
          <a:p>
            <a:pPr marL="0" indent="0" algn="ctr">
              <a:buNone/>
            </a:pPr>
            <a:endParaRPr lang="en-GB" sz="1400" baseline="-25000" dirty="0">
              <a:latin typeface="Comic Sans MS" pitchFamily="66" charset="0"/>
            </a:endParaRPr>
          </a:p>
          <a:p>
            <a:pPr algn="ctr">
              <a:buAutoNum type="alphaLcParenR"/>
            </a:pPr>
            <a:r>
              <a:rPr lang="en-GB" sz="1400" dirty="0">
                <a:latin typeface="Comic Sans MS" pitchFamily="66" charset="0"/>
              </a:rPr>
              <a:t>Find the height to which the ball rebounds after the first bounce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height to which the ball bounces after the second bounce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total distance travelled by the ball before it comes to rest</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cxnSp>
        <p:nvCxnSpPr>
          <p:cNvPr id="12" name="Straight Connector 11"/>
          <p:cNvCxnSpPr/>
          <p:nvPr/>
        </p:nvCxnSpPr>
        <p:spPr>
          <a:xfrm>
            <a:off x="4648200" y="2631743"/>
            <a:ext cx="228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648200" y="1524000"/>
            <a:ext cx="192895" cy="195225"/>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p:cNvCxnSpPr/>
          <p:nvPr/>
        </p:nvCxnSpPr>
        <p:spPr>
          <a:xfrm>
            <a:off x="4495800" y="1600200"/>
            <a:ext cx="0" cy="9906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962400" y="1905000"/>
            <a:ext cx="587020" cy="307777"/>
          </a:xfrm>
          <a:prstGeom prst="rect">
            <a:avLst/>
          </a:prstGeom>
          <a:noFill/>
        </p:spPr>
        <p:txBody>
          <a:bodyPr wrap="none" rtlCol="0">
            <a:spAutoFit/>
          </a:bodyPr>
          <a:lstStyle/>
          <a:p>
            <a:r>
              <a:rPr lang="en-GB" sz="1400" dirty="0">
                <a:latin typeface="Comic Sans MS" pitchFamily="66" charset="0"/>
              </a:rPr>
              <a:t>0.9m</a:t>
            </a:r>
          </a:p>
        </p:txBody>
      </p:sp>
      <p:sp>
        <p:nvSpPr>
          <p:cNvPr id="21" name="TextBox 20"/>
          <p:cNvSpPr txBox="1"/>
          <p:nvPr/>
        </p:nvSpPr>
        <p:spPr>
          <a:xfrm>
            <a:off x="3962400" y="2743200"/>
            <a:ext cx="2417650" cy="307777"/>
          </a:xfrm>
          <a:prstGeom prst="rect">
            <a:avLst/>
          </a:prstGeom>
          <a:noFill/>
        </p:spPr>
        <p:txBody>
          <a:bodyPr wrap="none" rtlCol="0">
            <a:spAutoFit/>
          </a:bodyPr>
          <a:lstStyle/>
          <a:p>
            <a:r>
              <a:rPr lang="en-GB" sz="1400" u="sng" dirty="0">
                <a:latin typeface="Comic Sans MS" pitchFamily="66" charset="0"/>
              </a:rPr>
              <a:t>Height of the first bounce</a:t>
            </a:r>
          </a:p>
        </p:txBody>
      </p:sp>
      <p:sp>
        <p:nvSpPr>
          <p:cNvPr id="22" name="TextBox 21"/>
          <p:cNvSpPr txBox="1"/>
          <p:nvPr/>
        </p:nvSpPr>
        <p:spPr>
          <a:xfrm>
            <a:off x="3962401" y="3048000"/>
            <a:ext cx="5029199" cy="738664"/>
          </a:xfrm>
          <a:prstGeom prst="rect">
            <a:avLst/>
          </a:prstGeom>
          <a:noFill/>
        </p:spPr>
        <p:txBody>
          <a:bodyPr wrap="square" rtlCol="0">
            <a:spAutoFit/>
          </a:bodyPr>
          <a:lstStyle/>
          <a:p>
            <a:r>
              <a:rPr lang="en-GB" sz="1400" dirty="0">
                <a:latin typeface="Comic Sans MS" pitchFamily="66" charset="0"/>
                <a:sym typeface="Wingdings" pitchFamily="2" charset="2"/>
              </a:rPr>
              <a:t> To start with, we need the approach velocity so we can calculate the speed the ball bounces up from the plane</a:t>
            </a:r>
          </a:p>
          <a:p>
            <a:r>
              <a:rPr lang="en-GB" sz="1400" dirty="0">
                <a:latin typeface="Comic Sans MS" pitchFamily="66" charset="0"/>
                <a:sym typeface="Wingdings" pitchFamily="2" charset="2"/>
              </a:rPr>
              <a:t> Use SUVAT</a:t>
            </a:r>
            <a:endParaRPr lang="en-GB" sz="1400" dirty="0">
              <a:latin typeface="Comic Sans MS" pitchFamily="66" charset="0"/>
            </a:endParaRPr>
          </a:p>
        </p:txBody>
      </p:sp>
      <mc:AlternateContent xmlns:mc="http://schemas.openxmlformats.org/markup-compatibility/2006" xmlns:a14="http://schemas.microsoft.com/office/drawing/2010/main">
        <mc:Choice Requires="a14">
          <p:sp>
            <p:nvSpPr>
              <p:cNvPr id="24" name="Rectangle 23"/>
              <p:cNvSpPr/>
              <p:nvPr/>
            </p:nvSpPr>
            <p:spPr>
              <a:xfrm>
                <a:off x="7010400" y="1600200"/>
                <a:ext cx="781816"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𝑠</m:t>
                      </m:r>
                      <m:r>
                        <a:rPr lang="en-GB" sz="1400" b="0" i="1" smtClean="0">
                          <a:solidFill>
                            <a:prstClr val="black"/>
                          </a:solidFill>
                          <a:latin typeface="Cambria Math"/>
                        </a:rPr>
                        <m:t>=0.9</m:t>
                      </m:r>
                    </m:oMath>
                  </m:oMathPara>
                </a14:m>
                <a:endParaRPr lang="en-GB" sz="1400" dirty="0"/>
              </a:p>
            </p:txBody>
          </p:sp>
        </mc:Choice>
        <mc:Fallback xmlns="">
          <p:sp>
            <p:nvSpPr>
              <p:cNvPr id="24" name="Rectangle 23"/>
              <p:cNvSpPr>
                <a:spLocks noRot="1" noChangeAspect="1" noMove="1" noResize="1" noEditPoints="1" noAdjustHandles="1" noChangeArrowheads="1" noChangeShapeType="1" noTextEdit="1"/>
              </p:cNvSpPr>
              <p:nvPr/>
            </p:nvSpPr>
            <p:spPr>
              <a:xfrm>
                <a:off x="7010400" y="1600200"/>
                <a:ext cx="781816" cy="307777"/>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7010400" y="1905000"/>
                <a:ext cx="665695"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𝑢</m:t>
                      </m:r>
                      <m:r>
                        <a:rPr lang="en-GB" sz="1400" b="0" i="1" smtClean="0">
                          <a:solidFill>
                            <a:prstClr val="black"/>
                          </a:solidFill>
                          <a:latin typeface="Cambria Math"/>
                        </a:rPr>
                        <m:t>=0</m:t>
                      </m:r>
                    </m:oMath>
                  </m:oMathPara>
                </a14:m>
                <a:endParaRPr lang="en-GB" sz="1400" dirty="0"/>
              </a:p>
            </p:txBody>
          </p:sp>
        </mc:Choice>
        <mc:Fallback xmlns="">
          <p:sp>
            <p:nvSpPr>
              <p:cNvPr id="26" name="Rectangle 25"/>
              <p:cNvSpPr>
                <a:spLocks noRot="1" noChangeAspect="1" noMove="1" noResize="1" noEditPoints="1" noAdjustHandles="1" noChangeArrowheads="1" noChangeShapeType="1" noTextEdit="1"/>
              </p:cNvSpPr>
              <p:nvPr/>
            </p:nvSpPr>
            <p:spPr>
              <a:xfrm>
                <a:off x="7010400" y="1905000"/>
                <a:ext cx="665695" cy="307777"/>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7010400" y="2209800"/>
                <a:ext cx="627736"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𝑣</m:t>
                      </m:r>
                      <m:r>
                        <a:rPr lang="en-GB" sz="1400" b="0" i="1" smtClean="0">
                          <a:solidFill>
                            <a:prstClr val="black"/>
                          </a:solidFill>
                          <a:latin typeface="Cambria Math"/>
                        </a:rPr>
                        <m:t>= ?</m:t>
                      </m:r>
                    </m:oMath>
                  </m:oMathPara>
                </a14:m>
                <a:endParaRPr lang="en-GB" sz="1400" dirty="0"/>
              </a:p>
            </p:txBody>
          </p:sp>
        </mc:Choice>
        <mc:Fallback xmlns="">
          <p:sp>
            <p:nvSpPr>
              <p:cNvPr id="27" name="Rectangle 26"/>
              <p:cNvSpPr>
                <a:spLocks noRot="1" noChangeAspect="1" noMove="1" noResize="1" noEditPoints="1" noAdjustHandles="1" noChangeArrowheads="1" noChangeShapeType="1" noTextEdit="1"/>
              </p:cNvSpPr>
              <p:nvPr/>
            </p:nvSpPr>
            <p:spPr>
              <a:xfrm>
                <a:off x="7010400" y="2209800"/>
                <a:ext cx="627736"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Rectangle 27"/>
              <p:cNvSpPr/>
              <p:nvPr/>
            </p:nvSpPr>
            <p:spPr>
              <a:xfrm>
                <a:off x="7772400" y="1752600"/>
                <a:ext cx="798552"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𝑎</m:t>
                      </m:r>
                      <m:r>
                        <a:rPr lang="en-GB" sz="1400" b="0" i="1" smtClean="0">
                          <a:solidFill>
                            <a:prstClr val="black"/>
                          </a:solidFill>
                          <a:latin typeface="Cambria Math"/>
                        </a:rPr>
                        <m:t>=9.8</m:t>
                      </m:r>
                    </m:oMath>
                  </m:oMathPara>
                </a14:m>
                <a:endParaRPr lang="en-GB" sz="1400" dirty="0"/>
              </a:p>
            </p:txBody>
          </p:sp>
        </mc:Choice>
        <mc:Fallback xmlns="">
          <p:sp>
            <p:nvSpPr>
              <p:cNvPr id="28" name="Rectangle 27"/>
              <p:cNvSpPr>
                <a:spLocks noRot="1" noChangeAspect="1" noMove="1" noResize="1" noEditPoints="1" noAdjustHandles="1" noChangeArrowheads="1" noChangeShapeType="1" noTextEdit="1"/>
              </p:cNvSpPr>
              <p:nvPr/>
            </p:nvSpPr>
            <p:spPr>
              <a:xfrm>
                <a:off x="7772400" y="1752600"/>
                <a:ext cx="798552" cy="307777"/>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Rectangle 28"/>
              <p:cNvSpPr/>
              <p:nvPr/>
            </p:nvSpPr>
            <p:spPr>
              <a:xfrm>
                <a:off x="7772400" y="2057400"/>
                <a:ext cx="599587"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𝑡</m:t>
                      </m:r>
                      <m:r>
                        <a:rPr lang="en-GB" sz="1400" b="0" i="1" smtClean="0">
                          <a:solidFill>
                            <a:prstClr val="black"/>
                          </a:solidFill>
                          <a:latin typeface="Cambria Math"/>
                        </a:rPr>
                        <m:t>= ?</m:t>
                      </m:r>
                    </m:oMath>
                  </m:oMathPara>
                </a14:m>
                <a:endParaRPr lang="en-GB" sz="1400" dirty="0"/>
              </a:p>
            </p:txBody>
          </p:sp>
        </mc:Choice>
        <mc:Fallback xmlns="">
          <p:sp>
            <p:nvSpPr>
              <p:cNvPr id="29" name="Rectangle 28"/>
              <p:cNvSpPr>
                <a:spLocks noRot="1" noChangeAspect="1" noMove="1" noResize="1" noEditPoints="1" noAdjustHandles="1" noChangeArrowheads="1" noChangeShapeType="1" noTextEdit="1"/>
              </p:cNvSpPr>
              <p:nvPr/>
            </p:nvSpPr>
            <p:spPr>
              <a:xfrm>
                <a:off x="7772400" y="2057400"/>
                <a:ext cx="599587" cy="307777"/>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3962400" y="3886200"/>
                <a:ext cx="134036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r>
                        <a:rPr lang="en-GB" sz="1400" b="0" i="1" smtClean="0">
                          <a:latin typeface="Cambria Math"/>
                        </a:rPr>
                        <m:t>=</m:t>
                      </m:r>
                      <m:sSup>
                        <m:sSupPr>
                          <m:ctrlPr>
                            <a:rPr lang="en-GB" sz="1400" i="1" smtClean="0">
                              <a:latin typeface="Cambria Math" panose="02040503050406030204" pitchFamily="18" charset="0"/>
                            </a:rPr>
                          </m:ctrlPr>
                        </m:sSupPr>
                        <m:e>
                          <m:r>
                            <a:rPr lang="en-GB" sz="1400" b="0" i="1" smtClean="0">
                              <a:latin typeface="Cambria Math"/>
                            </a:rPr>
                            <m:t>𝑢</m:t>
                          </m:r>
                        </m:e>
                        <m:sup>
                          <m:r>
                            <a:rPr lang="en-GB" sz="1400" b="0" i="1" smtClean="0">
                              <a:latin typeface="Cambria Math"/>
                            </a:rPr>
                            <m:t>2</m:t>
                          </m:r>
                        </m:sup>
                      </m:sSup>
                      <m:r>
                        <a:rPr lang="en-GB" sz="1400" b="0" i="1" smtClean="0">
                          <a:latin typeface="Cambria Math"/>
                        </a:rPr>
                        <m:t>+2</m:t>
                      </m:r>
                      <m:r>
                        <a:rPr lang="en-GB" sz="1400" b="0" i="1" smtClean="0">
                          <a:latin typeface="Cambria Math"/>
                        </a:rPr>
                        <m:t>𝑎𝑠</m:t>
                      </m:r>
                    </m:oMath>
                  </m:oMathPara>
                </a14:m>
                <a:endParaRPr lang="en-GB" sz="1400" dirty="0"/>
              </a:p>
            </p:txBody>
          </p:sp>
        </mc:Choice>
        <mc:Fallback xmlns="">
          <p:sp>
            <p:nvSpPr>
              <p:cNvPr id="25" name="TextBox 24"/>
              <p:cNvSpPr txBox="1">
                <a:spLocks noRot="1" noChangeAspect="1" noMove="1" noResize="1" noEditPoints="1" noAdjustHandles="1" noChangeArrowheads="1" noChangeShapeType="1" noTextEdit="1"/>
              </p:cNvSpPr>
              <p:nvPr/>
            </p:nvSpPr>
            <p:spPr>
              <a:xfrm>
                <a:off x="3962400" y="3886200"/>
                <a:ext cx="1340367" cy="307777"/>
              </a:xfrm>
              <a:prstGeom prst="rect">
                <a:avLst/>
              </a:prstGeom>
              <a:blipFill rotWithShape="1">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3962400" y="4343400"/>
                <a:ext cx="198015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r>
                        <a:rPr lang="en-GB" sz="1400" b="0" i="1" smtClean="0">
                          <a:latin typeface="Cambria Math"/>
                        </a:rPr>
                        <m:t>=</m:t>
                      </m:r>
                      <m:sSup>
                        <m:sSupPr>
                          <m:ctrlPr>
                            <a:rPr lang="en-GB" sz="1400" i="1" smtClean="0">
                              <a:latin typeface="Cambria Math" panose="02040503050406030204" pitchFamily="18" charset="0"/>
                            </a:rPr>
                          </m:ctrlPr>
                        </m:sSupPr>
                        <m:e>
                          <m:r>
                            <a:rPr lang="en-GB" sz="1400" b="0" i="1" smtClean="0">
                              <a:latin typeface="Cambria Math"/>
                            </a:rPr>
                            <m:t>(0)</m:t>
                          </m:r>
                        </m:e>
                        <m:sup>
                          <m:r>
                            <a:rPr lang="en-GB" sz="1400" b="0" i="1" smtClean="0">
                              <a:latin typeface="Cambria Math"/>
                            </a:rPr>
                            <m:t>2</m:t>
                          </m:r>
                        </m:sup>
                      </m:sSup>
                      <m:r>
                        <a:rPr lang="en-GB" sz="1400" b="0" i="1" smtClean="0">
                          <a:latin typeface="Cambria Math"/>
                        </a:rPr>
                        <m:t>+2(9.8)(0.9)</m:t>
                      </m:r>
                    </m:oMath>
                  </m:oMathPara>
                </a14:m>
                <a:endParaRPr lang="en-GB" sz="1400" dirty="0"/>
              </a:p>
            </p:txBody>
          </p:sp>
        </mc:Choice>
        <mc:Fallback xmlns="">
          <p:sp>
            <p:nvSpPr>
              <p:cNvPr id="31" name="TextBox 30"/>
              <p:cNvSpPr txBox="1">
                <a:spLocks noRot="1" noChangeAspect="1" noMove="1" noResize="1" noEditPoints="1" noAdjustHandles="1" noChangeArrowheads="1" noChangeShapeType="1" noTextEdit="1"/>
              </p:cNvSpPr>
              <p:nvPr/>
            </p:nvSpPr>
            <p:spPr>
              <a:xfrm>
                <a:off x="3962400" y="4343400"/>
                <a:ext cx="1980157" cy="307777"/>
              </a:xfrm>
              <a:prstGeom prst="rect">
                <a:avLst/>
              </a:prstGeom>
              <a:blipFill rotWithShape="1">
                <a:blip r:embed="rId16"/>
                <a:stretch>
                  <a:fillRect b="-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3962400" y="4800600"/>
                <a:ext cx="108465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r>
                        <a:rPr lang="en-GB" sz="1400" b="0" i="1" smtClean="0">
                          <a:latin typeface="Cambria Math"/>
                        </a:rPr>
                        <m:t>=</m:t>
                      </m:r>
                      <m:r>
                        <a:rPr lang="en-GB" sz="1400" i="1" smtClean="0">
                          <a:latin typeface="Cambria Math"/>
                        </a:rPr>
                        <m:t>1</m:t>
                      </m:r>
                      <m:r>
                        <a:rPr lang="en-GB" sz="1400" b="0" i="1" smtClean="0">
                          <a:latin typeface="Cambria Math"/>
                        </a:rPr>
                        <m:t>7.64</m:t>
                      </m:r>
                    </m:oMath>
                  </m:oMathPara>
                </a14:m>
                <a:endParaRPr lang="en-GB" sz="1400" dirty="0"/>
              </a:p>
            </p:txBody>
          </p:sp>
        </mc:Choice>
        <mc:Fallback xmlns="">
          <p:sp>
            <p:nvSpPr>
              <p:cNvPr id="32" name="TextBox 31"/>
              <p:cNvSpPr txBox="1">
                <a:spLocks noRot="1" noChangeAspect="1" noMove="1" noResize="1" noEditPoints="1" noAdjustHandles="1" noChangeArrowheads="1" noChangeShapeType="1" noTextEdit="1"/>
              </p:cNvSpPr>
              <p:nvPr/>
            </p:nvSpPr>
            <p:spPr>
              <a:xfrm>
                <a:off x="3962400" y="4800600"/>
                <a:ext cx="1084656" cy="307777"/>
              </a:xfrm>
              <a:prstGeom prst="rect">
                <a:avLst/>
              </a:prstGeom>
              <a:blipFill rotWithShape="1">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4038600" y="5257800"/>
                <a:ext cx="1220783"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a:rPr>
                        <m:t>𝑣</m:t>
                      </m:r>
                      <m:r>
                        <a:rPr lang="en-GB" sz="1400" b="0" i="1" smtClean="0">
                          <a:latin typeface="Cambria Math"/>
                        </a:rPr>
                        <m:t>=4.2</m:t>
                      </m:r>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𝑠</m:t>
                          </m:r>
                        </m:e>
                        <m:sup>
                          <m:r>
                            <a:rPr lang="en-GB" sz="1400" b="0" i="1" smtClean="0">
                              <a:latin typeface="Cambria Math"/>
                            </a:rPr>
                            <m:t>−1</m:t>
                          </m:r>
                        </m:sup>
                      </m:sSup>
                    </m:oMath>
                  </m:oMathPara>
                </a14:m>
                <a:endParaRPr lang="en-GB" sz="1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4038600" y="5257800"/>
                <a:ext cx="1220783" cy="307777"/>
              </a:xfrm>
              <a:prstGeom prst="rect">
                <a:avLst/>
              </a:prstGeom>
              <a:blipFill rotWithShape="1">
                <a:blip r:embed="rId18"/>
                <a:stretch>
                  <a:fillRect/>
                </a:stretch>
              </a:blipFill>
            </p:spPr>
            <p:txBody>
              <a:bodyPr/>
              <a:lstStyle/>
              <a:p>
                <a:r>
                  <a:rPr lang="en-GB">
                    <a:noFill/>
                  </a:rPr>
                  <a:t> </a:t>
                </a:r>
              </a:p>
            </p:txBody>
          </p:sp>
        </mc:Fallback>
      </mc:AlternateContent>
      <p:sp>
        <p:nvSpPr>
          <p:cNvPr id="34" name="Arc 33"/>
          <p:cNvSpPr/>
          <p:nvPr/>
        </p:nvSpPr>
        <p:spPr>
          <a:xfrm>
            <a:off x="5715000" y="40386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TextBox 34"/>
          <p:cNvSpPr txBox="1"/>
          <p:nvPr/>
        </p:nvSpPr>
        <p:spPr>
          <a:xfrm>
            <a:off x="6096000" y="4114800"/>
            <a:ext cx="1371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36" name="Arc 35"/>
          <p:cNvSpPr/>
          <p:nvPr/>
        </p:nvSpPr>
        <p:spPr>
          <a:xfrm>
            <a:off x="5715000" y="44958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7" name="Arc 36"/>
          <p:cNvSpPr/>
          <p:nvPr/>
        </p:nvSpPr>
        <p:spPr>
          <a:xfrm>
            <a:off x="5257800" y="49530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8" name="TextBox 37"/>
          <p:cNvSpPr txBox="1"/>
          <p:nvPr/>
        </p:nvSpPr>
        <p:spPr>
          <a:xfrm>
            <a:off x="6096000" y="45720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Work out terms</a:t>
            </a:r>
            <a:endParaRPr lang="en-GB" sz="1400" b="1" baseline="-25000" dirty="0">
              <a:solidFill>
                <a:srgbClr val="FF0000"/>
              </a:solidFill>
              <a:latin typeface="Comic Sans MS" pitchFamily="66" charset="0"/>
            </a:endParaRPr>
          </a:p>
        </p:txBody>
      </p:sp>
      <p:sp>
        <p:nvSpPr>
          <p:cNvPr id="39" name="TextBox 38"/>
          <p:cNvSpPr txBox="1"/>
          <p:nvPr/>
        </p:nvSpPr>
        <p:spPr>
          <a:xfrm>
            <a:off x="5638800" y="5029200"/>
            <a:ext cx="1371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Square root</a:t>
            </a:r>
            <a:endParaRPr lang="en-GB" sz="1400" b="1" baseline="-25000" dirty="0">
              <a:solidFill>
                <a:srgbClr val="FF0000"/>
              </a:solidFill>
              <a:latin typeface="Comic Sans MS" pitchFamily="66" charset="0"/>
            </a:endParaRPr>
          </a:p>
        </p:txBody>
      </p:sp>
      <p:sp>
        <p:nvSpPr>
          <p:cNvPr id="40" name="TextBox 39"/>
          <p:cNvSpPr txBox="1"/>
          <p:nvPr/>
        </p:nvSpPr>
        <p:spPr>
          <a:xfrm>
            <a:off x="3886200" y="5791200"/>
            <a:ext cx="4495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So the ball hits the ground at a velocity of 4.2ms</a:t>
            </a:r>
            <a:r>
              <a:rPr lang="en-GB" sz="1400" baseline="30000" dirty="0">
                <a:solidFill>
                  <a:srgbClr val="FF0000"/>
                </a:solidFill>
                <a:latin typeface="Comic Sans MS" pitchFamily="66" charset="0"/>
              </a:rPr>
              <a:t>-1</a:t>
            </a:r>
            <a:endParaRPr lang="en-GB" sz="1400" b="1" baseline="30000" dirty="0">
              <a:solidFill>
                <a:srgbClr val="FF0000"/>
              </a:solidFill>
              <a:latin typeface="Comic Sans MS" pitchFamily="66" charset="0"/>
            </a:endParaRPr>
          </a:p>
        </p:txBody>
      </p:sp>
      <p:sp>
        <p:nvSpPr>
          <p:cNvPr id="30" name="TextBox 29"/>
          <p:cNvSpPr txBox="1"/>
          <p:nvPr/>
        </p:nvSpPr>
        <p:spPr>
          <a:xfrm>
            <a:off x="6926726" y="2438400"/>
            <a:ext cx="2217274" cy="307777"/>
          </a:xfrm>
          <a:prstGeom prst="rect">
            <a:avLst/>
          </a:prstGeom>
          <a:noFill/>
        </p:spPr>
        <p:txBody>
          <a:bodyPr wrap="none" rtlCol="0">
            <a:spAutoFit/>
          </a:bodyPr>
          <a:lstStyle/>
          <a:p>
            <a:r>
              <a:rPr lang="en-GB" sz="1400" dirty="0">
                <a:solidFill>
                  <a:srgbClr val="FF0000"/>
                </a:solidFill>
                <a:latin typeface="Comic Sans MS" pitchFamily="66" charset="0"/>
              </a:rPr>
              <a:t>Approach speed: 4.2ms</a:t>
            </a:r>
            <a:r>
              <a:rPr lang="en-GB" sz="1400" baseline="30000" dirty="0">
                <a:solidFill>
                  <a:srgbClr val="FF0000"/>
                </a:solidFill>
                <a:latin typeface="Comic Sans MS" pitchFamily="66" charset="0"/>
              </a:rPr>
              <a:t>-1</a:t>
            </a:r>
          </a:p>
        </p:txBody>
      </p:sp>
      <mc:AlternateContent xmlns:mc="http://schemas.openxmlformats.org/markup-compatibility/2006" xmlns:a14="http://schemas.microsoft.com/office/drawing/2010/main">
        <mc:Choice Requires="a14">
          <p:sp>
            <p:nvSpPr>
              <p:cNvPr id="42" name="TextBox 41"/>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42" name="TextBox 41"/>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43" name="TextBox 42"/>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44" name="TextBox 43"/>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45" name="TextBox 44"/>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46" name="TextBox 45"/>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3"/>
                <a:stretch>
                  <a:fillRect b="-3846"/>
                </a:stretch>
              </a:blipFill>
            </p:spPr>
            <p:txBody>
              <a:bodyPr/>
              <a:lstStyle/>
              <a:p>
                <a:r>
                  <a:rPr lang="en-GB">
                    <a:noFill/>
                  </a:rPr>
                  <a:t> </a:t>
                </a:r>
              </a:p>
            </p:txBody>
          </p:sp>
        </mc:Fallback>
      </mc:AlternateContent>
      <p:sp>
        <p:nvSpPr>
          <p:cNvPr id="47" name="TextBox 46"/>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4"/>
              </a:rPr>
              <a:t>Applet for collision demonstrations</a:t>
            </a:r>
            <a:endParaRPr lang="en-GB" sz="1400" dirty="0">
              <a:latin typeface="Comic Sans MS" pitchFamily="66" charset="0"/>
            </a:endParaRPr>
          </a:p>
        </p:txBody>
      </p:sp>
      <p:sp>
        <p:nvSpPr>
          <p:cNvPr id="48"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206318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blinds(horizontal)">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vertical)">
                                      <p:cBhvr>
                                        <p:cTn id="22" dur="500"/>
                                        <p:tgtEl>
                                          <p:spTgt spid="12"/>
                                        </p:tgtEl>
                                      </p:cBhvr>
                                    </p:animEffect>
                                  </p:childTnLst>
                                </p:cTn>
                              </p:par>
                              <p:par>
                                <p:cTn id="23" presetID="3" presetClass="entr" presetSubtype="1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linds(horizontal)">
                                      <p:cBhvr>
                                        <p:cTn id="25" dur="500"/>
                                        <p:tgtEl>
                                          <p:spTgt spid="1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linds(horizontal)">
                                      <p:cBhvr>
                                        <p:cTn id="28" dur="500"/>
                                        <p:tgtEl>
                                          <p:spTgt spid="20"/>
                                        </p:tgtEl>
                                      </p:cBhvr>
                                    </p:animEffect>
                                  </p:childTnLst>
                                </p:cTn>
                              </p:par>
                              <p:par>
                                <p:cTn id="29" presetID="3" presetClass="entr" presetSubtype="10" fill="hold" nodeType="with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blinds(horizontal)">
                                      <p:cBhvr>
                                        <p:cTn id="31" dur="500"/>
                                        <p:tgtEl>
                                          <p:spTgt spid="1026"/>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blinds(horizontal)">
                                      <p:cBhvr>
                                        <p:cTn id="36" dur="5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22">
                                            <p:txEl>
                                              <p:pRg st="0" end="0"/>
                                            </p:txEl>
                                          </p:spTgt>
                                        </p:tgtEl>
                                        <p:attrNameLst>
                                          <p:attrName>style.visibility</p:attrName>
                                        </p:attrNameLst>
                                      </p:cBhvr>
                                      <p:to>
                                        <p:strVal val="visible"/>
                                      </p:to>
                                    </p:set>
                                    <p:animEffect transition="in" filter="blinds(horizontal)">
                                      <p:cBhvr>
                                        <p:cTn id="41" dur="500"/>
                                        <p:tgtEl>
                                          <p:spTgt spid="22">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22">
                                            <p:txEl>
                                              <p:pRg st="1" end="1"/>
                                            </p:txEl>
                                          </p:spTgt>
                                        </p:tgtEl>
                                        <p:attrNameLst>
                                          <p:attrName>style.visibility</p:attrName>
                                        </p:attrNameLst>
                                      </p:cBhvr>
                                      <p:to>
                                        <p:strVal val="visible"/>
                                      </p:to>
                                    </p:set>
                                    <p:animEffect transition="in" filter="blinds(horizontal)">
                                      <p:cBhvr>
                                        <p:cTn id="46" dur="500"/>
                                        <p:tgtEl>
                                          <p:spTgt spid="22">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blinds(horizontal)">
                                      <p:cBhvr>
                                        <p:cTn id="51" dur="500"/>
                                        <p:tgtEl>
                                          <p:spTgt spid="24"/>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blinds(horizontal)">
                                      <p:cBhvr>
                                        <p:cTn id="56" dur="500"/>
                                        <p:tgtEl>
                                          <p:spTgt spid="26"/>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blinds(horizontal)">
                                      <p:cBhvr>
                                        <p:cTn id="61" dur="500"/>
                                        <p:tgtEl>
                                          <p:spTgt spid="27"/>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blinds(horizontal)">
                                      <p:cBhvr>
                                        <p:cTn id="66" dur="500"/>
                                        <p:tgtEl>
                                          <p:spTgt spid="28"/>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blinds(horizontal)">
                                      <p:cBhvr>
                                        <p:cTn id="71" dur="500"/>
                                        <p:tgtEl>
                                          <p:spTgt spid="29"/>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blinds(horizontal)">
                                      <p:cBhvr>
                                        <p:cTn id="76" dur="500"/>
                                        <p:tgtEl>
                                          <p:spTgt spid="25"/>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blinds(horizontal)">
                                      <p:cBhvr>
                                        <p:cTn id="81" dur="500"/>
                                        <p:tgtEl>
                                          <p:spTgt spid="34"/>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blinds(horizontal)">
                                      <p:cBhvr>
                                        <p:cTn id="86" dur="500"/>
                                        <p:tgtEl>
                                          <p:spTgt spid="35"/>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blinds(horizontal)">
                                      <p:cBhvr>
                                        <p:cTn id="91" dur="500"/>
                                        <p:tgtEl>
                                          <p:spTgt spid="31"/>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36"/>
                                        </p:tgtEl>
                                        <p:attrNameLst>
                                          <p:attrName>style.visibility</p:attrName>
                                        </p:attrNameLst>
                                      </p:cBhvr>
                                      <p:to>
                                        <p:strVal val="visible"/>
                                      </p:to>
                                    </p:set>
                                    <p:animEffect transition="in" filter="blinds(horizontal)">
                                      <p:cBhvr>
                                        <p:cTn id="96" dur="500"/>
                                        <p:tgtEl>
                                          <p:spTgt spid="36"/>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38"/>
                                        </p:tgtEl>
                                        <p:attrNameLst>
                                          <p:attrName>style.visibility</p:attrName>
                                        </p:attrNameLst>
                                      </p:cBhvr>
                                      <p:to>
                                        <p:strVal val="visible"/>
                                      </p:to>
                                    </p:set>
                                    <p:animEffect transition="in" filter="blinds(horizontal)">
                                      <p:cBhvr>
                                        <p:cTn id="101" dur="500"/>
                                        <p:tgtEl>
                                          <p:spTgt spid="38"/>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32"/>
                                        </p:tgtEl>
                                        <p:attrNameLst>
                                          <p:attrName>style.visibility</p:attrName>
                                        </p:attrNameLst>
                                      </p:cBhvr>
                                      <p:to>
                                        <p:strVal val="visible"/>
                                      </p:to>
                                    </p:set>
                                    <p:animEffect transition="in" filter="blinds(horizontal)">
                                      <p:cBhvr>
                                        <p:cTn id="106" dur="500"/>
                                        <p:tgtEl>
                                          <p:spTgt spid="32"/>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37"/>
                                        </p:tgtEl>
                                        <p:attrNameLst>
                                          <p:attrName>style.visibility</p:attrName>
                                        </p:attrNameLst>
                                      </p:cBhvr>
                                      <p:to>
                                        <p:strVal val="visible"/>
                                      </p:to>
                                    </p:set>
                                    <p:animEffect transition="in" filter="blinds(horizontal)">
                                      <p:cBhvr>
                                        <p:cTn id="111" dur="500"/>
                                        <p:tgtEl>
                                          <p:spTgt spid="37"/>
                                        </p:tgtEl>
                                      </p:cBhvr>
                                    </p:animEffect>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grpId="0" nodeType="clickEffect">
                                  <p:stCondLst>
                                    <p:cond delay="0"/>
                                  </p:stCondLst>
                                  <p:childTnLst>
                                    <p:set>
                                      <p:cBhvr>
                                        <p:cTn id="115" dur="1" fill="hold">
                                          <p:stCondLst>
                                            <p:cond delay="0"/>
                                          </p:stCondLst>
                                        </p:cTn>
                                        <p:tgtEl>
                                          <p:spTgt spid="39"/>
                                        </p:tgtEl>
                                        <p:attrNameLst>
                                          <p:attrName>style.visibility</p:attrName>
                                        </p:attrNameLst>
                                      </p:cBhvr>
                                      <p:to>
                                        <p:strVal val="visible"/>
                                      </p:to>
                                    </p:set>
                                    <p:animEffect transition="in" filter="blinds(horizontal)">
                                      <p:cBhvr>
                                        <p:cTn id="116" dur="500"/>
                                        <p:tgtEl>
                                          <p:spTgt spid="39"/>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33"/>
                                        </p:tgtEl>
                                        <p:attrNameLst>
                                          <p:attrName>style.visibility</p:attrName>
                                        </p:attrNameLst>
                                      </p:cBhvr>
                                      <p:to>
                                        <p:strVal val="visible"/>
                                      </p:to>
                                    </p:set>
                                    <p:animEffect transition="in" filter="blinds(horizontal)">
                                      <p:cBhvr>
                                        <p:cTn id="121" dur="500"/>
                                        <p:tgtEl>
                                          <p:spTgt spid="33"/>
                                        </p:tgtEl>
                                      </p:cBhvr>
                                    </p:animEffect>
                                  </p:childTnLst>
                                </p:cTn>
                              </p:par>
                            </p:childTnLst>
                          </p:cTn>
                        </p:par>
                      </p:childTnLst>
                    </p:cTn>
                  </p:par>
                  <p:par>
                    <p:cTn id="122" fill="hold">
                      <p:stCondLst>
                        <p:cond delay="indefinite"/>
                      </p:stCondLst>
                      <p:childTnLst>
                        <p:par>
                          <p:cTn id="123" fill="hold">
                            <p:stCondLst>
                              <p:cond delay="0"/>
                            </p:stCondLst>
                            <p:childTnLst>
                              <p:par>
                                <p:cTn id="124" presetID="3" presetClass="entr" presetSubtype="10" fill="hold" grpId="0" nodeType="clickEffect">
                                  <p:stCondLst>
                                    <p:cond delay="0"/>
                                  </p:stCondLst>
                                  <p:childTnLst>
                                    <p:set>
                                      <p:cBhvr>
                                        <p:cTn id="125" dur="1" fill="hold">
                                          <p:stCondLst>
                                            <p:cond delay="0"/>
                                          </p:stCondLst>
                                        </p:cTn>
                                        <p:tgtEl>
                                          <p:spTgt spid="40"/>
                                        </p:tgtEl>
                                        <p:attrNameLst>
                                          <p:attrName>style.visibility</p:attrName>
                                        </p:attrNameLst>
                                      </p:cBhvr>
                                      <p:to>
                                        <p:strVal val="visible"/>
                                      </p:to>
                                    </p:set>
                                    <p:animEffect transition="in" filter="blinds(horizontal)">
                                      <p:cBhvr>
                                        <p:cTn id="126" dur="500"/>
                                        <p:tgtEl>
                                          <p:spTgt spid="40"/>
                                        </p:tgtEl>
                                      </p:cBhvr>
                                    </p:animEffect>
                                  </p:childTnLst>
                                </p:cTn>
                              </p:par>
                            </p:childTnLst>
                          </p:cTn>
                        </p:par>
                      </p:childTnLst>
                    </p:cTn>
                  </p:par>
                  <p:par>
                    <p:cTn id="127" fill="hold">
                      <p:stCondLst>
                        <p:cond delay="indefinite"/>
                      </p:stCondLst>
                      <p:childTnLst>
                        <p:par>
                          <p:cTn id="128" fill="hold">
                            <p:stCondLst>
                              <p:cond delay="0"/>
                            </p:stCondLst>
                            <p:childTnLst>
                              <p:par>
                                <p:cTn id="129" presetID="3" presetClass="entr" presetSubtype="10" fill="hold" grpId="0" nodeType="clickEffect">
                                  <p:stCondLst>
                                    <p:cond delay="0"/>
                                  </p:stCondLst>
                                  <p:childTnLst>
                                    <p:set>
                                      <p:cBhvr>
                                        <p:cTn id="130" dur="1" fill="hold">
                                          <p:stCondLst>
                                            <p:cond delay="0"/>
                                          </p:stCondLst>
                                        </p:cTn>
                                        <p:tgtEl>
                                          <p:spTgt spid="30"/>
                                        </p:tgtEl>
                                        <p:attrNameLst>
                                          <p:attrName>style.visibility</p:attrName>
                                        </p:attrNameLst>
                                      </p:cBhvr>
                                      <p:to>
                                        <p:strVal val="visible"/>
                                      </p:to>
                                    </p:set>
                                    <p:animEffect transition="in" filter="blinds(horizontal)">
                                      <p:cBhvr>
                                        <p:cTn id="13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4" grpId="0"/>
      <p:bldP spid="26" grpId="0"/>
      <p:bldP spid="27" grpId="0"/>
      <p:bldP spid="28" grpId="0"/>
      <p:bldP spid="29" grpId="0"/>
      <p:bldP spid="25" grpId="0"/>
      <p:bldP spid="31" grpId="0"/>
      <p:bldP spid="32" grpId="0"/>
      <p:bldP spid="33" grpId="0"/>
      <p:bldP spid="34" grpId="0" animBg="1"/>
      <p:bldP spid="35" grpId="0"/>
      <p:bldP spid="36" grpId="0" animBg="1"/>
      <p:bldP spid="37" grpId="0" animBg="1"/>
      <p:bldP spid="38" grpId="0"/>
      <p:bldP spid="39" grpId="0"/>
      <p:bldP spid="40" grpId="0"/>
      <p:bldP spid="30"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3788979" cy="50292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tennis ball, which may be modelled as a particle, is dropped from rest at a height of 90cm onto a smooth horizontal plane. The coefficient of restitution between the ball and the plane is 0.5. Assume there is no air resistance and the ball falls freely under gravity at a right angle to the plane.</a:t>
            </a:r>
          </a:p>
          <a:p>
            <a:pPr marL="0" indent="0" algn="ctr">
              <a:buNone/>
            </a:pPr>
            <a:endParaRPr lang="en-GB" sz="1400" baseline="-25000" dirty="0">
              <a:latin typeface="Comic Sans MS" pitchFamily="66" charset="0"/>
            </a:endParaRPr>
          </a:p>
          <a:p>
            <a:pPr algn="ctr">
              <a:buAutoNum type="alphaLcParenR"/>
            </a:pPr>
            <a:r>
              <a:rPr lang="en-GB" sz="1400" dirty="0">
                <a:latin typeface="Comic Sans MS" pitchFamily="66" charset="0"/>
              </a:rPr>
              <a:t>Find the height to which the ball rebounds after the first bounce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height to which the ball bounces after the second bounce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total distance travelled by the ball before it comes to rest</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pic>
        <p:nvPicPr>
          <p:cNvPr id="1026"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648200" y="1524000"/>
            <a:ext cx="192895" cy="195225"/>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p:cNvCxnSpPr/>
          <p:nvPr/>
        </p:nvCxnSpPr>
        <p:spPr>
          <a:xfrm>
            <a:off x="4495800" y="1600200"/>
            <a:ext cx="0" cy="9906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962400" y="1905000"/>
            <a:ext cx="587020" cy="307777"/>
          </a:xfrm>
          <a:prstGeom prst="rect">
            <a:avLst/>
          </a:prstGeom>
          <a:noFill/>
        </p:spPr>
        <p:txBody>
          <a:bodyPr wrap="none" rtlCol="0">
            <a:spAutoFit/>
          </a:bodyPr>
          <a:lstStyle/>
          <a:p>
            <a:r>
              <a:rPr lang="en-GB" sz="1400" dirty="0">
                <a:latin typeface="Comic Sans MS" pitchFamily="66" charset="0"/>
              </a:rPr>
              <a:t>0.9m</a:t>
            </a:r>
          </a:p>
        </p:txBody>
      </p:sp>
      <p:sp>
        <p:nvSpPr>
          <p:cNvPr id="21" name="TextBox 20"/>
          <p:cNvSpPr txBox="1"/>
          <p:nvPr/>
        </p:nvSpPr>
        <p:spPr>
          <a:xfrm>
            <a:off x="3962400" y="2743200"/>
            <a:ext cx="2417650" cy="307777"/>
          </a:xfrm>
          <a:prstGeom prst="rect">
            <a:avLst/>
          </a:prstGeom>
          <a:noFill/>
        </p:spPr>
        <p:txBody>
          <a:bodyPr wrap="none" rtlCol="0">
            <a:spAutoFit/>
          </a:bodyPr>
          <a:lstStyle/>
          <a:p>
            <a:r>
              <a:rPr lang="en-GB" sz="1400" u="sng" dirty="0">
                <a:latin typeface="Comic Sans MS" pitchFamily="66" charset="0"/>
              </a:rPr>
              <a:t>Height of the first bounce</a:t>
            </a:r>
          </a:p>
        </p:txBody>
      </p:sp>
      <mc:AlternateContent xmlns:mc="http://schemas.openxmlformats.org/markup-compatibility/2006" xmlns:a14="http://schemas.microsoft.com/office/drawing/2010/main">
        <mc:Choice Requires="a14">
          <p:sp>
            <p:nvSpPr>
              <p:cNvPr id="24" name="Rectangle 23"/>
              <p:cNvSpPr/>
              <p:nvPr/>
            </p:nvSpPr>
            <p:spPr>
              <a:xfrm>
                <a:off x="7010400" y="1600200"/>
                <a:ext cx="781816"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𝑠</m:t>
                      </m:r>
                      <m:r>
                        <a:rPr lang="en-GB" sz="1400" b="0" i="1" smtClean="0">
                          <a:solidFill>
                            <a:prstClr val="black"/>
                          </a:solidFill>
                          <a:latin typeface="Cambria Math"/>
                        </a:rPr>
                        <m:t>=0.9</m:t>
                      </m:r>
                    </m:oMath>
                  </m:oMathPara>
                </a14:m>
                <a:endParaRPr lang="en-GB" sz="1400" dirty="0"/>
              </a:p>
            </p:txBody>
          </p:sp>
        </mc:Choice>
        <mc:Fallback xmlns="">
          <p:sp>
            <p:nvSpPr>
              <p:cNvPr id="24" name="Rectangle 23"/>
              <p:cNvSpPr>
                <a:spLocks noRot="1" noChangeAspect="1" noMove="1" noResize="1" noEditPoints="1" noAdjustHandles="1" noChangeArrowheads="1" noChangeShapeType="1" noTextEdit="1"/>
              </p:cNvSpPr>
              <p:nvPr/>
            </p:nvSpPr>
            <p:spPr>
              <a:xfrm>
                <a:off x="7010400" y="1600200"/>
                <a:ext cx="781816" cy="307777"/>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7010400" y="1905000"/>
                <a:ext cx="665695"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𝑢</m:t>
                      </m:r>
                      <m:r>
                        <a:rPr lang="en-GB" sz="1400" b="0" i="1" smtClean="0">
                          <a:solidFill>
                            <a:prstClr val="black"/>
                          </a:solidFill>
                          <a:latin typeface="Cambria Math"/>
                        </a:rPr>
                        <m:t>=0</m:t>
                      </m:r>
                    </m:oMath>
                  </m:oMathPara>
                </a14:m>
                <a:endParaRPr lang="en-GB" sz="1400" dirty="0"/>
              </a:p>
            </p:txBody>
          </p:sp>
        </mc:Choice>
        <mc:Fallback xmlns="">
          <p:sp>
            <p:nvSpPr>
              <p:cNvPr id="26" name="Rectangle 25"/>
              <p:cNvSpPr>
                <a:spLocks noRot="1" noChangeAspect="1" noMove="1" noResize="1" noEditPoints="1" noAdjustHandles="1" noChangeArrowheads="1" noChangeShapeType="1" noTextEdit="1"/>
              </p:cNvSpPr>
              <p:nvPr/>
            </p:nvSpPr>
            <p:spPr>
              <a:xfrm>
                <a:off x="7010400" y="1905000"/>
                <a:ext cx="665695" cy="307777"/>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7010400" y="2209800"/>
                <a:ext cx="627736"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𝑣</m:t>
                      </m:r>
                      <m:r>
                        <a:rPr lang="en-GB" sz="1400" b="0" i="1" smtClean="0">
                          <a:solidFill>
                            <a:prstClr val="black"/>
                          </a:solidFill>
                          <a:latin typeface="Cambria Math"/>
                        </a:rPr>
                        <m:t>= ?</m:t>
                      </m:r>
                    </m:oMath>
                  </m:oMathPara>
                </a14:m>
                <a:endParaRPr lang="en-GB" sz="1400" dirty="0"/>
              </a:p>
            </p:txBody>
          </p:sp>
        </mc:Choice>
        <mc:Fallback xmlns="">
          <p:sp>
            <p:nvSpPr>
              <p:cNvPr id="27" name="Rectangle 26"/>
              <p:cNvSpPr>
                <a:spLocks noRot="1" noChangeAspect="1" noMove="1" noResize="1" noEditPoints="1" noAdjustHandles="1" noChangeArrowheads="1" noChangeShapeType="1" noTextEdit="1"/>
              </p:cNvSpPr>
              <p:nvPr/>
            </p:nvSpPr>
            <p:spPr>
              <a:xfrm>
                <a:off x="7010400" y="2209800"/>
                <a:ext cx="627736"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Rectangle 27"/>
              <p:cNvSpPr/>
              <p:nvPr/>
            </p:nvSpPr>
            <p:spPr>
              <a:xfrm>
                <a:off x="7772400" y="1752600"/>
                <a:ext cx="798552"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𝑎</m:t>
                      </m:r>
                      <m:r>
                        <a:rPr lang="en-GB" sz="1400" b="0" i="1" smtClean="0">
                          <a:solidFill>
                            <a:prstClr val="black"/>
                          </a:solidFill>
                          <a:latin typeface="Cambria Math"/>
                        </a:rPr>
                        <m:t>=9.8</m:t>
                      </m:r>
                    </m:oMath>
                  </m:oMathPara>
                </a14:m>
                <a:endParaRPr lang="en-GB" sz="1400" dirty="0"/>
              </a:p>
            </p:txBody>
          </p:sp>
        </mc:Choice>
        <mc:Fallback xmlns="">
          <p:sp>
            <p:nvSpPr>
              <p:cNvPr id="28" name="Rectangle 27"/>
              <p:cNvSpPr>
                <a:spLocks noRot="1" noChangeAspect="1" noMove="1" noResize="1" noEditPoints="1" noAdjustHandles="1" noChangeArrowheads="1" noChangeShapeType="1" noTextEdit="1"/>
              </p:cNvSpPr>
              <p:nvPr/>
            </p:nvSpPr>
            <p:spPr>
              <a:xfrm>
                <a:off x="7772400" y="1752600"/>
                <a:ext cx="798552" cy="307777"/>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Rectangle 28"/>
              <p:cNvSpPr/>
              <p:nvPr/>
            </p:nvSpPr>
            <p:spPr>
              <a:xfrm>
                <a:off x="7772400" y="2057400"/>
                <a:ext cx="599587"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𝑡</m:t>
                      </m:r>
                      <m:r>
                        <a:rPr lang="en-GB" sz="1400" b="0" i="1" smtClean="0">
                          <a:solidFill>
                            <a:prstClr val="black"/>
                          </a:solidFill>
                          <a:latin typeface="Cambria Math"/>
                        </a:rPr>
                        <m:t>= ?</m:t>
                      </m:r>
                    </m:oMath>
                  </m:oMathPara>
                </a14:m>
                <a:endParaRPr lang="en-GB" sz="1400" dirty="0"/>
              </a:p>
            </p:txBody>
          </p:sp>
        </mc:Choice>
        <mc:Fallback xmlns="">
          <p:sp>
            <p:nvSpPr>
              <p:cNvPr id="29" name="Rectangle 28"/>
              <p:cNvSpPr>
                <a:spLocks noRot="1" noChangeAspect="1" noMove="1" noResize="1" noEditPoints="1" noAdjustHandles="1" noChangeArrowheads="1" noChangeShapeType="1" noTextEdit="1"/>
              </p:cNvSpPr>
              <p:nvPr/>
            </p:nvSpPr>
            <p:spPr>
              <a:xfrm>
                <a:off x="7772400" y="2057400"/>
                <a:ext cx="599587" cy="307777"/>
              </a:xfrm>
              <a:prstGeom prst="rect">
                <a:avLst/>
              </a:prstGeom>
              <a:blipFill rotWithShape="1">
                <a:blip r:embed="rId14"/>
                <a:stretch>
                  <a:fillRect/>
                </a:stretch>
              </a:blipFill>
            </p:spPr>
            <p:txBody>
              <a:bodyPr/>
              <a:lstStyle/>
              <a:p>
                <a:r>
                  <a:rPr lang="en-GB">
                    <a:noFill/>
                  </a:rPr>
                  <a:t> </a:t>
                </a:r>
              </a:p>
            </p:txBody>
          </p:sp>
        </mc:Fallback>
      </mc:AlternateContent>
      <p:sp>
        <p:nvSpPr>
          <p:cNvPr id="30" name="TextBox 29"/>
          <p:cNvSpPr txBox="1"/>
          <p:nvPr/>
        </p:nvSpPr>
        <p:spPr>
          <a:xfrm>
            <a:off x="6926726" y="2438400"/>
            <a:ext cx="2217274" cy="307777"/>
          </a:xfrm>
          <a:prstGeom prst="rect">
            <a:avLst/>
          </a:prstGeom>
          <a:noFill/>
        </p:spPr>
        <p:txBody>
          <a:bodyPr wrap="none" rtlCol="0">
            <a:spAutoFit/>
          </a:bodyPr>
          <a:lstStyle/>
          <a:p>
            <a:r>
              <a:rPr lang="en-GB" sz="1400" dirty="0">
                <a:solidFill>
                  <a:srgbClr val="FF0000"/>
                </a:solidFill>
                <a:latin typeface="Comic Sans MS" pitchFamily="66" charset="0"/>
              </a:rPr>
              <a:t>Approach speed: 4.2ms</a:t>
            </a:r>
            <a:r>
              <a:rPr lang="en-GB" sz="1400" baseline="30000" dirty="0">
                <a:solidFill>
                  <a:srgbClr val="FF0000"/>
                </a:solidFill>
                <a:latin typeface="Comic Sans MS" pitchFamily="66" charset="0"/>
              </a:rPr>
              <a:t>-1</a:t>
            </a:r>
          </a:p>
        </p:txBody>
      </p:sp>
      <mc:AlternateContent xmlns:mc="http://schemas.openxmlformats.org/markup-compatibility/2006" xmlns:a14="http://schemas.microsoft.com/office/drawing/2010/main">
        <mc:Choice Requires="a14">
          <p:sp>
            <p:nvSpPr>
              <p:cNvPr id="41" name="TextBox 40"/>
              <p:cNvSpPr txBox="1"/>
              <p:nvPr/>
            </p:nvSpPr>
            <p:spPr>
              <a:xfrm>
                <a:off x="4114800" y="3200400"/>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41" name="TextBox 40"/>
              <p:cNvSpPr txBox="1">
                <a:spLocks noRot="1" noChangeAspect="1" noMove="1" noResize="1" noEditPoints="1" noAdjustHandles="1" noChangeArrowheads="1" noChangeShapeType="1" noTextEdit="1"/>
              </p:cNvSpPr>
              <p:nvPr/>
            </p:nvSpPr>
            <p:spPr>
              <a:xfrm>
                <a:off x="4114800" y="3200400"/>
                <a:ext cx="660052" cy="461665"/>
              </a:xfrm>
              <a:prstGeom prst="rect">
                <a:avLst/>
              </a:prstGeom>
              <a:blipFill rotWithShape="1">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3962400" y="3810000"/>
                <a:ext cx="930448" cy="4602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0.5=</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4.2</m:t>
                          </m:r>
                        </m:den>
                      </m:f>
                    </m:oMath>
                  </m:oMathPara>
                </a14:m>
                <a:endParaRPr lang="en-GB" sz="1400" dirty="0"/>
              </a:p>
            </p:txBody>
          </p:sp>
        </mc:Choice>
        <mc:Fallback xmlns="">
          <p:sp>
            <p:nvSpPr>
              <p:cNvPr id="42" name="TextBox 41"/>
              <p:cNvSpPr txBox="1">
                <a:spLocks noRot="1" noChangeAspect="1" noMove="1" noResize="1" noEditPoints="1" noAdjustHandles="1" noChangeArrowheads="1" noChangeShapeType="1" noTextEdit="1"/>
              </p:cNvSpPr>
              <p:nvPr/>
            </p:nvSpPr>
            <p:spPr>
              <a:xfrm>
                <a:off x="3962400" y="3810000"/>
                <a:ext cx="930448" cy="460254"/>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3962400" y="4495800"/>
                <a:ext cx="79784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2.1=</m:t>
                      </m:r>
                      <m:r>
                        <a:rPr lang="en-GB" sz="1400" b="0" i="1" smtClean="0">
                          <a:latin typeface="Cambria Math"/>
                        </a:rPr>
                        <m:t>𝑣</m:t>
                      </m:r>
                    </m:oMath>
                  </m:oMathPara>
                </a14:m>
                <a:endParaRPr lang="en-GB" sz="1400" dirty="0"/>
              </a:p>
            </p:txBody>
          </p:sp>
        </mc:Choice>
        <mc:Fallback xmlns="">
          <p:sp>
            <p:nvSpPr>
              <p:cNvPr id="43" name="TextBox 42"/>
              <p:cNvSpPr txBox="1">
                <a:spLocks noRot="1" noChangeAspect="1" noMove="1" noResize="1" noEditPoints="1" noAdjustHandles="1" noChangeArrowheads="1" noChangeShapeType="1" noTextEdit="1"/>
              </p:cNvSpPr>
              <p:nvPr/>
            </p:nvSpPr>
            <p:spPr>
              <a:xfrm>
                <a:off x="3962400" y="4495800"/>
                <a:ext cx="797847" cy="307777"/>
              </a:xfrm>
              <a:prstGeom prst="rect">
                <a:avLst/>
              </a:prstGeom>
              <a:blipFill rotWithShape="1">
                <a:blip r:embed="rId17"/>
                <a:stretch>
                  <a:fillRect/>
                </a:stretch>
              </a:blipFill>
            </p:spPr>
            <p:txBody>
              <a:bodyPr/>
              <a:lstStyle/>
              <a:p>
                <a:r>
                  <a:rPr lang="en-GB">
                    <a:noFill/>
                  </a:rPr>
                  <a:t> </a:t>
                </a:r>
              </a:p>
            </p:txBody>
          </p:sp>
        </mc:Fallback>
      </mc:AlternateContent>
      <p:sp>
        <p:nvSpPr>
          <p:cNvPr id="44" name="Arc 43"/>
          <p:cNvSpPr/>
          <p:nvPr/>
        </p:nvSpPr>
        <p:spPr>
          <a:xfrm>
            <a:off x="4724400" y="35052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5" name="TextBox 44"/>
          <p:cNvSpPr txBox="1"/>
          <p:nvPr/>
        </p:nvSpPr>
        <p:spPr>
          <a:xfrm>
            <a:off x="5105400" y="3505200"/>
            <a:ext cx="24384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 to find the rebound velocity</a:t>
            </a:r>
            <a:endParaRPr lang="en-GB" sz="1400" b="1" baseline="-25000" dirty="0">
              <a:solidFill>
                <a:srgbClr val="FF0000"/>
              </a:solidFill>
              <a:latin typeface="Comic Sans MS" pitchFamily="66" charset="0"/>
            </a:endParaRPr>
          </a:p>
        </p:txBody>
      </p:sp>
      <p:sp>
        <p:nvSpPr>
          <p:cNvPr id="46" name="Arc 45"/>
          <p:cNvSpPr/>
          <p:nvPr/>
        </p:nvSpPr>
        <p:spPr>
          <a:xfrm>
            <a:off x="4724400" y="41148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7" name="TextBox 46"/>
          <p:cNvSpPr txBox="1"/>
          <p:nvPr/>
        </p:nvSpPr>
        <p:spPr>
          <a:xfrm>
            <a:off x="5105400" y="4191000"/>
            <a:ext cx="1676400" cy="304800"/>
          </a:xfrm>
          <a:prstGeom prst="rect">
            <a:avLst/>
          </a:prstGeom>
          <a:noFill/>
        </p:spPr>
        <p:txBody>
          <a:bodyPr wrap="square" rtlCol="0">
            <a:spAutoFit/>
          </a:bodyPr>
          <a:lstStyle/>
          <a:p>
            <a:pPr algn="ctr"/>
            <a:r>
              <a:rPr lang="en-GB" sz="1400" dirty="0">
                <a:solidFill>
                  <a:srgbClr val="FF0000"/>
                </a:solidFill>
                <a:latin typeface="Comic Sans MS" pitchFamily="66" charset="0"/>
              </a:rPr>
              <a:t>Multiply by 4.2</a:t>
            </a:r>
            <a:endParaRPr lang="en-GB" sz="1400" b="1" baseline="-25000" dirty="0">
              <a:solidFill>
                <a:srgbClr val="FF0000"/>
              </a:solidFill>
              <a:latin typeface="Comic Sans MS" pitchFamily="66" charset="0"/>
            </a:endParaRPr>
          </a:p>
        </p:txBody>
      </p:sp>
      <p:sp>
        <p:nvSpPr>
          <p:cNvPr id="48" name="TextBox 47"/>
          <p:cNvSpPr txBox="1"/>
          <p:nvPr/>
        </p:nvSpPr>
        <p:spPr>
          <a:xfrm>
            <a:off x="6926726" y="2743200"/>
            <a:ext cx="2098651" cy="307777"/>
          </a:xfrm>
          <a:prstGeom prst="rect">
            <a:avLst/>
          </a:prstGeom>
          <a:noFill/>
        </p:spPr>
        <p:txBody>
          <a:bodyPr wrap="none" rtlCol="0">
            <a:spAutoFit/>
          </a:bodyPr>
          <a:lstStyle/>
          <a:p>
            <a:r>
              <a:rPr lang="en-GB" sz="1400" dirty="0">
                <a:solidFill>
                  <a:srgbClr val="FF0000"/>
                </a:solidFill>
                <a:latin typeface="Comic Sans MS" pitchFamily="66" charset="0"/>
              </a:rPr>
              <a:t>Rebound speed: 2.1ms</a:t>
            </a:r>
            <a:r>
              <a:rPr lang="en-GB" sz="1400" baseline="30000" dirty="0">
                <a:solidFill>
                  <a:srgbClr val="FF0000"/>
                </a:solidFill>
                <a:latin typeface="Comic Sans MS" pitchFamily="66" charset="0"/>
              </a:rPr>
              <a:t>-1</a:t>
            </a:r>
          </a:p>
        </p:txBody>
      </p:sp>
      <p:cxnSp>
        <p:nvCxnSpPr>
          <p:cNvPr id="31" name="Straight Connector 30"/>
          <p:cNvCxnSpPr/>
          <p:nvPr/>
        </p:nvCxnSpPr>
        <p:spPr>
          <a:xfrm>
            <a:off x="4648200" y="2631743"/>
            <a:ext cx="228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34" name="TextBox 33"/>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35" name="TextBox 34"/>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36" name="TextBox 35"/>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37" name="TextBox 36"/>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2"/>
                <a:stretch>
                  <a:fillRect b="-3846"/>
                </a:stretch>
              </a:blipFill>
            </p:spPr>
            <p:txBody>
              <a:bodyPr/>
              <a:lstStyle/>
              <a:p>
                <a:r>
                  <a:rPr lang="en-GB">
                    <a:noFill/>
                  </a:rPr>
                  <a:t> </a:t>
                </a:r>
              </a:p>
            </p:txBody>
          </p:sp>
        </mc:Fallback>
      </mc:AlternateContent>
      <p:sp>
        <p:nvSpPr>
          <p:cNvPr id="38" name="TextBox 37"/>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3"/>
              </a:rPr>
              <a:t>Applet for collision demonstrations</a:t>
            </a:r>
            <a:endParaRPr lang="en-GB" sz="1400" dirty="0">
              <a:latin typeface="Comic Sans MS" pitchFamily="66" charset="0"/>
            </a:endParaRPr>
          </a:p>
        </p:txBody>
      </p:sp>
      <p:sp>
        <p:nvSpPr>
          <p:cNvPr id="39"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81023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blinds(horizontal)">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blinds(horizontal)">
                                      <p:cBhvr>
                                        <p:cTn id="12" dur="500"/>
                                        <p:tgtEl>
                                          <p:spTgt spid="4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blinds(horizontal)">
                                      <p:cBhvr>
                                        <p:cTn id="17" dur="500"/>
                                        <p:tgtEl>
                                          <p:spTgt spid="4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blinds(horizontal)">
                                      <p:cBhvr>
                                        <p:cTn id="22" dur="5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blinds(horizontal)">
                                      <p:cBhvr>
                                        <p:cTn id="27" dur="500"/>
                                        <p:tgtEl>
                                          <p:spTgt spid="4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blinds(horizontal)">
                                      <p:cBhvr>
                                        <p:cTn id="32" dur="500"/>
                                        <p:tgtEl>
                                          <p:spTgt spid="4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blinds(horizontal)">
                                      <p:cBhvr>
                                        <p:cTn id="37" dur="500"/>
                                        <p:tgtEl>
                                          <p:spTgt spid="4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blinds(horizontal)">
                                      <p:cBhvr>
                                        <p:cTn id="4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4" grpId="0" animBg="1"/>
      <p:bldP spid="45" grpId="0"/>
      <p:bldP spid="46" grpId="0" animBg="1"/>
      <p:bldP spid="47" grpId="0"/>
      <p:bldP spid="48"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3788979" cy="50292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tennis ball, which may be modelled as a particle, is dropped from rest at a height of 90cm onto a smooth horizontal plane. The coefficient of restitution between the ball and the plane is 0.5. Assume there is no air resistance and the ball falls freely under gravity at a right angle to the plane.</a:t>
            </a:r>
          </a:p>
          <a:p>
            <a:pPr marL="0" indent="0" algn="ctr">
              <a:buNone/>
            </a:pPr>
            <a:endParaRPr lang="en-GB" sz="1400" baseline="-25000" dirty="0">
              <a:latin typeface="Comic Sans MS" pitchFamily="66" charset="0"/>
            </a:endParaRPr>
          </a:p>
          <a:p>
            <a:pPr algn="ctr">
              <a:buAutoNum type="alphaLcParenR"/>
            </a:pPr>
            <a:r>
              <a:rPr lang="en-GB" sz="1400" dirty="0">
                <a:latin typeface="Comic Sans MS" pitchFamily="66" charset="0"/>
              </a:rPr>
              <a:t>Find the height to which the ball rebounds after the first bounce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height to which the ball bounces after the second bounce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total distance travelled by the ball before it comes to rest</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pic>
        <p:nvPicPr>
          <p:cNvPr id="1026"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648200" y="1524000"/>
            <a:ext cx="192895" cy="195225"/>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p:cNvCxnSpPr/>
          <p:nvPr/>
        </p:nvCxnSpPr>
        <p:spPr>
          <a:xfrm>
            <a:off x="4495800" y="1600200"/>
            <a:ext cx="0" cy="9906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962400" y="1905000"/>
            <a:ext cx="587020" cy="307777"/>
          </a:xfrm>
          <a:prstGeom prst="rect">
            <a:avLst/>
          </a:prstGeom>
          <a:noFill/>
        </p:spPr>
        <p:txBody>
          <a:bodyPr wrap="none" rtlCol="0">
            <a:spAutoFit/>
          </a:bodyPr>
          <a:lstStyle/>
          <a:p>
            <a:r>
              <a:rPr lang="en-GB" sz="1400" dirty="0">
                <a:latin typeface="Comic Sans MS" pitchFamily="66" charset="0"/>
              </a:rPr>
              <a:t>0.9m</a:t>
            </a:r>
          </a:p>
        </p:txBody>
      </p:sp>
      <p:sp>
        <p:nvSpPr>
          <p:cNvPr id="21" name="TextBox 20"/>
          <p:cNvSpPr txBox="1"/>
          <p:nvPr/>
        </p:nvSpPr>
        <p:spPr>
          <a:xfrm>
            <a:off x="3962400" y="2743200"/>
            <a:ext cx="4876800" cy="1169551"/>
          </a:xfrm>
          <a:prstGeom prst="rect">
            <a:avLst/>
          </a:prstGeom>
          <a:noFill/>
        </p:spPr>
        <p:txBody>
          <a:bodyPr wrap="square" rtlCol="0">
            <a:spAutoFit/>
          </a:bodyPr>
          <a:lstStyle/>
          <a:p>
            <a:r>
              <a:rPr lang="en-GB" sz="1400" u="sng" dirty="0">
                <a:latin typeface="Comic Sans MS" pitchFamily="66" charset="0"/>
              </a:rPr>
              <a:t>Height of the first bounce</a:t>
            </a:r>
          </a:p>
          <a:p>
            <a:endParaRPr lang="en-GB" sz="1400" dirty="0">
              <a:latin typeface="Comic Sans MS" pitchFamily="66" charset="0"/>
            </a:endParaRPr>
          </a:p>
          <a:p>
            <a:r>
              <a:rPr lang="en-GB" sz="1400" dirty="0">
                <a:latin typeface="Comic Sans MS" pitchFamily="66" charset="0"/>
                <a:sym typeface="Wingdings" pitchFamily="2" charset="2"/>
              </a:rPr>
              <a:t> Use the rebound velocity and the fact the velocity at the highest point will be 0 to find the height of the bounce</a:t>
            </a:r>
            <a:endParaRPr lang="en-GB" sz="1400" dirty="0">
              <a:latin typeface="Comic Sans MS" pitchFamily="66" charset="0"/>
            </a:endParaRPr>
          </a:p>
        </p:txBody>
      </p:sp>
      <mc:AlternateContent xmlns:mc="http://schemas.openxmlformats.org/markup-compatibility/2006" xmlns:a14="http://schemas.microsoft.com/office/drawing/2010/main">
        <mc:Choice Requires="a14">
          <p:sp>
            <p:nvSpPr>
              <p:cNvPr id="24" name="Rectangle 23"/>
              <p:cNvSpPr/>
              <p:nvPr/>
            </p:nvSpPr>
            <p:spPr>
              <a:xfrm>
                <a:off x="7010400" y="1600200"/>
                <a:ext cx="611706"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𝑠</m:t>
                      </m:r>
                      <m:r>
                        <a:rPr lang="en-GB" sz="1400" b="0" i="1" smtClean="0">
                          <a:solidFill>
                            <a:prstClr val="black"/>
                          </a:solidFill>
                          <a:latin typeface="Cambria Math"/>
                        </a:rPr>
                        <m:t>= ?</m:t>
                      </m:r>
                    </m:oMath>
                  </m:oMathPara>
                </a14:m>
                <a:endParaRPr lang="en-GB" sz="1400" dirty="0"/>
              </a:p>
            </p:txBody>
          </p:sp>
        </mc:Choice>
        <mc:Fallback xmlns="">
          <p:sp>
            <p:nvSpPr>
              <p:cNvPr id="24" name="Rectangle 23"/>
              <p:cNvSpPr>
                <a:spLocks noRot="1" noChangeAspect="1" noMove="1" noResize="1" noEditPoints="1" noAdjustHandles="1" noChangeArrowheads="1" noChangeShapeType="1" noTextEdit="1"/>
              </p:cNvSpPr>
              <p:nvPr/>
            </p:nvSpPr>
            <p:spPr>
              <a:xfrm>
                <a:off x="7010400" y="1600200"/>
                <a:ext cx="611706" cy="307777"/>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7010400" y="1905000"/>
                <a:ext cx="801951"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𝑢</m:t>
                      </m:r>
                      <m:r>
                        <a:rPr lang="en-GB" sz="1400" b="0" i="1" smtClean="0">
                          <a:solidFill>
                            <a:prstClr val="black"/>
                          </a:solidFill>
                          <a:latin typeface="Cambria Math"/>
                        </a:rPr>
                        <m:t>=2.1</m:t>
                      </m:r>
                    </m:oMath>
                  </m:oMathPara>
                </a14:m>
                <a:endParaRPr lang="en-GB" sz="1400" dirty="0"/>
              </a:p>
            </p:txBody>
          </p:sp>
        </mc:Choice>
        <mc:Fallback xmlns="">
          <p:sp>
            <p:nvSpPr>
              <p:cNvPr id="26" name="Rectangle 25"/>
              <p:cNvSpPr>
                <a:spLocks noRot="1" noChangeAspect="1" noMove="1" noResize="1" noEditPoints="1" noAdjustHandles="1" noChangeArrowheads="1" noChangeShapeType="1" noTextEdit="1"/>
              </p:cNvSpPr>
              <p:nvPr/>
            </p:nvSpPr>
            <p:spPr>
              <a:xfrm>
                <a:off x="7010400" y="1905000"/>
                <a:ext cx="801951" cy="307777"/>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7010400" y="2209800"/>
                <a:ext cx="661591"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𝑣</m:t>
                      </m:r>
                      <m:r>
                        <a:rPr lang="en-GB" sz="1400" b="0" i="1" smtClean="0">
                          <a:solidFill>
                            <a:prstClr val="black"/>
                          </a:solidFill>
                          <a:latin typeface="Cambria Math"/>
                        </a:rPr>
                        <m:t>=0</m:t>
                      </m:r>
                    </m:oMath>
                  </m:oMathPara>
                </a14:m>
                <a:endParaRPr lang="en-GB" sz="1400" dirty="0"/>
              </a:p>
            </p:txBody>
          </p:sp>
        </mc:Choice>
        <mc:Fallback xmlns="">
          <p:sp>
            <p:nvSpPr>
              <p:cNvPr id="27" name="Rectangle 26"/>
              <p:cNvSpPr>
                <a:spLocks noRot="1" noChangeAspect="1" noMove="1" noResize="1" noEditPoints="1" noAdjustHandles="1" noChangeArrowheads="1" noChangeShapeType="1" noTextEdit="1"/>
              </p:cNvSpPr>
              <p:nvPr/>
            </p:nvSpPr>
            <p:spPr>
              <a:xfrm>
                <a:off x="7010400" y="2209800"/>
                <a:ext cx="661591"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Rectangle 27"/>
              <p:cNvSpPr/>
              <p:nvPr/>
            </p:nvSpPr>
            <p:spPr>
              <a:xfrm>
                <a:off x="7772400" y="1752600"/>
                <a:ext cx="933204"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𝑎</m:t>
                      </m:r>
                      <m:r>
                        <a:rPr lang="en-GB" sz="1400" b="0" i="1" smtClean="0">
                          <a:solidFill>
                            <a:prstClr val="black"/>
                          </a:solidFill>
                          <a:latin typeface="Cambria Math"/>
                        </a:rPr>
                        <m:t>=−9.8</m:t>
                      </m:r>
                    </m:oMath>
                  </m:oMathPara>
                </a14:m>
                <a:endParaRPr lang="en-GB" sz="1400" dirty="0"/>
              </a:p>
            </p:txBody>
          </p:sp>
        </mc:Choice>
        <mc:Fallback xmlns="">
          <p:sp>
            <p:nvSpPr>
              <p:cNvPr id="28" name="Rectangle 27"/>
              <p:cNvSpPr>
                <a:spLocks noRot="1" noChangeAspect="1" noMove="1" noResize="1" noEditPoints="1" noAdjustHandles="1" noChangeArrowheads="1" noChangeShapeType="1" noTextEdit="1"/>
              </p:cNvSpPr>
              <p:nvPr/>
            </p:nvSpPr>
            <p:spPr>
              <a:xfrm>
                <a:off x="7772400" y="1752600"/>
                <a:ext cx="933204" cy="307777"/>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Rectangle 28"/>
              <p:cNvSpPr/>
              <p:nvPr/>
            </p:nvSpPr>
            <p:spPr>
              <a:xfrm>
                <a:off x="7772400" y="2057400"/>
                <a:ext cx="599587"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𝑡</m:t>
                      </m:r>
                      <m:r>
                        <a:rPr lang="en-GB" sz="1400" b="0" i="1" smtClean="0">
                          <a:solidFill>
                            <a:prstClr val="black"/>
                          </a:solidFill>
                          <a:latin typeface="Cambria Math"/>
                        </a:rPr>
                        <m:t>= ?</m:t>
                      </m:r>
                    </m:oMath>
                  </m:oMathPara>
                </a14:m>
                <a:endParaRPr lang="en-GB" sz="1400" dirty="0"/>
              </a:p>
            </p:txBody>
          </p:sp>
        </mc:Choice>
        <mc:Fallback xmlns="">
          <p:sp>
            <p:nvSpPr>
              <p:cNvPr id="29" name="Rectangle 28"/>
              <p:cNvSpPr>
                <a:spLocks noRot="1" noChangeAspect="1" noMove="1" noResize="1" noEditPoints="1" noAdjustHandles="1" noChangeArrowheads="1" noChangeShapeType="1" noTextEdit="1"/>
              </p:cNvSpPr>
              <p:nvPr/>
            </p:nvSpPr>
            <p:spPr>
              <a:xfrm>
                <a:off x="7772400" y="2057400"/>
                <a:ext cx="599587" cy="307777"/>
              </a:xfrm>
              <a:prstGeom prst="rect">
                <a:avLst/>
              </a:prstGeom>
              <a:blipFill rotWithShape="1">
                <a:blip r:embed="rId14"/>
                <a:stretch>
                  <a:fillRect/>
                </a:stretch>
              </a:blipFill>
            </p:spPr>
            <p:txBody>
              <a:bodyPr/>
              <a:lstStyle/>
              <a:p>
                <a:r>
                  <a:rPr lang="en-GB">
                    <a:noFill/>
                  </a:rPr>
                  <a:t> </a:t>
                </a:r>
              </a:p>
            </p:txBody>
          </p:sp>
        </mc:Fallback>
      </mc:AlternateContent>
      <p:sp>
        <p:nvSpPr>
          <p:cNvPr id="30" name="TextBox 29"/>
          <p:cNvSpPr txBox="1"/>
          <p:nvPr/>
        </p:nvSpPr>
        <p:spPr>
          <a:xfrm>
            <a:off x="6926726" y="2438400"/>
            <a:ext cx="2217274" cy="307777"/>
          </a:xfrm>
          <a:prstGeom prst="rect">
            <a:avLst/>
          </a:prstGeom>
          <a:noFill/>
        </p:spPr>
        <p:txBody>
          <a:bodyPr wrap="none" rtlCol="0">
            <a:spAutoFit/>
          </a:bodyPr>
          <a:lstStyle/>
          <a:p>
            <a:r>
              <a:rPr lang="en-GB" sz="1400" dirty="0">
                <a:solidFill>
                  <a:srgbClr val="FF0000"/>
                </a:solidFill>
                <a:latin typeface="Comic Sans MS" pitchFamily="66" charset="0"/>
              </a:rPr>
              <a:t>Approach speed: 4.2ms</a:t>
            </a:r>
            <a:r>
              <a:rPr lang="en-GB" sz="1400" baseline="30000" dirty="0">
                <a:solidFill>
                  <a:srgbClr val="FF0000"/>
                </a:solidFill>
                <a:latin typeface="Comic Sans MS" pitchFamily="66" charset="0"/>
              </a:rPr>
              <a:t>-1</a:t>
            </a:r>
          </a:p>
        </p:txBody>
      </p:sp>
      <p:sp>
        <p:nvSpPr>
          <p:cNvPr id="48" name="TextBox 47"/>
          <p:cNvSpPr txBox="1"/>
          <p:nvPr/>
        </p:nvSpPr>
        <p:spPr>
          <a:xfrm>
            <a:off x="6926726" y="2743200"/>
            <a:ext cx="2098651" cy="307777"/>
          </a:xfrm>
          <a:prstGeom prst="rect">
            <a:avLst/>
          </a:prstGeom>
          <a:noFill/>
        </p:spPr>
        <p:txBody>
          <a:bodyPr wrap="none" rtlCol="0">
            <a:spAutoFit/>
          </a:bodyPr>
          <a:lstStyle/>
          <a:p>
            <a:r>
              <a:rPr lang="en-GB" sz="1400" dirty="0">
                <a:solidFill>
                  <a:srgbClr val="FF0000"/>
                </a:solidFill>
                <a:latin typeface="Comic Sans MS" pitchFamily="66" charset="0"/>
              </a:rPr>
              <a:t>Rebound speed: 2.1ms</a:t>
            </a:r>
            <a:r>
              <a:rPr lang="en-GB" sz="1400" baseline="30000" dirty="0">
                <a:solidFill>
                  <a:srgbClr val="FF0000"/>
                </a:solidFill>
                <a:latin typeface="Comic Sans MS" pitchFamily="66" charset="0"/>
              </a:rPr>
              <a:t>-1</a:t>
            </a:r>
          </a:p>
        </p:txBody>
      </p:sp>
      <p:pic>
        <p:nvPicPr>
          <p:cNvPr id="31"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562600" y="2036184"/>
            <a:ext cx="192895" cy="195225"/>
          </a:xfrm>
          <a:prstGeom prst="rect">
            <a:avLst/>
          </a:prstGeom>
          <a:noFill/>
          <a:extLst>
            <a:ext uri="{909E8E84-426E-40DD-AFC4-6F175D3DCCD1}">
              <a14:hiddenFill xmlns:a14="http://schemas.microsoft.com/office/drawing/2010/main">
                <a:solidFill>
                  <a:srgbClr val="FFFFFF"/>
                </a:solidFill>
              </a14:hiddenFill>
            </a:ext>
          </a:extLst>
        </p:spPr>
      </p:pic>
      <p:cxnSp>
        <p:nvCxnSpPr>
          <p:cNvPr id="32" name="Straight Connector 31"/>
          <p:cNvCxnSpPr/>
          <p:nvPr/>
        </p:nvCxnSpPr>
        <p:spPr>
          <a:xfrm>
            <a:off x="5472753" y="2079009"/>
            <a:ext cx="1" cy="5334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TextBox 37"/>
              <p:cNvSpPr txBox="1"/>
              <p:nvPr/>
            </p:nvSpPr>
            <p:spPr>
              <a:xfrm>
                <a:off x="4648200" y="3962400"/>
                <a:ext cx="134036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r>
                        <a:rPr lang="en-GB" sz="1400" b="0" i="1" smtClean="0">
                          <a:latin typeface="Cambria Math"/>
                        </a:rPr>
                        <m:t>=</m:t>
                      </m:r>
                      <m:sSup>
                        <m:sSupPr>
                          <m:ctrlPr>
                            <a:rPr lang="en-GB" sz="1400" i="1" smtClean="0">
                              <a:latin typeface="Cambria Math" panose="02040503050406030204" pitchFamily="18" charset="0"/>
                            </a:rPr>
                          </m:ctrlPr>
                        </m:sSupPr>
                        <m:e>
                          <m:r>
                            <a:rPr lang="en-GB" sz="1400" b="0" i="1" smtClean="0">
                              <a:latin typeface="Cambria Math"/>
                            </a:rPr>
                            <m:t>𝑢</m:t>
                          </m:r>
                        </m:e>
                        <m:sup>
                          <m:r>
                            <a:rPr lang="en-GB" sz="1400" b="0" i="1" smtClean="0">
                              <a:latin typeface="Cambria Math"/>
                            </a:rPr>
                            <m:t>2</m:t>
                          </m:r>
                        </m:sup>
                      </m:sSup>
                      <m:r>
                        <a:rPr lang="en-GB" sz="1400" b="0" i="1" smtClean="0">
                          <a:latin typeface="Cambria Math"/>
                        </a:rPr>
                        <m:t>+2</m:t>
                      </m:r>
                      <m:r>
                        <a:rPr lang="en-GB" sz="1400" b="0" i="1" smtClean="0">
                          <a:latin typeface="Cambria Math"/>
                        </a:rPr>
                        <m:t>𝑎𝑠</m:t>
                      </m:r>
                    </m:oMath>
                  </m:oMathPara>
                </a14:m>
                <a:endParaRPr lang="en-GB" sz="1400" dirty="0"/>
              </a:p>
            </p:txBody>
          </p:sp>
        </mc:Choice>
        <mc:Fallback xmlns="">
          <p:sp>
            <p:nvSpPr>
              <p:cNvPr id="38" name="TextBox 37"/>
              <p:cNvSpPr txBox="1">
                <a:spLocks noRot="1" noChangeAspect="1" noMove="1" noResize="1" noEditPoints="1" noAdjustHandles="1" noChangeArrowheads="1" noChangeShapeType="1" noTextEdit="1"/>
              </p:cNvSpPr>
              <p:nvPr/>
            </p:nvSpPr>
            <p:spPr>
              <a:xfrm>
                <a:off x="4648200" y="3962400"/>
                <a:ext cx="1340367" cy="307777"/>
              </a:xfrm>
              <a:prstGeom prst="rect">
                <a:avLst/>
              </a:prstGeom>
              <a:blipFill rotWithShape="1">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4495800" y="4419600"/>
                <a:ext cx="2133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GB" sz="1400" b="0" i="1" smtClean="0">
                              <a:latin typeface="Cambria Math"/>
                            </a:rPr>
                            <m:t>(0)</m:t>
                          </m:r>
                        </m:e>
                        <m:sup>
                          <m:r>
                            <a:rPr lang="en-GB" sz="1400" b="0" i="1" smtClean="0">
                              <a:latin typeface="Cambria Math"/>
                            </a:rPr>
                            <m:t>2</m:t>
                          </m:r>
                        </m:sup>
                      </m:sSup>
                      <m:r>
                        <a:rPr lang="en-GB" sz="1400" b="0" i="1" smtClean="0">
                          <a:latin typeface="Cambria Math"/>
                        </a:rPr>
                        <m:t>=</m:t>
                      </m:r>
                      <m:sSup>
                        <m:sSupPr>
                          <m:ctrlPr>
                            <a:rPr lang="en-GB" sz="1400" i="1" smtClean="0">
                              <a:latin typeface="Cambria Math" panose="02040503050406030204" pitchFamily="18" charset="0"/>
                            </a:rPr>
                          </m:ctrlPr>
                        </m:sSupPr>
                        <m:e>
                          <m:r>
                            <a:rPr lang="en-GB" sz="1400" b="0" i="1" smtClean="0">
                              <a:latin typeface="Cambria Math"/>
                            </a:rPr>
                            <m:t>(2.1)</m:t>
                          </m:r>
                        </m:e>
                        <m:sup>
                          <m:r>
                            <a:rPr lang="en-GB" sz="1400" b="0" i="1" smtClean="0">
                              <a:latin typeface="Cambria Math"/>
                            </a:rPr>
                            <m:t>2</m:t>
                          </m:r>
                        </m:sup>
                      </m:sSup>
                      <m:r>
                        <a:rPr lang="en-GB" sz="1400" b="0" i="1" smtClean="0">
                          <a:latin typeface="Cambria Math"/>
                        </a:rPr>
                        <m:t>+2(−9.8)</m:t>
                      </m:r>
                      <m:r>
                        <a:rPr lang="en-GB" sz="1400" b="0" i="1" smtClean="0">
                          <a:latin typeface="Cambria Math"/>
                        </a:rPr>
                        <m:t>𝑠</m:t>
                      </m:r>
                    </m:oMath>
                  </m:oMathPara>
                </a14:m>
                <a:endParaRPr lang="en-GB" sz="1400" dirty="0"/>
              </a:p>
            </p:txBody>
          </p:sp>
        </mc:Choice>
        <mc:Fallback xmlns="">
          <p:sp>
            <p:nvSpPr>
              <p:cNvPr id="39" name="TextBox 38"/>
              <p:cNvSpPr txBox="1">
                <a:spLocks noRot="1" noChangeAspect="1" noMove="1" noResize="1" noEditPoints="1" noAdjustHandles="1" noChangeArrowheads="1" noChangeShapeType="1" noTextEdit="1"/>
              </p:cNvSpPr>
              <p:nvPr/>
            </p:nvSpPr>
            <p:spPr>
              <a:xfrm>
                <a:off x="4495800" y="4419600"/>
                <a:ext cx="2133600" cy="307777"/>
              </a:xfrm>
              <a:prstGeom prst="rect">
                <a:avLst/>
              </a:prstGeom>
              <a:blipFill rotWithShape="1">
                <a:blip r:embed="rId16"/>
                <a:stretch>
                  <a:fillRect b="-1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4724400" y="4876800"/>
                <a:ext cx="153003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a:rPr>
                        <m:t>0</m:t>
                      </m:r>
                      <m:r>
                        <a:rPr lang="en-GB" sz="1400" b="0" i="1" smtClean="0">
                          <a:latin typeface="Cambria Math"/>
                        </a:rPr>
                        <m:t>=</m:t>
                      </m:r>
                      <m:r>
                        <a:rPr lang="en-GB" sz="1400" i="1" smtClean="0">
                          <a:latin typeface="Cambria Math"/>
                        </a:rPr>
                        <m:t>4</m:t>
                      </m:r>
                      <m:r>
                        <a:rPr lang="en-GB" sz="1400" b="0" i="1" smtClean="0">
                          <a:latin typeface="Cambria Math"/>
                        </a:rPr>
                        <m:t>.41−19.6</m:t>
                      </m:r>
                      <m:r>
                        <a:rPr lang="en-GB" sz="1400" b="0" i="1" smtClean="0">
                          <a:latin typeface="Cambria Math"/>
                        </a:rPr>
                        <m:t>𝑠</m:t>
                      </m:r>
                    </m:oMath>
                  </m:oMathPara>
                </a14:m>
                <a:endParaRPr lang="en-GB" sz="1400" dirty="0"/>
              </a:p>
            </p:txBody>
          </p:sp>
        </mc:Choice>
        <mc:Fallback xmlns="">
          <p:sp>
            <p:nvSpPr>
              <p:cNvPr id="40" name="TextBox 39"/>
              <p:cNvSpPr txBox="1">
                <a:spLocks noRot="1" noChangeAspect="1" noMove="1" noResize="1" noEditPoints="1" noAdjustHandles="1" noChangeArrowheads="1" noChangeShapeType="1" noTextEdit="1"/>
              </p:cNvSpPr>
              <p:nvPr/>
            </p:nvSpPr>
            <p:spPr>
              <a:xfrm>
                <a:off x="4724400" y="4876800"/>
                <a:ext cx="1530034" cy="307777"/>
              </a:xfrm>
              <a:prstGeom prst="rect">
                <a:avLst/>
              </a:prstGeom>
              <a:blipFill rotWithShape="1">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4343400" y="5334000"/>
                <a:ext cx="1371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19.6</m:t>
                      </m:r>
                      <m:r>
                        <a:rPr lang="en-GB" sz="1400" b="0" i="1" smtClean="0">
                          <a:latin typeface="Cambria Math"/>
                        </a:rPr>
                        <m:t>𝑠</m:t>
                      </m:r>
                      <m:r>
                        <a:rPr lang="en-GB" sz="1400" b="0" i="1" smtClean="0">
                          <a:latin typeface="Cambria Math"/>
                        </a:rPr>
                        <m:t>=4.41</m:t>
                      </m:r>
                    </m:oMath>
                  </m:oMathPara>
                </a14:m>
                <a:endParaRPr lang="en-GB" sz="1400" dirty="0"/>
              </a:p>
            </p:txBody>
          </p:sp>
        </mc:Choice>
        <mc:Fallback xmlns="">
          <p:sp>
            <p:nvSpPr>
              <p:cNvPr id="49" name="TextBox 48"/>
              <p:cNvSpPr txBox="1">
                <a:spLocks noRot="1" noChangeAspect="1" noMove="1" noResize="1" noEditPoints="1" noAdjustHandles="1" noChangeArrowheads="1" noChangeShapeType="1" noTextEdit="1"/>
              </p:cNvSpPr>
              <p:nvPr/>
            </p:nvSpPr>
            <p:spPr>
              <a:xfrm>
                <a:off x="4343400" y="5334000"/>
                <a:ext cx="1371600" cy="307777"/>
              </a:xfrm>
              <a:prstGeom prst="rect">
                <a:avLst/>
              </a:prstGeom>
              <a:blipFill rotWithShape="1">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4724400" y="5791201"/>
                <a:ext cx="1219200" cy="30480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𝑠</m:t>
                      </m:r>
                      <m:r>
                        <a:rPr lang="en-GB" sz="1400" b="0" i="1" smtClean="0">
                          <a:latin typeface="Cambria Math"/>
                        </a:rPr>
                        <m:t>=0.225</m:t>
                      </m:r>
                      <m:r>
                        <a:rPr lang="en-GB" sz="1400" b="0" i="1" smtClean="0">
                          <a:latin typeface="Cambria Math"/>
                        </a:rPr>
                        <m:t>𝑚</m:t>
                      </m:r>
                    </m:oMath>
                  </m:oMathPara>
                </a14:m>
                <a:endParaRPr lang="en-GB" sz="1400" dirty="0"/>
              </a:p>
            </p:txBody>
          </p:sp>
        </mc:Choice>
        <mc:Fallback xmlns="">
          <p:sp>
            <p:nvSpPr>
              <p:cNvPr id="50" name="TextBox 49"/>
              <p:cNvSpPr txBox="1">
                <a:spLocks noRot="1" noChangeAspect="1" noMove="1" noResize="1" noEditPoints="1" noAdjustHandles="1" noChangeArrowheads="1" noChangeShapeType="1" noTextEdit="1"/>
              </p:cNvSpPr>
              <p:nvPr/>
            </p:nvSpPr>
            <p:spPr>
              <a:xfrm>
                <a:off x="4724400" y="5791201"/>
                <a:ext cx="1219200" cy="304800"/>
              </a:xfrm>
              <a:prstGeom prst="rect">
                <a:avLst/>
              </a:prstGeom>
              <a:blipFill rotWithShape="1">
                <a:blip r:embed="rId19"/>
                <a:stretch>
                  <a:fillRect/>
                </a:stretch>
              </a:blipFill>
            </p:spPr>
            <p:txBody>
              <a:bodyPr/>
              <a:lstStyle/>
              <a:p>
                <a:r>
                  <a:rPr lang="en-GB">
                    <a:noFill/>
                  </a:rPr>
                  <a:t> </a:t>
                </a:r>
              </a:p>
            </p:txBody>
          </p:sp>
        </mc:Fallback>
      </mc:AlternateContent>
      <p:sp>
        <p:nvSpPr>
          <p:cNvPr id="51" name="Arc 50"/>
          <p:cNvSpPr/>
          <p:nvPr/>
        </p:nvSpPr>
        <p:spPr>
          <a:xfrm>
            <a:off x="6400800" y="41148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2" name="TextBox 51"/>
          <p:cNvSpPr txBox="1"/>
          <p:nvPr/>
        </p:nvSpPr>
        <p:spPr>
          <a:xfrm>
            <a:off x="6781800" y="41910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53" name="Arc 52"/>
          <p:cNvSpPr/>
          <p:nvPr/>
        </p:nvSpPr>
        <p:spPr>
          <a:xfrm>
            <a:off x="6400800" y="45720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4" name="Arc 53"/>
          <p:cNvSpPr/>
          <p:nvPr/>
        </p:nvSpPr>
        <p:spPr>
          <a:xfrm>
            <a:off x="6019800" y="50292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5" name="Arc 54"/>
          <p:cNvSpPr/>
          <p:nvPr/>
        </p:nvSpPr>
        <p:spPr>
          <a:xfrm>
            <a:off x="6019800" y="54864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6" name="TextBox 55"/>
          <p:cNvSpPr txBox="1"/>
          <p:nvPr/>
        </p:nvSpPr>
        <p:spPr>
          <a:xfrm>
            <a:off x="6781800" y="4648200"/>
            <a:ext cx="1600200" cy="307777"/>
          </a:xfrm>
          <a:prstGeom prst="rect">
            <a:avLst/>
          </a:prstGeom>
          <a:noFill/>
        </p:spPr>
        <p:txBody>
          <a:bodyPr wrap="square" rtlCol="0">
            <a:spAutoFit/>
          </a:bodyPr>
          <a:lstStyle/>
          <a:p>
            <a:pPr algn="ctr"/>
            <a:r>
              <a:rPr lang="en-GB" sz="1400" dirty="0">
                <a:solidFill>
                  <a:srgbClr val="FF0000"/>
                </a:solidFill>
                <a:latin typeface="Comic Sans MS" pitchFamily="66" charset="0"/>
              </a:rPr>
              <a:t>Work out terms</a:t>
            </a:r>
            <a:endParaRPr lang="en-GB" sz="1400" b="1" baseline="-25000" dirty="0">
              <a:solidFill>
                <a:srgbClr val="FF0000"/>
              </a:solidFill>
              <a:latin typeface="Comic Sans MS" pitchFamily="66" charset="0"/>
            </a:endParaRPr>
          </a:p>
        </p:txBody>
      </p:sp>
      <p:sp>
        <p:nvSpPr>
          <p:cNvPr id="57" name="TextBox 56"/>
          <p:cNvSpPr txBox="1"/>
          <p:nvPr/>
        </p:nvSpPr>
        <p:spPr>
          <a:xfrm>
            <a:off x="6324600" y="5105400"/>
            <a:ext cx="1295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Add 19.6s</a:t>
            </a:r>
            <a:endParaRPr lang="en-GB" sz="1400" b="1" baseline="-25000" dirty="0">
              <a:solidFill>
                <a:srgbClr val="FF0000"/>
              </a:solidFill>
              <a:latin typeface="Comic Sans MS" pitchFamily="66" charset="0"/>
            </a:endParaRPr>
          </a:p>
        </p:txBody>
      </p:sp>
      <p:sp>
        <p:nvSpPr>
          <p:cNvPr id="58" name="TextBox 57"/>
          <p:cNvSpPr txBox="1"/>
          <p:nvPr/>
        </p:nvSpPr>
        <p:spPr>
          <a:xfrm>
            <a:off x="6400800" y="55626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19.6</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9" name="TextBox 58"/>
              <p:cNvSpPr txBox="1"/>
              <p:nvPr/>
            </p:nvSpPr>
            <p:spPr>
              <a:xfrm>
                <a:off x="1558834" y="4604657"/>
                <a:ext cx="914400" cy="30480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22.5</m:t>
                      </m:r>
                      <m:r>
                        <a:rPr lang="en-GB" sz="1400" b="0" i="1" smtClean="0">
                          <a:solidFill>
                            <a:srgbClr val="FF0000"/>
                          </a:solidFill>
                          <a:latin typeface="Cambria Math"/>
                        </a:rPr>
                        <m:t>𝑐𝑚</m:t>
                      </m:r>
                    </m:oMath>
                  </m:oMathPara>
                </a14:m>
                <a:endParaRPr lang="en-GB" sz="1400" dirty="0">
                  <a:solidFill>
                    <a:srgbClr val="FF0000"/>
                  </a:solidFill>
                </a:endParaRPr>
              </a:p>
            </p:txBody>
          </p:sp>
        </mc:Choice>
        <mc:Fallback xmlns="">
          <p:sp>
            <p:nvSpPr>
              <p:cNvPr id="59" name="TextBox 58"/>
              <p:cNvSpPr txBox="1">
                <a:spLocks noRot="1" noChangeAspect="1" noMove="1" noResize="1" noEditPoints="1" noAdjustHandles="1" noChangeArrowheads="1" noChangeShapeType="1" noTextEdit="1"/>
              </p:cNvSpPr>
              <p:nvPr/>
            </p:nvSpPr>
            <p:spPr>
              <a:xfrm>
                <a:off x="1558834" y="4604657"/>
                <a:ext cx="914400" cy="304800"/>
              </a:xfrm>
              <a:prstGeom prst="rect">
                <a:avLst/>
              </a:prstGeom>
              <a:blipFill>
                <a:blip r:embed="rId20"/>
                <a:stretch>
                  <a:fillRect/>
                </a:stretch>
              </a:blipFill>
            </p:spPr>
            <p:txBody>
              <a:bodyPr/>
              <a:lstStyle/>
              <a:p>
                <a:r>
                  <a:rPr lang="en-GB">
                    <a:noFill/>
                  </a:rPr>
                  <a:t> </a:t>
                </a:r>
              </a:p>
            </p:txBody>
          </p:sp>
        </mc:Fallback>
      </mc:AlternateContent>
      <p:sp>
        <p:nvSpPr>
          <p:cNvPr id="60" name="TextBox 59"/>
          <p:cNvSpPr txBox="1"/>
          <p:nvPr/>
        </p:nvSpPr>
        <p:spPr>
          <a:xfrm>
            <a:off x="5244153" y="2231409"/>
            <a:ext cx="279244" cy="307777"/>
          </a:xfrm>
          <a:prstGeom prst="rect">
            <a:avLst/>
          </a:prstGeom>
          <a:noFill/>
        </p:spPr>
        <p:txBody>
          <a:bodyPr wrap="none" rtlCol="0">
            <a:spAutoFit/>
          </a:bodyPr>
          <a:lstStyle/>
          <a:p>
            <a:r>
              <a:rPr lang="en-GB" sz="1400" dirty="0">
                <a:latin typeface="Comic Sans MS" pitchFamily="66" charset="0"/>
              </a:rPr>
              <a:t>?</a:t>
            </a:r>
          </a:p>
        </p:txBody>
      </p:sp>
      <p:cxnSp>
        <p:nvCxnSpPr>
          <p:cNvPr id="41" name="Straight Connector 40"/>
          <p:cNvCxnSpPr/>
          <p:nvPr/>
        </p:nvCxnSpPr>
        <p:spPr>
          <a:xfrm>
            <a:off x="4648200" y="2631743"/>
            <a:ext cx="228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3" name="TextBox 42"/>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43" name="TextBox 42"/>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44" name="TextBox 43"/>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45" name="TextBox 44"/>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46" name="TextBox 45"/>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47" name="TextBox 46"/>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5"/>
                <a:stretch>
                  <a:fillRect b="-3846"/>
                </a:stretch>
              </a:blipFill>
            </p:spPr>
            <p:txBody>
              <a:bodyPr/>
              <a:lstStyle/>
              <a:p>
                <a:r>
                  <a:rPr lang="en-GB">
                    <a:noFill/>
                  </a:rPr>
                  <a:t> </a:t>
                </a:r>
              </a:p>
            </p:txBody>
          </p:sp>
        </mc:Fallback>
      </mc:AlternateContent>
      <p:sp>
        <p:nvSpPr>
          <p:cNvPr id="61" name="TextBox 60"/>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6"/>
              </a:rPr>
              <a:t>Applet for collision demonstrations</a:t>
            </a:r>
            <a:endParaRPr lang="en-GB" sz="1400" dirty="0">
              <a:latin typeface="Comic Sans MS" pitchFamily="66" charset="0"/>
            </a:endParaRPr>
          </a:p>
        </p:txBody>
      </p:sp>
      <p:sp>
        <p:nvSpPr>
          <p:cNvPr id="6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260316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xEl>
                                              <p:pRg st="2" end="2"/>
                                            </p:txEl>
                                          </p:spTgt>
                                        </p:tgtEl>
                                        <p:attrNameLst>
                                          <p:attrName>style.visibility</p:attrName>
                                        </p:attrNameLst>
                                      </p:cBhvr>
                                      <p:to>
                                        <p:strVal val="visible"/>
                                      </p:to>
                                    </p:set>
                                    <p:animEffect transition="in" filter="blinds(horizontal)">
                                      <p:cBhvr>
                                        <p:cTn id="7" dur="500"/>
                                        <p:tgtEl>
                                          <p:spTgt spid="2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blinds(horizontal)">
                                      <p:cBhvr>
                                        <p:cTn id="12" dur="500"/>
                                        <p:tgtEl>
                                          <p:spTgt spid="60"/>
                                        </p:tgtEl>
                                      </p:cBhvr>
                                    </p:animEffect>
                                  </p:childTnLst>
                                </p:cTn>
                              </p:par>
                              <p:par>
                                <p:cTn id="13" presetID="3" presetClass="entr" presetSubtype="10" fill="hold" nodeType="with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blinds(horizontal)">
                                      <p:cBhvr>
                                        <p:cTn id="15" dur="500"/>
                                        <p:tgtEl>
                                          <p:spTgt spid="32"/>
                                        </p:tgtEl>
                                      </p:cBhvr>
                                    </p:animEffect>
                                  </p:childTnLst>
                                </p:cTn>
                              </p:par>
                              <p:par>
                                <p:cTn id="16" presetID="3" presetClass="entr" presetSubtype="10" fill="hold"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blinds(horizontal)">
                                      <p:cBhvr>
                                        <p:cTn id="18" dur="500"/>
                                        <p:tgtEl>
                                          <p:spTgt spid="3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linds(horizontal)">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blinds(horizontal)">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blinds(horizontal)">
                                      <p:cBhvr>
                                        <p:cTn id="33" dur="500"/>
                                        <p:tgtEl>
                                          <p:spTgt spid="27"/>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blinds(horizontal)">
                                      <p:cBhvr>
                                        <p:cTn id="38" dur="500"/>
                                        <p:tgtEl>
                                          <p:spTgt spid="28"/>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blinds(horizontal)">
                                      <p:cBhvr>
                                        <p:cTn id="43" dur="500"/>
                                        <p:tgtEl>
                                          <p:spTgt spid="29"/>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blinds(horizontal)">
                                      <p:cBhvr>
                                        <p:cTn id="48" dur="500"/>
                                        <p:tgtEl>
                                          <p:spTgt spid="38"/>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blinds(horizontal)">
                                      <p:cBhvr>
                                        <p:cTn id="53" dur="500"/>
                                        <p:tgtEl>
                                          <p:spTgt spid="51"/>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52"/>
                                        </p:tgtEl>
                                        <p:attrNameLst>
                                          <p:attrName>style.visibility</p:attrName>
                                        </p:attrNameLst>
                                      </p:cBhvr>
                                      <p:to>
                                        <p:strVal val="visible"/>
                                      </p:to>
                                    </p:set>
                                    <p:animEffect transition="in" filter="blinds(horizontal)">
                                      <p:cBhvr>
                                        <p:cTn id="58" dur="500"/>
                                        <p:tgtEl>
                                          <p:spTgt spid="52"/>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blinds(horizontal)">
                                      <p:cBhvr>
                                        <p:cTn id="63" dur="500"/>
                                        <p:tgtEl>
                                          <p:spTgt spid="39"/>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53"/>
                                        </p:tgtEl>
                                        <p:attrNameLst>
                                          <p:attrName>style.visibility</p:attrName>
                                        </p:attrNameLst>
                                      </p:cBhvr>
                                      <p:to>
                                        <p:strVal val="visible"/>
                                      </p:to>
                                    </p:set>
                                    <p:animEffect transition="in" filter="blinds(horizontal)">
                                      <p:cBhvr>
                                        <p:cTn id="68" dur="500"/>
                                        <p:tgtEl>
                                          <p:spTgt spid="53"/>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56"/>
                                        </p:tgtEl>
                                        <p:attrNameLst>
                                          <p:attrName>style.visibility</p:attrName>
                                        </p:attrNameLst>
                                      </p:cBhvr>
                                      <p:to>
                                        <p:strVal val="visible"/>
                                      </p:to>
                                    </p:set>
                                    <p:animEffect transition="in" filter="blinds(horizontal)">
                                      <p:cBhvr>
                                        <p:cTn id="73" dur="500"/>
                                        <p:tgtEl>
                                          <p:spTgt spid="56"/>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40"/>
                                        </p:tgtEl>
                                        <p:attrNameLst>
                                          <p:attrName>style.visibility</p:attrName>
                                        </p:attrNameLst>
                                      </p:cBhvr>
                                      <p:to>
                                        <p:strVal val="visible"/>
                                      </p:to>
                                    </p:set>
                                    <p:animEffect transition="in" filter="blinds(horizontal)">
                                      <p:cBhvr>
                                        <p:cTn id="78" dur="500"/>
                                        <p:tgtEl>
                                          <p:spTgt spid="40"/>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blinds(horizontal)">
                                      <p:cBhvr>
                                        <p:cTn id="83" dur="500"/>
                                        <p:tgtEl>
                                          <p:spTgt spid="54"/>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57"/>
                                        </p:tgtEl>
                                        <p:attrNameLst>
                                          <p:attrName>style.visibility</p:attrName>
                                        </p:attrNameLst>
                                      </p:cBhvr>
                                      <p:to>
                                        <p:strVal val="visible"/>
                                      </p:to>
                                    </p:set>
                                    <p:animEffect transition="in" filter="blinds(horizontal)">
                                      <p:cBhvr>
                                        <p:cTn id="88" dur="500"/>
                                        <p:tgtEl>
                                          <p:spTgt spid="57"/>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49"/>
                                        </p:tgtEl>
                                        <p:attrNameLst>
                                          <p:attrName>style.visibility</p:attrName>
                                        </p:attrNameLst>
                                      </p:cBhvr>
                                      <p:to>
                                        <p:strVal val="visible"/>
                                      </p:to>
                                    </p:set>
                                    <p:animEffect transition="in" filter="blinds(horizontal)">
                                      <p:cBhvr>
                                        <p:cTn id="93" dur="500"/>
                                        <p:tgtEl>
                                          <p:spTgt spid="49"/>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55"/>
                                        </p:tgtEl>
                                        <p:attrNameLst>
                                          <p:attrName>style.visibility</p:attrName>
                                        </p:attrNameLst>
                                      </p:cBhvr>
                                      <p:to>
                                        <p:strVal val="visible"/>
                                      </p:to>
                                    </p:set>
                                    <p:animEffect transition="in" filter="blinds(horizontal)">
                                      <p:cBhvr>
                                        <p:cTn id="98" dur="500"/>
                                        <p:tgtEl>
                                          <p:spTgt spid="55"/>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58"/>
                                        </p:tgtEl>
                                        <p:attrNameLst>
                                          <p:attrName>style.visibility</p:attrName>
                                        </p:attrNameLst>
                                      </p:cBhvr>
                                      <p:to>
                                        <p:strVal val="visible"/>
                                      </p:to>
                                    </p:set>
                                    <p:animEffect transition="in" filter="blinds(horizontal)">
                                      <p:cBhvr>
                                        <p:cTn id="103" dur="500"/>
                                        <p:tgtEl>
                                          <p:spTgt spid="58"/>
                                        </p:tgtEl>
                                      </p:cBhvr>
                                    </p:animEffec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grpId="0" nodeType="clickEffect">
                                  <p:stCondLst>
                                    <p:cond delay="0"/>
                                  </p:stCondLst>
                                  <p:childTnLst>
                                    <p:set>
                                      <p:cBhvr>
                                        <p:cTn id="107" dur="1" fill="hold">
                                          <p:stCondLst>
                                            <p:cond delay="0"/>
                                          </p:stCondLst>
                                        </p:cTn>
                                        <p:tgtEl>
                                          <p:spTgt spid="50"/>
                                        </p:tgtEl>
                                        <p:attrNameLst>
                                          <p:attrName>style.visibility</p:attrName>
                                        </p:attrNameLst>
                                      </p:cBhvr>
                                      <p:to>
                                        <p:strVal val="visible"/>
                                      </p:to>
                                    </p:set>
                                    <p:animEffect transition="in" filter="blinds(horizontal)">
                                      <p:cBhvr>
                                        <p:cTn id="108" dur="500"/>
                                        <p:tgtEl>
                                          <p:spTgt spid="50"/>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ntr" presetSubtype="10" fill="hold" grpId="0" nodeType="clickEffect">
                                  <p:stCondLst>
                                    <p:cond delay="0"/>
                                  </p:stCondLst>
                                  <p:childTnLst>
                                    <p:set>
                                      <p:cBhvr>
                                        <p:cTn id="112" dur="1" fill="hold">
                                          <p:stCondLst>
                                            <p:cond delay="0"/>
                                          </p:stCondLst>
                                        </p:cTn>
                                        <p:tgtEl>
                                          <p:spTgt spid="59"/>
                                        </p:tgtEl>
                                        <p:attrNameLst>
                                          <p:attrName>style.visibility</p:attrName>
                                        </p:attrNameLst>
                                      </p:cBhvr>
                                      <p:to>
                                        <p:strVal val="visible"/>
                                      </p:to>
                                    </p:set>
                                    <p:animEffect transition="in" filter="blinds(horizontal)">
                                      <p:cBhvr>
                                        <p:cTn id="113"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27" grpId="0"/>
      <p:bldP spid="28" grpId="0"/>
      <p:bldP spid="29" grpId="0"/>
      <p:bldP spid="38" grpId="0"/>
      <p:bldP spid="39" grpId="0"/>
      <p:bldP spid="40" grpId="0"/>
      <p:bldP spid="49" grpId="0"/>
      <p:bldP spid="50" grpId="0"/>
      <p:bldP spid="51" grpId="0" animBg="1"/>
      <p:bldP spid="52" grpId="0"/>
      <p:bldP spid="53" grpId="0" animBg="1"/>
      <p:bldP spid="54" grpId="0" animBg="1"/>
      <p:bldP spid="55" grpId="0" animBg="1"/>
      <p:bldP spid="56" grpId="0"/>
      <p:bldP spid="57" grpId="0"/>
      <p:bldP spid="58" grpId="0"/>
      <p:bldP spid="59" grpId="0"/>
      <p:bldP spid="6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b="1" dirty="0">
              <a:latin typeface="Comic Sans MS" pitchFamily="66" charset="0"/>
            </a:endParaRPr>
          </a:p>
          <a:p>
            <a:pPr marL="0" indent="0" algn="ctr">
              <a:buNone/>
            </a:pPr>
            <a:r>
              <a:rPr lang="en-GB" sz="1400" dirty="0">
                <a:latin typeface="Comic Sans MS" pitchFamily="66" charset="0"/>
              </a:rPr>
              <a:t>In these questions the diagrams show the speeds of two particles A and B just before and just after a collision. The particles are moving on a smooth horizontal plane. </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Find the coefficient of restitution in each case.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(You should always set up diagrams like these, especially if you aren’t given them before hand)</a:t>
            </a:r>
          </a:p>
        </p:txBody>
      </p:sp>
      <p:cxnSp>
        <p:nvCxnSpPr>
          <p:cNvPr id="10" name="Straight Connector 9"/>
          <p:cNvCxnSpPr/>
          <p:nvPr/>
        </p:nvCxnSpPr>
        <p:spPr>
          <a:xfrm>
            <a:off x="4800600" y="1600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800600" y="1905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16002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43" name="TextBox 42"/>
          <p:cNvSpPr txBox="1"/>
          <p:nvPr/>
        </p:nvSpPr>
        <p:spPr>
          <a:xfrm>
            <a:off x="6324600" y="16002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46" name="Straight Connector 45"/>
          <p:cNvCxnSpPr/>
          <p:nvPr/>
        </p:nvCxnSpPr>
        <p:spPr>
          <a:xfrm>
            <a:off x="6324600" y="1600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848600" y="16002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324600" y="16002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800600" y="16002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5029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p:cNvSpPr/>
          <p:nvPr/>
        </p:nvSpPr>
        <p:spPr>
          <a:xfrm>
            <a:off x="5791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p:cNvSpPr/>
          <p:nvPr/>
        </p:nvSpPr>
        <p:spPr>
          <a:xfrm>
            <a:off x="6553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p:cNvSpPr/>
          <p:nvPr/>
        </p:nvSpPr>
        <p:spPr>
          <a:xfrm>
            <a:off x="7315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1" name="Straight Arrow Connector 60"/>
          <p:cNvCxnSpPr/>
          <p:nvPr/>
        </p:nvCxnSpPr>
        <p:spPr>
          <a:xfrm>
            <a:off x="4953000" y="2286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029200" y="1981200"/>
            <a:ext cx="293670" cy="307777"/>
          </a:xfrm>
          <a:prstGeom prst="rect">
            <a:avLst/>
          </a:prstGeom>
          <a:noFill/>
        </p:spPr>
        <p:txBody>
          <a:bodyPr wrap="none" rtlCol="0">
            <a:spAutoFit/>
          </a:bodyPr>
          <a:lstStyle/>
          <a:p>
            <a:pPr algn="ctr"/>
            <a:r>
              <a:rPr lang="en-GB" sz="1400" dirty="0">
                <a:latin typeface="Comic Sans MS" pitchFamily="66" charset="0"/>
              </a:rPr>
              <a:t>8</a:t>
            </a:r>
          </a:p>
        </p:txBody>
      </p:sp>
      <p:sp>
        <p:nvSpPr>
          <p:cNvPr id="63" name="TextBox 62"/>
          <p:cNvSpPr txBox="1"/>
          <p:nvPr/>
        </p:nvSpPr>
        <p:spPr>
          <a:xfrm>
            <a:off x="5562600" y="2057400"/>
            <a:ext cx="811441" cy="307777"/>
          </a:xfrm>
          <a:prstGeom prst="rect">
            <a:avLst/>
          </a:prstGeom>
          <a:noFill/>
        </p:spPr>
        <p:txBody>
          <a:bodyPr wrap="none" rtlCol="0">
            <a:spAutoFit/>
          </a:bodyPr>
          <a:lstStyle/>
          <a:p>
            <a:pPr algn="ctr"/>
            <a:r>
              <a:rPr lang="en-GB" sz="1400" dirty="0">
                <a:latin typeface="Comic Sans MS" pitchFamily="66" charset="0"/>
              </a:rPr>
              <a:t>At rest</a:t>
            </a:r>
          </a:p>
        </p:txBody>
      </p:sp>
      <p:sp>
        <p:nvSpPr>
          <p:cNvPr id="64" name="TextBox 63"/>
          <p:cNvSpPr txBox="1"/>
          <p:nvPr/>
        </p:nvSpPr>
        <p:spPr>
          <a:xfrm>
            <a:off x="6324600" y="2057400"/>
            <a:ext cx="811441" cy="307777"/>
          </a:xfrm>
          <a:prstGeom prst="rect">
            <a:avLst/>
          </a:prstGeom>
          <a:noFill/>
        </p:spPr>
        <p:txBody>
          <a:bodyPr wrap="none" rtlCol="0">
            <a:spAutoFit/>
          </a:bodyPr>
          <a:lstStyle/>
          <a:p>
            <a:pPr algn="ctr"/>
            <a:r>
              <a:rPr lang="en-GB" sz="1400" dirty="0">
                <a:latin typeface="Comic Sans MS" pitchFamily="66" charset="0"/>
              </a:rPr>
              <a:t>At rest</a:t>
            </a:r>
          </a:p>
        </p:txBody>
      </p:sp>
      <p:cxnSp>
        <p:nvCxnSpPr>
          <p:cNvPr id="65" name="Straight Arrow Connector 64"/>
          <p:cNvCxnSpPr/>
          <p:nvPr/>
        </p:nvCxnSpPr>
        <p:spPr>
          <a:xfrm>
            <a:off x="7239000" y="2286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315200" y="1981200"/>
            <a:ext cx="293670" cy="307777"/>
          </a:xfrm>
          <a:prstGeom prst="rect">
            <a:avLst/>
          </a:prstGeom>
          <a:noFill/>
        </p:spPr>
        <p:txBody>
          <a:bodyPr wrap="none" rtlCol="0">
            <a:spAutoFit/>
          </a:bodyPr>
          <a:lstStyle/>
          <a:p>
            <a:pPr algn="ctr"/>
            <a:r>
              <a:rPr lang="en-GB" sz="1400" dirty="0">
                <a:latin typeface="Comic Sans MS" pitchFamily="66" charset="0"/>
              </a:rPr>
              <a:t>2</a:t>
            </a:r>
          </a:p>
        </p:txBody>
      </p:sp>
      <p:cxnSp>
        <p:nvCxnSpPr>
          <p:cNvPr id="67" name="Straight Connector 66"/>
          <p:cNvCxnSpPr/>
          <p:nvPr/>
        </p:nvCxnSpPr>
        <p:spPr>
          <a:xfrm>
            <a:off x="4800600" y="2819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3" name="TextBox 72"/>
              <p:cNvSpPr txBox="1"/>
              <p:nvPr/>
            </p:nvSpPr>
            <p:spPr>
              <a:xfrm>
                <a:off x="3962400" y="2971800"/>
                <a:ext cx="3198376" cy="5396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𝑠𝑒𝑝𝑎𝑟𝑎𝑡𝑖𝑜𝑛</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num>
                        <m:den>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𝑎𝑝𝑝𝑟𝑜𝑎𝑐h</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den>
                      </m:f>
                    </m:oMath>
                  </m:oMathPara>
                </a14:m>
                <a:endParaRPr lang="en-GB" sz="1400" dirty="0"/>
              </a:p>
            </p:txBody>
          </p:sp>
        </mc:Choice>
        <mc:Fallback xmlns="">
          <p:sp>
            <p:nvSpPr>
              <p:cNvPr id="73" name="TextBox 72"/>
              <p:cNvSpPr txBox="1">
                <a:spLocks noRot="1" noChangeAspect="1" noMove="1" noResize="1" noEditPoints="1" noAdjustHandles="1" noChangeArrowheads="1" noChangeShapeType="1" noTextEdit="1"/>
              </p:cNvSpPr>
              <p:nvPr/>
            </p:nvSpPr>
            <p:spPr>
              <a:xfrm>
                <a:off x="3962400" y="2971800"/>
                <a:ext cx="3198376" cy="539635"/>
              </a:xfrm>
              <a:prstGeom prst="rect">
                <a:avLst/>
              </a:prstGeom>
              <a:blipFill rotWithShape="1">
                <a:blip r:embed="rId8"/>
                <a:stretch>
                  <a:fillRect b="-4545"/>
                </a:stretch>
              </a:blipFill>
            </p:spPr>
            <p:txBody>
              <a:bodyPr/>
              <a:lstStyle/>
              <a:p>
                <a:r>
                  <a:rPr lang="en-GB">
                    <a:noFill/>
                  </a:rPr>
                  <a:t> </a:t>
                </a:r>
              </a:p>
            </p:txBody>
          </p:sp>
        </mc:Fallback>
      </mc:AlternateContent>
      <p:sp>
        <p:nvSpPr>
          <p:cNvPr id="74" name="TextBox 73"/>
          <p:cNvSpPr txBox="1"/>
          <p:nvPr/>
        </p:nvSpPr>
        <p:spPr>
          <a:xfrm>
            <a:off x="3946635" y="3657600"/>
            <a:ext cx="2092239" cy="307777"/>
          </a:xfrm>
          <a:prstGeom prst="rect">
            <a:avLst/>
          </a:prstGeom>
          <a:noFill/>
        </p:spPr>
        <p:txBody>
          <a:bodyPr wrap="none" rtlCol="0">
            <a:spAutoFit/>
          </a:bodyPr>
          <a:lstStyle/>
          <a:p>
            <a:r>
              <a:rPr lang="en-GB" sz="1400" u="sng" dirty="0">
                <a:latin typeface="Comic Sans MS" pitchFamily="66" charset="0"/>
              </a:rPr>
              <a:t>The speed of approach</a:t>
            </a:r>
          </a:p>
        </p:txBody>
      </p:sp>
      <p:sp>
        <p:nvSpPr>
          <p:cNvPr id="75" name="TextBox 74"/>
          <p:cNvSpPr txBox="1"/>
          <p:nvPr/>
        </p:nvSpPr>
        <p:spPr>
          <a:xfrm>
            <a:off x="3946635" y="3962400"/>
            <a:ext cx="5165834" cy="738664"/>
          </a:xfrm>
          <a:prstGeom prst="rect">
            <a:avLst/>
          </a:prstGeom>
          <a:noFill/>
        </p:spPr>
        <p:txBody>
          <a:bodyPr wrap="square" rtlCol="0">
            <a:spAutoFit/>
          </a:bodyPr>
          <a:lstStyle/>
          <a:p>
            <a:r>
              <a:rPr lang="en-GB" sz="1400" dirty="0">
                <a:latin typeface="Comic Sans MS" pitchFamily="66" charset="0"/>
              </a:rPr>
              <a:t>You need to find the difference in the speeds of approach</a:t>
            </a:r>
          </a:p>
          <a:p>
            <a:pPr marL="285750" indent="-285750">
              <a:buFont typeface="Wingdings"/>
              <a:buChar char="à"/>
            </a:pPr>
            <a:r>
              <a:rPr lang="en-GB" sz="1400" dirty="0">
                <a:latin typeface="Comic Sans MS" pitchFamily="66" charset="0"/>
                <a:sym typeface="Wingdings" pitchFamily="2" charset="2"/>
              </a:rPr>
              <a:t>Speed of A – Speed of B</a:t>
            </a:r>
          </a:p>
          <a:p>
            <a:pPr marL="285750" indent="-285750">
              <a:buFont typeface="Wingdings"/>
              <a:buChar char="à"/>
            </a:pPr>
            <a:r>
              <a:rPr lang="en-GB" sz="1400" dirty="0">
                <a:latin typeface="Comic Sans MS" pitchFamily="66" charset="0"/>
                <a:sym typeface="Wingdings" pitchFamily="2" charset="2"/>
              </a:rPr>
              <a:t>8 – 0 = 8</a:t>
            </a:r>
            <a:endParaRPr lang="en-GB" sz="1400" dirty="0">
              <a:latin typeface="Comic Sans MS" pitchFamily="66" charset="0"/>
            </a:endParaRPr>
          </a:p>
        </p:txBody>
      </p:sp>
      <p:sp>
        <p:nvSpPr>
          <p:cNvPr id="76" name="TextBox 75"/>
          <p:cNvSpPr txBox="1"/>
          <p:nvPr/>
        </p:nvSpPr>
        <p:spPr>
          <a:xfrm>
            <a:off x="4953000" y="23622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77" name="TextBox 76"/>
          <p:cNvSpPr txBox="1"/>
          <p:nvPr/>
        </p:nvSpPr>
        <p:spPr>
          <a:xfrm>
            <a:off x="6477000" y="23622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78" name="TextBox 77"/>
          <p:cNvSpPr txBox="1"/>
          <p:nvPr/>
        </p:nvSpPr>
        <p:spPr>
          <a:xfrm>
            <a:off x="5715000" y="23622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79" name="TextBox 78"/>
          <p:cNvSpPr txBox="1"/>
          <p:nvPr/>
        </p:nvSpPr>
        <p:spPr>
          <a:xfrm>
            <a:off x="7239000" y="23622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80" name="TextBox 79"/>
          <p:cNvSpPr txBox="1"/>
          <p:nvPr/>
        </p:nvSpPr>
        <p:spPr>
          <a:xfrm>
            <a:off x="3978166" y="4876800"/>
            <a:ext cx="2214068" cy="307777"/>
          </a:xfrm>
          <a:prstGeom prst="rect">
            <a:avLst/>
          </a:prstGeom>
          <a:noFill/>
        </p:spPr>
        <p:txBody>
          <a:bodyPr wrap="none" rtlCol="0">
            <a:spAutoFit/>
          </a:bodyPr>
          <a:lstStyle/>
          <a:p>
            <a:r>
              <a:rPr lang="en-GB" sz="1400" u="sng" dirty="0">
                <a:latin typeface="Comic Sans MS" pitchFamily="66" charset="0"/>
              </a:rPr>
              <a:t>The speed of separation</a:t>
            </a:r>
          </a:p>
        </p:txBody>
      </p:sp>
      <p:sp>
        <p:nvSpPr>
          <p:cNvPr id="81" name="TextBox 80"/>
          <p:cNvSpPr txBox="1"/>
          <p:nvPr/>
        </p:nvSpPr>
        <p:spPr>
          <a:xfrm>
            <a:off x="3978166" y="5181600"/>
            <a:ext cx="5165834" cy="1169551"/>
          </a:xfrm>
          <a:prstGeom prst="rect">
            <a:avLst/>
          </a:prstGeom>
          <a:noFill/>
        </p:spPr>
        <p:txBody>
          <a:bodyPr wrap="square" rtlCol="0">
            <a:spAutoFit/>
          </a:bodyPr>
          <a:lstStyle/>
          <a:p>
            <a:r>
              <a:rPr lang="en-GB" sz="1400" dirty="0">
                <a:latin typeface="Comic Sans MS" pitchFamily="66" charset="0"/>
              </a:rPr>
              <a:t>You need to find the difference in the speeds of separation</a:t>
            </a:r>
          </a:p>
          <a:p>
            <a:pPr marL="285750" indent="-285750">
              <a:buFont typeface="Wingdings"/>
              <a:buChar char="à"/>
            </a:pPr>
            <a:r>
              <a:rPr lang="en-GB" sz="1400" dirty="0">
                <a:latin typeface="Comic Sans MS" pitchFamily="66" charset="0"/>
                <a:sym typeface="Wingdings" pitchFamily="2" charset="2"/>
              </a:rPr>
              <a:t>This needs to be done the </a:t>
            </a:r>
            <a:r>
              <a:rPr lang="en-GB" sz="1400" u="sng" dirty="0">
                <a:latin typeface="Comic Sans MS" pitchFamily="66" charset="0"/>
                <a:sym typeface="Wingdings" pitchFamily="2" charset="2"/>
              </a:rPr>
              <a:t>opposite way</a:t>
            </a:r>
            <a:r>
              <a:rPr lang="en-GB" sz="1400" dirty="0">
                <a:latin typeface="Comic Sans MS" pitchFamily="66" charset="0"/>
                <a:sym typeface="Wingdings" pitchFamily="2" charset="2"/>
              </a:rPr>
              <a:t> as B is now moving away from A</a:t>
            </a:r>
          </a:p>
          <a:p>
            <a:pPr marL="285750" indent="-285750">
              <a:buFont typeface="Wingdings"/>
              <a:buChar char="à"/>
            </a:pPr>
            <a:r>
              <a:rPr lang="en-GB" sz="1400" dirty="0">
                <a:latin typeface="Comic Sans MS" pitchFamily="66" charset="0"/>
                <a:sym typeface="Wingdings" pitchFamily="2" charset="2"/>
              </a:rPr>
              <a:t>Speed of B – Speed of A</a:t>
            </a:r>
          </a:p>
          <a:p>
            <a:pPr marL="285750" indent="-285750">
              <a:buFont typeface="Wingdings"/>
              <a:buChar char="à"/>
            </a:pPr>
            <a:r>
              <a:rPr lang="en-GB" sz="1400" dirty="0">
                <a:latin typeface="Comic Sans MS" pitchFamily="66" charset="0"/>
                <a:sym typeface="Wingdings" pitchFamily="2" charset="2"/>
              </a:rPr>
              <a:t>2 – 0 = 2</a:t>
            </a:r>
            <a:endParaRPr lang="en-GB" sz="1400" dirty="0">
              <a:latin typeface="Comic Sans MS" pitchFamily="66" charset="0"/>
            </a:endParaRPr>
          </a:p>
        </p:txBody>
      </p:sp>
      <p:sp>
        <p:nvSpPr>
          <p:cNvPr id="82" name="TextBox 81"/>
          <p:cNvSpPr txBox="1"/>
          <p:nvPr/>
        </p:nvSpPr>
        <p:spPr>
          <a:xfrm>
            <a:off x="990600" y="5562600"/>
            <a:ext cx="2058577" cy="307777"/>
          </a:xfrm>
          <a:prstGeom prst="rect">
            <a:avLst/>
          </a:prstGeom>
          <a:noFill/>
        </p:spPr>
        <p:txBody>
          <a:bodyPr wrap="none" rtlCol="0">
            <a:spAutoFit/>
          </a:bodyPr>
          <a:lstStyle/>
          <a:p>
            <a:pPr algn="ctr"/>
            <a:r>
              <a:rPr lang="en-GB" sz="1400" dirty="0">
                <a:solidFill>
                  <a:srgbClr val="FF0000"/>
                </a:solidFill>
                <a:latin typeface="Comic Sans MS" pitchFamily="66" charset="0"/>
              </a:rPr>
              <a:t>Speed of approach = 8</a:t>
            </a:r>
          </a:p>
        </p:txBody>
      </p:sp>
      <p:sp>
        <p:nvSpPr>
          <p:cNvPr id="83" name="TextBox 82"/>
          <p:cNvSpPr txBox="1"/>
          <p:nvPr/>
        </p:nvSpPr>
        <p:spPr>
          <a:xfrm>
            <a:off x="914400" y="5867400"/>
            <a:ext cx="2180405" cy="307777"/>
          </a:xfrm>
          <a:prstGeom prst="rect">
            <a:avLst/>
          </a:prstGeom>
          <a:noFill/>
        </p:spPr>
        <p:txBody>
          <a:bodyPr wrap="none" rtlCol="0">
            <a:spAutoFit/>
          </a:bodyPr>
          <a:lstStyle/>
          <a:p>
            <a:pPr algn="ctr"/>
            <a:r>
              <a:rPr lang="en-GB" sz="1400" dirty="0">
                <a:solidFill>
                  <a:srgbClr val="FF0000"/>
                </a:solidFill>
                <a:latin typeface="Comic Sans MS" pitchFamily="66" charset="0"/>
              </a:rPr>
              <a:t>Speed of separation = 2</a:t>
            </a:r>
          </a:p>
        </p:txBody>
      </p:sp>
      <p:sp>
        <p:nvSpPr>
          <p:cNvPr id="84" name="TextBox 83"/>
          <p:cNvSpPr txBox="1"/>
          <p:nvPr/>
        </p:nvSpPr>
        <p:spPr>
          <a:xfrm>
            <a:off x="838200" y="6324600"/>
            <a:ext cx="8018542" cy="307777"/>
          </a:xfrm>
          <a:prstGeom prst="rect">
            <a:avLst/>
          </a:prstGeom>
          <a:noFill/>
        </p:spPr>
        <p:txBody>
          <a:bodyPr wrap="none" rtlCol="0">
            <a:spAutoFit/>
          </a:bodyPr>
          <a:lstStyle/>
          <a:p>
            <a:r>
              <a:rPr lang="en-GB" sz="1400" dirty="0">
                <a:solidFill>
                  <a:srgbClr val="FF0000"/>
                </a:solidFill>
                <a:latin typeface="Comic Sans MS" pitchFamily="66" charset="0"/>
              </a:rPr>
              <a:t>Whichever way you perform the first subtraction, the second must be done the opposite way!</a:t>
            </a:r>
          </a:p>
        </p:txBody>
      </p:sp>
      <mc:AlternateContent xmlns:mc="http://schemas.openxmlformats.org/markup-compatibility/2006" xmlns:a14="http://schemas.microsoft.com/office/drawing/2010/main">
        <mc:Choice Requires="a14">
          <p:sp>
            <p:nvSpPr>
              <p:cNvPr id="44" name="TextBox 43"/>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44" name="TextBox 43"/>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45" name="TextBox 44"/>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48" name="TextBox 47"/>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49" name="TextBox 48"/>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2"/>
                <a:stretch>
                  <a:fillRect b="-3846"/>
                </a:stretch>
              </a:blipFill>
            </p:spPr>
            <p:txBody>
              <a:bodyPr/>
              <a:lstStyle/>
              <a:p>
                <a:r>
                  <a:rPr lang="en-GB">
                    <a:noFill/>
                  </a:rPr>
                  <a:t> </a:t>
                </a:r>
              </a:p>
            </p:txBody>
          </p:sp>
        </mc:Fallback>
      </mc:AlternateContent>
      <p:sp>
        <p:nvSpPr>
          <p:cNvPr id="50" name="TextBox 49"/>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3"/>
              </a:rPr>
              <a:t>Applet for collision demonstrations</a:t>
            </a:r>
            <a:endParaRPr lang="en-GB" sz="1400" dirty="0">
              <a:latin typeface="Comic Sans MS" pitchFamily="66" charset="0"/>
            </a:endParaRPr>
          </a:p>
        </p:txBody>
      </p:sp>
      <p:sp>
        <p:nvSpPr>
          <p:cNvPr id="51"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52"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411756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blinds(horizontal)">
                                      <p:cBhvr>
                                        <p:cTn id="17" dur="500"/>
                                        <p:tgtEl>
                                          <p:spTgt spid="7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4"/>
                                        </p:tgtEl>
                                        <p:attrNameLst>
                                          <p:attrName>style.visibility</p:attrName>
                                        </p:attrNameLst>
                                      </p:cBhvr>
                                      <p:to>
                                        <p:strVal val="visible"/>
                                      </p:to>
                                    </p:set>
                                    <p:animEffect transition="in" filter="blinds(horizontal)">
                                      <p:cBhvr>
                                        <p:cTn id="22" dur="500"/>
                                        <p:tgtEl>
                                          <p:spTgt spid="7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5">
                                            <p:txEl>
                                              <p:pRg st="0" end="0"/>
                                            </p:txEl>
                                          </p:spTgt>
                                        </p:tgtEl>
                                        <p:attrNameLst>
                                          <p:attrName>style.visibility</p:attrName>
                                        </p:attrNameLst>
                                      </p:cBhvr>
                                      <p:to>
                                        <p:strVal val="visible"/>
                                      </p:to>
                                    </p:set>
                                    <p:animEffect transition="in" filter="blinds(horizontal)">
                                      <p:cBhvr>
                                        <p:cTn id="27" dur="500"/>
                                        <p:tgtEl>
                                          <p:spTgt spid="7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5">
                                            <p:txEl>
                                              <p:pRg st="1" end="1"/>
                                            </p:txEl>
                                          </p:spTgt>
                                        </p:tgtEl>
                                        <p:attrNameLst>
                                          <p:attrName>style.visibility</p:attrName>
                                        </p:attrNameLst>
                                      </p:cBhvr>
                                      <p:to>
                                        <p:strVal val="visible"/>
                                      </p:to>
                                    </p:set>
                                    <p:animEffect transition="in" filter="blinds(horizontal)">
                                      <p:cBhvr>
                                        <p:cTn id="32" dur="500"/>
                                        <p:tgtEl>
                                          <p:spTgt spid="7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5">
                                            <p:txEl>
                                              <p:pRg st="2" end="2"/>
                                            </p:txEl>
                                          </p:spTgt>
                                        </p:tgtEl>
                                        <p:attrNameLst>
                                          <p:attrName>style.visibility</p:attrName>
                                        </p:attrNameLst>
                                      </p:cBhvr>
                                      <p:to>
                                        <p:strVal val="visible"/>
                                      </p:to>
                                    </p:set>
                                    <p:animEffect transition="in" filter="blinds(horizontal)">
                                      <p:cBhvr>
                                        <p:cTn id="37" dur="500"/>
                                        <p:tgtEl>
                                          <p:spTgt spid="7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2"/>
                                        </p:tgtEl>
                                        <p:attrNameLst>
                                          <p:attrName>style.visibility</p:attrName>
                                        </p:attrNameLst>
                                      </p:cBhvr>
                                      <p:to>
                                        <p:strVal val="visible"/>
                                      </p:to>
                                    </p:set>
                                    <p:animEffect transition="in" filter="blinds(horizontal)">
                                      <p:cBhvr>
                                        <p:cTn id="42" dur="500"/>
                                        <p:tgtEl>
                                          <p:spTgt spid="8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blinds(horizontal)">
                                      <p:cBhvr>
                                        <p:cTn id="47" dur="500"/>
                                        <p:tgtEl>
                                          <p:spTgt spid="8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81">
                                            <p:txEl>
                                              <p:pRg st="0" end="0"/>
                                            </p:txEl>
                                          </p:spTgt>
                                        </p:tgtEl>
                                        <p:attrNameLst>
                                          <p:attrName>style.visibility</p:attrName>
                                        </p:attrNameLst>
                                      </p:cBhvr>
                                      <p:to>
                                        <p:strVal val="visible"/>
                                      </p:to>
                                    </p:set>
                                    <p:animEffect transition="in" filter="blinds(horizontal)">
                                      <p:cBhvr>
                                        <p:cTn id="52" dur="500"/>
                                        <p:tgtEl>
                                          <p:spTgt spid="81">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81">
                                            <p:txEl>
                                              <p:pRg st="1" end="1"/>
                                            </p:txEl>
                                          </p:spTgt>
                                        </p:tgtEl>
                                        <p:attrNameLst>
                                          <p:attrName>style.visibility</p:attrName>
                                        </p:attrNameLst>
                                      </p:cBhvr>
                                      <p:to>
                                        <p:strVal val="visible"/>
                                      </p:to>
                                    </p:set>
                                    <p:animEffect transition="in" filter="blinds(horizontal)">
                                      <p:cBhvr>
                                        <p:cTn id="57" dur="500"/>
                                        <p:tgtEl>
                                          <p:spTgt spid="81">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81">
                                            <p:txEl>
                                              <p:pRg st="2" end="2"/>
                                            </p:txEl>
                                          </p:spTgt>
                                        </p:tgtEl>
                                        <p:attrNameLst>
                                          <p:attrName>style.visibility</p:attrName>
                                        </p:attrNameLst>
                                      </p:cBhvr>
                                      <p:to>
                                        <p:strVal val="visible"/>
                                      </p:to>
                                    </p:set>
                                    <p:animEffect transition="in" filter="blinds(horizontal)">
                                      <p:cBhvr>
                                        <p:cTn id="62" dur="500"/>
                                        <p:tgtEl>
                                          <p:spTgt spid="81">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81">
                                            <p:txEl>
                                              <p:pRg st="3" end="3"/>
                                            </p:txEl>
                                          </p:spTgt>
                                        </p:tgtEl>
                                        <p:attrNameLst>
                                          <p:attrName>style.visibility</p:attrName>
                                        </p:attrNameLst>
                                      </p:cBhvr>
                                      <p:to>
                                        <p:strVal val="visible"/>
                                      </p:to>
                                    </p:set>
                                    <p:animEffect transition="in" filter="blinds(horizontal)">
                                      <p:cBhvr>
                                        <p:cTn id="67" dur="500"/>
                                        <p:tgtEl>
                                          <p:spTgt spid="81">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83"/>
                                        </p:tgtEl>
                                        <p:attrNameLst>
                                          <p:attrName>style.visibility</p:attrName>
                                        </p:attrNameLst>
                                      </p:cBhvr>
                                      <p:to>
                                        <p:strVal val="visible"/>
                                      </p:to>
                                    </p:set>
                                    <p:animEffect transition="in" filter="blinds(horizontal)">
                                      <p:cBhvr>
                                        <p:cTn id="72" dur="500"/>
                                        <p:tgtEl>
                                          <p:spTgt spid="83"/>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84"/>
                                        </p:tgtEl>
                                        <p:attrNameLst>
                                          <p:attrName>style.visibility</p:attrName>
                                        </p:attrNameLst>
                                      </p:cBhvr>
                                      <p:to>
                                        <p:strVal val="visible"/>
                                      </p:to>
                                    </p:set>
                                    <p:animEffect transition="in" filter="blinds(horizontal)">
                                      <p:cBhvr>
                                        <p:cTn id="77"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80" grpId="0"/>
      <p:bldP spid="82" grpId="0"/>
      <p:bldP spid="83" grpId="0"/>
      <p:bldP spid="8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3788979" cy="50292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tennis ball, which may be modelled as a particle, is dropped from rest at a height of 90cm onto a smooth horizontal plane. The coefficient of restitution between the ball and the plane is 0.5. Assume there is no air resistance and the ball falls freely under gravity at a right angle to the plane.</a:t>
            </a:r>
          </a:p>
          <a:p>
            <a:pPr marL="0" indent="0" algn="ctr">
              <a:buNone/>
            </a:pPr>
            <a:endParaRPr lang="en-GB" sz="1400" baseline="-25000" dirty="0">
              <a:latin typeface="Comic Sans MS" pitchFamily="66" charset="0"/>
            </a:endParaRPr>
          </a:p>
          <a:p>
            <a:pPr algn="ctr">
              <a:buAutoNum type="alphaLcParenR"/>
            </a:pPr>
            <a:r>
              <a:rPr lang="en-GB" sz="1400" dirty="0">
                <a:latin typeface="Comic Sans MS" pitchFamily="66" charset="0"/>
              </a:rPr>
              <a:t>Find the height to which the ball rebounds after the first bounce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height to which the ball bounces after the second bounce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total distance travelled by the ball before it comes to rest</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pic>
        <p:nvPicPr>
          <p:cNvPr id="1026"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648200" y="1524000"/>
            <a:ext cx="192895" cy="195225"/>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p:cNvCxnSpPr/>
          <p:nvPr/>
        </p:nvCxnSpPr>
        <p:spPr>
          <a:xfrm>
            <a:off x="4495800" y="1600200"/>
            <a:ext cx="0" cy="9906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962400" y="1905000"/>
            <a:ext cx="587020" cy="307777"/>
          </a:xfrm>
          <a:prstGeom prst="rect">
            <a:avLst/>
          </a:prstGeom>
          <a:noFill/>
        </p:spPr>
        <p:txBody>
          <a:bodyPr wrap="none" rtlCol="0">
            <a:spAutoFit/>
          </a:bodyPr>
          <a:lstStyle/>
          <a:p>
            <a:r>
              <a:rPr lang="en-GB" sz="1400" dirty="0">
                <a:latin typeface="Comic Sans MS" pitchFamily="66" charset="0"/>
              </a:rPr>
              <a:t>0.9m</a:t>
            </a:r>
          </a:p>
        </p:txBody>
      </p:sp>
      <p:sp>
        <p:nvSpPr>
          <p:cNvPr id="21" name="TextBox 20"/>
          <p:cNvSpPr txBox="1"/>
          <p:nvPr/>
        </p:nvSpPr>
        <p:spPr>
          <a:xfrm>
            <a:off x="3962400" y="2743200"/>
            <a:ext cx="4876800" cy="1384995"/>
          </a:xfrm>
          <a:prstGeom prst="rect">
            <a:avLst/>
          </a:prstGeom>
          <a:noFill/>
        </p:spPr>
        <p:txBody>
          <a:bodyPr wrap="square" rtlCol="0">
            <a:spAutoFit/>
          </a:bodyPr>
          <a:lstStyle/>
          <a:p>
            <a:r>
              <a:rPr lang="en-GB" sz="1400" u="sng" dirty="0">
                <a:latin typeface="Comic Sans MS" pitchFamily="66" charset="0"/>
              </a:rPr>
              <a:t>Height of the second bounce</a:t>
            </a:r>
          </a:p>
          <a:p>
            <a:endParaRPr lang="en-GB" sz="1400" dirty="0">
              <a:latin typeface="Comic Sans MS" pitchFamily="66" charset="0"/>
            </a:endParaRPr>
          </a:p>
          <a:p>
            <a:pPr marL="285750" indent="-285750">
              <a:buFont typeface="Wingdings"/>
              <a:buChar char="à"/>
            </a:pPr>
            <a:r>
              <a:rPr lang="en-GB" sz="1400" dirty="0">
                <a:latin typeface="Comic Sans MS" pitchFamily="66" charset="0"/>
                <a:sym typeface="Wingdings" pitchFamily="2" charset="2"/>
              </a:rPr>
              <a:t>As before, we need to calculate the velocity that the ball hits the ground with</a:t>
            </a:r>
          </a:p>
          <a:p>
            <a:pPr marL="285750" indent="-285750">
              <a:buFont typeface="Wingdings"/>
              <a:buChar char="à"/>
            </a:pPr>
            <a:r>
              <a:rPr lang="en-GB" sz="1400" dirty="0">
                <a:latin typeface="Comic Sans MS" pitchFamily="66" charset="0"/>
                <a:sym typeface="Wingdings" pitchFamily="2" charset="2"/>
              </a:rPr>
              <a:t>If we consider the first impact with the ground, then s = 0 at the second impact</a:t>
            </a:r>
            <a:endParaRPr lang="en-GB" sz="1400" dirty="0">
              <a:latin typeface="Comic Sans MS" pitchFamily="66" charset="0"/>
            </a:endParaRPr>
          </a:p>
        </p:txBody>
      </p:sp>
      <mc:AlternateContent xmlns:mc="http://schemas.openxmlformats.org/markup-compatibility/2006" xmlns:a14="http://schemas.microsoft.com/office/drawing/2010/main">
        <mc:Choice Requires="a14">
          <p:sp>
            <p:nvSpPr>
              <p:cNvPr id="24" name="Rectangle 23"/>
              <p:cNvSpPr/>
              <p:nvPr/>
            </p:nvSpPr>
            <p:spPr>
              <a:xfrm>
                <a:off x="7010400" y="1600200"/>
                <a:ext cx="645561"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𝑠</m:t>
                      </m:r>
                      <m:r>
                        <a:rPr lang="en-GB" sz="1400" b="0" i="1" smtClean="0">
                          <a:solidFill>
                            <a:prstClr val="black"/>
                          </a:solidFill>
                          <a:latin typeface="Cambria Math"/>
                        </a:rPr>
                        <m:t>=0</m:t>
                      </m:r>
                    </m:oMath>
                  </m:oMathPara>
                </a14:m>
                <a:endParaRPr lang="en-GB" sz="1400" dirty="0"/>
              </a:p>
            </p:txBody>
          </p:sp>
        </mc:Choice>
        <mc:Fallback xmlns="">
          <p:sp>
            <p:nvSpPr>
              <p:cNvPr id="24" name="Rectangle 23"/>
              <p:cNvSpPr>
                <a:spLocks noRot="1" noChangeAspect="1" noMove="1" noResize="1" noEditPoints="1" noAdjustHandles="1" noChangeArrowheads="1" noChangeShapeType="1" noTextEdit="1"/>
              </p:cNvSpPr>
              <p:nvPr/>
            </p:nvSpPr>
            <p:spPr>
              <a:xfrm>
                <a:off x="7010400" y="1600200"/>
                <a:ext cx="645561" cy="307777"/>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7010400" y="1905000"/>
                <a:ext cx="801951"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𝑢</m:t>
                      </m:r>
                      <m:r>
                        <a:rPr lang="en-GB" sz="1400" b="0" i="1" smtClean="0">
                          <a:solidFill>
                            <a:prstClr val="black"/>
                          </a:solidFill>
                          <a:latin typeface="Cambria Math"/>
                        </a:rPr>
                        <m:t>=2.1</m:t>
                      </m:r>
                    </m:oMath>
                  </m:oMathPara>
                </a14:m>
                <a:endParaRPr lang="en-GB" sz="1400" dirty="0"/>
              </a:p>
            </p:txBody>
          </p:sp>
        </mc:Choice>
        <mc:Fallback xmlns="">
          <p:sp>
            <p:nvSpPr>
              <p:cNvPr id="26" name="Rectangle 25"/>
              <p:cNvSpPr>
                <a:spLocks noRot="1" noChangeAspect="1" noMove="1" noResize="1" noEditPoints="1" noAdjustHandles="1" noChangeArrowheads="1" noChangeShapeType="1" noTextEdit="1"/>
              </p:cNvSpPr>
              <p:nvPr/>
            </p:nvSpPr>
            <p:spPr>
              <a:xfrm>
                <a:off x="7010400" y="1905000"/>
                <a:ext cx="801951" cy="307777"/>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7010400" y="2209800"/>
                <a:ext cx="627736"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𝑣</m:t>
                      </m:r>
                      <m:r>
                        <a:rPr lang="en-GB" sz="1400" b="0" i="1" smtClean="0">
                          <a:solidFill>
                            <a:prstClr val="black"/>
                          </a:solidFill>
                          <a:latin typeface="Cambria Math"/>
                        </a:rPr>
                        <m:t>= ?</m:t>
                      </m:r>
                    </m:oMath>
                  </m:oMathPara>
                </a14:m>
                <a:endParaRPr lang="en-GB" sz="1400" dirty="0"/>
              </a:p>
            </p:txBody>
          </p:sp>
        </mc:Choice>
        <mc:Fallback xmlns="">
          <p:sp>
            <p:nvSpPr>
              <p:cNvPr id="27" name="Rectangle 26"/>
              <p:cNvSpPr>
                <a:spLocks noRot="1" noChangeAspect="1" noMove="1" noResize="1" noEditPoints="1" noAdjustHandles="1" noChangeArrowheads="1" noChangeShapeType="1" noTextEdit="1"/>
              </p:cNvSpPr>
              <p:nvPr/>
            </p:nvSpPr>
            <p:spPr>
              <a:xfrm>
                <a:off x="7010400" y="2209800"/>
                <a:ext cx="627736"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Rectangle 27"/>
              <p:cNvSpPr/>
              <p:nvPr/>
            </p:nvSpPr>
            <p:spPr>
              <a:xfrm>
                <a:off x="7772400" y="1752600"/>
                <a:ext cx="933204"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𝑎</m:t>
                      </m:r>
                      <m:r>
                        <a:rPr lang="en-GB" sz="1400" b="0" i="1" smtClean="0">
                          <a:solidFill>
                            <a:prstClr val="black"/>
                          </a:solidFill>
                          <a:latin typeface="Cambria Math"/>
                        </a:rPr>
                        <m:t>=−9.8</m:t>
                      </m:r>
                    </m:oMath>
                  </m:oMathPara>
                </a14:m>
                <a:endParaRPr lang="en-GB" sz="1400" dirty="0"/>
              </a:p>
            </p:txBody>
          </p:sp>
        </mc:Choice>
        <mc:Fallback xmlns="">
          <p:sp>
            <p:nvSpPr>
              <p:cNvPr id="28" name="Rectangle 27"/>
              <p:cNvSpPr>
                <a:spLocks noRot="1" noChangeAspect="1" noMove="1" noResize="1" noEditPoints="1" noAdjustHandles="1" noChangeArrowheads="1" noChangeShapeType="1" noTextEdit="1"/>
              </p:cNvSpPr>
              <p:nvPr/>
            </p:nvSpPr>
            <p:spPr>
              <a:xfrm>
                <a:off x="7772400" y="1752600"/>
                <a:ext cx="933204" cy="307777"/>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Rectangle 28"/>
              <p:cNvSpPr/>
              <p:nvPr/>
            </p:nvSpPr>
            <p:spPr>
              <a:xfrm>
                <a:off x="7772400" y="2057400"/>
                <a:ext cx="599587"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𝑡</m:t>
                      </m:r>
                      <m:r>
                        <a:rPr lang="en-GB" sz="1400" b="0" i="1" smtClean="0">
                          <a:solidFill>
                            <a:prstClr val="black"/>
                          </a:solidFill>
                          <a:latin typeface="Cambria Math"/>
                        </a:rPr>
                        <m:t>= ?</m:t>
                      </m:r>
                    </m:oMath>
                  </m:oMathPara>
                </a14:m>
                <a:endParaRPr lang="en-GB" sz="1400" dirty="0"/>
              </a:p>
            </p:txBody>
          </p:sp>
        </mc:Choice>
        <mc:Fallback xmlns="">
          <p:sp>
            <p:nvSpPr>
              <p:cNvPr id="29" name="Rectangle 28"/>
              <p:cNvSpPr>
                <a:spLocks noRot="1" noChangeAspect="1" noMove="1" noResize="1" noEditPoints="1" noAdjustHandles="1" noChangeArrowheads="1" noChangeShapeType="1" noTextEdit="1"/>
              </p:cNvSpPr>
              <p:nvPr/>
            </p:nvSpPr>
            <p:spPr>
              <a:xfrm>
                <a:off x="7772400" y="2057400"/>
                <a:ext cx="599587" cy="307777"/>
              </a:xfrm>
              <a:prstGeom prst="rect">
                <a:avLst/>
              </a:prstGeom>
              <a:blipFill rotWithShape="1">
                <a:blip r:embed="rId14"/>
                <a:stretch>
                  <a:fillRect/>
                </a:stretch>
              </a:blipFill>
            </p:spPr>
            <p:txBody>
              <a:bodyPr/>
              <a:lstStyle/>
              <a:p>
                <a:r>
                  <a:rPr lang="en-GB">
                    <a:noFill/>
                  </a:rPr>
                  <a:t> </a:t>
                </a:r>
              </a:p>
            </p:txBody>
          </p:sp>
        </mc:Fallback>
      </mc:AlternateContent>
      <p:cxnSp>
        <p:nvCxnSpPr>
          <p:cNvPr id="32" name="Straight Connector 31"/>
          <p:cNvCxnSpPr/>
          <p:nvPr/>
        </p:nvCxnSpPr>
        <p:spPr>
          <a:xfrm>
            <a:off x="5472753" y="2079009"/>
            <a:ext cx="1" cy="5334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724400" y="2209800"/>
            <a:ext cx="805029" cy="307777"/>
          </a:xfrm>
          <a:prstGeom prst="rect">
            <a:avLst/>
          </a:prstGeom>
          <a:noFill/>
        </p:spPr>
        <p:txBody>
          <a:bodyPr wrap="none" rtlCol="0">
            <a:spAutoFit/>
          </a:bodyPr>
          <a:lstStyle/>
          <a:p>
            <a:r>
              <a:rPr lang="en-GB" sz="1400" dirty="0">
                <a:latin typeface="Comic Sans MS" pitchFamily="66" charset="0"/>
              </a:rPr>
              <a:t>0.225m</a:t>
            </a:r>
          </a:p>
        </p:txBody>
      </p:sp>
      <mc:AlternateContent xmlns:mc="http://schemas.openxmlformats.org/markup-compatibility/2006" xmlns:a14="http://schemas.microsoft.com/office/drawing/2010/main">
        <mc:Choice Requires="a14">
          <p:sp>
            <p:nvSpPr>
              <p:cNvPr id="41" name="TextBox 40"/>
              <p:cNvSpPr txBox="1"/>
              <p:nvPr/>
            </p:nvSpPr>
            <p:spPr>
              <a:xfrm>
                <a:off x="4114800" y="4648200"/>
                <a:ext cx="211481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r>
                        <a:rPr lang="en-GB" sz="1400" b="0" i="1" smtClean="0">
                          <a:latin typeface="Cambria Math"/>
                        </a:rPr>
                        <m:t>=</m:t>
                      </m:r>
                      <m:sSup>
                        <m:sSupPr>
                          <m:ctrlPr>
                            <a:rPr lang="en-GB" sz="1400" i="1" smtClean="0">
                              <a:latin typeface="Cambria Math" panose="02040503050406030204" pitchFamily="18" charset="0"/>
                            </a:rPr>
                          </m:ctrlPr>
                        </m:sSupPr>
                        <m:e>
                          <m:r>
                            <a:rPr lang="en-GB" sz="1400" b="0" i="1" smtClean="0">
                              <a:latin typeface="Cambria Math"/>
                            </a:rPr>
                            <m:t>(2.1)</m:t>
                          </m:r>
                        </m:e>
                        <m:sup>
                          <m:r>
                            <a:rPr lang="en-GB" sz="1400" b="0" i="1" smtClean="0">
                              <a:latin typeface="Cambria Math"/>
                            </a:rPr>
                            <m:t>2</m:t>
                          </m:r>
                        </m:sup>
                      </m:sSup>
                      <m:r>
                        <a:rPr lang="en-GB" sz="1400" b="0" i="1" smtClean="0">
                          <a:latin typeface="Cambria Math"/>
                        </a:rPr>
                        <m:t>+2(−9.8)(0)</m:t>
                      </m:r>
                    </m:oMath>
                  </m:oMathPara>
                </a14:m>
                <a:endParaRPr lang="en-GB" sz="1400" dirty="0"/>
              </a:p>
            </p:txBody>
          </p:sp>
        </mc:Choice>
        <mc:Fallback xmlns="">
          <p:sp>
            <p:nvSpPr>
              <p:cNvPr id="41" name="TextBox 40"/>
              <p:cNvSpPr txBox="1">
                <a:spLocks noRot="1" noChangeAspect="1" noMove="1" noResize="1" noEditPoints="1" noAdjustHandles="1" noChangeArrowheads="1" noChangeShapeType="1" noTextEdit="1"/>
              </p:cNvSpPr>
              <p:nvPr/>
            </p:nvSpPr>
            <p:spPr>
              <a:xfrm>
                <a:off x="4114800" y="4648200"/>
                <a:ext cx="2114810" cy="307777"/>
              </a:xfrm>
              <a:prstGeom prst="rect">
                <a:avLst/>
              </a:prstGeom>
              <a:blipFill rotWithShape="1">
                <a:blip r:embed="rId16"/>
                <a:stretch>
                  <a:fillRect b="-8000"/>
                </a:stretch>
              </a:blipFill>
            </p:spPr>
            <p:txBody>
              <a:bodyPr/>
              <a:lstStyle/>
              <a:p>
                <a:r>
                  <a:rPr lang="en-GB">
                    <a:noFill/>
                  </a:rPr>
                  <a:t> </a:t>
                </a:r>
              </a:p>
            </p:txBody>
          </p:sp>
        </mc:Fallback>
      </mc:AlternateContent>
      <p:sp>
        <p:nvSpPr>
          <p:cNvPr id="42" name="Arc 41"/>
          <p:cNvSpPr/>
          <p:nvPr/>
        </p:nvSpPr>
        <p:spPr>
          <a:xfrm>
            <a:off x="6096000" y="48006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3" name="TextBox 42"/>
          <p:cNvSpPr txBox="1"/>
          <p:nvPr/>
        </p:nvSpPr>
        <p:spPr>
          <a:xfrm>
            <a:off x="6477000" y="48768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Work out terms</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44" name="TextBox 43"/>
              <p:cNvSpPr txBox="1"/>
              <p:nvPr/>
            </p:nvSpPr>
            <p:spPr>
              <a:xfrm>
                <a:off x="4114800" y="5105400"/>
                <a:ext cx="98527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r>
                        <a:rPr lang="en-GB" sz="1400" b="0" i="1" smtClean="0">
                          <a:latin typeface="Cambria Math"/>
                        </a:rPr>
                        <m:t>=</m:t>
                      </m:r>
                      <m:r>
                        <a:rPr lang="en-GB" sz="1400" i="1" smtClean="0">
                          <a:latin typeface="Cambria Math"/>
                        </a:rPr>
                        <m:t>4</m:t>
                      </m:r>
                      <m:r>
                        <a:rPr lang="en-GB" sz="1400" b="0" i="1" smtClean="0">
                          <a:latin typeface="Cambria Math"/>
                        </a:rPr>
                        <m:t>.41</m:t>
                      </m:r>
                    </m:oMath>
                  </m:oMathPara>
                </a14:m>
                <a:endParaRPr lang="en-GB" sz="1400" dirty="0"/>
              </a:p>
            </p:txBody>
          </p:sp>
        </mc:Choice>
        <mc:Fallback xmlns="">
          <p:sp>
            <p:nvSpPr>
              <p:cNvPr id="44" name="TextBox 43"/>
              <p:cNvSpPr txBox="1">
                <a:spLocks noRot="1" noChangeAspect="1" noMove="1" noResize="1" noEditPoints="1" noAdjustHandles="1" noChangeArrowheads="1" noChangeShapeType="1" noTextEdit="1"/>
              </p:cNvSpPr>
              <p:nvPr/>
            </p:nvSpPr>
            <p:spPr>
              <a:xfrm>
                <a:off x="4114800" y="5105400"/>
                <a:ext cx="985270" cy="307777"/>
              </a:xfrm>
              <a:prstGeom prst="rect">
                <a:avLst/>
              </a:prstGeom>
              <a:blipFill rotWithShape="1">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4191000" y="5562600"/>
                <a:ext cx="79784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a:rPr>
                        <m:t>𝑣</m:t>
                      </m:r>
                      <m:r>
                        <a:rPr lang="en-GB" sz="1400" b="0" i="1" smtClean="0">
                          <a:latin typeface="Cambria Math"/>
                        </a:rPr>
                        <m:t>=</m:t>
                      </m:r>
                      <m:r>
                        <a:rPr lang="en-GB" sz="1400" i="1" smtClean="0">
                          <a:latin typeface="Cambria Math"/>
                        </a:rPr>
                        <m:t>2</m:t>
                      </m:r>
                      <m:r>
                        <a:rPr lang="en-GB" sz="1400" b="0" i="1" smtClean="0">
                          <a:latin typeface="Cambria Math"/>
                        </a:rPr>
                        <m:t>.1</m:t>
                      </m:r>
                    </m:oMath>
                  </m:oMathPara>
                </a14:m>
                <a:endParaRPr lang="en-GB" sz="1400" dirty="0"/>
              </a:p>
            </p:txBody>
          </p:sp>
        </mc:Choice>
        <mc:Fallback xmlns="">
          <p:sp>
            <p:nvSpPr>
              <p:cNvPr id="45" name="TextBox 44"/>
              <p:cNvSpPr txBox="1">
                <a:spLocks noRot="1" noChangeAspect="1" noMove="1" noResize="1" noEditPoints="1" noAdjustHandles="1" noChangeArrowheads="1" noChangeShapeType="1" noTextEdit="1"/>
              </p:cNvSpPr>
              <p:nvPr/>
            </p:nvSpPr>
            <p:spPr>
              <a:xfrm>
                <a:off x="4191000" y="5562600"/>
                <a:ext cx="797847" cy="307777"/>
              </a:xfrm>
              <a:prstGeom prst="rect">
                <a:avLst/>
              </a:prstGeom>
              <a:blipFill rotWithShape="1">
                <a:blip r:embed="rId18"/>
                <a:stretch>
                  <a:fillRect/>
                </a:stretch>
              </a:blipFill>
            </p:spPr>
            <p:txBody>
              <a:bodyPr/>
              <a:lstStyle/>
              <a:p>
                <a:r>
                  <a:rPr lang="en-GB">
                    <a:noFill/>
                  </a:rPr>
                  <a:t> </a:t>
                </a:r>
              </a:p>
            </p:txBody>
          </p:sp>
        </mc:Fallback>
      </mc:AlternateContent>
      <p:sp>
        <p:nvSpPr>
          <p:cNvPr id="46" name="TextBox 45"/>
          <p:cNvSpPr txBox="1"/>
          <p:nvPr/>
        </p:nvSpPr>
        <p:spPr>
          <a:xfrm>
            <a:off x="6926726" y="2438400"/>
            <a:ext cx="2217274" cy="307777"/>
          </a:xfrm>
          <a:prstGeom prst="rect">
            <a:avLst/>
          </a:prstGeom>
          <a:noFill/>
        </p:spPr>
        <p:txBody>
          <a:bodyPr wrap="none" rtlCol="0">
            <a:spAutoFit/>
          </a:bodyPr>
          <a:lstStyle/>
          <a:p>
            <a:r>
              <a:rPr lang="en-GB" sz="1400" dirty="0">
                <a:solidFill>
                  <a:srgbClr val="FF0000"/>
                </a:solidFill>
                <a:latin typeface="Comic Sans MS" pitchFamily="66" charset="0"/>
              </a:rPr>
              <a:t>Approach speed: 2.1ms</a:t>
            </a:r>
            <a:r>
              <a:rPr lang="en-GB" sz="1400" baseline="30000" dirty="0">
                <a:solidFill>
                  <a:srgbClr val="FF0000"/>
                </a:solidFill>
                <a:latin typeface="Comic Sans MS" pitchFamily="66" charset="0"/>
              </a:rPr>
              <a:t>-1</a:t>
            </a:r>
          </a:p>
        </p:txBody>
      </p:sp>
      <p:sp>
        <p:nvSpPr>
          <p:cNvPr id="47" name="Arc 46"/>
          <p:cNvSpPr/>
          <p:nvPr/>
        </p:nvSpPr>
        <p:spPr>
          <a:xfrm>
            <a:off x="5029200" y="52578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1" name="TextBox 60"/>
          <p:cNvSpPr txBox="1"/>
          <p:nvPr/>
        </p:nvSpPr>
        <p:spPr>
          <a:xfrm>
            <a:off x="5410200" y="53340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Square root</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62" name="TextBox 61"/>
              <p:cNvSpPr txBox="1"/>
              <p:nvPr/>
            </p:nvSpPr>
            <p:spPr>
              <a:xfrm>
                <a:off x="4114800" y="4191000"/>
                <a:ext cx="134036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r>
                        <a:rPr lang="en-GB" sz="1400" b="0" i="1" smtClean="0">
                          <a:latin typeface="Cambria Math"/>
                        </a:rPr>
                        <m:t>=</m:t>
                      </m:r>
                      <m:sSup>
                        <m:sSupPr>
                          <m:ctrlPr>
                            <a:rPr lang="en-GB" sz="1400" i="1" smtClean="0">
                              <a:latin typeface="Cambria Math" panose="02040503050406030204" pitchFamily="18" charset="0"/>
                            </a:rPr>
                          </m:ctrlPr>
                        </m:sSupPr>
                        <m:e>
                          <m:r>
                            <a:rPr lang="en-GB" sz="1400" b="0" i="1" smtClean="0">
                              <a:latin typeface="Cambria Math"/>
                            </a:rPr>
                            <m:t>𝑢</m:t>
                          </m:r>
                        </m:e>
                        <m:sup>
                          <m:r>
                            <a:rPr lang="en-GB" sz="1400" b="0" i="1" smtClean="0">
                              <a:latin typeface="Cambria Math"/>
                            </a:rPr>
                            <m:t>2</m:t>
                          </m:r>
                        </m:sup>
                      </m:sSup>
                      <m:r>
                        <a:rPr lang="en-GB" sz="1400" b="0" i="1" smtClean="0">
                          <a:latin typeface="Cambria Math"/>
                        </a:rPr>
                        <m:t>+2</m:t>
                      </m:r>
                      <m:r>
                        <a:rPr lang="en-GB" sz="1400" b="0" i="1" smtClean="0">
                          <a:latin typeface="Cambria Math"/>
                        </a:rPr>
                        <m:t>𝑎𝑠</m:t>
                      </m:r>
                    </m:oMath>
                  </m:oMathPara>
                </a14:m>
                <a:endParaRPr lang="en-GB" sz="1400" dirty="0"/>
              </a:p>
            </p:txBody>
          </p:sp>
        </mc:Choice>
        <mc:Fallback xmlns="">
          <p:sp>
            <p:nvSpPr>
              <p:cNvPr id="62" name="TextBox 61"/>
              <p:cNvSpPr txBox="1">
                <a:spLocks noRot="1" noChangeAspect="1" noMove="1" noResize="1" noEditPoints="1" noAdjustHandles="1" noChangeArrowheads="1" noChangeShapeType="1" noTextEdit="1"/>
              </p:cNvSpPr>
              <p:nvPr/>
            </p:nvSpPr>
            <p:spPr>
              <a:xfrm>
                <a:off x="4114800" y="4191000"/>
                <a:ext cx="1340367" cy="307777"/>
              </a:xfrm>
              <a:prstGeom prst="rect">
                <a:avLst/>
              </a:prstGeom>
              <a:blipFill rotWithShape="1">
                <a:blip r:embed="rId19"/>
                <a:stretch>
                  <a:fillRect/>
                </a:stretch>
              </a:blipFill>
            </p:spPr>
            <p:txBody>
              <a:bodyPr/>
              <a:lstStyle/>
              <a:p>
                <a:r>
                  <a:rPr lang="en-GB">
                    <a:noFill/>
                  </a:rPr>
                  <a:t> </a:t>
                </a:r>
              </a:p>
            </p:txBody>
          </p:sp>
        </mc:Fallback>
      </mc:AlternateContent>
      <p:sp>
        <p:nvSpPr>
          <p:cNvPr id="63" name="Arc 62"/>
          <p:cNvSpPr/>
          <p:nvPr/>
        </p:nvSpPr>
        <p:spPr>
          <a:xfrm>
            <a:off x="6096000" y="43434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4" name="TextBox 63"/>
          <p:cNvSpPr txBox="1"/>
          <p:nvPr/>
        </p:nvSpPr>
        <p:spPr>
          <a:xfrm>
            <a:off x="6400800" y="44196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cxnSp>
        <p:nvCxnSpPr>
          <p:cNvPr id="36" name="Straight Connector 35"/>
          <p:cNvCxnSpPr/>
          <p:nvPr/>
        </p:nvCxnSpPr>
        <p:spPr>
          <a:xfrm>
            <a:off x="4648200" y="2631743"/>
            <a:ext cx="228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38"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562600" y="2036184"/>
            <a:ext cx="192895" cy="19522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39" name="TextBox 38"/>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39" name="TextBox 38"/>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40" name="TextBox 39"/>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48" name="TextBox 47"/>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49" name="TextBox 48"/>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50" name="TextBox 49"/>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4"/>
                <a:stretch>
                  <a:fillRect b="-3846"/>
                </a:stretch>
              </a:blipFill>
            </p:spPr>
            <p:txBody>
              <a:bodyPr/>
              <a:lstStyle/>
              <a:p>
                <a:r>
                  <a:rPr lang="en-GB">
                    <a:noFill/>
                  </a:rPr>
                  <a:t> </a:t>
                </a:r>
              </a:p>
            </p:txBody>
          </p:sp>
        </mc:Fallback>
      </mc:AlternateContent>
      <p:sp>
        <p:nvSpPr>
          <p:cNvPr id="51" name="TextBox 50"/>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5"/>
              </a:rPr>
              <a:t>Applet for collision demonstrations</a:t>
            </a:r>
            <a:endParaRPr lang="en-GB" sz="1400" dirty="0">
              <a:latin typeface="Comic Sans MS" pitchFamily="66" charset="0"/>
            </a:endParaRPr>
          </a:p>
        </p:txBody>
      </p:sp>
      <p:sp>
        <p:nvSpPr>
          <p:cNvPr id="5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3" name="TextBox 52"/>
              <p:cNvSpPr txBox="1"/>
              <p:nvPr/>
            </p:nvSpPr>
            <p:spPr>
              <a:xfrm>
                <a:off x="1558834" y="4604657"/>
                <a:ext cx="914400" cy="30480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22.5</m:t>
                      </m:r>
                      <m:r>
                        <a:rPr lang="en-GB" sz="1400" b="0" i="1" smtClean="0">
                          <a:solidFill>
                            <a:srgbClr val="FF0000"/>
                          </a:solidFill>
                          <a:latin typeface="Cambria Math"/>
                        </a:rPr>
                        <m:t>𝑐𝑚</m:t>
                      </m:r>
                    </m:oMath>
                  </m:oMathPara>
                </a14:m>
                <a:endParaRPr lang="en-GB" sz="1400" dirty="0">
                  <a:solidFill>
                    <a:srgbClr val="FF0000"/>
                  </a:solidFill>
                </a:endParaRPr>
              </a:p>
            </p:txBody>
          </p:sp>
        </mc:Choice>
        <mc:Fallback xmlns="">
          <p:sp>
            <p:nvSpPr>
              <p:cNvPr id="53" name="TextBox 52"/>
              <p:cNvSpPr txBox="1">
                <a:spLocks noRot="1" noChangeAspect="1" noMove="1" noResize="1" noEditPoints="1" noAdjustHandles="1" noChangeArrowheads="1" noChangeShapeType="1" noTextEdit="1"/>
              </p:cNvSpPr>
              <p:nvPr/>
            </p:nvSpPr>
            <p:spPr>
              <a:xfrm>
                <a:off x="1558834" y="4604657"/>
                <a:ext cx="914400" cy="304800"/>
              </a:xfrm>
              <a:prstGeom prst="rect">
                <a:avLst/>
              </a:prstGeom>
              <a:blipFill>
                <a:blip r:embed="rId26"/>
                <a:stretch>
                  <a:fillRect/>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1356842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linds(horizont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
                                            <p:txEl>
                                              <p:pRg st="2" end="2"/>
                                            </p:txEl>
                                          </p:spTgt>
                                        </p:tgtEl>
                                        <p:attrNameLst>
                                          <p:attrName>style.visibility</p:attrName>
                                        </p:attrNameLst>
                                      </p:cBhvr>
                                      <p:to>
                                        <p:strVal val="visible"/>
                                      </p:to>
                                    </p:set>
                                    <p:animEffect transition="in" filter="blinds(horizontal)">
                                      <p:cBhvr>
                                        <p:cTn id="12" dur="500"/>
                                        <p:tgtEl>
                                          <p:spTgt spid="2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
                                            <p:txEl>
                                              <p:pRg st="3" end="3"/>
                                            </p:txEl>
                                          </p:spTgt>
                                        </p:tgtEl>
                                        <p:attrNameLst>
                                          <p:attrName>style.visibility</p:attrName>
                                        </p:attrNameLst>
                                      </p:cBhvr>
                                      <p:to>
                                        <p:strVal val="visible"/>
                                      </p:to>
                                    </p:set>
                                    <p:animEffect transition="in" filter="blinds(horizontal)">
                                      <p:cBhvr>
                                        <p:cTn id="17" dur="500"/>
                                        <p:tgtEl>
                                          <p:spTgt spid="2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linds(horizontal)">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blinds(horizontal)">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blinds(horizontal)">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blinds(horizontal)">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blinds(horizontal)">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2"/>
                                        </p:tgtEl>
                                        <p:attrNameLst>
                                          <p:attrName>style.visibility</p:attrName>
                                        </p:attrNameLst>
                                      </p:cBhvr>
                                      <p:to>
                                        <p:strVal val="visible"/>
                                      </p:to>
                                    </p:set>
                                    <p:animEffect transition="in" filter="blinds(horizontal)">
                                      <p:cBhvr>
                                        <p:cTn id="47" dur="500"/>
                                        <p:tgtEl>
                                          <p:spTgt spid="6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3"/>
                                        </p:tgtEl>
                                        <p:attrNameLst>
                                          <p:attrName>style.visibility</p:attrName>
                                        </p:attrNameLst>
                                      </p:cBhvr>
                                      <p:to>
                                        <p:strVal val="visible"/>
                                      </p:to>
                                    </p:set>
                                    <p:animEffect transition="in" filter="blinds(horizontal)">
                                      <p:cBhvr>
                                        <p:cTn id="52" dur="500"/>
                                        <p:tgtEl>
                                          <p:spTgt spid="6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4"/>
                                        </p:tgtEl>
                                        <p:attrNameLst>
                                          <p:attrName>style.visibility</p:attrName>
                                        </p:attrNameLst>
                                      </p:cBhvr>
                                      <p:to>
                                        <p:strVal val="visible"/>
                                      </p:to>
                                    </p:set>
                                    <p:animEffect transition="in" filter="blinds(horizontal)">
                                      <p:cBhvr>
                                        <p:cTn id="57" dur="500"/>
                                        <p:tgtEl>
                                          <p:spTgt spid="6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blinds(horizontal)">
                                      <p:cBhvr>
                                        <p:cTn id="62" dur="500"/>
                                        <p:tgtEl>
                                          <p:spTgt spid="41"/>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blinds(horizontal)">
                                      <p:cBhvr>
                                        <p:cTn id="67" dur="500"/>
                                        <p:tgtEl>
                                          <p:spTgt spid="42"/>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43"/>
                                        </p:tgtEl>
                                        <p:attrNameLst>
                                          <p:attrName>style.visibility</p:attrName>
                                        </p:attrNameLst>
                                      </p:cBhvr>
                                      <p:to>
                                        <p:strVal val="visible"/>
                                      </p:to>
                                    </p:set>
                                    <p:animEffect transition="in" filter="blinds(horizontal)">
                                      <p:cBhvr>
                                        <p:cTn id="72" dur="500"/>
                                        <p:tgtEl>
                                          <p:spTgt spid="43"/>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44"/>
                                        </p:tgtEl>
                                        <p:attrNameLst>
                                          <p:attrName>style.visibility</p:attrName>
                                        </p:attrNameLst>
                                      </p:cBhvr>
                                      <p:to>
                                        <p:strVal val="visible"/>
                                      </p:to>
                                    </p:set>
                                    <p:animEffect transition="in" filter="blinds(horizontal)">
                                      <p:cBhvr>
                                        <p:cTn id="77" dur="500"/>
                                        <p:tgtEl>
                                          <p:spTgt spid="44"/>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blinds(horizontal)">
                                      <p:cBhvr>
                                        <p:cTn id="82" dur="500"/>
                                        <p:tgtEl>
                                          <p:spTgt spid="47"/>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61"/>
                                        </p:tgtEl>
                                        <p:attrNameLst>
                                          <p:attrName>style.visibility</p:attrName>
                                        </p:attrNameLst>
                                      </p:cBhvr>
                                      <p:to>
                                        <p:strVal val="visible"/>
                                      </p:to>
                                    </p:set>
                                    <p:animEffect transition="in" filter="blinds(horizontal)">
                                      <p:cBhvr>
                                        <p:cTn id="87" dur="500"/>
                                        <p:tgtEl>
                                          <p:spTgt spid="61"/>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45"/>
                                        </p:tgtEl>
                                        <p:attrNameLst>
                                          <p:attrName>style.visibility</p:attrName>
                                        </p:attrNameLst>
                                      </p:cBhvr>
                                      <p:to>
                                        <p:strVal val="visible"/>
                                      </p:to>
                                    </p:set>
                                    <p:animEffect transition="in" filter="blinds(horizontal)">
                                      <p:cBhvr>
                                        <p:cTn id="92" dur="500"/>
                                        <p:tgtEl>
                                          <p:spTgt spid="45"/>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blinds(horizontal)">
                                      <p:cBhvr>
                                        <p:cTn id="9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27" grpId="0"/>
      <p:bldP spid="28" grpId="0"/>
      <p:bldP spid="29" grpId="0"/>
      <p:bldP spid="41" grpId="0"/>
      <p:bldP spid="42" grpId="0" animBg="1"/>
      <p:bldP spid="43" grpId="0"/>
      <p:bldP spid="44" grpId="0"/>
      <p:bldP spid="45" grpId="0"/>
      <p:bldP spid="46" grpId="0"/>
      <p:bldP spid="47" grpId="0" animBg="1"/>
      <p:bldP spid="61" grpId="0"/>
      <p:bldP spid="62" grpId="0"/>
      <p:bldP spid="63" grpId="0" animBg="1"/>
      <p:bldP spid="6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3788979" cy="50292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tennis ball, which may be modelled as a particle, is dropped from rest at a height of 90cm onto a smooth horizontal plane. The coefficient of restitution between the ball and the plane is 0.5. Assume there is no air resistance and the ball falls freely under gravity at a right angle to the plane.</a:t>
            </a:r>
          </a:p>
          <a:p>
            <a:pPr marL="0" indent="0" algn="ctr">
              <a:buNone/>
            </a:pPr>
            <a:endParaRPr lang="en-GB" sz="1400" baseline="-25000" dirty="0">
              <a:latin typeface="Comic Sans MS" pitchFamily="66" charset="0"/>
            </a:endParaRPr>
          </a:p>
          <a:p>
            <a:pPr algn="ctr">
              <a:buAutoNum type="alphaLcParenR"/>
            </a:pPr>
            <a:r>
              <a:rPr lang="en-GB" sz="1400" dirty="0">
                <a:latin typeface="Comic Sans MS" pitchFamily="66" charset="0"/>
              </a:rPr>
              <a:t>Find the height to which the ball rebounds after the first bounce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height to which the ball bounces after the second bounce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total distance travelled by the ball before it comes to rest</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pic>
        <p:nvPicPr>
          <p:cNvPr id="1026"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648200" y="1524000"/>
            <a:ext cx="192895" cy="195225"/>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p:cNvCxnSpPr/>
          <p:nvPr/>
        </p:nvCxnSpPr>
        <p:spPr>
          <a:xfrm>
            <a:off x="4495800" y="1600200"/>
            <a:ext cx="0" cy="9906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962400" y="1905000"/>
            <a:ext cx="587020" cy="307777"/>
          </a:xfrm>
          <a:prstGeom prst="rect">
            <a:avLst/>
          </a:prstGeom>
          <a:noFill/>
        </p:spPr>
        <p:txBody>
          <a:bodyPr wrap="none" rtlCol="0">
            <a:spAutoFit/>
          </a:bodyPr>
          <a:lstStyle/>
          <a:p>
            <a:r>
              <a:rPr lang="en-GB" sz="1400" dirty="0">
                <a:latin typeface="Comic Sans MS" pitchFamily="66" charset="0"/>
              </a:rPr>
              <a:t>0.9m</a:t>
            </a:r>
          </a:p>
        </p:txBody>
      </p:sp>
      <p:sp>
        <p:nvSpPr>
          <p:cNvPr id="21" name="TextBox 20"/>
          <p:cNvSpPr txBox="1"/>
          <p:nvPr/>
        </p:nvSpPr>
        <p:spPr>
          <a:xfrm>
            <a:off x="3962400" y="2743200"/>
            <a:ext cx="4876800" cy="738664"/>
          </a:xfrm>
          <a:prstGeom prst="rect">
            <a:avLst/>
          </a:prstGeom>
          <a:noFill/>
        </p:spPr>
        <p:txBody>
          <a:bodyPr wrap="square" rtlCol="0">
            <a:spAutoFit/>
          </a:bodyPr>
          <a:lstStyle/>
          <a:p>
            <a:r>
              <a:rPr lang="en-GB" sz="1400" u="sng" dirty="0">
                <a:latin typeface="Comic Sans MS" pitchFamily="66" charset="0"/>
              </a:rPr>
              <a:t>Height of the second bounce</a:t>
            </a:r>
          </a:p>
          <a:p>
            <a:endParaRPr lang="en-GB" sz="1400" dirty="0">
              <a:latin typeface="Comic Sans MS" pitchFamily="66" charset="0"/>
            </a:endParaRPr>
          </a:p>
          <a:p>
            <a:pPr marL="285750" indent="-285750">
              <a:buFont typeface="Wingdings"/>
              <a:buChar char="à"/>
            </a:pPr>
            <a:r>
              <a:rPr lang="en-GB" sz="1400" dirty="0">
                <a:latin typeface="Comic Sans MS" pitchFamily="66" charset="0"/>
                <a:sym typeface="Wingdings" pitchFamily="2" charset="2"/>
              </a:rPr>
              <a:t>Now we can calculate the rebound speed…</a:t>
            </a:r>
            <a:endParaRPr lang="en-GB" sz="1400" dirty="0">
              <a:latin typeface="Comic Sans MS" pitchFamily="66" charset="0"/>
            </a:endParaRPr>
          </a:p>
        </p:txBody>
      </p:sp>
      <mc:AlternateContent xmlns:mc="http://schemas.openxmlformats.org/markup-compatibility/2006" xmlns:a14="http://schemas.microsoft.com/office/drawing/2010/main">
        <mc:Choice Requires="a14">
          <p:sp>
            <p:nvSpPr>
              <p:cNvPr id="24" name="Rectangle 23"/>
              <p:cNvSpPr/>
              <p:nvPr/>
            </p:nvSpPr>
            <p:spPr>
              <a:xfrm>
                <a:off x="7010400" y="1600200"/>
                <a:ext cx="645561"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𝑠</m:t>
                      </m:r>
                      <m:r>
                        <a:rPr lang="en-GB" sz="1400" b="0" i="1" smtClean="0">
                          <a:solidFill>
                            <a:prstClr val="black"/>
                          </a:solidFill>
                          <a:latin typeface="Cambria Math"/>
                        </a:rPr>
                        <m:t>=0</m:t>
                      </m:r>
                    </m:oMath>
                  </m:oMathPara>
                </a14:m>
                <a:endParaRPr lang="en-GB" sz="1400" dirty="0"/>
              </a:p>
            </p:txBody>
          </p:sp>
        </mc:Choice>
        <mc:Fallback xmlns="">
          <p:sp>
            <p:nvSpPr>
              <p:cNvPr id="24" name="Rectangle 23"/>
              <p:cNvSpPr>
                <a:spLocks noRot="1" noChangeAspect="1" noMove="1" noResize="1" noEditPoints="1" noAdjustHandles="1" noChangeArrowheads="1" noChangeShapeType="1" noTextEdit="1"/>
              </p:cNvSpPr>
              <p:nvPr/>
            </p:nvSpPr>
            <p:spPr>
              <a:xfrm>
                <a:off x="7010400" y="1600200"/>
                <a:ext cx="645561" cy="307777"/>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7010400" y="1905000"/>
                <a:ext cx="801951"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𝑢</m:t>
                      </m:r>
                      <m:r>
                        <a:rPr lang="en-GB" sz="1400" b="0" i="1" smtClean="0">
                          <a:solidFill>
                            <a:prstClr val="black"/>
                          </a:solidFill>
                          <a:latin typeface="Cambria Math"/>
                        </a:rPr>
                        <m:t>=2.1</m:t>
                      </m:r>
                    </m:oMath>
                  </m:oMathPara>
                </a14:m>
                <a:endParaRPr lang="en-GB" sz="1400" dirty="0"/>
              </a:p>
            </p:txBody>
          </p:sp>
        </mc:Choice>
        <mc:Fallback xmlns="">
          <p:sp>
            <p:nvSpPr>
              <p:cNvPr id="26" name="Rectangle 25"/>
              <p:cNvSpPr>
                <a:spLocks noRot="1" noChangeAspect="1" noMove="1" noResize="1" noEditPoints="1" noAdjustHandles="1" noChangeArrowheads="1" noChangeShapeType="1" noTextEdit="1"/>
              </p:cNvSpPr>
              <p:nvPr/>
            </p:nvSpPr>
            <p:spPr>
              <a:xfrm>
                <a:off x="7010400" y="1905000"/>
                <a:ext cx="801951" cy="307777"/>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7010400" y="2209800"/>
                <a:ext cx="627736"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𝑣</m:t>
                      </m:r>
                      <m:r>
                        <a:rPr lang="en-GB" sz="1400" b="0" i="1" smtClean="0">
                          <a:solidFill>
                            <a:prstClr val="black"/>
                          </a:solidFill>
                          <a:latin typeface="Cambria Math"/>
                        </a:rPr>
                        <m:t>= ?</m:t>
                      </m:r>
                    </m:oMath>
                  </m:oMathPara>
                </a14:m>
                <a:endParaRPr lang="en-GB" sz="1400" dirty="0"/>
              </a:p>
            </p:txBody>
          </p:sp>
        </mc:Choice>
        <mc:Fallback xmlns="">
          <p:sp>
            <p:nvSpPr>
              <p:cNvPr id="27" name="Rectangle 26"/>
              <p:cNvSpPr>
                <a:spLocks noRot="1" noChangeAspect="1" noMove="1" noResize="1" noEditPoints="1" noAdjustHandles="1" noChangeArrowheads="1" noChangeShapeType="1" noTextEdit="1"/>
              </p:cNvSpPr>
              <p:nvPr/>
            </p:nvSpPr>
            <p:spPr>
              <a:xfrm>
                <a:off x="7010400" y="2209800"/>
                <a:ext cx="627736"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Rectangle 27"/>
              <p:cNvSpPr/>
              <p:nvPr/>
            </p:nvSpPr>
            <p:spPr>
              <a:xfrm>
                <a:off x="7772400" y="1752600"/>
                <a:ext cx="933204"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𝑎</m:t>
                      </m:r>
                      <m:r>
                        <a:rPr lang="en-GB" sz="1400" b="0" i="1" smtClean="0">
                          <a:solidFill>
                            <a:prstClr val="black"/>
                          </a:solidFill>
                          <a:latin typeface="Cambria Math"/>
                        </a:rPr>
                        <m:t>=−9.8</m:t>
                      </m:r>
                    </m:oMath>
                  </m:oMathPara>
                </a14:m>
                <a:endParaRPr lang="en-GB" sz="1400" dirty="0"/>
              </a:p>
            </p:txBody>
          </p:sp>
        </mc:Choice>
        <mc:Fallback xmlns="">
          <p:sp>
            <p:nvSpPr>
              <p:cNvPr id="28" name="Rectangle 27"/>
              <p:cNvSpPr>
                <a:spLocks noRot="1" noChangeAspect="1" noMove="1" noResize="1" noEditPoints="1" noAdjustHandles="1" noChangeArrowheads="1" noChangeShapeType="1" noTextEdit="1"/>
              </p:cNvSpPr>
              <p:nvPr/>
            </p:nvSpPr>
            <p:spPr>
              <a:xfrm>
                <a:off x="7772400" y="1752600"/>
                <a:ext cx="933204" cy="307777"/>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Rectangle 28"/>
              <p:cNvSpPr/>
              <p:nvPr/>
            </p:nvSpPr>
            <p:spPr>
              <a:xfrm>
                <a:off x="7772400" y="2057400"/>
                <a:ext cx="599587"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𝑡</m:t>
                      </m:r>
                      <m:r>
                        <a:rPr lang="en-GB" sz="1400" b="0" i="1" smtClean="0">
                          <a:solidFill>
                            <a:prstClr val="black"/>
                          </a:solidFill>
                          <a:latin typeface="Cambria Math"/>
                        </a:rPr>
                        <m:t>= ?</m:t>
                      </m:r>
                    </m:oMath>
                  </m:oMathPara>
                </a14:m>
                <a:endParaRPr lang="en-GB" sz="1400" dirty="0"/>
              </a:p>
            </p:txBody>
          </p:sp>
        </mc:Choice>
        <mc:Fallback xmlns="">
          <p:sp>
            <p:nvSpPr>
              <p:cNvPr id="29" name="Rectangle 28"/>
              <p:cNvSpPr>
                <a:spLocks noRot="1" noChangeAspect="1" noMove="1" noResize="1" noEditPoints="1" noAdjustHandles="1" noChangeArrowheads="1" noChangeShapeType="1" noTextEdit="1"/>
              </p:cNvSpPr>
              <p:nvPr/>
            </p:nvSpPr>
            <p:spPr>
              <a:xfrm>
                <a:off x="7772400" y="2057400"/>
                <a:ext cx="599587" cy="307777"/>
              </a:xfrm>
              <a:prstGeom prst="rect">
                <a:avLst/>
              </a:prstGeom>
              <a:blipFill rotWithShape="1">
                <a:blip r:embed="rId14"/>
                <a:stretch>
                  <a:fillRect/>
                </a:stretch>
              </a:blipFill>
            </p:spPr>
            <p:txBody>
              <a:bodyPr/>
              <a:lstStyle/>
              <a:p>
                <a:r>
                  <a:rPr lang="en-GB">
                    <a:noFill/>
                  </a:rPr>
                  <a:t> </a:t>
                </a:r>
              </a:p>
            </p:txBody>
          </p:sp>
        </mc:Fallback>
      </mc:AlternateContent>
      <p:cxnSp>
        <p:nvCxnSpPr>
          <p:cNvPr id="32" name="Straight Connector 31"/>
          <p:cNvCxnSpPr/>
          <p:nvPr/>
        </p:nvCxnSpPr>
        <p:spPr>
          <a:xfrm>
            <a:off x="5472753" y="2079009"/>
            <a:ext cx="1" cy="5334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724400" y="2209800"/>
            <a:ext cx="805029" cy="307777"/>
          </a:xfrm>
          <a:prstGeom prst="rect">
            <a:avLst/>
          </a:prstGeom>
          <a:noFill/>
        </p:spPr>
        <p:txBody>
          <a:bodyPr wrap="none" rtlCol="0">
            <a:spAutoFit/>
          </a:bodyPr>
          <a:lstStyle/>
          <a:p>
            <a:r>
              <a:rPr lang="en-GB" sz="1400" dirty="0">
                <a:latin typeface="Comic Sans MS" pitchFamily="66" charset="0"/>
              </a:rPr>
              <a:t>0.225m</a:t>
            </a:r>
          </a:p>
        </p:txBody>
      </p:sp>
      <p:sp>
        <p:nvSpPr>
          <p:cNvPr id="46" name="TextBox 45"/>
          <p:cNvSpPr txBox="1"/>
          <p:nvPr/>
        </p:nvSpPr>
        <p:spPr>
          <a:xfrm>
            <a:off x="6926726" y="2438400"/>
            <a:ext cx="2217274" cy="307777"/>
          </a:xfrm>
          <a:prstGeom prst="rect">
            <a:avLst/>
          </a:prstGeom>
          <a:noFill/>
        </p:spPr>
        <p:txBody>
          <a:bodyPr wrap="none" rtlCol="0">
            <a:spAutoFit/>
          </a:bodyPr>
          <a:lstStyle/>
          <a:p>
            <a:r>
              <a:rPr lang="en-GB" sz="1400" dirty="0">
                <a:solidFill>
                  <a:srgbClr val="FF0000"/>
                </a:solidFill>
                <a:latin typeface="Comic Sans MS" pitchFamily="66" charset="0"/>
              </a:rPr>
              <a:t>Approach speed: 2.1ms</a:t>
            </a:r>
            <a:r>
              <a:rPr lang="en-GB" sz="1400" baseline="30000" dirty="0">
                <a:solidFill>
                  <a:srgbClr val="FF0000"/>
                </a:solidFill>
                <a:latin typeface="Comic Sans MS" pitchFamily="66" charset="0"/>
              </a:rPr>
              <a:t>-1</a:t>
            </a:r>
          </a:p>
        </p:txBody>
      </p:sp>
      <mc:AlternateContent xmlns:mc="http://schemas.openxmlformats.org/markup-compatibility/2006" xmlns:a14="http://schemas.microsoft.com/office/drawing/2010/main">
        <mc:Choice Requires="a14">
          <p:sp>
            <p:nvSpPr>
              <p:cNvPr id="36" name="TextBox 35"/>
              <p:cNvSpPr txBox="1"/>
              <p:nvPr/>
            </p:nvSpPr>
            <p:spPr>
              <a:xfrm>
                <a:off x="4191000" y="3581400"/>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36" name="TextBox 35"/>
              <p:cNvSpPr txBox="1">
                <a:spLocks noRot="1" noChangeAspect="1" noMove="1" noResize="1" noEditPoints="1" noAdjustHandles="1" noChangeArrowheads="1" noChangeShapeType="1" noTextEdit="1"/>
              </p:cNvSpPr>
              <p:nvPr/>
            </p:nvSpPr>
            <p:spPr>
              <a:xfrm>
                <a:off x="4191000" y="3581400"/>
                <a:ext cx="660052" cy="461665"/>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4038600" y="4191000"/>
                <a:ext cx="930448" cy="4602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0.5=</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2.1</m:t>
                          </m:r>
                        </m:den>
                      </m:f>
                    </m:oMath>
                  </m:oMathPara>
                </a14:m>
                <a:endParaRPr lang="en-GB" sz="1400" dirty="0"/>
              </a:p>
            </p:txBody>
          </p:sp>
        </mc:Choice>
        <mc:Fallback xmlns="">
          <p:sp>
            <p:nvSpPr>
              <p:cNvPr id="37" name="TextBox 36"/>
              <p:cNvSpPr txBox="1">
                <a:spLocks noRot="1" noChangeAspect="1" noMove="1" noResize="1" noEditPoints="1" noAdjustHandles="1" noChangeArrowheads="1" noChangeShapeType="1" noTextEdit="1"/>
              </p:cNvSpPr>
              <p:nvPr/>
            </p:nvSpPr>
            <p:spPr>
              <a:xfrm>
                <a:off x="4038600" y="4191000"/>
                <a:ext cx="930448" cy="460254"/>
              </a:xfrm>
              <a:prstGeom prst="rect">
                <a:avLst/>
              </a:prstGeom>
              <a:blipFill rotWithShape="1">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3962400" y="4876800"/>
                <a:ext cx="897233"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1.05=</m:t>
                      </m:r>
                      <m:r>
                        <a:rPr lang="en-GB" sz="1400" b="0" i="1" smtClean="0">
                          <a:latin typeface="Cambria Math"/>
                        </a:rPr>
                        <m:t>𝑣</m:t>
                      </m:r>
                    </m:oMath>
                  </m:oMathPara>
                </a14:m>
                <a:endParaRPr lang="en-GB" sz="1400" dirty="0"/>
              </a:p>
            </p:txBody>
          </p:sp>
        </mc:Choice>
        <mc:Fallback xmlns="">
          <p:sp>
            <p:nvSpPr>
              <p:cNvPr id="38" name="TextBox 37"/>
              <p:cNvSpPr txBox="1">
                <a:spLocks noRot="1" noChangeAspect="1" noMove="1" noResize="1" noEditPoints="1" noAdjustHandles="1" noChangeArrowheads="1" noChangeShapeType="1" noTextEdit="1"/>
              </p:cNvSpPr>
              <p:nvPr/>
            </p:nvSpPr>
            <p:spPr>
              <a:xfrm>
                <a:off x="3962400" y="4876800"/>
                <a:ext cx="897233" cy="307777"/>
              </a:xfrm>
              <a:prstGeom prst="rect">
                <a:avLst/>
              </a:prstGeom>
              <a:blipFill rotWithShape="1">
                <a:blip r:embed="rId18"/>
                <a:stretch>
                  <a:fillRect/>
                </a:stretch>
              </a:blipFill>
            </p:spPr>
            <p:txBody>
              <a:bodyPr/>
              <a:lstStyle/>
              <a:p>
                <a:r>
                  <a:rPr lang="en-GB">
                    <a:noFill/>
                  </a:rPr>
                  <a:t> </a:t>
                </a:r>
              </a:p>
            </p:txBody>
          </p:sp>
        </mc:Fallback>
      </mc:AlternateContent>
      <p:sp>
        <p:nvSpPr>
          <p:cNvPr id="39" name="Arc 38"/>
          <p:cNvSpPr/>
          <p:nvPr/>
        </p:nvSpPr>
        <p:spPr>
          <a:xfrm>
            <a:off x="4953000" y="38862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0" name="TextBox 39"/>
          <p:cNvSpPr txBox="1"/>
          <p:nvPr/>
        </p:nvSpPr>
        <p:spPr>
          <a:xfrm>
            <a:off x="5334000" y="3886200"/>
            <a:ext cx="24384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 to find the rebound velocity</a:t>
            </a:r>
            <a:endParaRPr lang="en-GB" sz="1400" b="1" baseline="-25000" dirty="0">
              <a:solidFill>
                <a:srgbClr val="FF0000"/>
              </a:solidFill>
              <a:latin typeface="Comic Sans MS" pitchFamily="66" charset="0"/>
            </a:endParaRPr>
          </a:p>
        </p:txBody>
      </p:sp>
      <p:sp>
        <p:nvSpPr>
          <p:cNvPr id="48" name="Arc 47"/>
          <p:cNvSpPr/>
          <p:nvPr/>
        </p:nvSpPr>
        <p:spPr>
          <a:xfrm>
            <a:off x="4953000" y="4495800"/>
            <a:ext cx="4572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9" name="TextBox 48"/>
          <p:cNvSpPr txBox="1"/>
          <p:nvPr/>
        </p:nvSpPr>
        <p:spPr>
          <a:xfrm>
            <a:off x="5334000" y="4572000"/>
            <a:ext cx="1676400" cy="304800"/>
          </a:xfrm>
          <a:prstGeom prst="rect">
            <a:avLst/>
          </a:prstGeom>
          <a:noFill/>
        </p:spPr>
        <p:txBody>
          <a:bodyPr wrap="square" rtlCol="0">
            <a:spAutoFit/>
          </a:bodyPr>
          <a:lstStyle/>
          <a:p>
            <a:pPr algn="ctr"/>
            <a:r>
              <a:rPr lang="en-GB" sz="1400" dirty="0">
                <a:solidFill>
                  <a:srgbClr val="FF0000"/>
                </a:solidFill>
                <a:latin typeface="Comic Sans MS" pitchFamily="66" charset="0"/>
              </a:rPr>
              <a:t>Multiply by 2.1</a:t>
            </a:r>
            <a:endParaRPr lang="en-GB" sz="1400" b="1" baseline="-25000" dirty="0">
              <a:solidFill>
                <a:srgbClr val="FF0000"/>
              </a:solidFill>
              <a:latin typeface="Comic Sans MS" pitchFamily="66" charset="0"/>
            </a:endParaRPr>
          </a:p>
        </p:txBody>
      </p:sp>
      <p:sp>
        <p:nvSpPr>
          <p:cNvPr id="50" name="TextBox 49"/>
          <p:cNvSpPr txBox="1"/>
          <p:nvPr/>
        </p:nvSpPr>
        <p:spPr>
          <a:xfrm>
            <a:off x="6926726" y="2743200"/>
            <a:ext cx="2207656" cy="307777"/>
          </a:xfrm>
          <a:prstGeom prst="rect">
            <a:avLst/>
          </a:prstGeom>
          <a:noFill/>
        </p:spPr>
        <p:txBody>
          <a:bodyPr wrap="none" rtlCol="0">
            <a:spAutoFit/>
          </a:bodyPr>
          <a:lstStyle/>
          <a:p>
            <a:r>
              <a:rPr lang="en-GB" sz="1400" dirty="0">
                <a:solidFill>
                  <a:srgbClr val="FF0000"/>
                </a:solidFill>
                <a:latin typeface="Comic Sans MS" pitchFamily="66" charset="0"/>
              </a:rPr>
              <a:t>Rebound speed: 1.05ms</a:t>
            </a:r>
            <a:r>
              <a:rPr lang="en-GB" sz="1400" baseline="30000" dirty="0">
                <a:solidFill>
                  <a:srgbClr val="FF0000"/>
                </a:solidFill>
                <a:latin typeface="Comic Sans MS" pitchFamily="66" charset="0"/>
              </a:rPr>
              <a:t>-1</a:t>
            </a:r>
          </a:p>
        </p:txBody>
      </p:sp>
      <p:cxnSp>
        <p:nvCxnSpPr>
          <p:cNvPr id="34" name="Straight Connector 33"/>
          <p:cNvCxnSpPr/>
          <p:nvPr/>
        </p:nvCxnSpPr>
        <p:spPr>
          <a:xfrm>
            <a:off x="4648200" y="2631743"/>
            <a:ext cx="228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41"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562600" y="2036184"/>
            <a:ext cx="192895" cy="19522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2" name="TextBox 41"/>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42" name="TextBox 41"/>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43" name="TextBox 42"/>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44" name="TextBox 43"/>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45" name="TextBox 44"/>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47" name="TextBox 46"/>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3"/>
                <a:stretch>
                  <a:fillRect b="-3846"/>
                </a:stretch>
              </a:blipFill>
            </p:spPr>
            <p:txBody>
              <a:bodyPr/>
              <a:lstStyle/>
              <a:p>
                <a:r>
                  <a:rPr lang="en-GB">
                    <a:noFill/>
                  </a:rPr>
                  <a:t> </a:t>
                </a:r>
              </a:p>
            </p:txBody>
          </p:sp>
        </mc:Fallback>
      </mc:AlternateContent>
      <p:sp>
        <p:nvSpPr>
          <p:cNvPr id="51" name="TextBox 50"/>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4"/>
              </a:rPr>
              <a:t>Applet for collision demonstrations</a:t>
            </a:r>
            <a:endParaRPr lang="en-GB" sz="1400" dirty="0">
              <a:latin typeface="Comic Sans MS" pitchFamily="66" charset="0"/>
            </a:endParaRPr>
          </a:p>
        </p:txBody>
      </p:sp>
      <p:sp>
        <p:nvSpPr>
          <p:cNvPr id="5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3" name="TextBox 52"/>
              <p:cNvSpPr txBox="1"/>
              <p:nvPr/>
            </p:nvSpPr>
            <p:spPr>
              <a:xfrm>
                <a:off x="1558834" y="4604657"/>
                <a:ext cx="914400" cy="30480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22.5</m:t>
                      </m:r>
                      <m:r>
                        <a:rPr lang="en-GB" sz="1400" b="0" i="1" smtClean="0">
                          <a:solidFill>
                            <a:srgbClr val="FF0000"/>
                          </a:solidFill>
                          <a:latin typeface="Cambria Math"/>
                        </a:rPr>
                        <m:t>𝑐𝑚</m:t>
                      </m:r>
                    </m:oMath>
                  </m:oMathPara>
                </a14:m>
                <a:endParaRPr lang="en-GB" sz="1400" dirty="0">
                  <a:solidFill>
                    <a:srgbClr val="FF0000"/>
                  </a:solidFill>
                </a:endParaRPr>
              </a:p>
            </p:txBody>
          </p:sp>
        </mc:Choice>
        <mc:Fallback xmlns="">
          <p:sp>
            <p:nvSpPr>
              <p:cNvPr id="53" name="TextBox 52"/>
              <p:cNvSpPr txBox="1">
                <a:spLocks noRot="1" noChangeAspect="1" noMove="1" noResize="1" noEditPoints="1" noAdjustHandles="1" noChangeArrowheads="1" noChangeShapeType="1" noTextEdit="1"/>
              </p:cNvSpPr>
              <p:nvPr/>
            </p:nvSpPr>
            <p:spPr>
              <a:xfrm>
                <a:off x="1558834" y="4604657"/>
                <a:ext cx="914400" cy="304800"/>
              </a:xfrm>
              <a:prstGeom prst="rect">
                <a:avLst/>
              </a:prstGeom>
              <a:blipFill>
                <a:blip r:embed="rId25"/>
                <a:stretch>
                  <a:fillRect/>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216359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xEl>
                                              <p:pRg st="2" end="2"/>
                                            </p:txEl>
                                          </p:spTgt>
                                        </p:tgtEl>
                                        <p:attrNameLst>
                                          <p:attrName>style.visibility</p:attrName>
                                        </p:attrNameLst>
                                      </p:cBhvr>
                                      <p:to>
                                        <p:strVal val="visible"/>
                                      </p:to>
                                    </p:set>
                                    <p:animEffect transition="in" filter="blinds(horizontal)">
                                      <p:cBhvr>
                                        <p:cTn id="7" dur="500"/>
                                        <p:tgtEl>
                                          <p:spTgt spid="2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blinds(horizontal)">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blinds(horizontal)">
                                      <p:cBhvr>
                                        <p:cTn id="17" dur="500"/>
                                        <p:tgtEl>
                                          <p:spTgt spid="3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blinds(horizontal)">
                                      <p:cBhvr>
                                        <p:cTn id="22" dur="5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blinds(horizontal)">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blinds(horizontal)">
                                      <p:cBhvr>
                                        <p:cTn id="32" dur="500"/>
                                        <p:tgtEl>
                                          <p:spTgt spid="4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blinds(horizontal)">
                                      <p:cBhvr>
                                        <p:cTn id="37" dur="500"/>
                                        <p:tgtEl>
                                          <p:spTgt spid="4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blinds(horizontal)">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0"/>
                                        </p:tgtEl>
                                        <p:attrNameLst>
                                          <p:attrName>style.visibility</p:attrName>
                                        </p:attrNameLst>
                                      </p:cBhvr>
                                      <p:to>
                                        <p:strVal val="visible"/>
                                      </p:to>
                                    </p:set>
                                    <p:animEffect transition="in" filter="blinds(horizontal)">
                                      <p:cBhvr>
                                        <p:cTn id="4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animBg="1"/>
      <p:bldP spid="40" grpId="0"/>
      <p:bldP spid="48" grpId="0" animBg="1"/>
      <p:bldP spid="49" grpId="0"/>
      <p:bldP spid="50"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3788979" cy="50292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tennis ball, which may be modelled as a particle, is dropped from rest at a height of 90cm onto a smooth horizontal plane. The coefficient of restitution between the ball and the plane is 0.5. Assume there is no air resistance and the ball falls freely under gravity at a right angle to the plane.</a:t>
            </a:r>
          </a:p>
          <a:p>
            <a:pPr marL="0" indent="0" algn="ctr">
              <a:buNone/>
            </a:pPr>
            <a:endParaRPr lang="en-GB" sz="1400" baseline="-25000" dirty="0">
              <a:latin typeface="Comic Sans MS" pitchFamily="66" charset="0"/>
            </a:endParaRPr>
          </a:p>
          <a:p>
            <a:pPr algn="ctr">
              <a:buAutoNum type="alphaLcParenR"/>
            </a:pPr>
            <a:r>
              <a:rPr lang="en-GB" sz="1400" dirty="0">
                <a:latin typeface="Comic Sans MS" pitchFamily="66" charset="0"/>
              </a:rPr>
              <a:t>Find the height to which the ball rebounds after the first bounce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height to which the ball bounces after the second bounce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total distance travelled by the ball before it comes to rest</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pic>
        <p:nvPicPr>
          <p:cNvPr id="1026"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648200" y="1524000"/>
            <a:ext cx="192895" cy="195225"/>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p:cNvCxnSpPr/>
          <p:nvPr/>
        </p:nvCxnSpPr>
        <p:spPr>
          <a:xfrm>
            <a:off x="4495800" y="1600200"/>
            <a:ext cx="0" cy="9906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962400" y="1905000"/>
            <a:ext cx="587020" cy="307777"/>
          </a:xfrm>
          <a:prstGeom prst="rect">
            <a:avLst/>
          </a:prstGeom>
          <a:noFill/>
        </p:spPr>
        <p:txBody>
          <a:bodyPr wrap="none" rtlCol="0">
            <a:spAutoFit/>
          </a:bodyPr>
          <a:lstStyle/>
          <a:p>
            <a:r>
              <a:rPr lang="en-GB" sz="1400" dirty="0">
                <a:latin typeface="Comic Sans MS" pitchFamily="66" charset="0"/>
              </a:rPr>
              <a:t>0.9m</a:t>
            </a:r>
          </a:p>
        </p:txBody>
      </p:sp>
      <p:sp>
        <p:nvSpPr>
          <p:cNvPr id="21" name="TextBox 20"/>
          <p:cNvSpPr txBox="1"/>
          <p:nvPr/>
        </p:nvSpPr>
        <p:spPr>
          <a:xfrm>
            <a:off x="3962400" y="2743200"/>
            <a:ext cx="4876800" cy="954107"/>
          </a:xfrm>
          <a:prstGeom prst="rect">
            <a:avLst/>
          </a:prstGeom>
          <a:noFill/>
        </p:spPr>
        <p:txBody>
          <a:bodyPr wrap="square" rtlCol="0">
            <a:spAutoFit/>
          </a:bodyPr>
          <a:lstStyle/>
          <a:p>
            <a:r>
              <a:rPr lang="en-GB" sz="1400" u="sng" dirty="0">
                <a:latin typeface="Comic Sans MS" pitchFamily="66" charset="0"/>
              </a:rPr>
              <a:t>Height of the second bounce</a:t>
            </a:r>
          </a:p>
          <a:p>
            <a:endParaRPr lang="en-GB" sz="1400" dirty="0">
              <a:latin typeface="Comic Sans MS" pitchFamily="66" charset="0"/>
            </a:endParaRPr>
          </a:p>
          <a:p>
            <a:pPr marL="285750" indent="-285750">
              <a:buFont typeface="Wingdings"/>
              <a:buChar char="à"/>
            </a:pPr>
            <a:r>
              <a:rPr lang="en-GB" sz="1400" dirty="0">
                <a:latin typeface="Comic Sans MS" pitchFamily="66" charset="0"/>
                <a:sym typeface="Wingdings" pitchFamily="2" charset="2"/>
              </a:rPr>
              <a:t>Like the first time, set v = 0 at the height of the bounce and use the newly calculated rebound speed</a:t>
            </a:r>
            <a:endParaRPr lang="en-GB" sz="1400" dirty="0">
              <a:latin typeface="Comic Sans MS" pitchFamily="66" charset="0"/>
            </a:endParaRPr>
          </a:p>
        </p:txBody>
      </p:sp>
      <mc:AlternateContent xmlns:mc="http://schemas.openxmlformats.org/markup-compatibility/2006" xmlns:a14="http://schemas.microsoft.com/office/drawing/2010/main">
        <mc:Choice Requires="a14">
          <p:sp>
            <p:nvSpPr>
              <p:cNvPr id="24" name="Rectangle 23"/>
              <p:cNvSpPr/>
              <p:nvPr/>
            </p:nvSpPr>
            <p:spPr>
              <a:xfrm>
                <a:off x="7010400" y="1600200"/>
                <a:ext cx="611706"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𝑠</m:t>
                      </m:r>
                      <m:r>
                        <a:rPr lang="en-GB" sz="1400" b="0" i="1" smtClean="0">
                          <a:solidFill>
                            <a:prstClr val="black"/>
                          </a:solidFill>
                          <a:latin typeface="Cambria Math"/>
                        </a:rPr>
                        <m:t>= ?</m:t>
                      </m:r>
                    </m:oMath>
                  </m:oMathPara>
                </a14:m>
                <a:endParaRPr lang="en-GB" sz="1400" dirty="0"/>
              </a:p>
            </p:txBody>
          </p:sp>
        </mc:Choice>
        <mc:Fallback xmlns="">
          <p:sp>
            <p:nvSpPr>
              <p:cNvPr id="24" name="Rectangle 23"/>
              <p:cNvSpPr>
                <a:spLocks noRot="1" noChangeAspect="1" noMove="1" noResize="1" noEditPoints="1" noAdjustHandles="1" noChangeArrowheads="1" noChangeShapeType="1" noTextEdit="1"/>
              </p:cNvSpPr>
              <p:nvPr/>
            </p:nvSpPr>
            <p:spPr>
              <a:xfrm>
                <a:off x="7010400" y="1600200"/>
                <a:ext cx="611706" cy="307777"/>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7010400" y="1905000"/>
                <a:ext cx="901337"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𝑢</m:t>
                      </m:r>
                      <m:r>
                        <a:rPr lang="en-GB" sz="1400" b="0" i="1" smtClean="0">
                          <a:solidFill>
                            <a:prstClr val="black"/>
                          </a:solidFill>
                          <a:latin typeface="Cambria Math"/>
                        </a:rPr>
                        <m:t>=1.05</m:t>
                      </m:r>
                    </m:oMath>
                  </m:oMathPara>
                </a14:m>
                <a:endParaRPr lang="en-GB" sz="1400" dirty="0"/>
              </a:p>
            </p:txBody>
          </p:sp>
        </mc:Choice>
        <mc:Fallback xmlns="">
          <p:sp>
            <p:nvSpPr>
              <p:cNvPr id="26" name="Rectangle 25"/>
              <p:cNvSpPr>
                <a:spLocks noRot="1" noChangeAspect="1" noMove="1" noResize="1" noEditPoints="1" noAdjustHandles="1" noChangeArrowheads="1" noChangeShapeType="1" noTextEdit="1"/>
              </p:cNvSpPr>
              <p:nvPr/>
            </p:nvSpPr>
            <p:spPr>
              <a:xfrm>
                <a:off x="7010400" y="1905000"/>
                <a:ext cx="901337" cy="307777"/>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7010400" y="2209800"/>
                <a:ext cx="661591"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𝑣</m:t>
                      </m:r>
                      <m:r>
                        <a:rPr lang="en-GB" sz="1400" b="0" i="1" smtClean="0">
                          <a:solidFill>
                            <a:prstClr val="black"/>
                          </a:solidFill>
                          <a:latin typeface="Cambria Math"/>
                        </a:rPr>
                        <m:t>=0</m:t>
                      </m:r>
                    </m:oMath>
                  </m:oMathPara>
                </a14:m>
                <a:endParaRPr lang="en-GB" sz="1400" dirty="0"/>
              </a:p>
            </p:txBody>
          </p:sp>
        </mc:Choice>
        <mc:Fallback xmlns="">
          <p:sp>
            <p:nvSpPr>
              <p:cNvPr id="27" name="Rectangle 26"/>
              <p:cNvSpPr>
                <a:spLocks noRot="1" noChangeAspect="1" noMove="1" noResize="1" noEditPoints="1" noAdjustHandles="1" noChangeArrowheads="1" noChangeShapeType="1" noTextEdit="1"/>
              </p:cNvSpPr>
              <p:nvPr/>
            </p:nvSpPr>
            <p:spPr>
              <a:xfrm>
                <a:off x="7010400" y="2209800"/>
                <a:ext cx="661591"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Rectangle 27"/>
              <p:cNvSpPr/>
              <p:nvPr/>
            </p:nvSpPr>
            <p:spPr>
              <a:xfrm>
                <a:off x="7772400" y="1752600"/>
                <a:ext cx="933204"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𝑎</m:t>
                      </m:r>
                      <m:r>
                        <a:rPr lang="en-GB" sz="1400" b="0" i="1" smtClean="0">
                          <a:solidFill>
                            <a:prstClr val="black"/>
                          </a:solidFill>
                          <a:latin typeface="Cambria Math"/>
                        </a:rPr>
                        <m:t>=−9.8</m:t>
                      </m:r>
                    </m:oMath>
                  </m:oMathPara>
                </a14:m>
                <a:endParaRPr lang="en-GB" sz="1400" dirty="0"/>
              </a:p>
            </p:txBody>
          </p:sp>
        </mc:Choice>
        <mc:Fallback xmlns="">
          <p:sp>
            <p:nvSpPr>
              <p:cNvPr id="28" name="Rectangle 27"/>
              <p:cNvSpPr>
                <a:spLocks noRot="1" noChangeAspect="1" noMove="1" noResize="1" noEditPoints="1" noAdjustHandles="1" noChangeArrowheads="1" noChangeShapeType="1" noTextEdit="1"/>
              </p:cNvSpPr>
              <p:nvPr/>
            </p:nvSpPr>
            <p:spPr>
              <a:xfrm>
                <a:off x="7772400" y="1752600"/>
                <a:ext cx="933204" cy="307777"/>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Rectangle 28"/>
              <p:cNvSpPr/>
              <p:nvPr/>
            </p:nvSpPr>
            <p:spPr>
              <a:xfrm>
                <a:off x="7772400" y="2057400"/>
                <a:ext cx="599587"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1400" b="0" i="1" smtClean="0">
                          <a:solidFill>
                            <a:prstClr val="black"/>
                          </a:solidFill>
                          <a:latin typeface="Cambria Math"/>
                        </a:rPr>
                        <m:t>𝑡</m:t>
                      </m:r>
                      <m:r>
                        <a:rPr lang="en-GB" sz="1400" b="0" i="1" smtClean="0">
                          <a:solidFill>
                            <a:prstClr val="black"/>
                          </a:solidFill>
                          <a:latin typeface="Cambria Math"/>
                        </a:rPr>
                        <m:t>= ?</m:t>
                      </m:r>
                    </m:oMath>
                  </m:oMathPara>
                </a14:m>
                <a:endParaRPr lang="en-GB" sz="1400" dirty="0"/>
              </a:p>
            </p:txBody>
          </p:sp>
        </mc:Choice>
        <mc:Fallback xmlns="">
          <p:sp>
            <p:nvSpPr>
              <p:cNvPr id="29" name="Rectangle 28"/>
              <p:cNvSpPr>
                <a:spLocks noRot="1" noChangeAspect="1" noMove="1" noResize="1" noEditPoints="1" noAdjustHandles="1" noChangeArrowheads="1" noChangeShapeType="1" noTextEdit="1"/>
              </p:cNvSpPr>
              <p:nvPr/>
            </p:nvSpPr>
            <p:spPr>
              <a:xfrm>
                <a:off x="7772400" y="2057400"/>
                <a:ext cx="599587" cy="307777"/>
              </a:xfrm>
              <a:prstGeom prst="rect">
                <a:avLst/>
              </a:prstGeom>
              <a:blipFill rotWithShape="1">
                <a:blip r:embed="rId14"/>
                <a:stretch>
                  <a:fillRect/>
                </a:stretch>
              </a:blipFill>
            </p:spPr>
            <p:txBody>
              <a:bodyPr/>
              <a:lstStyle/>
              <a:p>
                <a:r>
                  <a:rPr lang="en-GB">
                    <a:noFill/>
                  </a:rPr>
                  <a:t> </a:t>
                </a:r>
              </a:p>
            </p:txBody>
          </p:sp>
        </mc:Fallback>
      </mc:AlternateContent>
      <p:cxnSp>
        <p:nvCxnSpPr>
          <p:cNvPr id="32" name="Straight Connector 31"/>
          <p:cNvCxnSpPr/>
          <p:nvPr/>
        </p:nvCxnSpPr>
        <p:spPr>
          <a:xfrm>
            <a:off x="5472753" y="2079009"/>
            <a:ext cx="1" cy="5334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724400" y="2209800"/>
            <a:ext cx="805029" cy="307777"/>
          </a:xfrm>
          <a:prstGeom prst="rect">
            <a:avLst/>
          </a:prstGeom>
          <a:noFill/>
        </p:spPr>
        <p:txBody>
          <a:bodyPr wrap="none" rtlCol="0">
            <a:spAutoFit/>
          </a:bodyPr>
          <a:lstStyle/>
          <a:p>
            <a:r>
              <a:rPr lang="en-GB" sz="1400" dirty="0">
                <a:latin typeface="Comic Sans MS" pitchFamily="66" charset="0"/>
              </a:rPr>
              <a:t>0.225m</a:t>
            </a:r>
          </a:p>
        </p:txBody>
      </p:sp>
      <p:sp>
        <p:nvSpPr>
          <p:cNvPr id="46" name="TextBox 45"/>
          <p:cNvSpPr txBox="1"/>
          <p:nvPr/>
        </p:nvSpPr>
        <p:spPr>
          <a:xfrm>
            <a:off x="6926726" y="2438400"/>
            <a:ext cx="2217274" cy="307777"/>
          </a:xfrm>
          <a:prstGeom prst="rect">
            <a:avLst/>
          </a:prstGeom>
          <a:noFill/>
        </p:spPr>
        <p:txBody>
          <a:bodyPr wrap="none" rtlCol="0">
            <a:spAutoFit/>
          </a:bodyPr>
          <a:lstStyle/>
          <a:p>
            <a:r>
              <a:rPr lang="en-GB" sz="1400" dirty="0">
                <a:solidFill>
                  <a:srgbClr val="FF0000"/>
                </a:solidFill>
                <a:latin typeface="Comic Sans MS" pitchFamily="66" charset="0"/>
              </a:rPr>
              <a:t>Approach speed: 2.1ms</a:t>
            </a:r>
            <a:r>
              <a:rPr lang="en-GB" sz="1400" baseline="30000" dirty="0">
                <a:solidFill>
                  <a:srgbClr val="FF0000"/>
                </a:solidFill>
                <a:latin typeface="Comic Sans MS" pitchFamily="66" charset="0"/>
              </a:rPr>
              <a:t>-1</a:t>
            </a:r>
          </a:p>
        </p:txBody>
      </p:sp>
      <p:sp>
        <p:nvSpPr>
          <p:cNvPr id="50" name="TextBox 49"/>
          <p:cNvSpPr txBox="1"/>
          <p:nvPr/>
        </p:nvSpPr>
        <p:spPr>
          <a:xfrm>
            <a:off x="6926726" y="2743200"/>
            <a:ext cx="2207656" cy="307777"/>
          </a:xfrm>
          <a:prstGeom prst="rect">
            <a:avLst/>
          </a:prstGeom>
          <a:noFill/>
        </p:spPr>
        <p:txBody>
          <a:bodyPr wrap="none" rtlCol="0">
            <a:spAutoFit/>
          </a:bodyPr>
          <a:lstStyle/>
          <a:p>
            <a:r>
              <a:rPr lang="en-GB" sz="1400" dirty="0">
                <a:solidFill>
                  <a:srgbClr val="FF0000"/>
                </a:solidFill>
                <a:latin typeface="Comic Sans MS" pitchFamily="66" charset="0"/>
              </a:rPr>
              <a:t>Rebound speed: 1.05ms</a:t>
            </a:r>
            <a:r>
              <a:rPr lang="en-GB" sz="1400" baseline="30000" dirty="0">
                <a:solidFill>
                  <a:srgbClr val="FF0000"/>
                </a:solidFill>
                <a:latin typeface="Comic Sans MS" pitchFamily="66" charset="0"/>
              </a:rPr>
              <a:t>-1</a:t>
            </a:r>
          </a:p>
        </p:txBody>
      </p:sp>
      <p:cxnSp>
        <p:nvCxnSpPr>
          <p:cNvPr id="35" name="Straight Connector 34"/>
          <p:cNvCxnSpPr/>
          <p:nvPr/>
        </p:nvCxnSpPr>
        <p:spPr>
          <a:xfrm>
            <a:off x="6477000" y="2362200"/>
            <a:ext cx="0" cy="2286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172200" y="2362200"/>
            <a:ext cx="279244" cy="307777"/>
          </a:xfrm>
          <a:prstGeom prst="rect">
            <a:avLst/>
          </a:prstGeom>
          <a:noFill/>
        </p:spPr>
        <p:txBody>
          <a:bodyPr wrap="none" rtlCol="0">
            <a:spAutoFit/>
          </a:bodyPr>
          <a:lstStyle/>
          <a:p>
            <a:r>
              <a:rPr lang="en-GB" sz="1400" dirty="0">
                <a:latin typeface="Comic Sans MS" pitchFamily="66" charset="0"/>
              </a:rPr>
              <a:t>?</a:t>
            </a:r>
          </a:p>
        </p:txBody>
      </p:sp>
      <mc:AlternateContent xmlns:mc="http://schemas.openxmlformats.org/markup-compatibility/2006" xmlns:a14="http://schemas.microsoft.com/office/drawing/2010/main">
        <mc:Choice Requires="a14">
          <p:sp>
            <p:nvSpPr>
              <p:cNvPr id="42" name="TextBox 41"/>
              <p:cNvSpPr txBox="1"/>
              <p:nvPr/>
            </p:nvSpPr>
            <p:spPr>
              <a:xfrm>
                <a:off x="4419600" y="3810000"/>
                <a:ext cx="134036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r>
                        <a:rPr lang="en-GB" sz="1400" b="0" i="1" smtClean="0">
                          <a:latin typeface="Cambria Math"/>
                        </a:rPr>
                        <m:t>=</m:t>
                      </m:r>
                      <m:sSup>
                        <m:sSupPr>
                          <m:ctrlPr>
                            <a:rPr lang="en-GB" sz="1400" i="1" smtClean="0">
                              <a:latin typeface="Cambria Math" panose="02040503050406030204" pitchFamily="18" charset="0"/>
                            </a:rPr>
                          </m:ctrlPr>
                        </m:sSupPr>
                        <m:e>
                          <m:r>
                            <a:rPr lang="en-GB" sz="1400" b="0" i="1" smtClean="0">
                              <a:latin typeface="Cambria Math"/>
                            </a:rPr>
                            <m:t>𝑢</m:t>
                          </m:r>
                        </m:e>
                        <m:sup>
                          <m:r>
                            <a:rPr lang="en-GB" sz="1400" b="0" i="1" smtClean="0">
                              <a:latin typeface="Cambria Math"/>
                            </a:rPr>
                            <m:t>2</m:t>
                          </m:r>
                        </m:sup>
                      </m:sSup>
                      <m:r>
                        <a:rPr lang="en-GB" sz="1400" b="0" i="1" smtClean="0">
                          <a:latin typeface="Cambria Math"/>
                        </a:rPr>
                        <m:t>+2</m:t>
                      </m:r>
                      <m:r>
                        <a:rPr lang="en-GB" sz="1400" b="0" i="1" smtClean="0">
                          <a:latin typeface="Cambria Math"/>
                        </a:rPr>
                        <m:t>𝑎𝑠</m:t>
                      </m:r>
                    </m:oMath>
                  </m:oMathPara>
                </a14:m>
                <a:endParaRPr lang="en-GB" sz="1400" dirty="0"/>
              </a:p>
            </p:txBody>
          </p:sp>
        </mc:Choice>
        <mc:Fallback xmlns="">
          <p:sp>
            <p:nvSpPr>
              <p:cNvPr id="42" name="TextBox 41"/>
              <p:cNvSpPr txBox="1">
                <a:spLocks noRot="1" noChangeAspect="1" noMove="1" noResize="1" noEditPoints="1" noAdjustHandles="1" noChangeArrowheads="1" noChangeShapeType="1" noTextEdit="1"/>
              </p:cNvSpPr>
              <p:nvPr/>
            </p:nvSpPr>
            <p:spPr>
              <a:xfrm>
                <a:off x="4419600" y="3810000"/>
                <a:ext cx="1340367" cy="307777"/>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4343400" y="4267200"/>
                <a:ext cx="2133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GB" sz="1400" b="0" i="1" smtClean="0">
                              <a:latin typeface="Cambria Math"/>
                            </a:rPr>
                            <m:t>(0)</m:t>
                          </m:r>
                        </m:e>
                        <m:sup>
                          <m:r>
                            <a:rPr lang="en-GB" sz="1400" b="0" i="1" smtClean="0">
                              <a:latin typeface="Cambria Math"/>
                            </a:rPr>
                            <m:t>2</m:t>
                          </m:r>
                        </m:sup>
                      </m:sSup>
                      <m:r>
                        <a:rPr lang="en-GB" sz="1400" b="0" i="1" smtClean="0">
                          <a:latin typeface="Cambria Math"/>
                        </a:rPr>
                        <m:t>=</m:t>
                      </m:r>
                      <m:sSup>
                        <m:sSupPr>
                          <m:ctrlPr>
                            <a:rPr lang="en-GB" sz="1400" i="1" smtClean="0">
                              <a:latin typeface="Cambria Math" panose="02040503050406030204" pitchFamily="18" charset="0"/>
                            </a:rPr>
                          </m:ctrlPr>
                        </m:sSupPr>
                        <m:e>
                          <m:r>
                            <a:rPr lang="en-GB" sz="1400" b="0" i="1" smtClean="0">
                              <a:latin typeface="Cambria Math"/>
                            </a:rPr>
                            <m:t>(1.05)</m:t>
                          </m:r>
                        </m:e>
                        <m:sup>
                          <m:r>
                            <a:rPr lang="en-GB" sz="1400" b="0" i="1" smtClean="0">
                              <a:latin typeface="Cambria Math"/>
                            </a:rPr>
                            <m:t>2</m:t>
                          </m:r>
                        </m:sup>
                      </m:sSup>
                      <m:r>
                        <a:rPr lang="en-GB" sz="1400" b="0" i="1" smtClean="0">
                          <a:latin typeface="Cambria Math"/>
                        </a:rPr>
                        <m:t>+2(−9.8)</m:t>
                      </m:r>
                      <m:r>
                        <a:rPr lang="en-GB" sz="1400" b="0" i="1" smtClean="0">
                          <a:latin typeface="Cambria Math"/>
                        </a:rPr>
                        <m:t>𝑠</m:t>
                      </m:r>
                    </m:oMath>
                  </m:oMathPara>
                </a14:m>
                <a:endParaRPr lang="en-GB" sz="1400" dirty="0"/>
              </a:p>
            </p:txBody>
          </p:sp>
        </mc:Choice>
        <mc:Fallback xmlns="">
          <p:sp>
            <p:nvSpPr>
              <p:cNvPr id="43" name="TextBox 42"/>
              <p:cNvSpPr txBox="1">
                <a:spLocks noRot="1" noChangeAspect="1" noMove="1" noResize="1" noEditPoints="1" noAdjustHandles="1" noChangeArrowheads="1" noChangeShapeType="1" noTextEdit="1"/>
              </p:cNvSpPr>
              <p:nvPr/>
            </p:nvSpPr>
            <p:spPr>
              <a:xfrm>
                <a:off x="4343400" y="4267200"/>
                <a:ext cx="2133600" cy="307777"/>
              </a:xfrm>
              <a:prstGeom prst="rect">
                <a:avLst/>
              </a:prstGeom>
              <a:blipFill rotWithShape="1">
                <a:blip r:embed="rId17"/>
                <a:stretch>
                  <a:fillRect b="-1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4495800" y="4724400"/>
                <a:ext cx="172880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a:rPr>
                        <m:t>0</m:t>
                      </m:r>
                      <m:r>
                        <a:rPr lang="en-GB" sz="1400" b="0" i="1" smtClean="0">
                          <a:latin typeface="Cambria Math"/>
                        </a:rPr>
                        <m:t>=</m:t>
                      </m:r>
                      <m:r>
                        <a:rPr lang="en-GB" sz="1400" i="1" smtClean="0">
                          <a:latin typeface="Cambria Math"/>
                        </a:rPr>
                        <m:t>1</m:t>
                      </m:r>
                      <m:r>
                        <a:rPr lang="en-GB" sz="1400" b="0" i="1" smtClean="0">
                          <a:latin typeface="Cambria Math"/>
                        </a:rPr>
                        <m:t>.1025−19.6</m:t>
                      </m:r>
                      <m:r>
                        <a:rPr lang="en-GB" sz="1400" b="0" i="1" smtClean="0">
                          <a:latin typeface="Cambria Math"/>
                        </a:rPr>
                        <m:t>𝑠</m:t>
                      </m:r>
                    </m:oMath>
                  </m:oMathPara>
                </a14:m>
                <a:endParaRPr lang="en-GB" sz="1400" dirty="0"/>
              </a:p>
            </p:txBody>
          </p:sp>
        </mc:Choice>
        <mc:Fallback xmlns="">
          <p:sp>
            <p:nvSpPr>
              <p:cNvPr id="44" name="TextBox 43"/>
              <p:cNvSpPr txBox="1">
                <a:spLocks noRot="1" noChangeAspect="1" noMove="1" noResize="1" noEditPoints="1" noAdjustHandles="1" noChangeArrowheads="1" noChangeShapeType="1" noTextEdit="1"/>
              </p:cNvSpPr>
              <p:nvPr/>
            </p:nvSpPr>
            <p:spPr>
              <a:xfrm>
                <a:off x="4495800" y="4724400"/>
                <a:ext cx="1728807" cy="307777"/>
              </a:xfrm>
              <a:prstGeom prst="rect">
                <a:avLst/>
              </a:prstGeom>
              <a:blipFill rotWithShape="1">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4191000" y="5181600"/>
                <a:ext cx="1371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19.6</m:t>
                      </m:r>
                      <m:r>
                        <a:rPr lang="en-GB" sz="1400" b="0" i="1" smtClean="0">
                          <a:latin typeface="Cambria Math"/>
                        </a:rPr>
                        <m:t>𝑠</m:t>
                      </m:r>
                      <m:r>
                        <a:rPr lang="en-GB" sz="1400" b="0" i="1" smtClean="0">
                          <a:latin typeface="Cambria Math"/>
                        </a:rPr>
                        <m:t>=1.1025</m:t>
                      </m:r>
                    </m:oMath>
                  </m:oMathPara>
                </a14:m>
                <a:endParaRPr lang="en-GB" sz="1400" dirty="0"/>
              </a:p>
            </p:txBody>
          </p:sp>
        </mc:Choice>
        <mc:Fallback xmlns="">
          <p:sp>
            <p:nvSpPr>
              <p:cNvPr id="45" name="TextBox 44"/>
              <p:cNvSpPr txBox="1">
                <a:spLocks noRot="1" noChangeAspect="1" noMove="1" noResize="1" noEditPoints="1" noAdjustHandles="1" noChangeArrowheads="1" noChangeShapeType="1" noTextEdit="1"/>
              </p:cNvSpPr>
              <p:nvPr/>
            </p:nvSpPr>
            <p:spPr>
              <a:xfrm>
                <a:off x="4191000" y="5181600"/>
                <a:ext cx="1371600" cy="307777"/>
              </a:xfrm>
              <a:prstGeom prst="rect">
                <a:avLst/>
              </a:prstGeom>
              <a:blipFill rotWithShape="1">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4495800" y="5638801"/>
                <a:ext cx="1371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𝑠</m:t>
                      </m:r>
                      <m:r>
                        <a:rPr lang="en-GB" sz="1400" b="0" i="1" smtClean="0">
                          <a:latin typeface="Cambria Math"/>
                        </a:rPr>
                        <m:t>=0.05625</m:t>
                      </m:r>
                      <m:r>
                        <a:rPr lang="en-GB" sz="1400" b="0" i="1" smtClean="0">
                          <a:latin typeface="Cambria Math"/>
                        </a:rPr>
                        <m:t>𝑚</m:t>
                      </m:r>
                    </m:oMath>
                  </m:oMathPara>
                </a14:m>
                <a:endParaRPr lang="en-GB" sz="1400" dirty="0"/>
              </a:p>
            </p:txBody>
          </p:sp>
        </mc:Choice>
        <mc:Fallback xmlns="">
          <p:sp>
            <p:nvSpPr>
              <p:cNvPr id="47" name="TextBox 46"/>
              <p:cNvSpPr txBox="1">
                <a:spLocks noRot="1" noChangeAspect="1" noMove="1" noResize="1" noEditPoints="1" noAdjustHandles="1" noChangeArrowheads="1" noChangeShapeType="1" noTextEdit="1"/>
              </p:cNvSpPr>
              <p:nvPr/>
            </p:nvSpPr>
            <p:spPr>
              <a:xfrm>
                <a:off x="4495800" y="5638801"/>
                <a:ext cx="1371600" cy="307777"/>
              </a:xfrm>
              <a:prstGeom prst="rect">
                <a:avLst/>
              </a:prstGeom>
              <a:blipFill rotWithShape="1">
                <a:blip r:embed="rId20"/>
                <a:stretch>
                  <a:fillRect/>
                </a:stretch>
              </a:blipFill>
            </p:spPr>
            <p:txBody>
              <a:bodyPr/>
              <a:lstStyle/>
              <a:p>
                <a:r>
                  <a:rPr lang="en-GB">
                    <a:noFill/>
                  </a:rPr>
                  <a:t> </a:t>
                </a:r>
              </a:p>
            </p:txBody>
          </p:sp>
        </mc:Fallback>
      </mc:AlternateContent>
      <p:sp>
        <p:nvSpPr>
          <p:cNvPr id="51" name="Arc 50"/>
          <p:cNvSpPr/>
          <p:nvPr/>
        </p:nvSpPr>
        <p:spPr>
          <a:xfrm>
            <a:off x="6324600" y="39624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2" name="TextBox 51"/>
          <p:cNvSpPr txBox="1"/>
          <p:nvPr/>
        </p:nvSpPr>
        <p:spPr>
          <a:xfrm>
            <a:off x="6705600" y="40386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53" name="Arc 52"/>
          <p:cNvSpPr/>
          <p:nvPr/>
        </p:nvSpPr>
        <p:spPr>
          <a:xfrm>
            <a:off x="6324600" y="44196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4" name="Arc 53"/>
          <p:cNvSpPr/>
          <p:nvPr/>
        </p:nvSpPr>
        <p:spPr>
          <a:xfrm>
            <a:off x="6019800" y="48768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5" name="Arc 54"/>
          <p:cNvSpPr/>
          <p:nvPr/>
        </p:nvSpPr>
        <p:spPr>
          <a:xfrm>
            <a:off x="6019800" y="5334000"/>
            <a:ext cx="4572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6" name="TextBox 55"/>
          <p:cNvSpPr txBox="1"/>
          <p:nvPr/>
        </p:nvSpPr>
        <p:spPr>
          <a:xfrm>
            <a:off x="6705600" y="4495800"/>
            <a:ext cx="1600200" cy="307777"/>
          </a:xfrm>
          <a:prstGeom prst="rect">
            <a:avLst/>
          </a:prstGeom>
          <a:noFill/>
        </p:spPr>
        <p:txBody>
          <a:bodyPr wrap="square" rtlCol="0">
            <a:spAutoFit/>
          </a:bodyPr>
          <a:lstStyle/>
          <a:p>
            <a:pPr algn="ctr"/>
            <a:r>
              <a:rPr lang="en-GB" sz="1400" dirty="0">
                <a:solidFill>
                  <a:srgbClr val="FF0000"/>
                </a:solidFill>
                <a:latin typeface="Comic Sans MS" pitchFamily="66" charset="0"/>
              </a:rPr>
              <a:t>Work out terms</a:t>
            </a:r>
            <a:endParaRPr lang="en-GB" sz="1400" b="1" baseline="-25000" dirty="0">
              <a:solidFill>
                <a:srgbClr val="FF0000"/>
              </a:solidFill>
              <a:latin typeface="Comic Sans MS" pitchFamily="66" charset="0"/>
            </a:endParaRPr>
          </a:p>
        </p:txBody>
      </p:sp>
      <p:sp>
        <p:nvSpPr>
          <p:cNvPr id="57" name="TextBox 56"/>
          <p:cNvSpPr txBox="1"/>
          <p:nvPr/>
        </p:nvSpPr>
        <p:spPr>
          <a:xfrm>
            <a:off x="6324600" y="4953000"/>
            <a:ext cx="1295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Add 19.6s</a:t>
            </a:r>
            <a:endParaRPr lang="en-GB" sz="1400" b="1" baseline="-25000" dirty="0">
              <a:solidFill>
                <a:srgbClr val="FF0000"/>
              </a:solidFill>
              <a:latin typeface="Comic Sans MS" pitchFamily="66" charset="0"/>
            </a:endParaRPr>
          </a:p>
        </p:txBody>
      </p:sp>
      <p:sp>
        <p:nvSpPr>
          <p:cNvPr id="58" name="TextBox 57"/>
          <p:cNvSpPr txBox="1"/>
          <p:nvPr/>
        </p:nvSpPr>
        <p:spPr>
          <a:xfrm>
            <a:off x="6400800" y="54102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19.6</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61" name="TextBox 60"/>
              <p:cNvSpPr txBox="1"/>
              <p:nvPr/>
            </p:nvSpPr>
            <p:spPr>
              <a:xfrm>
                <a:off x="1532708" y="5332831"/>
                <a:ext cx="914400" cy="30480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5.625</m:t>
                      </m:r>
                      <m:r>
                        <a:rPr lang="en-GB" sz="1400" b="0" i="1" smtClean="0">
                          <a:solidFill>
                            <a:srgbClr val="FF0000"/>
                          </a:solidFill>
                          <a:latin typeface="Cambria Math"/>
                        </a:rPr>
                        <m:t>𝑐𝑚</m:t>
                      </m:r>
                    </m:oMath>
                  </m:oMathPara>
                </a14:m>
                <a:endParaRPr lang="en-GB" sz="1400" dirty="0">
                  <a:solidFill>
                    <a:srgbClr val="FF0000"/>
                  </a:solidFill>
                </a:endParaRPr>
              </a:p>
            </p:txBody>
          </p:sp>
        </mc:Choice>
        <mc:Fallback xmlns="">
          <p:sp>
            <p:nvSpPr>
              <p:cNvPr id="61" name="TextBox 60"/>
              <p:cNvSpPr txBox="1">
                <a:spLocks noRot="1" noChangeAspect="1" noMove="1" noResize="1" noEditPoints="1" noAdjustHandles="1" noChangeArrowheads="1" noChangeShapeType="1" noTextEdit="1"/>
              </p:cNvSpPr>
              <p:nvPr/>
            </p:nvSpPr>
            <p:spPr>
              <a:xfrm>
                <a:off x="1532708" y="5332831"/>
                <a:ext cx="914400" cy="304800"/>
              </a:xfrm>
              <a:prstGeom prst="rect">
                <a:avLst/>
              </a:prstGeom>
              <a:blipFill>
                <a:blip r:embed="rId21"/>
                <a:stretch>
                  <a:fillRect/>
                </a:stretch>
              </a:blipFill>
            </p:spPr>
            <p:txBody>
              <a:bodyPr/>
              <a:lstStyle/>
              <a:p>
                <a:r>
                  <a:rPr lang="en-GB">
                    <a:noFill/>
                  </a:rPr>
                  <a:t> </a:t>
                </a:r>
              </a:p>
            </p:txBody>
          </p:sp>
        </mc:Fallback>
      </mc:AlternateContent>
      <p:cxnSp>
        <p:nvCxnSpPr>
          <p:cNvPr id="48" name="Straight Connector 47"/>
          <p:cNvCxnSpPr/>
          <p:nvPr/>
        </p:nvCxnSpPr>
        <p:spPr>
          <a:xfrm>
            <a:off x="4648200" y="2631743"/>
            <a:ext cx="228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62"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562600" y="2036184"/>
            <a:ext cx="192895" cy="195225"/>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6553200" y="2322352"/>
            <a:ext cx="192895" cy="19522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64" name="TextBox 63"/>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64" name="TextBox 63"/>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65" name="TextBox 64"/>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6" name="TextBox 65"/>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7" name="TextBox 66"/>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67" name="TextBox 66"/>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8" name="TextBox 67"/>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6"/>
                <a:stretch>
                  <a:fillRect b="-3846"/>
                </a:stretch>
              </a:blipFill>
            </p:spPr>
            <p:txBody>
              <a:bodyPr/>
              <a:lstStyle/>
              <a:p>
                <a:r>
                  <a:rPr lang="en-GB">
                    <a:noFill/>
                  </a:rPr>
                  <a:t> </a:t>
                </a:r>
              </a:p>
            </p:txBody>
          </p:sp>
        </mc:Fallback>
      </mc:AlternateContent>
      <p:sp>
        <p:nvSpPr>
          <p:cNvPr id="69" name="TextBox 68"/>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7"/>
              </a:rPr>
              <a:t>Applet for collision demonstrations</a:t>
            </a:r>
            <a:endParaRPr lang="en-GB" sz="1400" dirty="0">
              <a:latin typeface="Comic Sans MS" pitchFamily="66" charset="0"/>
            </a:endParaRPr>
          </a:p>
        </p:txBody>
      </p:sp>
      <p:sp>
        <p:nvSpPr>
          <p:cNvPr id="70"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71" name="TextBox 70"/>
              <p:cNvSpPr txBox="1"/>
              <p:nvPr/>
            </p:nvSpPr>
            <p:spPr>
              <a:xfrm>
                <a:off x="1558834" y="4604657"/>
                <a:ext cx="914400" cy="30480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22.5</m:t>
                      </m:r>
                      <m:r>
                        <a:rPr lang="en-GB" sz="1400" b="0" i="1" smtClean="0">
                          <a:solidFill>
                            <a:srgbClr val="FF0000"/>
                          </a:solidFill>
                          <a:latin typeface="Cambria Math"/>
                        </a:rPr>
                        <m:t>𝑐𝑚</m:t>
                      </m:r>
                    </m:oMath>
                  </m:oMathPara>
                </a14:m>
                <a:endParaRPr lang="en-GB" sz="1400" dirty="0">
                  <a:solidFill>
                    <a:srgbClr val="FF0000"/>
                  </a:solidFill>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1558834" y="4604657"/>
                <a:ext cx="914400" cy="304800"/>
              </a:xfrm>
              <a:prstGeom prst="rect">
                <a:avLst/>
              </a:prstGeom>
              <a:blipFill>
                <a:blip r:embed="rId28"/>
                <a:stretch>
                  <a:fillRect/>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17710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xEl>
                                              <p:pRg st="2" end="2"/>
                                            </p:txEl>
                                          </p:spTgt>
                                        </p:tgtEl>
                                        <p:attrNameLst>
                                          <p:attrName>style.visibility</p:attrName>
                                        </p:attrNameLst>
                                      </p:cBhvr>
                                      <p:to>
                                        <p:strVal val="visible"/>
                                      </p:to>
                                    </p:set>
                                    <p:animEffect transition="in" filter="blinds(horizontal)">
                                      <p:cBhvr>
                                        <p:cTn id="7" dur="500"/>
                                        <p:tgtEl>
                                          <p:spTgt spid="2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blinds(horizontal)">
                                      <p:cBhvr>
                                        <p:cTn id="12" dur="500"/>
                                        <p:tgtEl>
                                          <p:spTgt spid="63"/>
                                        </p:tgtEl>
                                      </p:cBhvr>
                                    </p:animEffect>
                                  </p:childTnLst>
                                </p:cTn>
                              </p:par>
                              <p:par>
                                <p:cTn id="13" presetID="3" presetClass="entr" presetSubtype="10" fill="hold"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blinds(horizontal)">
                                      <p:cBhvr>
                                        <p:cTn id="15" dur="500"/>
                                        <p:tgtEl>
                                          <p:spTgt spid="3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blinds(horizontal)">
                                      <p:cBhvr>
                                        <p:cTn id="18" dur="500"/>
                                        <p:tgtEl>
                                          <p:spTgt spid="4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linds(horizontal)">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blinds(horizontal)">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blinds(horizontal)">
                                      <p:cBhvr>
                                        <p:cTn id="33" dur="500"/>
                                        <p:tgtEl>
                                          <p:spTgt spid="27"/>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blinds(horizontal)">
                                      <p:cBhvr>
                                        <p:cTn id="38" dur="500"/>
                                        <p:tgtEl>
                                          <p:spTgt spid="28"/>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blinds(horizontal)">
                                      <p:cBhvr>
                                        <p:cTn id="43" dur="500"/>
                                        <p:tgtEl>
                                          <p:spTgt spid="29"/>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42"/>
                                        </p:tgtEl>
                                        <p:attrNameLst>
                                          <p:attrName>style.visibility</p:attrName>
                                        </p:attrNameLst>
                                      </p:cBhvr>
                                      <p:to>
                                        <p:strVal val="visible"/>
                                      </p:to>
                                    </p:set>
                                    <p:animEffect transition="in" filter="blinds(horizontal)">
                                      <p:cBhvr>
                                        <p:cTn id="48" dur="500"/>
                                        <p:tgtEl>
                                          <p:spTgt spid="42"/>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blinds(horizontal)">
                                      <p:cBhvr>
                                        <p:cTn id="53" dur="500"/>
                                        <p:tgtEl>
                                          <p:spTgt spid="51"/>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52"/>
                                        </p:tgtEl>
                                        <p:attrNameLst>
                                          <p:attrName>style.visibility</p:attrName>
                                        </p:attrNameLst>
                                      </p:cBhvr>
                                      <p:to>
                                        <p:strVal val="visible"/>
                                      </p:to>
                                    </p:set>
                                    <p:animEffect transition="in" filter="blinds(horizontal)">
                                      <p:cBhvr>
                                        <p:cTn id="58" dur="500"/>
                                        <p:tgtEl>
                                          <p:spTgt spid="52"/>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blinds(horizontal)">
                                      <p:cBhvr>
                                        <p:cTn id="63" dur="500"/>
                                        <p:tgtEl>
                                          <p:spTgt spid="43"/>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53"/>
                                        </p:tgtEl>
                                        <p:attrNameLst>
                                          <p:attrName>style.visibility</p:attrName>
                                        </p:attrNameLst>
                                      </p:cBhvr>
                                      <p:to>
                                        <p:strVal val="visible"/>
                                      </p:to>
                                    </p:set>
                                    <p:animEffect transition="in" filter="blinds(horizontal)">
                                      <p:cBhvr>
                                        <p:cTn id="68" dur="500"/>
                                        <p:tgtEl>
                                          <p:spTgt spid="53"/>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56"/>
                                        </p:tgtEl>
                                        <p:attrNameLst>
                                          <p:attrName>style.visibility</p:attrName>
                                        </p:attrNameLst>
                                      </p:cBhvr>
                                      <p:to>
                                        <p:strVal val="visible"/>
                                      </p:to>
                                    </p:set>
                                    <p:animEffect transition="in" filter="blinds(horizontal)">
                                      <p:cBhvr>
                                        <p:cTn id="73" dur="500"/>
                                        <p:tgtEl>
                                          <p:spTgt spid="56"/>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44"/>
                                        </p:tgtEl>
                                        <p:attrNameLst>
                                          <p:attrName>style.visibility</p:attrName>
                                        </p:attrNameLst>
                                      </p:cBhvr>
                                      <p:to>
                                        <p:strVal val="visible"/>
                                      </p:to>
                                    </p:set>
                                    <p:animEffect transition="in" filter="blinds(horizontal)">
                                      <p:cBhvr>
                                        <p:cTn id="78" dur="500"/>
                                        <p:tgtEl>
                                          <p:spTgt spid="44"/>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blinds(horizontal)">
                                      <p:cBhvr>
                                        <p:cTn id="83" dur="500"/>
                                        <p:tgtEl>
                                          <p:spTgt spid="54"/>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57"/>
                                        </p:tgtEl>
                                        <p:attrNameLst>
                                          <p:attrName>style.visibility</p:attrName>
                                        </p:attrNameLst>
                                      </p:cBhvr>
                                      <p:to>
                                        <p:strVal val="visible"/>
                                      </p:to>
                                    </p:set>
                                    <p:animEffect transition="in" filter="blinds(horizontal)">
                                      <p:cBhvr>
                                        <p:cTn id="88" dur="500"/>
                                        <p:tgtEl>
                                          <p:spTgt spid="57"/>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45"/>
                                        </p:tgtEl>
                                        <p:attrNameLst>
                                          <p:attrName>style.visibility</p:attrName>
                                        </p:attrNameLst>
                                      </p:cBhvr>
                                      <p:to>
                                        <p:strVal val="visible"/>
                                      </p:to>
                                    </p:set>
                                    <p:animEffect transition="in" filter="blinds(horizontal)">
                                      <p:cBhvr>
                                        <p:cTn id="93" dur="500"/>
                                        <p:tgtEl>
                                          <p:spTgt spid="45"/>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55"/>
                                        </p:tgtEl>
                                        <p:attrNameLst>
                                          <p:attrName>style.visibility</p:attrName>
                                        </p:attrNameLst>
                                      </p:cBhvr>
                                      <p:to>
                                        <p:strVal val="visible"/>
                                      </p:to>
                                    </p:set>
                                    <p:animEffect transition="in" filter="blinds(horizontal)">
                                      <p:cBhvr>
                                        <p:cTn id="98" dur="500"/>
                                        <p:tgtEl>
                                          <p:spTgt spid="55"/>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58"/>
                                        </p:tgtEl>
                                        <p:attrNameLst>
                                          <p:attrName>style.visibility</p:attrName>
                                        </p:attrNameLst>
                                      </p:cBhvr>
                                      <p:to>
                                        <p:strVal val="visible"/>
                                      </p:to>
                                    </p:set>
                                    <p:animEffect transition="in" filter="blinds(horizontal)">
                                      <p:cBhvr>
                                        <p:cTn id="103" dur="500"/>
                                        <p:tgtEl>
                                          <p:spTgt spid="58"/>
                                        </p:tgtEl>
                                      </p:cBhvr>
                                    </p:animEffec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grpId="0" nodeType="clickEffect">
                                  <p:stCondLst>
                                    <p:cond delay="0"/>
                                  </p:stCondLst>
                                  <p:childTnLst>
                                    <p:set>
                                      <p:cBhvr>
                                        <p:cTn id="107" dur="1" fill="hold">
                                          <p:stCondLst>
                                            <p:cond delay="0"/>
                                          </p:stCondLst>
                                        </p:cTn>
                                        <p:tgtEl>
                                          <p:spTgt spid="47"/>
                                        </p:tgtEl>
                                        <p:attrNameLst>
                                          <p:attrName>style.visibility</p:attrName>
                                        </p:attrNameLst>
                                      </p:cBhvr>
                                      <p:to>
                                        <p:strVal val="visible"/>
                                      </p:to>
                                    </p:set>
                                    <p:animEffect transition="in" filter="blinds(horizontal)">
                                      <p:cBhvr>
                                        <p:cTn id="108" dur="500"/>
                                        <p:tgtEl>
                                          <p:spTgt spid="47"/>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ntr" presetSubtype="10" fill="hold" grpId="0" nodeType="clickEffect">
                                  <p:stCondLst>
                                    <p:cond delay="0"/>
                                  </p:stCondLst>
                                  <p:childTnLst>
                                    <p:set>
                                      <p:cBhvr>
                                        <p:cTn id="112" dur="1" fill="hold">
                                          <p:stCondLst>
                                            <p:cond delay="0"/>
                                          </p:stCondLst>
                                        </p:cTn>
                                        <p:tgtEl>
                                          <p:spTgt spid="61"/>
                                        </p:tgtEl>
                                        <p:attrNameLst>
                                          <p:attrName>style.visibility</p:attrName>
                                        </p:attrNameLst>
                                      </p:cBhvr>
                                      <p:to>
                                        <p:strVal val="visible"/>
                                      </p:to>
                                    </p:set>
                                    <p:animEffect transition="in" filter="blinds(horizontal)">
                                      <p:cBhvr>
                                        <p:cTn id="11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27" grpId="0"/>
      <p:bldP spid="28" grpId="0"/>
      <p:bldP spid="29" grpId="0"/>
      <p:bldP spid="41" grpId="0"/>
      <p:bldP spid="42" grpId="0"/>
      <p:bldP spid="43" grpId="0"/>
      <p:bldP spid="44" grpId="0"/>
      <p:bldP spid="45" grpId="0"/>
      <p:bldP spid="47" grpId="0"/>
      <p:bldP spid="51" grpId="0" animBg="1"/>
      <p:bldP spid="52" grpId="0"/>
      <p:bldP spid="53" grpId="0" animBg="1"/>
      <p:bldP spid="54" grpId="0" animBg="1"/>
      <p:bldP spid="55" grpId="0" animBg="1"/>
      <p:bldP spid="56" grpId="0"/>
      <p:bldP spid="57" grpId="0"/>
      <p:bldP spid="58" grpId="0"/>
      <p:bldP spid="61"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3788979" cy="50292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tennis ball, which may be modelled as a particle, is dropped from rest at a height of 90cm onto a smooth horizontal plane. The coefficient of restitution between the ball and the plane is 0.5. Assume there is no air resistance and the ball falls freely under gravity at a right angle to the plane.</a:t>
            </a:r>
          </a:p>
          <a:p>
            <a:pPr marL="0" indent="0" algn="ctr">
              <a:buNone/>
            </a:pPr>
            <a:endParaRPr lang="en-GB" sz="1400" baseline="-25000" dirty="0">
              <a:latin typeface="Comic Sans MS" pitchFamily="66" charset="0"/>
            </a:endParaRPr>
          </a:p>
          <a:p>
            <a:pPr algn="ctr">
              <a:buAutoNum type="alphaLcParenR"/>
            </a:pPr>
            <a:r>
              <a:rPr lang="en-GB" sz="1400" dirty="0">
                <a:latin typeface="Comic Sans MS" pitchFamily="66" charset="0"/>
              </a:rPr>
              <a:t>Find the height to which the ball rebounds after the first bounce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height to which the ball bounces after the second bounce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total distance travelled by the ball before it comes to rest</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pic>
        <p:nvPicPr>
          <p:cNvPr id="1026"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648200" y="1524000"/>
            <a:ext cx="192895" cy="195225"/>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p:cNvCxnSpPr/>
          <p:nvPr/>
        </p:nvCxnSpPr>
        <p:spPr>
          <a:xfrm>
            <a:off x="4495800" y="1600200"/>
            <a:ext cx="0" cy="9906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962400" y="1905000"/>
            <a:ext cx="587020" cy="307777"/>
          </a:xfrm>
          <a:prstGeom prst="rect">
            <a:avLst/>
          </a:prstGeom>
          <a:noFill/>
        </p:spPr>
        <p:txBody>
          <a:bodyPr wrap="none" rtlCol="0">
            <a:spAutoFit/>
          </a:bodyPr>
          <a:lstStyle/>
          <a:p>
            <a:r>
              <a:rPr lang="en-GB" sz="1400" dirty="0">
                <a:latin typeface="Comic Sans MS" pitchFamily="66" charset="0"/>
              </a:rPr>
              <a:t>0.9m</a:t>
            </a:r>
          </a:p>
        </p:txBody>
      </p:sp>
      <p:sp>
        <p:nvSpPr>
          <p:cNvPr id="21" name="TextBox 20"/>
          <p:cNvSpPr txBox="1"/>
          <p:nvPr/>
        </p:nvSpPr>
        <p:spPr>
          <a:xfrm>
            <a:off x="3962400" y="2743200"/>
            <a:ext cx="4876800" cy="2462213"/>
          </a:xfrm>
          <a:prstGeom prst="rect">
            <a:avLst/>
          </a:prstGeom>
          <a:noFill/>
        </p:spPr>
        <p:txBody>
          <a:bodyPr wrap="square" rtlCol="0">
            <a:spAutoFit/>
          </a:bodyPr>
          <a:lstStyle/>
          <a:p>
            <a:r>
              <a:rPr lang="en-GB" sz="1400" u="sng" dirty="0">
                <a:latin typeface="Comic Sans MS" pitchFamily="66" charset="0"/>
              </a:rPr>
              <a:t>Calculating the total distance travelled</a:t>
            </a:r>
          </a:p>
          <a:p>
            <a:endParaRPr lang="en-GB" sz="1400" dirty="0">
              <a:latin typeface="Comic Sans MS" pitchFamily="66" charset="0"/>
            </a:endParaRPr>
          </a:p>
          <a:p>
            <a:pPr marL="285750" indent="-285750">
              <a:buFont typeface="Wingdings"/>
              <a:buChar char="à"/>
            </a:pPr>
            <a:r>
              <a:rPr lang="en-GB" sz="1400" dirty="0">
                <a:latin typeface="Comic Sans MS" pitchFamily="66" charset="0"/>
                <a:sym typeface="Wingdings" pitchFamily="2" charset="2"/>
              </a:rPr>
              <a:t>The ball falls 90cm</a:t>
            </a:r>
          </a:p>
          <a:p>
            <a:pPr marL="285750" indent="-285750">
              <a:buFont typeface="Wingdings"/>
              <a:buChar char="à"/>
            </a:pPr>
            <a:endParaRPr lang="en-GB" sz="1400" dirty="0">
              <a:latin typeface="Comic Sans MS" pitchFamily="66" charset="0"/>
              <a:sym typeface="Wingdings" pitchFamily="2" charset="2"/>
            </a:endParaRPr>
          </a:p>
          <a:p>
            <a:pPr marL="285750" indent="-285750">
              <a:buFont typeface="Wingdings"/>
              <a:buChar char="à"/>
            </a:pPr>
            <a:r>
              <a:rPr lang="en-GB" sz="1400" dirty="0">
                <a:latin typeface="Comic Sans MS" pitchFamily="66" charset="0"/>
                <a:sym typeface="Wingdings" pitchFamily="2" charset="2"/>
              </a:rPr>
              <a:t>It then bounces up to 22.5cm, and falls down 22.5cm again</a:t>
            </a:r>
          </a:p>
          <a:p>
            <a:pPr marL="285750" indent="-285750">
              <a:buFont typeface="Wingdings"/>
              <a:buChar char="à"/>
            </a:pPr>
            <a:endParaRPr lang="en-GB" sz="1400" dirty="0">
              <a:latin typeface="Comic Sans MS" pitchFamily="66" charset="0"/>
              <a:sym typeface="Wingdings" pitchFamily="2" charset="2"/>
            </a:endParaRPr>
          </a:p>
          <a:p>
            <a:pPr marL="285750" indent="-285750">
              <a:buFont typeface="Wingdings"/>
              <a:buChar char="à"/>
            </a:pPr>
            <a:r>
              <a:rPr lang="en-GB" sz="1400" dirty="0">
                <a:latin typeface="Comic Sans MS" pitchFamily="66" charset="0"/>
                <a:sym typeface="Wingdings" pitchFamily="2" charset="2"/>
              </a:rPr>
              <a:t>It then bounces up to 5.625cm, and falls down 5.625cm again</a:t>
            </a:r>
          </a:p>
          <a:p>
            <a:pPr marL="285750" indent="-285750">
              <a:buFont typeface="Wingdings"/>
              <a:buChar char="à"/>
            </a:pPr>
            <a:endParaRPr lang="en-GB" sz="1400" dirty="0">
              <a:latin typeface="Comic Sans MS" pitchFamily="66" charset="0"/>
              <a:sym typeface="Wingdings" pitchFamily="2" charset="2"/>
            </a:endParaRPr>
          </a:p>
          <a:p>
            <a:pPr marL="285750" indent="-285750">
              <a:buFont typeface="Wingdings"/>
              <a:buChar char="à"/>
            </a:pPr>
            <a:r>
              <a:rPr lang="en-GB" sz="1400" dirty="0">
                <a:latin typeface="Comic Sans MS" pitchFamily="66" charset="0"/>
                <a:sym typeface="Wingdings" pitchFamily="2" charset="2"/>
              </a:rPr>
              <a:t>This makes a sequence…</a:t>
            </a:r>
            <a:endParaRPr lang="en-GB" sz="1400" dirty="0">
              <a:latin typeface="Comic Sans MS" pitchFamily="66" charset="0"/>
            </a:endParaRPr>
          </a:p>
        </p:txBody>
      </p:sp>
      <p:cxnSp>
        <p:nvCxnSpPr>
          <p:cNvPr id="32" name="Straight Connector 31"/>
          <p:cNvCxnSpPr/>
          <p:nvPr/>
        </p:nvCxnSpPr>
        <p:spPr>
          <a:xfrm>
            <a:off x="5472753" y="2079009"/>
            <a:ext cx="1" cy="5334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724400" y="2209800"/>
            <a:ext cx="805029" cy="307777"/>
          </a:xfrm>
          <a:prstGeom prst="rect">
            <a:avLst/>
          </a:prstGeom>
          <a:noFill/>
        </p:spPr>
        <p:txBody>
          <a:bodyPr wrap="none" rtlCol="0">
            <a:spAutoFit/>
          </a:bodyPr>
          <a:lstStyle/>
          <a:p>
            <a:r>
              <a:rPr lang="en-GB" sz="1400" dirty="0">
                <a:latin typeface="Comic Sans MS" pitchFamily="66" charset="0"/>
              </a:rPr>
              <a:t>0.225m</a:t>
            </a:r>
          </a:p>
        </p:txBody>
      </p:sp>
      <p:pic>
        <p:nvPicPr>
          <p:cNvPr id="34"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6553200" y="2322352"/>
            <a:ext cx="192895" cy="195225"/>
          </a:xfrm>
          <a:prstGeom prst="rect">
            <a:avLst/>
          </a:prstGeom>
          <a:noFill/>
          <a:extLst>
            <a:ext uri="{909E8E84-426E-40DD-AFC4-6F175D3DCCD1}">
              <a14:hiddenFill xmlns:a14="http://schemas.microsoft.com/office/drawing/2010/main">
                <a:solidFill>
                  <a:srgbClr val="FFFFFF"/>
                </a:solidFill>
              </a14:hiddenFill>
            </a:ext>
          </a:extLst>
        </p:spPr>
      </p:pic>
      <p:cxnSp>
        <p:nvCxnSpPr>
          <p:cNvPr id="35" name="Straight Connector 34"/>
          <p:cNvCxnSpPr/>
          <p:nvPr/>
        </p:nvCxnSpPr>
        <p:spPr>
          <a:xfrm>
            <a:off x="6477000" y="2362200"/>
            <a:ext cx="0" cy="2286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585609" y="2338000"/>
            <a:ext cx="910827" cy="276999"/>
          </a:xfrm>
          <a:prstGeom prst="rect">
            <a:avLst/>
          </a:prstGeom>
          <a:noFill/>
        </p:spPr>
        <p:txBody>
          <a:bodyPr wrap="none" rtlCol="0">
            <a:spAutoFit/>
          </a:bodyPr>
          <a:lstStyle/>
          <a:p>
            <a:r>
              <a:rPr lang="en-GB" sz="1200" dirty="0">
                <a:latin typeface="Comic Sans MS" pitchFamily="66" charset="0"/>
              </a:rPr>
              <a:t>0.05625m</a:t>
            </a:r>
          </a:p>
        </p:txBody>
      </p:sp>
      <mc:AlternateContent xmlns:mc="http://schemas.openxmlformats.org/markup-compatibility/2006" xmlns:a14="http://schemas.microsoft.com/office/drawing/2010/main">
        <mc:Choice Requires="a14">
          <p:sp>
            <p:nvSpPr>
              <p:cNvPr id="11" name="TextBox 10"/>
              <p:cNvSpPr txBox="1"/>
              <p:nvPr/>
            </p:nvSpPr>
            <p:spPr>
              <a:xfrm>
                <a:off x="3962400" y="5334000"/>
                <a:ext cx="65825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90+</m:t>
                      </m:r>
                    </m:oMath>
                  </m:oMathPara>
                </a14:m>
                <a:endParaRPr lang="en-GB" sz="1600" dirty="0"/>
              </a:p>
            </p:txBody>
          </p:sp>
        </mc:Choice>
        <mc:Fallback xmlns="">
          <p:sp>
            <p:nvSpPr>
              <p:cNvPr id="11" name="TextBox 10"/>
              <p:cNvSpPr txBox="1">
                <a:spLocks noRot="1" noChangeAspect="1" noMove="1" noResize="1" noEditPoints="1" noAdjustHandles="1" noChangeArrowheads="1" noChangeShapeType="1" noTextEdit="1"/>
              </p:cNvSpPr>
              <p:nvPr/>
            </p:nvSpPr>
            <p:spPr>
              <a:xfrm>
                <a:off x="3962400" y="5334000"/>
                <a:ext cx="658257" cy="338554"/>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4495800" y="5334000"/>
                <a:ext cx="1441933"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22.5+22.5+</m:t>
                      </m:r>
                    </m:oMath>
                  </m:oMathPara>
                </a14:m>
                <a:endParaRPr lang="en-GB" sz="1600" dirty="0"/>
              </a:p>
            </p:txBody>
          </p:sp>
        </mc:Choice>
        <mc:Fallback xmlns="">
          <p:sp>
            <p:nvSpPr>
              <p:cNvPr id="48" name="TextBox 47"/>
              <p:cNvSpPr txBox="1">
                <a:spLocks noRot="1" noChangeAspect="1" noMove="1" noResize="1" noEditPoints="1" noAdjustHandles="1" noChangeArrowheads="1" noChangeShapeType="1" noTextEdit="1"/>
              </p:cNvSpPr>
              <p:nvPr/>
            </p:nvSpPr>
            <p:spPr>
              <a:xfrm>
                <a:off x="4495800" y="5334000"/>
                <a:ext cx="1441933" cy="338554"/>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5791200" y="5334000"/>
                <a:ext cx="1658146"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5.625+5.625…</m:t>
                      </m:r>
                    </m:oMath>
                  </m:oMathPara>
                </a14:m>
                <a:endParaRPr lang="en-GB" sz="1600" dirty="0"/>
              </a:p>
            </p:txBody>
          </p:sp>
        </mc:Choice>
        <mc:Fallback xmlns="">
          <p:sp>
            <p:nvSpPr>
              <p:cNvPr id="49" name="TextBox 48"/>
              <p:cNvSpPr txBox="1">
                <a:spLocks noRot="1" noChangeAspect="1" noMove="1" noResize="1" noEditPoints="1" noAdjustHandles="1" noChangeArrowheads="1" noChangeShapeType="1" noTextEdit="1"/>
              </p:cNvSpPr>
              <p:nvPr/>
            </p:nvSpPr>
            <p:spPr>
              <a:xfrm>
                <a:off x="5791200" y="5334000"/>
                <a:ext cx="1658146" cy="338554"/>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3962400" y="5791200"/>
                <a:ext cx="233493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90+2(22.5+5.625…)</m:t>
                      </m:r>
                    </m:oMath>
                  </m:oMathPara>
                </a14:m>
                <a:endParaRPr lang="en-GB" sz="1600" dirty="0"/>
              </a:p>
            </p:txBody>
          </p:sp>
        </mc:Choice>
        <mc:Fallback xmlns="">
          <p:sp>
            <p:nvSpPr>
              <p:cNvPr id="62" name="TextBox 61"/>
              <p:cNvSpPr txBox="1">
                <a:spLocks noRot="1" noChangeAspect="1" noMove="1" noResize="1" noEditPoints="1" noAdjustHandles="1" noChangeArrowheads="1" noChangeShapeType="1" noTextEdit="1"/>
              </p:cNvSpPr>
              <p:nvPr/>
            </p:nvSpPr>
            <p:spPr>
              <a:xfrm>
                <a:off x="3962400" y="5791200"/>
                <a:ext cx="2334935" cy="338554"/>
              </a:xfrm>
              <a:prstGeom prst="rect">
                <a:avLst/>
              </a:prstGeom>
              <a:blipFill rotWithShape="1">
                <a:blip r:embed="rId15"/>
                <a:stretch>
                  <a:fillRect b="-8929"/>
                </a:stretch>
              </a:blipFill>
            </p:spPr>
            <p:txBody>
              <a:bodyPr/>
              <a:lstStyle/>
              <a:p>
                <a:r>
                  <a:rPr lang="en-GB">
                    <a:noFill/>
                  </a:rPr>
                  <a:t> </a:t>
                </a:r>
              </a:p>
            </p:txBody>
          </p:sp>
        </mc:Fallback>
      </mc:AlternateContent>
      <p:cxnSp>
        <p:nvCxnSpPr>
          <p:cNvPr id="28" name="Straight Connector 27"/>
          <p:cNvCxnSpPr/>
          <p:nvPr/>
        </p:nvCxnSpPr>
        <p:spPr>
          <a:xfrm>
            <a:off x="4648200" y="2631743"/>
            <a:ext cx="228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33"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562600" y="2036184"/>
            <a:ext cx="192895" cy="19522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31" name="TextBox 30"/>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31" name="TextBox 30"/>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36" name="TextBox 35"/>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37" name="TextBox 36"/>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38" name="TextBox 37"/>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39" name="TextBox 38"/>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0"/>
                <a:stretch>
                  <a:fillRect b="-3846"/>
                </a:stretch>
              </a:blipFill>
            </p:spPr>
            <p:txBody>
              <a:bodyPr/>
              <a:lstStyle/>
              <a:p>
                <a:r>
                  <a:rPr lang="en-GB">
                    <a:noFill/>
                  </a:rPr>
                  <a:t> </a:t>
                </a:r>
              </a:p>
            </p:txBody>
          </p:sp>
        </mc:Fallback>
      </mc:AlternateContent>
      <p:sp>
        <p:nvSpPr>
          <p:cNvPr id="40" name="TextBox 39"/>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1"/>
              </a:rPr>
              <a:t>Applet for collision demonstrations</a:t>
            </a:r>
            <a:endParaRPr lang="en-GB" sz="1400" dirty="0">
              <a:latin typeface="Comic Sans MS" pitchFamily="66" charset="0"/>
            </a:endParaRPr>
          </a:p>
        </p:txBody>
      </p:sp>
      <p:sp>
        <p:nvSpPr>
          <p:cNvPr id="4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3" name="TextBox 42"/>
              <p:cNvSpPr txBox="1"/>
              <p:nvPr/>
            </p:nvSpPr>
            <p:spPr>
              <a:xfrm>
                <a:off x="1532708" y="5332831"/>
                <a:ext cx="914400" cy="30480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5.625</m:t>
                      </m:r>
                      <m:r>
                        <a:rPr lang="en-GB" sz="1400" b="0" i="1" smtClean="0">
                          <a:solidFill>
                            <a:srgbClr val="FF0000"/>
                          </a:solidFill>
                          <a:latin typeface="Cambria Math"/>
                        </a:rPr>
                        <m:t>𝑐𝑚</m:t>
                      </m:r>
                    </m:oMath>
                  </m:oMathPara>
                </a14:m>
                <a:endParaRPr lang="en-GB" sz="1400" dirty="0">
                  <a:solidFill>
                    <a:srgbClr val="FF000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1532708" y="5332831"/>
                <a:ext cx="914400" cy="304800"/>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1558834" y="4604657"/>
                <a:ext cx="914400" cy="30480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22.5</m:t>
                      </m:r>
                      <m:r>
                        <a:rPr lang="en-GB" sz="1400" b="0" i="1" smtClean="0">
                          <a:solidFill>
                            <a:srgbClr val="FF0000"/>
                          </a:solidFill>
                          <a:latin typeface="Cambria Math"/>
                        </a:rPr>
                        <m:t>𝑐𝑚</m:t>
                      </m:r>
                    </m:oMath>
                  </m:oMathPara>
                </a14:m>
                <a:endParaRPr lang="en-GB" sz="1400" dirty="0">
                  <a:solidFill>
                    <a:srgbClr val="FF0000"/>
                  </a:solidFill>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1558834" y="4604657"/>
                <a:ext cx="914400" cy="304800"/>
              </a:xfrm>
              <a:prstGeom prst="rect">
                <a:avLst/>
              </a:prstGeom>
              <a:blipFill>
                <a:blip r:embed="rId23"/>
                <a:stretch>
                  <a:fillRect/>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155049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linds(horizont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
                                            <p:txEl>
                                              <p:pRg st="2" end="2"/>
                                            </p:txEl>
                                          </p:spTgt>
                                        </p:tgtEl>
                                        <p:attrNameLst>
                                          <p:attrName>style.visibility</p:attrName>
                                        </p:attrNameLst>
                                      </p:cBhvr>
                                      <p:to>
                                        <p:strVal val="visible"/>
                                      </p:to>
                                    </p:set>
                                    <p:animEffect transition="in" filter="blinds(horizontal)">
                                      <p:cBhvr>
                                        <p:cTn id="12" dur="500"/>
                                        <p:tgtEl>
                                          <p:spTgt spid="2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
                                            <p:txEl>
                                              <p:pRg st="4" end="4"/>
                                            </p:txEl>
                                          </p:spTgt>
                                        </p:tgtEl>
                                        <p:attrNameLst>
                                          <p:attrName>style.visibility</p:attrName>
                                        </p:attrNameLst>
                                      </p:cBhvr>
                                      <p:to>
                                        <p:strVal val="visible"/>
                                      </p:to>
                                    </p:set>
                                    <p:animEffect transition="in" filter="blinds(horizontal)">
                                      <p:cBhvr>
                                        <p:cTn id="17" dur="500"/>
                                        <p:tgtEl>
                                          <p:spTgt spid="2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1">
                                            <p:txEl>
                                              <p:pRg st="6" end="6"/>
                                            </p:txEl>
                                          </p:spTgt>
                                        </p:tgtEl>
                                        <p:attrNameLst>
                                          <p:attrName>style.visibility</p:attrName>
                                        </p:attrNameLst>
                                      </p:cBhvr>
                                      <p:to>
                                        <p:strVal val="visible"/>
                                      </p:to>
                                    </p:set>
                                    <p:animEffect transition="in" filter="blinds(horizontal)">
                                      <p:cBhvr>
                                        <p:cTn id="22" dur="500"/>
                                        <p:tgtEl>
                                          <p:spTgt spid="2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1">
                                            <p:txEl>
                                              <p:pRg st="8" end="8"/>
                                            </p:txEl>
                                          </p:spTgt>
                                        </p:tgtEl>
                                        <p:attrNameLst>
                                          <p:attrName>style.visibility</p:attrName>
                                        </p:attrNameLst>
                                      </p:cBhvr>
                                      <p:to>
                                        <p:strVal val="visible"/>
                                      </p:to>
                                    </p:set>
                                    <p:animEffect transition="in" filter="blinds(horizontal)">
                                      <p:cBhvr>
                                        <p:cTn id="27" dur="500"/>
                                        <p:tgtEl>
                                          <p:spTgt spid="21">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8"/>
                                        </p:tgtEl>
                                        <p:attrNameLst>
                                          <p:attrName>style.visibility</p:attrName>
                                        </p:attrNameLst>
                                      </p:cBhvr>
                                      <p:to>
                                        <p:strVal val="visible"/>
                                      </p:to>
                                    </p:set>
                                    <p:animEffect transition="in" filter="blinds(horizontal)">
                                      <p:cBhvr>
                                        <p:cTn id="37" dur="500"/>
                                        <p:tgtEl>
                                          <p:spTgt spid="4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9"/>
                                        </p:tgtEl>
                                        <p:attrNameLst>
                                          <p:attrName>style.visibility</p:attrName>
                                        </p:attrNameLst>
                                      </p:cBhvr>
                                      <p:to>
                                        <p:strVal val="visible"/>
                                      </p:to>
                                    </p:set>
                                    <p:animEffect transition="in" filter="blinds(horizontal)">
                                      <p:cBhvr>
                                        <p:cTn id="42" dur="500"/>
                                        <p:tgtEl>
                                          <p:spTgt spid="4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2"/>
                                        </p:tgtEl>
                                        <p:attrNameLst>
                                          <p:attrName>style.visibility</p:attrName>
                                        </p:attrNameLst>
                                      </p:cBhvr>
                                      <p:to>
                                        <p:strVal val="visible"/>
                                      </p:to>
                                    </p:set>
                                    <p:animEffect transition="in" filter="blinds(horizontal)">
                                      <p:cBhvr>
                                        <p:cTn id="4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8" grpId="0"/>
      <p:bldP spid="49" grpId="0"/>
      <p:bldP spid="6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3788979" cy="5029200"/>
          </a:xfrm>
        </p:spPr>
        <p:txBody>
          <a:bodyPr>
            <a:normAutofit fontScale="92500" lnSpcReduction="10000"/>
          </a:bodyPr>
          <a:lstStyle/>
          <a:p>
            <a:pPr marL="0" indent="0" algn="ctr">
              <a:buNone/>
            </a:pPr>
            <a:r>
              <a:rPr lang="en-GB" sz="1400" b="1" dirty="0">
                <a:latin typeface="Comic Sans MS" pitchFamily="66" charset="0"/>
              </a:rPr>
              <a:t>You can solve problems relating to successive impacts involving three particles, or two particles and a smooth plane surface by considering each collision separately. You can also solve problems relating to successive bounces on a horizontal plane.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tennis ball, which may be modelled as a particle, is dropped from rest at a height of 90cm onto a smooth horizontal plane. The coefficient of restitution between the ball and the plane is 0.5. Assume there is no air resistance and the ball falls freely under gravity at a right angle to the plane.</a:t>
            </a:r>
          </a:p>
          <a:p>
            <a:pPr marL="0" indent="0" algn="ctr">
              <a:buNone/>
            </a:pPr>
            <a:endParaRPr lang="en-GB" sz="1400" baseline="-25000" dirty="0">
              <a:latin typeface="Comic Sans MS" pitchFamily="66" charset="0"/>
            </a:endParaRPr>
          </a:p>
          <a:p>
            <a:pPr algn="ctr">
              <a:buAutoNum type="alphaLcParenR"/>
            </a:pPr>
            <a:r>
              <a:rPr lang="en-GB" sz="1400" dirty="0">
                <a:latin typeface="Comic Sans MS" pitchFamily="66" charset="0"/>
              </a:rPr>
              <a:t>Find the height to which the ball rebounds after the first bounce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height to which the ball bounces after the second bounce</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total distance travelled by the ball before it comes to rest</a:t>
            </a:r>
          </a:p>
        </p:txBody>
      </p:sp>
      <p:sp>
        <p:nvSpPr>
          <p:cNvPr id="4" name="TextBox 3"/>
          <p:cNvSpPr txBox="1"/>
          <p:nvPr/>
        </p:nvSpPr>
        <p:spPr>
          <a:xfrm>
            <a:off x="8695641" y="6519446"/>
            <a:ext cx="457176" cy="338554"/>
          </a:xfrm>
          <a:prstGeom prst="rect">
            <a:avLst/>
          </a:prstGeom>
          <a:noFill/>
        </p:spPr>
        <p:txBody>
          <a:bodyPr wrap="none" rtlCol="0">
            <a:spAutoFit/>
          </a:bodyPr>
          <a:lstStyle/>
          <a:p>
            <a:pPr algn="ctr"/>
            <a:r>
              <a:rPr lang="en-GB" sz="1600" dirty="0">
                <a:latin typeface="Comic Sans MS" pitchFamily="66" charset="0"/>
              </a:rPr>
              <a:t>4D</a:t>
            </a:r>
          </a:p>
        </p:txBody>
      </p:sp>
      <p:pic>
        <p:nvPicPr>
          <p:cNvPr id="1026"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648200" y="1524000"/>
            <a:ext cx="192895" cy="195225"/>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p:cNvCxnSpPr/>
          <p:nvPr/>
        </p:nvCxnSpPr>
        <p:spPr>
          <a:xfrm>
            <a:off x="4495800" y="1600200"/>
            <a:ext cx="0" cy="9906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962400" y="1905000"/>
            <a:ext cx="587020" cy="307777"/>
          </a:xfrm>
          <a:prstGeom prst="rect">
            <a:avLst/>
          </a:prstGeom>
          <a:noFill/>
        </p:spPr>
        <p:txBody>
          <a:bodyPr wrap="none" rtlCol="0">
            <a:spAutoFit/>
          </a:bodyPr>
          <a:lstStyle/>
          <a:p>
            <a:r>
              <a:rPr lang="en-GB" sz="1400" dirty="0">
                <a:latin typeface="Comic Sans MS" pitchFamily="66" charset="0"/>
              </a:rPr>
              <a:t>0.9m</a:t>
            </a:r>
          </a:p>
        </p:txBody>
      </p:sp>
      <p:cxnSp>
        <p:nvCxnSpPr>
          <p:cNvPr id="32" name="Straight Connector 31"/>
          <p:cNvCxnSpPr/>
          <p:nvPr/>
        </p:nvCxnSpPr>
        <p:spPr>
          <a:xfrm>
            <a:off x="5472753" y="2079009"/>
            <a:ext cx="1" cy="5334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724400" y="2209800"/>
            <a:ext cx="805029" cy="307777"/>
          </a:xfrm>
          <a:prstGeom prst="rect">
            <a:avLst/>
          </a:prstGeom>
          <a:noFill/>
        </p:spPr>
        <p:txBody>
          <a:bodyPr wrap="none" rtlCol="0">
            <a:spAutoFit/>
          </a:bodyPr>
          <a:lstStyle/>
          <a:p>
            <a:r>
              <a:rPr lang="en-GB" sz="1400" dirty="0">
                <a:latin typeface="Comic Sans MS" pitchFamily="66" charset="0"/>
              </a:rPr>
              <a:t>0.225m</a:t>
            </a:r>
          </a:p>
        </p:txBody>
      </p:sp>
      <p:cxnSp>
        <p:nvCxnSpPr>
          <p:cNvPr id="35" name="Straight Connector 34"/>
          <p:cNvCxnSpPr/>
          <p:nvPr/>
        </p:nvCxnSpPr>
        <p:spPr>
          <a:xfrm>
            <a:off x="6477000" y="2362200"/>
            <a:ext cx="0" cy="22860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2" name="TextBox 61"/>
              <p:cNvSpPr txBox="1"/>
              <p:nvPr/>
            </p:nvSpPr>
            <p:spPr>
              <a:xfrm>
                <a:off x="3886200" y="2819400"/>
                <a:ext cx="233493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90+2(22.5+5.625…)</m:t>
                      </m:r>
                    </m:oMath>
                  </m:oMathPara>
                </a14:m>
                <a:endParaRPr lang="en-GB" sz="1600" dirty="0"/>
              </a:p>
            </p:txBody>
          </p:sp>
        </mc:Choice>
        <mc:Fallback xmlns="">
          <p:sp>
            <p:nvSpPr>
              <p:cNvPr id="62" name="TextBox 61"/>
              <p:cNvSpPr txBox="1">
                <a:spLocks noRot="1" noChangeAspect="1" noMove="1" noResize="1" noEditPoints="1" noAdjustHandles="1" noChangeArrowheads="1" noChangeShapeType="1" noTextEdit="1"/>
              </p:cNvSpPr>
              <p:nvPr/>
            </p:nvSpPr>
            <p:spPr>
              <a:xfrm>
                <a:off x="3886200" y="2819400"/>
                <a:ext cx="2334935" cy="338554"/>
              </a:xfrm>
              <a:prstGeom prst="rect">
                <a:avLst/>
              </a:prstGeom>
              <a:blipFill rotWithShape="1">
                <a:blip r:embed="rId12"/>
                <a:stretch>
                  <a:fillRect b="-9091"/>
                </a:stretch>
              </a:blipFill>
            </p:spPr>
            <p:txBody>
              <a:bodyPr/>
              <a:lstStyle/>
              <a:p>
                <a:r>
                  <a:rPr lang="en-GB">
                    <a:noFill/>
                  </a:rPr>
                  <a:t> </a:t>
                </a:r>
              </a:p>
            </p:txBody>
          </p:sp>
        </mc:Fallback>
      </mc:AlternateContent>
      <p:sp>
        <p:nvSpPr>
          <p:cNvPr id="13" name="TextBox 12"/>
          <p:cNvSpPr txBox="1"/>
          <p:nvPr/>
        </p:nvSpPr>
        <p:spPr>
          <a:xfrm>
            <a:off x="3886200" y="3200400"/>
            <a:ext cx="4876800" cy="738664"/>
          </a:xfrm>
          <a:prstGeom prst="rect">
            <a:avLst/>
          </a:prstGeom>
          <a:noFill/>
        </p:spPr>
        <p:txBody>
          <a:bodyPr wrap="square" rtlCol="0">
            <a:spAutoFit/>
          </a:bodyPr>
          <a:lstStyle/>
          <a:p>
            <a:r>
              <a:rPr lang="en-GB" sz="1400" dirty="0">
                <a:latin typeface="Comic Sans MS" pitchFamily="66" charset="0"/>
              </a:rPr>
              <a:t>The part in the bracket forms a </a:t>
            </a:r>
            <a:r>
              <a:rPr lang="en-GB" sz="1400" b="1" dirty="0">
                <a:latin typeface="Comic Sans MS" pitchFamily="66" charset="0"/>
              </a:rPr>
              <a:t>geometric sequence</a:t>
            </a:r>
          </a:p>
          <a:p>
            <a:r>
              <a:rPr lang="en-GB" sz="1400" dirty="0">
                <a:latin typeface="Comic Sans MS" pitchFamily="66" charset="0"/>
                <a:sym typeface="Wingdings" pitchFamily="2" charset="2"/>
              </a:rPr>
              <a:t> You will need to use the formula for the sum to infinity of a geometric sequence</a:t>
            </a:r>
            <a:endParaRPr lang="en-GB" sz="1400" dirty="0">
              <a:latin typeface="Comic Sans MS" pitchFamily="66" charset="0"/>
            </a:endParaRPr>
          </a:p>
        </p:txBody>
      </p:sp>
      <mc:AlternateContent xmlns:mc="http://schemas.openxmlformats.org/markup-compatibility/2006" xmlns:a14="http://schemas.microsoft.com/office/drawing/2010/main">
        <mc:Choice Requires="a14">
          <p:sp>
            <p:nvSpPr>
              <p:cNvPr id="14" name="TextBox 13"/>
              <p:cNvSpPr txBox="1"/>
              <p:nvPr/>
            </p:nvSpPr>
            <p:spPr>
              <a:xfrm>
                <a:off x="3810000" y="4038600"/>
                <a:ext cx="1077859" cy="45986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GB" sz="1400" b="0" i="1" smtClean="0">
                              <a:latin typeface="Cambria Math"/>
                            </a:rPr>
                            <m:t>𝑆</m:t>
                          </m:r>
                        </m:e>
                        <m:sub>
                          <m:r>
                            <a:rPr lang="en-GB" sz="1400" i="1" smtClean="0">
                              <a:latin typeface="Cambria Math"/>
                              <a:ea typeface="Cambria Math"/>
                            </a:rPr>
                            <m:t>∞</m:t>
                          </m:r>
                        </m:sub>
                      </m:sSub>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𝑎</m:t>
                          </m:r>
                        </m:num>
                        <m:den>
                          <m:r>
                            <a:rPr lang="en-GB" sz="1400" b="0" i="1" smtClean="0">
                              <a:latin typeface="Cambria Math"/>
                            </a:rPr>
                            <m:t>1−</m:t>
                          </m:r>
                          <m:r>
                            <a:rPr lang="en-GB" sz="1400" b="0" i="1" smtClean="0">
                              <a:latin typeface="Cambria Math"/>
                            </a:rPr>
                            <m:t>𝑟</m:t>
                          </m:r>
                        </m:den>
                      </m:f>
                    </m:oMath>
                  </m:oMathPara>
                </a14:m>
                <a:endParaRPr lang="en-GB" sz="1400" dirty="0"/>
              </a:p>
            </p:txBody>
          </p:sp>
        </mc:Choice>
        <mc:Fallback xmlns="">
          <p:sp>
            <p:nvSpPr>
              <p:cNvPr id="14" name="TextBox 13"/>
              <p:cNvSpPr txBox="1">
                <a:spLocks noRot="1" noChangeAspect="1" noMove="1" noResize="1" noEditPoints="1" noAdjustHandles="1" noChangeArrowheads="1" noChangeShapeType="1" noTextEdit="1"/>
              </p:cNvSpPr>
              <p:nvPr/>
            </p:nvSpPr>
            <p:spPr>
              <a:xfrm>
                <a:off x="3810000" y="4038600"/>
                <a:ext cx="1077859" cy="459869"/>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4815385" y="3962400"/>
                <a:ext cx="141032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a:rPr>
                        <m:t>𝑎</m:t>
                      </m:r>
                      <m:r>
                        <a:rPr lang="en-GB" sz="1400" b="0" i="1" smtClean="0">
                          <a:latin typeface="Cambria Math"/>
                        </a:rPr>
                        <m:t>=</m:t>
                      </m:r>
                      <m:r>
                        <a:rPr lang="en-GB" sz="1400" b="0" i="1" smtClean="0">
                          <a:latin typeface="Cambria Math"/>
                        </a:rPr>
                        <m:t>𝐹𝑖𝑟𝑠𝑡</m:t>
                      </m:r>
                      <m:r>
                        <a:rPr lang="en-GB" sz="1400" b="0" i="1" smtClean="0">
                          <a:latin typeface="Cambria Math"/>
                        </a:rPr>
                        <m:t> </m:t>
                      </m:r>
                      <m:r>
                        <a:rPr lang="en-GB" sz="1400" b="0" i="1" smtClean="0">
                          <a:latin typeface="Cambria Math"/>
                        </a:rPr>
                        <m:t>𝑡𝑒𝑟𝑚</m:t>
                      </m:r>
                    </m:oMath>
                  </m:oMathPara>
                </a14:m>
                <a:endParaRPr lang="en-GB" sz="1400" dirty="0"/>
              </a:p>
            </p:txBody>
          </p:sp>
        </mc:Choice>
        <mc:Fallback xmlns="">
          <p:sp>
            <p:nvSpPr>
              <p:cNvPr id="30" name="TextBox 29"/>
              <p:cNvSpPr txBox="1">
                <a:spLocks noRot="1" noChangeAspect="1" noMove="1" noResize="1" noEditPoints="1" noAdjustHandles="1" noChangeArrowheads="1" noChangeShapeType="1" noTextEdit="1"/>
              </p:cNvSpPr>
              <p:nvPr/>
            </p:nvSpPr>
            <p:spPr>
              <a:xfrm>
                <a:off x="4815385" y="3962400"/>
                <a:ext cx="1410322" cy="307777"/>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4824484" y="4267200"/>
                <a:ext cx="43434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a:rPr>
                        <m:t>𝑟</m:t>
                      </m:r>
                      <m:r>
                        <a:rPr lang="en-GB" sz="1400" b="0" i="1" smtClean="0">
                          <a:latin typeface="Cambria Math"/>
                        </a:rPr>
                        <m:t>=</m:t>
                      </m:r>
                      <m:r>
                        <a:rPr lang="en-GB" sz="1400" b="0" i="1" smtClean="0">
                          <a:latin typeface="Cambria Math"/>
                        </a:rPr>
                        <m:t>𝑐𝑜𝑚𝑚𝑜𝑛</m:t>
                      </m:r>
                      <m:r>
                        <a:rPr lang="en-GB" sz="1400" b="0" i="1" smtClean="0">
                          <a:latin typeface="Cambria Math"/>
                        </a:rPr>
                        <m:t> </m:t>
                      </m:r>
                      <m:r>
                        <a:rPr lang="en-GB" sz="1400" b="0" i="1" smtClean="0">
                          <a:latin typeface="Cambria Math"/>
                        </a:rPr>
                        <m:t>𝑟𝑎𝑡𝑖𝑜</m:t>
                      </m:r>
                      <m:r>
                        <a:rPr lang="en-GB" sz="1400" b="0" i="1" smtClean="0">
                          <a:latin typeface="Cambria Math"/>
                        </a:rPr>
                        <m:t>(</m:t>
                      </m:r>
                      <m:r>
                        <a:rPr lang="en-GB" sz="1400" b="0" i="1" smtClean="0">
                          <a:latin typeface="Cambria Math"/>
                        </a:rPr>
                        <m:t>𝑑𝑖𝑣𝑖𝑑𝑒</m:t>
                      </m:r>
                      <m:r>
                        <a:rPr lang="en-GB" sz="1400" b="0" i="1" smtClean="0">
                          <a:latin typeface="Cambria Math"/>
                        </a:rPr>
                        <m:t> </m:t>
                      </m:r>
                      <m:r>
                        <a:rPr lang="en-GB" sz="1400" b="0" i="1" smtClean="0">
                          <a:latin typeface="Cambria Math"/>
                        </a:rPr>
                        <m:t>𝑡h𝑒</m:t>
                      </m:r>
                      <m:r>
                        <a:rPr lang="en-GB" sz="1400" b="0" i="1" smtClean="0">
                          <a:latin typeface="Cambria Math"/>
                        </a:rPr>
                        <m:t> </m:t>
                      </m:r>
                      <m:r>
                        <a:rPr lang="en-GB" sz="1400" b="0" i="1" smtClean="0">
                          <a:latin typeface="Cambria Math"/>
                        </a:rPr>
                        <m:t>𝑠𝑒𝑐𝑜𝑛𝑑</m:t>
                      </m:r>
                      <m:r>
                        <a:rPr lang="en-GB" sz="1400" b="0" i="1" smtClean="0">
                          <a:latin typeface="Cambria Math"/>
                        </a:rPr>
                        <m:t> </m:t>
                      </m:r>
                      <m:r>
                        <a:rPr lang="en-GB" sz="1400" b="0" i="1" smtClean="0">
                          <a:latin typeface="Cambria Math"/>
                        </a:rPr>
                        <m:t>𝑡𝑒𝑟𝑚</m:t>
                      </m:r>
                      <m:r>
                        <a:rPr lang="en-GB" sz="1400" b="0" i="1" smtClean="0">
                          <a:latin typeface="Cambria Math"/>
                        </a:rPr>
                        <m:t> </m:t>
                      </m:r>
                      <m:r>
                        <a:rPr lang="en-GB" sz="1400" b="0" i="1" smtClean="0">
                          <a:latin typeface="Cambria Math"/>
                        </a:rPr>
                        <m:t>𝑏𝑦</m:t>
                      </m:r>
                      <m:r>
                        <a:rPr lang="en-GB" sz="1400" b="0" i="1" smtClean="0">
                          <a:latin typeface="Cambria Math"/>
                        </a:rPr>
                        <m:t> </m:t>
                      </m:r>
                      <m:r>
                        <a:rPr lang="en-GB" sz="1400" b="0" i="1" smtClean="0">
                          <a:latin typeface="Cambria Math"/>
                        </a:rPr>
                        <m:t>𝑓𝑖𝑟𝑠𝑡</m:t>
                      </m:r>
                      <m:r>
                        <a:rPr lang="en-GB" sz="1400" b="0" i="1" smtClean="0">
                          <a:latin typeface="Cambria Math"/>
                        </a:rPr>
                        <m:t>)</m:t>
                      </m:r>
                    </m:oMath>
                  </m:oMathPara>
                </a14:m>
                <a:endParaRPr lang="en-GB" sz="1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4824484" y="4267200"/>
                <a:ext cx="4343400" cy="307777"/>
              </a:xfrm>
              <a:prstGeom prst="rect">
                <a:avLst/>
              </a:prstGeom>
              <a:blipFill rotWithShape="1">
                <a:blip r:embed="rId15"/>
                <a:stretch>
                  <a:fillRect b="-8000"/>
                </a:stretch>
              </a:blipFill>
            </p:spPr>
            <p:txBody>
              <a:bodyPr/>
              <a:lstStyle/>
              <a:p>
                <a:r>
                  <a:rPr lang="en-GB">
                    <a:noFill/>
                  </a:rPr>
                  <a:t> </a:t>
                </a:r>
              </a:p>
            </p:txBody>
          </p:sp>
        </mc:Fallback>
      </mc:AlternateContent>
      <p:sp>
        <p:nvSpPr>
          <p:cNvPr id="36" name="TextBox 35"/>
          <p:cNvSpPr txBox="1"/>
          <p:nvPr/>
        </p:nvSpPr>
        <p:spPr>
          <a:xfrm>
            <a:off x="3886200" y="4648200"/>
            <a:ext cx="2667000" cy="523220"/>
          </a:xfrm>
          <a:prstGeom prst="rect">
            <a:avLst/>
          </a:prstGeom>
          <a:noFill/>
        </p:spPr>
        <p:txBody>
          <a:bodyPr wrap="square" rtlCol="0">
            <a:spAutoFit/>
          </a:bodyPr>
          <a:lstStyle/>
          <a:p>
            <a:r>
              <a:rPr lang="en-GB" sz="1400" dirty="0">
                <a:latin typeface="Comic Sans MS" pitchFamily="66" charset="0"/>
                <a:sym typeface="Wingdings" pitchFamily="2" charset="2"/>
              </a:rPr>
              <a:t> The first term is 22.5</a:t>
            </a:r>
          </a:p>
          <a:p>
            <a:r>
              <a:rPr lang="en-GB" sz="1400" dirty="0">
                <a:latin typeface="Comic Sans MS" pitchFamily="66" charset="0"/>
                <a:sym typeface="Wingdings" pitchFamily="2" charset="2"/>
              </a:rPr>
              <a:t> The common ratio is 0.25 </a:t>
            </a:r>
            <a:endParaRPr lang="en-GB" sz="1400" dirty="0">
              <a:latin typeface="Comic Sans MS" pitchFamily="66" charset="0"/>
            </a:endParaRPr>
          </a:p>
        </p:txBody>
      </p:sp>
      <mc:AlternateContent xmlns:mc="http://schemas.openxmlformats.org/markup-compatibility/2006" xmlns:a14="http://schemas.microsoft.com/office/drawing/2010/main">
        <mc:Choice Requires="a14">
          <p:sp>
            <p:nvSpPr>
              <p:cNvPr id="37" name="TextBox 36"/>
              <p:cNvSpPr txBox="1"/>
              <p:nvPr/>
            </p:nvSpPr>
            <p:spPr>
              <a:xfrm>
                <a:off x="3886200" y="5257800"/>
                <a:ext cx="1829283" cy="6455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90+2</m:t>
                      </m:r>
                      <m:d>
                        <m:dPr>
                          <m:ctrlPr>
                            <a:rPr lang="en-GB" sz="1600" b="0" i="1" smtClean="0">
                              <a:latin typeface="Cambria Math" panose="02040503050406030204" pitchFamily="18" charset="0"/>
                            </a:rPr>
                          </m:ctrlPr>
                        </m:dPr>
                        <m:e>
                          <m:f>
                            <m:fPr>
                              <m:ctrlPr>
                                <a:rPr lang="en-GB" sz="1600" b="0" i="1" smtClean="0">
                                  <a:latin typeface="Cambria Math" panose="02040503050406030204" pitchFamily="18" charset="0"/>
                                </a:rPr>
                              </m:ctrlPr>
                            </m:fPr>
                            <m:num>
                              <m:r>
                                <a:rPr lang="en-GB" sz="1600" b="0" i="1" smtClean="0">
                                  <a:latin typeface="Cambria Math"/>
                                </a:rPr>
                                <m:t>22.5</m:t>
                              </m:r>
                            </m:num>
                            <m:den>
                              <m:r>
                                <a:rPr lang="en-GB" sz="1600" b="0" i="1" smtClean="0">
                                  <a:latin typeface="Cambria Math"/>
                                </a:rPr>
                                <m:t>1−0.25</m:t>
                              </m:r>
                            </m:den>
                          </m:f>
                        </m:e>
                      </m:d>
                    </m:oMath>
                  </m:oMathPara>
                </a14:m>
                <a:endParaRPr lang="en-GB" sz="1600" dirty="0"/>
              </a:p>
            </p:txBody>
          </p:sp>
        </mc:Choice>
        <mc:Fallback xmlns="">
          <p:sp>
            <p:nvSpPr>
              <p:cNvPr id="37" name="TextBox 36"/>
              <p:cNvSpPr txBox="1">
                <a:spLocks noRot="1" noChangeAspect="1" noMove="1" noResize="1" noEditPoints="1" noAdjustHandles="1" noChangeArrowheads="1" noChangeShapeType="1" noTextEdit="1"/>
              </p:cNvSpPr>
              <p:nvPr/>
            </p:nvSpPr>
            <p:spPr>
              <a:xfrm>
                <a:off x="3886200" y="5257800"/>
                <a:ext cx="1829283" cy="645561"/>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3886200" y="5943600"/>
                <a:ext cx="413901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𝑇h𝑒</m:t>
                      </m:r>
                      <m:r>
                        <a:rPr lang="en-GB" sz="1600" b="0" i="1" smtClean="0">
                          <a:latin typeface="Cambria Math"/>
                        </a:rPr>
                        <m:t> </m:t>
                      </m:r>
                      <m:r>
                        <a:rPr lang="en-GB" sz="1600" b="0" i="1" smtClean="0">
                          <a:latin typeface="Cambria Math"/>
                        </a:rPr>
                        <m:t>𝑡𝑜𝑡𝑎𝑙</m:t>
                      </m:r>
                      <m:r>
                        <a:rPr lang="en-GB" sz="1600" b="0" i="1" smtClean="0">
                          <a:latin typeface="Cambria Math"/>
                        </a:rPr>
                        <m:t> </m:t>
                      </m:r>
                      <m:r>
                        <a:rPr lang="en-GB" sz="1600" b="0" i="1" smtClean="0">
                          <a:latin typeface="Cambria Math"/>
                        </a:rPr>
                        <m:t>𝑑𝑖𝑠𝑡𝑎𝑛𝑐𝑒</m:t>
                      </m:r>
                      <m:r>
                        <a:rPr lang="en-GB" sz="1600" b="0" i="1" smtClean="0">
                          <a:latin typeface="Cambria Math"/>
                        </a:rPr>
                        <m:t> </m:t>
                      </m:r>
                      <m:r>
                        <a:rPr lang="en-GB" sz="1600" b="0" i="1" smtClean="0">
                          <a:latin typeface="Cambria Math"/>
                        </a:rPr>
                        <m:t>𝑡𝑟𝑎𝑣𝑒𝑙𝑙𝑒𝑑</m:t>
                      </m:r>
                      <m:r>
                        <a:rPr lang="en-GB" sz="1600" b="0" i="1" smtClean="0">
                          <a:latin typeface="Cambria Math"/>
                        </a:rPr>
                        <m:t> </m:t>
                      </m:r>
                      <m:r>
                        <a:rPr lang="en-GB" sz="1600" b="0" i="1" smtClean="0">
                          <a:latin typeface="Cambria Math"/>
                        </a:rPr>
                        <m:t>𝑤𝑖𝑙𝑙</m:t>
                      </m:r>
                      <m:r>
                        <a:rPr lang="en-GB" sz="1600" b="0" i="1" smtClean="0">
                          <a:latin typeface="Cambria Math"/>
                        </a:rPr>
                        <m:t> </m:t>
                      </m:r>
                      <m:r>
                        <a:rPr lang="en-GB" sz="1600" b="0" i="1" smtClean="0">
                          <a:latin typeface="Cambria Math"/>
                        </a:rPr>
                        <m:t>𝑏𝑒</m:t>
                      </m:r>
                      <m:r>
                        <a:rPr lang="en-GB" sz="1600" b="0" i="1" smtClean="0">
                          <a:latin typeface="Cambria Math"/>
                        </a:rPr>
                        <m:t> 150</m:t>
                      </m:r>
                      <m:r>
                        <a:rPr lang="en-GB" sz="1600" b="0" i="1" smtClean="0">
                          <a:latin typeface="Cambria Math"/>
                        </a:rPr>
                        <m:t>𝑐𝑚</m:t>
                      </m:r>
                    </m:oMath>
                  </m:oMathPara>
                </a14:m>
                <a:endParaRPr lang="en-GB" sz="1600" dirty="0"/>
              </a:p>
            </p:txBody>
          </p:sp>
        </mc:Choice>
        <mc:Fallback xmlns="">
          <p:sp>
            <p:nvSpPr>
              <p:cNvPr id="38" name="TextBox 37"/>
              <p:cNvSpPr txBox="1">
                <a:spLocks noRot="1" noChangeAspect="1" noMove="1" noResize="1" noEditPoints="1" noAdjustHandles="1" noChangeArrowheads="1" noChangeShapeType="1" noTextEdit="1"/>
              </p:cNvSpPr>
              <p:nvPr/>
            </p:nvSpPr>
            <p:spPr>
              <a:xfrm>
                <a:off x="3886200" y="5943600"/>
                <a:ext cx="4139018" cy="338554"/>
              </a:xfrm>
              <a:prstGeom prst="rect">
                <a:avLst/>
              </a:prstGeom>
              <a:blipFill rotWithShape="1">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5638800" y="5410200"/>
                <a:ext cx="82836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 150</m:t>
                      </m:r>
                    </m:oMath>
                  </m:oMathPara>
                </a14:m>
                <a:endParaRPr lang="en-GB" sz="1600" dirty="0"/>
              </a:p>
            </p:txBody>
          </p:sp>
        </mc:Choice>
        <mc:Fallback xmlns="">
          <p:sp>
            <p:nvSpPr>
              <p:cNvPr id="39" name="TextBox 38"/>
              <p:cNvSpPr txBox="1">
                <a:spLocks noRot="1" noChangeAspect="1" noMove="1" noResize="1" noEditPoints="1" noAdjustHandles="1" noChangeArrowheads="1" noChangeShapeType="1" noTextEdit="1"/>
              </p:cNvSpPr>
              <p:nvPr/>
            </p:nvSpPr>
            <p:spPr>
              <a:xfrm>
                <a:off x="5638800" y="5410200"/>
                <a:ext cx="828368" cy="338554"/>
              </a:xfrm>
              <a:prstGeom prst="rect">
                <a:avLst/>
              </a:prstGeom>
              <a:blipFill rotWithShape="1">
                <a:blip r:embed="rId18"/>
                <a:stretch>
                  <a:fillRect/>
                </a:stretch>
              </a:blipFill>
            </p:spPr>
            <p:txBody>
              <a:bodyPr/>
              <a:lstStyle/>
              <a:p>
                <a:r>
                  <a:rPr lang="en-GB">
                    <a:noFill/>
                  </a:rPr>
                  <a:t> </a:t>
                </a:r>
              </a:p>
            </p:txBody>
          </p:sp>
        </mc:Fallback>
      </mc:AlternateContent>
      <p:cxnSp>
        <p:nvCxnSpPr>
          <p:cNvPr id="40" name="Straight Connector 39"/>
          <p:cNvCxnSpPr/>
          <p:nvPr/>
        </p:nvCxnSpPr>
        <p:spPr>
          <a:xfrm>
            <a:off x="4648200" y="2631743"/>
            <a:ext cx="228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46"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6553200" y="2322352"/>
            <a:ext cx="192895" cy="195225"/>
          </a:xfrm>
          <a:prstGeom prst="rect">
            <a:avLst/>
          </a:prstGeom>
          <a:noFill/>
          <a:extLst>
            <a:ext uri="{909E8E84-426E-40DD-AFC4-6F175D3DCCD1}">
              <a14:hiddenFill xmlns:a14="http://schemas.microsoft.com/office/drawing/2010/main">
                <a:solidFill>
                  <a:srgbClr val="FFFFFF"/>
                </a:solidFill>
              </a14:hiddenFill>
            </a:ext>
          </a:extLst>
        </p:spPr>
      </p:pic>
      <p:sp>
        <p:nvSpPr>
          <p:cNvPr id="47" name="TextBox 46"/>
          <p:cNvSpPr txBox="1"/>
          <p:nvPr/>
        </p:nvSpPr>
        <p:spPr>
          <a:xfrm>
            <a:off x="5585609" y="2338000"/>
            <a:ext cx="910827" cy="276999"/>
          </a:xfrm>
          <a:prstGeom prst="rect">
            <a:avLst/>
          </a:prstGeom>
          <a:noFill/>
        </p:spPr>
        <p:txBody>
          <a:bodyPr wrap="none" rtlCol="0">
            <a:spAutoFit/>
          </a:bodyPr>
          <a:lstStyle/>
          <a:p>
            <a:r>
              <a:rPr lang="en-GB" sz="1200" dirty="0">
                <a:latin typeface="Comic Sans MS" pitchFamily="66" charset="0"/>
              </a:rPr>
              <a:t>0.05625m</a:t>
            </a:r>
          </a:p>
        </p:txBody>
      </p:sp>
      <p:pic>
        <p:nvPicPr>
          <p:cNvPr id="48" name="Picture 2" descr="C:\Users\User\AppData\Local\Microsoft\Windows\Temporary Internet Files\Content.IE5\AGD05HJH\MC900312526[1].wmf"/>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562600" y="2036184"/>
            <a:ext cx="192895" cy="19522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34" name="TextBox 33"/>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34" name="TextBox 33"/>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42" name="TextBox 41"/>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44" name="TextBox 43"/>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45" name="TextBox 44"/>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49" name="TextBox 48"/>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3"/>
                <a:stretch>
                  <a:fillRect b="-3846"/>
                </a:stretch>
              </a:blipFill>
            </p:spPr>
            <p:txBody>
              <a:bodyPr/>
              <a:lstStyle/>
              <a:p>
                <a:r>
                  <a:rPr lang="en-GB">
                    <a:noFill/>
                  </a:rPr>
                  <a:t> </a:t>
                </a:r>
              </a:p>
            </p:txBody>
          </p:sp>
        </mc:Fallback>
      </mc:AlternateContent>
      <p:sp>
        <p:nvSpPr>
          <p:cNvPr id="50" name="TextBox 49"/>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4"/>
              </a:rPr>
              <a:t>Applet for collision demonstrations</a:t>
            </a:r>
            <a:endParaRPr lang="en-GB" sz="1400" dirty="0">
              <a:latin typeface="Comic Sans MS" pitchFamily="66" charset="0"/>
            </a:endParaRPr>
          </a:p>
        </p:txBody>
      </p:sp>
      <p:sp>
        <p:nvSpPr>
          <p:cNvPr id="51"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2" name="TextBox 51"/>
              <p:cNvSpPr txBox="1"/>
              <p:nvPr/>
            </p:nvSpPr>
            <p:spPr>
              <a:xfrm>
                <a:off x="1532708" y="5332831"/>
                <a:ext cx="914400" cy="30480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5.625</m:t>
                      </m:r>
                      <m:r>
                        <a:rPr lang="en-GB" sz="1400" b="0" i="1" smtClean="0">
                          <a:solidFill>
                            <a:srgbClr val="FF0000"/>
                          </a:solidFill>
                          <a:latin typeface="Cambria Math"/>
                        </a:rPr>
                        <m:t>𝑐𝑚</m:t>
                      </m:r>
                    </m:oMath>
                  </m:oMathPara>
                </a14:m>
                <a:endParaRPr lang="en-GB" sz="1400" dirty="0">
                  <a:solidFill>
                    <a:srgbClr val="FF0000"/>
                  </a:solidFill>
                </a:endParaRPr>
              </a:p>
            </p:txBody>
          </p:sp>
        </mc:Choice>
        <mc:Fallback xmlns="">
          <p:sp>
            <p:nvSpPr>
              <p:cNvPr id="52" name="TextBox 51"/>
              <p:cNvSpPr txBox="1">
                <a:spLocks noRot="1" noChangeAspect="1" noMove="1" noResize="1" noEditPoints="1" noAdjustHandles="1" noChangeArrowheads="1" noChangeShapeType="1" noTextEdit="1"/>
              </p:cNvSpPr>
              <p:nvPr/>
            </p:nvSpPr>
            <p:spPr>
              <a:xfrm>
                <a:off x="1532708" y="5332831"/>
                <a:ext cx="914400" cy="304800"/>
              </a:xfrm>
              <a:prstGeom prst="rect">
                <a:avLst/>
              </a:prstGeom>
              <a:blipFill>
                <a:blip r:embed="rId2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1558834" y="4604657"/>
                <a:ext cx="914400" cy="30480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22.5</m:t>
                      </m:r>
                      <m:r>
                        <a:rPr lang="en-GB" sz="1400" b="0" i="1" smtClean="0">
                          <a:solidFill>
                            <a:srgbClr val="FF0000"/>
                          </a:solidFill>
                          <a:latin typeface="Cambria Math"/>
                        </a:rPr>
                        <m:t>𝑐𝑚</m:t>
                      </m:r>
                    </m:oMath>
                  </m:oMathPara>
                </a14:m>
                <a:endParaRPr lang="en-GB" sz="1400" dirty="0">
                  <a:solidFill>
                    <a:srgbClr val="FF0000"/>
                  </a:solidFill>
                </a:endParaRPr>
              </a:p>
            </p:txBody>
          </p:sp>
        </mc:Choice>
        <mc:Fallback xmlns="">
          <p:sp>
            <p:nvSpPr>
              <p:cNvPr id="53" name="TextBox 52"/>
              <p:cNvSpPr txBox="1">
                <a:spLocks noRot="1" noChangeAspect="1" noMove="1" noResize="1" noEditPoints="1" noAdjustHandles="1" noChangeArrowheads="1" noChangeShapeType="1" noTextEdit="1"/>
              </p:cNvSpPr>
              <p:nvPr/>
            </p:nvSpPr>
            <p:spPr>
              <a:xfrm>
                <a:off x="1558834" y="4604657"/>
                <a:ext cx="914400" cy="304800"/>
              </a:xfrm>
              <a:prstGeom prst="rect">
                <a:avLst/>
              </a:prstGeom>
              <a:blipFill>
                <a:blip r:embed="rId26"/>
                <a:stretch>
                  <a:fillRect/>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151854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blinds(horizontal)">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linds(horizontal)">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blinds(horizontal)">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6">
                                            <p:txEl>
                                              <p:pRg st="0" end="0"/>
                                            </p:txEl>
                                          </p:spTgt>
                                        </p:tgtEl>
                                        <p:attrNameLst>
                                          <p:attrName>style.visibility</p:attrName>
                                        </p:attrNameLst>
                                      </p:cBhvr>
                                      <p:to>
                                        <p:strVal val="visible"/>
                                      </p:to>
                                    </p:set>
                                    <p:animEffect transition="in" filter="blinds(horizontal)">
                                      <p:cBhvr>
                                        <p:cTn id="32" dur="500"/>
                                        <p:tgtEl>
                                          <p:spTgt spid="3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6">
                                            <p:txEl>
                                              <p:pRg st="1" end="1"/>
                                            </p:txEl>
                                          </p:spTgt>
                                        </p:tgtEl>
                                        <p:attrNameLst>
                                          <p:attrName>style.visibility</p:attrName>
                                        </p:attrNameLst>
                                      </p:cBhvr>
                                      <p:to>
                                        <p:strVal val="visible"/>
                                      </p:to>
                                    </p:set>
                                    <p:animEffect transition="in" filter="blinds(horizontal)">
                                      <p:cBhvr>
                                        <p:cTn id="37" dur="500"/>
                                        <p:tgtEl>
                                          <p:spTgt spid="3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blinds(horizontal)">
                                      <p:cBhvr>
                                        <p:cTn id="42" dur="500"/>
                                        <p:tgtEl>
                                          <p:spTgt spid="3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blinds(horizontal)">
                                      <p:cBhvr>
                                        <p:cTn id="47" dur="500"/>
                                        <p:tgtEl>
                                          <p:spTgt spid="3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blinds(horizontal)">
                                      <p:cBhvr>
                                        <p:cTn id="5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0" grpId="0"/>
      <p:bldP spid="33" grpId="0"/>
      <p:bldP spid="37" grpId="0"/>
      <p:bldP spid="38" grpId="0"/>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b="1" dirty="0">
              <a:latin typeface="Comic Sans MS" pitchFamily="66" charset="0"/>
            </a:endParaRPr>
          </a:p>
          <a:p>
            <a:pPr marL="0" indent="0" algn="ctr">
              <a:buNone/>
            </a:pPr>
            <a:r>
              <a:rPr lang="en-GB" sz="1400" dirty="0">
                <a:latin typeface="Comic Sans MS" pitchFamily="66" charset="0"/>
              </a:rPr>
              <a:t>In these questions the diagrams show the speeds of two particles A and B just before and just after a collision. The particles are moving on a smooth horizontal plane. </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Find the coefficient of restitution in each case.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(You should always set up diagrams like these, especially if you aren’t given them before hand)</a:t>
            </a:r>
          </a:p>
        </p:txBody>
      </p:sp>
      <p:cxnSp>
        <p:nvCxnSpPr>
          <p:cNvPr id="10" name="Straight Connector 9"/>
          <p:cNvCxnSpPr/>
          <p:nvPr/>
        </p:nvCxnSpPr>
        <p:spPr>
          <a:xfrm>
            <a:off x="4800600" y="1600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800600" y="1905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16002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43" name="TextBox 42"/>
          <p:cNvSpPr txBox="1"/>
          <p:nvPr/>
        </p:nvSpPr>
        <p:spPr>
          <a:xfrm>
            <a:off x="6324600" y="16002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46" name="Straight Connector 45"/>
          <p:cNvCxnSpPr/>
          <p:nvPr/>
        </p:nvCxnSpPr>
        <p:spPr>
          <a:xfrm>
            <a:off x="6324600" y="1600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848600" y="16002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324600" y="16002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800600" y="16002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5029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p:cNvSpPr/>
          <p:nvPr/>
        </p:nvSpPr>
        <p:spPr>
          <a:xfrm>
            <a:off x="5791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p:cNvSpPr/>
          <p:nvPr/>
        </p:nvSpPr>
        <p:spPr>
          <a:xfrm>
            <a:off x="6553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p:cNvSpPr/>
          <p:nvPr/>
        </p:nvSpPr>
        <p:spPr>
          <a:xfrm>
            <a:off x="7315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1" name="Straight Arrow Connector 60"/>
          <p:cNvCxnSpPr/>
          <p:nvPr/>
        </p:nvCxnSpPr>
        <p:spPr>
          <a:xfrm>
            <a:off x="4953000" y="2286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029200" y="1981200"/>
            <a:ext cx="293670" cy="307777"/>
          </a:xfrm>
          <a:prstGeom prst="rect">
            <a:avLst/>
          </a:prstGeom>
          <a:noFill/>
        </p:spPr>
        <p:txBody>
          <a:bodyPr wrap="none" rtlCol="0">
            <a:spAutoFit/>
          </a:bodyPr>
          <a:lstStyle/>
          <a:p>
            <a:pPr algn="ctr"/>
            <a:r>
              <a:rPr lang="en-GB" sz="1400" dirty="0">
                <a:latin typeface="Comic Sans MS" pitchFamily="66" charset="0"/>
              </a:rPr>
              <a:t>8</a:t>
            </a:r>
          </a:p>
        </p:txBody>
      </p:sp>
      <p:sp>
        <p:nvSpPr>
          <p:cNvPr id="63" name="TextBox 62"/>
          <p:cNvSpPr txBox="1"/>
          <p:nvPr/>
        </p:nvSpPr>
        <p:spPr>
          <a:xfrm>
            <a:off x="5562600" y="2057400"/>
            <a:ext cx="811441" cy="307777"/>
          </a:xfrm>
          <a:prstGeom prst="rect">
            <a:avLst/>
          </a:prstGeom>
          <a:noFill/>
        </p:spPr>
        <p:txBody>
          <a:bodyPr wrap="none" rtlCol="0">
            <a:spAutoFit/>
          </a:bodyPr>
          <a:lstStyle/>
          <a:p>
            <a:pPr algn="ctr"/>
            <a:r>
              <a:rPr lang="en-GB" sz="1400" dirty="0">
                <a:latin typeface="Comic Sans MS" pitchFamily="66" charset="0"/>
              </a:rPr>
              <a:t>At rest</a:t>
            </a:r>
          </a:p>
        </p:txBody>
      </p:sp>
      <p:sp>
        <p:nvSpPr>
          <p:cNvPr id="64" name="TextBox 63"/>
          <p:cNvSpPr txBox="1"/>
          <p:nvPr/>
        </p:nvSpPr>
        <p:spPr>
          <a:xfrm>
            <a:off x="6324600" y="2057400"/>
            <a:ext cx="811441" cy="307777"/>
          </a:xfrm>
          <a:prstGeom prst="rect">
            <a:avLst/>
          </a:prstGeom>
          <a:noFill/>
        </p:spPr>
        <p:txBody>
          <a:bodyPr wrap="none" rtlCol="0">
            <a:spAutoFit/>
          </a:bodyPr>
          <a:lstStyle/>
          <a:p>
            <a:pPr algn="ctr"/>
            <a:r>
              <a:rPr lang="en-GB" sz="1400" dirty="0">
                <a:latin typeface="Comic Sans MS" pitchFamily="66" charset="0"/>
              </a:rPr>
              <a:t>At rest</a:t>
            </a:r>
          </a:p>
        </p:txBody>
      </p:sp>
      <p:cxnSp>
        <p:nvCxnSpPr>
          <p:cNvPr id="65" name="Straight Arrow Connector 64"/>
          <p:cNvCxnSpPr/>
          <p:nvPr/>
        </p:nvCxnSpPr>
        <p:spPr>
          <a:xfrm>
            <a:off x="7239000" y="2286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315200" y="1981200"/>
            <a:ext cx="293670" cy="307777"/>
          </a:xfrm>
          <a:prstGeom prst="rect">
            <a:avLst/>
          </a:prstGeom>
          <a:noFill/>
        </p:spPr>
        <p:txBody>
          <a:bodyPr wrap="none" rtlCol="0">
            <a:spAutoFit/>
          </a:bodyPr>
          <a:lstStyle/>
          <a:p>
            <a:pPr algn="ctr"/>
            <a:r>
              <a:rPr lang="en-GB" sz="1400" dirty="0">
                <a:latin typeface="Comic Sans MS" pitchFamily="66" charset="0"/>
              </a:rPr>
              <a:t>2</a:t>
            </a:r>
          </a:p>
        </p:txBody>
      </p:sp>
      <p:cxnSp>
        <p:nvCxnSpPr>
          <p:cNvPr id="67" name="Straight Connector 66"/>
          <p:cNvCxnSpPr/>
          <p:nvPr/>
        </p:nvCxnSpPr>
        <p:spPr>
          <a:xfrm>
            <a:off x="4800600" y="2819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3" name="TextBox 72"/>
              <p:cNvSpPr txBox="1"/>
              <p:nvPr/>
            </p:nvSpPr>
            <p:spPr>
              <a:xfrm>
                <a:off x="3962400" y="2971800"/>
                <a:ext cx="3198376" cy="5396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𝑠𝑒𝑝𝑎𝑟𝑎𝑡𝑖𝑜𝑛</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num>
                        <m:den>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𝑎𝑝𝑝𝑟𝑜𝑎𝑐h</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den>
                      </m:f>
                    </m:oMath>
                  </m:oMathPara>
                </a14:m>
                <a:endParaRPr lang="en-GB" sz="1400" dirty="0"/>
              </a:p>
            </p:txBody>
          </p:sp>
        </mc:Choice>
        <mc:Fallback xmlns="">
          <p:sp>
            <p:nvSpPr>
              <p:cNvPr id="73" name="TextBox 72"/>
              <p:cNvSpPr txBox="1">
                <a:spLocks noRot="1" noChangeAspect="1" noMove="1" noResize="1" noEditPoints="1" noAdjustHandles="1" noChangeArrowheads="1" noChangeShapeType="1" noTextEdit="1"/>
              </p:cNvSpPr>
              <p:nvPr/>
            </p:nvSpPr>
            <p:spPr>
              <a:xfrm>
                <a:off x="3962400" y="2971800"/>
                <a:ext cx="3198376" cy="539635"/>
              </a:xfrm>
              <a:prstGeom prst="rect">
                <a:avLst/>
              </a:prstGeom>
              <a:blipFill rotWithShape="1">
                <a:blip r:embed="rId8"/>
                <a:stretch>
                  <a:fillRect b="-4545"/>
                </a:stretch>
              </a:blipFill>
            </p:spPr>
            <p:txBody>
              <a:bodyPr/>
              <a:lstStyle/>
              <a:p>
                <a:r>
                  <a:rPr lang="en-GB">
                    <a:noFill/>
                  </a:rPr>
                  <a:t> </a:t>
                </a:r>
              </a:p>
            </p:txBody>
          </p:sp>
        </mc:Fallback>
      </mc:AlternateContent>
      <p:sp>
        <p:nvSpPr>
          <p:cNvPr id="76" name="TextBox 75"/>
          <p:cNvSpPr txBox="1"/>
          <p:nvPr/>
        </p:nvSpPr>
        <p:spPr>
          <a:xfrm>
            <a:off x="4953000" y="23622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77" name="TextBox 76"/>
          <p:cNvSpPr txBox="1"/>
          <p:nvPr/>
        </p:nvSpPr>
        <p:spPr>
          <a:xfrm>
            <a:off x="6477000" y="23622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78" name="TextBox 77"/>
          <p:cNvSpPr txBox="1"/>
          <p:nvPr/>
        </p:nvSpPr>
        <p:spPr>
          <a:xfrm>
            <a:off x="5715000" y="23622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79" name="TextBox 78"/>
          <p:cNvSpPr txBox="1"/>
          <p:nvPr/>
        </p:nvSpPr>
        <p:spPr>
          <a:xfrm>
            <a:off x="7239000" y="23622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82" name="TextBox 81"/>
          <p:cNvSpPr txBox="1"/>
          <p:nvPr/>
        </p:nvSpPr>
        <p:spPr>
          <a:xfrm>
            <a:off x="990600" y="5562600"/>
            <a:ext cx="2058577" cy="307777"/>
          </a:xfrm>
          <a:prstGeom prst="rect">
            <a:avLst/>
          </a:prstGeom>
          <a:noFill/>
        </p:spPr>
        <p:txBody>
          <a:bodyPr wrap="none" rtlCol="0">
            <a:spAutoFit/>
          </a:bodyPr>
          <a:lstStyle/>
          <a:p>
            <a:pPr algn="ctr"/>
            <a:r>
              <a:rPr lang="en-GB" sz="1400" dirty="0">
                <a:solidFill>
                  <a:srgbClr val="FF0000"/>
                </a:solidFill>
                <a:latin typeface="Comic Sans MS" pitchFamily="66" charset="0"/>
              </a:rPr>
              <a:t>Speed of approach = 8</a:t>
            </a:r>
          </a:p>
        </p:txBody>
      </p:sp>
      <p:sp>
        <p:nvSpPr>
          <p:cNvPr id="83" name="TextBox 82"/>
          <p:cNvSpPr txBox="1"/>
          <p:nvPr/>
        </p:nvSpPr>
        <p:spPr>
          <a:xfrm>
            <a:off x="914400" y="5867400"/>
            <a:ext cx="2180405" cy="307777"/>
          </a:xfrm>
          <a:prstGeom prst="rect">
            <a:avLst/>
          </a:prstGeom>
          <a:noFill/>
        </p:spPr>
        <p:txBody>
          <a:bodyPr wrap="none" rtlCol="0">
            <a:spAutoFit/>
          </a:bodyPr>
          <a:lstStyle/>
          <a:p>
            <a:pPr algn="ctr"/>
            <a:r>
              <a:rPr lang="en-GB" sz="1400" dirty="0">
                <a:solidFill>
                  <a:srgbClr val="FF0000"/>
                </a:solidFill>
                <a:latin typeface="Comic Sans MS" pitchFamily="66" charset="0"/>
              </a:rPr>
              <a:t>Speed of separation = 2</a:t>
            </a:r>
          </a:p>
        </p:txBody>
      </p:sp>
      <mc:AlternateContent xmlns:mc="http://schemas.openxmlformats.org/markup-compatibility/2006" xmlns:a14="http://schemas.microsoft.com/office/drawing/2010/main">
        <mc:Choice Requires="a14">
          <p:sp>
            <p:nvSpPr>
              <p:cNvPr id="41" name="TextBox 40"/>
              <p:cNvSpPr txBox="1"/>
              <p:nvPr/>
            </p:nvSpPr>
            <p:spPr>
              <a:xfrm>
                <a:off x="3962400" y="3657600"/>
                <a:ext cx="652293" cy="4970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2</m:t>
                          </m:r>
                        </m:num>
                        <m:den>
                          <m:r>
                            <a:rPr lang="en-GB" sz="1400" b="0" i="1" smtClean="0">
                              <a:latin typeface="Cambria Math"/>
                            </a:rPr>
                            <m:t>8</m:t>
                          </m:r>
                        </m:den>
                      </m:f>
                    </m:oMath>
                  </m:oMathPara>
                </a14:m>
                <a:endParaRPr lang="en-GB" sz="1400" dirty="0"/>
              </a:p>
            </p:txBody>
          </p:sp>
        </mc:Choice>
        <mc:Fallback xmlns="">
          <p:sp>
            <p:nvSpPr>
              <p:cNvPr id="41" name="TextBox 40"/>
              <p:cNvSpPr txBox="1">
                <a:spLocks noRot="1" noChangeAspect="1" noMove="1" noResize="1" noEditPoints="1" noAdjustHandles="1" noChangeArrowheads="1" noChangeShapeType="1" noTextEdit="1"/>
              </p:cNvSpPr>
              <p:nvPr/>
            </p:nvSpPr>
            <p:spPr>
              <a:xfrm>
                <a:off x="3962400" y="3657600"/>
                <a:ext cx="652293" cy="497059"/>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3962400" y="4267200"/>
                <a:ext cx="652293" cy="4970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4</m:t>
                          </m:r>
                        </m:den>
                      </m:f>
                    </m:oMath>
                  </m:oMathPara>
                </a14:m>
                <a:endParaRPr lang="en-GB" sz="1400" dirty="0"/>
              </a:p>
            </p:txBody>
          </p:sp>
        </mc:Choice>
        <mc:Fallback xmlns="">
          <p:sp>
            <p:nvSpPr>
              <p:cNvPr id="44" name="TextBox 43"/>
              <p:cNvSpPr txBox="1">
                <a:spLocks noRot="1" noChangeAspect="1" noMove="1" noResize="1" noEditPoints="1" noAdjustHandles="1" noChangeArrowheads="1" noChangeShapeType="1" noTextEdit="1"/>
              </p:cNvSpPr>
              <p:nvPr/>
            </p:nvSpPr>
            <p:spPr>
              <a:xfrm>
                <a:off x="3962400" y="4267200"/>
                <a:ext cx="652293" cy="497059"/>
              </a:xfrm>
              <a:prstGeom prst="rect">
                <a:avLst/>
              </a:prstGeom>
              <a:blipFill rotWithShape="1">
                <a:blip r:embed="rId10"/>
                <a:stretch>
                  <a:fillRect/>
                </a:stretch>
              </a:blipFill>
            </p:spPr>
            <p:txBody>
              <a:bodyPr/>
              <a:lstStyle/>
              <a:p>
                <a:r>
                  <a:rPr lang="en-GB">
                    <a:noFill/>
                  </a:rPr>
                  <a:t> </a:t>
                </a:r>
              </a:p>
            </p:txBody>
          </p:sp>
        </mc:Fallback>
      </mc:AlternateContent>
      <p:sp>
        <p:nvSpPr>
          <p:cNvPr id="45" name="Arc 44"/>
          <p:cNvSpPr/>
          <p:nvPr/>
        </p:nvSpPr>
        <p:spPr>
          <a:xfrm>
            <a:off x="6934200" y="3276600"/>
            <a:ext cx="457200" cy="6858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TextBox 47"/>
          <p:cNvSpPr txBox="1"/>
          <p:nvPr/>
        </p:nvSpPr>
        <p:spPr>
          <a:xfrm>
            <a:off x="7315200" y="3429000"/>
            <a:ext cx="1332186"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dirty="0">
              <a:solidFill>
                <a:srgbClr val="FF0000"/>
              </a:solidFill>
              <a:latin typeface="Comic Sans MS" pitchFamily="66" charset="0"/>
            </a:endParaRPr>
          </a:p>
        </p:txBody>
      </p:sp>
      <p:sp>
        <p:nvSpPr>
          <p:cNvPr id="49" name="Arc 48"/>
          <p:cNvSpPr/>
          <p:nvPr/>
        </p:nvSpPr>
        <p:spPr>
          <a:xfrm>
            <a:off x="4572000" y="39624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0" name="TextBox 49"/>
          <p:cNvSpPr txBox="1"/>
          <p:nvPr/>
        </p:nvSpPr>
        <p:spPr>
          <a:xfrm>
            <a:off x="4953000" y="41148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Simplify</a:t>
            </a:r>
            <a:endParaRPr lang="en-GB" sz="1400" b="1"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2" name="TextBox 51"/>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2" name="TextBox 51"/>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55" name="TextBox 54"/>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56" name="TextBox 55"/>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8" name="TextBox 67"/>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4"/>
                <a:stretch>
                  <a:fillRect b="-3846"/>
                </a:stretch>
              </a:blipFill>
            </p:spPr>
            <p:txBody>
              <a:bodyPr/>
              <a:lstStyle/>
              <a:p>
                <a:r>
                  <a:rPr lang="en-GB">
                    <a:noFill/>
                  </a:rPr>
                  <a:t> </a:t>
                </a:r>
              </a:p>
            </p:txBody>
          </p:sp>
        </mc:Fallback>
      </mc:AlternateContent>
      <p:sp>
        <p:nvSpPr>
          <p:cNvPr id="69" name="TextBox 68"/>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5"/>
              </a:rPr>
              <a:t>Applet for collision demonstrations</a:t>
            </a:r>
            <a:endParaRPr lang="en-GB" sz="1400" dirty="0">
              <a:latin typeface="Comic Sans MS" pitchFamily="66" charset="0"/>
            </a:endParaRPr>
          </a:p>
        </p:txBody>
      </p:sp>
      <p:sp>
        <p:nvSpPr>
          <p:cNvPr id="70"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71"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6842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blinds(horizontal)">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blinds(horizontal)">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blinds(horizontal)">
                                      <p:cBhvr>
                                        <p:cTn id="17" dur="5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blinds(horizontal)">
                                      <p:cBhvr>
                                        <p:cTn id="22" dur="500"/>
                                        <p:tgtEl>
                                          <p:spTgt spid="4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blinds(horizontal)">
                                      <p:cBhvr>
                                        <p:cTn id="27" dur="500"/>
                                        <p:tgtEl>
                                          <p:spTgt spid="5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blinds(horizontal)">
                                      <p:cBhvr>
                                        <p:cTn id="3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4" grpId="0"/>
      <p:bldP spid="45" grpId="0" animBg="1"/>
      <p:bldP spid="48" grpId="0"/>
      <p:bldP spid="49" grpId="0" animBg="1"/>
      <p:bldP spid="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b="1" dirty="0">
              <a:latin typeface="Comic Sans MS" pitchFamily="66" charset="0"/>
            </a:endParaRPr>
          </a:p>
          <a:p>
            <a:pPr marL="0" indent="0" algn="ctr">
              <a:buNone/>
            </a:pPr>
            <a:r>
              <a:rPr lang="en-GB" sz="1400" dirty="0">
                <a:latin typeface="Comic Sans MS" pitchFamily="66" charset="0"/>
              </a:rPr>
              <a:t>In these questions the diagrams show the speeds of two particles A and B just before and just after a collision. The particles are moving on a smooth horizontal plane. </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Find the coefficient of restitution in each case.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(You should always set up diagrams like these, especially if you aren’t given them before hand)</a:t>
            </a:r>
          </a:p>
        </p:txBody>
      </p:sp>
      <p:cxnSp>
        <p:nvCxnSpPr>
          <p:cNvPr id="10" name="Straight Connector 9"/>
          <p:cNvCxnSpPr/>
          <p:nvPr/>
        </p:nvCxnSpPr>
        <p:spPr>
          <a:xfrm>
            <a:off x="4800600" y="1600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800600" y="1905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16002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43" name="TextBox 42"/>
          <p:cNvSpPr txBox="1"/>
          <p:nvPr/>
        </p:nvSpPr>
        <p:spPr>
          <a:xfrm>
            <a:off x="6324600" y="16002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46" name="Straight Connector 45"/>
          <p:cNvCxnSpPr/>
          <p:nvPr/>
        </p:nvCxnSpPr>
        <p:spPr>
          <a:xfrm>
            <a:off x="6324600" y="1600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848600" y="16002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324600" y="16002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800600" y="16002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5029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p:cNvSpPr/>
          <p:nvPr/>
        </p:nvSpPr>
        <p:spPr>
          <a:xfrm>
            <a:off x="5791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p:cNvSpPr/>
          <p:nvPr/>
        </p:nvSpPr>
        <p:spPr>
          <a:xfrm>
            <a:off x="6553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p:cNvSpPr/>
          <p:nvPr/>
        </p:nvSpPr>
        <p:spPr>
          <a:xfrm>
            <a:off x="7315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1" name="Straight Arrow Connector 60"/>
          <p:cNvCxnSpPr/>
          <p:nvPr/>
        </p:nvCxnSpPr>
        <p:spPr>
          <a:xfrm>
            <a:off x="4953000" y="2286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029200" y="1981200"/>
            <a:ext cx="293670" cy="307777"/>
          </a:xfrm>
          <a:prstGeom prst="rect">
            <a:avLst/>
          </a:prstGeom>
          <a:noFill/>
        </p:spPr>
        <p:txBody>
          <a:bodyPr wrap="none" rtlCol="0">
            <a:spAutoFit/>
          </a:bodyPr>
          <a:lstStyle/>
          <a:p>
            <a:pPr algn="ctr"/>
            <a:r>
              <a:rPr lang="en-GB" sz="1400" dirty="0">
                <a:latin typeface="Comic Sans MS" pitchFamily="66" charset="0"/>
              </a:rPr>
              <a:t>6</a:t>
            </a:r>
          </a:p>
        </p:txBody>
      </p:sp>
      <p:cxnSp>
        <p:nvCxnSpPr>
          <p:cNvPr id="65" name="Straight Arrow Connector 64"/>
          <p:cNvCxnSpPr/>
          <p:nvPr/>
        </p:nvCxnSpPr>
        <p:spPr>
          <a:xfrm>
            <a:off x="7239000" y="2286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315200" y="1981200"/>
            <a:ext cx="293670" cy="307777"/>
          </a:xfrm>
          <a:prstGeom prst="rect">
            <a:avLst/>
          </a:prstGeom>
          <a:noFill/>
        </p:spPr>
        <p:txBody>
          <a:bodyPr wrap="none" rtlCol="0">
            <a:spAutoFit/>
          </a:bodyPr>
          <a:lstStyle/>
          <a:p>
            <a:pPr algn="ctr"/>
            <a:r>
              <a:rPr lang="en-GB" sz="1400" dirty="0">
                <a:latin typeface="Comic Sans MS" pitchFamily="66" charset="0"/>
              </a:rPr>
              <a:t>5</a:t>
            </a:r>
          </a:p>
        </p:txBody>
      </p:sp>
      <p:cxnSp>
        <p:nvCxnSpPr>
          <p:cNvPr id="67" name="Straight Connector 66"/>
          <p:cNvCxnSpPr/>
          <p:nvPr/>
        </p:nvCxnSpPr>
        <p:spPr>
          <a:xfrm>
            <a:off x="4800600" y="2819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3" name="TextBox 72"/>
              <p:cNvSpPr txBox="1"/>
              <p:nvPr/>
            </p:nvSpPr>
            <p:spPr>
              <a:xfrm>
                <a:off x="3962400" y="3429000"/>
                <a:ext cx="3198376" cy="5396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𝑠𝑒𝑝𝑎𝑟𝑎𝑡𝑖𝑜𝑛</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num>
                        <m:den>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𝑎𝑝𝑝𝑟𝑜𝑎𝑐h</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den>
                      </m:f>
                    </m:oMath>
                  </m:oMathPara>
                </a14:m>
                <a:endParaRPr lang="en-GB" sz="1400" dirty="0"/>
              </a:p>
            </p:txBody>
          </p:sp>
        </mc:Choice>
        <mc:Fallback xmlns="">
          <p:sp>
            <p:nvSpPr>
              <p:cNvPr id="73" name="TextBox 72"/>
              <p:cNvSpPr txBox="1">
                <a:spLocks noRot="1" noChangeAspect="1" noMove="1" noResize="1" noEditPoints="1" noAdjustHandles="1" noChangeArrowheads="1" noChangeShapeType="1" noTextEdit="1"/>
              </p:cNvSpPr>
              <p:nvPr/>
            </p:nvSpPr>
            <p:spPr>
              <a:xfrm>
                <a:off x="3962400" y="3429000"/>
                <a:ext cx="3198376" cy="539635"/>
              </a:xfrm>
              <a:prstGeom prst="rect">
                <a:avLst/>
              </a:prstGeom>
              <a:blipFill rotWithShape="1">
                <a:blip r:embed="rId8"/>
                <a:stretch>
                  <a:fillRect b="-4545"/>
                </a:stretch>
              </a:blipFill>
            </p:spPr>
            <p:txBody>
              <a:bodyPr/>
              <a:lstStyle/>
              <a:p>
                <a:r>
                  <a:rPr lang="en-GB">
                    <a:noFill/>
                  </a:rPr>
                  <a:t> </a:t>
                </a:r>
              </a:p>
            </p:txBody>
          </p:sp>
        </mc:Fallback>
      </mc:AlternateContent>
      <p:sp>
        <p:nvSpPr>
          <p:cNvPr id="76" name="TextBox 75"/>
          <p:cNvSpPr txBox="1"/>
          <p:nvPr/>
        </p:nvSpPr>
        <p:spPr>
          <a:xfrm>
            <a:off x="4953000" y="23622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77" name="TextBox 76"/>
          <p:cNvSpPr txBox="1"/>
          <p:nvPr/>
        </p:nvSpPr>
        <p:spPr>
          <a:xfrm>
            <a:off x="6477000" y="23622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78" name="TextBox 77"/>
          <p:cNvSpPr txBox="1"/>
          <p:nvPr/>
        </p:nvSpPr>
        <p:spPr>
          <a:xfrm>
            <a:off x="5715000" y="23622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79" name="TextBox 78"/>
          <p:cNvSpPr txBox="1"/>
          <p:nvPr/>
        </p:nvSpPr>
        <p:spPr>
          <a:xfrm>
            <a:off x="7239000" y="2362200"/>
            <a:ext cx="457200" cy="307777"/>
          </a:xfrm>
          <a:prstGeom prst="rect">
            <a:avLst/>
          </a:prstGeom>
          <a:noFill/>
        </p:spPr>
        <p:txBody>
          <a:bodyPr wrap="square" rtlCol="0">
            <a:spAutoFit/>
          </a:bodyPr>
          <a:lstStyle/>
          <a:p>
            <a:pPr algn="ctr"/>
            <a:r>
              <a:rPr lang="en-GB" sz="1400" dirty="0">
                <a:latin typeface="Comic Sans MS" pitchFamily="66" charset="0"/>
              </a:rPr>
              <a:t>B</a:t>
            </a:r>
          </a:p>
        </p:txBody>
      </p:sp>
      <mc:AlternateContent xmlns:mc="http://schemas.openxmlformats.org/markup-compatibility/2006" xmlns:a14="http://schemas.microsoft.com/office/drawing/2010/main">
        <mc:Choice Requires="a14">
          <p:sp>
            <p:nvSpPr>
              <p:cNvPr id="41" name="TextBox 40"/>
              <p:cNvSpPr txBox="1"/>
              <p:nvPr/>
            </p:nvSpPr>
            <p:spPr>
              <a:xfrm>
                <a:off x="3962400" y="4114800"/>
                <a:ext cx="652293" cy="4970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3</m:t>
                          </m:r>
                        </m:den>
                      </m:f>
                    </m:oMath>
                  </m:oMathPara>
                </a14:m>
                <a:endParaRPr lang="en-GB" sz="1400" dirty="0"/>
              </a:p>
            </p:txBody>
          </p:sp>
        </mc:Choice>
        <mc:Fallback xmlns="">
          <p:sp>
            <p:nvSpPr>
              <p:cNvPr id="41" name="TextBox 40"/>
              <p:cNvSpPr txBox="1">
                <a:spLocks noRot="1" noChangeAspect="1" noMove="1" noResize="1" noEditPoints="1" noAdjustHandles="1" noChangeArrowheads="1" noChangeShapeType="1" noTextEdit="1"/>
              </p:cNvSpPr>
              <p:nvPr/>
            </p:nvSpPr>
            <p:spPr>
              <a:xfrm>
                <a:off x="3962400" y="4114800"/>
                <a:ext cx="652293" cy="497059"/>
              </a:xfrm>
              <a:prstGeom prst="rect">
                <a:avLst/>
              </a:prstGeom>
              <a:blipFill rotWithShape="1">
                <a:blip r:embed="rId9"/>
                <a:stretch>
                  <a:fillRect/>
                </a:stretch>
              </a:blipFill>
            </p:spPr>
            <p:txBody>
              <a:bodyPr/>
              <a:lstStyle/>
              <a:p>
                <a:r>
                  <a:rPr lang="en-GB">
                    <a:noFill/>
                  </a:rPr>
                  <a:t> </a:t>
                </a:r>
              </a:p>
            </p:txBody>
          </p:sp>
        </mc:Fallback>
      </mc:AlternateContent>
      <p:sp>
        <p:nvSpPr>
          <p:cNvPr id="45" name="Arc 44"/>
          <p:cNvSpPr/>
          <p:nvPr/>
        </p:nvSpPr>
        <p:spPr>
          <a:xfrm>
            <a:off x="6934200" y="3733800"/>
            <a:ext cx="457200" cy="6858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TextBox 47"/>
          <p:cNvSpPr txBox="1"/>
          <p:nvPr/>
        </p:nvSpPr>
        <p:spPr>
          <a:xfrm>
            <a:off x="7315200" y="3886200"/>
            <a:ext cx="1332186"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dirty="0">
              <a:solidFill>
                <a:srgbClr val="FF0000"/>
              </a:solidFill>
              <a:latin typeface="Comic Sans MS" pitchFamily="66" charset="0"/>
            </a:endParaRPr>
          </a:p>
        </p:txBody>
      </p:sp>
      <p:cxnSp>
        <p:nvCxnSpPr>
          <p:cNvPr id="51" name="Straight Arrow Connector 50"/>
          <p:cNvCxnSpPr/>
          <p:nvPr/>
        </p:nvCxnSpPr>
        <p:spPr>
          <a:xfrm>
            <a:off x="5715000" y="2286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791200" y="1981200"/>
            <a:ext cx="293670" cy="307777"/>
          </a:xfrm>
          <a:prstGeom prst="rect">
            <a:avLst/>
          </a:prstGeom>
          <a:noFill/>
        </p:spPr>
        <p:txBody>
          <a:bodyPr wrap="none" rtlCol="0">
            <a:spAutoFit/>
          </a:bodyPr>
          <a:lstStyle/>
          <a:p>
            <a:pPr algn="ctr"/>
            <a:r>
              <a:rPr lang="en-GB" sz="1400" dirty="0">
                <a:latin typeface="Comic Sans MS" pitchFamily="66" charset="0"/>
              </a:rPr>
              <a:t>3</a:t>
            </a:r>
          </a:p>
        </p:txBody>
      </p:sp>
      <p:cxnSp>
        <p:nvCxnSpPr>
          <p:cNvPr id="55" name="Straight Arrow Connector 54"/>
          <p:cNvCxnSpPr/>
          <p:nvPr/>
        </p:nvCxnSpPr>
        <p:spPr>
          <a:xfrm>
            <a:off x="6477000" y="2286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553200" y="1981200"/>
            <a:ext cx="293670" cy="307777"/>
          </a:xfrm>
          <a:prstGeom prst="rect">
            <a:avLst/>
          </a:prstGeom>
          <a:noFill/>
        </p:spPr>
        <p:txBody>
          <a:bodyPr wrap="none" rtlCol="0">
            <a:spAutoFit/>
          </a:bodyPr>
          <a:lstStyle/>
          <a:p>
            <a:pPr algn="ctr"/>
            <a:r>
              <a:rPr lang="en-GB" sz="1400" dirty="0">
                <a:latin typeface="Comic Sans MS" pitchFamily="66" charset="0"/>
              </a:rPr>
              <a:t>4</a:t>
            </a:r>
          </a:p>
        </p:txBody>
      </p:sp>
      <p:sp>
        <p:nvSpPr>
          <p:cNvPr id="9" name="TextBox 8"/>
          <p:cNvSpPr txBox="1"/>
          <p:nvPr/>
        </p:nvSpPr>
        <p:spPr>
          <a:xfrm>
            <a:off x="5062921" y="2819400"/>
            <a:ext cx="978153" cy="523220"/>
          </a:xfrm>
          <a:prstGeom prst="rect">
            <a:avLst/>
          </a:prstGeom>
          <a:noFill/>
        </p:spPr>
        <p:txBody>
          <a:bodyPr wrap="none" rtlCol="0">
            <a:spAutoFit/>
          </a:bodyPr>
          <a:lstStyle/>
          <a:p>
            <a:pPr algn="ctr"/>
            <a:r>
              <a:rPr lang="en-GB" sz="1400" dirty="0">
                <a:solidFill>
                  <a:srgbClr val="FF0000"/>
                </a:solidFill>
                <a:latin typeface="Comic Sans MS" pitchFamily="66" charset="0"/>
              </a:rPr>
              <a:t>Approach</a:t>
            </a:r>
          </a:p>
          <a:p>
            <a:pPr algn="ctr"/>
            <a:r>
              <a:rPr lang="en-GB" sz="1400" dirty="0">
                <a:solidFill>
                  <a:srgbClr val="FF0000"/>
                </a:solidFill>
                <a:latin typeface="Comic Sans MS" pitchFamily="66" charset="0"/>
              </a:rPr>
              <a:t>6 – 3 = 3</a:t>
            </a:r>
          </a:p>
        </p:txBody>
      </p:sp>
      <p:sp>
        <p:nvSpPr>
          <p:cNvPr id="68" name="TextBox 67"/>
          <p:cNvSpPr txBox="1"/>
          <p:nvPr/>
        </p:nvSpPr>
        <p:spPr>
          <a:xfrm>
            <a:off x="6493890" y="2819400"/>
            <a:ext cx="1096775" cy="523220"/>
          </a:xfrm>
          <a:prstGeom prst="rect">
            <a:avLst/>
          </a:prstGeom>
          <a:noFill/>
        </p:spPr>
        <p:txBody>
          <a:bodyPr wrap="none" rtlCol="0">
            <a:spAutoFit/>
          </a:bodyPr>
          <a:lstStyle/>
          <a:p>
            <a:pPr algn="ctr"/>
            <a:r>
              <a:rPr lang="en-GB" sz="1400" dirty="0">
                <a:solidFill>
                  <a:srgbClr val="FF0000"/>
                </a:solidFill>
                <a:latin typeface="Comic Sans MS" pitchFamily="66" charset="0"/>
              </a:rPr>
              <a:t>Separation</a:t>
            </a:r>
          </a:p>
          <a:p>
            <a:pPr algn="ctr"/>
            <a:r>
              <a:rPr lang="en-GB" sz="1400" dirty="0">
                <a:solidFill>
                  <a:srgbClr val="FF0000"/>
                </a:solidFill>
                <a:latin typeface="Comic Sans MS" pitchFamily="66" charset="0"/>
              </a:rPr>
              <a:t>5 – 4 = 1</a:t>
            </a:r>
          </a:p>
        </p:txBody>
      </p:sp>
      <mc:AlternateContent xmlns:mc="http://schemas.openxmlformats.org/markup-compatibility/2006" xmlns:a14="http://schemas.microsoft.com/office/drawing/2010/main">
        <mc:Choice Requires="a14">
          <p:sp>
            <p:nvSpPr>
              <p:cNvPr id="49" name="TextBox 48"/>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49" name="TextBox 48"/>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50" name="TextBox 49"/>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63" name="TextBox 62"/>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TextBox 63"/>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4" name="TextBox 63"/>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3"/>
                <a:stretch>
                  <a:fillRect b="-3846"/>
                </a:stretch>
              </a:blipFill>
            </p:spPr>
            <p:txBody>
              <a:bodyPr/>
              <a:lstStyle/>
              <a:p>
                <a:r>
                  <a:rPr lang="en-GB">
                    <a:noFill/>
                  </a:rPr>
                  <a:t> </a:t>
                </a:r>
              </a:p>
            </p:txBody>
          </p:sp>
        </mc:Fallback>
      </mc:AlternateContent>
      <p:sp>
        <p:nvSpPr>
          <p:cNvPr id="69" name="TextBox 68"/>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4"/>
              </a:rPr>
              <a:t>Applet for collision demonstrations</a:t>
            </a:r>
            <a:endParaRPr lang="en-GB" sz="1400" dirty="0">
              <a:latin typeface="Comic Sans MS" pitchFamily="66" charset="0"/>
            </a:endParaRPr>
          </a:p>
        </p:txBody>
      </p:sp>
      <p:sp>
        <p:nvSpPr>
          <p:cNvPr id="70"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71"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30762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blinds(horizontal)">
                                      <p:cBhvr>
                                        <p:cTn id="7" dur="500"/>
                                        <p:tgtEl>
                                          <p:spTgt spid="7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linds(horizontal)">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blinds(horizontal)">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8">
                                            <p:txEl>
                                              <p:pRg st="0" end="0"/>
                                            </p:txEl>
                                          </p:spTgt>
                                        </p:tgtEl>
                                        <p:attrNameLst>
                                          <p:attrName>style.visibility</p:attrName>
                                        </p:attrNameLst>
                                      </p:cBhvr>
                                      <p:to>
                                        <p:strVal val="visible"/>
                                      </p:to>
                                    </p:set>
                                    <p:animEffect transition="in" filter="blinds(horizontal)">
                                      <p:cBhvr>
                                        <p:cTn id="22" dur="500"/>
                                        <p:tgtEl>
                                          <p:spTgt spid="6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8">
                                            <p:txEl>
                                              <p:pRg st="1" end="1"/>
                                            </p:txEl>
                                          </p:spTgt>
                                        </p:tgtEl>
                                        <p:attrNameLst>
                                          <p:attrName>style.visibility</p:attrName>
                                        </p:attrNameLst>
                                      </p:cBhvr>
                                      <p:to>
                                        <p:strVal val="visible"/>
                                      </p:to>
                                    </p:set>
                                    <p:animEffect transition="in" filter="blinds(horizontal)">
                                      <p:cBhvr>
                                        <p:cTn id="27" dur="500"/>
                                        <p:tgtEl>
                                          <p:spTgt spid="6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blinds(horizontal)">
                                      <p:cBhvr>
                                        <p:cTn id="32" dur="500"/>
                                        <p:tgtEl>
                                          <p:spTgt spid="4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8"/>
                                        </p:tgtEl>
                                        <p:attrNameLst>
                                          <p:attrName>style.visibility</p:attrName>
                                        </p:attrNameLst>
                                      </p:cBhvr>
                                      <p:to>
                                        <p:strVal val="visible"/>
                                      </p:to>
                                    </p:set>
                                    <p:animEffect transition="in" filter="blinds(horizontal)">
                                      <p:cBhvr>
                                        <p:cTn id="37" dur="500"/>
                                        <p:tgtEl>
                                          <p:spTgt spid="4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blinds(horizontal)">
                                      <p:cBhvr>
                                        <p:cTn id="4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41" grpId="0"/>
      <p:bldP spid="45" grpId="0" animBg="1"/>
      <p:bldP spid="4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involving the direct impact of two particles by using conservation of linear momentum and Newton’s Law of Restitution</a:t>
            </a:r>
            <a:endParaRPr lang="en-GB" sz="1400" dirty="0">
              <a:latin typeface="Comic Sans MS" pitchFamily="66" charset="0"/>
            </a:endParaRPr>
          </a:p>
          <a:p>
            <a:pPr marL="0" indent="0" algn="ctr">
              <a:buNone/>
            </a:pPr>
            <a:endParaRPr lang="en-GB" sz="1400" b="1" dirty="0">
              <a:latin typeface="Comic Sans MS" pitchFamily="66" charset="0"/>
            </a:endParaRPr>
          </a:p>
          <a:p>
            <a:pPr marL="0" indent="0" algn="ctr">
              <a:buNone/>
            </a:pPr>
            <a:r>
              <a:rPr lang="en-GB" sz="1400" dirty="0">
                <a:latin typeface="Comic Sans MS" pitchFamily="66" charset="0"/>
              </a:rPr>
              <a:t>In these questions the diagrams show the speeds of two particles A and B just before and just after a collision. The particles are moving on a smooth horizontal plane. </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Find the coefficient of restitution in each case.</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(You should always set up diagrams like these, especially if you aren’t given them before hand)</a:t>
            </a:r>
          </a:p>
        </p:txBody>
      </p:sp>
      <p:cxnSp>
        <p:nvCxnSpPr>
          <p:cNvPr id="10" name="Straight Connector 9"/>
          <p:cNvCxnSpPr/>
          <p:nvPr/>
        </p:nvCxnSpPr>
        <p:spPr>
          <a:xfrm>
            <a:off x="4800600" y="1600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800600" y="19050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1600200"/>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43" name="TextBox 42"/>
          <p:cNvSpPr txBox="1"/>
          <p:nvPr/>
        </p:nvSpPr>
        <p:spPr>
          <a:xfrm>
            <a:off x="6324600" y="1600200"/>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46" name="Straight Connector 45"/>
          <p:cNvCxnSpPr/>
          <p:nvPr/>
        </p:nvCxnSpPr>
        <p:spPr>
          <a:xfrm>
            <a:off x="6324600" y="1600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848600" y="16002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324600" y="16002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800600" y="16002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5029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p:cNvSpPr/>
          <p:nvPr/>
        </p:nvSpPr>
        <p:spPr>
          <a:xfrm>
            <a:off x="5791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p:cNvSpPr/>
          <p:nvPr/>
        </p:nvSpPr>
        <p:spPr>
          <a:xfrm>
            <a:off x="6553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p:cNvSpPr/>
          <p:nvPr/>
        </p:nvSpPr>
        <p:spPr>
          <a:xfrm>
            <a:off x="7315200" y="2362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1" name="Straight Arrow Connector 60"/>
          <p:cNvCxnSpPr/>
          <p:nvPr/>
        </p:nvCxnSpPr>
        <p:spPr>
          <a:xfrm>
            <a:off x="4953000" y="2286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003552" y="1981200"/>
            <a:ext cx="344966" cy="307777"/>
          </a:xfrm>
          <a:prstGeom prst="rect">
            <a:avLst/>
          </a:prstGeom>
          <a:noFill/>
        </p:spPr>
        <p:txBody>
          <a:bodyPr wrap="none" rtlCol="0">
            <a:spAutoFit/>
          </a:bodyPr>
          <a:lstStyle/>
          <a:p>
            <a:pPr algn="ctr"/>
            <a:r>
              <a:rPr lang="en-GB" sz="1400" dirty="0">
                <a:latin typeface="Comic Sans MS" pitchFamily="66" charset="0"/>
              </a:rPr>
              <a:t>11</a:t>
            </a:r>
          </a:p>
        </p:txBody>
      </p:sp>
      <p:cxnSp>
        <p:nvCxnSpPr>
          <p:cNvPr id="65" name="Straight Arrow Connector 64"/>
          <p:cNvCxnSpPr/>
          <p:nvPr/>
        </p:nvCxnSpPr>
        <p:spPr>
          <a:xfrm>
            <a:off x="7239000" y="2286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315200" y="1981200"/>
            <a:ext cx="293670" cy="307777"/>
          </a:xfrm>
          <a:prstGeom prst="rect">
            <a:avLst/>
          </a:prstGeom>
          <a:noFill/>
        </p:spPr>
        <p:txBody>
          <a:bodyPr wrap="none" rtlCol="0">
            <a:spAutoFit/>
          </a:bodyPr>
          <a:lstStyle/>
          <a:p>
            <a:pPr algn="ctr"/>
            <a:r>
              <a:rPr lang="en-GB" sz="1400" dirty="0">
                <a:latin typeface="Comic Sans MS" pitchFamily="66" charset="0"/>
              </a:rPr>
              <a:t>3</a:t>
            </a:r>
          </a:p>
        </p:txBody>
      </p:sp>
      <p:cxnSp>
        <p:nvCxnSpPr>
          <p:cNvPr id="67" name="Straight Connector 66"/>
          <p:cNvCxnSpPr/>
          <p:nvPr/>
        </p:nvCxnSpPr>
        <p:spPr>
          <a:xfrm>
            <a:off x="4800600" y="2819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3" name="TextBox 72"/>
              <p:cNvSpPr txBox="1"/>
              <p:nvPr/>
            </p:nvSpPr>
            <p:spPr>
              <a:xfrm>
                <a:off x="3962400" y="3505200"/>
                <a:ext cx="3198376" cy="5396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𝑠𝑒𝑝𝑎𝑟𝑎𝑡𝑖𝑜𝑛</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num>
                        <m:den>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𝑎𝑝𝑝𝑟𝑜𝑎𝑐h</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den>
                      </m:f>
                    </m:oMath>
                  </m:oMathPara>
                </a14:m>
                <a:endParaRPr lang="en-GB" sz="1400" dirty="0"/>
              </a:p>
            </p:txBody>
          </p:sp>
        </mc:Choice>
        <mc:Fallback xmlns="">
          <p:sp>
            <p:nvSpPr>
              <p:cNvPr id="73" name="TextBox 72"/>
              <p:cNvSpPr txBox="1">
                <a:spLocks noRot="1" noChangeAspect="1" noMove="1" noResize="1" noEditPoints="1" noAdjustHandles="1" noChangeArrowheads="1" noChangeShapeType="1" noTextEdit="1"/>
              </p:cNvSpPr>
              <p:nvPr/>
            </p:nvSpPr>
            <p:spPr>
              <a:xfrm>
                <a:off x="3962400" y="3505200"/>
                <a:ext cx="3198376" cy="539635"/>
              </a:xfrm>
              <a:prstGeom prst="rect">
                <a:avLst/>
              </a:prstGeom>
              <a:blipFill rotWithShape="1">
                <a:blip r:embed="rId8"/>
                <a:stretch>
                  <a:fillRect b="-4494"/>
                </a:stretch>
              </a:blipFill>
            </p:spPr>
            <p:txBody>
              <a:bodyPr/>
              <a:lstStyle/>
              <a:p>
                <a:r>
                  <a:rPr lang="en-GB">
                    <a:noFill/>
                  </a:rPr>
                  <a:t> </a:t>
                </a:r>
              </a:p>
            </p:txBody>
          </p:sp>
        </mc:Fallback>
      </mc:AlternateContent>
      <p:sp>
        <p:nvSpPr>
          <p:cNvPr id="76" name="TextBox 75"/>
          <p:cNvSpPr txBox="1"/>
          <p:nvPr/>
        </p:nvSpPr>
        <p:spPr>
          <a:xfrm>
            <a:off x="4953000" y="23622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77" name="TextBox 76"/>
          <p:cNvSpPr txBox="1"/>
          <p:nvPr/>
        </p:nvSpPr>
        <p:spPr>
          <a:xfrm>
            <a:off x="6477000" y="23622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78" name="TextBox 77"/>
          <p:cNvSpPr txBox="1"/>
          <p:nvPr/>
        </p:nvSpPr>
        <p:spPr>
          <a:xfrm>
            <a:off x="5715000" y="23622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79" name="TextBox 78"/>
          <p:cNvSpPr txBox="1"/>
          <p:nvPr/>
        </p:nvSpPr>
        <p:spPr>
          <a:xfrm>
            <a:off x="7239000" y="2362200"/>
            <a:ext cx="457200" cy="307777"/>
          </a:xfrm>
          <a:prstGeom prst="rect">
            <a:avLst/>
          </a:prstGeom>
          <a:noFill/>
        </p:spPr>
        <p:txBody>
          <a:bodyPr wrap="square" rtlCol="0">
            <a:spAutoFit/>
          </a:bodyPr>
          <a:lstStyle/>
          <a:p>
            <a:pPr algn="ctr"/>
            <a:r>
              <a:rPr lang="en-GB" sz="1400" dirty="0">
                <a:latin typeface="Comic Sans MS" pitchFamily="66" charset="0"/>
              </a:rPr>
              <a:t>B</a:t>
            </a:r>
          </a:p>
        </p:txBody>
      </p:sp>
      <mc:AlternateContent xmlns:mc="http://schemas.openxmlformats.org/markup-compatibility/2006" xmlns:a14="http://schemas.microsoft.com/office/drawing/2010/main">
        <mc:Choice Requires="a14">
          <p:sp>
            <p:nvSpPr>
              <p:cNvPr id="41" name="TextBox 40"/>
              <p:cNvSpPr txBox="1"/>
              <p:nvPr/>
            </p:nvSpPr>
            <p:spPr>
              <a:xfrm>
                <a:off x="3962400" y="4191000"/>
                <a:ext cx="751681" cy="4970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9</m:t>
                          </m:r>
                        </m:num>
                        <m:den>
                          <m:r>
                            <a:rPr lang="en-GB" sz="1400" b="0" i="1" smtClean="0">
                              <a:latin typeface="Cambria Math"/>
                            </a:rPr>
                            <m:t>18</m:t>
                          </m:r>
                        </m:den>
                      </m:f>
                    </m:oMath>
                  </m:oMathPara>
                </a14:m>
                <a:endParaRPr lang="en-GB" sz="1400" dirty="0"/>
              </a:p>
            </p:txBody>
          </p:sp>
        </mc:Choice>
        <mc:Fallback xmlns="">
          <p:sp>
            <p:nvSpPr>
              <p:cNvPr id="41" name="TextBox 40"/>
              <p:cNvSpPr txBox="1">
                <a:spLocks noRot="1" noChangeAspect="1" noMove="1" noResize="1" noEditPoints="1" noAdjustHandles="1" noChangeArrowheads="1" noChangeShapeType="1" noTextEdit="1"/>
              </p:cNvSpPr>
              <p:nvPr/>
            </p:nvSpPr>
            <p:spPr>
              <a:xfrm>
                <a:off x="3962400" y="4191000"/>
                <a:ext cx="751681" cy="497059"/>
              </a:xfrm>
              <a:prstGeom prst="rect">
                <a:avLst/>
              </a:prstGeom>
              <a:blipFill rotWithShape="1">
                <a:blip r:embed="rId9"/>
                <a:stretch>
                  <a:fillRect/>
                </a:stretch>
              </a:blipFill>
            </p:spPr>
            <p:txBody>
              <a:bodyPr/>
              <a:lstStyle/>
              <a:p>
                <a:r>
                  <a:rPr lang="en-GB">
                    <a:noFill/>
                  </a:rPr>
                  <a:t> </a:t>
                </a:r>
              </a:p>
            </p:txBody>
          </p:sp>
        </mc:Fallback>
      </mc:AlternateContent>
      <p:sp>
        <p:nvSpPr>
          <p:cNvPr id="45" name="Arc 44"/>
          <p:cNvSpPr/>
          <p:nvPr/>
        </p:nvSpPr>
        <p:spPr>
          <a:xfrm>
            <a:off x="6934200" y="3810000"/>
            <a:ext cx="457200" cy="6858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TextBox 47"/>
          <p:cNvSpPr txBox="1"/>
          <p:nvPr/>
        </p:nvSpPr>
        <p:spPr>
          <a:xfrm>
            <a:off x="7315200" y="3962400"/>
            <a:ext cx="1332186"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dirty="0">
              <a:solidFill>
                <a:srgbClr val="FF0000"/>
              </a:solidFill>
              <a:latin typeface="Comic Sans MS" pitchFamily="66" charset="0"/>
            </a:endParaRPr>
          </a:p>
        </p:txBody>
      </p:sp>
      <p:cxnSp>
        <p:nvCxnSpPr>
          <p:cNvPr id="51" name="Straight Arrow Connector 50"/>
          <p:cNvCxnSpPr/>
          <p:nvPr/>
        </p:nvCxnSpPr>
        <p:spPr>
          <a:xfrm flipH="1">
            <a:off x="5715000" y="2286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791200" y="1981200"/>
            <a:ext cx="293670" cy="307777"/>
          </a:xfrm>
          <a:prstGeom prst="rect">
            <a:avLst/>
          </a:prstGeom>
          <a:noFill/>
        </p:spPr>
        <p:txBody>
          <a:bodyPr wrap="none" rtlCol="0">
            <a:spAutoFit/>
          </a:bodyPr>
          <a:lstStyle/>
          <a:p>
            <a:pPr algn="ctr"/>
            <a:r>
              <a:rPr lang="en-GB" sz="1400" dirty="0">
                <a:latin typeface="Comic Sans MS" pitchFamily="66" charset="0"/>
              </a:rPr>
              <a:t>7</a:t>
            </a:r>
          </a:p>
        </p:txBody>
      </p:sp>
      <p:cxnSp>
        <p:nvCxnSpPr>
          <p:cNvPr id="55" name="Straight Arrow Connector 54"/>
          <p:cNvCxnSpPr/>
          <p:nvPr/>
        </p:nvCxnSpPr>
        <p:spPr>
          <a:xfrm flipH="1">
            <a:off x="6477000" y="2286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553200" y="1981200"/>
            <a:ext cx="293670" cy="307777"/>
          </a:xfrm>
          <a:prstGeom prst="rect">
            <a:avLst/>
          </a:prstGeom>
          <a:noFill/>
        </p:spPr>
        <p:txBody>
          <a:bodyPr wrap="none" rtlCol="0">
            <a:spAutoFit/>
          </a:bodyPr>
          <a:lstStyle/>
          <a:p>
            <a:pPr algn="ctr"/>
            <a:r>
              <a:rPr lang="en-GB" sz="1400" dirty="0">
                <a:latin typeface="Comic Sans MS" pitchFamily="66" charset="0"/>
              </a:rPr>
              <a:t>6</a:t>
            </a:r>
          </a:p>
        </p:txBody>
      </p:sp>
      <p:sp>
        <p:nvSpPr>
          <p:cNvPr id="9" name="TextBox 8"/>
          <p:cNvSpPr txBox="1"/>
          <p:nvPr/>
        </p:nvSpPr>
        <p:spPr>
          <a:xfrm>
            <a:off x="4989125" y="2819400"/>
            <a:ext cx="1149675" cy="523220"/>
          </a:xfrm>
          <a:prstGeom prst="rect">
            <a:avLst/>
          </a:prstGeom>
          <a:noFill/>
        </p:spPr>
        <p:txBody>
          <a:bodyPr wrap="none" rtlCol="0">
            <a:spAutoFit/>
          </a:bodyPr>
          <a:lstStyle/>
          <a:p>
            <a:pPr algn="ctr"/>
            <a:r>
              <a:rPr lang="en-GB" sz="1400" dirty="0">
                <a:solidFill>
                  <a:srgbClr val="FF0000"/>
                </a:solidFill>
                <a:latin typeface="Comic Sans MS" pitchFamily="66" charset="0"/>
              </a:rPr>
              <a:t>Approach</a:t>
            </a:r>
          </a:p>
          <a:p>
            <a:pPr algn="ctr"/>
            <a:r>
              <a:rPr lang="en-GB" sz="1400" dirty="0">
                <a:solidFill>
                  <a:srgbClr val="FF0000"/>
                </a:solidFill>
                <a:latin typeface="Comic Sans MS" pitchFamily="66" charset="0"/>
              </a:rPr>
              <a:t>11 - - 7 = 18</a:t>
            </a:r>
          </a:p>
        </p:txBody>
      </p:sp>
      <p:sp>
        <p:nvSpPr>
          <p:cNvPr id="68" name="TextBox 67"/>
          <p:cNvSpPr txBox="1"/>
          <p:nvPr/>
        </p:nvSpPr>
        <p:spPr>
          <a:xfrm>
            <a:off x="6493890" y="2819400"/>
            <a:ext cx="1096775" cy="523220"/>
          </a:xfrm>
          <a:prstGeom prst="rect">
            <a:avLst/>
          </a:prstGeom>
          <a:noFill/>
        </p:spPr>
        <p:txBody>
          <a:bodyPr wrap="none" rtlCol="0">
            <a:spAutoFit/>
          </a:bodyPr>
          <a:lstStyle/>
          <a:p>
            <a:pPr algn="ctr"/>
            <a:r>
              <a:rPr lang="en-GB" sz="1400" dirty="0">
                <a:solidFill>
                  <a:srgbClr val="FF0000"/>
                </a:solidFill>
                <a:latin typeface="Comic Sans MS" pitchFamily="66" charset="0"/>
              </a:rPr>
              <a:t>Separation</a:t>
            </a:r>
          </a:p>
          <a:p>
            <a:pPr algn="ctr"/>
            <a:r>
              <a:rPr lang="en-GB" sz="1400" dirty="0">
                <a:solidFill>
                  <a:srgbClr val="FF0000"/>
                </a:solidFill>
                <a:latin typeface="Comic Sans MS" pitchFamily="66" charset="0"/>
              </a:rPr>
              <a:t>3 - - 6 = 9</a:t>
            </a:r>
          </a:p>
        </p:txBody>
      </p:sp>
      <mc:AlternateContent xmlns:mc="http://schemas.openxmlformats.org/markup-compatibility/2006" xmlns:a14="http://schemas.microsoft.com/office/drawing/2010/main">
        <mc:Choice Requires="a14">
          <p:sp>
            <p:nvSpPr>
              <p:cNvPr id="44" name="TextBox 43"/>
              <p:cNvSpPr txBox="1"/>
              <p:nvPr/>
            </p:nvSpPr>
            <p:spPr>
              <a:xfrm>
                <a:off x="3962400" y="4800600"/>
                <a:ext cx="652293" cy="4970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oMath>
                  </m:oMathPara>
                </a14:m>
                <a:endParaRPr lang="en-GB" sz="1400" dirty="0"/>
              </a:p>
            </p:txBody>
          </p:sp>
        </mc:Choice>
        <mc:Fallback xmlns="">
          <p:sp>
            <p:nvSpPr>
              <p:cNvPr id="44" name="TextBox 43"/>
              <p:cNvSpPr txBox="1">
                <a:spLocks noRot="1" noChangeAspect="1" noMove="1" noResize="1" noEditPoints="1" noAdjustHandles="1" noChangeArrowheads="1" noChangeShapeType="1" noTextEdit="1"/>
              </p:cNvSpPr>
              <p:nvPr/>
            </p:nvSpPr>
            <p:spPr>
              <a:xfrm>
                <a:off x="3962400" y="4800600"/>
                <a:ext cx="652293" cy="497059"/>
              </a:xfrm>
              <a:prstGeom prst="rect">
                <a:avLst/>
              </a:prstGeom>
              <a:blipFill rotWithShape="1">
                <a:blip r:embed="rId10"/>
                <a:stretch>
                  <a:fillRect/>
                </a:stretch>
              </a:blipFill>
            </p:spPr>
            <p:txBody>
              <a:bodyPr/>
              <a:lstStyle/>
              <a:p>
                <a:r>
                  <a:rPr lang="en-GB">
                    <a:noFill/>
                  </a:rPr>
                  <a:t> </a:t>
                </a:r>
              </a:p>
            </p:txBody>
          </p:sp>
        </mc:Fallback>
      </mc:AlternateContent>
      <p:sp>
        <p:nvSpPr>
          <p:cNvPr id="49" name="Arc 48"/>
          <p:cNvSpPr/>
          <p:nvPr/>
        </p:nvSpPr>
        <p:spPr>
          <a:xfrm>
            <a:off x="4572000" y="4495800"/>
            <a:ext cx="457200" cy="6096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0" name="TextBox 49"/>
          <p:cNvSpPr txBox="1"/>
          <p:nvPr/>
        </p:nvSpPr>
        <p:spPr>
          <a:xfrm>
            <a:off x="4953000" y="46482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Simplify</a:t>
            </a:r>
            <a:endParaRPr lang="en-GB" sz="1400" b="1" dirty="0">
              <a:solidFill>
                <a:srgbClr val="FF0000"/>
              </a:solidFill>
              <a:latin typeface="Comic Sans MS" pitchFamily="66" charset="0"/>
            </a:endParaRPr>
          </a:p>
        </p:txBody>
      </p:sp>
      <p:sp>
        <p:nvSpPr>
          <p:cNvPr id="12" name="TextBox 11"/>
          <p:cNvSpPr txBox="1"/>
          <p:nvPr/>
        </p:nvSpPr>
        <p:spPr>
          <a:xfrm>
            <a:off x="762000" y="5638800"/>
            <a:ext cx="2514600" cy="954107"/>
          </a:xfrm>
          <a:prstGeom prst="rect">
            <a:avLst/>
          </a:prstGeom>
          <a:noFill/>
        </p:spPr>
        <p:txBody>
          <a:bodyPr wrap="square" rtlCol="0">
            <a:spAutoFit/>
          </a:bodyPr>
          <a:lstStyle/>
          <a:p>
            <a:pPr algn="ctr"/>
            <a:r>
              <a:rPr lang="en-GB" sz="1400" dirty="0">
                <a:solidFill>
                  <a:srgbClr val="FF0000"/>
                </a:solidFill>
                <a:latin typeface="Comic Sans MS" pitchFamily="66" charset="0"/>
              </a:rPr>
              <a:t>Remember to use negative numbers if particles are travelling in opposite directions!</a:t>
            </a:r>
          </a:p>
        </p:txBody>
      </p:sp>
      <mc:AlternateContent xmlns:mc="http://schemas.openxmlformats.org/markup-compatibility/2006" xmlns:a14="http://schemas.microsoft.com/office/drawing/2010/main">
        <mc:Choice Requires="a14">
          <p:sp>
            <p:nvSpPr>
              <p:cNvPr id="64" name="TextBox 63"/>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64" name="TextBox 63"/>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9" name="TextBox 68"/>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70" name="TextBox 69"/>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1" name="TextBox 70"/>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71" name="TextBox 70"/>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4"/>
                <a:stretch>
                  <a:fillRect b="-3846"/>
                </a:stretch>
              </a:blipFill>
            </p:spPr>
            <p:txBody>
              <a:bodyPr/>
              <a:lstStyle/>
              <a:p>
                <a:r>
                  <a:rPr lang="en-GB">
                    <a:noFill/>
                  </a:rPr>
                  <a:t> </a:t>
                </a:r>
              </a:p>
            </p:txBody>
          </p:sp>
        </mc:Fallback>
      </mc:AlternateContent>
      <p:sp>
        <p:nvSpPr>
          <p:cNvPr id="72" name="TextBox 71"/>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5"/>
              </a:rPr>
              <a:t>Applet for collision demonstrations</a:t>
            </a:r>
            <a:endParaRPr lang="en-GB" sz="1400" dirty="0">
              <a:latin typeface="Comic Sans MS" pitchFamily="66" charset="0"/>
            </a:endParaRPr>
          </a:p>
        </p:txBody>
      </p:sp>
      <p:sp>
        <p:nvSpPr>
          <p:cNvPr id="74"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75" name="テキスト ボックス 3">
            <a:extLst>
              <a:ext uri="{FF2B5EF4-FFF2-40B4-BE49-F238E27FC236}">
                <a16:creationId xmlns:a16="http://schemas.microsoft.com/office/drawing/2014/main" id="{6B541AC0-0713-47D7-9D98-F34D1BB5D915}"/>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4A</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92118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blinds(horizontal)">
                                      <p:cBhvr>
                                        <p:cTn id="12" dur="500"/>
                                        <p:tgtEl>
                                          <p:spTgt spid="7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blinds(horizontal)">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blinds(horizontal)">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8">
                                            <p:txEl>
                                              <p:pRg st="0" end="0"/>
                                            </p:txEl>
                                          </p:spTgt>
                                        </p:tgtEl>
                                        <p:attrNameLst>
                                          <p:attrName>style.visibility</p:attrName>
                                        </p:attrNameLst>
                                      </p:cBhvr>
                                      <p:to>
                                        <p:strVal val="visible"/>
                                      </p:to>
                                    </p:set>
                                    <p:animEffect transition="in" filter="blinds(horizontal)">
                                      <p:cBhvr>
                                        <p:cTn id="27" dur="500"/>
                                        <p:tgtEl>
                                          <p:spTgt spid="6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8">
                                            <p:txEl>
                                              <p:pRg st="1" end="1"/>
                                            </p:txEl>
                                          </p:spTgt>
                                        </p:tgtEl>
                                        <p:attrNameLst>
                                          <p:attrName>style.visibility</p:attrName>
                                        </p:attrNameLst>
                                      </p:cBhvr>
                                      <p:to>
                                        <p:strVal val="visible"/>
                                      </p:to>
                                    </p:set>
                                    <p:animEffect transition="in" filter="blinds(horizontal)">
                                      <p:cBhvr>
                                        <p:cTn id="32" dur="500"/>
                                        <p:tgtEl>
                                          <p:spTgt spid="68">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blinds(horizontal)">
                                      <p:cBhvr>
                                        <p:cTn id="37" dur="500"/>
                                        <p:tgtEl>
                                          <p:spTgt spid="4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blinds(horizontal)">
                                      <p:cBhvr>
                                        <p:cTn id="42" dur="500"/>
                                        <p:tgtEl>
                                          <p:spTgt spid="4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blinds(horizontal)">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blinds(horizontal)">
                                      <p:cBhvr>
                                        <p:cTn id="52" dur="500"/>
                                        <p:tgtEl>
                                          <p:spTgt spid="49"/>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blinds(horizontal)">
                                      <p:cBhvr>
                                        <p:cTn id="57" dur="500"/>
                                        <p:tgtEl>
                                          <p:spTgt spid="50"/>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blinds(horizontal)">
                                      <p:cBhvr>
                                        <p:cTn id="6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41" grpId="0"/>
      <p:bldP spid="45" grpId="0" animBg="1"/>
      <p:bldP spid="48" grpId="0"/>
      <p:bldP spid="44" grpId="0"/>
      <p:bldP spid="49" grpId="0" animBg="1"/>
      <p:bldP spid="50" grpId="0"/>
      <p:bldP spid="12" grpId="0"/>
    </p:bld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TotalTime>
  <Words>13959</Words>
  <Application>Microsoft Office PowerPoint</Application>
  <PresentationFormat>画面に合わせる (4:3)</PresentationFormat>
  <Paragraphs>2323</Paragraphs>
  <Slides>64</Slides>
  <Notes>6</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64</vt:i4>
      </vt:variant>
    </vt:vector>
  </HeadingPairs>
  <TitlesOfParts>
    <vt:vector size="77" baseType="lpstr">
      <vt:lpstr>HGGyoshotai</vt:lpstr>
      <vt:lpstr>游ゴシック</vt:lpstr>
      <vt:lpstr>游ゴシック Light</vt:lpstr>
      <vt:lpstr>Arial</vt:lpstr>
      <vt:lpstr>Arial Black</vt:lpstr>
      <vt:lpstr>Calibri</vt:lpstr>
      <vt:lpstr>Calibri Light</vt:lpstr>
      <vt:lpstr>Cambria Math</vt:lpstr>
      <vt:lpstr>Comic Sans MS</vt:lpstr>
      <vt:lpstr>Papyrus</vt:lpstr>
      <vt:lpstr>Segoe UI Black</vt:lpstr>
      <vt:lpstr>Wingdings</vt:lpstr>
      <vt:lpstr>Office テーマ</vt:lpstr>
      <vt:lpstr>PowerPoint プレゼンテーション</vt:lpstr>
      <vt:lpstr>Prior Knowledge Check</vt:lpstr>
      <vt:lpstr>PowerPoint プレゼンテーション</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PowerPoint プレゼンテーション</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PowerPoint プレゼンテーション</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PowerPoint プレゼンテーション</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Mike Pye</dc:creator>
  <cp:lastModifiedBy>Mike Pye</cp:lastModifiedBy>
  <cp:revision>160</cp:revision>
  <dcterms:created xsi:type="dcterms:W3CDTF">2017-08-14T15:35:38Z</dcterms:created>
  <dcterms:modified xsi:type="dcterms:W3CDTF">2018-08-13T23:54:00Z</dcterms:modified>
</cp:coreProperties>
</file>