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1.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2.xml" ContentType="application/vnd.openxmlformats-officedocument.presentationml.notesSlide+xml"/>
  <Override PartName="/ppt/tags/tag31.xml" ContentType="application/vnd.openxmlformats-officedocument.presentationml.tags+xml"/>
  <Override PartName="/ppt/notesSlides/notesSlide3.xml" ContentType="application/vnd.openxmlformats-officedocument.presentationml.notesSlide+xml"/>
  <Override PartName="/ppt/tags/tag32.xml" ContentType="application/vnd.openxmlformats-officedocument.presentationml.tags+xml"/>
  <Override PartName="/ppt/notesSlides/notesSlide4.xml" ContentType="application/vnd.openxmlformats-officedocument.presentationml.notesSlide+xml"/>
  <Override PartName="/ppt/tags/tag33.xml" ContentType="application/vnd.openxmlformats-officedocument.presentationml.tags+xml"/>
  <Override PartName="/ppt/notesSlides/notesSlide5.xml" ContentType="application/vnd.openxmlformats-officedocument.presentationml.notesSlide+xml"/>
  <Override PartName="/ppt/tags/tag34.xml" ContentType="application/vnd.openxmlformats-officedocument.presentationml.tags+xml"/>
  <Override PartName="/ppt/notesSlides/notesSlide6.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6"/>
  </p:notesMasterIdLst>
  <p:sldIdLst>
    <p:sldId id="256" r:id="rId2"/>
    <p:sldId id="259" r:id="rId3"/>
    <p:sldId id="258" r:id="rId4"/>
    <p:sldId id="269" r:id="rId5"/>
    <p:sldId id="270" r:id="rId6"/>
    <p:sldId id="271" r:id="rId7"/>
    <p:sldId id="272" r:id="rId8"/>
    <p:sldId id="273" r:id="rId9"/>
    <p:sldId id="274" r:id="rId10"/>
    <p:sldId id="275" r:id="rId11"/>
    <p:sldId id="276" r:id="rId12"/>
    <p:sldId id="277" r:id="rId13"/>
    <p:sldId id="278" r:id="rId14"/>
    <p:sldId id="279" r:id="rId15"/>
    <p:sldId id="280" r:id="rId16"/>
    <p:sldId id="281" r:id="rId17"/>
    <p:sldId id="282" r:id="rId18"/>
    <p:sldId id="283" r:id="rId19"/>
    <p:sldId id="284" r:id="rId20"/>
    <p:sldId id="285" r:id="rId21"/>
    <p:sldId id="286" r:id="rId22"/>
    <p:sldId id="263" r:id="rId23"/>
    <p:sldId id="287" r:id="rId24"/>
    <p:sldId id="288" r:id="rId25"/>
    <p:sldId id="289" r:id="rId26"/>
    <p:sldId id="290" r:id="rId27"/>
    <p:sldId id="291" r:id="rId28"/>
    <p:sldId id="292" r:id="rId29"/>
    <p:sldId id="265" r:id="rId30"/>
    <p:sldId id="293" r:id="rId31"/>
    <p:sldId id="294" r:id="rId32"/>
    <p:sldId id="295" r:id="rId33"/>
    <p:sldId id="296" r:id="rId34"/>
    <p:sldId id="297" r:id="rId35"/>
    <p:sldId id="298" r:id="rId36"/>
    <p:sldId id="299" r:id="rId37"/>
    <p:sldId id="300" r:id="rId38"/>
    <p:sldId id="301" r:id="rId39"/>
    <p:sldId id="302" r:id="rId40"/>
    <p:sldId id="267" r:id="rId41"/>
    <p:sldId id="303" r:id="rId42"/>
    <p:sldId id="304" r:id="rId43"/>
    <p:sldId id="305" r:id="rId44"/>
    <p:sldId id="306" r:id="rId45"/>
    <p:sldId id="307" r:id="rId46"/>
    <p:sldId id="308" r:id="rId47"/>
    <p:sldId id="309" r:id="rId48"/>
    <p:sldId id="310" r:id="rId49"/>
    <p:sldId id="311" r:id="rId50"/>
    <p:sldId id="312" r:id="rId51"/>
    <p:sldId id="313" r:id="rId52"/>
    <p:sldId id="314" r:id="rId53"/>
    <p:sldId id="315" r:id="rId54"/>
    <p:sldId id="316" r:id="rId55"/>
    <p:sldId id="317" r:id="rId56"/>
    <p:sldId id="318" r:id="rId57"/>
    <p:sldId id="319" r:id="rId58"/>
    <p:sldId id="320" r:id="rId59"/>
    <p:sldId id="321" r:id="rId60"/>
    <p:sldId id="322" r:id="rId61"/>
    <p:sldId id="323" r:id="rId62"/>
    <p:sldId id="324" r:id="rId63"/>
    <p:sldId id="325" r:id="rId64"/>
    <p:sldId id="326" r:id="rId6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6600"/>
    <a:srgbClr val="FFCC99"/>
    <a:srgbClr val="FF3300"/>
    <a:srgbClr val="CCCCFF"/>
    <a:srgbClr val="A50021"/>
    <a:srgbClr val="FFFFCC"/>
    <a:srgbClr val="CC00CC"/>
    <a:srgbClr val="FFCCCC"/>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1704" y="10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794ADF-6854-472D-9D91-887B699CAC06}" type="datetimeFigureOut">
              <a:rPr lang="en-GB" smtClean="0"/>
              <a:t>14/08/2018</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A84CD9-F56F-46D9-9D61-F5559C1DFCE0}" type="slidenum">
              <a:rPr lang="en-GB" smtClean="0"/>
              <a:t>‹#›</a:t>
            </a:fld>
            <a:endParaRPr lang="en-GB"/>
          </a:p>
        </p:txBody>
      </p:sp>
    </p:spTree>
    <p:extLst>
      <p:ext uri="{BB962C8B-B14F-4D97-AF65-F5344CB8AC3E}">
        <p14:creationId xmlns:p14="http://schemas.microsoft.com/office/powerpoint/2010/main" val="16605920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9A84CD9-F56F-46D9-9D61-F5559C1DFCE0}" type="slidenum">
              <a:rPr lang="en-GB" smtClean="0"/>
              <a:t>16</a:t>
            </a:fld>
            <a:endParaRPr lang="en-GB"/>
          </a:p>
        </p:txBody>
      </p:sp>
    </p:spTree>
    <p:extLst>
      <p:ext uri="{BB962C8B-B14F-4D97-AF65-F5344CB8AC3E}">
        <p14:creationId xmlns:p14="http://schemas.microsoft.com/office/powerpoint/2010/main" val="10282000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BF676C3-D4DA-458B-87AB-7C949E81B849}" type="slidenum">
              <a:rPr lang="en-GB" smtClean="0"/>
              <a:t>35</a:t>
            </a:fld>
            <a:endParaRPr lang="en-GB"/>
          </a:p>
        </p:txBody>
      </p:sp>
    </p:spTree>
    <p:extLst>
      <p:ext uri="{BB962C8B-B14F-4D97-AF65-F5344CB8AC3E}">
        <p14:creationId xmlns:p14="http://schemas.microsoft.com/office/powerpoint/2010/main" val="39790865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BF676C3-D4DA-458B-87AB-7C949E81B849}" type="slidenum">
              <a:rPr lang="en-GB" smtClean="0"/>
              <a:t>36</a:t>
            </a:fld>
            <a:endParaRPr lang="en-GB"/>
          </a:p>
        </p:txBody>
      </p:sp>
    </p:spTree>
    <p:extLst>
      <p:ext uri="{BB962C8B-B14F-4D97-AF65-F5344CB8AC3E}">
        <p14:creationId xmlns:p14="http://schemas.microsoft.com/office/powerpoint/2010/main" val="18792838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BF676C3-D4DA-458B-87AB-7C949E81B849}" type="slidenum">
              <a:rPr lang="en-GB" smtClean="0"/>
              <a:t>37</a:t>
            </a:fld>
            <a:endParaRPr lang="en-GB"/>
          </a:p>
        </p:txBody>
      </p:sp>
    </p:spTree>
    <p:extLst>
      <p:ext uri="{BB962C8B-B14F-4D97-AF65-F5344CB8AC3E}">
        <p14:creationId xmlns:p14="http://schemas.microsoft.com/office/powerpoint/2010/main" val="19111059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30000" dirty="0"/>
          </a:p>
        </p:txBody>
      </p:sp>
      <p:sp>
        <p:nvSpPr>
          <p:cNvPr id="4" name="Slide Number Placeholder 3"/>
          <p:cNvSpPr>
            <a:spLocks noGrp="1"/>
          </p:cNvSpPr>
          <p:nvPr>
            <p:ph type="sldNum" sz="quarter" idx="10"/>
          </p:nvPr>
        </p:nvSpPr>
        <p:spPr/>
        <p:txBody>
          <a:bodyPr/>
          <a:lstStyle/>
          <a:p>
            <a:fld id="{ABF676C3-D4DA-458B-87AB-7C949E81B849}" type="slidenum">
              <a:rPr lang="en-GB" smtClean="0"/>
              <a:t>38</a:t>
            </a:fld>
            <a:endParaRPr lang="en-GB"/>
          </a:p>
        </p:txBody>
      </p:sp>
    </p:spTree>
    <p:extLst>
      <p:ext uri="{BB962C8B-B14F-4D97-AF65-F5344CB8AC3E}">
        <p14:creationId xmlns:p14="http://schemas.microsoft.com/office/powerpoint/2010/main" val="6261029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30000" dirty="0"/>
          </a:p>
        </p:txBody>
      </p:sp>
      <p:sp>
        <p:nvSpPr>
          <p:cNvPr id="4" name="Slide Number Placeholder 3"/>
          <p:cNvSpPr>
            <a:spLocks noGrp="1"/>
          </p:cNvSpPr>
          <p:nvPr>
            <p:ph type="sldNum" sz="quarter" idx="10"/>
          </p:nvPr>
        </p:nvSpPr>
        <p:spPr/>
        <p:txBody>
          <a:bodyPr/>
          <a:lstStyle/>
          <a:p>
            <a:fld id="{ABF676C3-D4DA-458B-87AB-7C949E81B849}" type="slidenum">
              <a:rPr lang="en-GB" smtClean="0"/>
              <a:t>39</a:t>
            </a:fld>
            <a:endParaRPr lang="en-GB"/>
          </a:p>
        </p:txBody>
      </p:sp>
    </p:spTree>
    <p:extLst>
      <p:ext uri="{BB962C8B-B14F-4D97-AF65-F5344CB8AC3E}">
        <p14:creationId xmlns:p14="http://schemas.microsoft.com/office/powerpoint/2010/main" val="1479143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450C350-365A-4F35-859D-17F134836970}" type="datetimeFigureOut">
              <a:rPr lang="en-GB" smtClean="0"/>
              <a:t>14/08/2018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B55662A-1E8C-41A9-AAAB-2F6E2B9C335B}" type="slidenum">
              <a:rPr lang="en-GB" smtClean="0"/>
              <a:t>‹#›</a:t>
            </a:fld>
            <a:endParaRPr lang="en-GB"/>
          </a:p>
        </p:txBody>
      </p:sp>
    </p:spTree>
    <p:extLst>
      <p:ext uri="{BB962C8B-B14F-4D97-AF65-F5344CB8AC3E}">
        <p14:creationId xmlns:p14="http://schemas.microsoft.com/office/powerpoint/2010/main" val="4979349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450C350-365A-4F35-859D-17F134836970}" type="datetimeFigureOut">
              <a:rPr lang="en-GB" smtClean="0"/>
              <a:t>14/08/2018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B55662A-1E8C-41A9-AAAB-2F6E2B9C335B}" type="slidenum">
              <a:rPr lang="en-GB" smtClean="0"/>
              <a:t>‹#›</a:t>
            </a:fld>
            <a:endParaRPr lang="en-GB"/>
          </a:p>
        </p:txBody>
      </p:sp>
    </p:spTree>
    <p:extLst>
      <p:ext uri="{BB962C8B-B14F-4D97-AF65-F5344CB8AC3E}">
        <p14:creationId xmlns:p14="http://schemas.microsoft.com/office/powerpoint/2010/main" val="3850667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450C350-365A-4F35-859D-17F134836970}" type="datetimeFigureOut">
              <a:rPr lang="en-GB" smtClean="0"/>
              <a:t>14/08/2018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B55662A-1E8C-41A9-AAAB-2F6E2B9C335B}" type="slidenum">
              <a:rPr lang="en-GB" smtClean="0"/>
              <a:t>‹#›</a:t>
            </a:fld>
            <a:endParaRPr lang="en-GB"/>
          </a:p>
        </p:txBody>
      </p:sp>
    </p:spTree>
    <p:extLst>
      <p:ext uri="{BB962C8B-B14F-4D97-AF65-F5344CB8AC3E}">
        <p14:creationId xmlns:p14="http://schemas.microsoft.com/office/powerpoint/2010/main" val="3445268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450C350-365A-4F35-859D-17F134836970}" type="datetimeFigureOut">
              <a:rPr lang="en-GB" smtClean="0"/>
              <a:t>14/08/2018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B55662A-1E8C-41A9-AAAB-2F6E2B9C335B}" type="slidenum">
              <a:rPr lang="en-GB" smtClean="0"/>
              <a:t>‹#›</a:t>
            </a:fld>
            <a:endParaRPr lang="en-GB"/>
          </a:p>
        </p:txBody>
      </p:sp>
    </p:spTree>
    <p:extLst>
      <p:ext uri="{BB962C8B-B14F-4D97-AF65-F5344CB8AC3E}">
        <p14:creationId xmlns:p14="http://schemas.microsoft.com/office/powerpoint/2010/main" val="169759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450C350-365A-4F35-859D-17F134836970}" type="datetimeFigureOut">
              <a:rPr lang="en-GB" smtClean="0"/>
              <a:t>14/08/2018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B55662A-1E8C-41A9-AAAB-2F6E2B9C335B}" type="slidenum">
              <a:rPr lang="en-GB" smtClean="0"/>
              <a:t>‹#›</a:t>
            </a:fld>
            <a:endParaRPr lang="en-GB"/>
          </a:p>
        </p:txBody>
      </p:sp>
    </p:spTree>
    <p:extLst>
      <p:ext uri="{BB962C8B-B14F-4D97-AF65-F5344CB8AC3E}">
        <p14:creationId xmlns:p14="http://schemas.microsoft.com/office/powerpoint/2010/main" val="904139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450C350-365A-4F35-859D-17F134836970}" type="datetimeFigureOut">
              <a:rPr lang="en-GB" smtClean="0"/>
              <a:t>14/08/2018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B55662A-1E8C-41A9-AAAB-2F6E2B9C335B}" type="slidenum">
              <a:rPr lang="en-GB" smtClean="0"/>
              <a:t>‹#›</a:t>
            </a:fld>
            <a:endParaRPr lang="en-GB"/>
          </a:p>
        </p:txBody>
      </p:sp>
    </p:spTree>
    <p:extLst>
      <p:ext uri="{BB962C8B-B14F-4D97-AF65-F5344CB8AC3E}">
        <p14:creationId xmlns:p14="http://schemas.microsoft.com/office/powerpoint/2010/main" val="3973651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450C350-365A-4F35-859D-17F134836970}" type="datetimeFigureOut">
              <a:rPr lang="en-GB" smtClean="0"/>
              <a:t>14/08/2018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B55662A-1E8C-41A9-AAAB-2F6E2B9C335B}" type="slidenum">
              <a:rPr lang="en-GB" smtClean="0"/>
              <a:t>‹#›</a:t>
            </a:fld>
            <a:endParaRPr lang="en-GB"/>
          </a:p>
        </p:txBody>
      </p:sp>
    </p:spTree>
    <p:extLst>
      <p:ext uri="{BB962C8B-B14F-4D97-AF65-F5344CB8AC3E}">
        <p14:creationId xmlns:p14="http://schemas.microsoft.com/office/powerpoint/2010/main" val="3533977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450C350-365A-4F35-859D-17F134836970}" type="datetimeFigureOut">
              <a:rPr lang="en-GB" smtClean="0"/>
              <a:t>14/08/2018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B55662A-1E8C-41A9-AAAB-2F6E2B9C335B}" type="slidenum">
              <a:rPr lang="en-GB" smtClean="0"/>
              <a:t>‹#›</a:t>
            </a:fld>
            <a:endParaRPr lang="en-GB"/>
          </a:p>
        </p:txBody>
      </p:sp>
    </p:spTree>
    <p:extLst>
      <p:ext uri="{BB962C8B-B14F-4D97-AF65-F5344CB8AC3E}">
        <p14:creationId xmlns:p14="http://schemas.microsoft.com/office/powerpoint/2010/main" val="704381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50C350-365A-4F35-859D-17F134836970}" type="datetimeFigureOut">
              <a:rPr lang="en-GB" smtClean="0"/>
              <a:t>14/08/2018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B55662A-1E8C-41A9-AAAB-2F6E2B9C335B}" type="slidenum">
              <a:rPr lang="en-GB" smtClean="0"/>
              <a:t>‹#›</a:t>
            </a:fld>
            <a:endParaRPr lang="en-GB"/>
          </a:p>
        </p:txBody>
      </p:sp>
    </p:spTree>
    <p:extLst>
      <p:ext uri="{BB962C8B-B14F-4D97-AF65-F5344CB8AC3E}">
        <p14:creationId xmlns:p14="http://schemas.microsoft.com/office/powerpoint/2010/main" val="2340146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450C350-365A-4F35-859D-17F134836970}" type="datetimeFigureOut">
              <a:rPr lang="en-GB" smtClean="0"/>
              <a:t>14/08/2018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B55662A-1E8C-41A9-AAAB-2F6E2B9C335B}" type="slidenum">
              <a:rPr lang="en-GB" smtClean="0"/>
              <a:t>‹#›</a:t>
            </a:fld>
            <a:endParaRPr lang="en-GB"/>
          </a:p>
        </p:txBody>
      </p:sp>
    </p:spTree>
    <p:extLst>
      <p:ext uri="{BB962C8B-B14F-4D97-AF65-F5344CB8AC3E}">
        <p14:creationId xmlns:p14="http://schemas.microsoft.com/office/powerpoint/2010/main" val="3252038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450C350-365A-4F35-859D-17F134836970}" type="datetimeFigureOut">
              <a:rPr lang="en-GB" smtClean="0"/>
              <a:t>14/08/2018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B55662A-1E8C-41A9-AAAB-2F6E2B9C335B}" type="slidenum">
              <a:rPr lang="en-GB" smtClean="0"/>
              <a:t>‹#›</a:t>
            </a:fld>
            <a:endParaRPr lang="en-GB"/>
          </a:p>
        </p:txBody>
      </p:sp>
    </p:spTree>
    <p:extLst>
      <p:ext uri="{BB962C8B-B14F-4D97-AF65-F5344CB8AC3E}">
        <p14:creationId xmlns:p14="http://schemas.microsoft.com/office/powerpoint/2010/main" val="4100777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4">
                <a:lumMod val="60000"/>
                <a:lumOff val="40000"/>
              </a:schemeClr>
            </a:gs>
            <a:gs pos="7000">
              <a:schemeClr val="accent6">
                <a:lumMod val="20000"/>
                <a:lumOff val="80000"/>
              </a:schemeClr>
            </a:gs>
            <a:gs pos="95000">
              <a:schemeClr val="accent6">
                <a:lumMod val="20000"/>
                <a:lumOff val="80000"/>
              </a:schemeClr>
            </a:gs>
            <a:gs pos="100000">
              <a:schemeClr val="accent4">
                <a:lumMod val="60000"/>
                <a:lumOff val="4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50C350-365A-4F35-859D-17F134836970}" type="datetimeFigureOut">
              <a:rPr lang="en-GB" smtClean="0"/>
              <a:t>14/08/2018</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55662A-1E8C-41A9-AAAB-2F6E2B9C335B}" type="slidenum">
              <a:rPr lang="en-GB" smtClean="0"/>
              <a:t>‹#›</a:t>
            </a:fld>
            <a:endParaRPr lang="en-GB"/>
          </a:p>
        </p:txBody>
      </p:sp>
    </p:spTree>
    <p:extLst>
      <p:ext uri="{BB962C8B-B14F-4D97-AF65-F5344CB8AC3E}">
        <p14:creationId xmlns:p14="http://schemas.microsoft.com/office/powerpoint/2010/main" val="18499737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50.png"/><Relationship Id="rId13" Type="http://schemas.openxmlformats.org/officeDocument/2006/relationships/image" Target="../media/image1.png"/><Relationship Id="rId12"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hyperlink" Target="http://lectureonline.cl.msu.edu/~mmp/kap6/cd157a.htm" TargetMode="External"/><Relationship Id="rId1" Type="http://schemas.openxmlformats.org/officeDocument/2006/relationships/tags" Target="../tags/tag7.xml"/><Relationship Id="rId11" Type="http://schemas.openxmlformats.org/officeDocument/2006/relationships/image" Target="../media/image53.png"/><Relationship Id="rId15" Type="http://schemas.openxmlformats.org/officeDocument/2006/relationships/image" Target="../media/image2.png"/><Relationship Id="rId10" Type="http://schemas.openxmlformats.org/officeDocument/2006/relationships/image" Target="../media/image52.png"/><Relationship Id="rId9" Type="http://schemas.openxmlformats.org/officeDocument/2006/relationships/image" Target="../media/image51.png"/><Relationship Id="rId14" Type="http://schemas.openxmlformats.org/officeDocument/2006/relationships/image" Target="../media/image4.png"/></Relationships>
</file>

<file path=ppt/slides/_rels/slide11.xml.rels><?xml version="1.0" encoding="UTF-8" standalone="yes"?>
<Relationships xmlns="http://schemas.openxmlformats.org/package/2006/relationships"><Relationship Id="rId8" Type="http://schemas.openxmlformats.org/officeDocument/2006/relationships/image" Target="../media/image54.png"/><Relationship Id="rId13" Type="http://schemas.openxmlformats.org/officeDocument/2006/relationships/image" Target="../media/image3.png"/><Relationship Id="rId12" Type="http://schemas.openxmlformats.org/officeDocument/2006/relationships/image" Target="../media/image58.png"/><Relationship Id="rId17" Type="http://schemas.openxmlformats.org/officeDocument/2006/relationships/hyperlink" Target="http://lectureonline.cl.msu.edu/~mmp/kap6/cd157a.htm" TargetMode="Externa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tags" Target="../tags/tag8.xml"/><Relationship Id="rId11" Type="http://schemas.openxmlformats.org/officeDocument/2006/relationships/image" Target="../media/image57.png"/><Relationship Id="rId15" Type="http://schemas.openxmlformats.org/officeDocument/2006/relationships/image" Target="../media/image4.png"/><Relationship Id="rId10" Type="http://schemas.openxmlformats.org/officeDocument/2006/relationships/image" Target="../media/image56.png"/><Relationship Id="rId9" Type="http://schemas.openxmlformats.org/officeDocument/2006/relationships/image" Target="../media/image55.png"/><Relationship Id="rId14" Type="http://schemas.openxmlformats.org/officeDocument/2006/relationships/image" Target="../media/image1.png"/></Relationships>
</file>

<file path=ppt/slides/_rels/slide12.xml.rels><?xml version="1.0" encoding="UTF-8" standalone="yes"?>
<Relationships xmlns="http://schemas.openxmlformats.org/package/2006/relationships"><Relationship Id="rId8" Type="http://schemas.openxmlformats.org/officeDocument/2006/relationships/image" Target="../media/image58.png"/><Relationship Id="rId13" Type="http://schemas.openxmlformats.org/officeDocument/2006/relationships/image" Target="../media/image63.png"/><Relationship Id="rId18" Type="http://schemas.openxmlformats.org/officeDocument/2006/relationships/image" Target="../media/image4.png"/><Relationship Id="rId12" Type="http://schemas.openxmlformats.org/officeDocument/2006/relationships/image" Target="../media/image62.png"/><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image" Target="../media/image3.png"/><Relationship Id="rId20" Type="http://schemas.openxmlformats.org/officeDocument/2006/relationships/hyperlink" Target="http://lectureonline.cl.msu.edu/~mmp/kap6/cd157a.htm" TargetMode="External"/><Relationship Id="rId1" Type="http://schemas.openxmlformats.org/officeDocument/2006/relationships/tags" Target="../tags/tag9.xml"/><Relationship Id="rId11" Type="http://schemas.openxmlformats.org/officeDocument/2006/relationships/image" Target="../media/image61.png"/><Relationship Id="rId15" Type="http://schemas.openxmlformats.org/officeDocument/2006/relationships/image" Target="../media/image65.png"/><Relationship Id="rId10" Type="http://schemas.openxmlformats.org/officeDocument/2006/relationships/image" Target="../media/image60.png"/><Relationship Id="rId19" Type="http://schemas.openxmlformats.org/officeDocument/2006/relationships/image" Target="../media/image2.png"/><Relationship Id="rId9" Type="http://schemas.openxmlformats.org/officeDocument/2006/relationships/image" Target="../media/image59.png"/><Relationship Id="rId14" Type="http://schemas.openxmlformats.org/officeDocument/2006/relationships/image" Target="../media/image64.png"/></Relationships>
</file>

<file path=ppt/slides/_rels/slide13.xml.rels><?xml version="1.0" encoding="UTF-8" standalone="yes"?>
<Relationships xmlns="http://schemas.openxmlformats.org/package/2006/relationships"><Relationship Id="rId8" Type="http://schemas.openxmlformats.org/officeDocument/2006/relationships/image" Target="../media/image58.png"/><Relationship Id="rId13" Type="http://schemas.openxmlformats.org/officeDocument/2006/relationships/image" Target="../media/image69.png"/><Relationship Id="rId18" Type="http://schemas.openxmlformats.org/officeDocument/2006/relationships/image" Target="../media/image74.png"/><Relationship Id="rId21" Type="http://schemas.openxmlformats.org/officeDocument/2006/relationships/image" Target="../media/image4.png"/><Relationship Id="rId12" Type="http://schemas.openxmlformats.org/officeDocument/2006/relationships/image" Target="../media/image65.png"/><Relationship Id="rId17" Type="http://schemas.openxmlformats.org/officeDocument/2006/relationships/image" Target="../media/image73.png"/><Relationship Id="rId2" Type="http://schemas.openxmlformats.org/officeDocument/2006/relationships/slideLayout" Target="../slideLayouts/slideLayout2.xml"/><Relationship Id="rId16" Type="http://schemas.openxmlformats.org/officeDocument/2006/relationships/image" Target="../media/image72.png"/><Relationship Id="rId20" Type="http://schemas.openxmlformats.org/officeDocument/2006/relationships/image" Target="../media/image1.png"/><Relationship Id="rId1" Type="http://schemas.openxmlformats.org/officeDocument/2006/relationships/tags" Target="../tags/tag10.xml"/><Relationship Id="rId11" Type="http://schemas.openxmlformats.org/officeDocument/2006/relationships/image" Target="../media/image68.png"/><Relationship Id="rId15" Type="http://schemas.openxmlformats.org/officeDocument/2006/relationships/image" Target="../media/image71.png"/><Relationship Id="rId23" Type="http://schemas.openxmlformats.org/officeDocument/2006/relationships/hyperlink" Target="http://lectureonline.cl.msu.edu/~mmp/kap6/cd157a.htm" TargetMode="External"/><Relationship Id="rId10" Type="http://schemas.openxmlformats.org/officeDocument/2006/relationships/image" Target="../media/image67.png"/><Relationship Id="rId19" Type="http://schemas.openxmlformats.org/officeDocument/2006/relationships/image" Target="../media/image3.png"/><Relationship Id="rId9" Type="http://schemas.openxmlformats.org/officeDocument/2006/relationships/image" Target="../media/image66.png"/><Relationship Id="rId14" Type="http://schemas.openxmlformats.org/officeDocument/2006/relationships/image" Target="../media/image70.png"/><Relationship Id="rId22" Type="http://schemas.openxmlformats.org/officeDocument/2006/relationships/image" Target="../media/image2.png"/></Relationships>
</file>

<file path=ppt/slides/_rels/slide14.xml.rels><?xml version="1.0" encoding="UTF-8" standalone="yes"?>
<Relationships xmlns="http://schemas.openxmlformats.org/package/2006/relationships"><Relationship Id="rId8" Type="http://schemas.openxmlformats.org/officeDocument/2006/relationships/image" Target="../media/image75.png"/><Relationship Id="rId13" Type="http://schemas.openxmlformats.org/officeDocument/2006/relationships/image" Target="../media/image1.png"/><Relationship Id="rId12"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hyperlink" Target="http://lectureonline.cl.msu.edu/~mmp/kap6/cd157a.htm" TargetMode="External"/><Relationship Id="rId1" Type="http://schemas.openxmlformats.org/officeDocument/2006/relationships/tags" Target="../tags/tag11.xml"/><Relationship Id="rId11" Type="http://schemas.openxmlformats.org/officeDocument/2006/relationships/image" Target="../media/image78.png"/><Relationship Id="rId15" Type="http://schemas.openxmlformats.org/officeDocument/2006/relationships/image" Target="../media/image2.png"/><Relationship Id="rId10" Type="http://schemas.openxmlformats.org/officeDocument/2006/relationships/image" Target="../media/image77.png"/><Relationship Id="rId9" Type="http://schemas.openxmlformats.org/officeDocument/2006/relationships/image" Target="../media/image76.png"/><Relationship Id="rId14" Type="http://schemas.openxmlformats.org/officeDocument/2006/relationships/image" Target="../media/image4.png"/></Relationships>
</file>

<file path=ppt/slides/_rels/slide15.xml.rels><?xml version="1.0" encoding="UTF-8" standalone="yes"?>
<Relationships xmlns="http://schemas.openxmlformats.org/package/2006/relationships"><Relationship Id="rId8" Type="http://schemas.openxmlformats.org/officeDocument/2006/relationships/image" Target="../media/image78.png"/><Relationship Id="rId13" Type="http://schemas.openxmlformats.org/officeDocument/2006/relationships/image" Target="../media/image83.png"/><Relationship Id="rId18" Type="http://schemas.openxmlformats.org/officeDocument/2006/relationships/image" Target="../media/image2.png"/><Relationship Id="rId12" Type="http://schemas.openxmlformats.org/officeDocument/2006/relationships/image" Target="../media/image82.png"/><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tags" Target="../tags/tag12.xml"/><Relationship Id="rId11" Type="http://schemas.openxmlformats.org/officeDocument/2006/relationships/image" Target="../media/image81.png"/><Relationship Id="rId15" Type="http://schemas.openxmlformats.org/officeDocument/2006/relationships/image" Target="../media/image3.png"/><Relationship Id="rId10" Type="http://schemas.openxmlformats.org/officeDocument/2006/relationships/image" Target="../media/image80.png"/><Relationship Id="rId19" Type="http://schemas.openxmlformats.org/officeDocument/2006/relationships/hyperlink" Target="http://lectureonline.cl.msu.edu/~mmp/kap6/cd157a.htm" TargetMode="External"/><Relationship Id="rId9" Type="http://schemas.openxmlformats.org/officeDocument/2006/relationships/image" Target="../media/image79.png"/><Relationship Id="rId14" Type="http://schemas.openxmlformats.org/officeDocument/2006/relationships/image" Target="../media/image84.png"/></Relationships>
</file>

<file path=ppt/slides/_rels/slide16.xml.rels><?xml version="1.0" encoding="UTF-8" standalone="yes"?>
<Relationships xmlns="http://schemas.openxmlformats.org/package/2006/relationships"><Relationship Id="rId8" Type="http://schemas.openxmlformats.org/officeDocument/2006/relationships/image" Target="../media/image78.png"/><Relationship Id="rId13" Type="http://schemas.openxmlformats.org/officeDocument/2006/relationships/image" Target="../media/image88.png"/><Relationship Id="rId18" Type="http://schemas.openxmlformats.org/officeDocument/2006/relationships/image" Target="../media/image93.png"/><Relationship Id="rId3" Type="http://schemas.openxmlformats.org/officeDocument/2006/relationships/notesSlide" Target="../notesSlides/notesSlide1.xml"/><Relationship Id="rId21" Type="http://schemas.openxmlformats.org/officeDocument/2006/relationships/image" Target="../media/image1.png"/><Relationship Id="rId12" Type="http://schemas.openxmlformats.org/officeDocument/2006/relationships/image" Target="../media/image87.png"/><Relationship Id="rId17" Type="http://schemas.openxmlformats.org/officeDocument/2006/relationships/image" Target="../media/image92.png"/><Relationship Id="rId2" Type="http://schemas.openxmlformats.org/officeDocument/2006/relationships/slideLayout" Target="../slideLayouts/slideLayout2.xml"/><Relationship Id="rId16" Type="http://schemas.openxmlformats.org/officeDocument/2006/relationships/image" Target="../media/image91.png"/><Relationship Id="rId20" Type="http://schemas.openxmlformats.org/officeDocument/2006/relationships/image" Target="../media/image3.png"/><Relationship Id="rId1" Type="http://schemas.openxmlformats.org/officeDocument/2006/relationships/tags" Target="../tags/tag13.xml"/><Relationship Id="rId11" Type="http://schemas.openxmlformats.org/officeDocument/2006/relationships/image" Target="../media/image86.png"/><Relationship Id="rId24" Type="http://schemas.openxmlformats.org/officeDocument/2006/relationships/hyperlink" Target="http://lectureonline.cl.msu.edu/~mmp/kap6/cd157a.htm" TargetMode="External"/><Relationship Id="rId15" Type="http://schemas.openxmlformats.org/officeDocument/2006/relationships/image" Target="../media/image90.png"/><Relationship Id="rId23" Type="http://schemas.openxmlformats.org/officeDocument/2006/relationships/image" Target="../media/image2.png"/><Relationship Id="rId10" Type="http://schemas.openxmlformats.org/officeDocument/2006/relationships/image" Target="../media/image85.png"/><Relationship Id="rId19" Type="http://schemas.openxmlformats.org/officeDocument/2006/relationships/image" Target="../media/image94.png"/><Relationship Id="rId9" Type="http://schemas.openxmlformats.org/officeDocument/2006/relationships/image" Target="../media/image84.png"/><Relationship Id="rId14" Type="http://schemas.openxmlformats.org/officeDocument/2006/relationships/image" Target="../media/image89.png"/><Relationship Id="rId22" Type="http://schemas.openxmlformats.org/officeDocument/2006/relationships/image" Target="../media/image4.png"/></Relationships>
</file>

<file path=ppt/slides/_rels/slide17.xml.rels><?xml version="1.0" encoding="UTF-8" standalone="yes"?>
<Relationships xmlns="http://schemas.openxmlformats.org/package/2006/relationships"><Relationship Id="rId8" Type="http://schemas.openxmlformats.org/officeDocument/2006/relationships/image" Target="../media/image95.png"/><Relationship Id="rId13" Type="http://schemas.openxmlformats.org/officeDocument/2006/relationships/image" Target="../media/image100.png"/><Relationship Id="rId18" Type="http://schemas.openxmlformats.org/officeDocument/2006/relationships/image" Target="../media/image105.png"/><Relationship Id="rId21" Type="http://schemas.openxmlformats.org/officeDocument/2006/relationships/image" Target="../media/image1.png"/><Relationship Id="rId12" Type="http://schemas.openxmlformats.org/officeDocument/2006/relationships/image" Target="../media/image99.png"/><Relationship Id="rId17" Type="http://schemas.openxmlformats.org/officeDocument/2006/relationships/image" Target="../media/image104.png"/><Relationship Id="rId2" Type="http://schemas.openxmlformats.org/officeDocument/2006/relationships/slideLayout" Target="../slideLayouts/slideLayout2.xml"/><Relationship Id="rId16" Type="http://schemas.openxmlformats.org/officeDocument/2006/relationships/image" Target="../media/image103.png"/><Relationship Id="rId20" Type="http://schemas.openxmlformats.org/officeDocument/2006/relationships/image" Target="../media/image3.png"/><Relationship Id="rId1" Type="http://schemas.openxmlformats.org/officeDocument/2006/relationships/tags" Target="../tags/tag14.xml"/><Relationship Id="rId11" Type="http://schemas.openxmlformats.org/officeDocument/2006/relationships/image" Target="../media/image98.png"/><Relationship Id="rId24" Type="http://schemas.openxmlformats.org/officeDocument/2006/relationships/hyperlink" Target="http://lectureonline.cl.msu.edu/~mmp/kap6/cd157a.htm" TargetMode="External"/><Relationship Id="rId15" Type="http://schemas.openxmlformats.org/officeDocument/2006/relationships/image" Target="../media/image102.png"/><Relationship Id="rId23" Type="http://schemas.openxmlformats.org/officeDocument/2006/relationships/image" Target="../media/image2.png"/><Relationship Id="rId10" Type="http://schemas.openxmlformats.org/officeDocument/2006/relationships/image" Target="../media/image97.png"/><Relationship Id="rId19" Type="http://schemas.openxmlformats.org/officeDocument/2006/relationships/image" Target="../media/image106.png"/><Relationship Id="rId9" Type="http://schemas.openxmlformats.org/officeDocument/2006/relationships/image" Target="../media/image96.png"/><Relationship Id="rId14" Type="http://schemas.openxmlformats.org/officeDocument/2006/relationships/image" Target="../media/image101.png"/><Relationship Id="rId22" Type="http://schemas.openxmlformats.org/officeDocument/2006/relationships/image" Target="../media/image4.png"/></Relationships>
</file>

<file path=ppt/slides/_rels/slide18.xml.rels><?xml version="1.0" encoding="UTF-8" standalone="yes"?>
<Relationships xmlns="http://schemas.openxmlformats.org/package/2006/relationships"><Relationship Id="rId8" Type="http://schemas.openxmlformats.org/officeDocument/2006/relationships/image" Target="../media/image95.png"/><Relationship Id="rId13" Type="http://schemas.openxmlformats.org/officeDocument/2006/relationships/image" Target="../media/image110.png"/><Relationship Id="rId18" Type="http://schemas.openxmlformats.org/officeDocument/2006/relationships/image" Target="../media/image2.png"/><Relationship Id="rId12" Type="http://schemas.openxmlformats.org/officeDocument/2006/relationships/image" Target="../media/image109.png"/><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1.png"/><Relationship Id="rId20" Type="http://schemas.openxmlformats.org/officeDocument/2006/relationships/image" Target="../media/image6.png"/><Relationship Id="rId1" Type="http://schemas.openxmlformats.org/officeDocument/2006/relationships/tags" Target="../tags/tag15.xml"/><Relationship Id="rId11" Type="http://schemas.openxmlformats.org/officeDocument/2006/relationships/image" Target="../media/image108.png"/><Relationship Id="rId15" Type="http://schemas.openxmlformats.org/officeDocument/2006/relationships/image" Target="../media/image3.png"/><Relationship Id="rId10" Type="http://schemas.openxmlformats.org/officeDocument/2006/relationships/image" Target="../media/image107.png"/><Relationship Id="rId19" Type="http://schemas.openxmlformats.org/officeDocument/2006/relationships/hyperlink" Target="http://lectureonline.cl.msu.edu/~mmp/kap6/cd157a.htm" TargetMode="External"/><Relationship Id="rId9" Type="http://schemas.openxmlformats.org/officeDocument/2006/relationships/image" Target="../media/image96.png"/><Relationship Id="rId14" Type="http://schemas.openxmlformats.org/officeDocument/2006/relationships/image" Target="../media/image5.png"/></Relationships>
</file>

<file path=ppt/slides/_rels/slide19.xml.rels><?xml version="1.0" encoding="UTF-8" standalone="yes"?>
<Relationships xmlns="http://schemas.openxmlformats.org/package/2006/relationships"><Relationship Id="rId8" Type="http://schemas.openxmlformats.org/officeDocument/2006/relationships/image" Target="../media/image112.png"/><Relationship Id="rId13" Type="http://schemas.openxmlformats.org/officeDocument/2006/relationships/image" Target="../media/image117.png"/><Relationship Id="rId18" Type="http://schemas.openxmlformats.org/officeDocument/2006/relationships/hyperlink" Target="http://lectureonline.cl.msu.edu/~mmp/kap6/cd157a.htm" TargetMode="External"/><Relationship Id="rId12" Type="http://schemas.openxmlformats.org/officeDocument/2006/relationships/image" Target="../media/image116.png"/><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tags" Target="../tags/tag16.xml"/><Relationship Id="rId11" Type="http://schemas.openxmlformats.org/officeDocument/2006/relationships/image" Target="../media/image115.png"/><Relationship Id="rId15" Type="http://schemas.openxmlformats.org/officeDocument/2006/relationships/image" Target="../media/image1.png"/><Relationship Id="rId10" Type="http://schemas.openxmlformats.org/officeDocument/2006/relationships/image" Target="../media/image114.png"/><Relationship Id="rId9" Type="http://schemas.openxmlformats.org/officeDocument/2006/relationships/image" Target="../media/image113.png"/><Relationship Id="rId1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12.png"/><Relationship Id="rId13" Type="http://schemas.openxmlformats.org/officeDocument/2006/relationships/image" Target="../media/image121.png"/><Relationship Id="rId18" Type="http://schemas.openxmlformats.org/officeDocument/2006/relationships/image" Target="../media/image1.png"/><Relationship Id="rId21" Type="http://schemas.openxmlformats.org/officeDocument/2006/relationships/hyperlink" Target="http://lectureonline.cl.msu.edu/~mmp/kap6/cd157a.htm" TargetMode="External"/><Relationship Id="rId12" Type="http://schemas.openxmlformats.org/officeDocument/2006/relationships/image" Target="../media/image120.png"/><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124.png"/><Relationship Id="rId20" Type="http://schemas.openxmlformats.org/officeDocument/2006/relationships/image" Target="../media/image2.png"/><Relationship Id="rId1" Type="http://schemas.openxmlformats.org/officeDocument/2006/relationships/tags" Target="../tags/tag17.xml"/><Relationship Id="rId11" Type="http://schemas.openxmlformats.org/officeDocument/2006/relationships/image" Target="../media/image119.png"/><Relationship Id="rId15" Type="http://schemas.openxmlformats.org/officeDocument/2006/relationships/image" Target="../media/image123.png"/><Relationship Id="rId10" Type="http://schemas.openxmlformats.org/officeDocument/2006/relationships/image" Target="../media/image118.png"/><Relationship Id="rId19" Type="http://schemas.openxmlformats.org/officeDocument/2006/relationships/image" Target="../media/image4.png"/><Relationship Id="rId9" Type="http://schemas.openxmlformats.org/officeDocument/2006/relationships/image" Target="../media/image113.png"/><Relationship Id="rId14" Type="http://schemas.openxmlformats.org/officeDocument/2006/relationships/image" Target="../media/image122.png"/></Relationships>
</file>

<file path=ppt/slides/_rels/slide21.xml.rels><?xml version="1.0" encoding="UTF-8" standalone="yes"?>
<Relationships xmlns="http://schemas.openxmlformats.org/package/2006/relationships"><Relationship Id="rId13" Type="http://schemas.openxmlformats.org/officeDocument/2006/relationships/image" Target="../media/image129.png"/><Relationship Id="rId18" Type="http://schemas.openxmlformats.org/officeDocument/2006/relationships/image" Target="../media/image3.png"/><Relationship Id="rId21" Type="http://schemas.openxmlformats.org/officeDocument/2006/relationships/image" Target="../media/image2.png"/><Relationship Id="rId12" Type="http://schemas.openxmlformats.org/officeDocument/2006/relationships/image" Target="../media/image128.png"/><Relationship Id="rId17" Type="http://schemas.openxmlformats.org/officeDocument/2006/relationships/image" Target="../media/image133.png"/><Relationship Id="rId2" Type="http://schemas.openxmlformats.org/officeDocument/2006/relationships/slideLayout" Target="../slideLayouts/slideLayout2.xml"/><Relationship Id="rId16" Type="http://schemas.openxmlformats.org/officeDocument/2006/relationships/image" Target="../media/image132.png"/><Relationship Id="rId20" Type="http://schemas.openxmlformats.org/officeDocument/2006/relationships/image" Target="../media/image4.png"/><Relationship Id="rId1" Type="http://schemas.openxmlformats.org/officeDocument/2006/relationships/tags" Target="../tags/tag18.xml"/><Relationship Id="rId11" Type="http://schemas.openxmlformats.org/officeDocument/2006/relationships/image" Target="../media/image127.png"/><Relationship Id="rId15" Type="http://schemas.openxmlformats.org/officeDocument/2006/relationships/image" Target="../media/image131.png"/><Relationship Id="rId10" Type="http://schemas.openxmlformats.org/officeDocument/2006/relationships/image" Target="../media/image126.png"/><Relationship Id="rId19" Type="http://schemas.openxmlformats.org/officeDocument/2006/relationships/image" Target="../media/image1.png"/><Relationship Id="rId9" Type="http://schemas.openxmlformats.org/officeDocument/2006/relationships/image" Target="../media/image125.png"/><Relationship Id="rId14" Type="http://schemas.openxmlformats.org/officeDocument/2006/relationships/image" Target="../media/image130.png"/><Relationship Id="rId22" Type="http://schemas.openxmlformats.org/officeDocument/2006/relationships/hyperlink" Target="http://lectureonline.cl.msu.edu/~mmp/kap6/cd157a.htm"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8" Type="http://schemas.openxmlformats.org/officeDocument/2006/relationships/image" Target="../media/image1290.png"/><Relationship Id="rId13" Type="http://schemas.openxmlformats.org/officeDocument/2006/relationships/image" Target="../media/image4.png"/><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ags" Target="../tags/tag19.xml"/><Relationship Id="rId11" Type="http://schemas.openxmlformats.org/officeDocument/2006/relationships/image" Target="../media/image3.png"/><Relationship Id="rId15" Type="http://schemas.openxmlformats.org/officeDocument/2006/relationships/hyperlink" Target="http://lectureonline.cl.msu.edu/~mmp/kap6/cd157a.htm" TargetMode="External"/><Relationship Id="rId10" Type="http://schemas.openxmlformats.org/officeDocument/2006/relationships/image" Target="../media/image510.png"/><Relationship Id="rId9" Type="http://schemas.openxmlformats.org/officeDocument/2006/relationships/image" Target="../media/image1300.png"/><Relationship Id="rId14" Type="http://schemas.openxmlformats.org/officeDocument/2006/relationships/image" Target="../media/image2.png"/></Relationships>
</file>

<file path=ppt/slides/_rels/slide24.xml.rels><?xml version="1.0" encoding="UTF-8" standalone="yes"?>
<Relationships xmlns="http://schemas.openxmlformats.org/package/2006/relationships"><Relationship Id="rId13" Type="http://schemas.openxmlformats.org/officeDocument/2006/relationships/image" Target="../media/image3.png"/><Relationship Id="rId12" Type="http://schemas.openxmlformats.org/officeDocument/2006/relationships/image" Target="../media/image510.png"/><Relationship Id="rId17" Type="http://schemas.openxmlformats.org/officeDocument/2006/relationships/hyperlink" Target="http://lectureonline.cl.msu.edu/~mmp/kap6/cd157a.htm" TargetMode="Externa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tags" Target="../tags/tag20.xml"/><Relationship Id="rId11" Type="http://schemas.openxmlformats.org/officeDocument/2006/relationships/image" Target="../media/image1330.png"/><Relationship Id="rId15" Type="http://schemas.openxmlformats.org/officeDocument/2006/relationships/image" Target="../media/image4.png"/><Relationship Id="rId10" Type="http://schemas.openxmlformats.org/officeDocument/2006/relationships/image" Target="../media/image1320.png"/><Relationship Id="rId9" Type="http://schemas.openxmlformats.org/officeDocument/2006/relationships/image" Target="../media/image1310.png"/><Relationship Id="rId14" Type="http://schemas.openxmlformats.org/officeDocument/2006/relationships/image" Target="../media/image1.png"/></Relationships>
</file>

<file path=ppt/slides/_rels/slide25.xml.rels><?xml version="1.0" encoding="UTF-8" standalone="yes"?>
<Relationships xmlns="http://schemas.openxmlformats.org/package/2006/relationships"><Relationship Id="rId13" Type="http://schemas.openxmlformats.org/officeDocument/2006/relationships/image" Target="../media/image3.png"/><Relationship Id="rId12" Type="http://schemas.openxmlformats.org/officeDocument/2006/relationships/image" Target="../media/image510.png"/><Relationship Id="rId17" Type="http://schemas.openxmlformats.org/officeDocument/2006/relationships/hyperlink" Target="http://lectureonline.cl.msu.edu/~mmp/kap6/cd157a.htm" TargetMode="Externa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tags" Target="../tags/tag21.xml"/><Relationship Id="rId11" Type="http://schemas.openxmlformats.org/officeDocument/2006/relationships/image" Target="../media/image136.png"/><Relationship Id="rId15" Type="http://schemas.openxmlformats.org/officeDocument/2006/relationships/image" Target="../media/image4.png"/><Relationship Id="rId10" Type="http://schemas.openxmlformats.org/officeDocument/2006/relationships/image" Target="../media/image135.png"/><Relationship Id="rId9" Type="http://schemas.openxmlformats.org/officeDocument/2006/relationships/image" Target="../media/image134.png"/><Relationship Id="rId14" Type="http://schemas.openxmlformats.org/officeDocument/2006/relationships/image" Target="../media/image1.png"/></Relationships>
</file>

<file path=ppt/slides/_rels/slide26.xml.rels><?xml version="1.0" encoding="UTF-8" standalone="yes"?>
<Relationships xmlns="http://schemas.openxmlformats.org/package/2006/relationships"><Relationship Id="rId13" Type="http://schemas.openxmlformats.org/officeDocument/2006/relationships/image" Target="../media/image141.png"/><Relationship Id="rId18" Type="http://schemas.openxmlformats.org/officeDocument/2006/relationships/image" Target="../media/image146.png"/><Relationship Id="rId21" Type="http://schemas.openxmlformats.org/officeDocument/2006/relationships/image" Target="../media/image1.png"/><Relationship Id="rId12" Type="http://schemas.openxmlformats.org/officeDocument/2006/relationships/image" Target="../media/image140.png"/><Relationship Id="rId17" Type="http://schemas.openxmlformats.org/officeDocument/2006/relationships/image" Target="../media/image145.png"/><Relationship Id="rId2" Type="http://schemas.openxmlformats.org/officeDocument/2006/relationships/slideLayout" Target="../slideLayouts/slideLayout2.xml"/><Relationship Id="rId16" Type="http://schemas.openxmlformats.org/officeDocument/2006/relationships/image" Target="../media/image144.png"/><Relationship Id="rId20" Type="http://schemas.openxmlformats.org/officeDocument/2006/relationships/image" Target="../media/image3.png"/><Relationship Id="rId1" Type="http://schemas.openxmlformats.org/officeDocument/2006/relationships/tags" Target="../tags/tag22.xml"/><Relationship Id="rId11" Type="http://schemas.openxmlformats.org/officeDocument/2006/relationships/image" Target="../media/image139.png"/><Relationship Id="rId24" Type="http://schemas.openxmlformats.org/officeDocument/2006/relationships/hyperlink" Target="http://lectureonline.cl.msu.edu/~mmp/kap6/cd157a.htm" TargetMode="External"/><Relationship Id="rId15" Type="http://schemas.openxmlformats.org/officeDocument/2006/relationships/image" Target="../media/image143.png"/><Relationship Id="rId23" Type="http://schemas.openxmlformats.org/officeDocument/2006/relationships/image" Target="../media/image2.png"/><Relationship Id="rId10" Type="http://schemas.openxmlformats.org/officeDocument/2006/relationships/image" Target="../media/image138.png"/><Relationship Id="rId19" Type="http://schemas.openxmlformats.org/officeDocument/2006/relationships/image" Target="../media/image510.png"/><Relationship Id="rId9" Type="http://schemas.openxmlformats.org/officeDocument/2006/relationships/image" Target="../media/image137.png"/><Relationship Id="rId14" Type="http://schemas.openxmlformats.org/officeDocument/2006/relationships/image" Target="../media/image142.png"/><Relationship Id="rId22" Type="http://schemas.openxmlformats.org/officeDocument/2006/relationships/image" Target="../media/image4.png"/></Relationships>
</file>

<file path=ppt/slides/_rels/slide27.xml.rels><?xml version="1.0" encoding="UTF-8" standalone="yes"?>
<Relationships xmlns="http://schemas.openxmlformats.org/package/2006/relationships"><Relationship Id="rId13" Type="http://schemas.openxmlformats.org/officeDocument/2006/relationships/image" Target="../media/image141.png"/><Relationship Id="rId18" Type="http://schemas.openxmlformats.org/officeDocument/2006/relationships/image" Target="../media/image155.png"/><Relationship Id="rId26" Type="http://schemas.openxmlformats.org/officeDocument/2006/relationships/hyperlink" Target="http://lectureonline.cl.msu.edu/~mmp/kap6/cd157a.htm" TargetMode="External"/><Relationship Id="rId21" Type="http://schemas.openxmlformats.org/officeDocument/2006/relationships/image" Target="../media/image510.png"/><Relationship Id="rId12" Type="http://schemas.openxmlformats.org/officeDocument/2006/relationships/image" Target="../media/image150.png"/><Relationship Id="rId17" Type="http://schemas.openxmlformats.org/officeDocument/2006/relationships/image" Target="../media/image154.png"/><Relationship Id="rId25"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53.png"/><Relationship Id="rId20" Type="http://schemas.openxmlformats.org/officeDocument/2006/relationships/image" Target="../media/image157.png"/><Relationship Id="rId1" Type="http://schemas.openxmlformats.org/officeDocument/2006/relationships/tags" Target="../tags/tag23.xml"/><Relationship Id="rId11" Type="http://schemas.openxmlformats.org/officeDocument/2006/relationships/image" Target="../media/image149.png"/><Relationship Id="rId24" Type="http://schemas.openxmlformats.org/officeDocument/2006/relationships/image" Target="../media/image4.png"/><Relationship Id="rId15" Type="http://schemas.openxmlformats.org/officeDocument/2006/relationships/image" Target="../media/image152.png"/><Relationship Id="rId23" Type="http://schemas.openxmlformats.org/officeDocument/2006/relationships/image" Target="../media/image1.png"/><Relationship Id="rId10" Type="http://schemas.openxmlformats.org/officeDocument/2006/relationships/image" Target="../media/image148.png"/><Relationship Id="rId19" Type="http://schemas.openxmlformats.org/officeDocument/2006/relationships/image" Target="../media/image156.png"/><Relationship Id="rId9" Type="http://schemas.openxmlformats.org/officeDocument/2006/relationships/image" Target="../media/image147.png"/><Relationship Id="rId14" Type="http://schemas.openxmlformats.org/officeDocument/2006/relationships/image" Target="../media/image151.png"/><Relationship Id="rId22" Type="http://schemas.openxmlformats.org/officeDocument/2006/relationships/image" Target="../media/image3.png"/></Relationships>
</file>

<file path=ppt/slides/_rels/slide28.xml.rels><?xml version="1.0" encoding="UTF-8" standalone="yes"?>
<Relationships xmlns="http://schemas.openxmlformats.org/package/2006/relationships"><Relationship Id="rId13" Type="http://schemas.openxmlformats.org/officeDocument/2006/relationships/image" Target="../media/image160.png"/><Relationship Id="rId18" Type="http://schemas.openxmlformats.org/officeDocument/2006/relationships/image" Target="../media/image1.png"/><Relationship Id="rId21" Type="http://schemas.openxmlformats.org/officeDocument/2006/relationships/hyperlink" Target="http://lectureonline.cl.msu.edu/~mmp/kap6/cd157a.htm" TargetMode="External"/><Relationship Id="rId12" Type="http://schemas.openxmlformats.org/officeDocument/2006/relationships/image" Target="../media/image159.png"/><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510.png"/><Relationship Id="rId20" Type="http://schemas.openxmlformats.org/officeDocument/2006/relationships/image" Target="../media/image2.png"/><Relationship Id="rId1" Type="http://schemas.openxmlformats.org/officeDocument/2006/relationships/tags" Target="../tags/tag24.xml"/><Relationship Id="rId11" Type="http://schemas.openxmlformats.org/officeDocument/2006/relationships/image" Target="../media/image158.png"/><Relationship Id="rId15" Type="http://schemas.openxmlformats.org/officeDocument/2006/relationships/image" Target="../media/image161.png"/><Relationship Id="rId10" Type="http://schemas.openxmlformats.org/officeDocument/2006/relationships/image" Target="../media/image157.png"/><Relationship Id="rId19" Type="http://schemas.openxmlformats.org/officeDocument/2006/relationships/image" Target="../media/image4.png"/><Relationship Id="rId9" Type="http://schemas.openxmlformats.org/officeDocument/2006/relationships/image" Target="../media/image151.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3" Type="http://schemas.openxmlformats.org/officeDocument/2006/relationships/image" Target="../media/image510.png"/><Relationship Id="rId18" Type="http://schemas.openxmlformats.org/officeDocument/2006/relationships/hyperlink" Target="http://lectureonline.cl.msu.edu/~mmp/kap6/cd157a.htm" TargetMode="External"/><Relationship Id="rId12" Type="http://schemas.openxmlformats.org/officeDocument/2006/relationships/image" Target="../media/image304.png"/><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tags" Target="../tags/tag25.xml"/><Relationship Id="rId11" Type="http://schemas.openxmlformats.org/officeDocument/2006/relationships/image" Target="../media/image303.png"/><Relationship Id="rId15" Type="http://schemas.openxmlformats.org/officeDocument/2006/relationships/image" Target="../media/image1.png"/><Relationship Id="rId10" Type="http://schemas.openxmlformats.org/officeDocument/2006/relationships/image" Target="../media/image302.png"/><Relationship Id="rId9" Type="http://schemas.openxmlformats.org/officeDocument/2006/relationships/image" Target="../media/image301.png"/><Relationship Id="rId14" Type="http://schemas.openxmlformats.org/officeDocument/2006/relationships/image" Target="../media/image3.png"/></Relationships>
</file>

<file path=ppt/slides/_rels/slide31.xml.rels><?xml version="1.0" encoding="UTF-8" standalone="yes"?>
<Relationships xmlns="http://schemas.openxmlformats.org/package/2006/relationships"><Relationship Id="rId13" Type="http://schemas.openxmlformats.org/officeDocument/2006/relationships/image" Target="../media/image308.png"/><Relationship Id="rId18" Type="http://schemas.openxmlformats.org/officeDocument/2006/relationships/image" Target="../media/image2.png"/><Relationship Id="rId12" Type="http://schemas.openxmlformats.org/officeDocument/2006/relationships/image" Target="../media/image307.png"/><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tags" Target="../tags/tag26.xml"/><Relationship Id="rId11" Type="http://schemas.openxmlformats.org/officeDocument/2006/relationships/image" Target="../media/image306.png"/><Relationship Id="rId15" Type="http://schemas.openxmlformats.org/officeDocument/2006/relationships/image" Target="../media/image3.png"/><Relationship Id="rId10" Type="http://schemas.openxmlformats.org/officeDocument/2006/relationships/image" Target="../media/image305.png"/><Relationship Id="rId19" Type="http://schemas.openxmlformats.org/officeDocument/2006/relationships/hyperlink" Target="http://lectureonline.cl.msu.edu/~mmp/kap6/cd157a.htm" TargetMode="External"/><Relationship Id="rId9" Type="http://schemas.openxmlformats.org/officeDocument/2006/relationships/image" Target="../media/image304.png"/><Relationship Id="rId14" Type="http://schemas.openxmlformats.org/officeDocument/2006/relationships/image" Target="../media/image510.png"/></Relationships>
</file>

<file path=ppt/slides/_rels/slide32.xml.rels><?xml version="1.0" encoding="UTF-8" standalone="yes"?>
<Relationships xmlns="http://schemas.openxmlformats.org/package/2006/relationships"><Relationship Id="rId13" Type="http://schemas.openxmlformats.org/officeDocument/2006/relationships/image" Target="../media/image311.png"/><Relationship Id="rId18" Type="http://schemas.openxmlformats.org/officeDocument/2006/relationships/image" Target="../media/image316.png"/><Relationship Id="rId26" Type="http://schemas.openxmlformats.org/officeDocument/2006/relationships/image" Target="../media/image322.png"/><Relationship Id="rId21" Type="http://schemas.openxmlformats.org/officeDocument/2006/relationships/image" Target="../media/image319.png"/><Relationship Id="rId12" Type="http://schemas.openxmlformats.org/officeDocument/2006/relationships/image" Target="../media/image310.png"/><Relationship Id="rId17" Type="http://schemas.openxmlformats.org/officeDocument/2006/relationships/image" Target="../media/image315.png"/><Relationship Id="rId25" Type="http://schemas.openxmlformats.org/officeDocument/2006/relationships/image" Target="../media/image313.png"/><Relationship Id="rId2" Type="http://schemas.openxmlformats.org/officeDocument/2006/relationships/slideLayout" Target="../slideLayouts/slideLayout2.xml"/><Relationship Id="rId16" Type="http://schemas.openxmlformats.org/officeDocument/2006/relationships/image" Target="../media/image314.png"/><Relationship Id="rId20" Type="http://schemas.openxmlformats.org/officeDocument/2006/relationships/image" Target="../media/image318.png"/><Relationship Id="rId29" Type="http://schemas.openxmlformats.org/officeDocument/2006/relationships/image" Target="../media/image1.png"/><Relationship Id="rId1" Type="http://schemas.openxmlformats.org/officeDocument/2006/relationships/tags" Target="../tags/tag27.xml"/><Relationship Id="rId11" Type="http://schemas.openxmlformats.org/officeDocument/2006/relationships/image" Target="../media/image309.png"/><Relationship Id="rId32" Type="http://schemas.openxmlformats.org/officeDocument/2006/relationships/hyperlink" Target="http://lectureonline.cl.msu.edu/~mmp/kap6/cd157a.htm" TargetMode="External"/><Relationship Id="rId23" Type="http://schemas.openxmlformats.org/officeDocument/2006/relationships/image" Target="../media/image321.png"/><Relationship Id="rId28" Type="http://schemas.openxmlformats.org/officeDocument/2006/relationships/image" Target="../media/image3.png"/><Relationship Id="rId10" Type="http://schemas.openxmlformats.org/officeDocument/2006/relationships/image" Target="../media/image308.png"/><Relationship Id="rId19" Type="http://schemas.openxmlformats.org/officeDocument/2006/relationships/image" Target="../media/image317.png"/><Relationship Id="rId31" Type="http://schemas.openxmlformats.org/officeDocument/2006/relationships/image" Target="../media/image2.png"/><Relationship Id="rId9" Type="http://schemas.openxmlformats.org/officeDocument/2006/relationships/image" Target="../media/image304.png"/><Relationship Id="rId14" Type="http://schemas.openxmlformats.org/officeDocument/2006/relationships/image" Target="../media/image312.png"/><Relationship Id="rId22" Type="http://schemas.openxmlformats.org/officeDocument/2006/relationships/image" Target="../media/image320.png"/><Relationship Id="rId27" Type="http://schemas.openxmlformats.org/officeDocument/2006/relationships/image" Target="../media/image510.png"/><Relationship Id="rId30" Type="http://schemas.openxmlformats.org/officeDocument/2006/relationships/image" Target="../media/image4.png"/></Relationships>
</file>

<file path=ppt/slides/_rels/slide33.xml.rels><?xml version="1.0" encoding="UTF-8" standalone="yes"?>
<Relationships xmlns="http://schemas.openxmlformats.org/package/2006/relationships"><Relationship Id="rId13" Type="http://schemas.openxmlformats.org/officeDocument/2006/relationships/image" Target="../media/image320.png"/><Relationship Id="rId18" Type="http://schemas.openxmlformats.org/officeDocument/2006/relationships/image" Target="../media/image325.png"/><Relationship Id="rId21" Type="http://schemas.openxmlformats.org/officeDocument/2006/relationships/image" Target="../media/image3.png"/><Relationship Id="rId12" Type="http://schemas.openxmlformats.org/officeDocument/2006/relationships/image" Target="../media/image319.png"/><Relationship Id="rId17" Type="http://schemas.openxmlformats.org/officeDocument/2006/relationships/image" Target="../media/image324.png"/><Relationship Id="rId25" Type="http://schemas.openxmlformats.org/officeDocument/2006/relationships/hyperlink" Target="http://lectureonline.cl.msu.edu/~mmp/kap6/cd157a.htm" TargetMode="External"/><Relationship Id="rId2" Type="http://schemas.openxmlformats.org/officeDocument/2006/relationships/slideLayout" Target="../slideLayouts/slideLayout2.xml"/><Relationship Id="rId16" Type="http://schemas.openxmlformats.org/officeDocument/2006/relationships/image" Target="../media/image323.png"/><Relationship Id="rId20" Type="http://schemas.openxmlformats.org/officeDocument/2006/relationships/image" Target="../media/image510.png"/><Relationship Id="rId1" Type="http://schemas.openxmlformats.org/officeDocument/2006/relationships/tags" Target="../tags/tag28.xml"/><Relationship Id="rId11" Type="http://schemas.openxmlformats.org/officeDocument/2006/relationships/image" Target="../media/image318.png"/><Relationship Id="rId24" Type="http://schemas.openxmlformats.org/officeDocument/2006/relationships/image" Target="../media/image2.png"/><Relationship Id="rId15" Type="http://schemas.openxmlformats.org/officeDocument/2006/relationships/image" Target="../media/image3220.png"/><Relationship Id="rId23" Type="http://schemas.openxmlformats.org/officeDocument/2006/relationships/image" Target="../media/image4.png"/><Relationship Id="rId10" Type="http://schemas.openxmlformats.org/officeDocument/2006/relationships/image" Target="../media/image308.png"/><Relationship Id="rId19" Type="http://schemas.openxmlformats.org/officeDocument/2006/relationships/image" Target="../media/image326.png"/><Relationship Id="rId9" Type="http://schemas.openxmlformats.org/officeDocument/2006/relationships/image" Target="../media/image304.png"/><Relationship Id="rId14" Type="http://schemas.openxmlformats.org/officeDocument/2006/relationships/image" Target="../media/image321.png"/><Relationship Id="rId22" Type="http://schemas.openxmlformats.org/officeDocument/2006/relationships/image" Target="../media/image1.png"/></Relationships>
</file>

<file path=ppt/slides/_rels/slide34.xml.rels><?xml version="1.0" encoding="UTF-8" standalone="yes"?>
<Relationships xmlns="http://schemas.openxmlformats.org/package/2006/relationships"><Relationship Id="rId13" Type="http://schemas.openxmlformats.org/officeDocument/2006/relationships/image" Target="../media/image320.png"/><Relationship Id="rId18" Type="http://schemas.openxmlformats.org/officeDocument/2006/relationships/image" Target="../media/image329.png"/><Relationship Id="rId21" Type="http://schemas.openxmlformats.org/officeDocument/2006/relationships/image" Target="../media/image3.png"/><Relationship Id="rId12" Type="http://schemas.openxmlformats.org/officeDocument/2006/relationships/image" Target="../media/image319.png"/><Relationship Id="rId17" Type="http://schemas.openxmlformats.org/officeDocument/2006/relationships/image" Target="../media/image328.png"/><Relationship Id="rId25" Type="http://schemas.openxmlformats.org/officeDocument/2006/relationships/hyperlink" Target="http://lectureonline.cl.msu.edu/~mmp/kap6/cd157a.htm" TargetMode="External"/><Relationship Id="rId2" Type="http://schemas.openxmlformats.org/officeDocument/2006/relationships/slideLayout" Target="../slideLayouts/slideLayout2.xml"/><Relationship Id="rId16" Type="http://schemas.openxmlformats.org/officeDocument/2006/relationships/image" Target="../media/image327.png"/><Relationship Id="rId20" Type="http://schemas.openxmlformats.org/officeDocument/2006/relationships/image" Target="../media/image510.png"/><Relationship Id="rId1" Type="http://schemas.openxmlformats.org/officeDocument/2006/relationships/tags" Target="../tags/tag29.xml"/><Relationship Id="rId11" Type="http://schemas.openxmlformats.org/officeDocument/2006/relationships/image" Target="../media/image318.png"/><Relationship Id="rId24" Type="http://schemas.openxmlformats.org/officeDocument/2006/relationships/image" Target="../media/image2.png"/><Relationship Id="rId15" Type="http://schemas.openxmlformats.org/officeDocument/2006/relationships/image" Target="../media/image3220.png"/><Relationship Id="rId23" Type="http://schemas.openxmlformats.org/officeDocument/2006/relationships/image" Target="../media/image4.png"/><Relationship Id="rId10" Type="http://schemas.openxmlformats.org/officeDocument/2006/relationships/image" Target="../media/image308.png"/><Relationship Id="rId19" Type="http://schemas.openxmlformats.org/officeDocument/2006/relationships/image" Target="../media/image330.png"/><Relationship Id="rId9" Type="http://schemas.openxmlformats.org/officeDocument/2006/relationships/image" Target="../media/image304.png"/><Relationship Id="rId14" Type="http://schemas.openxmlformats.org/officeDocument/2006/relationships/image" Target="../media/image321.png"/><Relationship Id="rId22" Type="http://schemas.openxmlformats.org/officeDocument/2006/relationships/image" Target="../media/image1.png"/></Relationships>
</file>

<file path=ppt/slides/_rels/slide35.xml.rels><?xml version="1.0" encoding="UTF-8" standalone="yes"?>
<Relationships xmlns="http://schemas.openxmlformats.org/package/2006/relationships"><Relationship Id="rId13" Type="http://schemas.openxmlformats.org/officeDocument/2006/relationships/image" Target="../media/image333.png"/><Relationship Id="rId18" Type="http://schemas.openxmlformats.org/officeDocument/2006/relationships/image" Target="../media/image3.png"/><Relationship Id="rId3" Type="http://schemas.openxmlformats.org/officeDocument/2006/relationships/notesSlide" Target="../notesSlides/notesSlide2.xml"/><Relationship Id="rId21" Type="http://schemas.openxmlformats.org/officeDocument/2006/relationships/image" Target="../media/image2.png"/><Relationship Id="rId12" Type="http://schemas.openxmlformats.org/officeDocument/2006/relationships/image" Target="../media/image332.png"/><Relationship Id="rId17" Type="http://schemas.openxmlformats.org/officeDocument/2006/relationships/image" Target="../media/image510.png"/><Relationship Id="rId2" Type="http://schemas.openxmlformats.org/officeDocument/2006/relationships/slideLayout" Target="../slideLayouts/slideLayout2.xml"/><Relationship Id="rId16" Type="http://schemas.openxmlformats.org/officeDocument/2006/relationships/image" Target="../media/image336.png"/><Relationship Id="rId20" Type="http://schemas.openxmlformats.org/officeDocument/2006/relationships/image" Target="../media/image4.png"/><Relationship Id="rId1" Type="http://schemas.openxmlformats.org/officeDocument/2006/relationships/tags" Target="../tags/tag30.xml"/><Relationship Id="rId11" Type="http://schemas.openxmlformats.org/officeDocument/2006/relationships/image" Target="../media/image331.png"/><Relationship Id="rId15" Type="http://schemas.openxmlformats.org/officeDocument/2006/relationships/image" Target="../media/image335.png"/><Relationship Id="rId19" Type="http://schemas.openxmlformats.org/officeDocument/2006/relationships/image" Target="../media/image1.png"/><Relationship Id="rId4" Type="http://schemas.openxmlformats.org/officeDocument/2006/relationships/image" Target="../media/image1.wmf"/><Relationship Id="rId14" Type="http://schemas.openxmlformats.org/officeDocument/2006/relationships/image" Target="../media/image334.png"/><Relationship Id="rId22" Type="http://schemas.openxmlformats.org/officeDocument/2006/relationships/hyperlink" Target="http://lectureonline.cl.msu.edu/~mmp/kap6/cd157a.htm" TargetMode="External"/></Relationships>
</file>

<file path=ppt/slides/_rels/slide36.xml.rels><?xml version="1.0" encoding="UTF-8" standalone="yes"?>
<Relationships xmlns="http://schemas.openxmlformats.org/package/2006/relationships"><Relationship Id="rId13" Type="http://schemas.openxmlformats.org/officeDocument/2006/relationships/image" Target="../media/image338.png"/><Relationship Id="rId18" Type="http://schemas.openxmlformats.org/officeDocument/2006/relationships/image" Target="../media/image343.png"/><Relationship Id="rId3" Type="http://schemas.openxmlformats.org/officeDocument/2006/relationships/notesSlide" Target="../notesSlides/notesSlide3.xml"/><Relationship Id="rId21" Type="http://schemas.openxmlformats.org/officeDocument/2006/relationships/image" Target="../media/image3.png"/><Relationship Id="rId12" Type="http://schemas.openxmlformats.org/officeDocument/2006/relationships/image" Target="../media/image337.png"/><Relationship Id="rId17" Type="http://schemas.openxmlformats.org/officeDocument/2006/relationships/image" Target="../media/image342.png"/><Relationship Id="rId25" Type="http://schemas.openxmlformats.org/officeDocument/2006/relationships/hyperlink" Target="http://lectureonline.cl.msu.edu/~mmp/kap6/cd157a.htm" TargetMode="External"/><Relationship Id="rId2" Type="http://schemas.openxmlformats.org/officeDocument/2006/relationships/slideLayout" Target="../slideLayouts/slideLayout2.xml"/><Relationship Id="rId16" Type="http://schemas.openxmlformats.org/officeDocument/2006/relationships/image" Target="../media/image341.png"/><Relationship Id="rId20" Type="http://schemas.openxmlformats.org/officeDocument/2006/relationships/image" Target="../media/image510.png"/><Relationship Id="rId1" Type="http://schemas.openxmlformats.org/officeDocument/2006/relationships/tags" Target="../tags/tag31.xml"/><Relationship Id="rId11" Type="http://schemas.openxmlformats.org/officeDocument/2006/relationships/image" Target="../media/image336.png"/><Relationship Id="rId24" Type="http://schemas.openxmlformats.org/officeDocument/2006/relationships/image" Target="../media/image2.png"/><Relationship Id="rId15" Type="http://schemas.openxmlformats.org/officeDocument/2006/relationships/image" Target="../media/image340.png"/><Relationship Id="rId23" Type="http://schemas.openxmlformats.org/officeDocument/2006/relationships/image" Target="../media/image4.png"/><Relationship Id="rId19" Type="http://schemas.openxmlformats.org/officeDocument/2006/relationships/image" Target="../media/image344.png"/><Relationship Id="rId4" Type="http://schemas.openxmlformats.org/officeDocument/2006/relationships/image" Target="../media/image1.wmf"/><Relationship Id="rId14" Type="http://schemas.openxmlformats.org/officeDocument/2006/relationships/image" Target="../media/image339.png"/><Relationship Id="rId22" Type="http://schemas.openxmlformats.org/officeDocument/2006/relationships/image" Target="../media/image1.png"/></Relationships>
</file>

<file path=ppt/slides/_rels/slide37.xml.rels><?xml version="1.0" encoding="UTF-8" standalone="yes"?>
<Relationships xmlns="http://schemas.openxmlformats.org/package/2006/relationships"><Relationship Id="rId13" Type="http://schemas.openxmlformats.org/officeDocument/2006/relationships/image" Target="../media/image344.png"/><Relationship Id="rId18" Type="http://schemas.openxmlformats.org/officeDocument/2006/relationships/image" Target="../media/image510.png"/><Relationship Id="rId3" Type="http://schemas.openxmlformats.org/officeDocument/2006/relationships/notesSlide" Target="../notesSlides/notesSlide4.xml"/><Relationship Id="rId21" Type="http://schemas.openxmlformats.org/officeDocument/2006/relationships/image" Target="../media/image4.png"/><Relationship Id="rId12" Type="http://schemas.openxmlformats.org/officeDocument/2006/relationships/image" Target="../media/image343.png"/><Relationship Id="rId17" Type="http://schemas.openxmlformats.org/officeDocument/2006/relationships/image" Target="../media/image348.png"/><Relationship Id="rId2" Type="http://schemas.openxmlformats.org/officeDocument/2006/relationships/slideLayout" Target="../slideLayouts/slideLayout2.xml"/><Relationship Id="rId16" Type="http://schemas.openxmlformats.org/officeDocument/2006/relationships/image" Target="../media/image347.png"/><Relationship Id="rId20" Type="http://schemas.openxmlformats.org/officeDocument/2006/relationships/image" Target="../media/image1.png"/><Relationship Id="rId1" Type="http://schemas.openxmlformats.org/officeDocument/2006/relationships/tags" Target="../tags/tag32.xml"/><Relationship Id="rId11" Type="http://schemas.openxmlformats.org/officeDocument/2006/relationships/image" Target="../media/image336.png"/><Relationship Id="rId15" Type="http://schemas.openxmlformats.org/officeDocument/2006/relationships/image" Target="../media/image346.png"/><Relationship Id="rId23" Type="http://schemas.openxmlformats.org/officeDocument/2006/relationships/hyperlink" Target="http://lectureonline.cl.msu.edu/~mmp/kap6/cd157a.htm" TargetMode="External"/><Relationship Id="rId19" Type="http://schemas.openxmlformats.org/officeDocument/2006/relationships/image" Target="../media/image3.png"/><Relationship Id="rId4" Type="http://schemas.openxmlformats.org/officeDocument/2006/relationships/image" Target="../media/image1.wmf"/><Relationship Id="rId14" Type="http://schemas.openxmlformats.org/officeDocument/2006/relationships/image" Target="../media/image345.png"/><Relationship Id="rId22" Type="http://schemas.openxmlformats.org/officeDocument/2006/relationships/image" Target="../media/image2.png"/></Relationships>
</file>

<file path=ppt/slides/_rels/slide38.xml.rels><?xml version="1.0" encoding="UTF-8" standalone="yes"?>
<Relationships xmlns="http://schemas.openxmlformats.org/package/2006/relationships"><Relationship Id="rId13" Type="http://schemas.openxmlformats.org/officeDocument/2006/relationships/image" Target="../media/image368.png"/><Relationship Id="rId18" Type="http://schemas.openxmlformats.org/officeDocument/2006/relationships/image" Target="../media/image4.png"/><Relationship Id="rId3" Type="http://schemas.openxmlformats.org/officeDocument/2006/relationships/notesSlide" Target="../notesSlides/notesSlide5.xml"/><Relationship Id="rId12" Type="http://schemas.openxmlformats.org/officeDocument/2006/relationships/image" Target="../media/image367.png"/><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image" Target="../media/image3.png"/><Relationship Id="rId20" Type="http://schemas.openxmlformats.org/officeDocument/2006/relationships/hyperlink" Target="http://lectureonline.cl.msu.edu/~mmp/kap6/cd157a.htm" TargetMode="External"/><Relationship Id="rId1" Type="http://schemas.openxmlformats.org/officeDocument/2006/relationships/tags" Target="../tags/tag33.xml"/><Relationship Id="rId11" Type="http://schemas.openxmlformats.org/officeDocument/2006/relationships/image" Target="../media/image366.png"/><Relationship Id="rId15" Type="http://schemas.openxmlformats.org/officeDocument/2006/relationships/image" Target="../media/image510.png"/><Relationship Id="rId10" Type="http://schemas.openxmlformats.org/officeDocument/2006/relationships/image" Target="../media/image365.png"/><Relationship Id="rId19" Type="http://schemas.openxmlformats.org/officeDocument/2006/relationships/image" Target="../media/image2.png"/><Relationship Id="rId14" Type="http://schemas.openxmlformats.org/officeDocument/2006/relationships/image" Target="../media/image7.png"/></Relationships>
</file>

<file path=ppt/slides/_rels/slide39.xml.rels><?xml version="1.0" encoding="UTF-8" standalone="yes"?>
<Relationships xmlns="http://schemas.openxmlformats.org/package/2006/relationships"><Relationship Id="rId13" Type="http://schemas.openxmlformats.org/officeDocument/2006/relationships/image" Target="../media/image372.png"/><Relationship Id="rId18" Type="http://schemas.openxmlformats.org/officeDocument/2006/relationships/image" Target="../media/image510.png"/><Relationship Id="rId3" Type="http://schemas.openxmlformats.org/officeDocument/2006/relationships/notesSlide" Target="../notesSlides/notesSlide6.xml"/><Relationship Id="rId21" Type="http://schemas.openxmlformats.org/officeDocument/2006/relationships/image" Target="../media/image4.png"/><Relationship Id="rId12" Type="http://schemas.openxmlformats.org/officeDocument/2006/relationships/image" Target="../media/image371.png"/><Relationship Id="rId17" Type="http://schemas.openxmlformats.org/officeDocument/2006/relationships/image" Target="../media/image7.png"/><Relationship Id="rId2" Type="http://schemas.openxmlformats.org/officeDocument/2006/relationships/slideLayout" Target="../slideLayouts/slideLayout2.xml"/><Relationship Id="rId16" Type="http://schemas.openxmlformats.org/officeDocument/2006/relationships/image" Target="../media/image375.png"/><Relationship Id="rId20" Type="http://schemas.openxmlformats.org/officeDocument/2006/relationships/image" Target="../media/image1.png"/><Relationship Id="rId1" Type="http://schemas.openxmlformats.org/officeDocument/2006/relationships/tags" Target="../tags/tag34.xml"/><Relationship Id="rId11" Type="http://schemas.openxmlformats.org/officeDocument/2006/relationships/image" Target="../media/image370.png"/><Relationship Id="rId15" Type="http://schemas.openxmlformats.org/officeDocument/2006/relationships/image" Target="../media/image374.png"/><Relationship Id="rId23" Type="http://schemas.openxmlformats.org/officeDocument/2006/relationships/hyperlink" Target="http://lectureonline.cl.msu.edu/~mmp/kap6/cd157a.htm" TargetMode="External"/><Relationship Id="rId19" Type="http://schemas.openxmlformats.org/officeDocument/2006/relationships/image" Target="../media/image3.png"/><Relationship Id="rId14" Type="http://schemas.openxmlformats.org/officeDocument/2006/relationships/image" Target="../media/image373.png"/><Relationship Id="rId22" Type="http://schemas.openxmlformats.org/officeDocument/2006/relationships/image" Target="../media/image2.png"/></Relationships>
</file>

<file path=ppt/slides/_rels/slide4.xml.rels><?xml version="1.0" encoding="UTF-8" standalone="yes"?>
<Relationships xmlns="http://schemas.openxmlformats.org/package/2006/relationships"><Relationship Id="rId8" Type="http://schemas.openxmlformats.org/officeDocument/2006/relationships/image" Target="../media/image41.png"/><Relationship Id="rId7" Type="http://schemas.openxmlformats.org/officeDocument/2006/relationships/image" Target="../media/image40.png"/><Relationship Id="rId2" Type="http://schemas.openxmlformats.org/officeDocument/2006/relationships/slideLayout" Target="../slideLayouts/slideLayout2.xml"/><Relationship Id="rId1" Type="http://schemas.openxmlformats.org/officeDocument/2006/relationships/tags" Target="../tags/tag1.xml"/><Relationship Id="rId6" Type="http://schemas.openxmlformats.org/officeDocument/2006/relationships/image" Target="../media/image39.png"/><Relationship Id="rId5" Type="http://schemas.openxmlformats.org/officeDocument/2006/relationships/image" Target="../media/image1.png"/><Relationship Id="rId10" Type="http://schemas.openxmlformats.org/officeDocument/2006/relationships/hyperlink" Target="http://lectureonline.cl.msu.edu/~mmp/kap6/cd157a.htm" TargetMode="External"/><Relationship Id="rId4" Type="http://schemas.openxmlformats.org/officeDocument/2006/relationships/image" Target="../media/image37.png"/><Relationship Id="rId9" Type="http://schemas.openxmlformats.org/officeDocument/2006/relationships/image" Target="../media/image2.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3" Type="http://schemas.openxmlformats.org/officeDocument/2006/relationships/image" Target="../media/image510.png"/><Relationship Id="rId18" Type="http://schemas.openxmlformats.org/officeDocument/2006/relationships/hyperlink" Target="http://lectureonline.cl.msu.edu/~mmp/kap6/cd157a.htm" TargetMode="External"/><Relationship Id="rId12" Type="http://schemas.openxmlformats.org/officeDocument/2006/relationships/image" Target="../media/image168.png"/><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tags" Target="../tags/tag35.xml"/><Relationship Id="rId11" Type="http://schemas.openxmlformats.org/officeDocument/2006/relationships/image" Target="../media/image167.png"/><Relationship Id="rId15" Type="http://schemas.openxmlformats.org/officeDocument/2006/relationships/image" Target="../media/image1.png"/><Relationship Id="rId10" Type="http://schemas.openxmlformats.org/officeDocument/2006/relationships/image" Target="../media/image166.png"/><Relationship Id="rId9" Type="http://schemas.openxmlformats.org/officeDocument/2006/relationships/image" Target="../media/image1610.png"/><Relationship Id="rId14" Type="http://schemas.openxmlformats.org/officeDocument/2006/relationships/image" Target="../media/image3.png"/></Relationships>
</file>

<file path=ppt/slides/_rels/slide42.xml.rels><?xml version="1.0" encoding="UTF-8" standalone="yes"?>
<Relationships xmlns="http://schemas.openxmlformats.org/package/2006/relationships"><Relationship Id="rId13" Type="http://schemas.openxmlformats.org/officeDocument/2006/relationships/image" Target="../media/image172.png"/><Relationship Id="rId18" Type="http://schemas.openxmlformats.org/officeDocument/2006/relationships/image" Target="../media/image2.png"/><Relationship Id="rId12" Type="http://schemas.openxmlformats.org/officeDocument/2006/relationships/image" Target="../media/image171.png"/><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tags" Target="../tags/tag36.xml"/><Relationship Id="rId11" Type="http://schemas.openxmlformats.org/officeDocument/2006/relationships/image" Target="../media/image170.png"/><Relationship Id="rId15" Type="http://schemas.openxmlformats.org/officeDocument/2006/relationships/image" Target="../media/image3.png"/><Relationship Id="rId10" Type="http://schemas.openxmlformats.org/officeDocument/2006/relationships/image" Target="../media/image169.png"/><Relationship Id="rId19" Type="http://schemas.openxmlformats.org/officeDocument/2006/relationships/hyperlink" Target="http://lectureonline.cl.msu.edu/~mmp/kap6/cd157a.htm" TargetMode="External"/><Relationship Id="rId9" Type="http://schemas.openxmlformats.org/officeDocument/2006/relationships/image" Target="../media/image168.png"/><Relationship Id="rId14" Type="http://schemas.openxmlformats.org/officeDocument/2006/relationships/image" Target="../media/image510.png"/></Relationships>
</file>

<file path=ppt/slides/_rels/slide43.xml.rels><?xml version="1.0" encoding="UTF-8" standalone="yes"?>
<Relationships xmlns="http://schemas.openxmlformats.org/package/2006/relationships"><Relationship Id="rId13" Type="http://schemas.openxmlformats.org/officeDocument/2006/relationships/image" Target="../media/image175.png"/><Relationship Id="rId18" Type="http://schemas.openxmlformats.org/officeDocument/2006/relationships/image" Target="../media/image1.png"/><Relationship Id="rId21" Type="http://schemas.openxmlformats.org/officeDocument/2006/relationships/hyperlink" Target="http://lectureonline.cl.msu.edu/~mmp/kap6/cd157a.htm" TargetMode="External"/><Relationship Id="rId12" Type="http://schemas.openxmlformats.org/officeDocument/2006/relationships/image" Target="../media/image174.png"/><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510.png"/><Relationship Id="rId20" Type="http://schemas.openxmlformats.org/officeDocument/2006/relationships/image" Target="../media/image2.png"/><Relationship Id="rId1" Type="http://schemas.openxmlformats.org/officeDocument/2006/relationships/tags" Target="../tags/tag37.xml"/><Relationship Id="rId11" Type="http://schemas.openxmlformats.org/officeDocument/2006/relationships/image" Target="../media/image173.png"/><Relationship Id="rId15" Type="http://schemas.openxmlformats.org/officeDocument/2006/relationships/image" Target="../media/image177.png"/><Relationship Id="rId10" Type="http://schemas.openxmlformats.org/officeDocument/2006/relationships/image" Target="../media/image172.png"/><Relationship Id="rId19" Type="http://schemas.openxmlformats.org/officeDocument/2006/relationships/image" Target="../media/image4.png"/><Relationship Id="rId9" Type="http://schemas.openxmlformats.org/officeDocument/2006/relationships/image" Target="../media/image168.png"/><Relationship Id="rId14" Type="http://schemas.openxmlformats.org/officeDocument/2006/relationships/image" Target="../media/image176.png"/></Relationships>
</file>

<file path=ppt/slides/_rels/slide44.xml.rels><?xml version="1.0" encoding="UTF-8" standalone="yes"?>
<Relationships xmlns="http://schemas.openxmlformats.org/package/2006/relationships"><Relationship Id="rId13" Type="http://schemas.openxmlformats.org/officeDocument/2006/relationships/image" Target="../media/image510.png"/><Relationship Id="rId18" Type="http://schemas.openxmlformats.org/officeDocument/2006/relationships/hyperlink" Target="http://lectureonline.cl.msu.edu/~mmp/kap6/cd157a.htm" TargetMode="External"/><Relationship Id="rId12" Type="http://schemas.openxmlformats.org/officeDocument/2006/relationships/image" Target="../media/image181.png"/><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tags" Target="../tags/tag38.xml"/><Relationship Id="rId11" Type="http://schemas.openxmlformats.org/officeDocument/2006/relationships/image" Target="../media/image180.png"/><Relationship Id="rId15" Type="http://schemas.openxmlformats.org/officeDocument/2006/relationships/image" Target="../media/image1.png"/><Relationship Id="rId10" Type="http://schemas.openxmlformats.org/officeDocument/2006/relationships/image" Target="../media/image179.png"/><Relationship Id="rId9" Type="http://schemas.openxmlformats.org/officeDocument/2006/relationships/image" Target="../media/image178.png"/><Relationship Id="rId14" Type="http://schemas.openxmlformats.org/officeDocument/2006/relationships/image" Target="../media/image3.png"/></Relationships>
</file>

<file path=ppt/slides/_rels/slide45.xml.rels><?xml version="1.0" encoding="UTF-8" standalone="yes"?>
<Relationships xmlns="http://schemas.openxmlformats.org/package/2006/relationships"><Relationship Id="rId13" Type="http://schemas.openxmlformats.org/officeDocument/2006/relationships/image" Target="../media/image185.png"/><Relationship Id="rId18" Type="http://schemas.openxmlformats.org/officeDocument/2006/relationships/image" Target="../media/image2.png"/><Relationship Id="rId12" Type="http://schemas.openxmlformats.org/officeDocument/2006/relationships/image" Target="../media/image184.png"/><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tags" Target="../tags/tag39.xml"/><Relationship Id="rId11" Type="http://schemas.openxmlformats.org/officeDocument/2006/relationships/image" Target="../media/image183.png"/><Relationship Id="rId15" Type="http://schemas.openxmlformats.org/officeDocument/2006/relationships/image" Target="../media/image3.png"/><Relationship Id="rId10" Type="http://schemas.openxmlformats.org/officeDocument/2006/relationships/image" Target="../media/image182.png"/><Relationship Id="rId19" Type="http://schemas.openxmlformats.org/officeDocument/2006/relationships/hyperlink" Target="http://lectureonline.cl.msu.edu/~mmp/kap6/cd157a.htm" TargetMode="External"/><Relationship Id="rId9" Type="http://schemas.openxmlformats.org/officeDocument/2006/relationships/image" Target="../media/image181.png"/><Relationship Id="rId14" Type="http://schemas.openxmlformats.org/officeDocument/2006/relationships/image" Target="../media/image510.png"/></Relationships>
</file>

<file path=ppt/slides/_rels/slide46.xml.rels><?xml version="1.0" encoding="UTF-8" standalone="yes"?>
<Relationships xmlns="http://schemas.openxmlformats.org/package/2006/relationships"><Relationship Id="rId13" Type="http://schemas.openxmlformats.org/officeDocument/2006/relationships/image" Target="../media/image188.png"/><Relationship Id="rId18" Type="http://schemas.openxmlformats.org/officeDocument/2006/relationships/image" Target="../media/image193.png"/><Relationship Id="rId21" Type="http://schemas.openxmlformats.org/officeDocument/2006/relationships/image" Target="../media/image1.png"/><Relationship Id="rId12" Type="http://schemas.openxmlformats.org/officeDocument/2006/relationships/image" Target="../media/image187.png"/><Relationship Id="rId17" Type="http://schemas.openxmlformats.org/officeDocument/2006/relationships/image" Target="../media/image192.png"/><Relationship Id="rId2" Type="http://schemas.openxmlformats.org/officeDocument/2006/relationships/slideLayout" Target="../slideLayouts/slideLayout2.xml"/><Relationship Id="rId16" Type="http://schemas.openxmlformats.org/officeDocument/2006/relationships/image" Target="../media/image191.png"/><Relationship Id="rId20" Type="http://schemas.openxmlformats.org/officeDocument/2006/relationships/image" Target="../media/image3.png"/><Relationship Id="rId1" Type="http://schemas.openxmlformats.org/officeDocument/2006/relationships/tags" Target="../tags/tag40.xml"/><Relationship Id="rId11" Type="http://schemas.openxmlformats.org/officeDocument/2006/relationships/image" Target="../media/image186.png"/><Relationship Id="rId24" Type="http://schemas.openxmlformats.org/officeDocument/2006/relationships/hyperlink" Target="http://lectureonline.cl.msu.edu/~mmp/kap6/cd157a.htm" TargetMode="External"/><Relationship Id="rId15" Type="http://schemas.openxmlformats.org/officeDocument/2006/relationships/image" Target="../media/image190.png"/><Relationship Id="rId23" Type="http://schemas.openxmlformats.org/officeDocument/2006/relationships/image" Target="../media/image2.png"/><Relationship Id="rId10" Type="http://schemas.openxmlformats.org/officeDocument/2006/relationships/image" Target="../media/image185.png"/><Relationship Id="rId19" Type="http://schemas.openxmlformats.org/officeDocument/2006/relationships/image" Target="../media/image510.png"/><Relationship Id="rId9" Type="http://schemas.openxmlformats.org/officeDocument/2006/relationships/image" Target="../media/image181.png"/><Relationship Id="rId14" Type="http://schemas.openxmlformats.org/officeDocument/2006/relationships/image" Target="../media/image189.png"/><Relationship Id="rId22" Type="http://schemas.openxmlformats.org/officeDocument/2006/relationships/image" Target="../media/image4.png"/></Relationships>
</file>

<file path=ppt/slides/_rels/slide47.xml.rels><?xml version="1.0" encoding="UTF-8" standalone="yes"?>
<Relationships xmlns="http://schemas.openxmlformats.org/package/2006/relationships"><Relationship Id="rId8" Type="http://schemas.openxmlformats.org/officeDocument/2006/relationships/hyperlink" Target="http://lectureonline.cl.msu.edu/~mmp/kap6/cd157a.htm" TargetMode="External"/><Relationship Id="rId3" Type="http://schemas.openxmlformats.org/officeDocument/2006/relationships/image" Target="../media/image510.png"/><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ags" Target="../tags/tag41.xml"/><Relationship Id="rId6" Type="http://schemas.openxmlformats.org/officeDocument/2006/relationships/image" Target="../media/image4.png"/><Relationship Id="rId5" Type="http://schemas.openxmlformats.org/officeDocument/2006/relationships/image" Target="../media/image1.png"/><Relationship Id="rId4" Type="http://schemas.openxmlformats.org/officeDocument/2006/relationships/image" Target="../media/image3.png"/></Relationships>
</file>

<file path=ppt/slides/_rels/slide48.xml.rels><?xml version="1.0" encoding="UTF-8" standalone="yes"?>
<Relationships xmlns="http://schemas.openxmlformats.org/package/2006/relationships"><Relationship Id="rId13" Type="http://schemas.openxmlformats.org/officeDocument/2006/relationships/image" Target="../media/image510.png"/><Relationship Id="rId18" Type="http://schemas.openxmlformats.org/officeDocument/2006/relationships/hyperlink" Target="http://lectureonline.cl.msu.edu/~mmp/kap6/cd157a.htm" TargetMode="External"/><Relationship Id="rId12" Type="http://schemas.openxmlformats.org/officeDocument/2006/relationships/image" Target="../media/image197.png"/><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tags" Target="../tags/tag42.xml"/><Relationship Id="rId11" Type="http://schemas.openxmlformats.org/officeDocument/2006/relationships/image" Target="../media/image196.png"/><Relationship Id="rId15" Type="http://schemas.openxmlformats.org/officeDocument/2006/relationships/image" Target="../media/image1.png"/><Relationship Id="rId10" Type="http://schemas.openxmlformats.org/officeDocument/2006/relationships/image" Target="../media/image195.png"/><Relationship Id="rId9" Type="http://schemas.openxmlformats.org/officeDocument/2006/relationships/image" Target="../media/image194.png"/><Relationship Id="rId14" Type="http://schemas.openxmlformats.org/officeDocument/2006/relationships/image" Target="../media/image3.png"/></Relationships>
</file>

<file path=ppt/slides/_rels/slide49.xml.rels><?xml version="1.0" encoding="UTF-8" standalone="yes"?>
<Relationships xmlns="http://schemas.openxmlformats.org/package/2006/relationships"><Relationship Id="rId13" Type="http://schemas.openxmlformats.org/officeDocument/2006/relationships/image" Target="../media/image201.png"/><Relationship Id="rId18" Type="http://schemas.openxmlformats.org/officeDocument/2006/relationships/image" Target="../media/image1.png"/><Relationship Id="rId21" Type="http://schemas.openxmlformats.org/officeDocument/2006/relationships/hyperlink" Target="http://lectureonline.cl.msu.edu/~mmp/kap6/cd157a.htm" TargetMode="External"/><Relationship Id="rId12" Type="http://schemas.openxmlformats.org/officeDocument/2006/relationships/image" Target="../media/image200.png"/><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510.png"/><Relationship Id="rId20" Type="http://schemas.openxmlformats.org/officeDocument/2006/relationships/image" Target="../media/image2.png"/><Relationship Id="rId1" Type="http://schemas.openxmlformats.org/officeDocument/2006/relationships/tags" Target="../tags/tag43.xml"/><Relationship Id="rId11" Type="http://schemas.openxmlformats.org/officeDocument/2006/relationships/image" Target="../media/image199.png"/><Relationship Id="rId15" Type="http://schemas.openxmlformats.org/officeDocument/2006/relationships/image" Target="../media/image203.png"/><Relationship Id="rId10" Type="http://schemas.openxmlformats.org/officeDocument/2006/relationships/image" Target="../media/image198.png"/><Relationship Id="rId19" Type="http://schemas.openxmlformats.org/officeDocument/2006/relationships/image" Target="../media/image4.png"/><Relationship Id="rId9" Type="http://schemas.openxmlformats.org/officeDocument/2006/relationships/image" Target="../media/image197.png"/><Relationship Id="rId14" Type="http://schemas.openxmlformats.org/officeDocument/2006/relationships/image" Target="../media/image202.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hyperlink" Target="http://lectureonline.cl.msu.edu/~mmp/kap6/cd157a.htm" TargetMode="External"/><Relationship Id="rId2" Type="http://schemas.openxmlformats.org/officeDocument/2006/relationships/slideLayout" Target="../slideLayouts/slideLayout2.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image" Target="../media/image4.png"/><Relationship Id="rId4" Type="http://schemas.openxmlformats.org/officeDocument/2006/relationships/image" Target="../media/image1.png"/></Relationships>
</file>

<file path=ppt/slides/_rels/slide50.xml.rels><?xml version="1.0" encoding="UTF-8" standalone="yes"?>
<Relationships xmlns="http://schemas.openxmlformats.org/package/2006/relationships"><Relationship Id="rId13" Type="http://schemas.openxmlformats.org/officeDocument/2006/relationships/image" Target="../media/image206.png"/><Relationship Id="rId18" Type="http://schemas.openxmlformats.org/officeDocument/2006/relationships/image" Target="../media/image211.png"/><Relationship Id="rId26" Type="http://schemas.openxmlformats.org/officeDocument/2006/relationships/hyperlink" Target="http://lectureonline.cl.msu.edu/~mmp/kap6/cd157a.htm" TargetMode="External"/><Relationship Id="rId21" Type="http://schemas.openxmlformats.org/officeDocument/2006/relationships/image" Target="../media/image510.png"/><Relationship Id="rId12" Type="http://schemas.openxmlformats.org/officeDocument/2006/relationships/image" Target="../media/image205.png"/><Relationship Id="rId17" Type="http://schemas.openxmlformats.org/officeDocument/2006/relationships/image" Target="../media/image210.png"/><Relationship Id="rId25"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209.png"/><Relationship Id="rId20" Type="http://schemas.openxmlformats.org/officeDocument/2006/relationships/image" Target="../media/image213.png"/><Relationship Id="rId1" Type="http://schemas.openxmlformats.org/officeDocument/2006/relationships/tags" Target="../tags/tag44.xml"/><Relationship Id="rId11" Type="http://schemas.openxmlformats.org/officeDocument/2006/relationships/image" Target="../media/image204.png"/><Relationship Id="rId24" Type="http://schemas.openxmlformats.org/officeDocument/2006/relationships/image" Target="../media/image4.png"/><Relationship Id="rId15" Type="http://schemas.openxmlformats.org/officeDocument/2006/relationships/image" Target="../media/image208.png"/><Relationship Id="rId23" Type="http://schemas.openxmlformats.org/officeDocument/2006/relationships/image" Target="../media/image1.png"/><Relationship Id="rId10" Type="http://schemas.openxmlformats.org/officeDocument/2006/relationships/image" Target="../media/image203.png"/><Relationship Id="rId19" Type="http://schemas.openxmlformats.org/officeDocument/2006/relationships/image" Target="../media/image212.png"/><Relationship Id="rId9" Type="http://schemas.openxmlformats.org/officeDocument/2006/relationships/image" Target="../media/image197.png"/><Relationship Id="rId14" Type="http://schemas.openxmlformats.org/officeDocument/2006/relationships/image" Target="../media/image207.png"/><Relationship Id="rId22" Type="http://schemas.openxmlformats.org/officeDocument/2006/relationships/image" Target="../media/image3.png"/></Relationships>
</file>

<file path=ppt/slides/_rels/slide51.xml.rels><?xml version="1.0" encoding="UTF-8" standalone="yes"?>
<Relationships xmlns="http://schemas.openxmlformats.org/package/2006/relationships"><Relationship Id="rId13" Type="http://schemas.openxmlformats.org/officeDocument/2006/relationships/image" Target="../media/image214.png"/><Relationship Id="rId18" Type="http://schemas.openxmlformats.org/officeDocument/2006/relationships/image" Target="../media/image218.png"/><Relationship Id="rId26" Type="http://schemas.openxmlformats.org/officeDocument/2006/relationships/image" Target="../media/image2.png"/><Relationship Id="rId21" Type="http://schemas.openxmlformats.org/officeDocument/2006/relationships/image" Target="../media/image221.png"/><Relationship Id="rId12" Type="http://schemas.openxmlformats.org/officeDocument/2006/relationships/image" Target="../media/image205.png"/><Relationship Id="rId17" Type="http://schemas.openxmlformats.org/officeDocument/2006/relationships/image" Target="../media/image217.png"/><Relationship Id="rId25"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216.png"/><Relationship Id="rId20" Type="http://schemas.openxmlformats.org/officeDocument/2006/relationships/image" Target="../media/image220.png"/><Relationship Id="rId1" Type="http://schemas.openxmlformats.org/officeDocument/2006/relationships/tags" Target="../tags/tag45.xml"/><Relationship Id="rId11" Type="http://schemas.openxmlformats.org/officeDocument/2006/relationships/image" Target="../media/image204.png"/><Relationship Id="rId24" Type="http://schemas.openxmlformats.org/officeDocument/2006/relationships/image" Target="../media/image1.png"/><Relationship Id="rId15" Type="http://schemas.openxmlformats.org/officeDocument/2006/relationships/image" Target="../media/image215.png"/><Relationship Id="rId23" Type="http://schemas.openxmlformats.org/officeDocument/2006/relationships/image" Target="../media/image3.png"/><Relationship Id="rId10" Type="http://schemas.openxmlformats.org/officeDocument/2006/relationships/image" Target="../media/image203.png"/><Relationship Id="rId19" Type="http://schemas.openxmlformats.org/officeDocument/2006/relationships/image" Target="../media/image219.png"/><Relationship Id="rId9" Type="http://schemas.openxmlformats.org/officeDocument/2006/relationships/image" Target="../media/image197.png"/><Relationship Id="rId14" Type="http://schemas.openxmlformats.org/officeDocument/2006/relationships/image" Target="../media/image213.png"/><Relationship Id="rId22" Type="http://schemas.openxmlformats.org/officeDocument/2006/relationships/image" Target="../media/image510.png"/><Relationship Id="rId27" Type="http://schemas.openxmlformats.org/officeDocument/2006/relationships/hyperlink" Target="http://lectureonline.cl.msu.edu/~mmp/kap6/cd157a.htm" TargetMode="External"/></Relationships>
</file>

<file path=ppt/slides/_rels/slide52.xml.rels><?xml version="1.0" encoding="UTF-8" standalone="yes"?>
<Relationships xmlns="http://schemas.openxmlformats.org/package/2006/relationships"><Relationship Id="rId26" Type="http://schemas.openxmlformats.org/officeDocument/2006/relationships/image" Target="../media/image226.png"/><Relationship Id="rId21" Type="http://schemas.openxmlformats.org/officeDocument/2006/relationships/image" Target="../media/image221.png"/><Relationship Id="rId25" Type="http://schemas.openxmlformats.org/officeDocument/2006/relationships/image" Target="../media/image225.png"/><Relationship Id="rId2" Type="http://schemas.openxmlformats.org/officeDocument/2006/relationships/slideLayout" Target="../slideLayouts/slideLayout2.xml"/><Relationship Id="rId29" Type="http://schemas.openxmlformats.org/officeDocument/2006/relationships/image" Target="../media/image1.png"/><Relationship Id="rId1" Type="http://schemas.openxmlformats.org/officeDocument/2006/relationships/tags" Target="../tags/tag46.xml"/><Relationship Id="rId24" Type="http://schemas.openxmlformats.org/officeDocument/2006/relationships/image" Target="../media/image224.png"/><Relationship Id="rId32" Type="http://schemas.openxmlformats.org/officeDocument/2006/relationships/hyperlink" Target="http://lectureonline.cl.msu.edu/~mmp/kap6/cd157a.htm" TargetMode="External"/><Relationship Id="rId23" Type="http://schemas.openxmlformats.org/officeDocument/2006/relationships/image" Target="../media/image223.png"/><Relationship Id="rId28" Type="http://schemas.openxmlformats.org/officeDocument/2006/relationships/image" Target="../media/image3.png"/><Relationship Id="rId31" Type="http://schemas.openxmlformats.org/officeDocument/2006/relationships/image" Target="../media/image2.png"/><Relationship Id="rId14" Type="http://schemas.openxmlformats.org/officeDocument/2006/relationships/image" Target="../media/image213.png"/><Relationship Id="rId22" Type="http://schemas.openxmlformats.org/officeDocument/2006/relationships/image" Target="../media/image222.png"/><Relationship Id="rId27" Type="http://schemas.openxmlformats.org/officeDocument/2006/relationships/image" Target="../media/image510.png"/><Relationship Id="rId30" Type="http://schemas.openxmlformats.org/officeDocument/2006/relationships/image" Target="../media/image4.png"/></Relationships>
</file>

<file path=ppt/slides/_rels/slide53.xml.rels><?xml version="1.0" encoding="UTF-8" standalone="yes"?>
<Relationships xmlns="http://schemas.openxmlformats.org/package/2006/relationships"><Relationship Id="rId13" Type="http://schemas.openxmlformats.org/officeDocument/2006/relationships/image" Target="../media/image231.png"/><Relationship Id="rId18" Type="http://schemas.openxmlformats.org/officeDocument/2006/relationships/image" Target="../media/image1.png"/><Relationship Id="rId21" Type="http://schemas.openxmlformats.org/officeDocument/2006/relationships/hyperlink" Target="http://lectureonline.cl.msu.edu/~mmp/kap6/cd157a.htm" TargetMode="External"/><Relationship Id="rId12" Type="http://schemas.openxmlformats.org/officeDocument/2006/relationships/image" Target="../media/image230.png"/><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510.png"/><Relationship Id="rId20" Type="http://schemas.openxmlformats.org/officeDocument/2006/relationships/image" Target="../media/image2.png"/><Relationship Id="rId1" Type="http://schemas.openxmlformats.org/officeDocument/2006/relationships/tags" Target="../tags/tag47.xml"/><Relationship Id="rId11" Type="http://schemas.openxmlformats.org/officeDocument/2006/relationships/image" Target="../media/image229.png"/><Relationship Id="rId15" Type="http://schemas.openxmlformats.org/officeDocument/2006/relationships/image" Target="../media/image233.png"/><Relationship Id="rId10" Type="http://schemas.openxmlformats.org/officeDocument/2006/relationships/image" Target="../media/image228.png"/><Relationship Id="rId19" Type="http://schemas.openxmlformats.org/officeDocument/2006/relationships/image" Target="../media/image4.png"/><Relationship Id="rId9" Type="http://schemas.openxmlformats.org/officeDocument/2006/relationships/image" Target="../media/image227.png"/><Relationship Id="rId14" Type="http://schemas.openxmlformats.org/officeDocument/2006/relationships/image" Target="../media/image232.png"/></Relationships>
</file>

<file path=ppt/slides/_rels/slide54.xml.rels><?xml version="1.0" encoding="UTF-8" standalone="yes"?>
<Relationships xmlns="http://schemas.openxmlformats.org/package/2006/relationships"><Relationship Id="rId13" Type="http://schemas.openxmlformats.org/officeDocument/2006/relationships/image" Target="../media/image237.png"/><Relationship Id="rId18" Type="http://schemas.openxmlformats.org/officeDocument/2006/relationships/image" Target="../media/image1.png"/><Relationship Id="rId21" Type="http://schemas.openxmlformats.org/officeDocument/2006/relationships/hyperlink" Target="http://lectureonline.cl.msu.edu/~mmp/kap6/cd157a.htm" TargetMode="External"/><Relationship Id="rId12" Type="http://schemas.openxmlformats.org/officeDocument/2006/relationships/image" Target="../media/image236.png"/><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510.png"/><Relationship Id="rId20" Type="http://schemas.openxmlformats.org/officeDocument/2006/relationships/image" Target="../media/image2.png"/><Relationship Id="rId1" Type="http://schemas.openxmlformats.org/officeDocument/2006/relationships/tags" Target="../tags/tag48.xml"/><Relationship Id="rId11" Type="http://schemas.openxmlformats.org/officeDocument/2006/relationships/image" Target="../media/image235.png"/><Relationship Id="rId15" Type="http://schemas.openxmlformats.org/officeDocument/2006/relationships/image" Target="../media/image239.png"/><Relationship Id="rId10" Type="http://schemas.openxmlformats.org/officeDocument/2006/relationships/image" Target="../media/image234.png"/><Relationship Id="rId19" Type="http://schemas.openxmlformats.org/officeDocument/2006/relationships/image" Target="../media/image4.png"/><Relationship Id="rId9" Type="http://schemas.openxmlformats.org/officeDocument/2006/relationships/image" Target="../media/image228.png"/><Relationship Id="rId14" Type="http://schemas.openxmlformats.org/officeDocument/2006/relationships/image" Target="../media/image238.png"/></Relationships>
</file>

<file path=ppt/slides/_rels/slide55.xml.rels><?xml version="1.0" encoding="UTF-8" standalone="yes"?>
<Relationships xmlns="http://schemas.openxmlformats.org/package/2006/relationships"><Relationship Id="rId13" Type="http://schemas.openxmlformats.org/officeDocument/2006/relationships/image" Target="../media/image244.png"/><Relationship Id="rId18" Type="http://schemas.openxmlformats.org/officeDocument/2006/relationships/image" Target="../media/image2.png"/><Relationship Id="rId12" Type="http://schemas.openxmlformats.org/officeDocument/2006/relationships/image" Target="../media/image243.png"/><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tags" Target="../tags/tag49.xml"/><Relationship Id="rId11" Type="http://schemas.openxmlformats.org/officeDocument/2006/relationships/image" Target="../media/image242.png"/><Relationship Id="rId15" Type="http://schemas.openxmlformats.org/officeDocument/2006/relationships/image" Target="../media/image3.png"/><Relationship Id="rId10" Type="http://schemas.openxmlformats.org/officeDocument/2006/relationships/image" Target="../media/image241.png"/><Relationship Id="rId19" Type="http://schemas.openxmlformats.org/officeDocument/2006/relationships/hyperlink" Target="http://lectureonline.cl.msu.edu/~mmp/kap6/cd157a.htm" TargetMode="External"/><Relationship Id="rId9" Type="http://schemas.openxmlformats.org/officeDocument/2006/relationships/image" Target="../media/image240.png"/><Relationship Id="rId14" Type="http://schemas.openxmlformats.org/officeDocument/2006/relationships/image" Target="../media/image510.png"/></Relationships>
</file>

<file path=ppt/slides/_rels/slide56.xml.rels><?xml version="1.0" encoding="UTF-8" standalone="yes"?>
<Relationships xmlns="http://schemas.openxmlformats.org/package/2006/relationships"><Relationship Id="rId13" Type="http://schemas.openxmlformats.org/officeDocument/2006/relationships/image" Target="../media/image247.png"/><Relationship Id="rId18" Type="http://schemas.openxmlformats.org/officeDocument/2006/relationships/image" Target="../media/image1.png"/><Relationship Id="rId21" Type="http://schemas.openxmlformats.org/officeDocument/2006/relationships/hyperlink" Target="http://lectureonline.cl.msu.edu/~mmp/kap6/cd157a.htm" TargetMode="External"/><Relationship Id="rId12" Type="http://schemas.openxmlformats.org/officeDocument/2006/relationships/image" Target="../media/image246.png"/><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510.png"/><Relationship Id="rId20" Type="http://schemas.openxmlformats.org/officeDocument/2006/relationships/image" Target="../media/image2.png"/><Relationship Id="rId1" Type="http://schemas.openxmlformats.org/officeDocument/2006/relationships/tags" Target="../tags/tag50.xml"/><Relationship Id="rId11" Type="http://schemas.openxmlformats.org/officeDocument/2006/relationships/image" Target="../media/image245.png"/><Relationship Id="rId15" Type="http://schemas.openxmlformats.org/officeDocument/2006/relationships/image" Target="../media/image249.png"/><Relationship Id="rId10" Type="http://schemas.openxmlformats.org/officeDocument/2006/relationships/image" Target="../media/image241.png"/><Relationship Id="rId19" Type="http://schemas.openxmlformats.org/officeDocument/2006/relationships/image" Target="../media/image4.png"/><Relationship Id="rId9" Type="http://schemas.openxmlformats.org/officeDocument/2006/relationships/image" Target="../media/image240.png"/><Relationship Id="rId14" Type="http://schemas.openxmlformats.org/officeDocument/2006/relationships/image" Target="../media/image248.png"/></Relationships>
</file>

<file path=ppt/slides/_rels/slide57.xml.rels><?xml version="1.0" encoding="UTF-8" standalone="yes"?>
<Relationships xmlns="http://schemas.openxmlformats.org/package/2006/relationships"><Relationship Id="rId13" Type="http://schemas.openxmlformats.org/officeDocument/2006/relationships/image" Target="../media/image253.png"/><Relationship Id="rId18" Type="http://schemas.openxmlformats.org/officeDocument/2006/relationships/image" Target="../media/image258.png"/><Relationship Id="rId3" Type="http://schemas.openxmlformats.org/officeDocument/2006/relationships/image" Target="../media/image2.wmf"/><Relationship Id="rId21" Type="http://schemas.openxmlformats.org/officeDocument/2006/relationships/image" Target="../media/image1.png"/><Relationship Id="rId12" Type="http://schemas.openxmlformats.org/officeDocument/2006/relationships/image" Target="../media/image252.png"/><Relationship Id="rId17" Type="http://schemas.openxmlformats.org/officeDocument/2006/relationships/image" Target="../media/image257.png"/><Relationship Id="rId2" Type="http://schemas.openxmlformats.org/officeDocument/2006/relationships/slideLayout" Target="../slideLayouts/slideLayout2.xml"/><Relationship Id="rId16" Type="http://schemas.openxmlformats.org/officeDocument/2006/relationships/image" Target="../media/image256.png"/><Relationship Id="rId20" Type="http://schemas.openxmlformats.org/officeDocument/2006/relationships/image" Target="../media/image3.png"/><Relationship Id="rId1" Type="http://schemas.openxmlformats.org/officeDocument/2006/relationships/tags" Target="../tags/tag51.xml"/><Relationship Id="rId11" Type="http://schemas.openxmlformats.org/officeDocument/2006/relationships/image" Target="../media/image251.png"/><Relationship Id="rId24" Type="http://schemas.openxmlformats.org/officeDocument/2006/relationships/hyperlink" Target="http://lectureonline.cl.msu.edu/~mmp/kap6/cd157a.htm" TargetMode="External"/><Relationship Id="rId15" Type="http://schemas.openxmlformats.org/officeDocument/2006/relationships/image" Target="../media/image255.png"/><Relationship Id="rId23" Type="http://schemas.openxmlformats.org/officeDocument/2006/relationships/image" Target="../media/image2.png"/><Relationship Id="rId10" Type="http://schemas.openxmlformats.org/officeDocument/2006/relationships/image" Target="../media/image250.png"/><Relationship Id="rId19" Type="http://schemas.openxmlformats.org/officeDocument/2006/relationships/image" Target="../media/image510.png"/><Relationship Id="rId14" Type="http://schemas.openxmlformats.org/officeDocument/2006/relationships/image" Target="../media/image254.png"/><Relationship Id="rId22" Type="http://schemas.openxmlformats.org/officeDocument/2006/relationships/image" Target="../media/image4.png"/></Relationships>
</file>

<file path=ppt/slides/_rels/slide58.xml.rels><?xml version="1.0" encoding="UTF-8" standalone="yes"?>
<Relationships xmlns="http://schemas.openxmlformats.org/package/2006/relationships"><Relationship Id="rId13" Type="http://schemas.openxmlformats.org/officeDocument/2006/relationships/image" Target="../media/image253.png"/><Relationship Id="rId18" Type="http://schemas.openxmlformats.org/officeDocument/2006/relationships/image" Target="../media/image510.png"/><Relationship Id="rId3" Type="http://schemas.openxmlformats.org/officeDocument/2006/relationships/image" Target="../media/image2.wmf"/><Relationship Id="rId21" Type="http://schemas.openxmlformats.org/officeDocument/2006/relationships/image" Target="../media/image4.png"/><Relationship Id="rId12" Type="http://schemas.openxmlformats.org/officeDocument/2006/relationships/image" Target="../media/image252.png"/><Relationship Id="rId17" Type="http://schemas.openxmlformats.org/officeDocument/2006/relationships/image" Target="../media/image261.png"/><Relationship Id="rId2" Type="http://schemas.openxmlformats.org/officeDocument/2006/relationships/slideLayout" Target="../slideLayouts/slideLayout2.xml"/><Relationship Id="rId16" Type="http://schemas.openxmlformats.org/officeDocument/2006/relationships/image" Target="../media/image260.png"/><Relationship Id="rId20" Type="http://schemas.openxmlformats.org/officeDocument/2006/relationships/image" Target="../media/image1.png"/><Relationship Id="rId1" Type="http://schemas.openxmlformats.org/officeDocument/2006/relationships/tags" Target="../tags/tag52.xml"/><Relationship Id="rId11" Type="http://schemas.openxmlformats.org/officeDocument/2006/relationships/image" Target="../media/image251.png"/><Relationship Id="rId15" Type="http://schemas.openxmlformats.org/officeDocument/2006/relationships/image" Target="../media/image259.png"/><Relationship Id="rId23" Type="http://schemas.openxmlformats.org/officeDocument/2006/relationships/hyperlink" Target="http://lectureonline.cl.msu.edu/~mmp/kap6/cd157a.htm" TargetMode="External"/><Relationship Id="rId10" Type="http://schemas.openxmlformats.org/officeDocument/2006/relationships/image" Target="../media/image250.png"/><Relationship Id="rId19" Type="http://schemas.openxmlformats.org/officeDocument/2006/relationships/image" Target="../media/image3.png"/><Relationship Id="rId14" Type="http://schemas.openxmlformats.org/officeDocument/2006/relationships/image" Target="../media/image254.png"/><Relationship Id="rId22" Type="http://schemas.openxmlformats.org/officeDocument/2006/relationships/image" Target="../media/image2.png"/></Relationships>
</file>

<file path=ppt/slides/_rels/slide59.xml.rels><?xml version="1.0" encoding="UTF-8" standalone="yes"?>
<Relationships xmlns="http://schemas.openxmlformats.org/package/2006/relationships"><Relationship Id="rId13" Type="http://schemas.openxmlformats.org/officeDocument/2006/relationships/image" Target="../media/image265.png"/><Relationship Id="rId18" Type="http://schemas.openxmlformats.org/officeDocument/2006/relationships/image" Target="../media/image269.png"/><Relationship Id="rId26" Type="http://schemas.openxmlformats.org/officeDocument/2006/relationships/hyperlink" Target="http://lectureonline.cl.msu.edu/~mmp/kap6/cd157a.htm" TargetMode="External"/><Relationship Id="rId3" Type="http://schemas.openxmlformats.org/officeDocument/2006/relationships/image" Target="../media/image2.wmf"/><Relationship Id="rId21" Type="http://schemas.openxmlformats.org/officeDocument/2006/relationships/image" Target="../media/image510.png"/><Relationship Id="rId12" Type="http://schemas.openxmlformats.org/officeDocument/2006/relationships/image" Target="../media/image264.png"/><Relationship Id="rId17" Type="http://schemas.openxmlformats.org/officeDocument/2006/relationships/image" Target="../media/image268.png"/><Relationship Id="rId25"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267.png"/><Relationship Id="rId20" Type="http://schemas.openxmlformats.org/officeDocument/2006/relationships/image" Target="../media/image9.png"/><Relationship Id="rId1" Type="http://schemas.openxmlformats.org/officeDocument/2006/relationships/tags" Target="../tags/tag53.xml"/><Relationship Id="rId11" Type="http://schemas.openxmlformats.org/officeDocument/2006/relationships/image" Target="../media/image263.png"/><Relationship Id="rId24" Type="http://schemas.openxmlformats.org/officeDocument/2006/relationships/image" Target="../media/image4.png"/><Relationship Id="rId15" Type="http://schemas.openxmlformats.org/officeDocument/2006/relationships/image" Target="../media/image266.png"/><Relationship Id="rId23" Type="http://schemas.openxmlformats.org/officeDocument/2006/relationships/image" Target="../media/image1.png"/><Relationship Id="rId10" Type="http://schemas.openxmlformats.org/officeDocument/2006/relationships/image" Target="../media/image262.png"/><Relationship Id="rId19" Type="http://schemas.openxmlformats.org/officeDocument/2006/relationships/image" Target="../media/image270.png"/><Relationship Id="rId14" Type="http://schemas.openxmlformats.org/officeDocument/2006/relationships/image" Target="../media/image254.png"/><Relationship Id="rId22" Type="http://schemas.openxmlformats.org/officeDocument/2006/relationships/image" Target="../media/image3.png"/></Relationships>
</file>

<file path=ppt/slides/_rels/slide6.xml.rels><?xml version="1.0" encoding="UTF-8" standalone="yes"?>
<Relationships xmlns="http://schemas.openxmlformats.org/package/2006/relationships"><Relationship Id="rId8" Type="http://schemas.openxmlformats.org/officeDocument/2006/relationships/image" Target="../media/image43.png"/><Relationship Id="rId13" Type="http://schemas.openxmlformats.org/officeDocument/2006/relationships/hyperlink" Target="http://lectureonline.cl.msu.edu/~mmp/kap6/cd157a.htm" TargetMode="Externa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ags" Target="../tags/tag3.xml"/><Relationship Id="rId11" Type="http://schemas.openxmlformats.org/officeDocument/2006/relationships/image" Target="../media/image4.png"/><Relationship Id="rId10" Type="http://schemas.openxmlformats.org/officeDocument/2006/relationships/image" Target="../media/image1.png"/><Relationship Id="rId9" Type="http://schemas.openxmlformats.org/officeDocument/2006/relationships/image" Target="../media/image3.png"/></Relationships>
</file>

<file path=ppt/slides/_rels/slide60.xml.rels><?xml version="1.0" encoding="UTF-8" standalone="yes"?>
<Relationships xmlns="http://schemas.openxmlformats.org/package/2006/relationships"><Relationship Id="rId13" Type="http://schemas.openxmlformats.org/officeDocument/2006/relationships/image" Target="../media/image265.png"/><Relationship Id="rId18" Type="http://schemas.openxmlformats.org/officeDocument/2006/relationships/image" Target="../media/image275.png"/><Relationship Id="rId26" Type="http://schemas.openxmlformats.org/officeDocument/2006/relationships/image" Target="../media/image9.png"/><Relationship Id="rId3" Type="http://schemas.openxmlformats.org/officeDocument/2006/relationships/image" Target="../media/image2.wmf"/><Relationship Id="rId21" Type="http://schemas.openxmlformats.org/officeDocument/2006/relationships/image" Target="../media/image3.png"/><Relationship Id="rId12" Type="http://schemas.openxmlformats.org/officeDocument/2006/relationships/image" Target="../media/image252.png"/><Relationship Id="rId17" Type="http://schemas.openxmlformats.org/officeDocument/2006/relationships/image" Target="../media/image274.png"/><Relationship Id="rId25" Type="http://schemas.openxmlformats.org/officeDocument/2006/relationships/hyperlink" Target="http://lectureonline.cl.msu.edu/~mmp/kap6/cd157a.htm" TargetMode="External"/><Relationship Id="rId2" Type="http://schemas.openxmlformats.org/officeDocument/2006/relationships/slideLayout" Target="../slideLayouts/slideLayout2.xml"/><Relationship Id="rId16" Type="http://schemas.openxmlformats.org/officeDocument/2006/relationships/image" Target="../media/image273.png"/><Relationship Id="rId20" Type="http://schemas.openxmlformats.org/officeDocument/2006/relationships/image" Target="../media/image510.png"/><Relationship Id="rId1" Type="http://schemas.openxmlformats.org/officeDocument/2006/relationships/tags" Target="../tags/tag54.xml"/><Relationship Id="rId11" Type="http://schemas.openxmlformats.org/officeDocument/2006/relationships/image" Target="../media/image263.png"/><Relationship Id="rId24" Type="http://schemas.openxmlformats.org/officeDocument/2006/relationships/image" Target="../media/image2.png"/><Relationship Id="rId23" Type="http://schemas.openxmlformats.org/officeDocument/2006/relationships/image" Target="../media/image4.png"/><Relationship Id="rId10" Type="http://schemas.openxmlformats.org/officeDocument/2006/relationships/image" Target="../media/image272.png"/><Relationship Id="rId19" Type="http://schemas.openxmlformats.org/officeDocument/2006/relationships/image" Target="../media/image255.png"/><Relationship Id="rId14" Type="http://schemas.openxmlformats.org/officeDocument/2006/relationships/image" Target="../media/image254.png"/><Relationship Id="rId22" Type="http://schemas.openxmlformats.org/officeDocument/2006/relationships/image" Target="../media/image1.png"/></Relationships>
</file>

<file path=ppt/slides/_rels/slide61.xml.rels><?xml version="1.0" encoding="UTF-8" standalone="yes"?>
<Relationships xmlns="http://schemas.openxmlformats.org/package/2006/relationships"><Relationship Id="rId13" Type="http://schemas.openxmlformats.org/officeDocument/2006/relationships/image" Target="../media/image265.png"/><Relationship Id="rId18" Type="http://schemas.openxmlformats.org/officeDocument/2006/relationships/image" Target="../media/image278.png"/><Relationship Id="rId3" Type="http://schemas.openxmlformats.org/officeDocument/2006/relationships/image" Target="../media/image2.wmf"/><Relationship Id="rId21" Type="http://schemas.openxmlformats.org/officeDocument/2006/relationships/image" Target="../media/image1.png"/><Relationship Id="rId12" Type="http://schemas.openxmlformats.org/officeDocument/2006/relationships/image" Target="../media/image252.png"/><Relationship Id="rId17" Type="http://schemas.openxmlformats.org/officeDocument/2006/relationships/image" Target="../media/image277.png"/><Relationship Id="rId25" Type="http://schemas.openxmlformats.org/officeDocument/2006/relationships/image" Target="../media/image9.png"/><Relationship Id="rId2" Type="http://schemas.openxmlformats.org/officeDocument/2006/relationships/slideLayout" Target="../slideLayouts/slideLayout2.xml"/><Relationship Id="rId16" Type="http://schemas.openxmlformats.org/officeDocument/2006/relationships/image" Target="../media/image276.png"/><Relationship Id="rId20" Type="http://schemas.openxmlformats.org/officeDocument/2006/relationships/image" Target="../media/image3.png"/><Relationship Id="rId1" Type="http://schemas.openxmlformats.org/officeDocument/2006/relationships/tags" Target="../tags/tag55.xml"/><Relationship Id="rId11" Type="http://schemas.openxmlformats.org/officeDocument/2006/relationships/image" Target="../media/image263.png"/><Relationship Id="rId24" Type="http://schemas.openxmlformats.org/officeDocument/2006/relationships/hyperlink" Target="http://lectureonline.cl.msu.edu/~mmp/kap6/cd157a.htm" TargetMode="External"/><Relationship Id="rId23" Type="http://schemas.openxmlformats.org/officeDocument/2006/relationships/image" Target="../media/image2.png"/><Relationship Id="rId10" Type="http://schemas.openxmlformats.org/officeDocument/2006/relationships/image" Target="../media/image272.png"/><Relationship Id="rId19" Type="http://schemas.openxmlformats.org/officeDocument/2006/relationships/image" Target="../media/image510.png"/><Relationship Id="rId14" Type="http://schemas.openxmlformats.org/officeDocument/2006/relationships/image" Target="../media/image254.png"/><Relationship Id="rId22" Type="http://schemas.openxmlformats.org/officeDocument/2006/relationships/image" Target="../media/image4.png"/></Relationships>
</file>

<file path=ppt/slides/_rels/slide62.xml.rels><?xml version="1.0" encoding="UTF-8" standalone="yes"?>
<Relationships xmlns="http://schemas.openxmlformats.org/package/2006/relationships"><Relationship Id="rId13" Type="http://schemas.openxmlformats.org/officeDocument/2006/relationships/image" Target="../media/image265.png"/><Relationship Id="rId18" Type="http://schemas.openxmlformats.org/officeDocument/2006/relationships/image" Target="../media/image282.png"/><Relationship Id="rId26" Type="http://schemas.openxmlformats.org/officeDocument/2006/relationships/image" Target="../media/image2.png"/><Relationship Id="rId3" Type="http://schemas.openxmlformats.org/officeDocument/2006/relationships/image" Target="../media/image2.wmf"/><Relationship Id="rId21" Type="http://schemas.openxmlformats.org/officeDocument/2006/relationships/image" Target="../media/image10.png"/><Relationship Id="rId12" Type="http://schemas.openxmlformats.org/officeDocument/2006/relationships/image" Target="../media/image264.png"/><Relationship Id="rId17" Type="http://schemas.openxmlformats.org/officeDocument/2006/relationships/image" Target="../media/image281.png"/><Relationship Id="rId25"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280.png"/><Relationship Id="rId20" Type="http://schemas.openxmlformats.org/officeDocument/2006/relationships/image" Target="../media/image284.png"/><Relationship Id="rId1" Type="http://schemas.openxmlformats.org/officeDocument/2006/relationships/tags" Target="../tags/tag56.xml"/><Relationship Id="rId11" Type="http://schemas.openxmlformats.org/officeDocument/2006/relationships/image" Target="../media/image279.png"/><Relationship Id="rId24" Type="http://schemas.openxmlformats.org/officeDocument/2006/relationships/image" Target="../media/image1.png"/><Relationship Id="rId23" Type="http://schemas.openxmlformats.org/officeDocument/2006/relationships/image" Target="../media/image3.png"/><Relationship Id="rId28" Type="http://schemas.openxmlformats.org/officeDocument/2006/relationships/image" Target="../media/image9.png"/><Relationship Id="rId10" Type="http://schemas.openxmlformats.org/officeDocument/2006/relationships/image" Target="../media/image262.png"/><Relationship Id="rId19" Type="http://schemas.openxmlformats.org/officeDocument/2006/relationships/image" Target="../media/image283.png"/><Relationship Id="rId14" Type="http://schemas.openxmlformats.org/officeDocument/2006/relationships/image" Target="../media/image254.png"/><Relationship Id="rId22" Type="http://schemas.openxmlformats.org/officeDocument/2006/relationships/image" Target="../media/image510.png"/><Relationship Id="rId27" Type="http://schemas.openxmlformats.org/officeDocument/2006/relationships/hyperlink" Target="http://lectureonline.cl.msu.edu/~mmp/kap6/cd157a.htm" TargetMode="External"/></Relationships>
</file>

<file path=ppt/slides/_rels/slide63.xml.rels><?xml version="1.0" encoding="UTF-8" standalone="yes"?>
<Relationships xmlns="http://schemas.openxmlformats.org/package/2006/relationships"><Relationship Id="rId13" Type="http://schemas.openxmlformats.org/officeDocument/2006/relationships/image" Target="../media/image287.png"/><Relationship Id="rId18" Type="http://schemas.openxmlformats.org/officeDocument/2006/relationships/image" Target="../media/image1.png"/><Relationship Id="rId3" Type="http://schemas.openxmlformats.org/officeDocument/2006/relationships/image" Target="../media/image2.wmf"/><Relationship Id="rId21" Type="http://schemas.openxmlformats.org/officeDocument/2006/relationships/hyperlink" Target="http://lectureonline.cl.msu.edu/~mmp/kap6/cd157a.htm" TargetMode="External"/><Relationship Id="rId12" Type="http://schemas.openxmlformats.org/officeDocument/2006/relationships/image" Target="../media/image286.png"/><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510.png"/><Relationship Id="rId20" Type="http://schemas.openxmlformats.org/officeDocument/2006/relationships/image" Target="../media/image2.png"/><Relationship Id="rId1" Type="http://schemas.openxmlformats.org/officeDocument/2006/relationships/tags" Target="../tags/tag57.xml"/><Relationship Id="rId15" Type="http://schemas.openxmlformats.org/officeDocument/2006/relationships/image" Target="../media/image289.png"/><Relationship Id="rId23" Type="http://schemas.openxmlformats.org/officeDocument/2006/relationships/image" Target="../media/image9.png"/><Relationship Id="rId19" Type="http://schemas.openxmlformats.org/officeDocument/2006/relationships/image" Target="../media/image4.png"/><Relationship Id="rId14" Type="http://schemas.openxmlformats.org/officeDocument/2006/relationships/image" Target="../media/image288.png"/><Relationship Id="rId22" Type="http://schemas.openxmlformats.org/officeDocument/2006/relationships/image" Target="../media/image10.png"/></Relationships>
</file>

<file path=ppt/slides/_rels/slide64.xml.rels><?xml version="1.0" encoding="UTF-8" standalone="yes"?>
<Relationships xmlns="http://schemas.openxmlformats.org/package/2006/relationships"><Relationship Id="rId13" Type="http://schemas.openxmlformats.org/officeDocument/2006/relationships/image" Target="../media/image291.png"/><Relationship Id="rId18" Type="http://schemas.openxmlformats.org/officeDocument/2006/relationships/image" Target="../media/image296.png"/><Relationship Id="rId26" Type="http://schemas.openxmlformats.org/officeDocument/2006/relationships/image" Target="../media/image9.png"/><Relationship Id="rId3" Type="http://schemas.openxmlformats.org/officeDocument/2006/relationships/image" Target="../media/image2.wmf"/><Relationship Id="rId21" Type="http://schemas.openxmlformats.org/officeDocument/2006/relationships/image" Target="../media/image1.png"/><Relationship Id="rId12" Type="http://schemas.openxmlformats.org/officeDocument/2006/relationships/image" Target="../media/image290.png"/><Relationship Id="rId17" Type="http://schemas.openxmlformats.org/officeDocument/2006/relationships/image" Target="../media/image295.png"/><Relationship Id="rId25" Type="http://schemas.openxmlformats.org/officeDocument/2006/relationships/image" Target="../media/image10.png"/><Relationship Id="rId2" Type="http://schemas.openxmlformats.org/officeDocument/2006/relationships/slideLayout" Target="../slideLayouts/slideLayout2.xml"/><Relationship Id="rId16" Type="http://schemas.openxmlformats.org/officeDocument/2006/relationships/image" Target="../media/image294.png"/><Relationship Id="rId20" Type="http://schemas.openxmlformats.org/officeDocument/2006/relationships/image" Target="../media/image3.png"/><Relationship Id="rId1" Type="http://schemas.openxmlformats.org/officeDocument/2006/relationships/tags" Target="../tags/tag58.xml"/><Relationship Id="rId24" Type="http://schemas.openxmlformats.org/officeDocument/2006/relationships/hyperlink" Target="http://lectureonline.cl.msu.edu/~mmp/kap6/cd157a.htm" TargetMode="External"/><Relationship Id="rId15" Type="http://schemas.openxmlformats.org/officeDocument/2006/relationships/image" Target="../media/image293.png"/><Relationship Id="rId23" Type="http://schemas.openxmlformats.org/officeDocument/2006/relationships/image" Target="../media/image2.png"/><Relationship Id="rId19" Type="http://schemas.openxmlformats.org/officeDocument/2006/relationships/image" Target="../media/image510.png"/><Relationship Id="rId14" Type="http://schemas.openxmlformats.org/officeDocument/2006/relationships/image" Target="../media/image292.png"/><Relationship Id="rId22" Type="http://schemas.openxmlformats.org/officeDocument/2006/relationships/image" Target="../media/image4.png"/></Relationships>
</file>

<file path=ppt/slides/_rels/slide7.xml.rels><?xml version="1.0" encoding="UTF-8" standalone="yes"?>
<Relationships xmlns="http://schemas.openxmlformats.org/package/2006/relationships"><Relationship Id="rId8" Type="http://schemas.openxmlformats.org/officeDocument/2006/relationships/image" Target="../media/image43.png"/><Relationship Id="rId13" Type="http://schemas.openxmlformats.org/officeDocument/2006/relationships/image" Target="../media/image4.png"/><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ags" Target="../tags/tag4.xml"/><Relationship Id="rId11" Type="http://schemas.openxmlformats.org/officeDocument/2006/relationships/image" Target="../media/image3.png"/><Relationship Id="rId15" Type="http://schemas.openxmlformats.org/officeDocument/2006/relationships/hyperlink" Target="http://lectureonline.cl.msu.edu/~mmp/kap6/cd157a.htm" TargetMode="External"/><Relationship Id="rId10" Type="http://schemas.openxmlformats.org/officeDocument/2006/relationships/image" Target="../media/image45.png"/><Relationship Id="rId9" Type="http://schemas.openxmlformats.org/officeDocument/2006/relationships/image" Target="../media/image44.png"/><Relationship Id="rId14" Type="http://schemas.openxmlformats.org/officeDocument/2006/relationships/image" Target="../media/image2.png"/></Relationships>
</file>

<file path=ppt/slides/_rels/slide8.xml.rels><?xml version="1.0" encoding="UTF-8" standalone="yes"?>
<Relationships xmlns="http://schemas.openxmlformats.org/package/2006/relationships"><Relationship Id="rId8" Type="http://schemas.openxmlformats.org/officeDocument/2006/relationships/image" Target="../media/image43.png"/><Relationship Id="rId13" Type="http://schemas.openxmlformats.org/officeDocument/2006/relationships/image" Target="../media/image2.png"/><Relationship Id="rId12"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tags" Target="../tags/tag5.xml"/><Relationship Id="rId11" Type="http://schemas.openxmlformats.org/officeDocument/2006/relationships/image" Target="../media/image1.png"/><Relationship Id="rId10" Type="http://schemas.openxmlformats.org/officeDocument/2006/relationships/image" Target="../media/image3.png"/><Relationship Id="rId9" Type="http://schemas.openxmlformats.org/officeDocument/2006/relationships/image" Target="../media/image46.png"/><Relationship Id="rId14" Type="http://schemas.openxmlformats.org/officeDocument/2006/relationships/hyperlink" Target="http://lectureonline.cl.msu.edu/~mmp/kap6/cd157a.htm" TargetMode="External"/></Relationships>
</file>

<file path=ppt/slides/_rels/slide9.xml.rels><?xml version="1.0" encoding="UTF-8" standalone="yes"?>
<Relationships xmlns="http://schemas.openxmlformats.org/package/2006/relationships"><Relationship Id="rId8" Type="http://schemas.openxmlformats.org/officeDocument/2006/relationships/image" Target="../media/image47.png"/><Relationship Id="rId13" Type="http://schemas.openxmlformats.org/officeDocument/2006/relationships/image" Target="../media/image4.png"/><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ags" Target="../tags/tag6.xml"/><Relationship Id="rId11" Type="http://schemas.openxmlformats.org/officeDocument/2006/relationships/image" Target="../media/image3.png"/><Relationship Id="rId15" Type="http://schemas.openxmlformats.org/officeDocument/2006/relationships/hyperlink" Target="http://lectureonline.cl.msu.edu/~mmp/kap6/cd157a.htm" TargetMode="External"/><Relationship Id="rId10" Type="http://schemas.openxmlformats.org/officeDocument/2006/relationships/image" Target="../media/image49.png"/><Relationship Id="rId9" Type="http://schemas.openxmlformats.org/officeDocument/2006/relationships/image" Target="../media/image48.png"/><Relationship Id="rId1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951BC11E-75C5-4612-8041-02DDC84458DD}"/>
              </a:ext>
            </a:extLst>
          </p:cNvPr>
          <p:cNvSpPr/>
          <p:nvPr/>
        </p:nvSpPr>
        <p:spPr>
          <a:xfrm>
            <a:off x="782109" y="1786611"/>
            <a:ext cx="7544373" cy="2531462"/>
          </a:xfrm>
          <a:prstGeom prst="rect">
            <a:avLst/>
          </a:prstGeom>
          <a:noFill/>
        </p:spPr>
        <p:txBody>
          <a:bodyPr wrap="none" lIns="68580" tIns="34290" rIns="68580" bIns="34290">
            <a:spAutoFit/>
          </a:bodyPr>
          <a:lstStyle/>
          <a:p>
            <a:pPr algn="ctr"/>
            <a:r>
              <a:rPr lang="en-US" altLang="ja-JP" sz="8000" b="1" dirty="0">
                <a:ln w="38100">
                  <a:solidFill>
                    <a:schemeClr val="tx1"/>
                  </a:solidFill>
                  <a:prstDash val="solid"/>
                </a:ln>
                <a:solidFill>
                  <a:srgbClr val="006600"/>
                </a:solidFill>
                <a:effectLst>
                  <a:outerShdw blurRad="50800" dist="38100" dir="16200000" rotWithShape="0">
                    <a:prstClr val="black">
                      <a:alpha val="40000"/>
                    </a:prstClr>
                  </a:outerShdw>
                </a:effectLst>
                <a:latin typeface="Papyrus" panose="03070502060502030205" pitchFamily="66" charset="0"/>
                <a:ea typeface="HGGyoshotai" panose="03000609000000000000" pitchFamily="65" charset="-128"/>
                <a:cs typeface="Segoe UI Black" panose="020B0A02040204020203" pitchFamily="34" charset="0"/>
              </a:rPr>
              <a:t>Elastic collisions</a:t>
            </a:r>
          </a:p>
          <a:p>
            <a:pPr algn="ctr"/>
            <a:r>
              <a:rPr lang="en-US" altLang="ja-JP" sz="8000" b="1" dirty="0">
                <a:ln w="38100">
                  <a:solidFill>
                    <a:schemeClr val="tx1"/>
                  </a:solidFill>
                  <a:prstDash val="solid"/>
                </a:ln>
                <a:solidFill>
                  <a:srgbClr val="006600"/>
                </a:solidFill>
                <a:effectLst>
                  <a:outerShdw blurRad="50800" dist="38100" dir="16200000" rotWithShape="0">
                    <a:prstClr val="black">
                      <a:alpha val="40000"/>
                    </a:prstClr>
                  </a:outerShdw>
                </a:effectLst>
                <a:latin typeface="Papyrus" panose="03070502060502030205" pitchFamily="66" charset="0"/>
                <a:ea typeface="HGGyoshotai" panose="03000609000000000000" pitchFamily="65" charset="-128"/>
                <a:cs typeface="Segoe UI Black" panose="020B0A02040204020203" pitchFamily="34" charset="0"/>
              </a:rPr>
              <a:t>in one dimension</a:t>
            </a:r>
            <a:endParaRPr lang="ja-JP" altLang="en-US" sz="8000" b="1" dirty="0">
              <a:ln w="38100">
                <a:solidFill>
                  <a:schemeClr val="tx1"/>
                </a:solidFill>
                <a:prstDash val="solid"/>
              </a:ln>
              <a:solidFill>
                <a:srgbClr val="006600"/>
              </a:solidFill>
              <a:effectLst>
                <a:outerShdw blurRad="50800" dist="38100" dir="16200000" rotWithShape="0">
                  <a:prstClr val="black">
                    <a:alpha val="40000"/>
                  </a:prstClr>
                </a:outerShdw>
              </a:effectLst>
              <a:latin typeface="Papyrus" panose="03070502060502030205" pitchFamily="66" charset="0"/>
              <a:ea typeface="HGGyoshotai" panose="03000609000000000000" pitchFamily="65" charset="-128"/>
              <a:cs typeface="Segoe UI Black" panose="020B0A02040204020203" pitchFamily="34" charset="0"/>
            </a:endParaRPr>
          </a:p>
        </p:txBody>
      </p:sp>
      <p:sp>
        <p:nvSpPr>
          <p:cNvPr id="3" name="テキスト ボックス 2">
            <a:extLst>
              <a:ext uri="{FF2B5EF4-FFF2-40B4-BE49-F238E27FC236}">
                <a16:creationId xmlns:a16="http://schemas.microsoft.com/office/drawing/2014/main" id="{CD70DD23-DBB1-48AE-BCF2-1500DD51E942}"/>
              </a:ext>
            </a:extLst>
          </p:cNvPr>
          <p:cNvSpPr txBox="1"/>
          <p:nvPr/>
        </p:nvSpPr>
        <p:spPr>
          <a:xfrm>
            <a:off x="2273818" y="4298986"/>
            <a:ext cx="4720652" cy="92333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a:latin typeface="Arial Black" panose="020B0A04020102020204" pitchFamily="34" charset="0"/>
              </a:rPr>
              <a:t>Twitter: @Owen134866</a:t>
            </a:r>
          </a:p>
          <a:p>
            <a:pPr algn="ctr"/>
            <a:endParaRPr lang="en-US" dirty="0">
              <a:latin typeface="Arial Black" panose="020B0A04020102020204" pitchFamily="34" charset="0"/>
            </a:endParaRPr>
          </a:p>
          <a:p>
            <a:pPr algn="ctr"/>
            <a:r>
              <a:rPr lang="en-US" dirty="0">
                <a:latin typeface="Arial Black" panose="020B0A04020102020204" pitchFamily="34" charset="0"/>
              </a:rPr>
              <a:t>www.mathsfreeresourcelibrary.com</a:t>
            </a:r>
            <a:endParaRPr lang="en-GB" dirty="0">
              <a:latin typeface="Arial Black" panose="020B0A04020102020204" pitchFamily="34" charset="0"/>
            </a:endParaRPr>
          </a:p>
        </p:txBody>
      </p:sp>
    </p:spTree>
    <p:extLst>
      <p:ext uri="{BB962C8B-B14F-4D97-AF65-F5344CB8AC3E}">
        <p14:creationId xmlns:p14="http://schemas.microsoft.com/office/powerpoint/2010/main" val="22917632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3581400" cy="4525963"/>
          </a:xfrm>
        </p:spPr>
        <p:txBody>
          <a:bodyPr>
            <a:normAutofit/>
          </a:bodyPr>
          <a:lstStyle/>
          <a:p>
            <a:pPr marL="0" indent="0" algn="ctr">
              <a:buNone/>
            </a:pPr>
            <a:r>
              <a:rPr lang="en-GB" sz="1400" b="1" dirty="0">
                <a:latin typeface="Comic Sans MS" pitchFamily="66" charset="0"/>
              </a:rPr>
              <a:t>You can solve problems involving the direct impact of two particles by using conservation of linear momentum and Newton’s Law of Restitution</a:t>
            </a:r>
            <a:endParaRPr lang="en-GB" sz="1400" dirty="0">
              <a:latin typeface="Comic Sans MS" pitchFamily="66" charset="0"/>
            </a:endParaRPr>
          </a:p>
          <a:p>
            <a:pPr marL="0" indent="0" algn="ctr">
              <a:buNone/>
            </a:pPr>
            <a:endParaRPr lang="en-GB" sz="1400" b="1" dirty="0">
              <a:latin typeface="Comic Sans MS" pitchFamily="66" charset="0"/>
            </a:endParaRPr>
          </a:p>
          <a:p>
            <a:pPr marL="0" indent="0" algn="ctr">
              <a:buNone/>
            </a:pPr>
            <a:r>
              <a:rPr lang="en-GB" sz="1400" dirty="0">
                <a:latin typeface="Comic Sans MS" pitchFamily="66" charset="0"/>
              </a:rPr>
              <a:t>Find the value of v in the situation shown, given that e = </a:t>
            </a:r>
            <a:r>
              <a:rPr lang="en-GB" sz="1400" baseline="30000" dirty="0">
                <a:latin typeface="Comic Sans MS" pitchFamily="66" charset="0"/>
              </a:rPr>
              <a:t>1</a:t>
            </a:r>
            <a:r>
              <a:rPr lang="en-GB" sz="1400" dirty="0">
                <a:latin typeface="Comic Sans MS" pitchFamily="66" charset="0"/>
              </a:rPr>
              <a:t>/</a:t>
            </a:r>
            <a:r>
              <a:rPr lang="en-GB" sz="1400" baseline="-25000" dirty="0">
                <a:latin typeface="Comic Sans MS" pitchFamily="66" charset="0"/>
              </a:rPr>
              <a:t>3</a:t>
            </a:r>
          </a:p>
        </p:txBody>
      </p:sp>
      <p:cxnSp>
        <p:nvCxnSpPr>
          <p:cNvPr id="63" name="Straight Connector 62"/>
          <p:cNvCxnSpPr/>
          <p:nvPr/>
        </p:nvCxnSpPr>
        <p:spPr>
          <a:xfrm>
            <a:off x="4800600" y="16002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4800600" y="19050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9" name="TextBox 68"/>
          <p:cNvSpPr txBox="1"/>
          <p:nvPr/>
        </p:nvSpPr>
        <p:spPr>
          <a:xfrm>
            <a:off x="4800600" y="1600200"/>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70" name="TextBox 69"/>
          <p:cNvSpPr txBox="1"/>
          <p:nvPr/>
        </p:nvSpPr>
        <p:spPr>
          <a:xfrm>
            <a:off x="6324600" y="1600200"/>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71" name="Straight Connector 70"/>
          <p:cNvCxnSpPr/>
          <p:nvPr/>
        </p:nvCxnSpPr>
        <p:spPr>
          <a:xfrm>
            <a:off x="6324600" y="16002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a:off x="7848600" y="1600200"/>
            <a:ext cx="0" cy="1219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6324600" y="1600200"/>
            <a:ext cx="0" cy="1219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a:off x="4800600" y="1600200"/>
            <a:ext cx="0" cy="1219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0" name="Oval 79"/>
          <p:cNvSpPr/>
          <p:nvPr/>
        </p:nvSpPr>
        <p:spPr>
          <a:xfrm>
            <a:off x="5029200" y="23622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 name="Oval 80"/>
          <p:cNvSpPr/>
          <p:nvPr/>
        </p:nvSpPr>
        <p:spPr>
          <a:xfrm>
            <a:off x="5791200" y="23622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2" name="Oval 81"/>
          <p:cNvSpPr/>
          <p:nvPr/>
        </p:nvSpPr>
        <p:spPr>
          <a:xfrm>
            <a:off x="6553200" y="23622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3" name="Oval 82"/>
          <p:cNvSpPr/>
          <p:nvPr/>
        </p:nvSpPr>
        <p:spPr>
          <a:xfrm>
            <a:off x="7315200" y="23622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4" name="Straight Arrow Connector 83"/>
          <p:cNvCxnSpPr/>
          <p:nvPr/>
        </p:nvCxnSpPr>
        <p:spPr>
          <a:xfrm>
            <a:off x="4953000" y="22860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5" name="TextBox 84"/>
          <p:cNvSpPr txBox="1"/>
          <p:nvPr/>
        </p:nvSpPr>
        <p:spPr>
          <a:xfrm>
            <a:off x="5029200" y="1981200"/>
            <a:ext cx="293670" cy="307777"/>
          </a:xfrm>
          <a:prstGeom prst="rect">
            <a:avLst/>
          </a:prstGeom>
          <a:noFill/>
        </p:spPr>
        <p:txBody>
          <a:bodyPr wrap="none" rtlCol="0">
            <a:spAutoFit/>
          </a:bodyPr>
          <a:lstStyle/>
          <a:p>
            <a:pPr algn="ctr"/>
            <a:r>
              <a:rPr lang="en-GB" sz="1400" dirty="0">
                <a:latin typeface="Comic Sans MS" pitchFamily="66" charset="0"/>
              </a:rPr>
              <a:t>4</a:t>
            </a:r>
          </a:p>
        </p:txBody>
      </p:sp>
      <p:cxnSp>
        <p:nvCxnSpPr>
          <p:cNvPr id="86" name="Straight Arrow Connector 85"/>
          <p:cNvCxnSpPr/>
          <p:nvPr/>
        </p:nvCxnSpPr>
        <p:spPr>
          <a:xfrm>
            <a:off x="7239000" y="22860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7" name="TextBox 86"/>
          <p:cNvSpPr txBox="1"/>
          <p:nvPr/>
        </p:nvSpPr>
        <p:spPr>
          <a:xfrm>
            <a:off x="7326421" y="1981200"/>
            <a:ext cx="271228" cy="307777"/>
          </a:xfrm>
          <a:prstGeom prst="rect">
            <a:avLst/>
          </a:prstGeom>
          <a:noFill/>
        </p:spPr>
        <p:txBody>
          <a:bodyPr wrap="none" rtlCol="0">
            <a:spAutoFit/>
          </a:bodyPr>
          <a:lstStyle/>
          <a:p>
            <a:pPr algn="ctr"/>
            <a:r>
              <a:rPr lang="en-GB" sz="1400" dirty="0">
                <a:latin typeface="Comic Sans MS" pitchFamily="66" charset="0"/>
              </a:rPr>
              <a:t>v</a:t>
            </a:r>
          </a:p>
        </p:txBody>
      </p:sp>
      <p:cxnSp>
        <p:nvCxnSpPr>
          <p:cNvPr id="88" name="Straight Connector 87"/>
          <p:cNvCxnSpPr/>
          <p:nvPr/>
        </p:nvCxnSpPr>
        <p:spPr>
          <a:xfrm>
            <a:off x="4800600" y="28194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9" name="TextBox 88"/>
          <p:cNvSpPr txBox="1"/>
          <p:nvPr/>
        </p:nvSpPr>
        <p:spPr>
          <a:xfrm>
            <a:off x="4953000" y="2362200"/>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90" name="TextBox 89"/>
          <p:cNvSpPr txBox="1"/>
          <p:nvPr/>
        </p:nvSpPr>
        <p:spPr>
          <a:xfrm>
            <a:off x="6477000" y="2362200"/>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91" name="TextBox 90"/>
          <p:cNvSpPr txBox="1"/>
          <p:nvPr/>
        </p:nvSpPr>
        <p:spPr>
          <a:xfrm>
            <a:off x="5715000" y="2362200"/>
            <a:ext cx="457200" cy="307777"/>
          </a:xfrm>
          <a:prstGeom prst="rect">
            <a:avLst/>
          </a:prstGeom>
          <a:noFill/>
        </p:spPr>
        <p:txBody>
          <a:bodyPr wrap="square" rtlCol="0">
            <a:spAutoFit/>
          </a:bodyPr>
          <a:lstStyle/>
          <a:p>
            <a:pPr algn="ctr"/>
            <a:r>
              <a:rPr lang="en-GB" sz="1400" dirty="0">
                <a:latin typeface="Comic Sans MS" pitchFamily="66" charset="0"/>
              </a:rPr>
              <a:t>B</a:t>
            </a:r>
          </a:p>
        </p:txBody>
      </p:sp>
      <p:sp>
        <p:nvSpPr>
          <p:cNvPr id="92" name="TextBox 91"/>
          <p:cNvSpPr txBox="1"/>
          <p:nvPr/>
        </p:nvSpPr>
        <p:spPr>
          <a:xfrm>
            <a:off x="7239000" y="2362200"/>
            <a:ext cx="457200" cy="307777"/>
          </a:xfrm>
          <a:prstGeom prst="rect">
            <a:avLst/>
          </a:prstGeom>
          <a:noFill/>
        </p:spPr>
        <p:txBody>
          <a:bodyPr wrap="square" rtlCol="0">
            <a:spAutoFit/>
          </a:bodyPr>
          <a:lstStyle/>
          <a:p>
            <a:pPr algn="ctr"/>
            <a:r>
              <a:rPr lang="en-GB" sz="1400" dirty="0">
                <a:latin typeface="Comic Sans MS" pitchFamily="66" charset="0"/>
              </a:rPr>
              <a:t>B</a:t>
            </a:r>
          </a:p>
        </p:txBody>
      </p:sp>
      <p:cxnSp>
        <p:nvCxnSpPr>
          <p:cNvPr id="93" name="Straight Arrow Connector 92"/>
          <p:cNvCxnSpPr/>
          <p:nvPr/>
        </p:nvCxnSpPr>
        <p:spPr>
          <a:xfrm>
            <a:off x="5715000" y="22860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4" name="TextBox 93"/>
          <p:cNvSpPr txBox="1"/>
          <p:nvPr/>
        </p:nvSpPr>
        <p:spPr>
          <a:xfrm>
            <a:off x="5791200" y="1981200"/>
            <a:ext cx="293670" cy="307777"/>
          </a:xfrm>
          <a:prstGeom prst="rect">
            <a:avLst/>
          </a:prstGeom>
          <a:noFill/>
        </p:spPr>
        <p:txBody>
          <a:bodyPr wrap="none" rtlCol="0">
            <a:spAutoFit/>
          </a:bodyPr>
          <a:lstStyle/>
          <a:p>
            <a:pPr algn="ctr"/>
            <a:r>
              <a:rPr lang="en-GB" sz="1400" dirty="0">
                <a:latin typeface="Comic Sans MS" pitchFamily="66" charset="0"/>
              </a:rPr>
              <a:t>3</a:t>
            </a:r>
          </a:p>
        </p:txBody>
      </p:sp>
      <p:cxnSp>
        <p:nvCxnSpPr>
          <p:cNvPr id="95" name="Straight Arrow Connector 94"/>
          <p:cNvCxnSpPr/>
          <p:nvPr/>
        </p:nvCxnSpPr>
        <p:spPr>
          <a:xfrm>
            <a:off x="6477000" y="22860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6" name="TextBox 95"/>
          <p:cNvSpPr txBox="1"/>
          <p:nvPr/>
        </p:nvSpPr>
        <p:spPr>
          <a:xfrm>
            <a:off x="6553200" y="1981200"/>
            <a:ext cx="293670" cy="307777"/>
          </a:xfrm>
          <a:prstGeom prst="rect">
            <a:avLst/>
          </a:prstGeom>
          <a:noFill/>
        </p:spPr>
        <p:txBody>
          <a:bodyPr wrap="none" rtlCol="0">
            <a:spAutoFit/>
          </a:bodyPr>
          <a:lstStyle/>
          <a:p>
            <a:pPr algn="ctr"/>
            <a:r>
              <a:rPr lang="en-GB" sz="1400" dirty="0">
                <a:latin typeface="Comic Sans MS" pitchFamily="66" charset="0"/>
              </a:rPr>
              <a:t>2</a:t>
            </a:r>
          </a:p>
        </p:txBody>
      </p:sp>
      <mc:AlternateContent xmlns:mc="http://schemas.openxmlformats.org/markup-compatibility/2006" xmlns:a14="http://schemas.microsoft.com/office/drawing/2010/main">
        <mc:Choice Requires="a14">
          <p:sp>
            <p:nvSpPr>
              <p:cNvPr id="97" name="TextBox 96"/>
              <p:cNvSpPr txBox="1"/>
              <p:nvPr/>
            </p:nvSpPr>
            <p:spPr>
              <a:xfrm>
                <a:off x="3810000" y="3429000"/>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97" name="TextBox 96"/>
              <p:cNvSpPr txBox="1">
                <a:spLocks noRot="1" noChangeAspect="1" noMove="1" noResize="1" noEditPoints="1" noAdjustHandles="1" noChangeArrowheads="1" noChangeShapeType="1" noTextEdit="1"/>
              </p:cNvSpPr>
              <p:nvPr/>
            </p:nvSpPr>
            <p:spPr>
              <a:xfrm>
                <a:off x="3810000" y="3429000"/>
                <a:ext cx="2766655" cy="475771"/>
              </a:xfrm>
              <a:prstGeom prst="rect">
                <a:avLst/>
              </a:prstGeom>
              <a:blipFill rotWithShape="1">
                <a:blip r:embed="rId8"/>
                <a:stretch>
                  <a:fillRect b="-2564"/>
                </a:stretch>
              </a:blipFill>
            </p:spPr>
            <p:txBody>
              <a:bodyPr/>
              <a:lstStyle/>
              <a:p>
                <a:r>
                  <a:rPr lang="en-GB">
                    <a:noFill/>
                  </a:rPr>
                  <a:t> </a:t>
                </a:r>
              </a:p>
            </p:txBody>
          </p:sp>
        </mc:Fallback>
      </mc:AlternateContent>
      <p:sp>
        <p:nvSpPr>
          <p:cNvPr id="98" name="TextBox 97"/>
          <p:cNvSpPr txBox="1"/>
          <p:nvPr/>
        </p:nvSpPr>
        <p:spPr>
          <a:xfrm>
            <a:off x="5074886" y="2819400"/>
            <a:ext cx="978152" cy="523220"/>
          </a:xfrm>
          <a:prstGeom prst="rect">
            <a:avLst/>
          </a:prstGeom>
          <a:noFill/>
        </p:spPr>
        <p:txBody>
          <a:bodyPr wrap="none" rtlCol="0">
            <a:spAutoFit/>
          </a:bodyPr>
          <a:lstStyle/>
          <a:p>
            <a:pPr algn="ctr"/>
            <a:r>
              <a:rPr lang="en-GB" sz="1400" dirty="0">
                <a:solidFill>
                  <a:srgbClr val="FF0000"/>
                </a:solidFill>
                <a:latin typeface="Comic Sans MS" pitchFamily="66" charset="0"/>
              </a:rPr>
              <a:t>Approach</a:t>
            </a:r>
          </a:p>
          <a:p>
            <a:pPr algn="ctr"/>
            <a:r>
              <a:rPr lang="en-GB" sz="1400" dirty="0">
                <a:solidFill>
                  <a:srgbClr val="FF0000"/>
                </a:solidFill>
                <a:latin typeface="Comic Sans MS" pitchFamily="66" charset="0"/>
              </a:rPr>
              <a:t>4 – 3 = 1</a:t>
            </a:r>
          </a:p>
        </p:txBody>
      </p:sp>
      <p:sp>
        <p:nvSpPr>
          <p:cNvPr id="99" name="TextBox 98"/>
          <p:cNvSpPr txBox="1"/>
          <p:nvPr/>
        </p:nvSpPr>
        <p:spPr>
          <a:xfrm>
            <a:off x="6493890" y="2819400"/>
            <a:ext cx="1096775" cy="523220"/>
          </a:xfrm>
          <a:prstGeom prst="rect">
            <a:avLst/>
          </a:prstGeom>
          <a:noFill/>
        </p:spPr>
        <p:txBody>
          <a:bodyPr wrap="none" rtlCol="0">
            <a:spAutoFit/>
          </a:bodyPr>
          <a:lstStyle/>
          <a:p>
            <a:pPr algn="ctr"/>
            <a:r>
              <a:rPr lang="en-GB" sz="1400" dirty="0">
                <a:solidFill>
                  <a:srgbClr val="FF0000"/>
                </a:solidFill>
                <a:latin typeface="Comic Sans MS" pitchFamily="66" charset="0"/>
              </a:rPr>
              <a:t>Separation</a:t>
            </a:r>
          </a:p>
          <a:p>
            <a:pPr algn="ctr"/>
            <a:r>
              <a:rPr lang="en-GB" sz="1400" dirty="0">
                <a:solidFill>
                  <a:srgbClr val="FF0000"/>
                </a:solidFill>
                <a:latin typeface="Comic Sans MS" pitchFamily="66" charset="0"/>
              </a:rPr>
              <a:t>v - 2</a:t>
            </a:r>
          </a:p>
        </p:txBody>
      </p:sp>
      <mc:AlternateContent xmlns:mc="http://schemas.openxmlformats.org/markup-compatibility/2006" xmlns:a14="http://schemas.microsoft.com/office/drawing/2010/main">
        <mc:Choice Requires="a14">
          <p:sp>
            <p:nvSpPr>
              <p:cNvPr id="100" name="TextBox 99"/>
              <p:cNvSpPr txBox="1"/>
              <p:nvPr/>
            </p:nvSpPr>
            <p:spPr>
              <a:xfrm>
                <a:off x="3810000" y="4038600"/>
                <a:ext cx="862416" cy="439223"/>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GB" sz="1200" b="0" i="1" smtClean="0">
                              <a:latin typeface="Cambria Math" panose="02040503050406030204" pitchFamily="18" charset="0"/>
                            </a:rPr>
                          </m:ctrlPr>
                        </m:fPr>
                        <m:num>
                          <m:r>
                            <a:rPr lang="en-GB" sz="1200" b="0" i="1" smtClean="0">
                              <a:latin typeface="Cambria Math"/>
                            </a:rPr>
                            <m:t>1</m:t>
                          </m:r>
                        </m:num>
                        <m:den>
                          <m:r>
                            <a:rPr lang="en-GB" sz="1200" b="0" i="1" smtClean="0">
                              <a:latin typeface="Cambria Math"/>
                            </a:rPr>
                            <m:t>3</m:t>
                          </m:r>
                        </m:den>
                      </m:f>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𝑣</m:t>
                          </m:r>
                          <m:r>
                            <a:rPr lang="en-GB" sz="1200" b="0" i="1" smtClean="0">
                              <a:latin typeface="Cambria Math"/>
                            </a:rPr>
                            <m:t>−2</m:t>
                          </m:r>
                        </m:num>
                        <m:den>
                          <m:r>
                            <a:rPr lang="en-GB" sz="1200" b="0" i="1" smtClean="0">
                              <a:latin typeface="Cambria Math"/>
                            </a:rPr>
                            <m:t>1</m:t>
                          </m:r>
                        </m:den>
                      </m:f>
                    </m:oMath>
                  </m:oMathPara>
                </a14:m>
                <a:endParaRPr lang="en-GB" sz="1200" dirty="0"/>
              </a:p>
            </p:txBody>
          </p:sp>
        </mc:Choice>
        <mc:Fallback xmlns="">
          <p:sp>
            <p:nvSpPr>
              <p:cNvPr id="100" name="TextBox 99"/>
              <p:cNvSpPr txBox="1">
                <a:spLocks noRot="1" noChangeAspect="1" noMove="1" noResize="1" noEditPoints="1" noAdjustHandles="1" noChangeArrowheads="1" noChangeShapeType="1" noTextEdit="1"/>
              </p:cNvSpPr>
              <p:nvPr/>
            </p:nvSpPr>
            <p:spPr>
              <a:xfrm>
                <a:off x="3810000" y="4038600"/>
                <a:ext cx="862416" cy="439223"/>
              </a:xfrm>
              <a:prstGeom prst="rect">
                <a:avLst/>
              </a:prstGeom>
              <a:blipFill rotWithShape="1">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1" name="TextBox 100"/>
              <p:cNvSpPr txBox="1"/>
              <p:nvPr/>
            </p:nvSpPr>
            <p:spPr>
              <a:xfrm>
                <a:off x="3810000" y="4648200"/>
                <a:ext cx="862416" cy="439223"/>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GB" sz="1200" b="0" i="1" smtClean="0">
                              <a:latin typeface="Cambria Math" panose="02040503050406030204" pitchFamily="18" charset="0"/>
                            </a:rPr>
                          </m:ctrlPr>
                        </m:fPr>
                        <m:num>
                          <m:r>
                            <a:rPr lang="en-GB" sz="1200" b="0" i="1" smtClean="0">
                              <a:latin typeface="Cambria Math"/>
                            </a:rPr>
                            <m:t>1</m:t>
                          </m:r>
                        </m:num>
                        <m:den>
                          <m:r>
                            <a:rPr lang="en-GB" sz="1200" b="0" i="1" smtClean="0">
                              <a:latin typeface="Cambria Math"/>
                            </a:rPr>
                            <m:t>3</m:t>
                          </m:r>
                        </m:den>
                      </m:f>
                      <m:r>
                        <a:rPr lang="en-GB" sz="1200" b="0" i="1" smtClean="0">
                          <a:latin typeface="Cambria Math"/>
                        </a:rPr>
                        <m:t>=</m:t>
                      </m:r>
                      <m:r>
                        <a:rPr lang="en-GB" sz="1200" b="0" i="1" smtClean="0">
                          <a:latin typeface="Cambria Math"/>
                        </a:rPr>
                        <m:t>𝑣</m:t>
                      </m:r>
                      <m:r>
                        <a:rPr lang="en-GB" sz="1200" b="0" i="1" smtClean="0">
                          <a:latin typeface="Cambria Math"/>
                        </a:rPr>
                        <m:t>−2</m:t>
                      </m:r>
                    </m:oMath>
                  </m:oMathPara>
                </a14:m>
                <a:endParaRPr lang="en-GB" sz="1200" dirty="0"/>
              </a:p>
            </p:txBody>
          </p:sp>
        </mc:Choice>
        <mc:Fallback xmlns="">
          <p:sp>
            <p:nvSpPr>
              <p:cNvPr id="101" name="TextBox 100"/>
              <p:cNvSpPr txBox="1">
                <a:spLocks noRot="1" noChangeAspect="1" noMove="1" noResize="1" noEditPoints="1" noAdjustHandles="1" noChangeArrowheads="1" noChangeShapeType="1" noTextEdit="1"/>
              </p:cNvSpPr>
              <p:nvPr/>
            </p:nvSpPr>
            <p:spPr>
              <a:xfrm>
                <a:off x="3810000" y="4648200"/>
                <a:ext cx="862416" cy="439223"/>
              </a:xfrm>
              <a:prstGeom prst="rect">
                <a:avLst/>
              </a:prstGeom>
              <a:blipFill rotWithShape="1">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2" name="TextBox 101"/>
              <p:cNvSpPr txBox="1"/>
              <p:nvPr/>
            </p:nvSpPr>
            <p:spPr>
              <a:xfrm>
                <a:off x="3657600" y="5257800"/>
                <a:ext cx="762000" cy="439223"/>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2</m:t>
                      </m:r>
                      <m:f>
                        <m:fPr>
                          <m:ctrlPr>
                            <a:rPr lang="en-GB" sz="1200" b="0" i="1" smtClean="0">
                              <a:latin typeface="Cambria Math" panose="02040503050406030204" pitchFamily="18" charset="0"/>
                            </a:rPr>
                          </m:ctrlPr>
                        </m:fPr>
                        <m:num>
                          <m:r>
                            <a:rPr lang="en-GB" sz="1200" b="0" i="1" smtClean="0">
                              <a:latin typeface="Cambria Math"/>
                            </a:rPr>
                            <m:t>1</m:t>
                          </m:r>
                        </m:num>
                        <m:den>
                          <m:r>
                            <a:rPr lang="en-GB" sz="1200" b="0" i="1" smtClean="0">
                              <a:latin typeface="Cambria Math"/>
                            </a:rPr>
                            <m:t>3</m:t>
                          </m:r>
                        </m:den>
                      </m:f>
                      <m:r>
                        <a:rPr lang="en-GB" sz="1200" b="0" i="1" smtClean="0">
                          <a:latin typeface="Cambria Math"/>
                        </a:rPr>
                        <m:t>=</m:t>
                      </m:r>
                      <m:r>
                        <a:rPr lang="en-GB" sz="1200" b="0" i="1" smtClean="0">
                          <a:latin typeface="Cambria Math"/>
                        </a:rPr>
                        <m:t>𝑣</m:t>
                      </m:r>
                    </m:oMath>
                  </m:oMathPara>
                </a14:m>
                <a:endParaRPr lang="en-GB" sz="1200" dirty="0"/>
              </a:p>
            </p:txBody>
          </p:sp>
        </mc:Choice>
        <mc:Fallback xmlns="">
          <p:sp>
            <p:nvSpPr>
              <p:cNvPr id="102" name="TextBox 101"/>
              <p:cNvSpPr txBox="1">
                <a:spLocks noRot="1" noChangeAspect="1" noMove="1" noResize="1" noEditPoints="1" noAdjustHandles="1" noChangeArrowheads="1" noChangeShapeType="1" noTextEdit="1"/>
              </p:cNvSpPr>
              <p:nvPr/>
            </p:nvSpPr>
            <p:spPr>
              <a:xfrm>
                <a:off x="3657600" y="5257800"/>
                <a:ext cx="762000" cy="439223"/>
              </a:xfrm>
              <a:prstGeom prst="rect">
                <a:avLst/>
              </a:prstGeom>
              <a:blipFill rotWithShape="1">
                <a:blip r:embed="rId11"/>
                <a:stretch>
                  <a:fillRect/>
                </a:stretch>
              </a:blipFill>
            </p:spPr>
            <p:txBody>
              <a:bodyPr/>
              <a:lstStyle/>
              <a:p>
                <a:r>
                  <a:rPr lang="en-GB">
                    <a:noFill/>
                  </a:rPr>
                  <a:t> </a:t>
                </a:r>
              </a:p>
            </p:txBody>
          </p:sp>
        </mc:Fallback>
      </mc:AlternateContent>
      <p:sp>
        <p:nvSpPr>
          <p:cNvPr id="103" name="Arc 102"/>
          <p:cNvSpPr/>
          <p:nvPr/>
        </p:nvSpPr>
        <p:spPr>
          <a:xfrm>
            <a:off x="6400800" y="3657600"/>
            <a:ext cx="457200" cy="6096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4" name="TextBox 103"/>
          <p:cNvSpPr txBox="1"/>
          <p:nvPr/>
        </p:nvSpPr>
        <p:spPr>
          <a:xfrm>
            <a:off x="6781800" y="3581400"/>
            <a:ext cx="2209800" cy="738664"/>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 leave the speed of separation in algebraic form</a:t>
            </a:r>
            <a:endParaRPr lang="en-GB" sz="1400" b="1" dirty="0">
              <a:solidFill>
                <a:srgbClr val="FF0000"/>
              </a:solidFill>
              <a:latin typeface="Comic Sans MS" pitchFamily="66" charset="0"/>
            </a:endParaRPr>
          </a:p>
        </p:txBody>
      </p:sp>
      <p:sp>
        <p:nvSpPr>
          <p:cNvPr id="105" name="Arc 104"/>
          <p:cNvSpPr/>
          <p:nvPr/>
        </p:nvSpPr>
        <p:spPr>
          <a:xfrm>
            <a:off x="4572000" y="4267200"/>
            <a:ext cx="457200" cy="6096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6" name="Arc 105"/>
          <p:cNvSpPr/>
          <p:nvPr/>
        </p:nvSpPr>
        <p:spPr>
          <a:xfrm>
            <a:off x="4572000" y="4876800"/>
            <a:ext cx="457200" cy="6096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7" name="TextBox 106"/>
          <p:cNvSpPr txBox="1"/>
          <p:nvPr/>
        </p:nvSpPr>
        <p:spPr>
          <a:xfrm>
            <a:off x="5029200" y="4419600"/>
            <a:ext cx="1371600" cy="307777"/>
          </a:xfrm>
          <a:prstGeom prst="rect">
            <a:avLst/>
          </a:prstGeom>
          <a:noFill/>
        </p:spPr>
        <p:txBody>
          <a:bodyPr wrap="square" rtlCol="0">
            <a:spAutoFit/>
          </a:bodyPr>
          <a:lstStyle/>
          <a:p>
            <a:pPr algn="ctr"/>
            <a:r>
              <a:rPr lang="en-GB" sz="1400" dirty="0">
                <a:solidFill>
                  <a:srgbClr val="FF0000"/>
                </a:solidFill>
                <a:latin typeface="Comic Sans MS" pitchFamily="66" charset="0"/>
              </a:rPr>
              <a:t>Multiply by 1!</a:t>
            </a:r>
            <a:endParaRPr lang="en-GB" sz="1400" b="1" dirty="0">
              <a:solidFill>
                <a:srgbClr val="FF0000"/>
              </a:solidFill>
              <a:latin typeface="Comic Sans MS" pitchFamily="66" charset="0"/>
            </a:endParaRPr>
          </a:p>
        </p:txBody>
      </p:sp>
      <p:sp>
        <p:nvSpPr>
          <p:cNvPr id="108" name="TextBox 107"/>
          <p:cNvSpPr txBox="1"/>
          <p:nvPr/>
        </p:nvSpPr>
        <p:spPr>
          <a:xfrm>
            <a:off x="5016062" y="5029200"/>
            <a:ext cx="762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Add 2</a:t>
            </a:r>
            <a:endParaRPr lang="en-GB" sz="1400" b="1"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49" name="TextBox 48"/>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49" name="TextBox 48"/>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0" name="TextBox 49"/>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50" name="TextBox 49"/>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1" name="TextBox 50"/>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51" name="TextBox 50"/>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2" name="TextBox 51"/>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52" name="TextBox 51"/>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15"/>
                <a:stretch>
                  <a:fillRect b="-3846"/>
                </a:stretch>
              </a:blipFill>
            </p:spPr>
            <p:txBody>
              <a:bodyPr/>
              <a:lstStyle/>
              <a:p>
                <a:r>
                  <a:rPr lang="en-GB">
                    <a:noFill/>
                  </a:rPr>
                  <a:t> </a:t>
                </a:r>
              </a:p>
            </p:txBody>
          </p:sp>
        </mc:Fallback>
      </mc:AlternateContent>
      <p:sp>
        <p:nvSpPr>
          <p:cNvPr id="53" name="TextBox 52"/>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16"/>
              </a:rPr>
              <a:t>Applet for collision demonstrations</a:t>
            </a:r>
            <a:endParaRPr lang="en-GB" sz="1400" dirty="0">
              <a:latin typeface="Comic Sans MS" pitchFamily="66" charset="0"/>
            </a:endParaRPr>
          </a:p>
        </p:txBody>
      </p:sp>
      <p:sp>
        <p:nvSpPr>
          <p:cNvPr id="54"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55" name="テキスト ボックス 3">
            <a:extLst>
              <a:ext uri="{FF2B5EF4-FFF2-40B4-BE49-F238E27FC236}">
                <a16:creationId xmlns:a16="http://schemas.microsoft.com/office/drawing/2014/main" id="{6B541AC0-0713-47D7-9D98-F34D1BB5D915}"/>
              </a:ext>
            </a:extLst>
          </p:cNvPr>
          <p:cNvSpPr txBox="1"/>
          <p:nvPr/>
        </p:nvSpPr>
        <p:spPr>
          <a:xfrm>
            <a:off x="8649954" y="6488668"/>
            <a:ext cx="494046" cy="369332"/>
          </a:xfrm>
          <a:prstGeom prst="rect">
            <a:avLst/>
          </a:prstGeom>
          <a:noFill/>
        </p:spPr>
        <p:txBody>
          <a:bodyPr wrap="none" rtlCol="0">
            <a:spAutoFit/>
          </a:bodyPr>
          <a:lstStyle/>
          <a:p>
            <a:r>
              <a:rPr lang="en-US" dirty="0">
                <a:latin typeface="Comic Sans MS" panose="030F0702030302020204" pitchFamily="66" charset="0"/>
              </a:rPr>
              <a:t>4A</a:t>
            </a:r>
            <a:endParaRPr lang="en-GB"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1567893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7"/>
                                        </p:tgtEl>
                                        <p:attrNameLst>
                                          <p:attrName>style.visibility</p:attrName>
                                        </p:attrNameLst>
                                      </p:cBhvr>
                                      <p:to>
                                        <p:strVal val="visible"/>
                                      </p:to>
                                    </p:set>
                                    <p:animEffect transition="in" filter="blinds(horizontal)">
                                      <p:cBhvr>
                                        <p:cTn id="7" dur="500"/>
                                        <p:tgtEl>
                                          <p:spTgt spid="9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3"/>
                                        </p:tgtEl>
                                        <p:attrNameLst>
                                          <p:attrName>style.visibility</p:attrName>
                                        </p:attrNameLst>
                                      </p:cBhvr>
                                      <p:to>
                                        <p:strVal val="visible"/>
                                      </p:to>
                                    </p:set>
                                    <p:animEffect transition="in" filter="blinds(horizontal)">
                                      <p:cBhvr>
                                        <p:cTn id="12" dur="500"/>
                                        <p:tgtEl>
                                          <p:spTgt spid="10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4"/>
                                        </p:tgtEl>
                                        <p:attrNameLst>
                                          <p:attrName>style.visibility</p:attrName>
                                        </p:attrNameLst>
                                      </p:cBhvr>
                                      <p:to>
                                        <p:strVal val="visible"/>
                                      </p:to>
                                    </p:set>
                                    <p:animEffect transition="in" filter="blinds(horizontal)">
                                      <p:cBhvr>
                                        <p:cTn id="17" dur="500"/>
                                        <p:tgtEl>
                                          <p:spTgt spid="10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98">
                                            <p:txEl>
                                              <p:pRg st="0" end="0"/>
                                            </p:txEl>
                                          </p:spTgt>
                                        </p:tgtEl>
                                        <p:attrNameLst>
                                          <p:attrName>style.visibility</p:attrName>
                                        </p:attrNameLst>
                                      </p:cBhvr>
                                      <p:to>
                                        <p:strVal val="visible"/>
                                      </p:to>
                                    </p:set>
                                    <p:animEffect transition="in" filter="blinds(horizontal)">
                                      <p:cBhvr>
                                        <p:cTn id="22" dur="500"/>
                                        <p:tgtEl>
                                          <p:spTgt spid="98">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98">
                                            <p:txEl>
                                              <p:pRg st="1" end="1"/>
                                            </p:txEl>
                                          </p:spTgt>
                                        </p:tgtEl>
                                        <p:attrNameLst>
                                          <p:attrName>style.visibility</p:attrName>
                                        </p:attrNameLst>
                                      </p:cBhvr>
                                      <p:to>
                                        <p:strVal val="visible"/>
                                      </p:to>
                                    </p:set>
                                    <p:animEffect transition="in" filter="blinds(horizontal)">
                                      <p:cBhvr>
                                        <p:cTn id="27" dur="500"/>
                                        <p:tgtEl>
                                          <p:spTgt spid="98">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99">
                                            <p:txEl>
                                              <p:pRg st="0" end="0"/>
                                            </p:txEl>
                                          </p:spTgt>
                                        </p:tgtEl>
                                        <p:attrNameLst>
                                          <p:attrName>style.visibility</p:attrName>
                                        </p:attrNameLst>
                                      </p:cBhvr>
                                      <p:to>
                                        <p:strVal val="visible"/>
                                      </p:to>
                                    </p:set>
                                    <p:animEffect transition="in" filter="blinds(horizontal)">
                                      <p:cBhvr>
                                        <p:cTn id="32" dur="500"/>
                                        <p:tgtEl>
                                          <p:spTgt spid="99">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99">
                                            <p:txEl>
                                              <p:pRg st="1" end="1"/>
                                            </p:txEl>
                                          </p:spTgt>
                                        </p:tgtEl>
                                        <p:attrNameLst>
                                          <p:attrName>style.visibility</p:attrName>
                                        </p:attrNameLst>
                                      </p:cBhvr>
                                      <p:to>
                                        <p:strVal val="visible"/>
                                      </p:to>
                                    </p:set>
                                    <p:animEffect transition="in" filter="blinds(horizontal)">
                                      <p:cBhvr>
                                        <p:cTn id="37" dur="500"/>
                                        <p:tgtEl>
                                          <p:spTgt spid="99">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00"/>
                                        </p:tgtEl>
                                        <p:attrNameLst>
                                          <p:attrName>style.visibility</p:attrName>
                                        </p:attrNameLst>
                                      </p:cBhvr>
                                      <p:to>
                                        <p:strVal val="visible"/>
                                      </p:to>
                                    </p:set>
                                    <p:animEffect transition="in" filter="blinds(horizontal)">
                                      <p:cBhvr>
                                        <p:cTn id="42" dur="500"/>
                                        <p:tgtEl>
                                          <p:spTgt spid="100"/>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05"/>
                                        </p:tgtEl>
                                        <p:attrNameLst>
                                          <p:attrName>style.visibility</p:attrName>
                                        </p:attrNameLst>
                                      </p:cBhvr>
                                      <p:to>
                                        <p:strVal val="visible"/>
                                      </p:to>
                                    </p:set>
                                    <p:animEffect transition="in" filter="blinds(horizontal)">
                                      <p:cBhvr>
                                        <p:cTn id="47" dur="500"/>
                                        <p:tgtEl>
                                          <p:spTgt spid="105"/>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07"/>
                                        </p:tgtEl>
                                        <p:attrNameLst>
                                          <p:attrName>style.visibility</p:attrName>
                                        </p:attrNameLst>
                                      </p:cBhvr>
                                      <p:to>
                                        <p:strVal val="visible"/>
                                      </p:to>
                                    </p:set>
                                    <p:animEffect transition="in" filter="blinds(horizontal)">
                                      <p:cBhvr>
                                        <p:cTn id="52" dur="500"/>
                                        <p:tgtEl>
                                          <p:spTgt spid="107"/>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01"/>
                                        </p:tgtEl>
                                        <p:attrNameLst>
                                          <p:attrName>style.visibility</p:attrName>
                                        </p:attrNameLst>
                                      </p:cBhvr>
                                      <p:to>
                                        <p:strVal val="visible"/>
                                      </p:to>
                                    </p:set>
                                    <p:animEffect transition="in" filter="blinds(horizontal)">
                                      <p:cBhvr>
                                        <p:cTn id="57" dur="500"/>
                                        <p:tgtEl>
                                          <p:spTgt spid="101"/>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106"/>
                                        </p:tgtEl>
                                        <p:attrNameLst>
                                          <p:attrName>style.visibility</p:attrName>
                                        </p:attrNameLst>
                                      </p:cBhvr>
                                      <p:to>
                                        <p:strVal val="visible"/>
                                      </p:to>
                                    </p:set>
                                    <p:animEffect transition="in" filter="blinds(horizontal)">
                                      <p:cBhvr>
                                        <p:cTn id="62" dur="500"/>
                                        <p:tgtEl>
                                          <p:spTgt spid="106"/>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108"/>
                                        </p:tgtEl>
                                        <p:attrNameLst>
                                          <p:attrName>style.visibility</p:attrName>
                                        </p:attrNameLst>
                                      </p:cBhvr>
                                      <p:to>
                                        <p:strVal val="visible"/>
                                      </p:to>
                                    </p:set>
                                    <p:animEffect transition="in" filter="blinds(horizontal)">
                                      <p:cBhvr>
                                        <p:cTn id="67" dur="500"/>
                                        <p:tgtEl>
                                          <p:spTgt spid="108"/>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102"/>
                                        </p:tgtEl>
                                        <p:attrNameLst>
                                          <p:attrName>style.visibility</p:attrName>
                                        </p:attrNameLst>
                                      </p:cBhvr>
                                      <p:to>
                                        <p:strVal val="visible"/>
                                      </p:to>
                                    </p:set>
                                    <p:animEffect transition="in" filter="blinds(horizontal)">
                                      <p:cBhvr>
                                        <p:cTn id="72" dur="500"/>
                                        <p:tgtEl>
                                          <p:spTgt spid="1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 grpId="0"/>
      <p:bldP spid="100" grpId="0"/>
      <p:bldP spid="101" grpId="0"/>
      <p:bldP spid="102" grpId="0"/>
      <p:bldP spid="103" grpId="0" animBg="1"/>
      <p:bldP spid="104" grpId="0"/>
      <p:bldP spid="105" grpId="0" animBg="1"/>
      <p:bldP spid="106" grpId="0" animBg="1"/>
      <p:bldP spid="107" grpId="0"/>
      <p:bldP spid="10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3581400" cy="4525963"/>
          </a:xfrm>
        </p:spPr>
        <p:txBody>
          <a:bodyPr>
            <a:normAutofit/>
          </a:bodyPr>
          <a:lstStyle/>
          <a:p>
            <a:pPr marL="0" indent="0" algn="ctr">
              <a:buNone/>
            </a:pPr>
            <a:r>
              <a:rPr lang="en-GB" sz="1400" b="1" dirty="0">
                <a:latin typeface="Comic Sans MS" pitchFamily="66" charset="0"/>
              </a:rPr>
              <a:t>You can solve problems involving the direct impact of two particles by using conservation of linear momentum and Newton’s Law of Restitution</a:t>
            </a:r>
            <a:endParaRPr lang="en-GB" sz="1400" dirty="0">
              <a:latin typeface="Comic Sans MS" pitchFamily="66" charset="0"/>
            </a:endParaRPr>
          </a:p>
          <a:p>
            <a:pPr marL="0" indent="0" algn="ctr">
              <a:buNone/>
            </a:pPr>
            <a:endParaRPr lang="en-GB" sz="1400" b="1" dirty="0">
              <a:latin typeface="Comic Sans MS" pitchFamily="66" charset="0"/>
            </a:endParaRPr>
          </a:p>
          <a:p>
            <a:pPr algn="ctr">
              <a:buFont typeface="Wingdings"/>
              <a:buChar char="à"/>
            </a:pPr>
            <a:r>
              <a:rPr lang="en-GB" sz="1400" dirty="0">
                <a:latin typeface="Comic Sans MS" pitchFamily="66" charset="0"/>
                <a:sym typeface="Wingdings" pitchFamily="2" charset="2"/>
              </a:rPr>
              <a:t>You can use the principle of conservation of linear momentum together with Newton’s Law of Restitution to solve problems involving two unknown velocities</a:t>
            </a:r>
          </a:p>
          <a:p>
            <a:pPr marL="0" indent="0" algn="ctr">
              <a:buNone/>
            </a:pPr>
            <a:endParaRPr lang="en-GB" sz="1400" dirty="0">
              <a:latin typeface="Comic Sans MS" pitchFamily="66" charset="0"/>
              <a:sym typeface="Wingdings" pitchFamily="2" charset="2"/>
            </a:endParaRPr>
          </a:p>
          <a:p>
            <a:pPr marL="0" indent="0" algn="ctr">
              <a:buNone/>
            </a:pPr>
            <a:r>
              <a:rPr lang="en-GB" sz="1400" dirty="0">
                <a:latin typeface="Comic Sans MS" pitchFamily="66" charset="0"/>
                <a:sym typeface="Wingdings" pitchFamily="2" charset="2"/>
              </a:rPr>
              <a:t>In the example shown, calculate the values of v</a:t>
            </a:r>
            <a:r>
              <a:rPr lang="en-GB" sz="1400" baseline="-25000" dirty="0">
                <a:latin typeface="Comic Sans MS" pitchFamily="66" charset="0"/>
                <a:sym typeface="Wingdings" pitchFamily="2" charset="2"/>
              </a:rPr>
              <a:t>1</a:t>
            </a:r>
            <a:r>
              <a:rPr lang="en-GB" sz="1400" dirty="0">
                <a:latin typeface="Comic Sans MS" pitchFamily="66" charset="0"/>
                <a:sym typeface="Wingdings" pitchFamily="2" charset="2"/>
              </a:rPr>
              <a:t> and v</a:t>
            </a:r>
            <a:r>
              <a:rPr lang="en-GB" sz="1400" baseline="-25000" dirty="0">
                <a:latin typeface="Comic Sans MS" pitchFamily="66" charset="0"/>
                <a:sym typeface="Wingdings" pitchFamily="2" charset="2"/>
              </a:rPr>
              <a:t>2</a:t>
            </a:r>
            <a:r>
              <a:rPr lang="en-GB" sz="1400" dirty="0">
                <a:latin typeface="Comic Sans MS" pitchFamily="66" charset="0"/>
                <a:sym typeface="Wingdings" pitchFamily="2" charset="2"/>
              </a:rPr>
              <a:t>, given that the coefficient of restitution is </a:t>
            </a:r>
            <a:r>
              <a:rPr lang="en-GB" sz="1400" baseline="30000" dirty="0">
                <a:latin typeface="Comic Sans MS" pitchFamily="66" charset="0"/>
                <a:sym typeface="Wingdings" pitchFamily="2" charset="2"/>
              </a:rPr>
              <a:t>1</a:t>
            </a:r>
            <a:r>
              <a:rPr lang="en-GB" sz="1400" dirty="0">
                <a:latin typeface="Comic Sans MS" pitchFamily="66" charset="0"/>
                <a:sym typeface="Wingdings" pitchFamily="2" charset="2"/>
              </a:rPr>
              <a:t>/</a:t>
            </a:r>
            <a:r>
              <a:rPr lang="en-GB" sz="1400" baseline="-25000" dirty="0">
                <a:latin typeface="Comic Sans MS" pitchFamily="66" charset="0"/>
                <a:sym typeface="Wingdings" pitchFamily="2" charset="2"/>
              </a:rPr>
              <a:t>2</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sym typeface="Wingdings" pitchFamily="2" charset="2"/>
              </a:rPr>
              <a:t> You will need to use each of the above rules to form two equations, which you can then solve </a:t>
            </a:r>
            <a:r>
              <a:rPr lang="en-GB" sz="1400" u="sng" dirty="0">
                <a:latin typeface="Comic Sans MS" pitchFamily="66" charset="0"/>
                <a:sym typeface="Wingdings" pitchFamily="2" charset="2"/>
              </a:rPr>
              <a:t>simultaneously</a:t>
            </a:r>
            <a:endParaRPr lang="en-GB" sz="1400" u="sng" dirty="0">
              <a:latin typeface="Comic Sans MS" pitchFamily="66" charset="0"/>
            </a:endParaRPr>
          </a:p>
        </p:txBody>
      </p:sp>
      <p:cxnSp>
        <p:nvCxnSpPr>
          <p:cNvPr id="47" name="Straight Connector 46"/>
          <p:cNvCxnSpPr/>
          <p:nvPr/>
        </p:nvCxnSpPr>
        <p:spPr>
          <a:xfrm>
            <a:off x="4800600" y="15240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4800600" y="18288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4800600" y="1524000"/>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50" name="TextBox 49"/>
          <p:cNvSpPr txBox="1"/>
          <p:nvPr/>
        </p:nvSpPr>
        <p:spPr>
          <a:xfrm>
            <a:off x="6324600" y="1524000"/>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51" name="Straight Connector 50"/>
          <p:cNvCxnSpPr/>
          <p:nvPr/>
        </p:nvCxnSpPr>
        <p:spPr>
          <a:xfrm>
            <a:off x="6324600" y="15240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7848600" y="15240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6324600" y="15240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4800600" y="15240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5" name="Oval 54"/>
          <p:cNvSpPr/>
          <p:nvPr/>
        </p:nvSpPr>
        <p:spPr>
          <a:xfrm>
            <a:off x="5029200" y="22098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Oval 55"/>
          <p:cNvSpPr/>
          <p:nvPr/>
        </p:nvSpPr>
        <p:spPr>
          <a:xfrm>
            <a:off x="5791200" y="22098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Oval 56"/>
          <p:cNvSpPr/>
          <p:nvPr/>
        </p:nvSpPr>
        <p:spPr>
          <a:xfrm>
            <a:off x="6553200" y="22098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Oval 57"/>
          <p:cNvSpPr/>
          <p:nvPr/>
        </p:nvSpPr>
        <p:spPr>
          <a:xfrm>
            <a:off x="7315200" y="22098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9" name="Straight Arrow Connector 58"/>
          <p:cNvCxnSpPr/>
          <p:nvPr/>
        </p:nvCxnSpPr>
        <p:spPr>
          <a:xfrm>
            <a:off x="4953000" y="21336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5029200" y="1828800"/>
            <a:ext cx="293670" cy="307777"/>
          </a:xfrm>
          <a:prstGeom prst="rect">
            <a:avLst/>
          </a:prstGeom>
          <a:noFill/>
        </p:spPr>
        <p:txBody>
          <a:bodyPr wrap="none" rtlCol="0">
            <a:spAutoFit/>
          </a:bodyPr>
          <a:lstStyle/>
          <a:p>
            <a:pPr algn="ctr"/>
            <a:r>
              <a:rPr lang="en-GB" sz="1400" dirty="0">
                <a:latin typeface="Comic Sans MS" pitchFamily="66" charset="0"/>
              </a:rPr>
              <a:t>5</a:t>
            </a:r>
          </a:p>
        </p:txBody>
      </p:sp>
      <p:cxnSp>
        <p:nvCxnSpPr>
          <p:cNvPr id="61" name="Straight Arrow Connector 60"/>
          <p:cNvCxnSpPr/>
          <p:nvPr/>
        </p:nvCxnSpPr>
        <p:spPr>
          <a:xfrm>
            <a:off x="7239000" y="21336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7289552" y="1828800"/>
            <a:ext cx="344966" cy="307777"/>
          </a:xfrm>
          <a:prstGeom prst="rect">
            <a:avLst/>
          </a:prstGeom>
          <a:noFill/>
        </p:spPr>
        <p:txBody>
          <a:bodyPr wrap="none" rtlCol="0">
            <a:spAutoFit/>
          </a:bodyPr>
          <a:lstStyle/>
          <a:p>
            <a:pPr algn="ctr"/>
            <a:r>
              <a:rPr lang="en-GB" sz="1400" dirty="0">
                <a:latin typeface="Comic Sans MS" pitchFamily="66" charset="0"/>
              </a:rPr>
              <a:t>v</a:t>
            </a:r>
            <a:r>
              <a:rPr lang="en-GB" sz="1400" baseline="-25000" dirty="0">
                <a:latin typeface="Comic Sans MS" pitchFamily="66" charset="0"/>
              </a:rPr>
              <a:t>2</a:t>
            </a:r>
          </a:p>
        </p:txBody>
      </p:sp>
      <p:cxnSp>
        <p:nvCxnSpPr>
          <p:cNvPr id="65" name="Straight Connector 64"/>
          <p:cNvCxnSpPr/>
          <p:nvPr/>
        </p:nvCxnSpPr>
        <p:spPr>
          <a:xfrm>
            <a:off x="4800600" y="28194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a:off x="4953000" y="2209800"/>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67" name="TextBox 66"/>
          <p:cNvSpPr txBox="1"/>
          <p:nvPr/>
        </p:nvSpPr>
        <p:spPr>
          <a:xfrm>
            <a:off x="6477000" y="2209800"/>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68" name="TextBox 67"/>
          <p:cNvSpPr txBox="1"/>
          <p:nvPr/>
        </p:nvSpPr>
        <p:spPr>
          <a:xfrm>
            <a:off x="5715000" y="2209800"/>
            <a:ext cx="457200" cy="307777"/>
          </a:xfrm>
          <a:prstGeom prst="rect">
            <a:avLst/>
          </a:prstGeom>
          <a:noFill/>
        </p:spPr>
        <p:txBody>
          <a:bodyPr wrap="square" rtlCol="0">
            <a:spAutoFit/>
          </a:bodyPr>
          <a:lstStyle/>
          <a:p>
            <a:pPr algn="ctr"/>
            <a:r>
              <a:rPr lang="en-GB" sz="1400" dirty="0">
                <a:latin typeface="Comic Sans MS" pitchFamily="66" charset="0"/>
              </a:rPr>
              <a:t>B</a:t>
            </a:r>
          </a:p>
        </p:txBody>
      </p:sp>
      <p:sp>
        <p:nvSpPr>
          <p:cNvPr id="73" name="TextBox 72"/>
          <p:cNvSpPr txBox="1"/>
          <p:nvPr/>
        </p:nvSpPr>
        <p:spPr>
          <a:xfrm>
            <a:off x="7239000" y="2209800"/>
            <a:ext cx="457200" cy="307777"/>
          </a:xfrm>
          <a:prstGeom prst="rect">
            <a:avLst/>
          </a:prstGeom>
          <a:noFill/>
        </p:spPr>
        <p:txBody>
          <a:bodyPr wrap="square" rtlCol="0">
            <a:spAutoFit/>
          </a:bodyPr>
          <a:lstStyle/>
          <a:p>
            <a:pPr algn="ctr"/>
            <a:r>
              <a:rPr lang="en-GB" sz="1400" dirty="0">
                <a:latin typeface="Comic Sans MS" pitchFamily="66" charset="0"/>
              </a:rPr>
              <a:t>B</a:t>
            </a:r>
          </a:p>
        </p:txBody>
      </p:sp>
      <p:cxnSp>
        <p:nvCxnSpPr>
          <p:cNvPr id="76" name="Straight Arrow Connector 75"/>
          <p:cNvCxnSpPr/>
          <p:nvPr/>
        </p:nvCxnSpPr>
        <p:spPr>
          <a:xfrm flipH="1">
            <a:off x="5715000" y="21336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7" name="TextBox 76"/>
          <p:cNvSpPr txBox="1"/>
          <p:nvPr/>
        </p:nvSpPr>
        <p:spPr>
          <a:xfrm>
            <a:off x="5791200" y="1828800"/>
            <a:ext cx="293670" cy="307777"/>
          </a:xfrm>
          <a:prstGeom prst="rect">
            <a:avLst/>
          </a:prstGeom>
          <a:noFill/>
        </p:spPr>
        <p:txBody>
          <a:bodyPr wrap="none" rtlCol="0">
            <a:spAutoFit/>
          </a:bodyPr>
          <a:lstStyle/>
          <a:p>
            <a:pPr algn="ctr"/>
            <a:r>
              <a:rPr lang="en-GB" sz="1400" dirty="0">
                <a:latin typeface="Comic Sans MS" pitchFamily="66" charset="0"/>
              </a:rPr>
              <a:t>4</a:t>
            </a:r>
          </a:p>
        </p:txBody>
      </p:sp>
      <p:cxnSp>
        <p:nvCxnSpPr>
          <p:cNvPr id="78" name="Straight Arrow Connector 77"/>
          <p:cNvCxnSpPr/>
          <p:nvPr/>
        </p:nvCxnSpPr>
        <p:spPr>
          <a:xfrm>
            <a:off x="6477000" y="21336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6537170" y="1828800"/>
            <a:ext cx="325730" cy="307777"/>
          </a:xfrm>
          <a:prstGeom prst="rect">
            <a:avLst/>
          </a:prstGeom>
          <a:noFill/>
        </p:spPr>
        <p:txBody>
          <a:bodyPr wrap="none" rtlCol="0">
            <a:spAutoFit/>
          </a:bodyPr>
          <a:lstStyle/>
          <a:p>
            <a:pPr algn="ctr"/>
            <a:r>
              <a:rPr lang="en-GB" sz="1400" dirty="0">
                <a:latin typeface="Comic Sans MS" pitchFamily="66" charset="0"/>
              </a:rPr>
              <a:t>v</a:t>
            </a:r>
            <a:r>
              <a:rPr lang="en-GB" sz="1400" baseline="-25000" dirty="0">
                <a:latin typeface="Comic Sans MS" pitchFamily="66" charset="0"/>
              </a:rPr>
              <a:t>1</a:t>
            </a:r>
          </a:p>
        </p:txBody>
      </p:sp>
      <p:sp>
        <p:nvSpPr>
          <p:cNvPr id="15" name="TextBox 14"/>
          <p:cNvSpPr txBox="1"/>
          <p:nvPr/>
        </p:nvSpPr>
        <p:spPr>
          <a:xfrm>
            <a:off x="4876800" y="2514600"/>
            <a:ext cx="606256" cy="307777"/>
          </a:xfrm>
          <a:prstGeom prst="rect">
            <a:avLst/>
          </a:prstGeom>
          <a:noFill/>
        </p:spPr>
        <p:txBody>
          <a:bodyPr wrap="none" rtlCol="0">
            <a:spAutoFit/>
          </a:bodyPr>
          <a:lstStyle/>
          <a:p>
            <a:pPr algn="ctr"/>
            <a:r>
              <a:rPr lang="en-GB" sz="1400" dirty="0">
                <a:latin typeface="Comic Sans MS" pitchFamily="66" charset="0"/>
              </a:rPr>
              <a:t>200g</a:t>
            </a:r>
          </a:p>
        </p:txBody>
      </p:sp>
      <p:sp>
        <p:nvSpPr>
          <p:cNvPr id="109" name="TextBox 108"/>
          <p:cNvSpPr txBox="1"/>
          <p:nvPr/>
        </p:nvSpPr>
        <p:spPr>
          <a:xfrm>
            <a:off x="6400800" y="2514600"/>
            <a:ext cx="606256" cy="307777"/>
          </a:xfrm>
          <a:prstGeom prst="rect">
            <a:avLst/>
          </a:prstGeom>
          <a:noFill/>
        </p:spPr>
        <p:txBody>
          <a:bodyPr wrap="none" rtlCol="0">
            <a:spAutoFit/>
          </a:bodyPr>
          <a:lstStyle/>
          <a:p>
            <a:pPr algn="ctr"/>
            <a:r>
              <a:rPr lang="en-GB" sz="1400" dirty="0">
                <a:latin typeface="Comic Sans MS" pitchFamily="66" charset="0"/>
              </a:rPr>
              <a:t>200g</a:t>
            </a:r>
          </a:p>
        </p:txBody>
      </p:sp>
      <p:sp>
        <p:nvSpPr>
          <p:cNvPr id="110" name="TextBox 109"/>
          <p:cNvSpPr txBox="1"/>
          <p:nvPr/>
        </p:nvSpPr>
        <p:spPr>
          <a:xfrm>
            <a:off x="5638800" y="2514600"/>
            <a:ext cx="606256" cy="307777"/>
          </a:xfrm>
          <a:prstGeom prst="rect">
            <a:avLst/>
          </a:prstGeom>
          <a:noFill/>
        </p:spPr>
        <p:txBody>
          <a:bodyPr wrap="none" rtlCol="0">
            <a:spAutoFit/>
          </a:bodyPr>
          <a:lstStyle/>
          <a:p>
            <a:pPr algn="ctr"/>
            <a:r>
              <a:rPr lang="en-GB" sz="1400" dirty="0">
                <a:latin typeface="Comic Sans MS" pitchFamily="66" charset="0"/>
              </a:rPr>
              <a:t>400g</a:t>
            </a:r>
          </a:p>
        </p:txBody>
      </p:sp>
      <p:sp>
        <p:nvSpPr>
          <p:cNvPr id="111" name="TextBox 110"/>
          <p:cNvSpPr txBox="1"/>
          <p:nvPr/>
        </p:nvSpPr>
        <p:spPr>
          <a:xfrm>
            <a:off x="7162800" y="2514600"/>
            <a:ext cx="606256" cy="307777"/>
          </a:xfrm>
          <a:prstGeom prst="rect">
            <a:avLst/>
          </a:prstGeom>
          <a:noFill/>
        </p:spPr>
        <p:txBody>
          <a:bodyPr wrap="none" rtlCol="0">
            <a:spAutoFit/>
          </a:bodyPr>
          <a:lstStyle/>
          <a:p>
            <a:pPr algn="ctr"/>
            <a:r>
              <a:rPr lang="en-GB" sz="1400" dirty="0">
                <a:latin typeface="Comic Sans MS" pitchFamily="66" charset="0"/>
              </a:rPr>
              <a:t>400g</a:t>
            </a:r>
          </a:p>
        </p:txBody>
      </p:sp>
      <p:sp>
        <p:nvSpPr>
          <p:cNvPr id="112" name="TextBox 111"/>
          <p:cNvSpPr txBox="1"/>
          <p:nvPr/>
        </p:nvSpPr>
        <p:spPr>
          <a:xfrm>
            <a:off x="5054849" y="2819400"/>
            <a:ext cx="1018228" cy="523220"/>
          </a:xfrm>
          <a:prstGeom prst="rect">
            <a:avLst/>
          </a:prstGeom>
          <a:noFill/>
        </p:spPr>
        <p:txBody>
          <a:bodyPr wrap="none" rtlCol="0">
            <a:spAutoFit/>
          </a:bodyPr>
          <a:lstStyle/>
          <a:p>
            <a:pPr algn="ctr"/>
            <a:r>
              <a:rPr lang="en-GB" sz="1400" dirty="0">
                <a:solidFill>
                  <a:srgbClr val="FF0000"/>
                </a:solidFill>
                <a:latin typeface="Comic Sans MS" pitchFamily="66" charset="0"/>
              </a:rPr>
              <a:t>Approach</a:t>
            </a:r>
          </a:p>
          <a:p>
            <a:pPr algn="ctr"/>
            <a:r>
              <a:rPr lang="en-GB" sz="1400" dirty="0">
                <a:solidFill>
                  <a:srgbClr val="FF0000"/>
                </a:solidFill>
                <a:latin typeface="Comic Sans MS" pitchFamily="66" charset="0"/>
              </a:rPr>
              <a:t>5 - - 4 = 9</a:t>
            </a:r>
          </a:p>
        </p:txBody>
      </p:sp>
      <p:sp>
        <p:nvSpPr>
          <p:cNvPr id="113" name="TextBox 112"/>
          <p:cNvSpPr txBox="1"/>
          <p:nvPr/>
        </p:nvSpPr>
        <p:spPr>
          <a:xfrm>
            <a:off x="6493890" y="2819400"/>
            <a:ext cx="1096775" cy="523220"/>
          </a:xfrm>
          <a:prstGeom prst="rect">
            <a:avLst/>
          </a:prstGeom>
          <a:noFill/>
        </p:spPr>
        <p:txBody>
          <a:bodyPr wrap="none" rtlCol="0">
            <a:spAutoFit/>
          </a:bodyPr>
          <a:lstStyle/>
          <a:p>
            <a:pPr algn="ctr"/>
            <a:r>
              <a:rPr lang="en-GB" sz="1400" dirty="0">
                <a:solidFill>
                  <a:srgbClr val="FF0000"/>
                </a:solidFill>
                <a:latin typeface="Comic Sans MS" pitchFamily="66" charset="0"/>
              </a:rPr>
              <a:t>Separation</a:t>
            </a:r>
          </a:p>
          <a:p>
            <a:pPr algn="ctr"/>
            <a:r>
              <a:rPr lang="en-GB" sz="1400" dirty="0">
                <a:solidFill>
                  <a:srgbClr val="FF0000"/>
                </a:solidFill>
                <a:latin typeface="Comic Sans MS" pitchFamily="66" charset="0"/>
              </a:rPr>
              <a:t>v</a:t>
            </a:r>
            <a:r>
              <a:rPr lang="en-GB" sz="1400" baseline="-25000" dirty="0">
                <a:solidFill>
                  <a:srgbClr val="FF0000"/>
                </a:solidFill>
                <a:latin typeface="Comic Sans MS" pitchFamily="66" charset="0"/>
              </a:rPr>
              <a:t>2</a:t>
            </a:r>
            <a:r>
              <a:rPr lang="en-GB" sz="1400" dirty="0">
                <a:solidFill>
                  <a:srgbClr val="FF0000"/>
                </a:solidFill>
                <a:latin typeface="Comic Sans MS" pitchFamily="66" charset="0"/>
              </a:rPr>
              <a:t> – v</a:t>
            </a:r>
            <a:r>
              <a:rPr lang="en-GB" sz="1400" baseline="-25000" dirty="0">
                <a:solidFill>
                  <a:srgbClr val="FF0000"/>
                </a:solidFill>
                <a:latin typeface="Comic Sans MS" pitchFamily="66" charset="0"/>
              </a:rPr>
              <a:t>1</a:t>
            </a:r>
          </a:p>
        </p:txBody>
      </p:sp>
      <mc:AlternateContent xmlns:mc="http://schemas.openxmlformats.org/markup-compatibility/2006" xmlns:a14="http://schemas.microsoft.com/office/drawing/2010/main">
        <mc:Choice Requires="a14">
          <p:sp>
            <p:nvSpPr>
              <p:cNvPr id="114" name="TextBox 113"/>
              <p:cNvSpPr txBox="1"/>
              <p:nvPr/>
            </p:nvSpPr>
            <p:spPr>
              <a:xfrm>
                <a:off x="4038600" y="3429000"/>
                <a:ext cx="3198376" cy="53963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𝑠𝑝𝑒𝑒𝑑</m:t>
                          </m:r>
                          <m:r>
                            <a:rPr lang="en-GB" sz="1400" b="0" i="1" smtClean="0">
                              <a:latin typeface="Cambria Math"/>
                            </a:rPr>
                            <m:t> </m:t>
                          </m:r>
                          <m:r>
                            <a:rPr lang="en-GB" sz="1400" b="0" i="1" smtClean="0">
                              <a:latin typeface="Cambria Math"/>
                            </a:rPr>
                            <m:t>𝑜𝑓</m:t>
                          </m:r>
                          <m:r>
                            <a:rPr lang="en-GB" sz="1400" b="0" i="1" smtClean="0">
                              <a:latin typeface="Cambria Math"/>
                            </a:rPr>
                            <m:t> </m:t>
                          </m:r>
                          <m:r>
                            <a:rPr lang="en-GB" sz="1400" b="0" i="1" smtClean="0">
                              <a:latin typeface="Cambria Math"/>
                            </a:rPr>
                            <m:t>𝑠𝑒𝑝𝑎𝑟𝑎𝑡𝑖𝑜𝑛</m:t>
                          </m:r>
                          <m:r>
                            <a:rPr lang="en-GB" sz="1400" b="0" i="1" smtClean="0">
                              <a:latin typeface="Cambria Math"/>
                            </a:rPr>
                            <m:t> </m:t>
                          </m:r>
                          <m:r>
                            <a:rPr lang="en-GB" sz="1400" b="0" i="1" smtClean="0">
                              <a:latin typeface="Cambria Math"/>
                            </a:rPr>
                            <m:t>𝑜𝑓</m:t>
                          </m:r>
                          <m:r>
                            <a:rPr lang="en-GB" sz="1400" b="0" i="1" smtClean="0">
                              <a:latin typeface="Cambria Math"/>
                            </a:rPr>
                            <m:t> </m:t>
                          </m:r>
                          <m:r>
                            <a:rPr lang="en-GB" sz="1400" b="0" i="1" smtClean="0">
                              <a:latin typeface="Cambria Math"/>
                            </a:rPr>
                            <m:t>𝑝𝑎𝑟𝑡𝑖𝑐𝑙𝑒𝑠</m:t>
                          </m:r>
                        </m:num>
                        <m:den>
                          <m:r>
                            <a:rPr lang="en-GB" sz="1400" b="0" i="1" smtClean="0">
                              <a:latin typeface="Cambria Math"/>
                            </a:rPr>
                            <m:t>𝑠𝑝𝑒𝑒𝑑</m:t>
                          </m:r>
                          <m:r>
                            <a:rPr lang="en-GB" sz="1400" b="0" i="1" smtClean="0">
                              <a:latin typeface="Cambria Math"/>
                            </a:rPr>
                            <m:t> </m:t>
                          </m:r>
                          <m:r>
                            <a:rPr lang="en-GB" sz="1400" b="0" i="1" smtClean="0">
                              <a:latin typeface="Cambria Math"/>
                            </a:rPr>
                            <m:t>𝑜𝑓</m:t>
                          </m:r>
                          <m:r>
                            <a:rPr lang="en-GB" sz="1400" b="0" i="1" smtClean="0">
                              <a:latin typeface="Cambria Math"/>
                            </a:rPr>
                            <m:t> </m:t>
                          </m:r>
                          <m:r>
                            <a:rPr lang="en-GB" sz="1400" b="0" i="1" smtClean="0">
                              <a:latin typeface="Cambria Math"/>
                            </a:rPr>
                            <m:t>𝑎𝑝𝑝𝑟𝑜𝑎𝑐h</m:t>
                          </m:r>
                          <m:r>
                            <a:rPr lang="en-GB" sz="1400" b="0" i="1" smtClean="0">
                              <a:latin typeface="Cambria Math"/>
                            </a:rPr>
                            <m:t> </m:t>
                          </m:r>
                          <m:r>
                            <a:rPr lang="en-GB" sz="1400" b="0" i="1" smtClean="0">
                              <a:latin typeface="Cambria Math"/>
                            </a:rPr>
                            <m:t>𝑜𝑓</m:t>
                          </m:r>
                          <m:r>
                            <a:rPr lang="en-GB" sz="1400" b="0" i="1" smtClean="0">
                              <a:latin typeface="Cambria Math"/>
                            </a:rPr>
                            <m:t> </m:t>
                          </m:r>
                          <m:r>
                            <a:rPr lang="en-GB" sz="1400" b="0" i="1" smtClean="0">
                              <a:latin typeface="Cambria Math"/>
                            </a:rPr>
                            <m:t>𝑝𝑎𝑟𝑡𝑖𝑐𝑙𝑒𝑠</m:t>
                          </m:r>
                        </m:den>
                      </m:f>
                    </m:oMath>
                  </m:oMathPara>
                </a14:m>
                <a:endParaRPr lang="en-GB" sz="1400" dirty="0"/>
              </a:p>
            </p:txBody>
          </p:sp>
        </mc:Choice>
        <mc:Fallback xmlns="">
          <p:sp>
            <p:nvSpPr>
              <p:cNvPr id="114" name="TextBox 113"/>
              <p:cNvSpPr txBox="1">
                <a:spLocks noRot="1" noChangeAspect="1" noMove="1" noResize="1" noEditPoints="1" noAdjustHandles="1" noChangeArrowheads="1" noChangeShapeType="1" noTextEdit="1"/>
              </p:cNvSpPr>
              <p:nvPr/>
            </p:nvSpPr>
            <p:spPr>
              <a:xfrm>
                <a:off x="4038600" y="3429000"/>
                <a:ext cx="3198376" cy="539635"/>
              </a:xfrm>
              <a:prstGeom prst="rect">
                <a:avLst/>
              </a:prstGeom>
              <a:blipFill rotWithShape="1">
                <a:blip r:embed="rId8"/>
                <a:stretch>
                  <a:fillRect b="-454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5" name="TextBox 114"/>
              <p:cNvSpPr txBox="1"/>
              <p:nvPr/>
            </p:nvSpPr>
            <p:spPr>
              <a:xfrm>
                <a:off x="4038600" y="4038600"/>
                <a:ext cx="1126462" cy="49705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GB" sz="1400" b="0" i="1" smtClean="0">
                              <a:latin typeface="Cambria Math" panose="02040503050406030204" pitchFamily="18" charset="0"/>
                            </a:rPr>
                          </m:ctrlPr>
                        </m:fPr>
                        <m:num>
                          <m:r>
                            <a:rPr lang="en-GB" sz="1400" b="0" i="1" smtClean="0">
                              <a:latin typeface="Cambria Math"/>
                            </a:rPr>
                            <m:t>1</m:t>
                          </m:r>
                        </m:num>
                        <m:den>
                          <m:r>
                            <a:rPr lang="en-GB" sz="1400" b="0" i="1" smtClean="0">
                              <a:latin typeface="Cambria Math"/>
                            </a:rPr>
                            <m:t>2</m:t>
                          </m:r>
                        </m:den>
                      </m:f>
                      <m:r>
                        <a:rPr lang="en-GB" sz="1400" b="0" i="1" smtClean="0">
                          <a:latin typeface="Cambria Math"/>
                        </a:rPr>
                        <m:t>=</m:t>
                      </m:r>
                      <m:f>
                        <m:fPr>
                          <m:ctrlPr>
                            <a:rPr lang="en-GB" sz="1400" b="0" i="1" smtClean="0">
                              <a:latin typeface="Cambria Math" panose="02040503050406030204" pitchFamily="18" charset="0"/>
                            </a:rPr>
                          </m:ctrlPr>
                        </m:fPr>
                        <m:num>
                          <m:sSub>
                            <m:sSubPr>
                              <m:ctrlPr>
                                <a:rPr lang="en-GB" sz="1400" b="0" i="1" smtClean="0">
                                  <a:latin typeface="Cambria Math" panose="02040503050406030204" pitchFamily="18" charset="0"/>
                                </a:rPr>
                              </m:ctrlPr>
                            </m:sSubPr>
                            <m:e>
                              <m:r>
                                <a:rPr lang="en-GB" sz="1400" b="0" i="1" smtClean="0">
                                  <a:latin typeface="Cambria Math"/>
                                </a:rPr>
                                <m:t>𝑣</m:t>
                              </m:r>
                            </m:e>
                            <m:sub>
                              <m:r>
                                <a:rPr lang="en-GB" sz="1400" b="0" i="1" smtClean="0">
                                  <a:latin typeface="Cambria Math"/>
                                </a:rPr>
                                <m:t>2</m:t>
                              </m:r>
                            </m:sub>
                          </m:sSub>
                          <m:r>
                            <a:rPr lang="en-GB" sz="1400" b="0" i="1" smtClean="0">
                              <a:latin typeface="Cambria Math"/>
                            </a:rPr>
                            <m:t>−</m:t>
                          </m:r>
                          <m:sSub>
                            <m:sSubPr>
                              <m:ctrlPr>
                                <a:rPr lang="en-GB" sz="1400" b="0" i="1" smtClean="0">
                                  <a:latin typeface="Cambria Math" panose="02040503050406030204" pitchFamily="18" charset="0"/>
                                </a:rPr>
                              </m:ctrlPr>
                            </m:sSubPr>
                            <m:e>
                              <m:r>
                                <a:rPr lang="en-GB" sz="1400" b="0" i="1" smtClean="0">
                                  <a:latin typeface="Cambria Math"/>
                                </a:rPr>
                                <m:t>𝑣</m:t>
                              </m:r>
                            </m:e>
                            <m:sub>
                              <m:r>
                                <a:rPr lang="en-GB" sz="1400" b="0" i="1" smtClean="0">
                                  <a:latin typeface="Cambria Math"/>
                                </a:rPr>
                                <m:t>1</m:t>
                              </m:r>
                            </m:sub>
                          </m:sSub>
                        </m:num>
                        <m:den>
                          <m:r>
                            <a:rPr lang="en-GB" sz="1400" b="0" i="1" smtClean="0">
                              <a:latin typeface="Cambria Math"/>
                            </a:rPr>
                            <m:t>9</m:t>
                          </m:r>
                        </m:den>
                      </m:f>
                    </m:oMath>
                  </m:oMathPara>
                </a14:m>
                <a:endParaRPr lang="en-GB" sz="1400" dirty="0"/>
              </a:p>
            </p:txBody>
          </p:sp>
        </mc:Choice>
        <mc:Fallback xmlns="">
          <p:sp>
            <p:nvSpPr>
              <p:cNvPr id="115" name="TextBox 114"/>
              <p:cNvSpPr txBox="1">
                <a:spLocks noRot="1" noChangeAspect="1" noMove="1" noResize="1" noEditPoints="1" noAdjustHandles="1" noChangeArrowheads="1" noChangeShapeType="1" noTextEdit="1"/>
              </p:cNvSpPr>
              <p:nvPr/>
            </p:nvSpPr>
            <p:spPr>
              <a:xfrm>
                <a:off x="4038600" y="4038600"/>
                <a:ext cx="1126462" cy="497059"/>
              </a:xfrm>
              <a:prstGeom prst="rect">
                <a:avLst/>
              </a:prstGeom>
              <a:blipFill rotWithShape="1">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6" name="TextBox 115"/>
              <p:cNvSpPr txBox="1"/>
              <p:nvPr/>
            </p:nvSpPr>
            <p:spPr>
              <a:xfrm>
                <a:off x="3886200" y="4648200"/>
                <a:ext cx="1295400"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4.5=</m:t>
                      </m:r>
                      <m:sSub>
                        <m:sSubPr>
                          <m:ctrlPr>
                            <a:rPr lang="en-GB" sz="1400" i="1">
                              <a:latin typeface="Cambria Math" panose="02040503050406030204" pitchFamily="18" charset="0"/>
                            </a:rPr>
                          </m:ctrlPr>
                        </m:sSubPr>
                        <m:e>
                          <m:r>
                            <a:rPr lang="en-GB" sz="1400" i="1">
                              <a:latin typeface="Cambria Math"/>
                            </a:rPr>
                            <m:t>𝑣</m:t>
                          </m:r>
                        </m:e>
                        <m:sub>
                          <m:r>
                            <a:rPr lang="en-GB" sz="1400" i="1">
                              <a:latin typeface="Cambria Math"/>
                            </a:rPr>
                            <m:t>2</m:t>
                          </m:r>
                        </m:sub>
                      </m:sSub>
                      <m:r>
                        <a:rPr lang="en-GB" sz="1400" i="1">
                          <a:latin typeface="Cambria Math"/>
                        </a:rPr>
                        <m:t>−</m:t>
                      </m:r>
                      <m:sSub>
                        <m:sSubPr>
                          <m:ctrlPr>
                            <a:rPr lang="en-GB" sz="1400" i="1">
                              <a:latin typeface="Cambria Math" panose="02040503050406030204" pitchFamily="18" charset="0"/>
                            </a:rPr>
                          </m:ctrlPr>
                        </m:sSubPr>
                        <m:e>
                          <m:r>
                            <a:rPr lang="en-GB" sz="1400" i="1">
                              <a:latin typeface="Cambria Math"/>
                            </a:rPr>
                            <m:t>𝑣</m:t>
                          </m:r>
                        </m:e>
                        <m:sub>
                          <m:r>
                            <a:rPr lang="en-GB" sz="1400" i="1">
                              <a:latin typeface="Cambria Math"/>
                            </a:rPr>
                            <m:t>1</m:t>
                          </m:r>
                        </m:sub>
                      </m:sSub>
                    </m:oMath>
                  </m:oMathPara>
                </a14:m>
                <a:endParaRPr lang="en-GB" sz="1400" dirty="0"/>
              </a:p>
            </p:txBody>
          </p:sp>
        </mc:Choice>
        <mc:Fallback xmlns="">
          <p:sp>
            <p:nvSpPr>
              <p:cNvPr id="116" name="TextBox 115"/>
              <p:cNvSpPr txBox="1">
                <a:spLocks noRot="1" noChangeAspect="1" noMove="1" noResize="1" noEditPoints="1" noAdjustHandles="1" noChangeArrowheads="1" noChangeShapeType="1" noTextEdit="1"/>
              </p:cNvSpPr>
              <p:nvPr/>
            </p:nvSpPr>
            <p:spPr>
              <a:xfrm>
                <a:off x="3886200" y="4648200"/>
                <a:ext cx="1295400" cy="307777"/>
              </a:xfrm>
              <a:prstGeom prst="rect">
                <a:avLst/>
              </a:prstGeom>
              <a:blipFill rotWithShape="1">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7" name="TextBox 116"/>
              <p:cNvSpPr txBox="1"/>
              <p:nvPr/>
            </p:nvSpPr>
            <p:spPr>
              <a:xfrm>
                <a:off x="4038600" y="5181600"/>
                <a:ext cx="1371599"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9=</m:t>
                      </m:r>
                      <m:sSub>
                        <m:sSubPr>
                          <m:ctrlPr>
                            <a:rPr lang="en-GB" sz="1400" i="1">
                              <a:latin typeface="Cambria Math" panose="02040503050406030204" pitchFamily="18" charset="0"/>
                            </a:rPr>
                          </m:ctrlPr>
                        </m:sSubPr>
                        <m:e>
                          <m:r>
                            <a:rPr lang="en-GB" sz="1400" b="0" i="1" smtClean="0">
                              <a:latin typeface="Cambria Math"/>
                            </a:rPr>
                            <m:t>2</m:t>
                          </m:r>
                          <m:r>
                            <a:rPr lang="en-GB" sz="1400" i="1">
                              <a:latin typeface="Cambria Math"/>
                            </a:rPr>
                            <m:t>𝑣</m:t>
                          </m:r>
                        </m:e>
                        <m:sub>
                          <m:r>
                            <a:rPr lang="en-GB" sz="1400" i="1">
                              <a:latin typeface="Cambria Math"/>
                            </a:rPr>
                            <m:t>2</m:t>
                          </m:r>
                        </m:sub>
                      </m:sSub>
                      <m:r>
                        <a:rPr lang="en-GB" sz="1400" i="1">
                          <a:latin typeface="Cambria Math"/>
                        </a:rPr>
                        <m:t>−</m:t>
                      </m:r>
                      <m:r>
                        <a:rPr lang="en-GB" sz="1400" b="0" i="1" smtClean="0">
                          <a:latin typeface="Cambria Math"/>
                        </a:rPr>
                        <m:t>2</m:t>
                      </m:r>
                      <m:sSub>
                        <m:sSubPr>
                          <m:ctrlPr>
                            <a:rPr lang="en-GB" sz="1400" i="1">
                              <a:latin typeface="Cambria Math" panose="02040503050406030204" pitchFamily="18" charset="0"/>
                            </a:rPr>
                          </m:ctrlPr>
                        </m:sSubPr>
                        <m:e>
                          <m:r>
                            <a:rPr lang="en-GB" sz="1400" i="1">
                              <a:latin typeface="Cambria Math"/>
                            </a:rPr>
                            <m:t>𝑣</m:t>
                          </m:r>
                        </m:e>
                        <m:sub>
                          <m:r>
                            <a:rPr lang="en-GB" sz="1400" i="1">
                              <a:latin typeface="Cambria Math"/>
                            </a:rPr>
                            <m:t>1</m:t>
                          </m:r>
                        </m:sub>
                      </m:sSub>
                    </m:oMath>
                  </m:oMathPara>
                </a14:m>
                <a:endParaRPr lang="en-GB" sz="1400" dirty="0"/>
              </a:p>
            </p:txBody>
          </p:sp>
        </mc:Choice>
        <mc:Fallback xmlns="">
          <p:sp>
            <p:nvSpPr>
              <p:cNvPr id="117" name="TextBox 116"/>
              <p:cNvSpPr txBox="1">
                <a:spLocks noRot="1" noChangeAspect="1" noMove="1" noResize="1" noEditPoints="1" noAdjustHandles="1" noChangeArrowheads="1" noChangeShapeType="1" noTextEdit="1"/>
              </p:cNvSpPr>
              <p:nvPr/>
            </p:nvSpPr>
            <p:spPr>
              <a:xfrm>
                <a:off x="4038600" y="5181600"/>
                <a:ext cx="1371599" cy="307777"/>
              </a:xfrm>
              <a:prstGeom prst="rect">
                <a:avLst/>
              </a:prstGeom>
              <a:blipFill rotWithShape="1">
                <a:blip r:embed="rId11"/>
                <a:stretch>
                  <a:fillRect/>
                </a:stretch>
              </a:blipFill>
            </p:spPr>
            <p:txBody>
              <a:bodyPr/>
              <a:lstStyle/>
              <a:p>
                <a:r>
                  <a:rPr lang="en-GB">
                    <a:noFill/>
                  </a:rPr>
                  <a:t> </a:t>
                </a:r>
              </a:p>
            </p:txBody>
          </p:sp>
        </mc:Fallback>
      </mc:AlternateContent>
      <p:sp>
        <p:nvSpPr>
          <p:cNvPr id="118" name="Arc 117"/>
          <p:cNvSpPr/>
          <p:nvPr/>
        </p:nvSpPr>
        <p:spPr>
          <a:xfrm>
            <a:off x="7099738" y="3733800"/>
            <a:ext cx="444062" cy="5334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19" name="TextBox 118"/>
          <p:cNvSpPr txBox="1"/>
          <p:nvPr/>
        </p:nvSpPr>
        <p:spPr>
          <a:xfrm>
            <a:off x="7543800" y="3810000"/>
            <a:ext cx="12954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dirty="0">
              <a:solidFill>
                <a:srgbClr val="FF0000"/>
              </a:solidFill>
              <a:latin typeface="Comic Sans MS" pitchFamily="66" charset="0"/>
            </a:endParaRPr>
          </a:p>
        </p:txBody>
      </p:sp>
      <p:sp>
        <p:nvSpPr>
          <p:cNvPr id="120" name="Arc 119"/>
          <p:cNvSpPr/>
          <p:nvPr/>
        </p:nvSpPr>
        <p:spPr>
          <a:xfrm>
            <a:off x="5181600" y="4343400"/>
            <a:ext cx="457200" cy="5334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21" name="Arc 120"/>
          <p:cNvSpPr/>
          <p:nvPr/>
        </p:nvSpPr>
        <p:spPr>
          <a:xfrm>
            <a:off x="5181600" y="4876800"/>
            <a:ext cx="457200" cy="5334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22" name="TextBox 121"/>
          <p:cNvSpPr txBox="1"/>
          <p:nvPr/>
        </p:nvSpPr>
        <p:spPr>
          <a:xfrm>
            <a:off x="5638800" y="4419600"/>
            <a:ext cx="1295400" cy="307777"/>
          </a:xfrm>
          <a:prstGeom prst="rect">
            <a:avLst/>
          </a:prstGeom>
          <a:noFill/>
        </p:spPr>
        <p:txBody>
          <a:bodyPr wrap="square" rtlCol="0">
            <a:spAutoFit/>
          </a:bodyPr>
          <a:lstStyle/>
          <a:p>
            <a:pPr algn="ctr"/>
            <a:r>
              <a:rPr lang="en-GB" sz="1400" dirty="0">
                <a:solidFill>
                  <a:srgbClr val="FF0000"/>
                </a:solidFill>
                <a:latin typeface="Comic Sans MS" pitchFamily="66" charset="0"/>
              </a:rPr>
              <a:t>Multiply by 9</a:t>
            </a:r>
            <a:endParaRPr lang="en-GB" sz="1400" b="1" dirty="0">
              <a:solidFill>
                <a:srgbClr val="FF0000"/>
              </a:solidFill>
              <a:latin typeface="Comic Sans MS" pitchFamily="66" charset="0"/>
            </a:endParaRPr>
          </a:p>
        </p:txBody>
      </p:sp>
      <p:sp>
        <p:nvSpPr>
          <p:cNvPr id="123" name="TextBox 122"/>
          <p:cNvSpPr txBox="1"/>
          <p:nvPr/>
        </p:nvSpPr>
        <p:spPr>
          <a:xfrm>
            <a:off x="5562600" y="4876800"/>
            <a:ext cx="1676400" cy="523220"/>
          </a:xfrm>
          <a:prstGeom prst="rect">
            <a:avLst/>
          </a:prstGeom>
          <a:noFill/>
        </p:spPr>
        <p:txBody>
          <a:bodyPr wrap="square" rtlCol="0">
            <a:spAutoFit/>
          </a:bodyPr>
          <a:lstStyle/>
          <a:p>
            <a:pPr algn="ctr"/>
            <a:r>
              <a:rPr lang="en-GB" sz="1400" dirty="0">
                <a:solidFill>
                  <a:srgbClr val="FF0000"/>
                </a:solidFill>
                <a:latin typeface="Comic Sans MS" pitchFamily="66" charset="0"/>
              </a:rPr>
              <a:t>Double all (to remove decimals)</a:t>
            </a:r>
            <a:endParaRPr lang="en-GB" sz="1400" b="1"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124" name="TextBox 123"/>
              <p:cNvSpPr txBox="1"/>
              <p:nvPr/>
            </p:nvSpPr>
            <p:spPr>
              <a:xfrm>
                <a:off x="1219200" y="5791200"/>
                <a:ext cx="1371599"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9=</m:t>
                      </m:r>
                      <m:sSub>
                        <m:sSubPr>
                          <m:ctrlPr>
                            <a:rPr lang="en-GB" sz="1400" i="1">
                              <a:solidFill>
                                <a:srgbClr val="FF0000"/>
                              </a:solidFill>
                              <a:latin typeface="Cambria Math" panose="02040503050406030204" pitchFamily="18" charset="0"/>
                            </a:rPr>
                          </m:ctrlPr>
                        </m:sSubPr>
                        <m:e>
                          <m:r>
                            <a:rPr lang="en-GB" sz="1400" b="0" i="1" smtClean="0">
                              <a:solidFill>
                                <a:srgbClr val="FF0000"/>
                              </a:solidFill>
                              <a:latin typeface="Cambria Math"/>
                            </a:rPr>
                            <m:t>2</m:t>
                          </m:r>
                          <m:r>
                            <a:rPr lang="en-GB" sz="1400" i="1">
                              <a:solidFill>
                                <a:srgbClr val="FF0000"/>
                              </a:solidFill>
                              <a:latin typeface="Cambria Math"/>
                            </a:rPr>
                            <m:t>𝑣</m:t>
                          </m:r>
                        </m:e>
                        <m:sub>
                          <m:r>
                            <a:rPr lang="en-GB" sz="1400" i="1">
                              <a:solidFill>
                                <a:srgbClr val="FF0000"/>
                              </a:solidFill>
                              <a:latin typeface="Cambria Math"/>
                            </a:rPr>
                            <m:t>2</m:t>
                          </m:r>
                        </m:sub>
                      </m:sSub>
                      <m:r>
                        <a:rPr lang="en-GB" sz="1400" i="1">
                          <a:solidFill>
                            <a:srgbClr val="FF0000"/>
                          </a:solidFill>
                          <a:latin typeface="Cambria Math"/>
                        </a:rPr>
                        <m:t>−</m:t>
                      </m:r>
                      <m:r>
                        <a:rPr lang="en-GB" sz="1400" b="0" i="1" smtClean="0">
                          <a:solidFill>
                            <a:srgbClr val="FF0000"/>
                          </a:solidFill>
                          <a:latin typeface="Cambria Math"/>
                        </a:rPr>
                        <m:t>2</m:t>
                      </m:r>
                      <m:sSub>
                        <m:sSubPr>
                          <m:ctrlPr>
                            <a:rPr lang="en-GB" sz="1400" i="1">
                              <a:solidFill>
                                <a:srgbClr val="FF0000"/>
                              </a:solidFill>
                              <a:latin typeface="Cambria Math" panose="02040503050406030204" pitchFamily="18" charset="0"/>
                            </a:rPr>
                          </m:ctrlPr>
                        </m:sSubPr>
                        <m:e>
                          <m:r>
                            <a:rPr lang="en-GB" sz="1400" i="1">
                              <a:solidFill>
                                <a:srgbClr val="FF0000"/>
                              </a:solidFill>
                              <a:latin typeface="Cambria Math"/>
                            </a:rPr>
                            <m:t>𝑣</m:t>
                          </m:r>
                        </m:e>
                        <m:sub>
                          <m:r>
                            <a:rPr lang="en-GB" sz="1400" i="1">
                              <a:solidFill>
                                <a:srgbClr val="FF0000"/>
                              </a:solidFill>
                              <a:latin typeface="Cambria Math"/>
                            </a:rPr>
                            <m:t>1</m:t>
                          </m:r>
                        </m:sub>
                      </m:sSub>
                    </m:oMath>
                  </m:oMathPara>
                </a14:m>
                <a:endParaRPr lang="en-GB" sz="1400" dirty="0">
                  <a:solidFill>
                    <a:srgbClr val="FF0000"/>
                  </a:solidFill>
                </a:endParaRPr>
              </a:p>
            </p:txBody>
          </p:sp>
        </mc:Choice>
        <mc:Fallback xmlns="">
          <p:sp>
            <p:nvSpPr>
              <p:cNvPr id="124" name="TextBox 123"/>
              <p:cNvSpPr txBox="1">
                <a:spLocks noRot="1" noChangeAspect="1" noMove="1" noResize="1" noEditPoints="1" noAdjustHandles="1" noChangeArrowheads="1" noChangeShapeType="1" noTextEdit="1"/>
              </p:cNvSpPr>
              <p:nvPr/>
            </p:nvSpPr>
            <p:spPr>
              <a:xfrm>
                <a:off x="1219200" y="5791200"/>
                <a:ext cx="1371599" cy="307777"/>
              </a:xfrm>
              <a:prstGeom prst="rect">
                <a:avLst/>
              </a:prstGeom>
              <a:blipFill rotWithShape="1">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4" name="TextBox 63"/>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64" name="TextBox 63"/>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9" name="TextBox 68"/>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69" name="TextBox 68"/>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0" name="TextBox 69"/>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70" name="TextBox 69"/>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1" name="TextBox 70"/>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71" name="TextBox 70"/>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16"/>
                <a:stretch>
                  <a:fillRect b="-3846"/>
                </a:stretch>
              </a:blipFill>
            </p:spPr>
            <p:txBody>
              <a:bodyPr/>
              <a:lstStyle/>
              <a:p>
                <a:r>
                  <a:rPr lang="en-GB">
                    <a:noFill/>
                  </a:rPr>
                  <a:t> </a:t>
                </a:r>
              </a:p>
            </p:txBody>
          </p:sp>
        </mc:Fallback>
      </mc:AlternateContent>
      <p:sp>
        <p:nvSpPr>
          <p:cNvPr id="72" name="TextBox 71"/>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17"/>
              </a:rPr>
              <a:t>Applet for collision demonstrations</a:t>
            </a:r>
            <a:endParaRPr lang="en-GB" sz="1400" dirty="0">
              <a:latin typeface="Comic Sans MS" pitchFamily="66" charset="0"/>
            </a:endParaRPr>
          </a:p>
        </p:txBody>
      </p:sp>
      <p:sp>
        <p:nvSpPr>
          <p:cNvPr id="74"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75" name="テキスト ボックス 3">
            <a:extLst>
              <a:ext uri="{FF2B5EF4-FFF2-40B4-BE49-F238E27FC236}">
                <a16:creationId xmlns:a16="http://schemas.microsoft.com/office/drawing/2014/main" id="{6B541AC0-0713-47D7-9D98-F34D1BB5D915}"/>
              </a:ext>
            </a:extLst>
          </p:cNvPr>
          <p:cNvSpPr txBox="1"/>
          <p:nvPr/>
        </p:nvSpPr>
        <p:spPr>
          <a:xfrm>
            <a:off x="8649954" y="6488668"/>
            <a:ext cx="494046" cy="369332"/>
          </a:xfrm>
          <a:prstGeom prst="rect">
            <a:avLst/>
          </a:prstGeom>
          <a:noFill/>
        </p:spPr>
        <p:txBody>
          <a:bodyPr wrap="none" rtlCol="0">
            <a:spAutoFit/>
          </a:bodyPr>
          <a:lstStyle/>
          <a:p>
            <a:r>
              <a:rPr lang="en-US" dirty="0">
                <a:latin typeface="Comic Sans MS" panose="030F0702030302020204" pitchFamily="66" charset="0"/>
              </a:rPr>
              <a:t>4A</a:t>
            </a:r>
            <a:endParaRPr lang="en-GB"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2714049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7"/>
                                        </p:tgtEl>
                                        <p:attrNameLst>
                                          <p:attrName>style.visibility</p:attrName>
                                        </p:attrNameLst>
                                      </p:cBhvr>
                                      <p:to>
                                        <p:strVal val="visible"/>
                                      </p:to>
                                    </p:set>
                                    <p:animEffect transition="in" filter="blinds(horizontal)">
                                      <p:cBhvr>
                                        <p:cTn id="12" dur="500"/>
                                        <p:tgtEl>
                                          <p:spTgt spid="47"/>
                                        </p:tgtEl>
                                      </p:cBhvr>
                                    </p:animEffect>
                                  </p:childTnLst>
                                </p:cTn>
                              </p:par>
                              <p:par>
                                <p:cTn id="13" presetID="3" presetClass="entr" presetSubtype="10" fill="hold" nodeType="withEffect">
                                  <p:stCondLst>
                                    <p:cond delay="0"/>
                                  </p:stCondLst>
                                  <p:childTnLst>
                                    <p:set>
                                      <p:cBhvr>
                                        <p:cTn id="14" dur="1" fill="hold">
                                          <p:stCondLst>
                                            <p:cond delay="0"/>
                                          </p:stCondLst>
                                        </p:cTn>
                                        <p:tgtEl>
                                          <p:spTgt spid="48"/>
                                        </p:tgtEl>
                                        <p:attrNameLst>
                                          <p:attrName>style.visibility</p:attrName>
                                        </p:attrNameLst>
                                      </p:cBhvr>
                                      <p:to>
                                        <p:strVal val="visible"/>
                                      </p:to>
                                    </p:set>
                                    <p:animEffect transition="in" filter="blinds(horizontal)">
                                      <p:cBhvr>
                                        <p:cTn id="15" dur="500"/>
                                        <p:tgtEl>
                                          <p:spTgt spid="48"/>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49"/>
                                        </p:tgtEl>
                                        <p:attrNameLst>
                                          <p:attrName>style.visibility</p:attrName>
                                        </p:attrNameLst>
                                      </p:cBhvr>
                                      <p:to>
                                        <p:strVal val="visible"/>
                                      </p:to>
                                    </p:set>
                                    <p:animEffect transition="in" filter="blinds(horizontal)">
                                      <p:cBhvr>
                                        <p:cTn id="18" dur="500"/>
                                        <p:tgtEl>
                                          <p:spTgt spid="49"/>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50"/>
                                        </p:tgtEl>
                                        <p:attrNameLst>
                                          <p:attrName>style.visibility</p:attrName>
                                        </p:attrNameLst>
                                      </p:cBhvr>
                                      <p:to>
                                        <p:strVal val="visible"/>
                                      </p:to>
                                    </p:set>
                                    <p:animEffect transition="in" filter="blinds(horizontal)">
                                      <p:cBhvr>
                                        <p:cTn id="21" dur="500"/>
                                        <p:tgtEl>
                                          <p:spTgt spid="50"/>
                                        </p:tgtEl>
                                      </p:cBhvr>
                                    </p:animEffect>
                                  </p:childTnLst>
                                </p:cTn>
                              </p:par>
                              <p:par>
                                <p:cTn id="22" presetID="3" presetClass="entr" presetSubtype="10" fill="hold" nodeType="withEffect">
                                  <p:stCondLst>
                                    <p:cond delay="0"/>
                                  </p:stCondLst>
                                  <p:childTnLst>
                                    <p:set>
                                      <p:cBhvr>
                                        <p:cTn id="23" dur="1" fill="hold">
                                          <p:stCondLst>
                                            <p:cond delay="0"/>
                                          </p:stCondLst>
                                        </p:cTn>
                                        <p:tgtEl>
                                          <p:spTgt spid="51"/>
                                        </p:tgtEl>
                                        <p:attrNameLst>
                                          <p:attrName>style.visibility</p:attrName>
                                        </p:attrNameLst>
                                      </p:cBhvr>
                                      <p:to>
                                        <p:strVal val="visible"/>
                                      </p:to>
                                    </p:set>
                                    <p:animEffect transition="in" filter="blinds(horizontal)">
                                      <p:cBhvr>
                                        <p:cTn id="24" dur="500"/>
                                        <p:tgtEl>
                                          <p:spTgt spid="51"/>
                                        </p:tgtEl>
                                      </p:cBhvr>
                                    </p:animEffect>
                                  </p:childTnLst>
                                </p:cTn>
                              </p:par>
                              <p:par>
                                <p:cTn id="25" presetID="3" presetClass="entr" presetSubtype="10" fill="hold" nodeType="withEffect">
                                  <p:stCondLst>
                                    <p:cond delay="0"/>
                                  </p:stCondLst>
                                  <p:childTnLst>
                                    <p:set>
                                      <p:cBhvr>
                                        <p:cTn id="26" dur="1" fill="hold">
                                          <p:stCondLst>
                                            <p:cond delay="0"/>
                                          </p:stCondLst>
                                        </p:cTn>
                                        <p:tgtEl>
                                          <p:spTgt spid="52"/>
                                        </p:tgtEl>
                                        <p:attrNameLst>
                                          <p:attrName>style.visibility</p:attrName>
                                        </p:attrNameLst>
                                      </p:cBhvr>
                                      <p:to>
                                        <p:strVal val="visible"/>
                                      </p:to>
                                    </p:set>
                                    <p:animEffect transition="in" filter="blinds(horizontal)">
                                      <p:cBhvr>
                                        <p:cTn id="27" dur="500"/>
                                        <p:tgtEl>
                                          <p:spTgt spid="52"/>
                                        </p:tgtEl>
                                      </p:cBhvr>
                                    </p:animEffect>
                                  </p:childTnLst>
                                </p:cTn>
                              </p:par>
                              <p:par>
                                <p:cTn id="28" presetID="3" presetClass="entr" presetSubtype="10" fill="hold" nodeType="withEffect">
                                  <p:stCondLst>
                                    <p:cond delay="0"/>
                                  </p:stCondLst>
                                  <p:childTnLst>
                                    <p:set>
                                      <p:cBhvr>
                                        <p:cTn id="29" dur="1" fill="hold">
                                          <p:stCondLst>
                                            <p:cond delay="0"/>
                                          </p:stCondLst>
                                        </p:cTn>
                                        <p:tgtEl>
                                          <p:spTgt spid="53"/>
                                        </p:tgtEl>
                                        <p:attrNameLst>
                                          <p:attrName>style.visibility</p:attrName>
                                        </p:attrNameLst>
                                      </p:cBhvr>
                                      <p:to>
                                        <p:strVal val="visible"/>
                                      </p:to>
                                    </p:set>
                                    <p:animEffect transition="in" filter="blinds(horizontal)">
                                      <p:cBhvr>
                                        <p:cTn id="30" dur="500"/>
                                        <p:tgtEl>
                                          <p:spTgt spid="53"/>
                                        </p:tgtEl>
                                      </p:cBhvr>
                                    </p:animEffect>
                                  </p:childTnLst>
                                </p:cTn>
                              </p:par>
                              <p:par>
                                <p:cTn id="31" presetID="3" presetClass="entr" presetSubtype="10" fill="hold" nodeType="withEffect">
                                  <p:stCondLst>
                                    <p:cond delay="0"/>
                                  </p:stCondLst>
                                  <p:childTnLst>
                                    <p:set>
                                      <p:cBhvr>
                                        <p:cTn id="32" dur="1" fill="hold">
                                          <p:stCondLst>
                                            <p:cond delay="0"/>
                                          </p:stCondLst>
                                        </p:cTn>
                                        <p:tgtEl>
                                          <p:spTgt spid="54"/>
                                        </p:tgtEl>
                                        <p:attrNameLst>
                                          <p:attrName>style.visibility</p:attrName>
                                        </p:attrNameLst>
                                      </p:cBhvr>
                                      <p:to>
                                        <p:strVal val="visible"/>
                                      </p:to>
                                    </p:set>
                                    <p:animEffect transition="in" filter="blinds(horizontal)">
                                      <p:cBhvr>
                                        <p:cTn id="33" dur="500"/>
                                        <p:tgtEl>
                                          <p:spTgt spid="54"/>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55"/>
                                        </p:tgtEl>
                                        <p:attrNameLst>
                                          <p:attrName>style.visibility</p:attrName>
                                        </p:attrNameLst>
                                      </p:cBhvr>
                                      <p:to>
                                        <p:strVal val="visible"/>
                                      </p:to>
                                    </p:set>
                                    <p:animEffect transition="in" filter="blinds(horizontal)">
                                      <p:cBhvr>
                                        <p:cTn id="36" dur="500"/>
                                        <p:tgtEl>
                                          <p:spTgt spid="55"/>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56"/>
                                        </p:tgtEl>
                                        <p:attrNameLst>
                                          <p:attrName>style.visibility</p:attrName>
                                        </p:attrNameLst>
                                      </p:cBhvr>
                                      <p:to>
                                        <p:strVal val="visible"/>
                                      </p:to>
                                    </p:set>
                                    <p:animEffect transition="in" filter="blinds(horizontal)">
                                      <p:cBhvr>
                                        <p:cTn id="39" dur="500"/>
                                        <p:tgtEl>
                                          <p:spTgt spid="56"/>
                                        </p:tgtEl>
                                      </p:cBhvr>
                                    </p:animEffect>
                                  </p:childTnLst>
                                </p:cTn>
                              </p:par>
                              <p:par>
                                <p:cTn id="40" presetID="3" presetClass="entr" presetSubtype="10" fill="hold" grpId="0" nodeType="withEffect">
                                  <p:stCondLst>
                                    <p:cond delay="0"/>
                                  </p:stCondLst>
                                  <p:childTnLst>
                                    <p:set>
                                      <p:cBhvr>
                                        <p:cTn id="41" dur="1" fill="hold">
                                          <p:stCondLst>
                                            <p:cond delay="0"/>
                                          </p:stCondLst>
                                        </p:cTn>
                                        <p:tgtEl>
                                          <p:spTgt spid="57"/>
                                        </p:tgtEl>
                                        <p:attrNameLst>
                                          <p:attrName>style.visibility</p:attrName>
                                        </p:attrNameLst>
                                      </p:cBhvr>
                                      <p:to>
                                        <p:strVal val="visible"/>
                                      </p:to>
                                    </p:set>
                                    <p:animEffect transition="in" filter="blinds(horizontal)">
                                      <p:cBhvr>
                                        <p:cTn id="42" dur="500"/>
                                        <p:tgtEl>
                                          <p:spTgt spid="57"/>
                                        </p:tgtEl>
                                      </p:cBhvr>
                                    </p:animEffect>
                                  </p:childTnLst>
                                </p:cTn>
                              </p:par>
                              <p:par>
                                <p:cTn id="43" presetID="3" presetClass="entr" presetSubtype="10" fill="hold" grpId="0" nodeType="withEffect">
                                  <p:stCondLst>
                                    <p:cond delay="0"/>
                                  </p:stCondLst>
                                  <p:childTnLst>
                                    <p:set>
                                      <p:cBhvr>
                                        <p:cTn id="44" dur="1" fill="hold">
                                          <p:stCondLst>
                                            <p:cond delay="0"/>
                                          </p:stCondLst>
                                        </p:cTn>
                                        <p:tgtEl>
                                          <p:spTgt spid="58"/>
                                        </p:tgtEl>
                                        <p:attrNameLst>
                                          <p:attrName>style.visibility</p:attrName>
                                        </p:attrNameLst>
                                      </p:cBhvr>
                                      <p:to>
                                        <p:strVal val="visible"/>
                                      </p:to>
                                    </p:set>
                                    <p:animEffect transition="in" filter="blinds(horizontal)">
                                      <p:cBhvr>
                                        <p:cTn id="45" dur="500"/>
                                        <p:tgtEl>
                                          <p:spTgt spid="58"/>
                                        </p:tgtEl>
                                      </p:cBhvr>
                                    </p:animEffect>
                                  </p:childTnLst>
                                </p:cTn>
                              </p:par>
                              <p:par>
                                <p:cTn id="46" presetID="3" presetClass="entr" presetSubtype="10" fill="hold" nodeType="withEffect">
                                  <p:stCondLst>
                                    <p:cond delay="0"/>
                                  </p:stCondLst>
                                  <p:childTnLst>
                                    <p:set>
                                      <p:cBhvr>
                                        <p:cTn id="47" dur="1" fill="hold">
                                          <p:stCondLst>
                                            <p:cond delay="0"/>
                                          </p:stCondLst>
                                        </p:cTn>
                                        <p:tgtEl>
                                          <p:spTgt spid="59"/>
                                        </p:tgtEl>
                                        <p:attrNameLst>
                                          <p:attrName>style.visibility</p:attrName>
                                        </p:attrNameLst>
                                      </p:cBhvr>
                                      <p:to>
                                        <p:strVal val="visible"/>
                                      </p:to>
                                    </p:set>
                                    <p:animEffect transition="in" filter="blinds(horizontal)">
                                      <p:cBhvr>
                                        <p:cTn id="48" dur="500"/>
                                        <p:tgtEl>
                                          <p:spTgt spid="59"/>
                                        </p:tgtEl>
                                      </p:cBhvr>
                                    </p:animEffect>
                                  </p:childTnLst>
                                </p:cTn>
                              </p:par>
                              <p:par>
                                <p:cTn id="49" presetID="3" presetClass="entr" presetSubtype="10" fill="hold" grpId="0" nodeType="withEffect">
                                  <p:stCondLst>
                                    <p:cond delay="0"/>
                                  </p:stCondLst>
                                  <p:childTnLst>
                                    <p:set>
                                      <p:cBhvr>
                                        <p:cTn id="50" dur="1" fill="hold">
                                          <p:stCondLst>
                                            <p:cond delay="0"/>
                                          </p:stCondLst>
                                        </p:cTn>
                                        <p:tgtEl>
                                          <p:spTgt spid="60"/>
                                        </p:tgtEl>
                                        <p:attrNameLst>
                                          <p:attrName>style.visibility</p:attrName>
                                        </p:attrNameLst>
                                      </p:cBhvr>
                                      <p:to>
                                        <p:strVal val="visible"/>
                                      </p:to>
                                    </p:set>
                                    <p:animEffect transition="in" filter="blinds(horizontal)">
                                      <p:cBhvr>
                                        <p:cTn id="51" dur="500"/>
                                        <p:tgtEl>
                                          <p:spTgt spid="60"/>
                                        </p:tgtEl>
                                      </p:cBhvr>
                                    </p:animEffect>
                                  </p:childTnLst>
                                </p:cTn>
                              </p:par>
                              <p:par>
                                <p:cTn id="52" presetID="3" presetClass="entr" presetSubtype="10" fill="hold" nodeType="withEffect">
                                  <p:stCondLst>
                                    <p:cond delay="0"/>
                                  </p:stCondLst>
                                  <p:childTnLst>
                                    <p:set>
                                      <p:cBhvr>
                                        <p:cTn id="53" dur="1" fill="hold">
                                          <p:stCondLst>
                                            <p:cond delay="0"/>
                                          </p:stCondLst>
                                        </p:cTn>
                                        <p:tgtEl>
                                          <p:spTgt spid="61"/>
                                        </p:tgtEl>
                                        <p:attrNameLst>
                                          <p:attrName>style.visibility</p:attrName>
                                        </p:attrNameLst>
                                      </p:cBhvr>
                                      <p:to>
                                        <p:strVal val="visible"/>
                                      </p:to>
                                    </p:set>
                                    <p:animEffect transition="in" filter="blinds(horizontal)">
                                      <p:cBhvr>
                                        <p:cTn id="54" dur="500"/>
                                        <p:tgtEl>
                                          <p:spTgt spid="61"/>
                                        </p:tgtEl>
                                      </p:cBhvr>
                                    </p:animEffect>
                                  </p:childTnLst>
                                </p:cTn>
                              </p:par>
                              <p:par>
                                <p:cTn id="55" presetID="3" presetClass="entr" presetSubtype="10" fill="hold" grpId="0" nodeType="withEffect">
                                  <p:stCondLst>
                                    <p:cond delay="0"/>
                                  </p:stCondLst>
                                  <p:childTnLst>
                                    <p:set>
                                      <p:cBhvr>
                                        <p:cTn id="56" dur="1" fill="hold">
                                          <p:stCondLst>
                                            <p:cond delay="0"/>
                                          </p:stCondLst>
                                        </p:cTn>
                                        <p:tgtEl>
                                          <p:spTgt spid="62"/>
                                        </p:tgtEl>
                                        <p:attrNameLst>
                                          <p:attrName>style.visibility</p:attrName>
                                        </p:attrNameLst>
                                      </p:cBhvr>
                                      <p:to>
                                        <p:strVal val="visible"/>
                                      </p:to>
                                    </p:set>
                                    <p:animEffect transition="in" filter="blinds(horizontal)">
                                      <p:cBhvr>
                                        <p:cTn id="57" dur="500"/>
                                        <p:tgtEl>
                                          <p:spTgt spid="62"/>
                                        </p:tgtEl>
                                      </p:cBhvr>
                                    </p:animEffect>
                                  </p:childTnLst>
                                </p:cTn>
                              </p:par>
                              <p:par>
                                <p:cTn id="58" presetID="3" presetClass="entr" presetSubtype="10" fill="hold" nodeType="withEffect">
                                  <p:stCondLst>
                                    <p:cond delay="0"/>
                                  </p:stCondLst>
                                  <p:childTnLst>
                                    <p:set>
                                      <p:cBhvr>
                                        <p:cTn id="59" dur="1" fill="hold">
                                          <p:stCondLst>
                                            <p:cond delay="0"/>
                                          </p:stCondLst>
                                        </p:cTn>
                                        <p:tgtEl>
                                          <p:spTgt spid="65"/>
                                        </p:tgtEl>
                                        <p:attrNameLst>
                                          <p:attrName>style.visibility</p:attrName>
                                        </p:attrNameLst>
                                      </p:cBhvr>
                                      <p:to>
                                        <p:strVal val="visible"/>
                                      </p:to>
                                    </p:set>
                                    <p:animEffect transition="in" filter="blinds(horizontal)">
                                      <p:cBhvr>
                                        <p:cTn id="60" dur="500"/>
                                        <p:tgtEl>
                                          <p:spTgt spid="65"/>
                                        </p:tgtEl>
                                      </p:cBhvr>
                                    </p:animEffect>
                                  </p:childTnLst>
                                </p:cTn>
                              </p:par>
                              <p:par>
                                <p:cTn id="61" presetID="3" presetClass="entr" presetSubtype="10" fill="hold" grpId="0" nodeType="withEffect">
                                  <p:stCondLst>
                                    <p:cond delay="0"/>
                                  </p:stCondLst>
                                  <p:childTnLst>
                                    <p:set>
                                      <p:cBhvr>
                                        <p:cTn id="62" dur="1" fill="hold">
                                          <p:stCondLst>
                                            <p:cond delay="0"/>
                                          </p:stCondLst>
                                        </p:cTn>
                                        <p:tgtEl>
                                          <p:spTgt spid="66"/>
                                        </p:tgtEl>
                                        <p:attrNameLst>
                                          <p:attrName>style.visibility</p:attrName>
                                        </p:attrNameLst>
                                      </p:cBhvr>
                                      <p:to>
                                        <p:strVal val="visible"/>
                                      </p:to>
                                    </p:set>
                                    <p:animEffect transition="in" filter="blinds(horizontal)">
                                      <p:cBhvr>
                                        <p:cTn id="63" dur="500"/>
                                        <p:tgtEl>
                                          <p:spTgt spid="66"/>
                                        </p:tgtEl>
                                      </p:cBhvr>
                                    </p:animEffect>
                                  </p:childTnLst>
                                </p:cTn>
                              </p:par>
                              <p:par>
                                <p:cTn id="64" presetID="3" presetClass="entr" presetSubtype="10" fill="hold" grpId="0" nodeType="withEffect">
                                  <p:stCondLst>
                                    <p:cond delay="0"/>
                                  </p:stCondLst>
                                  <p:childTnLst>
                                    <p:set>
                                      <p:cBhvr>
                                        <p:cTn id="65" dur="1" fill="hold">
                                          <p:stCondLst>
                                            <p:cond delay="0"/>
                                          </p:stCondLst>
                                        </p:cTn>
                                        <p:tgtEl>
                                          <p:spTgt spid="67"/>
                                        </p:tgtEl>
                                        <p:attrNameLst>
                                          <p:attrName>style.visibility</p:attrName>
                                        </p:attrNameLst>
                                      </p:cBhvr>
                                      <p:to>
                                        <p:strVal val="visible"/>
                                      </p:to>
                                    </p:set>
                                    <p:animEffect transition="in" filter="blinds(horizontal)">
                                      <p:cBhvr>
                                        <p:cTn id="66" dur="500"/>
                                        <p:tgtEl>
                                          <p:spTgt spid="67"/>
                                        </p:tgtEl>
                                      </p:cBhvr>
                                    </p:animEffect>
                                  </p:childTnLst>
                                </p:cTn>
                              </p:par>
                              <p:par>
                                <p:cTn id="67" presetID="3" presetClass="entr" presetSubtype="10" fill="hold" grpId="0" nodeType="withEffect">
                                  <p:stCondLst>
                                    <p:cond delay="0"/>
                                  </p:stCondLst>
                                  <p:childTnLst>
                                    <p:set>
                                      <p:cBhvr>
                                        <p:cTn id="68" dur="1" fill="hold">
                                          <p:stCondLst>
                                            <p:cond delay="0"/>
                                          </p:stCondLst>
                                        </p:cTn>
                                        <p:tgtEl>
                                          <p:spTgt spid="68"/>
                                        </p:tgtEl>
                                        <p:attrNameLst>
                                          <p:attrName>style.visibility</p:attrName>
                                        </p:attrNameLst>
                                      </p:cBhvr>
                                      <p:to>
                                        <p:strVal val="visible"/>
                                      </p:to>
                                    </p:set>
                                    <p:animEffect transition="in" filter="blinds(horizontal)">
                                      <p:cBhvr>
                                        <p:cTn id="69" dur="500"/>
                                        <p:tgtEl>
                                          <p:spTgt spid="68"/>
                                        </p:tgtEl>
                                      </p:cBhvr>
                                    </p:animEffect>
                                  </p:childTnLst>
                                </p:cTn>
                              </p:par>
                              <p:par>
                                <p:cTn id="70" presetID="3" presetClass="entr" presetSubtype="10" fill="hold" grpId="0" nodeType="withEffect">
                                  <p:stCondLst>
                                    <p:cond delay="0"/>
                                  </p:stCondLst>
                                  <p:childTnLst>
                                    <p:set>
                                      <p:cBhvr>
                                        <p:cTn id="71" dur="1" fill="hold">
                                          <p:stCondLst>
                                            <p:cond delay="0"/>
                                          </p:stCondLst>
                                        </p:cTn>
                                        <p:tgtEl>
                                          <p:spTgt spid="73"/>
                                        </p:tgtEl>
                                        <p:attrNameLst>
                                          <p:attrName>style.visibility</p:attrName>
                                        </p:attrNameLst>
                                      </p:cBhvr>
                                      <p:to>
                                        <p:strVal val="visible"/>
                                      </p:to>
                                    </p:set>
                                    <p:animEffect transition="in" filter="blinds(horizontal)">
                                      <p:cBhvr>
                                        <p:cTn id="72" dur="500"/>
                                        <p:tgtEl>
                                          <p:spTgt spid="73"/>
                                        </p:tgtEl>
                                      </p:cBhvr>
                                    </p:animEffect>
                                  </p:childTnLst>
                                </p:cTn>
                              </p:par>
                              <p:par>
                                <p:cTn id="73" presetID="3" presetClass="entr" presetSubtype="10" fill="hold" nodeType="withEffect">
                                  <p:stCondLst>
                                    <p:cond delay="0"/>
                                  </p:stCondLst>
                                  <p:childTnLst>
                                    <p:set>
                                      <p:cBhvr>
                                        <p:cTn id="74" dur="1" fill="hold">
                                          <p:stCondLst>
                                            <p:cond delay="0"/>
                                          </p:stCondLst>
                                        </p:cTn>
                                        <p:tgtEl>
                                          <p:spTgt spid="76"/>
                                        </p:tgtEl>
                                        <p:attrNameLst>
                                          <p:attrName>style.visibility</p:attrName>
                                        </p:attrNameLst>
                                      </p:cBhvr>
                                      <p:to>
                                        <p:strVal val="visible"/>
                                      </p:to>
                                    </p:set>
                                    <p:animEffect transition="in" filter="blinds(horizontal)">
                                      <p:cBhvr>
                                        <p:cTn id="75" dur="500"/>
                                        <p:tgtEl>
                                          <p:spTgt spid="76"/>
                                        </p:tgtEl>
                                      </p:cBhvr>
                                    </p:animEffect>
                                  </p:childTnLst>
                                </p:cTn>
                              </p:par>
                              <p:par>
                                <p:cTn id="76" presetID="3" presetClass="entr" presetSubtype="10" fill="hold" grpId="0" nodeType="withEffect">
                                  <p:stCondLst>
                                    <p:cond delay="0"/>
                                  </p:stCondLst>
                                  <p:childTnLst>
                                    <p:set>
                                      <p:cBhvr>
                                        <p:cTn id="77" dur="1" fill="hold">
                                          <p:stCondLst>
                                            <p:cond delay="0"/>
                                          </p:stCondLst>
                                        </p:cTn>
                                        <p:tgtEl>
                                          <p:spTgt spid="77"/>
                                        </p:tgtEl>
                                        <p:attrNameLst>
                                          <p:attrName>style.visibility</p:attrName>
                                        </p:attrNameLst>
                                      </p:cBhvr>
                                      <p:to>
                                        <p:strVal val="visible"/>
                                      </p:to>
                                    </p:set>
                                    <p:animEffect transition="in" filter="blinds(horizontal)">
                                      <p:cBhvr>
                                        <p:cTn id="78" dur="500"/>
                                        <p:tgtEl>
                                          <p:spTgt spid="77"/>
                                        </p:tgtEl>
                                      </p:cBhvr>
                                    </p:animEffect>
                                  </p:childTnLst>
                                </p:cTn>
                              </p:par>
                              <p:par>
                                <p:cTn id="79" presetID="3" presetClass="entr" presetSubtype="10" fill="hold" nodeType="withEffect">
                                  <p:stCondLst>
                                    <p:cond delay="0"/>
                                  </p:stCondLst>
                                  <p:childTnLst>
                                    <p:set>
                                      <p:cBhvr>
                                        <p:cTn id="80" dur="1" fill="hold">
                                          <p:stCondLst>
                                            <p:cond delay="0"/>
                                          </p:stCondLst>
                                        </p:cTn>
                                        <p:tgtEl>
                                          <p:spTgt spid="78"/>
                                        </p:tgtEl>
                                        <p:attrNameLst>
                                          <p:attrName>style.visibility</p:attrName>
                                        </p:attrNameLst>
                                      </p:cBhvr>
                                      <p:to>
                                        <p:strVal val="visible"/>
                                      </p:to>
                                    </p:set>
                                    <p:animEffect transition="in" filter="blinds(horizontal)">
                                      <p:cBhvr>
                                        <p:cTn id="81" dur="500"/>
                                        <p:tgtEl>
                                          <p:spTgt spid="78"/>
                                        </p:tgtEl>
                                      </p:cBhvr>
                                    </p:animEffect>
                                  </p:childTnLst>
                                </p:cTn>
                              </p:par>
                              <p:par>
                                <p:cTn id="82" presetID="3" presetClass="entr" presetSubtype="10" fill="hold" grpId="0" nodeType="withEffect">
                                  <p:stCondLst>
                                    <p:cond delay="0"/>
                                  </p:stCondLst>
                                  <p:childTnLst>
                                    <p:set>
                                      <p:cBhvr>
                                        <p:cTn id="83" dur="1" fill="hold">
                                          <p:stCondLst>
                                            <p:cond delay="0"/>
                                          </p:stCondLst>
                                        </p:cTn>
                                        <p:tgtEl>
                                          <p:spTgt spid="79"/>
                                        </p:tgtEl>
                                        <p:attrNameLst>
                                          <p:attrName>style.visibility</p:attrName>
                                        </p:attrNameLst>
                                      </p:cBhvr>
                                      <p:to>
                                        <p:strVal val="visible"/>
                                      </p:to>
                                    </p:set>
                                    <p:animEffect transition="in" filter="blinds(horizontal)">
                                      <p:cBhvr>
                                        <p:cTn id="84" dur="500"/>
                                        <p:tgtEl>
                                          <p:spTgt spid="79"/>
                                        </p:tgtEl>
                                      </p:cBhvr>
                                    </p:animEffect>
                                  </p:childTnLst>
                                </p:cTn>
                              </p:par>
                              <p:par>
                                <p:cTn id="85" presetID="3" presetClass="entr" presetSubtype="10" fill="hold" grpId="0" nodeType="withEffect">
                                  <p:stCondLst>
                                    <p:cond delay="0"/>
                                  </p:stCondLst>
                                  <p:childTnLst>
                                    <p:set>
                                      <p:cBhvr>
                                        <p:cTn id="86" dur="1" fill="hold">
                                          <p:stCondLst>
                                            <p:cond delay="0"/>
                                          </p:stCondLst>
                                        </p:cTn>
                                        <p:tgtEl>
                                          <p:spTgt spid="15"/>
                                        </p:tgtEl>
                                        <p:attrNameLst>
                                          <p:attrName>style.visibility</p:attrName>
                                        </p:attrNameLst>
                                      </p:cBhvr>
                                      <p:to>
                                        <p:strVal val="visible"/>
                                      </p:to>
                                    </p:set>
                                    <p:animEffect transition="in" filter="blinds(horizontal)">
                                      <p:cBhvr>
                                        <p:cTn id="87" dur="500"/>
                                        <p:tgtEl>
                                          <p:spTgt spid="15"/>
                                        </p:tgtEl>
                                      </p:cBhvr>
                                    </p:animEffect>
                                  </p:childTnLst>
                                </p:cTn>
                              </p:par>
                              <p:par>
                                <p:cTn id="88" presetID="3" presetClass="entr" presetSubtype="10" fill="hold" grpId="0" nodeType="withEffect">
                                  <p:stCondLst>
                                    <p:cond delay="0"/>
                                  </p:stCondLst>
                                  <p:childTnLst>
                                    <p:set>
                                      <p:cBhvr>
                                        <p:cTn id="89" dur="1" fill="hold">
                                          <p:stCondLst>
                                            <p:cond delay="0"/>
                                          </p:stCondLst>
                                        </p:cTn>
                                        <p:tgtEl>
                                          <p:spTgt spid="109"/>
                                        </p:tgtEl>
                                        <p:attrNameLst>
                                          <p:attrName>style.visibility</p:attrName>
                                        </p:attrNameLst>
                                      </p:cBhvr>
                                      <p:to>
                                        <p:strVal val="visible"/>
                                      </p:to>
                                    </p:set>
                                    <p:animEffect transition="in" filter="blinds(horizontal)">
                                      <p:cBhvr>
                                        <p:cTn id="90" dur="500"/>
                                        <p:tgtEl>
                                          <p:spTgt spid="109"/>
                                        </p:tgtEl>
                                      </p:cBhvr>
                                    </p:animEffect>
                                  </p:childTnLst>
                                </p:cTn>
                              </p:par>
                              <p:par>
                                <p:cTn id="91" presetID="3" presetClass="entr" presetSubtype="10" fill="hold" grpId="0" nodeType="withEffect">
                                  <p:stCondLst>
                                    <p:cond delay="0"/>
                                  </p:stCondLst>
                                  <p:childTnLst>
                                    <p:set>
                                      <p:cBhvr>
                                        <p:cTn id="92" dur="1" fill="hold">
                                          <p:stCondLst>
                                            <p:cond delay="0"/>
                                          </p:stCondLst>
                                        </p:cTn>
                                        <p:tgtEl>
                                          <p:spTgt spid="110"/>
                                        </p:tgtEl>
                                        <p:attrNameLst>
                                          <p:attrName>style.visibility</p:attrName>
                                        </p:attrNameLst>
                                      </p:cBhvr>
                                      <p:to>
                                        <p:strVal val="visible"/>
                                      </p:to>
                                    </p:set>
                                    <p:animEffect transition="in" filter="blinds(horizontal)">
                                      <p:cBhvr>
                                        <p:cTn id="93" dur="500"/>
                                        <p:tgtEl>
                                          <p:spTgt spid="110"/>
                                        </p:tgtEl>
                                      </p:cBhvr>
                                    </p:animEffect>
                                  </p:childTnLst>
                                </p:cTn>
                              </p:par>
                              <p:par>
                                <p:cTn id="94" presetID="3" presetClass="entr" presetSubtype="10" fill="hold" grpId="0" nodeType="withEffect">
                                  <p:stCondLst>
                                    <p:cond delay="0"/>
                                  </p:stCondLst>
                                  <p:childTnLst>
                                    <p:set>
                                      <p:cBhvr>
                                        <p:cTn id="95" dur="1" fill="hold">
                                          <p:stCondLst>
                                            <p:cond delay="0"/>
                                          </p:stCondLst>
                                        </p:cTn>
                                        <p:tgtEl>
                                          <p:spTgt spid="111"/>
                                        </p:tgtEl>
                                        <p:attrNameLst>
                                          <p:attrName>style.visibility</p:attrName>
                                        </p:attrNameLst>
                                      </p:cBhvr>
                                      <p:to>
                                        <p:strVal val="visible"/>
                                      </p:to>
                                    </p:set>
                                    <p:animEffect transition="in" filter="blinds(horizontal)">
                                      <p:cBhvr>
                                        <p:cTn id="96" dur="500"/>
                                        <p:tgtEl>
                                          <p:spTgt spid="111"/>
                                        </p:tgtEl>
                                      </p:cBhvr>
                                    </p:animEffect>
                                  </p:childTnLst>
                                </p:cTn>
                              </p:par>
                            </p:childTnLst>
                          </p:cTn>
                        </p:par>
                      </p:childTnLst>
                    </p:cTn>
                  </p:par>
                  <p:par>
                    <p:cTn id="97" fill="hold">
                      <p:stCondLst>
                        <p:cond delay="indefinite"/>
                      </p:stCondLst>
                      <p:childTnLst>
                        <p:par>
                          <p:cTn id="98" fill="hold">
                            <p:stCondLst>
                              <p:cond delay="0"/>
                            </p:stCondLst>
                            <p:childTnLst>
                              <p:par>
                                <p:cTn id="99" presetID="3" presetClass="entr" presetSubtype="10" fill="hold" nodeType="clickEffect">
                                  <p:stCondLst>
                                    <p:cond delay="0"/>
                                  </p:stCondLst>
                                  <p:childTnLst>
                                    <p:set>
                                      <p:cBhvr>
                                        <p:cTn id="100" dur="1" fill="hold">
                                          <p:stCondLst>
                                            <p:cond delay="0"/>
                                          </p:stCondLst>
                                        </p:cTn>
                                        <p:tgtEl>
                                          <p:spTgt spid="3">
                                            <p:txEl>
                                              <p:pRg st="4" end="4"/>
                                            </p:txEl>
                                          </p:spTgt>
                                        </p:tgtEl>
                                        <p:attrNameLst>
                                          <p:attrName>style.visibility</p:attrName>
                                        </p:attrNameLst>
                                      </p:cBhvr>
                                      <p:to>
                                        <p:strVal val="visible"/>
                                      </p:to>
                                    </p:set>
                                    <p:animEffect transition="in" filter="blinds(horizontal)">
                                      <p:cBhvr>
                                        <p:cTn id="101" dur="500"/>
                                        <p:tgtEl>
                                          <p:spTgt spid="3">
                                            <p:txEl>
                                              <p:pRg st="4" end="4"/>
                                            </p:txEl>
                                          </p:spTgt>
                                        </p:tgtEl>
                                      </p:cBhvr>
                                    </p:animEffect>
                                  </p:childTnLst>
                                </p:cTn>
                              </p:par>
                            </p:childTnLst>
                          </p:cTn>
                        </p:par>
                      </p:childTnLst>
                    </p:cTn>
                  </p:par>
                  <p:par>
                    <p:cTn id="102" fill="hold">
                      <p:stCondLst>
                        <p:cond delay="indefinite"/>
                      </p:stCondLst>
                      <p:childTnLst>
                        <p:par>
                          <p:cTn id="103" fill="hold">
                            <p:stCondLst>
                              <p:cond delay="0"/>
                            </p:stCondLst>
                            <p:childTnLst>
                              <p:par>
                                <p:cTn id="104" presetID="3" presetClass="entr" presetSubtype="10" fill="hold" nodeType="clickEffect">
                                  <p:stCondLst>
                                    <p:cond delay="0"/>
                                  </p:stCondLst>
                                  <p:childTnLst>
                                    <p:set>
                                      <p:cBhvr>
                                        <p:cTn id="105" dur="1" fill="hold">
                                          <p:stCondLst>
                                            <p:cond delay="0"/>
                                          </p:stCondLst>
                                        </p:cTn>
                                        <p:tgtEl>
                                          <p:spTgt spid="3">
                                            <p:txEl>
                                              <p:pRg st="6" end="6"/>
                                            </p:txEl>
                                          </p:spTgt>
                                        </p:tgtEl>
                                        <p:attrNameLst>
                                          <p:attrName>style.visibility</p:attrName>
                                        </p:attrNameLst>
                                      </p:cBhvr>
                                      <p:to>
                                        <p:strVal val="visible"/>
                                      </p:to>
                                    </p:set>
                                    <p:animEffect transition="in" filter="blinds(horizontal)">
                                      <p:cBhvr>
                                        <p:cTn id="106" dur="500"/>
                                        <p:tgtEl>
                                          <p:spTgt spid="3">
                                            <p:txEl>
                                              <p:pRg st="6" end="6"/>
                                            </p:txEl>
                                          </p:spTgt>
                                        </p:tgtEl>
                                      </p:cBhvr>
                                    </p:animEffect>
                                  </p:childTnLst>
                                </p:cTn>
                              </p:par>
                            </p:childTnLst>
                          </p:cTn>
                        </p:par>
                      </p:childTnLst>
                    </p:cTn>
                  </p:par>
                  <p:par>
                    <p:cTn id="107" fill="hold">
                      <p:stCondLst>
                        <p:cond delay="indefinite"/>
                      </p:stCondLst>
                      <p:childTnLst>
                        <p:par>
                          <p:cTn id="108" fill="hold">
                            <p:stCondLst>
                              <p:cond delay="0"/>
                            </p:stCondLst>
                            <p:childTnLst>
                              <p:par>
                                <p:cTn id="109" presetID="3" presetClass="entr" presetSubtype="10" fill="hold" grpId="0" nodeType="clickEffect">
                                  <p:stCondLst>
                                    <p:cond delay="0"/>
                                  </p:stCondLst>
                                  <p:childTnLst>
                                    <p:set>
                                      <p:cBhvr>
                                        <p:cTn id="110" dur="1" fill="hold">
                                          <p:stCondLst>
                                            <p:cond delay="0"/>
                                          </p:stCondLst>
                                        </p:cTn>
                                        <p:tgtEl>
                                          <p:spTgt spid="114"/>
                                        </p:tgtEl>
                                        <p:attrNameLst>
                                          <p:attrName>style.visibility</p:attrName>
                                        </p:attrNameLst>
                                      </p:cBhvr>
                                      <p:to>
                                        <p:strVal val="visible"/>
                                      </p:to>
                                    </p:set>
                                    <p:animEffect transition="in" filter="blinds(horizontal)">
                                      <p:cBhvr>
                                        <p:cTn id="111" dur="500"/>
                                        <p:tgtEl>
                                          <p:spTgt spid="114"/>
                                        </p:tgtEl>
                                      </p:cBhvr>
                                    </p:animEffect>
                                  </p:childTnLst>
                                </p:cTn>
                              </p:par>
                            </p:childTnLst>
                          </p:cTn>
                        </p:par>
                      </p:childTnLst>
                    </p:cTn>
                  </p:par>
                  <p:par>
                    <p:cTn id="112" fill="hold">
                      <p:stCondLst>
                        <p:cond delay="indefinite"/>
                      </p:stCondLst>
                      <p:childTnLst>
                        <p:par>
                          <p:cTn id="113" fill="hold">
                            <p:stCondLst>
                              <p:cond delay="0"/>
                            </p:stCondLst>
                            <p:childTnLst>
                              <p:par>
                                <p:cTn id="114" presetID="3" presetClass="entr" presetSubtype="10" fill="hold" grpId="0" nodeType="clickEffect">
                                  <p:stCondLst>
                                    <p:cond delay="0"/>
                                  </p:stCondLst>
                                  <p:childTnLst>
                                    <p:set>
                                      <p:cBhvr>
                                        <p:cTn id="115" dur="1" fill="hold">
                                          <p:stCondLst>
                                            <p:cond delay="0"/>
                                          </p:stCondLst>
                                        </p:cTn>
                                        <p:tgtEl>
                                          <p:spTgt spid="118"/>
                                        </p:tgtEl>
                                        <p:attrNameLst>
                                          <p:attrName>style.visibility</p:attrName>
                                        </p:attrNameLst>
                                      </p:cBhvr>
                                      <p:to>
                                        <p:strVal val="visible"/>
                                      </p:to>
                                    </p:set>
                                    <p:animEffect transition="in" filter="blinds(horizontal)">
                                      <p:cBhvr>
                                        <p:cTn id="116" dur="500"/>
                                        <p:tgtEl>
                                          <p:spTgt spid="118"/>
                                        </p:tgtEl>
                                      </p:cBhvr>
                                    </p:animEffect>
                                  </p:childTnLst>
                                </p:cTn>
                              </p:par>
                            </p:childTnLst>
                          </p:cTn>
                        </p:par>
                      </p:childTnLst>
                    </p:cTn>
                  </p:par>
                  <p:par>
                    <p:cTn id="117" fill="hold">
                      <p:stCondLst>
                        <p:cond delay="indefinite"/>
                      </p:stCondLst>
                      <p:childTnLst>
                        <p:par>
                          <p:cTn id="118" fill="hold">
                            <p:stCondLst>
                              <p:cond delay="0"/>
                            </p:stCondLst>
                            <p:childTnLst>
                              <p:par>
                                <p:cTn id="119" presetID="3" presetClass="entr" presetSubtype="10" fill="hold" grpId="0" nodeType="clickEffect">
                                  <p:stCondLst>
                                    <p:cond delay="0"/>
                                  </p:stCondLst>
                                  <p:childTnLst>
                                    <p:set>
                                      <p:cBhvr>
                                        <p:cTn id="120" dur="1" fill="hold">
                                          <p:stCondLst>
                                            <p:cond delay="0"/>
                                          </p:stCondLst>
                                        </p:cTn>
                                        <p:tgtEl>
                                          <p:spTgt spid="119"/>
                                        </p:tgtEl>
                                        <p:attrNameLst>
                                          <p:attrName>style.visibility</p:attrName>
                                        </p:attrNameLst>
                                      </p:cBhvr>
                                      <p:to>
                                        <p:strVal val="visible"/>
                                      </p:to>
                                    </p:set>
                                    <p:animEffect transition="in" filter="blinds(horizontal)">
                                      <p:cBhvr>
                                        <p:cTn id="121" dur="500"/>
                                        <p:tgtEl>
                                          <p:spTgt spid="119"/>
                                        </p:tgtEl>
                                      </p:cBhvr>
                                    </p:animEffect>
                                  </p:childTnLst>
                                </p:cTn>
                              </p:par>
                            </p:childTnLst>
                          </p:cTn>
                        </p:par>
                      </p:childTnLst>
                    </p:cTn>
                  </p:par>
                  <p:par>
                    <p:cTn id="122" fill="hold">
                      <p:stCondLst>
                        <p:cond delay="indefinite"/>
                      </p:stCondLst>
                      <p:childTnLst>
                        <p:par>
                          <p:cTn id="123" fill="hold">
                            <p:stCondLst>
                              <p:cond delay="0"/>
                            </p:stCondLst>
                            <p:childTnLst>
                              <p:par>
                                <p:cTn id="124" presetID="3" presetClass="entr" presetSubtype="10" fill="hold" nodeType="clickEffect">
                                  <p:stCondLst>
                                    <p:cond delay="0"/>
                                  </p:stCondLst>
                                  <p:childTnLst>
                                    <p:set>
                                      <p:cBhvr>
                                        <p:cTn id="125" dur="1" fill="hold">
                                          <p:stCondLst>
                                            <p:cond delay="0"/>
                                          </p:stCondLst>
                                        </p:cTn>
                                        <p:tgtEl>
                                          <p:spTgt spid="112">
                                            <p:txEl>
                                              <p:pRg st="0" end="0"/>
                                            </p:txEl>
                                          </p:spTgt>
                                        </p:tgtEl>
                                        <p:attrNameLst>
                                          <p:attrName>style.visibility</p:attrName>
                                        </p:attrNameLst>
                                      </p:cBhvr>
                                      <p:to>
                                        <p:strVal val="visible"/>
                                      </p:to>
                                    </p:set>
                                    <p:animEffect transition="in" filter="blinds(horizontal)">
                                      <p:cBhvr>
                                        <p:cTn id="126" dur="500"/>
                                        <p:tgtEl>
                                          <p:spTgt spid="112">
                                            <p:txEl>
                                              <p:pRg st="0" end="0"/>
                                            </p:txEl>
                                          </p:spTgt>
                                        </p:tgtEl>
                                      </p:cBhvr>
                                    </p:animEffect>
                                  </p:childTnLst>
                                </p:cTn>
                              </p:par>
                            </p:childTnLst>
                          </p:cTn>
                        </p:par>
                      </p:childTnLst>
                    </p:cTn>
                  </p:par>
                  <p:par>
                    <p:cTn id="127" fill="hold">
                      <p:stCondLst>
                        <p:cond delay="indefinite"/>
                      </p:stCondLst>
                      <p:childTnLst>
                        <p:par>
                          <p:cTn id="128" fill="hold">
                            <p:stCondLst>
                              <p:cond delay="0"/>
                            </p:stCondLst>
                            <p:childTnLst>
                              <p:par>
                                <p:cTn id="129" presetID="3" presetClass="entr" presetSubtype="10" fill="hold" nodeType="clickEffect">
                                  <p:stCondLst>
                                    <p:cond delay="0"/>
                                  </p:stCondLst>
                                  <p:childTnLst>
                                    <p:set>
                                      <p:cBhvr>
                                        <p:cTn id="130" dur="1" fill="hold">
                                          <p:stCondLst>
                                            <p:cond delay="0"/>
                                          </p:stCondLst>
                                        </p:cTn>
                                        <p:tgtEl>
                                          <p:spTgt spid="112">
                                            <p:txEl>
                                              <p:pRg st="1" end="1"/>
                                            </p:txEl>
                                          </p:spTgt>
                                        </p:tgtEl>
                                        <p:attrNameLst>
                                          <p:attrName>style.visibility</p:attrName>
                                        </p:attrNameLst>
                                      </p:cBhvr>
                                      <p:to>
                                        <p:strVal val="visible"/>
                                      </p:to>
                                    </p:set>
                                    <p:animEffect transition="in" filter="blinds(horizontal)">
                                      <p:cBhvr>
                                        <p:cTn id="131" dur="500"/>
                                        <p:tgtEl>
                                          <p:spTgt spid="112">
                                            <p:txEl>
                                              <p:pRg st="1" end="1"/>
                                            </p:txEl>
                                          </p:spTgt>
                                        </p:tgtEl>
                                      </p:cBhvr>
                                    </p:animEffect>
                                  </p:childTnLst>
                                </p:cTn>
                              </p:par>
                            </p:childTnLst>
                          </p:cTn>
                        </p:par>
                      </p:childTnLst>
                    </p:cTn>
                  </p:par>
                  <p:par>
                    <p:cTn id="132" fill="hold">
                      <p:stCondLst>
                        <p:cond delay="indefinite"/>
                      </p:stCondLst>
                      <p:childTnLst>
                        <p:par>
                          <p:cTn id="133" fill="hold">
                            <p:stCondLst>
                              <p:cond delay="0"/>
                            </p:stCondLst>
                            <p:childTnLst>
                              <p:par>
                                <p:cTn id="134" presetID="3" presetClass="entr" presetSubtype="10" fill="hold" nodeType="clickEffect">
                                  <p:stCondLst>
                                    <p:cond delay="0"/>
                                  </p:stCondLst>
                                  <p:childTnLst>
                                    <p:set>
                                      <p:cBhvr>
                                        <p:cTn id="135" dur="1" fill="hold">
                                          <p:stCondLst>
                                            <p:cond delay="0"/>
                                          </p:stCondLst>
                                        </p:cTn>
                                        <p:tgtEl>
                                          <p:spTgt spid="113">
                                            <p:txEl>
                                              <p:pRg st="0" end="0"/>
                                            </p:txEl>
                                          </p:spTgt>
                                        </p:tgtEl>
                                        <p:attrNameLst>
                                          <p:attrName>style.visibility</p:attrName>
                                        </p:attrNameLst>
                                      </p:cBhvr>
                                      <p:to>
                                        <p:strVal val="visible"/>
                                      </p:to>
                                    </p:set>
                                    <p:animEffect transition="in" filter="blinds(horizontal)">
                                      <p:cBhvr>
                                        <p:cTn id="136" dur="500"/>
                                        <p:tgtEl>
                                          <p:spTgt spid="113">
                                            <p:txEl>
                                              <p:pRg st="0" end="0"/>
                                            </p:txEl>
                                          </p:spTgt>
                                        </p:tgtEl>
                                      </p:cBhvr>
                                    </p:animEffect>
                                  </p:childTnLst>
                                </p:cTn>
                              </p:par>
                            </p:childTnLst>
                          </p:cTn>
                        </p:par>
                      </p:childTnLst>
                    </p:cTn>
                  </p:par>
                  <p:par>
                    <p:cTn id="137" fill="hold">
                      <p:stCondLst>
                        <p:cond delay="indefinite"/>
                      </p:stCondLst>
                      <p:childTnLst>
                        <p:par>
                          <p:cTn id="138" fill="hold">
                            <p:stCondLst>
                              <p:cond delay="0"/>
                            </p:stCondLst>
                            <p:childTnLst>
                              <p:par>
                                <p:cTn id="139" presetID="3" presetClass="entr" presetSubtype="10" fill="hold" nodeType="clickEffect">
                                  <p:stCondLst>
                                    <p:cond delay="0"/>
                                  </p:stCondLst>
                                  <p:childTnLst>
                                    <p:set>
                                      <p:cBhvr>
                                        <p:cTn id="140" dur="1" fill="hold">
                                          <p:stCondLst>
                                            <p:cond delay="0"/>
                                          </p:stCondLst>
                                        </p:cTn>
                                        <p:tgtEl>
                                          <p:spTgt spid="113">
                                            <p:txEl>
                                              <p:pRg st="1" end="1"/>
                                            </p:txEl>
                                          </p:spTgt>
                                        </p:tgtEl>
                                        <p:attrNameLst>
                                          <p:attrName>style.visibility</p:attrName>
                                        </p:attrNameLst>
                                      </p:cBhvr>
                                      <p:to>
                                        <p:strVal val="visible"/>
                                      </p:to>
                                    </p:set>
                                    <p:animEffect transition="in" filter="blinds(horizontal)">
                                      <p:cBhvr>
                                        <p:cTn id="141" dur="500"/>
                                        <p:tgtEl>
                                          <p:spTgt spid="113">
                                            <p:txEl>
                                              <p:pRg st="1" end="1"/>
                                            </p:txEl>
                                          </p:spTgt>
                                        </p:tgtEl>
                                      </p:cBhvr>
                                    </p:animEffect>
                                  </p:childTnLst>
                                </p:cTn>
                              </p:par>
                            </p:childTnLst>
                          </p:cTn>
                        </p:par>
                      </p:childTnLst>
                    </p:cTn>
                  </p:par>
                  <p:par>
                    <p:cTn id="142" fill="hold">
                      <p:stCondLst>
                        <p:cond delay="indefinite"/>
                      </p:stCondLst>
                      <p:childTnLst>
                        <p:par>
                          <p:cTn id="143" fill="hold">
                            <p:stCondLst>
                              <p:cond delay="0"/>
                            </p:stCondLst>
                            <p:childTnLst>
                              <p:par>
                                <p:cTn id="144" presetID="3" presetClass="entr" presetSubtype="10" fill="hold" grpId="0" nodeType="clickEffect">
                                  <p:stCondLst>
                                    <p:cond delay="0"/>
                                  </p:stCondLst>
                                  <p:childTnLst>
                                    <p:set>
                                      <p:cBhvr>
                                        <p:cTn id="145" dur="1" fill="hold">
                                          <p:stCondLst>
                                            <p:cond delay="0"/>
                                          </p:stCondLst>
                                        </p:cTn>
                                        <p:tgtEl>
                                          <p:spTgt spid="115"/>
                                        </p:tgtEl>
                                        <p:attrNameLst>
                                          <p:attrName>style.visibility</p:attrName>
                                        </p:attrNameLst>
                                      </p:cBhvr>
                                      <p:to>
                                        <p:strVal val="visible"/>
                                      </p:to>
                                    </p:set>
                                    <p:animEffect transition="in" filter="blinds(horizontal)">
                                      <p:cBhvr>
                                        <p:cTn id="146" dur="500"/>
                                        <p:tgtEl>
                                          <p:spTgt spid="115"/>
                                        </p:tgtEl>
                                      </p:cBhvr>
                                    </p:animEffect>
                                  </p:childTnLst>
                                </p:cTn>
                              </p:par>
                            </p:childTnLst>
                          </p:cTn>
                        </p:par>
                      </p:childTnLst>
                    </p:cTn>
                  </p:par>
                  <p:par>
                    <p:cTn id="147" fill="hold">
                      <p:stCondLst>
                        <p:cond delay="indefinite"/>
                      </p:stCondLst>
                      <p:childTnLst>
                        <p:par>
                          <p:cTn id="148" fill="hold">
                            <p:stCondLst>
                              <p:cond delay="0"/>
                            </p:stCondLst>
                            <p:childTnLst>
                              <p:par>
                                <p:cTn id="149" presetID="3" presetClass="entr" presetSubtype="10" fill="hold" grpId="0" nodeType="clickEffect">
                                  <p:stCondLst>
                                    <p:cond delay="0"/>
                                  </p:stCondLst>
                                  <p:childTnLst>
                                    <p:set>
                                      <p:cBhvr>
                                        <p:cTn id="150" dur="1" fill="hold">
                                          <p:stCondLst>
                                            <p:cond delay="0"/>
                                          </p:stCondLst>
                                        </p:cTn>
                                        <p:tgtEl>
                                          <p:spTgt spid="120"/>
                                        </p:tgtEl>
                                        <p:attrNameLst>
                                          <p:attrName>style.visibility</p:attrName>
                                        </p:attrNameLst>
                                      </p:cBhvr>
                                      <p:to>
                                        <p:strVal val="visible"/>
                                      </p:to>
                                    </p:set>
                                    <p:animEffect transition="in" filter="blinds(horizontal)">
                                      <p:cBhvr>
                                        <p:cTn id="151" dur="500"/>
                                        <p:tgtEl>
                                          <p:spTgt spid="120"/>
                                        </p:tgtEl>
                                      </p:cBhvr>
                                    </p:animEffect>
                                  </p:childTnLst>
                                </p:cTn>
                              </p:par>
                            </p:childTnLst>
                          </p:cTn>
                        </p:par>
                      </p:childTnLst>
                    </p:cTn>
                  </p:par>
                  <p:par>
                    <p:cTn id="152" fill="hold">
                      <p:stCondLst>
                        <p:cond delay="indefinite"/>
                      </p:stCondLst>
                      <p:childTnLst>
                        <p:par>
                          <p:cTn id="153" fill="hold">
                            <p:stCondLst>
                              <p:cond delay="0"/>
                            </p:stCondLst>
                            <p:childTnLst>
                              <p:par>
                                <p:cTn id="154" presetID="3" presetClass="entr" presetSubtype="10" fill="hold" grpId="0" nodeType="clickEffect">
                                  <p:stCondLst>
                                    <p:cond delay="0"/>
                                  </p:stCondLst>
                                  <p:childTnLst>
                                    <p:set>
                                      <p:cBhvr>
                                        <p:cTn id="155" dur="1" fill="hold">
                                          <p:stCondLst>
                                            <p:cond delay="0"/>
                                          </p:stCondLst>
                                        </p:cTn>
                                        <p:tgtEl>
                                          <p:spTgt spid="122"/>
                                        </p:tgtEl>
                                        <p:attrNameLst>
                                          <p:attrName>style.visibility</p:attrName>
                                        </p:attrNameLst>
                                      </p:cBhvr>
                                      <p:to>
                                        <p:strVal val="visible"/>
                                      </p:to>
                                    </p:set>
                                    <p:animEffect transition="in" filter="blinds(horizontal)">
                                      <p:cBhvr>
                                        <p:cTn id="156" dur="500"/>
                                        <p:tgtEl>
                                          <p:spTgt spid="122"/>
                                        </p:tgtEl>
                                      </p:cBhvr>
                                    </p:animEffect>
                                  </p:childTnLst>
                                </p:cTn>
                              </p:par>
                            </p:childTnLst>
                          </p:cTn>
                        </p:par>
                      </p:childTnLst>
                    </p:cTn>
                  </p:par>
                  <p:par>
                    <p:cTn id="157" fill="hold">
                      <p:stCondLst>
                        <p:cond delay="indefinite"/>
                      </p:stCondLst>
                      <p:childTnLst>
                        <p:par>
                          <p:cTn id="158" fill="hold">
                            <p:stCondLst>
                              <p:cond delay="0"/>
                            </p:stCondLst>
                            <p:childTnLst>
                              <p:par>
                                <p:cTn id="159" presetID="3" presetClass="entr" presetSubtype="10" fill="hold" grpId="0" nodeType="clickEffect">
                                  <p:stCondLst>
                                    <p:cond delay="0"/>
                                  </p:stCondLst>
                                  <p:childTnLst>
                                    <p:set>
                                      <p:cBhvr>
                                        <p:cTn id="160" dur="1" fill="hold">
                                          <p:stCondLst>
                                            <p:cond delay="0"/>
                                          </p:stCondLst>
                                        </p:cTn>
                                        <p:tgtEl>
                                          <p:spTgt spid="116"/>
                                        </p:tgtEl>
                                        <p:attrNameLst>
                                          <p:attrName>style.visibility</p:attrName>
                                        </p:attrNameLst>
                                      </p:cBhvr>
                                      <p:to>
                                        <p:strVal val="visible"/>
                                      </p:to>
                                    </p:set>
                                    <p:animEffect transition="in" filter="blinds(horizontal)">
                                      <p:cBhvr>
                                        <p:cTn id="161" dur="500"/>
                                        <p:tgtEl>
                                          <p:spTgt spid="116"/>
                                        </p:tgtEl>
                                      </p:cBhvr>
                                    </p:animEffect>
                                  </p:childTnLst>
                                </p:cTn>
                              </p:par>
                            </p:childTnLst>
                          </p:cTn>
                        </p:par>
                      </p:childTnLst>
                    </p:cTn>
                  </p:par>
                  <p:par>
                    <p:cTn id="162" fill="hold">
                      <p:stCondLst>
                        <p:cond delay="indefinite"/>
                      </p:stCondLst>
                      <p:childTnLst>
                        <p:par>
                          <p:cTn id="163" fill="hold">
                            <p:stCondLst>
                              <p:cond delay="0"/>
                            </p:stCondLst>
                            <p:childTnLst>
                              <p:par>
                                <p:cTn id="164" presetID="3" presetClass="entr" presetSubtype="10" fill="hold" grpId="0" nodeType="clickEffect">
                                  <p:stCondLst>
                                    <p:cond delay="0"/>
                                  </p:stCondLst>
                                  <p:childTnLst>
                                    <p:set>
                                      <p:cBhvr>
                                        <p:cTn id="165" dur="1" fill="hold">
                                          <p:stCondLst>
                                            <p:cond delay="0"/>
                                          </p:stCondLst>
                                        </p:cTn>
                                        <p:tgtEl>
                                          <p:spTgt spid="121"/>
                                        </p:tgtEl>
                                        <p:attrNameLst>
                                          <p:attrName>style.visibility</p:attrName>
                                        </p:attrNameLst>
                                      </p:cBhvr>
                                      <p:to>
                                        <p:strVal val="visible"/>
                                      </p:to>
                                    </p:set>
                                    <p:animEffect transition="in" filter="blinds(horizontal)">
                                      <p:cBhvr>
                                        <p:cTn id="166" dur="500"/>
                                        <p:tgtEl>
                                          <p:spTgt spid="121"/>
                                        </p:tgtEl>
                                      </p:cBhvr>
                                    </p:animEffect>
                                  </p:childTnLst>
                                </p:cTn>
                              </p:par>
                            </p:childTnLst>
                          </p:cTn>
                        </p:par>
                      </p:childTnLst>
                    </p:cTn>
                  </p:par>
                  <p:par>
                    <p:cTn id="167" fill="hold">
                      <p:stCondLst>
                        <p:cond delay="indefinite"/>
                      </p:stCondLst>
                      <p:childTnLst>
                        <p:par>
                          <p:cTn id="168" fill="hold">
                            <p:stCondLst>
                              <p:cond delay="0"/>
                            </p:stCondLst>
                            <p:childTnLst>
                              <p:par>
                                <p:cTn id="169" presetID="3" presetClass="entr" presetSubtype="10" fill="hold" grpId="0" nodeType="clickEffect">
                                  <p:stCondLst>
                                    <p:cond delay="0"/>
                                  </p:stCondLst>
                                  <p:childTnLst>
                                    <p:set>
                                      <p:cBhvr>
                                        <p:cTn id="170" dur="1" fill="hold">
                                          <p:stCondLst>
                                            <p:cond delay="0"/>
                                          </p:stCondLst>
                                        </p:cTn>
                                        <p:tgtEl>
                                          <p:spTgt spid="123"/>
                                        </p:tgtEl>
                                        <p:attrNameLst>
                                          <p:attrName>style.visibility</p:attrName>
                                        </p:attrNameLst>
                                      </p:cBhvr>
                                      <p:to>
                                        <p:strVal val="visible"/>
                                      </p:to>
                                    </p:set>
                                    <p:animEffect transition="in" filter="blinds(horizontal)">
                                      <p:cBhvr>
                                        <p:cTn id="171" dur="500"/>
                                        <p:tgtEl>
                                          <p:spTgt spid="123"/>
                                        </p:tgtEl>
                                      </p:cBhvr>
                                    </p:animEffect>
                                  </p:childTnLst>
                                </p:cTn>
                              </p:par>
                            </p:childTnLst>
                          </p:cTn>
                        </p:par>
                      </p:childTnLst>
                    </p:cTn>
                  </p:par>
                  <p:par>
                    <p:cTn id="172" fill="hold">
                      <p:stCondLst>
                        <p:cond delay="indefinite"/>
                      </p:stCondLst>
                      <p:childTnLst>
                        <p:par>
                          <p:cTn id="173" fill="hold">
                            <p:stCondLst>
                              <p:cond delay="0"/>
                            </p:stCondLst>
                            <p:childTnLst>
                              <p:par>
                                <p:cTn id="174" presetID="3" presetClass="entr" presetSubtype="10" fill="hold" grpId="0" nodeType="clickEffect">
                                  <p:stCondLst>
                                    <p:cond delay="0"/>
                                  </p:stCondLst>
                                  <p:childTnLst>
                                    <p:set>
                                      <p:cBhvr>
                                        <p:cTn id="175" dur="1" fill="hold">
                                          <p:stCondLst>
                                            <p:cond delay="0"/>
                                          </p:stCondLst>
                                        </p:cTn>
                                        <p:tgtEl>
                                          <p:spTgt spid="117"/>
                                        </p:tgtEl>
                                        <p:attrNameLst>
                                          <p:attrName>style.visibility</p:attrName>
                                        </p:attrNameLst>
                                      </p:cBhvr>
                                      <p:to>
                                        <p:strVal val="visible"/>
                                      </p:to>
                                    </p:set>
                                    <p:animEffect transition="in" filter="blinds(horizontal)">
                                      <p:cBhvr>
                                        <p:cTn id="176" dur="500"/>
                                        <p:tgtEl>
                                          <p:spTgt spid="117"/>
                                        </p:tgtEl>
                                      </p:cBhvr>
                                    </p:animEffect>
                                  </p:childTnLst>
                                </p:cTn>
                              </p:par>
                            </p:childTnLst>
                          </p:cTn>
                        </p:par>
                      </p:childTnLst>
                    </p:cTn>
                  </p:par>
                  <p:par>
                    <p:cTn id="177" fill="hold">
                      <p:stCondLst>
                        <p:cond delay="indefinite"/>
                      </p:stCondLst>
                      <p:childTnLst>
                        <p:par>
                          <p:cTn id="178" fill="hold">
                            <p:stCondLst>
                              <p:cond delay="0"/>
                            </p:stCondLst>
                            <p:childTnLst>
                              <p:par>
                                <p:cTn id="179" presetID="3" presetClass="entr" presetSubtype="10" fill="hold" grpId="0" nodeType="clickEffect">
                                  <p:stCondLst>
                                    <p:cond delay="0"/>
                                  </p:stCondLst>
                                  <p:childTnLst>
                                    <p:set>
                                      <p:cBhvr>
                                        <p:cTn id="180" dur="1" fill="hold">
                                          <p:stCondLst>
                                            <p:cond delay="0"/>
                                          </p:stCondLst>
                                        </p:cTn>
                                        <p:tgtEl>
                                          <p:spTgt spid="124"/>
                                        </p:tgtEl>
                                        <p:attrNameLst>
                                          <p:attrName>style.visibility</p:attrName>
                                        </p:attrNameLst>
                                      </p:cBhvr>
                                      <p:to>
                                        <p:strVal val="visible"/>
                                      </p:to>
                                    </p:set>
                                    <p:animEffect transition="in" filter="blinds(horizontal)">
                                      <p:cBhvr>
                                        <p:cTn id="181" dur="500"/>
                                        <p:tgtEl>
                                          <p:spTgt spid="1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p:bldP spid="50" grpId="0"/>
      <p:bldP spid="55" grpId="0" animBg="1"/>
      <p:bldP spid="56" grpId="0" animBg="1"/>
      <p:bldP spid="57" grpId="0" animBg="1"/>
      <p:bldP spid="58" grpId="0" animBg="1"/>
      <p:bldP spid="60" grpId="0"/>
      <p:bldP spid="62" grpId="0"/>
      <p:bldP spid="66" grpId="0"/>
      <p:bldP spid="67" grpId="0"/>
      <p:bldP spid="68" grpId="0"/>
      <p:bldP spid="73" grpId="0"/>
      <p:bldP spid="77" grpId="0"/>
      <p:bldP spid="79" grpId="0"/>
      <p:bldP spid="15" grpId="0"/>
      <p:bldP spid="109" grpId="0"/>
      <p:bldP spid="110" grpId="0"/>
      <p:bldP spid="111" grpId="0"/>
      <p:bldP spid="114" grpId="0"/>
      <p:bldP spid="115" grpId="0"/>
      <p:bldP spid="116" grpId="0"/>
      <p:bldP spid="117" grpId="0"/>
      <p:bldP spid="118" grpId="0" animBg="1"/>
      <p:bldP spid="119" grpId="0"/>
      <p:bldP spid="120" grpId="0" animBg="1"/>
      <p:bldP spid="121" grpId="0" animBg="1"/>
      <p:bldP spid="122" grpId="0"/>
      <p:bldP spid="123" grpId="0"/>
      <p:bldP spid="12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TextBox 83"/>
          <p:cNvSpPr txBox="1"/>
          <p:nvPr/>
        </p:nvSpPr>
        <p:spPr>
          <a:xfrm>
            <a:off x="7467600" y="3733800"/>
            <a:ext cx="1505607" cy="523220"/>
          </a:xfrm>
          <a:prstGeom prst="rect">
            <a:avLst/>
          </a:prstGeom>
          <a:noFill/>
        </p:spPr>
        <p:txBody>
          <a:bodyPr wrap="square" rtlCol="0">
            <a:spAutoFit/>
          </a:bodyPr>
          <a:lstStyle/>
          <a:p>
            <a:pPr algn="ctr"/>
            <a:r>
              <a:rPr lang="en-GB" sz="1400" dirty="0">
                <a:solidFill>
                  <a:srgbClr val="FF0000"/>
                </a:solidFill>
                <a:latin typeface="Comic Sans MS" pitchFamily="66" charset="0"/>
              </a:rPr>
              <a:t>Work out terms</a:t>
            </a:r>
            <a:endParaRPr lang="en-GB" sz="1400" b="1" dirty="0">
              <a:solidFill>
                <a:srgbClr val="FF0000"/>
              </a:solidFill>
              <a:latin typeface="Comic Sans MS" pitchFamily="66" charset="0"/>
            </a:endParaRPr>
          </a:p>
        </p:txBody>
      </p:sp>
      <p:sp>
        <p:nvSpPr>
          <p:cNvPr id="3" name="Content Placeholder 2"/>
          <p:cNvSpPr>
            <a:spLocks noGrp="1"/>
          </p:cNvSpPr>
          <p:nvPr>
            <p:ph idx="1"/>
          </p:nvPr>
        </p:nvSpPr>
        <p:spPr>
          <a:xfrm>
            <a:off x="152400" y="1600200"/>
            <a:ext cx="3581400" cy="4525963"/>
          </a:xfrm>
        </p:spPr>
        <p:txBody>
          <a:bodyPr>
            <a:normAutofit/>
          </a:bodyPr>
          <a:lstStyle/>
          <a:p>
            <a:pPr marL="0" indent="0" algn="ctr">
              <a:buNone/>
            </a:pPr>
            <a:r>
              <a:rPr lang="en-GB" sz="1400" b="1" dirty="0">
                <a:latin typeface="Comic Sans MS" pitchFamily="66" charset="0"/>
              </a:rPr>
              <a:t>You can solve problems involving the direct impact of two particles by using conservation of linear momentum and Newton’s Law of Restitution</a:t>
            </a:r>
            <a:endParaRPr lang="en-GB" sz="1400" dirty="0">
              <a:latin typeface="Comic Sans MS" pitchFamily="66" charset="0"/>
            </a:endParaRPr>
          </a:p>
          <a:p>
            <a:pPr marL="0" indent="0" algn="ctr">
              <a:buNone/>
            </a:pPr>
            <a:endParaRPr lang="en-GB" sz="1400" b="1" dirty="0">
              <a:latin typeface="Comic Sans MS" pitchFamily="66" charset="0"/>
            </a:endParaRPr>
          </a:p>
          <a:p>
            <a:pPr algn="ctr">
              <a:buFont typeface="Wingdings"/>
              <a:buChar char="à"/>
            </a:pPr>
            <a:r>
              <a:rPr lang="en-GB" sz="1400" dirty="0">
                <a:latin typeface="Comic Sans MS" pitchFamily="66" charset="0"/>
                <a:sym typeface="Wingdings" pitchFamily="2" charset="2"/>
              </a:rPr>
              <a:t>You can use the principle of conservation of linear momentum together with Newton’s Law of Restitution to solve problems involving two unknown velocities</a:t>
            </a:r>
          </a:p>
          <a:p>
            <a:pPr marL="0" indent="0" algn="ctr">
              <a:buNone/>
            </a:pPr>
            <a:endParaRPr lang="en-GB" sz="1400" dirty="0">
              <a:latin typeface="Comic Sans MS" pitchFamily="66" charset="0"/>
              <a:sym typeface="Wingdings" pitchFamily="2" charset="2"/>
            </a:endParaRPr>
          </a:p>
          <a:p>
            <a:pPr marL="0" indent="0" algn="ctr">
              <a:buNone/>
            </a:pPr>
            <a:r>
              <a:rPr lang="en-GB" sz="1400" dirty="0">
                <a:latin typeface="Comic Sans MS" pitchFamily="66" charset="0"/>
                <a:sym typeface="Wingdings" pitchFamily="2" charset="2"/>
              </a:rPr>
              <a:t>In the example shown, calculate the values of v</a:t>
            </a:r>
            <a:r>
              <a:rPr lang="en-GB" sz="1400" baseline="-25000" dirty="0">
                <a:latin typeface="Comic Sans MS" pitchFamily="66" charset="0"/>
                <a:sym typeface="Wingdings" pitchFamily="2" charset="2"/>
              </a:rPr>
              <a:t>1</a:t>
            </a:r>
            <a:r>
              <a:rPr lang="en-GB" sz="1400" dirty="0">
                <a:latin typeface="Comic Sans MS" pitchFamily="66" charset="0"/>
                <a:sym typeface="Wingdings" pitchFamily="2" charset="2"/>
              </a:rPr>
              <a:t> and v</a:t>
            </a:r>
            <a:r>
              <a:rPr lang="en-GB" sz="1400" baseline="-25000" dirty="0">
                <a:latin typeface="Comic Sans MS" pitchFamily="66" charset="0"/>
                <a:sym typeface="Wingdings" pitchFamily="2" charset="2"/>
              </a:rPr>
              <a:t>2</a:t>
            </a:r>
            <a:r>
              <a:rPr lang="en-GB" sz="1400" dirty="0">
                <a:latin typeface="Comic Sans MS" pitchFamily="66" charset="0"/>
                <a:sym typeface="Wingdings" pitchFamily="2" charset="2"/>
              </a:rPr>
              <a:t>, given that the coefficient of restitution is </a:t>
            </a:r>
            <a:r>
              <a:rPr lang="en-GB" sz="1400" baseline="30000" dirty="0">
                <a:latin typeface="Comic Sans MS" pitchFamily="66" charset="0"/>
                <a:sym typeface="Wingdings" pitchFamily="2" charset="2"/>
              </a:rPr>
              <a:t>1</a:t>
            </a:r>
            <a:r>
              <a:rPr lang="en-GB" sz="1400" dirty="0">
                <a:latin typeface="Comic Sans MS" pitchFamily="66" charset="0"/>
                <a:sym typeface="Wingdings" pitchFamily="2" charset="2"/>
              </a:rPr>
              <a:t>/</a:t>
            </a:r>
            <a:r>
              <a:rPr lang="en-GB" sz="1400" baseline="-25000" dirty="0">
                <a:latin typeface="Comic Sans MS" pitchFamily="66" charset="0"/>
                <a:sym typeface="Wingdings" pitchFamily="2" charset="2"/>
              </a:rPr>
              <a:t>2</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sym typeface="Wingdings" pitchFamily="2" charset="2"/>
              </a:rPr>
              <a:t> You will need to use each of the above rules to form two equations, which you can then solve </a:t>
            </a:r>
            <a:r>
              <a:rPr lang="en-GB" sz="1400" u="sng" dirty="0">
                <a:latin typeface="Comic Sans MS" pitchFamily="66" charset="0"/>
                <a:sym typeface="Wingdings" pitchFamily="2" charset="2"/>
              </a:rPr>
              <a:t>simultaneously</a:t>
            </a:r>
            <a:endParaRPr lang="en-GB" sz="1400" u="sng" dirty="0">
              <a:latin typeface="Comic Sans MS" pitchFamily="66" charset="0"/>
            </a:endParaRPr>
          </a:p>
        </p:txBody>
      </p:sp>
      <p:cxnSp>
        <p:nvCxnSpPr>
          <p:cNvPr id="47" name="Straight Connector 46"/>
          <p:cNvCxnSpPr/>
          <p:nvPr/>
        </p:nvCxnSpPr>
        <p:spPr>
          <a:xfrm>
            <a:off x="4800600" y="15240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4800600" y="18288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4800600" y="1524000"/>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50" name="TextBox 49"/>
          <p:cNvSpPr txBox="1"/>
          <p:nvPr/>
        </p:nvSpPr>
        <p:spPr>
          <a:xfrm>
            <a:off x="6324600" y="1524000"/>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51" name="Straight Connector 50"/>
          <p:cNvCxnSpPr/>
          <p:nvPr/>
        </p:nvCxnSpPr>
        <p:spPr>
          <a:xfrm>
            <a:off x="6324600" y="15240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7848600" y="15240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6324600" y="15240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4800600" y="15240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5" name="Oval 54"/>
          <p:cNvSpPr/>
          <p:nvPr/>
        </p:nvSpPr>
        <p:spPr>
          <a:xfrm>
            <a:off x="5029200" y="22098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Oval 55"/>
          <p:cNvSpPr/>
          <p:nvPr/>
        </p:nvSpPr>
        <p:spPr>
          <a:xfrm>
            <a:off x="5791200" y="22098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Oval 56"/>
          <p:cNvSpPr/>
          <p:nvPr/>
        </p:nvSpPr>
        <p:spPr>
          <a:xfrm>
            <a:off x="6553200" y="22098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Oval 57"/>
          <p:cNvSpPr/>
          <p:nvPr/>
        </p:nvSpPr>
        <p:spPr>
          <a:xfrm>
            <a:off x="7315200" y="22098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9" name="Straight Arrow Connector 58"/>
          <p:cNvCxnSpPr/>
          <p:nvPr/>
        </p:nvCxnSpPr>
        <p:spPr>
          <a:xfrm>
            <a:off x="4953000" y="21336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5029200" y="1828800"/>
            <a:ext cx="293670" cy="307777"/>
          </a:xfrm>
          <a:prstGeom prst="rect">
            <a:avLst/>
          </a:prstGeom>
          <a:noFill/>
        </p:spPr>
        <p:txBody>
          <a:bodyPr wrap="none" rtlCol="0">
            <a:spAutoFit/>
          </a:bodyPr>
          <a:lstStyle/>
          <a:p>
            <a:pPr algn="ctr"/>
            <a:r>
              <a:rPr lang="en-GB" sz="1400" dirty="0">
                <a:latin typeface="Comic Sans MS" pitchFamily="66" charset="0"/>
              </a:rPr>
              <a:t>5</a:t>
            </a:r>
          </a:p>
        </p:txBody>
      </p:sp>
      <p:cxnSp>
        <p:nvCxnSpPr>
          <p:cNvPr id="61" name="Straight Arrow Connector 60"/>
          <p:cNvCxnSpPr/>
          <p:nvPr/>
        </p:nvCxnSpPr>
        <p:spPr>
          <a:xfrm>
            <a:off x="7239000" y="21336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7289552" y="1828800"/>
            <a:ext cx="344966" cy="307777"/>
          </a:xfrm>
          <a:prstGeom prst="rect">
            <a:avLst/>
          </a:prstGeom>
          <a:noFill/>
        </p:spPr>
        <p:txBody>
          <a:bodyPr wrap="none" rtlCol="0">
            <a:spAutoFit/>
          </a:bodyPr>
          <a:lstStyle/>
          <a:p>
            <a:pPr algn="ctr"/>
            <a:r>
              <a:rPr lang="en-GB" sz="1400" dirty="0">
                <a:latin typeface="Comic Sans MS" pitchFamily="66" charset="0"/>
              </a:rPr>
              <a:t>v</a:t>
            </a:r>
            <a:r>
              <a:rPr lang="en-GB" sz="1400" baseline="-25000" dirty="0">
                <a:latin typeface="Comic Sans MS" pitchFamily="66" charset="0"/>
              </a:rPr>
              <a:t>2</a:t>
            </a:r>
          </a:p>
        </p:txBody>
      </p:sp>
      <p:cxnSp>
        <p:nvCxnSpPr>
          <p:cNvPr id="65" name="Straight Connector 64"/>
          <p:cNvCxnSpPr/>
          <p:nvPr/>
        </p:nvCxnSpPr>
        <p:spPr>
          <a:xfrm>
            <a:off x="4800600" y="28194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a:off x="4953000" y="2209800"/>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67" name="TextBox 66"/>
          <p:cNvSpPr txBox="1"/>
          <p:nvPr/>
        </p:nvSpPr>
        <p:spPr>
          <a:xfrm>
            <a:off x="6477000" y="2209800"/>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68" name="TextBox 67"/>
          <p:cNvSpPr txBox="1"/>
          <p:nvPr/>
        </p:nvSpPr>
        <p:spPr>
          <a:xfrm>
            <a:off x="5715000" y="2209800"/>
            <a:ext cx="457200" cy="307777"/>
          </a:xfrm>
          <a:prstGeom prst="rect">
            <a:avLst/>
          </a:prstGeom>
          <a:noFill/>
        </p:spPr>
        <p:txBody>
          <a:bodyPr wrap="square" rtlCol="0">
            <a:spAutoFit/>
          </a:bodyPr>
          <a:lstStyle/>
          <a:p>
            <a:pPr algn="ctr"/>
            <a:r>
              <a:rPr lang="en-GB" sz="1400" dirty="0">
                <a:latin typeface="Comic Sans MS" pitchFamily="66" charset="0"/>
              </a:rPr>
              <a:t>B</a:t>
            </a:r>
          </a:p>
        </p:txBody>
      </p:sp>
      <p:sp>
        <p:nvSpPr>
          <p:cNvPr id="73" name="TextBox 72"/>
          <p:cNvSpPr txBox="1"/>
          <p:nvPr/>
        </p:nvSpPr>
        <p:spPr>
          <a:xfrm>
            <a:off x="7239000" y="2209800"/>
            <a:ext cx="457200" cy="307777"/>
          </a:xfrm>
          <a:prstGeom prst="rect">
            <a:avLst/>
          </a:prstGeom>
          <a:noFill/>
        </p:spPr>
        <p:txBody>
          <a:bodyPr wrap="square" rtlCol="0">
            <a:spAutoFit/>
          </a:bodyPr>
          <a:lstStyle/>
          <a:p>
            <a:pPr algn="ctr"/>
            <a:r>
              <a:rPr lang="en-GB" sz="1400" dirty="0">
                <a:latin typeface="Comic Sans MS" pitchFamily="66" charset="0"/>
              </a:rPr>
              <a:t>B</a:t>
            </a:r>
          </a:p>
        </p:txBody>
      </p:sp>
      <p:cxnSp>
        <p:nvCxnSpPr>
          <p:cNvPr id="76" name="Straight Arrow Connector 75"/>
          <p:cNvCxnSpPr/>
          <p:nvPr/>
        </p:nvCxnSpPr>
        <p:spPr>
          <a:xfrm flipH="1">
            <a:off x="5715000" y="21336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7" name="TextBox 76"/>
          <p:cNvSpPr txBox="1"/>
          <p:nvPr/>
        </p:nvSpPr>
        <p:spPr>
          <a:xfrm>
            <a:off x="5791200" y="1828800"/>
            <a:ext cx="293670" cy="307777"/>
          </a:xfrm>
          <a:prstGeom prst="rect">
            <a:avLst/>
          </a:prstGeom>
          <a:noFill/>
        </p:spPr>
        <p:txBody>
          <a:bodyPr wrap="none" rtlCol="0">
            <a:spAutoFit/>
          </a:bodyPr>
          <a:lstStyle/>
          <a:p>
            <a:pPr algn="ctr"/>
            <a:r>
              <a:rPr lang="en-GB" sz="1400" dirty="0">
                <a:latin typeface="Comic Sans MS" pitchFamily="66" charset="0"/>
              </a:rPr>
              <a:t>4</a:t>
            </a:r>
          </a:p>
        </p:txBody>
      </p:sp>
      <p:cxnSp>
        <p:nvCxnSpPr>
          <p:cNvPr id="78" name="Straight Arrow Connector 77"/>
          <p:cNvCxnSpPr/>
          <p:nvPr/>
        </p:nvCxnSpPr>
        <p:spPr>
          <a:xfrm>
            <a:off x="6477000" y="21336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6537170" y="1828800"/>
            <a:ext cx="325730" cy="307777"/>
          </a:xfrm>
          <a:prstGeom prst="rect">
            <a:avLst/>
          </a:prstGeom>
          <a:noFill/>
        </p:spPr>
        <p:txBody>
          <a:bodyPr wrap="none" rtlCol="0">
            <a:spAutoFit/>
          </a:bodyPr>
          <a:lstStyle/>
          <a:p>
            <a:pPr algn="ctr"/>
            <a:r>
              <a:rPr lang="en-GB" sz="1400" dirty="0">
                <a:latin typeface="Comic Sans MS" pitchFamily="66" charset="0"/>
              </a:rPr>
              <a:t>v</a:t>
            </a:r>
            <a:r>
              <a:rPr lang="en-GB" sz="1400" baseline="-25000" dirty="0">
                <a:latin typeface="Comic Sans MS" pitchFamily="66" charset="0"/>
              </a:rPr>
              <a:t>1</a:t>
            </a:r>
          </a:p>
        </p:txBody>
      </p:sp>
      <p:sp>
        <p:nvSpPr>
          <p:cNvPr id="15" name="TextBox 14"/>
          <p:cNvSpPr txBox="1"/>
          <p:nvPr/>
        </p:nvSpPr>
        <p:spPr>
          <a:xfrm>
            <a:off x="4876800" y="2514600"/>
            <a:ext cx="606256" cy="307777"/>
          </a:xfrm>
          <a:prstGeom prst="rect">
            <a:avLst/>
          </a:prstGeom>
          <a:noFill/>
        </p:spPr>
        <p:txBody>
          <a:bodyPr wrap="none" rtlCol="0">
            <a:spAutoFit/>
          </a:bodyPr>
          <a:lstStyle/>
          <a:p>
            <a:pPr algn="ctr"/>
            <a:r>
              <a:rPr lang="en-GB" sz="1400" dirty="0">
                <a:latin typeface="Comic Sans MS" pitchFamily="66" charset="0"/>
              </a:rPr>
              <a:t>200g</a:t>
            </a:r>
          </a:p>
        </p:txBody>
      </p:sp>
      <p:sp>
        <p:nvSpPr>
          <p:cNvPr id="109" name="TextBox 108"/>
          <p:cNvSpPr txBox="1"/>
          <p:nvPr/>
        </p:nvSpPr>
        <p:spPr>
          <a:xfrm>
            <a:off x="6400800" y="2514600"/>
            <a:ext cx="606256" cy="307777"/>
          </a:xfrm>
          <a:prstGeom prst="rect">
            <a:avLst/>
          </a:prstGeom>
          <a:noFill/>
        </p:spPr>
        <p:txBody>
          <a:bodyPr wrap="none" rtlCol="0">
            <a:spAutoFit/>
          </a:bodyPr>
          <a:lstStyle/>
          <a:p>
            <a:pPr algn="ctr"/>
            <a:r>
              <a:rPr lang="en-GB" sz="1400" dirty="0">
                <a:latin typeface="Comic Sans MS" pitchFamily="66" charset="0"/>
              </a:rPr>
              <a:t>200g</a:t>
            </a:r>
          </a:p>
        </p:txBody>
      </p:sp>
      <p:sp>
        <p:nvSpPr>
          <p:cNvPr id="110" name="TextBox 109"/>
          <p:cNvSpPr txBox="1"/>
          <p:nvPr/>
        </p:nvSpPr>
        <p:spPr>
          <a:xfrm>
            <a:off x="5638800" y="2514600"/>
            <a:ext cx="606256" cy="307777"/>
          </a:xfrm>
          <a:prstGeom prst="rect">
            <a:avLst/>
          </a:prstGeom>
          <a:noFill/>
        </p:spPr>
        <p:txBody>
          <a:bodyPr wrap="none" rtlCol="0">
            <a:spAutoFit/>
          </a:bodyPr>
          <a:lstStyle/>
          <a:p>
            <a:pPr algn="ctr"/>
            <a:r>
              <a:rPr lang="en-GB" sz="1400" dirty="0">
                <a:latin typeface="Comic Sans MS" pitchFamily="66" charset="0"/>
              </a:rPr>
              <a:t>400g</a:t>
            </a:r>
          </a:p>
        </p:txBody>
      </p:sp>
      <p:sp>
        <p:nvSpPr>
          <p:cNvPr id="111" name="TextBox 110"/>
          <p:cNvSpPr txBox="1"/>
          <p:nvPr/>
        </p:nvSpPr>
        <p:spPr>
          <a:xfrm>
            <a:off x="7162800" y="2514600"/>
            <a:ext cx="606256" cy="307777"/>
          </a:xfrm>
          <a:prstGeom prst="rect">
            <a:avLst/>
          </a:prstGeom>
          <a:noFill/>
        </p:spPr>
        <p:txBody>
          <a:bodyPr wrap="none" rtlCol="0">
            <a:spAutoFit/>
          </a:bodyPr>
          <a:lstStyle/>
          <a:p>
            <a:pPr algn="ctr"/>
            <a:r>
              <a:rPr lang="en-GB" sz="1400" dirty="0">
                <a:latin typeface="Comic Sans MS" pitchFamily="66" charset="0"/>
              </a:rPr>
              <a:t>400g</a:t>
            </a:r>
          </a:p>
        </p:txBody>
      </p:sp>
      <mc:AlternateContent xmlns:mc="http://schemas.openxmlformats.org/markup-compatibility/2006" xmlns:a14="http://schemas.microsoft.com/office/drawing/2010/main">
        <mc:Choice Requires="a14">
          <p:sp>
            <p:nvSpPr>
              <p:cNvPr id="124" name="TextBox 123"/>
              <p:cNvSpPr txBox="1"/>
              <p:nvPr/>
            </p:nvSpPr>
            <p:spPr>
              <a:xfrm>
                <a:off x="1219200" y="5791200"/>
                <a:ext cx="1371599"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9=</m:t>
                      </m:r>
                      <m:sSub>
                        <m:sSubPr>
                          <m:ctrlPr>
                            <a:rPr lang="en-GB" sz="1400" i="1">
                              <a:solidFill>
                                <a:srgbClr val="FF0000"/>
                              </a:solidFill>
                              <a:latin typeface="Cambria Math" panose="02040503050406030204" pitchFamily="18" charset="0"/>
                            </a:rPr>
                          </m:ctrlPr>
                        </m:sSubPr>
                        <m:e>
                          <m:r>
                            <a:rPr lang="en-GB" sz="1400" b="0" i="1" smtClean="0">
                              <a:solidFill>
                                <a:srgbClr val="FF0000"/>
                              </a:solidFill>
                              <a:latin typeface="Cambria Math"/>
                            </a:rPr>
                            <m:t>2</m:t>
                          </m:r>
                          <m:r>
                            <a:rPr lang="en-GB" sz="1400" i="1">
                              <a:solidFill>
                                <a:srgbClr val="FF0000"/>
                              </a:solidFill>
                              <a:latin typeface="Cambria Math"/>
                            </a:rPr>
                            <m:t>𝑣</m:t>
                          </m:r>
                        </m:e>
                        <m:sub>
                          <m:r>
                            <a:rPr lang="en-GB" sz="1400" i="1">
                              <a:solidFill>
                                <a:srgbClr val="FF0000"/>
                              </a:solidFill>
                              <a:latin typeface="Cambria Math"/>
                            </a:rPr>
                            <m:t>2</m:t>
                          </m:r>
                        </m:sub>
                      </m:sSub>
                      <m:r>
                        <a:rPr lang="en-GB" sz="1400" i="1">
                          <a:solidFill>
                            <a:srgbClr val="FF0000"/>
                          </a:solidFill>
                          <a:latin typeface="Cambria Math"/>
                        </a:rPr>
                        <m:t>−</m:t>
                      </m:r>
                      <m:r>
                        <a:rPr lang="en-GB" sz="1400" b="0" i="1" smtClean="0">
                          <a:solidFill>
                            <a:srgbClr val="FF0000"/>
                          </a:solidFill>
                          <a:latin typeface="Cambria Math"/>
                        </a:rPr>
                        <m:t>2</m:t>
                      </m:r>
                      <m:sSub>
                        <m:sSubPr>
                          <m:ctrlPr>
                            <a:rPr lang="en-GB" sz="1400" i="1">
                              <a:solidFill>
                                <a:srgbClr val="FF0000"/>
                              </a:solidFill>
                              <a:latin typeface="Cambria Math" panose="02040503050406030204" pitchFamily="18" charset="0"/>
                            </a:rPr>
                          </m:ctrlPr>
                        </m:sSubPr>
                        <m:e>
                          <m:r>
                            <a:rPr lang="en-GB" sz="1400" i="1">
                              <a:solidFill>
                                <a:srgbClr val="FF0000"/>
                              </a:solidFill>
                              <a:latin typeface="Cambria Math"/>
                            </a:rPr>
                            <m:t>𝑣</m:t>
                          </m:r>
                        </m:e>
                        <m:sub>
                          <m:r>
                            <a:rPr lang="en-GB" sz="1400" i="1">
                              <a:solidFill>
                                <a:srgbClr val="FF0000"/>
                              </a:solidFill>
                              <a:latin typeface="Cambria Math"/>
                            </a:rPr>
                            <m:t>1</m:t>
                          </m:r>
                        </m:sub>
                      </m:sSub>
                    </m:oMath>
                  </m:oMathPara>
                </a14:m>
                <a:endParaRPr lang="en-GB" sz="1400" dirty="0">
                  <a:solidFill>
                    <a:srgbClr val="FF0000"/>
                  </a:solidFill>
                </a:endParaRPr>
              </a:p>
            </p:txBody>
          </p:sp>
        </mc:Choice>
        <mc:Fallback xmlns="">
          <p:sp>
            <p:nvSpPr>
              <p:cNvPr id="124" name="TextBox 123"/>
              <p:cNvSpPr txBox="1">
                <a:spLocks noRot="1" noChangeAspect="1" noMove="1" noResize="1" noEditPoints="1" noAdjustHandles="1" noChangeArrowheads="1" noChangeShapeType="1" noTextEdit="1"/>
              </p:cNvSpPr>
              <p:nvPr/>
            </p:nvSpPr>
            <p:spPr>
              <a:xfrm>
                <a:off x="1219200" y="5791200"/>
                <a:ext cx="1371599" cy="307777"/>
              </a:xfrm>
              <a:prstGeom prst="rect">
                <a:avLst/>
              </a:prstGeom>
              <a:blipFill rotWithShape="1">
                <a:blip r:embed="rId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3" name="TextBox 62"/>
              <p:cNvSpPr txBox="1"/>
              <p:nvPr/>
            </p:nvSpPr>
            <p:spPr>
              <a:xfrm>
                <a:off x="4419600" y="3124200"/>
                <a:ext cx="2581924"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i="1" smtClean="0">
                              <a:latin typeface="Cambria Math" panose="02040503050406030204" pitchFamily="18" charset="0"/>
                            </a:rPr>
                          </m:ctrlPr>
                        </m:sSubPr>
                        <m:e>
                          <m:r>
                            <a:rPr lang="en-GB" sz="1400" b="0" i="1" smtClean="0">
                              <a:latin typeface="Cambria Math"/>
                            </a:rPr>
                            <m:t>𝑚</m:t>
                          </m:r>
                        </m:e>
                        <m:sub>
                          <m:r>
                            <a:rPr lang="en-GB" sz="1400" b="0" i="1" smtClean="0">
                              <a:latin typeface="Cambria Math"/>
                            </a:rPr>
                            <m:t>1</m:t>
                          </m:r>
                        </m:sub>
                      </m:sSub>
                      <m:sSub>
                        <m:sSubPr>
                          <m:ctrlPr>
                            <a:rPr lang="en-GB" sz="1400" i="1" smtClean="0">
                              <a:latin typeface="Cambria Math" panose="02040503050406030204" pitchFamily="18" charset="0"/>
                            </a:rPr>
                          </m:ctrlPr>
                        </m:sSubPr>
                        <m:e>
                          <m:r>
                            <a:rPr lang="en-GB" sz="1400" b="1" i="1" smtClean="0">
                              <a:latin typeface="Cambria Math"/>
                            </a:rPr>
                            <m:t>𝒖</m:t>
                          </m:r>
                        </m:e>
                        <m:sub>
                          <m:r>
                            <a:rPr lang="en-GB" sz="1400" b="0" i="1" smtClean="0">
                              <a:latin typeface="Cambria Math"/>
                            </a:rPr>
                            <m:t>1</m:t>
                          </m:r>
                        </m:sub>
                      </m:sSub>
                      <m:r>
                        <a:rPr lang="en-GB" sz="1400" b="0" i="1" smtClean="0">
                          <a:latin typeface="Cambria Math"/>
                        </a:rPr>
                        <m:t>+</m:t>
                      </m:r>
                      <m:sSub>
                        <m:sSubPr>
                          <m:ctrlPr>
                            <a:rPr lang="en-GB" sz="1400" b="0" i="1" smtClean="0">
                              <a:latin typeface="Cambria Math" panose="02040503050406030204" pitchFamily="18" charset="0"/>
                            </a:rPr>
                          </m:ctrlPr>
                        </m:sSubPr>
                        <m:e>
                          <m:r>
                            <a:rPr lang="en-GB" sz="1400" b="0" i="1" smtClean="0">
                              <a:latin typeface="Cambria Math"/>
                            </a:rPr>
                            <m:t>𝑚</m:t>
                          </m:r>
                        </m:e>
                        <m:sub>
                          <m:r>
                            <a:rPr lang="en-GB" sz="1400" b="0" i="1" smtClean="0">
                              <a:latin typeface="Cambria Math"/>
                            </a:rPr>
                            <m:t>2</m:t>
                          </m:r>
                        </m:sub>
                      </m:sSub>
                      <m:sSub>
                        <m:sSubPr>
                          <m:ctrlPr>
                            <a:rPr lang="en-GB" sz="1400" b="0" i="1" smtClean="0">
                              <a:latin typeface="Cambria Math" panose="02040503050406030204" pitchFamily="18" charset="0"/>
                            </a:rPr>
                          </m:ctrlPr>
                        </m:sSubPr>
                        <m:e>
                          <m:r>
                            <a:rPr lang="en-GB" sz="1400" b="1" i="1" smtClean="0">
                              <a:latin typeface="Cambria Math"/>
                            </a:rPr>
                            <m:t>𝒖</m:t>
                          </m:r>
                        </m:e>
                        <m:sub>
                          <m:r>
                            <a:rPr lang="en-GB" sz="1400" b="0" i="1" smtClean="0">
                              <a:latin typeface="Cambria Math"/>
                            </a:rPr>
                            <m:t>2</m:t>
                          </m:r>
                        </m:sub>
                      </m:sSub>
                      <m:r>
                        <a:rPr lang="en-GB" sz="1400" b="0" i="1" smtClean="0">
                          <a:latin typeface="Cambria Math"/>
                        </a:rPr>
                        <m:t>=</m:t>
                      </m:r>
                      <m:sSub>
                        <m:sSubPr>
                          <m:ctrlPr>
                            <a:rPr lang="en-GB" sz="1400" b="0" i="1" smtClean="0">
                              <a:latin typeface="Cambria Math" panose="02040503050406030204" pitchFamily="18" charset="0"/>
                            </a:rPr>
                          </m:ctrlPr>
                        </m:sSubPr>
                        <m:e>
                          <m:r>
                            <a:rPr lang="en-GB" sz="1400" b="0" i="1" smtClean="0">
                              <a:latin typeface="Cambria Math"/>
                            </a:rPr>
                            <m:t>𝑚</m:t>
                          </m:r>
                        </m:e>
                        <m:sub>
                          <m:r>
                            <a:rPr lang="en-GB" sz="1400" b="0" i="1" smtClean="0">
                              <a:latin typeface="Cambria Math"/>
                            </a:rPr>
                            <m:t>1</m:t>
                          </m:r>
                        </m:sub>
                      </m:sSub>
                      <m:sSub>
                        <m:sSubPr>
                          <m:ctrlPr>
                            <a:rPr lang="en-GB" sz="1400" b="0" i="1" smtClean="0">
                              <a:latin typeface="Cambria Math" panose="02040503050406030204" pitchFamily="18" charset="0"/>
                            </a:rPr>
                          </m:ctrlPr>
                        </m:sSubPr>
                        <m:e>
                          <m:r>
                            <a:rPr lang="en-GB" sz="1400" b="1" i="1" smtClean="0">
                              <a:latin typeface="Cambria Math"/>
                            </a:rPr>
                            <m:t>𝒗</m:t>
                          </m:r>
                        </m:e>
                        <m:sub>
                          <m:r>
                            <a:rPr lang="en-GB" sz="1400" b="0" i="1" smtClean="0">
                              <a:latin typeface="Cambria Math"/>
                            </a:rPr>
                            <m:t>1</m:t>
                          </m:r>
                        </m:sub>
                      </m:sSub>
                      <m:r>
                        <a:rPr lang="en-GB" sz="1400" b="0" i="1" smtClean="0">
                          <a:latin typeface="Cambria Math"/>
                        </a:rPr>
                        <m:t>+</m:t>
                      </m:r>
                      <m:sSub>
                        <m:sSubPr>
                          <m:ctrlPr>
                            <a:rPr lang="en-GB" sz="1400" b="0" i="1" smtClean="0">
                              <a:latin typeface="Cambria Math" panose="02040503050406030204" pitchFamily="18" charset="0"/>
                            </a:rPr>
                          </m:ctrlPr>
                        </m:sSubPr>
                        <m:e>
                          <m:r>
                            <a:rPr lang="en-GB" sz="1400" b="0" i="1" smtClean="0">
                              <a:latin typeface="Cambria Math"/>
                            </a:rPr>
                            <m:t>𝑚</m:t>
                          </m:r>
                        </m:e>
                        <m:sub>
                          <m:r>
                            <a:rPr lang="en-GB" sz="1400" b="0" i="1" smtClean="0">
                              <a:latin typeface="Cambria Math"/>
                            </a:rPr>
                            <m:t>2</m:t>
                          </m:r>
                        </m:sub>
                      </m:sSub>
                      <m:sSub>
                        <m:sSubPr>
                          <m:ctrlPr>
                            <a:rPr lang="en-GB" sz="1400" b="0" i="1" smtClean="0">
                              <a:latin typeface="Cambria Math" panose="02040503050406030204" pitchFamily="18" charset="0"/>
                            </a:rPr>
                          </m:ctrlPr>
                        </m:sSubPr>
                        <m:e>
                          <m:r>
                            <a:rPr lang="en-GB" sz="1400" b="1" i="1" smtClean="0">
                              <a:latin typeface="Cambria Math"/>
                            </a:rPr>
                            <m:t>𝒗</m:t>
                          </m:r>
                        </m:e>
                        <m:sub>
                          <m:r>
                            <a:rPr lang="en-GB" sz="1400" b="0" i="1" smtClean="0">
                              <a:latin typeface="Cambria Math"/>
                            </a:rPr>
                            <m:t>2</m:t>
                          </m:r>
                        </m:sub>
                      </m:sSub>
                    </m:oMath>
                  </m:oMathPara>
                </a14:m>
                <a:endParaRPr lang="en-GB" sz="1400" dirty="0"/>
              </a:p>
            </p:txBody>
          </p:sp>
        </mc:Choice>
        <mc:Fallback xmlns="">
          <p:sp>
            <p:nvSpPr>
              <p:cNvPr id="63" name="TextBox 62"/>
              <p:cNvSpPr txBox="1">
                <a:spLocks noRot="1" noChangeAspect="1" noMove="1" noResize="1" noEditPoints="1" noAdjustHandles="1" noChangeArrowheads="1" noChangeShapeType="1" noTextEdit="1"/>
              </p:cNvSpPr>
              <p:nvPr/>
            </p:nvSpPr>
            <p:spPr>
              <a:xfrm>
                <a:off x="4419600" y="3124200"/>
                <a:ext cx="2581924" cy="307777"/>
              </a:xfrm>
              <a:prstGeom prst="rect">
                <a:avLst/>
              </a:prstGeom>
              <a:blipFill rotWithShape="1">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4" name="TextBox 63"/>
              <p:cNvSpPr txBox="1"/>
              <p:nvPr/>
            </p:nvSpPr>
            <p:spPr>
              <a:xfrm>
                <a:off x="3886201" y="3581400"/>
                <a:ext cx="3657600"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(0.2)(5)+(0.4)(−4)=(0.2)(</m:t>
                      </m:r>
                      <m:sSub>
                        <m:sSubPr>
                          <m:ctrlPr>
                            <a:rPr lang="en-GB" sz="1400" b="0" i="1" smtClean="0">
                              <a:latin typeface="Cambria Math" panose="02040503050406030204" pitchFamily="18" charset="0"/>
                            </a:rPr>
                          </m:ctrlPr>
                        </m:sSubPr>
                        <m:e>
                          <m:r>
                            <a:rPr lang="en-GB" sz="1400" b="1" i="1" smtClean="0">
                              <a:latin typeface="Cambria Math"/>
                            </a:rPr>
                            <m:t>𝒗</m:t>
                          </m:r>
                        </m:e>
                        <m:sub>
                          <m:r>
                            <a:rPr lang="en-GB" sz="1400" b="0" i="1" smtClean="0">
                              <a:latin typeface="Cambria Math"/>
                            </a:rPr>
                            <m:t>1</m:t>
                          </m:r>
                        </m:sub>
                      </m:sSub>
                      <m:r>
                        <a:rPr lang="en-GB" sz="1400" b="0" i="1" smtClean="0">
                          <a:latin typeface="Cambria Math"/>
                        </a:rPr>
                        <m:t>)+(0.4)(</m:t>
                      </m:r>
                      <m:sSub>
                        <m:sSubPr>
                          <m:ctrlPr>
                            <a:rPr lang="en-GB" sz="1400" b="0" i="1" smtClean="0">
                              <a:latin typeface="Cambria Math" panose="02040503050406030204" pitchFamily="18" charset="0"/>
                            </a:rPr>
                          </m:ctrlPr>
                        </m:sSubPr>
                        <m:e>
                          <m:r>
                            <a:rPr lang="en-GB" sz="1400" b="1" i="1" smtClean="0">
                              <a:latin typeface="Cambria Math"/>
                            </a:rPr>
                            <m:t>𝒗</m:t>
                          </m:r>
                        </m:e>
                        <m:sub>
                          <m:r>
                            <a:rPr lang="en-GB" sz="1400" b="0" i="1" smtClean="0">
                              <a:latin typeface="Cambria Math"/>
                            </a:rPr>
                            <m:t>2</m:t>
                          </m:r>
                        </m:sub>
                      </m:sSub>
                      <m:r>
                        <a:rPr lang="en-GB" sz="1400" b="0" i="1" smtClean="0">
                          <a:latin typeface="Cambria Math"/>
                        </a:rPr>
                        <m:t>)</m:t>
                      </m:r>
                    </m:oMath>
                  </m:oMathPara>
                </a14:m>
                <a:endParaRPr lang="en-GB" sz="1400" dirty="0"/>
              </a:p>
            </p:txBody>
          </p:sp>
        </mc:Choice>
        <mc:Fallback xmlns="">
          <p:sp>
            <p:nvSpPr>
              <p:cNvPr id="64" name="TextBox 63"/>
              <p:cNvSpPr txBox="1">
                <a:spLocks noRot="1" noChangeAspect="1" noMove="1" noResize="1" noEditPoints="1" noAdjustHandles="1" noChangeArrowheads="1" noChangeShapeType="1" noTextEdit="1"/>
              </p:cNvSpPr>
              <p:nvPr/>
            </p:nvSpPr>
            <p:spPr>
              <a:xfrm>
                <a:off x="3886201" y="3581400"/>
                <a:ext cx="3657600" cy="307777"/>
              </a:xfrm>
              <a:prstGeom prst="rect">
                <a:avLst/>
              </a:prstGeom>
              <a:blipFill rotWithShape="1">
                <a:blip r:embed="rId10"/>
                <a:stretch>
                  <a:fillRect b="-6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9" name="TextBox 68"/>
              <p:cNvSpPr txBox="1"/>
              <p:nvPr/>
            </p:nvSpPr>
            <p:spPr>
              <a:xfrm>
                <a:off x="4876800" y="4038600"/>
                <a:ext cx="2133600"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1−1.6=0.2</m:t>
                      </m:r>
                      <m:sSub>
                        <m:sSubPr>
                          <m:ctrlPr>
                            <a:rPr lang="en-GB" sz="1400" b="0" i="1" smtClean="0">
                              <a:latin typeface="Cambria Math" panose="02040503050406030204" pitchFamily="18" charset="0"/>
                            </a:rPr>
                          </m:ctrlPr>
                        </m:sSubPr>
                        <m:e>
                          <m:r>
                            <a:rPr lang="en-GB" sz="1400" b="0" i="1" smtClean="0">
                              <a:latin typeface="Cambria Math"/>
                            </a:rPr>
                            <m:t>𝑣</m:t>
                          </m:r>
                        </m:e>
                        <m:sub>
                          <m:r>
                            <a:rPr lang="en-GB" sz="1400" b="0" i="1" smtClean="0">
                              <a:latin typeface="Cambria Math"/>
                            </a:rPr>
                            <m:t>1</m:t>
                          </m:r>
                        </m:sub>
                      </m:sSub>
                      <m:r>
                        <a:rPr lang="en-GB" sz="1400" b="0" i="1" smtClean="0">
                          <a:latin typeface="Cambria Math"/>
                        </a:rPr>
                        <m:t>+0.4</m:t>
                      </m:r>
                      <m:sSub>
                        <m:sSubPr>
                          <m:ctrlPr>
                            <a:rPr lang="en-GB" sz="1400" b="0" i="1" smtClean="0">
                              <a:latin typeface="Cambria Math" panose="02040503050406030204" pitchFamily="18" charset="0"/>
                            </a:rPr>
                          </m:ctrlPr>
                        </m:sSubPr>
                        <m:e>
                          <m:r>
                            <a:rPr lang="en-GB" sz="1400" b="0" i="1" smtClean="0">
                              <a:latin typeface="Cambria Math"/>
                            </a:rPr>
                            <m:t>𝑣</m:t>
                          </m:r>
                        </m:e>
                        <m:sub>
                          <m:r>
                            <a:rPr lang="en-GB" sz="1400" b="0" i="1" smtClean="0">
                              <a:latin typeface="Cambria Math"/>
                            </a:rPr>
                            <m:t>2</m:t>
                          </m:r>
                        </m:sub>
                      </m:sSub>
                    </m:oMath>
                  </m:oMathPara>
                </a14:m>
                <a:endParaRPr lang="en-GB" sz="1400" dirty="0"/>
              </a:p>
            </p:txBody>
          </p:sp>
        </mc:Choice>
        <mc:Fallback xmlns="">
          <p:sp>
            <p:nvSpPr>
              <p:cNvPr id="69" name="TextBox 68"/>
              <p:cNvSpPr txBox="1">
                <a:spLocks noRot="1" noChangeAspect="1" noMove="1" noResize="1" noEditPoints="1" noAdjustHandles="1" noChangeArrowheads="1" noChangeShapeType="1" noTextEdit="1"/>
              </p:cNvSpPr>
              <p:nvPr/>
            </p:nvSpPr>
            <p:spPr>
              <a:xfrm>
                <a:off x="4876800" y="4038600"/>
                <a:ext cx="2133600" cy="307777"/>
              </a:xfrm>
              <a:prstGeom prst="rect">
                <a:avLst/>
              </a:prstGeom>
              <a:blipFill rotWithShape="1">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0" name="TextBox 69"/>
              <p:cNvSpPr txBox="1"/>
              <p:nvPr/>
            </p:nvSpPr>
            <p:spPr>
              <a:xfrm>
                <a:off x="5029200" y="4495800"/>
                <a:ext cx="1981200"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−0.6=0.2</m:t>
                      </m:r>
                      <m:sSub>
                        <m:sSubPr>
                          <m:ctrlPr>
                            <a:rPr lang="en-GB" sz="1400" b="0" i="1" smtClean="0">
                              <a:latin typeface="Cambria Math" panose="02040503050406030204" pitchFamily="18" charset="0"/>
                            </a:rPr>
                          </m:ctrlPr>
                        </m:sSubPr>
                        <m:e>
                          <m:r>
                            <a:rPr lang="en-GB" sz="1400" b="0" i="1" smtClean="0">
                              <a:latin typeface="Cambria Math"/>
                            </a:rPr>
                            <m:t>𝑣</m:t>
                          </m:r>
                        </m:e>
                        <m:sub>
                          <m:r>
                            <a:rPr lang="en-GB" sz="1400" b="0" i="1" smtClean="0">
                              <a:latin typeface="Cambria Math"/>
                            </a:rPr>
                            <m:t>1</m:t>
                          </m:r>
                        </m:sub>
                      </m:sSub>
                      <m:r>
                        <a:rPr lang="en-GB" sz="1400" b="0" i="1" smtClean="0">
                          <a:latin typeface="Cambria Math"/>
                        </a:rPr>
                        <m:t>+0.4</m:t>
                      </m:r>
                      <m:sSub>
                        <m:sSubPr>
                          <m:ctrlPr>
                            <a:rPr lang="en-GB" sz="1400" b="0" i="1" smtClean="0">
                              <a:latin typeface="Cambria Math" panose="02040503050406030204" pitchFamily="18" charset="0"/>
                            </a:rPr>
                          </m:ctrlPr>
                        </m:sSubPr>
                        <m:e>
                          <m:r>
                            <a:rPr lang="en-GB" sz="1400" b="0" i="1" smtClean="0">
                              <a:latin typeface="Cambria Math"/>
                            </a:rPr>
                            <m:t>𝑣</m:t>
                          </m:r>
                        </m:e>
                        <m:sub>
                          <m:r>
                            <a:rPr lang="en-GB" sz="1400" b="0" i="1" smtClean="0">
                              <a:latin typeface="Cambria Math"/>
                            </a:rPr>
                            <m:t>2</m:t>
                          </m:r>
                        </m:sub>
                      </m:sSub>
                    </m:oMath>
                  </m:oMathPara>
                </a14:m>
                <a:endParaRPr lang="en-GB" sz="1400" dirty="0"/>
              </a:p>
            </p:txBody>
          </p:sp>
        </mc:Choice>
        <mc:Fallback xmlns="">
          <p:sp>
            <p:nvSpPr>
              <p:cNvPr id="70" name="TextBox 69"/>
              <p:cNvSpPr txBox="1">
                <a:spLocks noRot="1" noChangeAspect="1" noMove="1" noResize="1" noEditPoints="1" noAdjustHandles="1" noChangeArrowheads="1" noChangeShapeType="1" noTextEdit="1"/>
              </p:cNvSpPr>
              <p:nvPr/>
            </p:nvSpPr>
            <p:spPr>
              <a:xfrm>
                <a:off x="5029200" y="4495800"/>
                <a:ext cx="1981200" cy="307777"/>
              </a:xfrm>
              <a:prstGeom prst="rect">
                <a:avLst/>
              </a:prstGeom>
              <a:blipFill rotWithShape="1">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1" name="TextBox 70"/>
              <p:cNvSpPr txBox="1"/>
              <p:nvPr/>
            </p:nvSpPr>
            <p:spPr>
              <a:xfrm>
                <a:off x="5257800" y="4953000"/>
                <a:ext cx="1447800"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−6=2</m:t>
                      </m:r>
                      <m:sSub>
                        <m:sSubPr>
                          <m:ctrlPr>
                            <a:rPr lang="en-GB" sz="1400" b="0" i="1" smtClean="0">
                              <a:latin typeface="Cambria Math" panose="02040503050406030204" pitchFamily="18" charset="0"/>
                            </a:rPr>
                          </m:ctrlPr>
                        </m:sSubPr>
                        <m:e>
                          <m:r>
                            <a:rPr lang="en-GB" sz="1400" b="0" i="1" smtClean="0">
                              <a:latin typeface="Cambria Math"/>
                            </a:rPr>
                            <m:t>𝑣</m:t>
                          </m:r>
                        </m:e>
                        <m:sub>
                          <m:r>
                            <a:rPr lang="en-GB" sz="1400" b="0" i="1" smtClean="0">
                              <a:latin typeface="Cambria Math"/>
                            </a:rPr>
                            <m:t>1</m:t>
                          </m:r>
                        </m:sub>
                      </m:sSub>
                      <m:r>
                        <a:rPr lang="en-GB" sz="1400" b="0" i="1" smtClean="0">
                          <a:latin typeface="Cambria Math"/>
                        </a:rPr>
                        <m:t>+4</m:t>
                      </m:r>
                      <m:sSub>
                        <m:sSubPr>
                          <m:ctrlPr>
                            <a:rPr lang="en-GB" sz="1400" b="0" i="1" smtClean="0">
                              <a:latin typeface="Cambria Math" panose="02040503050406030204" pitchFamily="18" charset="0"/>
                            </a:rPr>
                          </m:ctrlPr>
                        </m:sSubPr>
                        <m:e>
                          <m:r>
                            <a:rPr lang="en-GB" sz="1400" b="0" i="1" smtClean="0">
                              <a:latin typeface="Cambria Math"/>
                            </a:rPr>
                            <m:t>𝑣</m:t>
                          </m:r>
                        </m:e>
                        <m:sub>
                          <m:r>
                            <a:rPr lang="en-GB" sz="1400" b="0" i="1" smtClean="0">
                              <a:latin typeface="Cambria Math"/>
                            </a:rPr>
                            <m:t>2</m:t>
                          </m:r>
                        </m:sub>
                      </m:sSub>
                    </m:oMath>
                  </m:oMathPara>
                </a14:m>
                <a:endParaRPr lang="en-GB" sz="1400" dirty="0"/>
              </a:p>
            </p:txBody>
          </p:sp>
        </mc:Choice>
        <mc:Fallback xmlns="">
          <p:sp>
            <p:nvSpPr>
              <p:cNvPr id="71" name="TextBox 70"/>
              <p:cNvSpPr txBox="1">
                <a:spLocks noRot="1" noChangeAspect="1" noMove="1" noResize="1" noEditPoints="1" noAdjustHandles="1" noChangeArrowheads="1" noChangeShapeType="1" noTextEdit="1"/>
              </p:cNvSpPr>
              <p:nvPr/>
            </p:nvSpPr>
            <p:spPr>
              <a:xfrm>
                <a:off x="5257800" y="4953000"/>
                <a:ext cx="1447800" cy="307777"/>
              </a:xfrm>
              <a:prstGeom prst="rect">
                <a:avLst/>
              </a:prstGeom>
              <a:blipFill rotWithShape="1">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2" name="TextBox 71"/>
              <p:cNvSpPr txBox="1"/>
              <p:nvPr/>
            </p:nvSpPr>
            <p:spPr>
              <a:xfrm>
                <a:off x="5181600" y="5410200"/>
                <a:ext cx="1447800"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−3=</m:t>
                      </m:r>
                      <m:sSub>
                        <m:sSubPr>
                          <m:ctrlPr>
                            <a:rPr lang="en-GB" sz="1400" b="0" i="1" smtClean="0">
                              <a:latin typeface="Cambria Math" panose="02040503050406030204" pitchFamily="18" charset="0"/>
                            </a:rPr>
                          </m:ctrlPr>
                        </m:sSubPr>
                        <m:e>
                          <m:r>
                            <a:rPr lang="en-GB" sz="1400" b="0" i="1" smtClean="0">
                              <a:latin typeface="Cambria Math"/>
                            </a:rPr>
                            <m:t>𝑣</m:t>
                          </m:r>
                        </m:e>
                        <m:sub>
                          <m:r>
                            <a:rPr lang="en-GB" sz="1400" b="0" i="1" smtClean="0">
                              <a:latin typeface="Cambria Math"/>
                            </a:rPr>
                            <m:t>1</m:t>
                          </m:r>
                        </m:sub>
                      </m:sSub>
                      <m:r>
                        <a:rPr lang="en-GB" sz="1400" b="0" i="1" smtClean="0">
                          <a:latin typeface="Cambria Math"/>
                        </a:rPr>
                        <m:t>+2</m:t>
                      </m:r>
                      <m:sSub>
                        <m:sSubPr>
                          <m:ctrlPr>
                            <a:rPr lang="en-GB" sz="1400" b="0" i="1" smtClean="0">
                              <a:latin typeface="Cambria Math" panose="02040503050406030204" pitchFamily="18" charset="0"/>
                            </a:rPr>
                          </m:ctrlPr>
                        </m:sSubPr>
                        <m:e>
                          <m:r>
                            <a:rPr lang="en-GB" sz="1400" b="0" i="1" smtClean="0">
                              <a:latin typeface="Cambria Math"/>
                            </a:rPr>
                            <m:t>𝑣</m:t>
                          </m:r>
                        </m:e>
                        <m:sub>
                          <m:r>
                            <a:rPr lang="en-GB" sz="1400" b="0" i="1" smtClean="0">
                              <a:latin typeface="Cambria Math"/>
                            </a:rPr>
                            <m:t>2</m:t>
                          </m:r>
                        </m:sub>
                      </m:sSub>
                    </m:oMath>
                  </m:oMathPara>
                </a14:m>
                <a:endParaRPr lang="en-GB" sz="1400" dirty="0"/>
              </a:p>
            </p:txBody>
          </p:sp>
        </mc:Choice>
        <mc:Fallback xmlns="">
          <p:sp>
            <p:nvSpPr>
              <p:cNvPr id="72" name="TextBox 71"/>
              <p:cNvSpPr txBox="1">
                <a:spLocks noRot="1" noChangeAspect="1" noMove="1" noResize="1" noEditPoints="1" noAdjustHandles="1" noChangeArrowheads="1" noChangeShapeType="1" noTextEdit="1"/>
              </p:cNvSpPr>
              <p:nvPr/>
            </p:nvSpPr>
            <p:spPr>
              <a:xfrm>
                <a:off x="5181600" y="5410200"/>
                <a:ext cx="1447800" cy="307777"/>
              </a:xfrm>
              <a:prstGeom prst="rect">
                <a:avLst/>
              </a:prstGeom>
              <a:blipFill rotWithShape="1">
                <a:blip r:embed="rId14"/>
                <a:stretch>
                  <a:fillRect/>
                </a:stretch>
              </a:blipFill>
            </p:spPr>
            <p:txBody>
              <a:bodyPr/>
              <a:lstStyle/>
              <a:p>
                <a:r>
                  <a:rPr lang="en-GB">
                    <a:noFill/>
                  </a:rPr>
                  <a:t> </a:t>
                </a:r>
              </a:p>
            </p:txBody>
          </p:sp>
        </mc:Fallback>
      </mc:AlternateContent>
      <p:sp>
        <p:nvSpPr>
          <p:cNvPr id="74" name="Arc 73"/>
          <p:cNvSpPr/>
          <p:nvPr/>
        </p:nvSpPr>
        <p:spPr>
          <a:xfrm>
            <a:off x="7391400" y="3352800"/>
            <a:ext cx="457200" cy="380999"/>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5" name="TextBox 74"/>
          <p:cNvSpPr txBox="1"/>
          <p:nvPr/>
        </p:nvSpPr>
        <p:spPr>
          <a:xfrm>
            <a:off x="7772400" y="3352800"/>
            <a:ext cx="13716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dirty="0">
              <a:solidFill>
                <a:srgbClr val="FF0000"/>
              </a:solidFill>
              <a:latin typeface="Comic Sans MS" pitchFamily="66" charset="0"/>
            </a:endParaRPr>
          </a:p>
        </p:txBody>
      </p:sp>
      <p:sp>
        <p:nvSpPr>
          <p:cNvPr id="80" name="Arc 79"/>
          <p:cNvSpPr/>
          <p:nvPr/>
        </p:nvSpPr>
        <p:spPr>
          <a:xfrm>
            <a:off x="7315200" y="3810000"/>
            <a:ext cx="457200" cy="380999"/>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1" name="Arc 80"/>
          <p:cNvSpPr/>
          <p:nvPr/>
        </p:nvSpPr>
        <p:spPr>
          <a:xfrm>
            <a:off x="6705600" y="4267200"/>
            <a:ext cx="457200" cy="380999"/>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2" name="Arc 81"/>
          <p:cNvSpPr/>
          <p:nvPr/>
        </p:nvSpPr>
        <p:spPr>
          <a:xfrm>
            <a:off x="6705600" y="4724400"/>
            <a:ext cx="457200" cy="380999"/>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3" name="Arc 82"/>
          <p:cNvSpPr/>
          <p:nvPr/>
        </p:nvSpPr>
        <p:spPr>
          <a:xfrm>
            <a:off x="6400800" y="5181600"/>
            <a:ext cx="457200" cy="380999"/>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5" name="TextBox 84"/>
          <p:cNvSpPr txBox="1"/>
          <p:nvPr/>
        </p:nvSpPr>
        <p:spPr>
          <a:xfrm>
            <a:off x="7086600" y="4267200"/>
            <a:ext cx="17526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Simplify left side</a:t>
            </a:r>
            <a:endParaRPr lang="en-GB" sz="1400" b="1" dirty="0">
              <a:solidFill>
                <a:srgbClr val="FF0000"/>
              </a:solidFill>
              <a:latin typeface="Comic Sans MS" pitchFamily="66" charset="0"/>
            </a:endParaRPr>
          </a:p>
        </p:txBody>
      </p:sp>
      <p:sp>
        <p:nvSpPr>
          <p:cNvPr id="86" name="TextBox 85"/>
          <p:cNvSpPr txBox="1"/>
          <p:nvPr/>
        </p:nvSpPr>
        <p:spPr>
          <a:xfrm>
            <a:off x="7010400" y="4648200"/>
            <a:ext cx="1981200" cy="523220"/>
          </a:xfrm>
          <a:prstGeom prst="rect">
            <a:avLst/>
          </a:prstGeom>
          <a:noFill/>
        </p:spPr>
        <p:txBody>
          <a:bodyPr wrap="square" rtlCol="0">
            <a:spAutoFit/>
          </a:bodyPr>
          <a:lstStyle/>
          <a:p>
            <a:pPr algn="ctr"/>
            <a:r>
              <a:rPr lang="en-GB" sz="1400" dirty="0">
                <a:solidFill>
                  <a:srgbClr val="FF0000"/>
                </a:solidFill>
                <a:latin typeface="Comic Sans MS" pitchFamily="66" charset="0"/>
              </a:rPr>
              <a:t>Multiply by 10 (to remove the decimal)</a:t>
            </a:r>
            <a:endParaRPr lang="en-GB" sz="1400" b="1" dirty="0">
              <a:solidFill>
                <a:srgbClr val="FF0000"/>
              </a:solidFill>
              <a:latin typeface="Comic Sans MS" pitchFamily="66" charset="0"/>
            </a:endParaRPr>
          </a:p>
        </p:txBody>
      </p:sp>
      <p:sp>
        <p:nvSpPr>
          <p:cNvPr id="87" name="TextBox 86"/>
          <p:cNvSpPr txBox="1"/>
          <p:nvPr/>
        </p:nvSpPr>
        <p:spPr>
          <a:xfrm>
            <a:off x="6839607" y="5257800"/>
            <a:ext cx="2286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Divide by 2 (to simplify)</a:t>
            </a:r>
            <a:endParaRPr lang="en-GB" sz="1400" b="1"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88" name="TextBox 87"/>
              <p:cNvSpPr txBox="1"/>
              <p:nvPr/>
            </p:nvSpPr>
            <p:spPr>
              <a:xfrm>
                <a:off x="1066800" y="6096000"/>
                <a:ext cx="1447800"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−3=</m:t>
                      </m:r>
                      <m:sSub>
                        <m:sSubPr>
                          <m:ctrlPr>
                            <a:rPr lang="en-GB" sz="1400" b="0" i="1" smtClean="0">
                              <a:solidFill>
                                <a:srgbClr val="FF0000"/>
                              </a:solidFill>
                              <a:latin typeface="Cambria Math" panose="02040503050406030204" pitchFamily="18" charset="0"/>
                            </a:rPr>
                          </m:ctrlPr>
                        </m:sSubPr>
                        <m:e>
                          <m:r>
                            <a:rPr lang="en-GB" sz="1400" b="0" i="1" smtClean="0">
                              <a:solidFill>
                                <a:srgbClr val="FF0000"/>
                              </a:solidFill>
                              <a:latin typeface="Cambria Math"/>
                            </a:rPr>
                            <m:t>𝑣</m:t>
                          </m:r>
                        </m:e>
                        <m:sub>
                          <m:r>
                            <a:rPr lang="en-GB" sz="1400" b="0" i="1" smtClean="0">
                              <a:solidFill>
                                <a:srgbClr val="FF0000"/>
                              </a:solidFill>
                              <a:latin typeface="Cambria Math"/>
                            </a:rPr>
                            <m:t>1</m:t>
                          </m:r>
                        </m:sub>
                      </m:sSub>
                      <m:r>
                        <a:rPr lang="en-GB" sz="1400" b="0" i="1" smtClean="0">
                          <a:solidFill>
                            <a:srgbClr val="FF0000"/>
                          </a:solidFill>
                          <a:latin typeface="Cambria Math"/>
                        </a:rPr>
                        <m:t>+2</m:t>
                      </m:r>
                      <m:sSub>
                        <m:sSubPr>
                          <m:ctrlPr>
                            <a:rPr lang="en-GB" sz="1400" b="0" i="1" smtClean="0">
                              <a:solidFill>
                                <a:srgbClr val="FF0000"/>
                              </a:solidFill>
                              <a:latin typeface="Cambria Math" panose="02040503050406030204" pitchFamily="18" charset="0"/>
                            </a:rPr>
                          </m:ctrlPr>
                        </m:sSubPr>
                        <m:e>
                          <m:r>
                            <a:rPr lang="en-GB" sz="1400" b="0" i="1" smtClean="0">
                              <a:solidFill>
                                <a:srgbClr val="FF0000"/>
                              </a:solidFill>
                              <a:latin typeface="Cambria Math"/>
                            </a:rPr>
                            <m:t>𝑣</m:t>
                          </m:r>
                        </m:e>
                        <m:sub>
                          <m:r>
                            <a:rPr lang="en-GB" sz="1400" b="0" i="1" smtClean="0">
                              <a:solidFill>
                                <a:srgbClr val="FF0000"/>
                              </a:solidFill>
                              <a:latin typeface="Cambria Math"/>
                            </a:rPr>
                            <m:t>2</m:t>
                          </m:r>
                        </m:sub>
                      </m:sSub>
                    </m:oMath>
                  </m:oMathPara>
                </a14:m>
                <a:endParaRPr lang="en-GB" sz="1400" dirty="0">
                  <a:solidFill>
                    <a:srgbClr val="FF0000"/>
                  </a:solidFill>
                </a:endParaRPr>
              </a:p>
            </p:txBody>
          </p:sp>
        </mc:Choice>
        <mc:Fallback xmlns="">
          <p:sp>
            <p:nvSpPr>
              <p:cNvPr id="88" name="TextBox 87"/>
              <p:cNvSpPr txBox="1">
                <a:spLocks noRot="1" noChangeAspect="1" noMove="1" noResize="1" noEditPoints="1" noAdjustHandles="1" noChangeArrowheads="1" noChangeShapeType="1" noTextEdit="1"/>
              </p:cNvSpPr>
              <p:nvPr/>
            </p:nvSpPr>
            <p:spPr>
              <a:xfrm>
                <a:off x="1066800" y="6096000"/>
                <a:ext cx="1447800" cy="307777"/>
              </a:xfrm>
              <a:prstGeom prst="rect">
                <a:avLst/>
              </a:prstGeom>
              <a:blipFill rotWithShape="1">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0" name="TextBox 89"/>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90" name="TextBox 89"/>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1" name="TextBox 90"/>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91" name="TextBox 90"/>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2" name="TextBox 91"/>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92" name="TextBox 91"/>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1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3" name="TextBox 92"/>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93" name="TextBox 92"/>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19"/>
                <a:stretch>
                  <a:fillRect b="-3846"/>
                </a:stretch>
              </a:blipFill>
            </p:spPr>
            <p:txBody>
              <a:bodyPr/>
              <a:lstStyle/>
              <a:p>
                <a:r>
                  <a:rPr lang="en-GB">
                    <a:noFill/>
                  </a:rPr>
                  <a:t> </a:t>
                </a:r>
              </a:p>
            </p:txBody>
          </p:sp>
        </mc:Fallback>
      </mc:AlternateContent>
      <p:sp>
        <p:nvSpPr>
          <p:cNvPr id="94" name="TextBox 93"/>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20"/>
              </a:rPr>
              <a:t>Applet for collision demonstrations</a:t>
            </a:r>
            <a:endParaRPr lang="en-GB" sz="1400" dirty="0">
              <a:latin typeface="Comic Sans MS" pitchFamily="66" charset="0"/>
            </a:endParaRPr>
          </a:p>
        </p:txBody>
      </p:sp>
      <p:sp>
        <p:nvSpPr>
          <p:cNvPr id="95"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96" name="テキスト ボックス 3">
            <a:extLst>
              <a:ext uri="{FF2B5EF4-FFF2-40B4-BE49-F238E27FC236}">
                <a16:creationId xmlns:a16="http://schemas.microsoft.com/office/drawing/2014/main" id="{6B541AC0-0713-47D7-9D98-F34D1BB5D915}"/>
              </a:ext>
            </a:extLst>
          </p:cNvPr>
          <p:cNvSpPr txBox="1"/>
          <p:nvPr/>
        </p:nvSpPr>
        <p:spPr>
          <a:xfrm>
            <a:off x="8649954" y="6488668"/>
            <a:ext cx="494046" cy="369332"/>
          </a:xfrm>
          <a:prstGeom prst="rect">
            <a:avLst/>
          </a:prstGeom>
          <a:noFill/>
        </p:spPr>
        <p:txBody>
          <a:bodyPr wrap="none" rtlCol="0">
            <a:spAutoFit/>
          </a:bodyPr>
          <a:lstStyle/>
          <a:p>
            <a:r>
              <a:rPr lang="en-US" dirty="0">
                <a:latin typeface="Comic Sans MS" panose="030F0702030302020204" pitchFamily="66" charset="0"/>
              </a:rPr>
              <a:t>4A</a:t>
            </a:r>
            <a:endParaRPr lang="en-GB"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554743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3"/>
                                        </p:tgtEl>
                                        <p:attrNameLst>
                                          <p:attrName>style.visibility</p:attrName>
                                        </p:attrNameLst>
                                      </p:cBhvr>
                                      <p:to>
                                        <p:strVal val="visible"/>
                                      </p:to>
                                    </p:set>
                                    <p:animEffect transition="in" filter="blinds(horizontal)">
                                      <p:cBhvr>
                                        <p:cTn id="7" dur="500"/>
                                        <p:tgtEl>
                                          <p:spTgt spid="6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4"/>
                                        </p:tgtEl>
                                        <p:attrNameLst>
                                          <p:attrName>style.visibility</p:attrName>
                                        </p:attrNameLst>
                                      </p:cBhvr>
                                      <p:to>
                                        <p:strVal val="visible"/>
                                      </p:to>
                                    </p:set>
                                    <p:animEffect transition="in" filter="blinds(horizontal)">
                                      <p:cBhvr>
                                        <p:cTn id="12" dur="500"/>
                                        <p:tgtEl>
                                          <p:spTgt spid="7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5"/>
                                        </p:tgtEl>
                                        <p:attrNameLst>
                                          <p:attrName>style.visibility</p:attrName>
                                        </p:attrNameLst>
                                      </p:cBhvr>
                                      <p:to>
                                        <p:strVal val="visible"/>
                                      </p:to>
                                    </p:set>
                                    <p:animEffect transition="in" filter="blinds(horizontal)">
                                      <p:cBhvr>
                                        <p:cTn id="17" dur="500"/>
                                        <p:tgtEl>
                                          <p:spTgt spid="7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4"/>
                                        </p:tgtEl>
                                        <p:attrNameLst>
                                          <p:attrName>style.visibility</p:attrName>
                                        </p:attrNameLst>
                                      </p:cBhvr>
                                      <p:to>
                                        <p:strVal val="visible"/>
                                      </p:to>
                                    </p:set>
                                    <p:animEffect transition="in" filter="blinds(horizontal)">
                                      <p:cBhvr>
                                        <p:cTn id="22" dur="500"/>
                                        <p:tgtEl>
                                          <p:spTgt spid="64"/>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80"/>
                                        </p:tgtEl>
                                        <p:attrNameLst>
                                          <p:attrName>style.visibility</p:attrName>
                                        </p:attrNameLst>
                                      </p:cBhvr>
                                      <p:to>
                                        <p:strVal val="visible"/>
                                      </p:to>
                                    </p:set>
                                    <p:animEffect transition="in" filter="blinds(horizontal)">
                                      <p:cBhvr>
                                        <p:cTn id="27" dur="500"/>
                                        <p:tgtEl>
                                          <p:spTgt spid="80"/>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84"/>
                                        </p:tgtEl>
                                        <p:attrNameLst>
                                          <p:attrName>style.visibility</p:attrName>
                                        </p:attrNameLst>
                                      </p:cBhvr>
                                      <p:to>
                                        <p:strVal val="visible"/>
                                      </p:to>
                                    </p:set>
                                    <p:animEffect transition="in" filter="blinds(horizontal)">
                                      <p:cBhvr>
                                        <p:cTn id="32" dur="500"/>
                                        <p:tgtEl>
                                          <p:spTgt spid="84"/>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69"/>
                                        </p:tgtEl>
                                        <p:attrNameLst>
                                          <p:attrName>style.visibility</p:attrName>
                                        </p:attrNameLst>
                                      </p:cBhvr>
                                      <p:to>
                                        <p:strVal val="visible"/>
                                      </p:to>
                                    </p:set>
                                    <p:animEffect transition="in" filter="blinds(horizontal)">
                                      <p:cBhvr>
                                        <p:cTn id="37" dur="500"/>
                                        <p:tgtEl>
                                          <p:spTgt spid="69"/>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81"/>
                                        </p:tgtEl>
                                        <p:attrNameLst>
                                          <p:attrName>style.visibility</p:attrName>
                                        </p:attrNameLst>
                                      </p:cBhvr>
                                      <p:to>
                                        <p:strVal val="visible"/>
                                      </p:to>
                                    </p:set>
                                    <p:animEffect transition="in" filter="blinds(horizontal)">
                                      <p:cBhvr>
                                        <p:cTn id="42" dur="500"/>
                                        <p:tgtEl>
                                          <p:spTgt spid="81"/>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85"/>
                                        </p:tgtEl>
                                        <p:attrNameLst>
                                          <p:attrName>style.visibility</p:attrName>
                                        </p:attrNameLst>
                                      </p:cBhvr>
                                      <p:to>
                                        <p:strVal val="visible"/>
                                      </p:to>
                                    </p:set>
                                    <p:animEffect transition="in" filter="blinds(horizontal)">
                                      <p:cBhvr>
                                        <p:cTn id="47" dur="500"/>
                                        <p:tgtEl>
                                          <p:spTgt spid="85"/>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70"/>
                                        </p:tgtEl>
                                        <p:attrNameLst>
                                          <p:attrName>style.visibility</p:attrName>
                                        </p:attrNameLst>
                                      </p:cBhvr>
                                      <p:to>
                                        <p:strVal val="visible"/>
                                      </p:to>
                                    </p:set>
                                    <p:animEffect transition="in" filter="blinds(horizontal)">
                                      <p:cBhvr>
                                        <p:cTn id="52" dur="500"/>
                                        <p:tgtEl>
                                          <p:spTgt spid="70"/>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82"/>
                                        </p:tgtEl>
                                        <p:attrNameLst>
                                          <p:attrName>style.visibility</p:attrName>
                                        </p:attrNameLst>
                                      </p:cBhvr>
                                      <p:to>
                                        <p:strVal val="visible"/>
                                      </p:to>
                                    </p:set>
                                    <p:animEffect transition="in" filter="blinds(horizontal)">
                                      <p:cBhvr>
                                        <p:cTn id="57" dur="500"/>
                                        <p:tgtEl>
                                          <p:spTgt spid="82"/>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86"/>
                                        </p:tgtEl>
                                        <p:attrNameLst>
                                          <p:attrName>style.visibility</p:attrName>
                                        </p:attrNameLst>
                                      </p:cBhvr>
                                      <p:to>
                                        <p:strVal val="visible"/>
                                      </p:to>
                                    </p:set>
                                    <p:animEffect transition="in" filter="blinds(horizontal)">
                                      <p:cBhvr>
                                        <p:cTn id="62" dur="500"/>
                                        <p:tgtEl>
                                          <p:spTgt spid="86"/>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71"/>
                                        </p:tgtEl>
                                        <p:attrNameLst>
                                          <p:attrName>style.visibility</p:attrName>
                                        </p:attrNameLst>
                                      </p:cBhvr>
                                      <p:to>
                                        <p:strVal val="visible"/>
                                      </p:to>
                                    </p:set>
                                    <p:animEffect transition="in" filter="blinds(horizontal)">
                                      <p:cBhvr>
                                        <p:cTn id="67" dur="500"/>
                                        <p:tgtEl>
                                          <p:spTgt spid="71"/>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83"/>
                                        </p:tgtEl>
                                        <p:attrNameLst>
                                          <p:attrName>style.visibility</p:attrName>
                                        </p:attrNameLst>
                                      </p:cBhvr>
                                      <p:to>
                                        <p:strVal val="visible"/>
                                      </p:to>
                                    </p:set>
                                    <p:animEffect transition="in" filter="blinds(horizontal)">
                                      <p:cBhvr>
                                        <p:cTn id="72" dur="500"/>
                                        <p:tgtEl>
                                          <p:spTgt spid="83"/>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87"/>
                                        </p:tgtEl>
                                        <p:attrNameLst>
                                          <p:attrName>style.visibility</p:attrName>
                                        </p:attrNameLst>
                                      </p:cBhvr>
                                      <p:to>
                                        <p:strVal val="visible"/>
                                      </p:to>
                                    </p:set>
                                    <p:animEffect transition="in" filter="blinds(horizontal)">
                                      <p:cBhvr>
                                        <p:cTn id="77" dur="500"/>
                                        <p:tgtEl>
                                          <p:spTgt spid="87"/>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72"/>
                                        </p:tgtEl>
                                        <p:attrNameLst>
                                          <p:attrName>style.visibility</p:attrName>
                                        </p:attrNameLst>
                                      </p:cBhvr>
                                      <p:to>
                                        <p:strVal val="visible"/>
                                      </p:to>
                                    </p:set>
                                    <p:animEffect transition="in" filter="blinds(horizontal)">
                                      <p:cBhvr>
                                        <p:cTn id="82" dur="500"/>
                                        <p:tgtEl>
                                          <p:spTgt spid="72"/>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grpId="0" nodeType="clickEffect">
                                  <p:stCondLst>
                                    <p:cond delay="0"/>
                                  </p:stCondLst>
                                  <p:childTnLst>
                                    <p:set>
                                      <p:cBhvr>
                                        <p:cTn id="86" dur="1" fill="hold">
                                          <p:stCondLst>
                                            <p:cond delay="0"/>
                                          </p:stCondLst>
                                        </p:cTn>
                                        <p:tgtEl>
                                          <p:spTgt spid="88"/>
                                        </p:tgtEl>
                                        <p:attrNameLst>
                                          <p:attrName>style.visibility</p:attrName>
                                        </p:attrNameLst>
                                      </p:cBhvr>
                                      <p:to>
                                        <p:strVal val="visible"/>
                                      </p:to>
                                    </p:set>
                                    <p:animEffect transition="in" filter="blinds(horizontal)">
                                      <p:cBhvr>
                                        <p:cTn id="87" dur="500"/>
                                        <p:tgtEl>
                                          <p:spTgt spid="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 grpId="0"/>
      <p:bldP spid="63" grpId="0"/>
      <p:bldP spid="64" grpId="0"/>
      <p:bldP spid="69" grpId="0"/>
      <p:bldP spid="70" grpId="0"/>
      <p:bldP spid="71" grpId="0"/>
      <p:bldP spid="72" grpId="0"/>
      <p:bldP spid="74" grpId="0" animBg="1"/>
      <p:bldP spid="75" grpId="0"/>
      <p:bldP spid="80" grpId="0" animBg="1"/>
      <p:bldP spid="81" grpId="0" animBg="1"/>
      <p:bldP spid="82" grpId="0" animBg="1"/>
      <p:bldP spid="83" grpId="0" animBg="1"/>
      <p:bldP spid="85" grpId="0"/>
      <p:bldP spid="86" grpId="0"/>
      <p:bldP spid="87" grpId="0"/>
      <p:bldP spid="8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3581400" cy="4525963"/>
          </a:xfrm>
        </p:spPr>
        <p:txBody>
          <a:bodyPr>
            <a:normAutofit/>
          </a:bodyPr>
          <a:lstStyle/>
          <a:p>
            <a:pPr marL="0" indent="0" algn="ctr">
              <a:buNone/>
            </a:pPr>
            <a:r>
              <a:rPr lang="en-GB" sz="1400" b="1" dirty="0">
                <a:latin typeface="Comic Sans MS" pitchFamily="66" charset="0"/>
              </a:rPr>
              <a:t>You can solve problems involving the direct impact of two particles by using conservation of linear momentum and Newton’s Law of Restitution</a:t>
            </a:r>
            <a:endParaRPr lang="en-GB" sz="1400" dirty="0">
              <a:latin typeface="Comic Sans MS" pitchFamily="66" charset="0"/>
            </a:endParaRPr>
          </a:p>
          <a:p>
            <a:pPr marL="0" indent="0" algn="ctr">
              <a:buNone/>
            </a:pPr>
            <a:endParaRPr lang="en-GB" sz="1400" b="1" dirty="0">
              <a:latin typeface="Comic Sans MS" pitchFamily="66" charset="0"/>
            </a:endParaRPr>
          </a:p>
          <a:p>
            <a:pPr algn="ctr">
              <a:buFont typeface="Wingdings"/>
              <a:buChar char="à"/>
            </a:pPr>
            <a:r>
              <a:rPr lang="en-GB" sz="1400" dirty="0">
                <a:latin typeface="Comic Sans MS" pitchFamily="66" charset="0"/>
                <a:sym typeface="Wingdings" pitchFamily="2" charset="2"/>
              </a:rPr>
              <a:t>You can use the principle of conservation of linear momentum together with Newton’s Law of Restitution to solve problems involving two unknown velocities</a:t>
            </a:r>
          </a:p>
          <a:p>
            <a:pPr marL="0" indent="0" algn="ctr">
              <a:buNone/>
            </a:pPr>
            <a:endParaRPr lang="en-GB" sz="1400" dirty="0">
              <a:latin typeface="Comic Sans MS" pitchFamily="66" charset="0"/>
              <a:sym typeface="Wingdings" pitchFamily="2" charset="2"/>
            </a:endParaRPr>
          </a:p>
          <a:p>
            <a:pPr marL="0" indent="0" algn="ctr">
              <a:buNone/>
            </a:pPr>
            <a:r>
              <a:rPr lang="en-GB" sz="1400" dirty="0">
                <a:latin typeface="Comic Sans MS" pitchFamily="66" charset="0"/>
                <a:sym typeface="Wingdings" pitchFamily="2" charset="2"/>
              </a:rPr>
              <a:t>In the example shown, calculate the values of v</a:t>
            </a:r>
            <a:r>
              <a:rPr lang="en-GB" sz="1400" baseline="-25000" dirty="0">
                <a:latin typeface="Comic Sans MS" pitchFamily="66" charset="0"/>
                <a:sym typeface="Wingdings" pitchFamily="2" charset="2"/>
              </a:rPr>
              <a:t>1</a:t>
            </a:r>
            <a:r>
              <a:rPr lang="en-GB" sz="1400" dirty="0">
                <a:latin typeface="Comic Sans MS" pitchFamily="66" charset="0"/>
                <a:sym typeface="Wingdings" pitchFamily="2" charset="2"/>
              </a:rPr>
              <a:t> and v</a:t>
            </a:r>
            <a:r>
              <a:rPr lang="en-GB" sz="1400" baseline="-25000" dirty="0">
                <a:latin typeface="Comic Sans MS" pitchFamily="66" charset="0"/>
                <a:sym typeface="Wingdings" pitchFamily="2" charset="2"/>
              </a:rPr>
              <a:t>2</a:t>
            </a:r>
            <a:r>
              <a:rPr lang="en-GB" sz="1400" dirty="0">
                <a:latin typeface="Comic Sans MS" pitchFamily="66" charset="0"/>
                <a:sym typeface="Wingdings" pitchFamily="2" charset="2"/>
              </a:rPr>
              <a:t>, given that the coefficient of restitution is </a:t>
            </a:r>
            <a:r>
              <a:rPr lang="en-GB" sz="1400" baseline="30000" dirty="0">
                <a:latin typeface="Comic Sans MS" pitchFamily="66" charset="0"/>
                <a:sym typeface="Wingdings" pitchFamily="2" charset="2"/>
              </a:rPr>
              <a:t>1</a:t>
            </a:r>
            <a:r>
              <a:rPr lang="en-GB" sz="1400" dirty="0">
                <a:latin typeface="Comic Sans MS" pitchFamily="66" charset="0"/>
                <a:sym typeface="Wingdings" pitchFamily="2" charset="2"/>
              </a:rPr>
              <a:t>/</a:t>
            </a:r>
            <a:r>
              <a:rPr lang="en-GB" sz="1400" baseline="-25000" dirty="0">
                <a:latin typeface="Comic Sans MS" pitchFamily="66" charset="0"/>
                <a:sym typeface="Wingdings" pitchFamily="2" charset="2"/>
              </a:rPr>
              <a:t>2</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sym typeface="Wingdings" pitchFamily="2" charset="2"/>
              </a:rPr>
              <a:t> You will need to use each of the above rules to form two equations, which you can then solve </a:t>
            </a:r>
            <a:r>
              <a:rPr lang="en-GB" sz="1400" u="sng" dirty="0">
                <a:latin typeface="Comic Sans MS" pitchFamily="66" charset="0"/>
                <a:sym typeface="Wingdings" pitchFamily="2" charset="2"/>
              </a:rPr>
              <a:t>simultaneously</a:t>
            </a:r>
            <a:endParaRPr lang="en-GB" sz="1400" u="sng" dirty="0">
              <a:latin typeface="Comic Sans MS" pitchFamily="66" charset="0"/>
            </a:endParaRPr>
          </a:p>
        </p:txBody>
      </p:sp>
      <p:cxnSp>
        <p:nvCxnSpPr>
          <p:cNvPr id="47" name="Straight Connector 46"/>
          <p:cNvCxnSpPr/>
          <p:nvPr/>
        </p:nvCxnSpPr>
        <p:spPr>
          <a:xfrm>
            <a:off x="4800600" y="15240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4800600" y="18288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4800600" y="1524000"/>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50" name="TextBox 49"/>
          <p:cNvSpPr txBox="1"/>
          <p:nvPr/>
        </p:nvSpPr>
        <p:spPr>
          <a:xfrm>
            <a:off x="6324600" y="1524000"/>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51" name="Straight Connector 50"/>
          <p:cNvCxnSpPr/>
          <p:nvPr/>
        </p:nvCxnSpPr>
        <p:spPr>
          <a:xfrm>
            <a:off x="6324600" y="15240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7848600" y="15240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6324600" y="15240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4800600" y="15240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5" name="Oval 54"/>
          <p:cNvSpPr/>
          <p:nvPr/>
        </p:nvSpPr>
        <p:spPr>
          <a:xfrm>
            <a:off x="5029200" y="22098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Oval 55"/>
          <p:cNvSpPr/>
          <p:nvPr/>
        </p:nvSpPr>
        <p:spPr>
          <a:xfrm>
            <a:off x="5791200" y="22098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Oval 56"/>
          <p:cNvSpPr/>
          <p:nvPr/>
        </p:nvSpPr>
        <p:spPr>
          <a:xfrm>
            <a:off x="6553200" y="22098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Oval 57"/>
          <p:cNvSpPr/>
          <p:nvPr/>
        </p:nvSpPr>
        <p:spPr>
          <a:xfrm>
            <a:off x="7315200" y="22098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9" name="Straight Arrow Connector 58"/>
          <p:cNvCxnSpPr/>
          <p:nvPr/>
        </p:nvCxnSpPr>
        <p:spPr>
          <a:xfrm>
            <a:off x="4953000" y="21336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5029200" y="1828800"/>
            <a:ext cx="293670" cy="307777"/>
          </a:xfrm>
          <a:prstGeom prst="rect">
            <a:avLst/>
          </a:prstGeom>
          <a:noFill/>
        </p:spPr>
        <p:txBody>
          <a:bodyPr wrap="none" rtlCol="0">
            <a:spAutoFit/>
          </a:bodyPr>
          <a:lstStyle/>
          <a:p>
            <a:pPr algn="ctr"/>
            <a:r>
              <a:rPr lang="en-GB" sz="1400" dirty="0">
                <a:latin typeface="Comic Sans MS" pitchFamily="66" charset="0"/>
              </a:rPr>
              <a:t>5</a:t>
            </a:r>
          </a:p>
        </p:txBody>
      </p:sp>
      <p:cxnSp>
        <p:nvCxnSpPr>
          <p:cNvPr id="61" name="Straight Arrow Connector 60"/>
          <p:cNvCxnSpPr/>
          <p:nvPr/>
        </p:nvCxnSpPr>
        <p:spPr>
          <a:xfrm>
            <a:off x="7239000" y="21336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7289552" y="1828800"/>
            <a:ext cx="344966" cy="307777"/>
          </a:xfrm>
          <a:prstGeom prst="rect">
            <a:avLst/>
          </a:prstGeom>
          <a:noFill/>
        </p:spPr>
        <p:txBody>
          <a:bodyPr wrap="none" rtlCol="0">
            <a:spAutoFit/>
          </a:bodyPr>
          <a:lstStyle/>
          <a:p>
            <a:pPr algn="ctr"/>
            <a:r>
              <a:rPr lang="en-GB" sz="1400" dirty="0">
                <a:latin typeface="Comic Sans MS" pitchFamily="66" charset="0"/>
              </a:rPr>
              <a:t>v</a:t>
            </a:r>
            <a:r>
              <a:rPr lang="en-GB" sz="1400" baseline="-25000" dirty="0">
                <a:latin typeface="Comic Sans MS" pitchFamily="66" charset="0"/>
              </a:rPr>
              <a:t>2</a:t>
            </a:r>
          </a:p>
        </p:txBody>
      </p:sp>
      <p:cxnSp>
        <p:nvCxnSpPr>
          <p:cNvPr id="65" name="Straight Connector 64"/>
          <p:cNvCxnSpPr/>
          <p:nvPr/>
        </p:nvCxnSpPr>
        <p:spPr>
          <a:xfrm>
            <a:off x="4800600" y="28194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a:off x="4953000" y="2209800"/>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67" name="TextBox 66"/>
          <p:cNvSpPr txBox="1"/>
          <p:nvPr/>
        </p:nvSpPr>
        <p:spPr>
          <a:xfrm>
            <a:off x="6477000" y="2209800"/>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68" name="TextBox 67"/>
          <p:cNvSpPr txBox="1"/>
          <p:nvPr/>
        </p:nvSpPr>
        <p:spPr>
          <a:xfrm>
            <a:off x="5715000" y="2209800"/>
            <a:ext cx="457200" cy="307777"/>
          </a:xfrm>
          <a:prstGeom prst="rect">
            <a:avLst/>
          </a:prstGeom>
          <a:noFill/>
        </p:spPr>
        <p:txBody>
          <a:bodyPr wrap="square" rtlCol="0">
            <a:spAutoFit/>
          </a:bodyPr>
          <a:lstStyle/>
          <a:p>
            <a:pPr algn="ctr"/>
            <a:r>
              <a:rPr lang="en-GB" sz="1400" dirty="0">
                <a:latin typeface="Comic Sans MS" pitchFamily="66" charset="0"/>
              </a:rPr>
              <a:t>B</a:t>
            </a:r>
          </a:p>
        </p:txBody>
      </p:sp>
      <p:sp>
        <p:nvSpPr>
          <p:cNvPr id="73" name="TextBox 72"/>
          <p:cNvSpPr txBox="1"/>
          <p:nvPr/>
        </p:nvSpPr>
        <p:spPr>
          <a:xfrm>
            <a:off x="7239000" y="2209800"/>
            <a:ext cx="457200" cy="307777"/>
          </a:xfrm>
          <a:prstGeom prst="rect">
            <a:avLst/>
          </a:prstGeom>
          <a:noFill/>
        </p:spPr>
        <p:txBody>
          <a:bodyPr wrap="square" rtlCol="0">
            <a:spAutoFit/>
          </a:bodyPr>
          <a:lstStyle/>
          <a:p>
            <a:pPr algn="ctr"/>
            <a:r>
              <a:rPr lang="en-GB" sz="1400" dirty="0">
                <a:latin typeface="Comic Sans MS" pitchFamily="66" charset="0"/>
              </a:rPr>
              <a:t>B</a:t>
            </a:r>
          </a:p>
        </p:txBody>
      </p:sp>
      <p:cxnSp>
        <p:nvCxnSpPr>
          <p:cNvPr id="76" name="Straight Arrow Connector 75"/>
          <p:cNvCxnSpPr/>
          <p:nvPr/>
        </p:nvCxnSpPr>
        <p:spPr>
          <a:xfrm flipH="1">
            <a:off x="5715000" y="21336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7" name="TextBox 76"/>
          <p:cNvSpPr txBox="1"/>
          <p:nvPr/>
        </p:nvSpPr>
        <p:spPr>
          <a:xfrm>
            <a:off x="5791200" y="1828800"/>
            <a:ext cx="293670" cy="307777"/>
          </a:xfrm>
          <a:prstGeom prst="rect">
            <a:avLst/>
          </a:prstGeom>
          <a:noFill/>
        </p:spPr>
        <p:txBody>
          <a:bodyPr wrap="none" rtlCol="0">
            <a:spAutoFit/>
          </a:bodyPr>
          <a:lstStyle/>
          <a:p>
            <a:pPr algn="ctr"/>
            <a:r>
              <a:rPr lang="en-GB" sz="1400" dirty="0">
                <a:latin typeface="Comic Sans MS" pitchFamily="66" charset="0"/>
              </a:rPr>
              <a:t>4</a:t>
            </a:r>
          </a:p>
        </p:txBody>
      </p:sp>
      <p:cxnSp>
        <p:nvCxnSpPr>
          <p:cNvPr id="78" name="Straight Arrow Connector 77"/>
          <p:cNvCxnSpPr/>
          <p:nvPr/>
        </p:nvCxnSpPr>
        <p:spPr>
          <a:xfrm>
            <a:off x="6477000" y="21336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6537170" y="1828800"/>
            <a:ext cx="325730" cy="307777"/>
          </a:xfrm>
          <a:prstGeom prst="rect">
            <a:avLst/>
          </a:prstGeom>
          <a:noFill/>
        </p:spPr>
        <p:txBody>
          <a:bodyPr wrap="none" rtlCol="0">
            <a:spAutoFit/>
          </a:bodyPr>
          <a:lstStyle/>
          <a:p>
            <a:pPr algn="ctr"/>
            <a:r>
              <a:rPr lang="en-GB" sz="1400" dirty="0">
                <a:latin typeface="Comic Sans MS" pitchFamily="66" charset="0"/>
              </a:rPr>
              <a:t>v</a:t>
            </a:r>
            <a:r>
              <a:rPr lang="en-GB" sz="1400" baseline="-25000" dirty="0">
                <a:latin typeface="Comic Sans MS" pitchFamily="66" charset="0"/>
              </a:rPr>
              <a:t>1</a:t>
            </a:r>
          </a:p>
        </p:txBody>
      </p:sp>
      <p:sp>
        <p:nvSpPr>
          <p:cNvPr id="15" name="TextBox 14"/>
          <p:cNvSpPr txBox="1"/>
          <p:nvPr/>
        </p:nvSpPr>
        <p:spPr>
          <a:xfrm>
            <a:off x="4876800" y="2514600"/>
            <a:ext cx="606256" cy="307777"/>
          </a:xfrm>
          <a:prstGeom prst="rect">
            <a:avLst/>
          </a:prstGeom>
          <a:noFill/>
        </p:spPr>
        <p:txBody>
          <a:bodyPr wrap="none" rtlCol="0">
            <a:spAutoFit/>
          </a:bodyPr>
          <a:lstStyle/>
          <a:p>
            <a:pPr algn="ctr"/>
            <a:r>
              <a:rPr lang="en-GB" sz="1400" dirty="0">
                <a:latin typeface="Comic Sans MS" pitchFamily="66" charset="0"/>
              </a:rPr>
              <a:t>200g</a:t>
            </a:r>
          </a:p>
        </p:txBody>
      </p:sp>
      <p:sp>
        <p:nvSpPr>
          <p:cNvPr id="109" name="TextBox 108"/>
          <p:cNvSpPr txBox="1"/>
          <p:nvPr/>
        </p:nvSpPr>
        <p:spPr>
          <a:xfrm>
            <a:off x="6400800" y="2514600"/>
            <a:ext cx="606256" cy="307777"/>
          </a:xfrm>
          <a:prstGeom prst="rect">
            <a:avLst/>
          </a:prstGeom>
          <a:noFill/>
        </p:spPr>
        <p:txBody>
          <a:bodyPr wrap="none" rtlCol="0">
            <a:spAutoFit/>
          </a:bodyPr>
          <a:lstStyle/>
          <a:p>
            <a:pPr algn="ctr"/>
            <a:r>
              <a:rPr lang="en-GB" sz="1400" dirty="0">
                <a:latin typeface="Comic Sans MS" pitchFamily="66" charset="0"/>
              </a:rPr>
              <a:t>200g</a:t>
            </a:r>
          </a:p>
        </p:txBody>
      </p:sp>
      <p:sp>
        <p:nvSpPr>
          <p:cNvPr id="110" name="TextBox 109"/>
          <p:cNvSpPr txBox="1"/>
          <p:nvPr/>
        </p:nvSpPr>
        <p:spPr>
          <a:xfrm>
            <a:off x="5638800" y="2514600"/>
            <a:ext cx="606256" cy="307777"/>
          </a:xfrm>
          <a:prstGeom prst="rect">
            <a:avLst/>
          </a:prstGeom>
          <a:noFill/>
        </p:spPr>
        <p:txBody>
          <a:bodyPr wrap="none" rtlCol="0">
            <a:spAutoFit/>
          </a:bodyPr>
          <a:lstStyle/>
          <a:p>
            <a:pPr algn="ctr"/>
            <a:r>
              <a:rPr lang="en-GB" sz="1400" dirty="0">
                <a:latin typeface="Comic Sans MS" pitchFamily="66" charset="0"/>
              </a:rPr>
              <a:t>400g</a:t>
            </a:r>
          </a:p>
        </p:txBody>
      </p:sp>
      <p:sp>
        <p:nvSpPr>
          <p:cNvPr id="111" name="TextBox 110"/>
          <p:cNvSpPr txBox="1"/>
          <p:nvPr/>
        </p:nvSpPr>
        <p:spPr>
          <a:xfrm>
            <a:off x="7162800" y="2514600"/>
            <a:ext cx="606256" cy="307777"/>
          </a:xfrm>
          <a:prstGeom prst="rect">
            <a:avLst/>
          </a:prstGeom>
          <a:noFill/>
        </p:spPr>
        <p:txBody>
          <a:bodyPr wrap="none" rtlCol="0">
            <a:spAutoFit/>
          </a:bodyPr>
          <a:lstStyle/>
          <a:p>
            <a:pPr algn="ctr"/>
            <a:r>
              <a:rPr lang="en-GB" sz="1400" dirty="0">
                <a:latin typeface="Comic Sans MS" pitchFamily="66" charset="0"/>
              </a:rPr>
              <a:t>400g</a:t>
            </a:r>
          </a:p>
        </p:txBody>
      </p:sp>
      <mc:AlternateContent xmlns:mc="http://schemas.openxmlformats.org/markup-compatibility/2006" xmlns:a14="http://schemas.microsoft.com/office/drawing/2010/main">
        <mc:Choice Requires="a14">
          <p:sp>
            <p:nvSpPr>
              <p:cNvPr id="124" name="TextBox 123"/>
              <p:cNvSpPr txBox="1"/>
              <p:nvPr/>
            </p:nvSpPr>
            <p:spPr>
              <a:xfrm>
                <a:off x="1219200" y="5791200"/>
                <a:ext cx="1371599"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9=</m:t>
                      </m:r>
                      <m:sSub>
                        <m:sSubPr>
                          <m:ctrlPr>
                            <a:rPr lang="en-GB" sz="1400" i="1">
                              <a:solidFill>
                                <a:srgbClr val="FF0000"/>
                              </a:solidFill>
                              <a:latin typeface="Cambria Math" panose="02040503050406030204" pitchFamily="18" charset="0"/>
                            </a:rPr>
                          </m:ctrlPr>
                        </m:sSubPr>
                        <m:e>
                          <m:r>
                            <a:rPr lang="en-GB" sz="1400" b="0" i="1" smtClean="0">
                              <a:solidFill>
                                <a:srgbClr val="FF0000"/>
                              </a:solidFill>
                              <a:latin typeface="Cambria Math"/>
                            </a:rPr>
                            <m:t>2</m:t>
                          </m:r>
                          <m:r>
                            <a:rPr lang="en-GB" sz="1400" i="1">
                              <a:solidFill>
                                <a:srgbClr val="FF0000"/>
                              </a:solidFill>
                              <a:latin typeface="Cambria Math"/>
                            </a:rPr>
                            <m:t>𝑣</m:t>
                          </m:r>
                        </m:e>
                        <m:sub>
                          <m:r>
                            <a:rPr lang="en-GB" sz="1400" i="1">
                              <a:solidFill>
                                <a:srgbClr val="FF0000"/>
                              </a:solidFill>
                              <a:latin typeface="Cambria Math"/>
                            </a:rPr>
                            <m:t>2</m:t>
                          </m:r>
                        </m:sub>
                      </m:sSub>
                      <m:r>
                        <a:rPr lang="en-GB" sz="1400" i="1">
                          <a:solidFill>
                            <a:srgbClr val="FF0000"/>
                          </a:solidFill>
                          <a:latin typeface="Cambria Math"/>
                        </a:rPr>
                        <m:t>−</m:t>
                      </m:r>
                      <m:r>
                        <a:rPr lang="en-GB" sz="1400" b="0" i="1" smtClean="0">
                          <a:solidFill>
                            <a:srgbClr val="FF0000"/>
                          </a:solidFill>
                          <a:latin typeface="Cambria Math"/>
                        </a:rPr>
                        <m:t>2</m:t>
                      </m:r>
                      <m:sSub>
                        <m:sSubPr>
                          <m:ctrlPr>
                            <a:rPr lang="en-GB" sz="1400" i="1">
                              <a:solidFill>
                                <a:srgbClr val="FF0000"/>
                              </a:solidFill>
                              <a:latin typeface="Cambria Math" panose="02040503050406030204" pitchFamily="18" charset="0"/>
                            </a:rPr>
                          </m:ctrlPr>
                        </m:sSubPr>
                        <m:e>
                          <m:r>
                            <a:rPr lang="en-GB" sz="1400" i="1">
                              <a:solidFill>
                                <a:srgbClr val="FF0000"/>
                              </a:solidFill>
                              <a:latin typeface="Cambria Math"/>
                            </a:rPr>
                            <m:t>𝑣</m:t>
                          </m:r>
                        </m:e>
                        <m:sub>
                          <m:r>
                            <a:rPr lang="en-GB" sz="1400" i="1">
                              <a:solidFill>
                                <a:srgbClr val="FF0000"/>
                              </a:solidFill>
                              <a:latin typeface="Cambria Math"/>
                            </a:rPr>
                            <m:t>1</m:t>
                          </m:r>
                        </m:sub>
                      </m:sSub>
                    </m:oMath>
                  </m:oMathPara>
                </a14:m>
                <a:endParaRPr lang="en-GB" sz="1400" dirty="0">
                  <a:solidFill>
                    <a:srgbClr val="FF0000"/>
                  </a:solidFill>
                </a:endParaRPr>
              </a:p>
            </p:txBody>
          </p:sp>
        </mc:Choice>
        <mc:Fallback xmlns="">
          <p:sp>
            <p:nvSpPr>
              <p:cNvPr id="124" name="TextBox 123"/>
              <p:cNvSpPr txBox="1">
                <a:spLocks noRot="1" noChangeAspect="1" noMove="1" noResize="1" noEditPoints="1" noAdjustHandles="1" noChangeArrowheads="1" noChangeShapeType="1" noTextEdit="1"/>
              </p:cNvSpPr>
              <p:nvPr/>
            </p:nvSpPr>
            <p:spPr>
              <a:xfrm>
                <a:off x="1219200" y="5791200"/>
                <a:ext cx="1371599" cy="307777"/>
              </a:xfrm>
              <a:prstGeom prst="rect">
                <a:avLst/>
              </a:prstGeom>
              <a:blipFill rotWithShape="1">
                <a:blip r:embed="rId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9" name="TextBox 88"/>
              <p:cNvSpPr txBox="1"/>
              <p:nvPr/>
            </p:nvSpPr>
            <p:spPr>
              <a:xfrm>
                <a:off x="4648200" y="2971800"/>
                <a:ext cx="16764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9=</m:t>
                      </m:r>
                      <m:sSub>
                        <m:sSubPr>
                          <m:ctrlPr>
                            <a:rPr lang="en-GB" sz="1600" i="1">
                              <a:solidFill>
                                <a:schemeClr val="tx1"/>
                              </a:solidFill>
                              <a:latin typeface="Cambria Math" panose="02040503050406030204" pitchFamily="18" charset="0"/>
                            </a:rPr>
                          </m:ctrlPr>
                        </m:sSubPr>
                        <m:e>
                          <m:r>
                            <a:rPr lang="en-GB" sz="1600" b="0" i="1" smtClean="0">
                              <a:solidFill>
                                <a:schemeClr val="tx1"/>
                              </a:solidFill>
                              <a:latin typeface="Cambria Math"/>
                            </a:rPr>
                            <m:t>2</m:t>
                          </m:r>
                          <m:r>
                            <a:rPr lang="en-GB" sz="1600" i="1">
                              <a:solidFill>
                                <a:schemeClr val="tx1"/>
                              </a:solidFill>
                              <a:latin typeface="Cambria Math"/>
                            </a:rPr>
                            <m:t>𝑣</m:t>
                          </m:r>
                        </m:e>
                        <m:sub>
                          <m:r>
                            <a:rPr lang="en-GB" sz="1600" i="1">
                              <a:solidFill>
                                <a:schemeClr val="tx1"/>
                              </a:solidFill>
                              <a:latin typeface="Cambria Math"/>
                            </a:rPr>
                            <m:t>2</m:t>
                          </m:r>
                        </m:sub>
                      </m:sSub>
                      <m:r>
                        <a:rPr lang="en-GB" sz="1600" i="1">
                          <a:solidFill>
                            <a:schemeClr val="tx1"/>
                          </a:solidFill>
                          <a:latin typeface="Cambria Math"/>
                        </a:rPr>
                        <m:t>−</m:t>
                      </m:r>
                      <m:r>
                        <a:rPr lang="en-GB" sz="1600" b="0" i="1" smtClean="0">
                          <a:solidFill>
                            <a:schemeClr val="tx1"/>
                          </a:solidFill>
                          <a:latin typeface="Cambria Math"/>
                        </a:rPr>
                        <m:t>2</m:t>
                      </m:r>
                      <m:sSub>
                        <m:sSubPr>
                          <m:ctrlPr>
                            <a:rPr lang="en-GB" sz="1600" i="1">
                              <a:solidFill>
                                <a:schemeClr val="tx1"/>
                              </a:solidFill>
                              <a:latin typeface="Cambria Math" panose="02040503050406030204" pitchFamily="18" charset="0"/>
                            </a:rPr>
                          </m:ctrlPr>
                        </m:sSubPr>
                        <m:e>
                          <m:r>
                            <a:rPr lang="en-GB" sz="1600" i="1">
                              <a:solidFill>
                                <a:schemeClr val="tx1"/>
                              </a:solidFill>
                              <a:latin typeface="Cambria Math"/>
                            </a:rPr>
                            <m:t>𝑣</m:t>
                          </m:r>
                        </m:e>
                        <m:sub>
                          <m:r>
                            <a:rPr lang="en-GB" sz="1600" i="1">
                              <a:solidFill>
                                <a:schemeClr val="tx1"/>
                              </a:solidFill>
                              <a:latin typeface="Cambria Math"/>
                            </a:rPr>
                            <m:t>1</m:t>
                          </m:r>
                        </m:sub>
                      </m:sSub>
                    </m:oMath>
                  </m:oMathPara>
                </a14:m>
                <a:endParaRPr lang="en-GB" sz="1600" dirty="0">
                  <a:solidFill>
                    <a:schemeClr val="tx1"/>
                  </a:solidFill>
                </a:endParaRPr>
              </a:p>
            </p:txBody>
          </p:sp>
        </mc:Choice>
        <mc:Fallback xmlns="">
          <p:sp>
            <p:nvSpPr>
              <p:cNvPr id="89" name="TextBox 88"/>
              <p:cNvSpPr txBox="1">
                <a:spLocks noRot="1" noChangeAspect="1" noMove="1" noResize="1" noEditPoints="1" noAdjustHandles="1" noChangeArrowheads="1" noChangeShapeType="1" noTextEdit="1"/>
              </p:cNvSpPr>
              <p:nvPr/>
            </p:nvSpPr>
            <p:spPr>
              <a:xfrm>
                <a:off x="4648200" y="2971800"/>
                <a:ext cx="1676400" cy="338554"/>
              </a:xfrm>
              <a:prstGeom prst="rect">
                <a:avLst/>
              </a:prstGeom>
              <a:blipFill rotWithShape="1">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0" name="TextBox 89"/>
              <p:cNvSpPr txBox="1"/>
              <p:nvPr/>
            </p:nvSpPr>
            <p:spPr>
              <a:xfrm>
                <a:off x="4572000" y="3352800"/>
                <a:ext cx="16002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−3=</m:t>
                      </m:r>
                      <m:sSub>
                        <m:sSubPr>
                          <m:ctrlPr>
                            <a:rPr lang="en-GB" sz="1600" b="0" i="1" smtClean="0">
                              <a:solidFill>
                                <a:schemeClr val="tx1"/>
                              </a:solidFill>
                              <a:latin typeface="Cambria Math" panose="02040503050406030204" pitchFamily="18" charset="0"/>
                            </a:rPr>
                          </m:ctrlPr>
                        </m:sSubPr>
                        <m:e>
                          <m:r>
                            <a:rPr lang="en-GB" sz="1600" b="0" i="1" smtClean="0">
                              <a:solidFill>
                                <a:schemeClr val="tx1"/>
                              </a:solidFill>
                              <a:latin typeface="Cambria Math"/>
                            </a:rPr>
                            <m:t>𝑣</m:t>
                          </m:r>
                        </m:e>
                        <m:sub>
                          <m:r>
                            <a:rPr lang="en-GB" sz="1600" b="0" i="1" smtClean="0">
                              <a:solidFill>
                                <a:schemeClr val="tx1"/>
                              </a:solidFill>
                              <a:latin typeface="Cambria Math"/>
                            </a:rPr>
                            <m:t>1</m:t>
                          </m:r>
                        </m:sub>
                      </m:sSub>
                      <m:r>
                        <a:rPr lang="en-GB" sz="1600" b="0" i="1" smtClean="0">
                          <a:solidFill>
                            <a:schemeClr val="tx1"/>
                          </a:solidFill>
                          <a:latin typeface="Cambria Math"/>
                        </a:rPr>
                        <m:t>+2</m:t>
                      </m:r>
                      <m:sSub>
                        <m:sSubPr>
                          <m:ctrlPr>
                            <a:rPr lang="en-GB" sz="1600" b="0" i="1" smtClean="0">
                              <a:solidFill>
                                <a:schemeClr val="tx1"/>
                              </a:solidFill>
                              <a:latin typeface="Cambria Math" panose="02040503050406030204" pitchFamily="18" charset="0"/>
                            </a:rPr>
                          </m:ctrlPr>
                        </m:sSubPr>
                        <m:e>
                          <m:r>
                            <a:rPr lang="en-GB" sz="1600" b="0" i="1" smtClean="0">
                              <a:solidFill>
                                <a:schemeClr val="tx1"/>
                              </a:solidFill>
                              <a:latin typeface="Cambria Math"/>
                            </a:rPr>
                            <m:t>𝑣</m:t>
                          </m:r>
                        </m:e>
                        <m:sub>
                          <m:r>
                            <a:rPr lang="en-GB" sz="1600" b="0" i="1" smtClean="0">
                              <a:solidFill>
                                <a:schemeClr val="tx1"/>
                              </a:solidFill>
                              <a:latin typeface="Cambria Math"/>
                            </a:rPr>
                            <m:t>2</m:t>
                          </m:r>
                        </m:sub>
                      </m:sSub>
                    </m:oMath>
                  </m:oMathPara>
                </a14:m>
                <a:endParaRPr lang="en-GB" sz="1600" dirty="0">
                  <a:solidFill>
                    <a:schemeClr val="tx1"/>
                  </a:solidFill>
                </a:endParaRPr>
              </a:p>
            </p:txBody>
          </p:sp>
        </mc:Choice>
        <mc:Fallback xmlns="">
          <p:sp>
            <p:nvSpPr>
              <p:cNvPr id="90" name="TextBox 89"/>
              <p:cNvSpPr txBox="1">
                <a:spLocks noRot="1" noChangeAspect="1" noMove="1" noResize="1" noEditPoints="1" noAdjustHandles="1" noChangeArrowheads="1" noChangeShapeType="1" noTextEdit="1"/>
              </p:cNvSpPr>
              <p:nvPr/>
            </p:nvSpPr>
            <p:spPr>
              <a:xfrm>
                <a:off x="4572000" y="3352800"/>
                <a:ext cx="1600200" cy="338554"/>
              </a:xfrm>
              <a:prstGeom prst="rect">
                <a:avLst/>
              </a:prstGeom>
              <a:blipFill rotWithShape="1">
                <a:blip r:embed="rId10"/>
                <a:stretch>
                  <a:fillRect/>
                </a:stretch>
              </a:blipFill>
            </p:spPr>
            <p:txBody>
              <a:bodyPr/>
              <a:lstStyle/>
              <a:p>
                <a:r>
                  <a:rPr lang="en-GB">
                    <a:noFill/>
                  </a:rPr>
                  <a:t> </a:t>
                </a:r>
              </a:p>
            </p:txBody>
          </p:sp>
        </mc:Fallback>
      </mc:AlternateContent>
      <p:sp>
        <p:nvSpPr>
          <p:cNvPr id="9" name="TextBox 8"/>
          <p:cNvSpPr txBox="1"/>
          <p:nvPr/>
        </p:nvSpPr>
        <p:spPr>
          <a:xfrm>
            <a:off x="4114800" y="2971800"/>
            <a:ext cx="385042" cy="338554"/>
          </a:xfrm>
          <a:prstGeom prst="rect">
            <a:avLst/>
          </a:prstGeom>
          <a:noFill/>
        </p:spPr>
        <p:txBody>
          <a:bodyPr wrap="none" rtlCol="0">
            <a:spAutoFit/>
          </a:bodyPr>
          <a:lstStyle/>
          <a:p>
            <a:r>
              <a:rPr lang="en-GB" sz="1600" b="1" dirty="0">
                <a:latin typeface="Comic Sans MS" pitchFamily="66" charset="0"/>
              </a:rPr>
              <a:t>1)</a:t>
            </a:r>
          </a:p>
        </p:txBody>
      </p:sp>
      <p:sp>
        <p:nvSpPr>
          <p:cNvPr id="91" name="TextBox 90"/>
          <p:cNvSpPr txBox="1"/>
          <p:nvPr/>
        </p:nvSpPr>
        <p:spPr>
          <a:xfrm>
            <a:off x="4114800" y="3352800"/>
            <a:ext cx="385042" cy="338554"/>
          </a:xfrm>
          <a:prstGeom prst="rect">
            <a:avLst/>
          </a:prstGeom>
          <a:noFill/>
        </p:spPr>
        <p:txBody>
          <a:bodyPr wrap="none" rtlCol="0">
            <a:spAutoFit/>
          </a:bodyPr>
          <a:lstStyle/>
          <a:p>
            <a:r>
              <a:rPr lang="en-GB" sz="1600" b="1" dirty="0">
                <a:latin typeface="Comic Sans MS" pitchFamily="66" charset="0"/>
              </a:rPr>
              <a:t>2)</a:t>
            </a:r>
          </a:p>
        </p:txBody>
      </p:sp>
      <p:sp>
        <p:nvSpPr>
          <p:cNvPr id="92" name="TextBox 91"/>
          <p:cNvSpPr txBox="1"/>
          <p:nvPr/>
        </p:nvSpPr>
        <p:spPr>
          <a:xfrm>
            <a:off x="3581400" y="3810000"/>
            <a:ext cx="856325" cy="338554"/>
          </a:xfrm>
          <a:prstGeom prst="rect">
            <a:avLst/>
          </a:prstGeom>
          <a:noFill/>
        </p:spPr>
        <p:txBody>
          <a:bodyPr wrap="none" rtlCol="0">
            <a:spAutoFit/>
          </a:bodyPr>
          <a:lstStyle/>
          <a:p>
            <a:r>
              <a:rPr lang="en-GB" sz="1600" b="1" dirty="0">
                <a:latin typeface="Comic Sans MS" pitchFamily="66" charset="0"/>
              </a:rPr>
              <a:t>2) – 1)</a:t>
            </a:r>
          </a:p>
        </p:txBody>
      </p:sp>
      <mc:AlternateContent xmlns:mc="http://schemas.openxmlformats.org/markup-compatibility/2006" xmlns:a14="http://schemas.microsoft.com/office/drawing/2010/main">
        <mc:Choice Requires="a14">
          <p:sp>
            <p:nvSpPr>
              <p:cNvPr id="93" name="TextBox 92"/>
              <p:cNvSpPr txBox="1"/>
              <p:nvPr/>
            </p:nvSpPr>
            <p:spPr>
              <a:xfrm>
                <a:off x="4495800" y="3810000"/>
                <a:ext cx="11430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−12=</m:t>
                      </m:r>
                      <m:sSub>
                        <m:sSubPr>
                          <m:ctrlPr>
                            <a:rPr lang="en-GB" sz="1600" b="0" i="1" smtClean="0">
                              <a:solidFill>
                                <a:schemeClr val="tx1"/>
                              </a:solidFill>
                              <a:latin typeface="Cambria Math" panose="02040503050406030204" pitchFamily="18" charset="0"/>
                            </a:rPr>
                          </m:ctrlPr>
                        </m:sSubPr>
                        <m:e>
                          <m:r>
                            <a:rPr lang="en-GB" sz="1600" b="0" i="1" smtClean="0">
                              <a:solidFill>
                                <a:schemeClr val="tx1"/>
                              </a:solidFill>
                              <a:latin typeface="Cambria Math"/>
                            </a:rPr>
                            <m:t>3</m:t>
                          </m:r>
                          <m:r>
                            <a:rPr lang="en-GB" sz="1600" b="0" i="1" smtClean="0">
                              <a:solidFill>
                                <a:schemeClr val="tx1"/>
                              </a:solidFill>
                              <a:latin typeface="Cambria Math"/>
                            </a:rPr>
                            <m:t>𝑣</m:t>
                          </m:r>
                        </m:e>
                        <m:sub>
                          <m:r>
                            <a:rPr lang="en-GB" sz="1600" b="0" i="1" smtClean="0">
                              <a:solidFill>
                                <a:schemeClr val="tx1"/>
                              </a:solidFill>
                              <a:latin typeface="Cambria Math"/>
                            </a:rPr>
                            <m:t>1</m:t>
                          </m:r>
                        </m:sub>
                      </m:sSub>
                    </m:oMath>
                  </m:oMathPara>
                </a14:m>
                <a:endParaRPr lang="en-GB" sz="1600" dirty="0">
                  <a:solidFill>
                    <a:schemeClr val="tx1"/>
                  </a:solidFill>
                </a:endParaRPr>
              </a:p>
            </p:txBody>
          </p:sp>
        </mc:Choice>
        <mc:Fallback xmlns="">
          <p:sp>
            <p:nvSpPr>
              <p:cNvPr id="93" name="TextBox 92"/>
              <p:cNvSpPr txBox="1">
                <a:spLocks noRot="1" noChangeAspect="1" noMove="1" noResize="1" noEditPoints="1" noAdjustHandles="1" noChangeArrowheads="1" noChangeShapeType="1" noTextEdit="1"/>
              </p:cNvSpPr>
              <p:nvPr/>
            </p:nvSpPr>
            <p:spPr>
              <a:xfrm>
                <a:off x="4495800" y="3810000"/>
                <a:ext cx="1143000" cy="338554"/>
              </a:xfrm>
              <a:prstGeom prst="rect">
                <a:avLst/>
              </a:prstGeom>
              <a:blipFill rotWithShape="1">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4" name="TextBox 93"/>
              <p:cNvSpPr txBox="1"/>
              <p:nvPr/>
            </p:nvSpPr>
            <p:spPr>
              <a:xfrm>
                <a:off x="1066800" y="6096000"/>
                <a:ext cx="1447800"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−3=</m:t>
                      </m:r>
                      <m:sSub>
                        <m:sSubPr>
                          <m:ctrlPr>
                            <a:rPr lang="en-GB" sz="1400" b="0" i="1" smtClean="0">
                              <a:solidFill>
                                <a:srgbClr val="FF0000"/>
                              </a:solidFill>
                              <a:latin typeface="Cambria Math" panose="02040503050406030204" pitchFamily="18" charset="0"/>
                            </a:rPr>
                          </m:ctrlPr>
                        </m:sSubPr>
                        <m:e>
                          <m:r>
                            <a:rPr lang="en-GB" sz="1400" b="0" i="1" smtClean="0">
                              <a:solidFill>
                                <a:srgbClr val="FF0000"/>
                              </a:solidFill>
                              <a:latin typeface="Cambria Math"/>
                            </a:rPr>
                            <m:t>𝑣</m:t>
                          </m:r>
                        </m:e>
                        <m:sub>
                          <m:r>
                            <a:rPr lang="en-GB" sz="1400" b="0" i="1" smtClean="0">
                              <a:solidFill>
                                <a:srgbClr val="FF0000"/>
                              </a:solidFill>
                              <a:latin typeface="Cambria Math"/>
                            </a:rPr>
                            <m:t>1</m:t>
                          </m:r>
                        </m:sub>
                      </m:sSub>
                      <m:r>
                        <a:rPr lang="en-GB" sz="1400" b="0" i="1" smtClean="0">
                          <a:solidFill>
                            <a:srgbClr val="FF0000"/>
                          </a:solidFill>
                          <a:latin typeface="Cambria Math"/>
                        </a:rPr>
                        <m:t>+2</m:t>
                      </m:r>
                      <m:sSub>
                        <m:sSubPr>
                          <m:ctrlPr>
                            <a:rPr lang="en-GB" sz="1400" b="0" i="1" smtClean="0">
                              <a:solidFill>
                                <a:srgbClr val="FF0000"/>
                              </a:solidFill>
                              <a:latin typeface="Cambria Math" panose="02040503050406030204" pitchFamily="18" charset="0"/>
                            </a:rPr>
                          </m:ctrlPr>
                        </m:sSubPr>
                        <m:e>
                          <m:r>
                            <a:rPr lang="en-GB" sz="1400" b="0" i="1" smtClean="0">
                              <a:solidFill>
                                <a:srgbClr val="FF0000"/>
                              </a:solidFill>
                              <a:latin typeface="Cambria Math"/>
                            </a:rPr>
                            <m:t>𝑣</m:t>
                          </m:r>
                        </m:e>
                        <m:sub>
                          <m:r>
                            <a:rPr lang="en-GB" sz="1400" b="0" i="1" smtClean="0">
                              <a:solidFill>
                                <a:srgbClr val="FF0000"/>
                              </a:solidFill>
                              <a:latin typeface="Cambria Math"/>
                            </a:rPr>
                            <m:t>2</m:t>
                          </m:r>
                        </m:sub>
                      </m:sSub>
                    </m:oMath>
                  </m:oMathPara>
                </a14:m>
                <a:endParaRPr lang="en-GB" sz="1400" dirty="0">
                  <a:solidFill>
                    <a:srgbClr val="FF0000"/>
                  </a:solidFill>
                </a:endParaRPr>
              </a:p>
            </p:txBody>
          </p:sp>
        </mc:Choice>
        <mc:Fallback xmlns="">
          <p:sp>
            <p:nvSpPr>
              <p:cNvPr id="94" name="TextBox 93"/>
              <p:cNvSpPr txBox="1">
                <a:spLocks noRot="1" noChangeAspect="1" noMove="1" noResize="1" noEditPoints="1" noAdjustHandles="1" noChangeArrowheads="1" noChangeShapeType="1" noTextEdit="1"/>
              </p:cNvSpPr>
              <p:nvPr/>
            </p:nvSpPr>
            <p:spPr>
              <a:xfrm>
                <a:off x="1066800" y="6096000"/>
                <a:ext cx="1447800" cy="307777"/>
              </a:xfrm>
              <a:prstGeom prst="rect">
                <a:avLst/>
              </a:prstGeom>
              <a:blipFill rotWithShape="1">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5" name="TextBox 94"/>
              <p:cNvSpPr txBox="1"/>
              <p:nvPr/>
            </p:nvSpPr>
            <p:spPr>
              <a:xfrm>
                <a:off x="4495800" y="4191000"/>
                <a:ext cx="11430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−4=</m:t>
                      </m:r>
                      <m:sSub>
                        <m:sSubPr>
                          <m:ctrlPr>
                            <a:rPr lang="en-GB" sz="1600" b="0" i="1" smtClean="0">
                              <a:solidFill>
                                <a:schemeClr val="tx1"/>
                              </a:solidFill>
                              <a:latin typeface="Cambria Math" panose="02040503050406030204" pitchFamily="18" charset="0"/>
                            </a:rPr>
                          </m:ctrlPr>
                        </m:sSubPr>
                        <m:e>
                          <m:r>
                            <a:rPr lang="en-GB" sz="1600" b="0" i="1" smtClean="0">
                              <a:solidFill>
                                <a:schemeClr val="tx1"/>
                              </a:solidFill>
                              <a:latin typeface="Cambria Math"/>
                            </a:rPr>
                            <m:t>𝑣</m:t>
                          </m:r>
                        </m:e>
                        <m:sub>
                          <m:r>
                            <a:rPr lang="en-GB" sz="1600" b="0" i="1" smtClean="0">
                              <a:solidFill>
                                <a:schemeClr val="tx1"/>
                              </a:solidFill>
                              <a:latin typeface="Cambria Math"/>
                            </a:rPr>
                            <m:t>1</m:t>
                          </m:r>
                        </m:sub>
                      </m:sSub>
                    </m:oMath>
                  </m:oMathPara>
                </a14:m>
                <a:endParaRPr lang="en-GB" sz="1600" dirty="0">
                  <a:solidFill>
                    <a:schemeClr val="tx1"/>
                  </a:solidFill>
                </a:endParaRPr>
              </a:p>
            </p:txBody>
          </p:sp>
        </mc:Choice>
        <mc:Fallback xmlns="">
          <p:sp>
            <p:nvSpPr>
              <p:cNvPr id="95" name="TextBox 94"/>
              <p:cNvSpPr txBox="1">
                <a:spLocks noRot="1" noChangeAspect="1" noMove="1" noResize="1" noEditPoints="1" noAdjustHandles="1" noChangeArrowheads="1" noChangeShapeType="1" noTextEdit="1"/>
              </p:cNvSpPr>
              <p:nvPr/>
            </p:nvSpPr>
            <p:spPr>
              <a:xfrm>
                <a:off x="4495800" y="4191000"/>
                <a:ext cx="1143000" cy="338554"/>
              </a:xfrm>
              <a:prstGeom prst="rect">
                <a:avLst/>
              </a:prstGeom>
              <a:blipFill rotWithShape="1">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6" name="TextBox 95"/>
              <p:cNvSpPr txBox="1"/>
              <p:nvPr/>
            </p:nvSpPr>
            <p:spPr>
              <a:xfrm>
                <a:off x="8077200" y="1752600"/>
                <a:ext cx="9144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GB" sz="1600" b="0" i="1" smtClean="0">
                              <a:solidFill>
                                <a:srgbClr val="FF0000"/>
                              </a:solidFill>
                              <a:latin typeface="Cambria Math" panose="02040503050406030204" pitchFamily="18" charset="0"/>
                            </a:rPr>
                          </m:ctrlPr>
                        </m:sSubPr>
                        <m:e>
                          <m:r>
                            <a:rPr lang="en-GB" sz="1600" b="0" i="1" smtClean="0">
                              <a:solidFill>
                                <a:srgbClr val="FF0000"/>
                              </a:solidFill>
                              <a:latin typeface="Cambria Math"/>
                            </a:rPr>
                            <m:t>𝑣</m:t>
                          </m:r>
                        </m:e>
                        <m:sub>
                          <m:r>
                            <a:rPr lang="en-GB" sz="1600" b="0" i="1" smtClean="0">
                              <a:solidFill>
                                <a:srgbClr val="FF0000"/>
                              </a:solidFill>
                              <a:latin typeface="Cambria Math"/>
                            </a:rPr>
                            <m:t>1</m:t>
                          </m:r>
                        </m:sub>
                      </m:sSub>
                      <m:r>
                        <a:rPr lang="en-GB" sz="1600" b="0" i="1" smtClean="0">
                          <a:solidFill>
                            <a:srgbClr val="FF0000"/>
                          </a:solidFill>
                          <a:latin typeface="Cambria Math"/>
                        </a:rPr>
                        <m:t>=−4</m:t>
                      </m:r>
                    </m:oMath>
                  </m:oMathPara>
                </a14:m>
                <a:endParaRPr lang="en-GB" sz="1600" dirty="0">
                  <a:solidFill>
                    <a:srgbClr val="FF0000"/>
                  </a:solidFill>
                </a:endParaRPr>
              </a:p>
            </p:txBody>
          </p:sp>
        </mc:Choice>
        <mc:Fallback xmlns="">
          <p:sp>
            <p:nvSpPr>
              <p:cNvPr id="96" name="TextBox 95"/>
              <p:cNvSpPr txBox="1">
                <a:spLocks noRot="1" noChangeAspect="1" noMove="1" noResize="1" noEditPoints="1" noAdjustHandles="1" noChangeArrowheads="1" noChangeShapeType="1" noTextEdit="1"/>
              </p:cNvSpPr>
              <p:nvPr/>
            </p:nvSpPr>
            <p:spPr>
              <a:xfrm>
                <a:off x="8077200" y="1752600"/>
                <a:ext cx="914400" cy="338554"/>
              </a:xfrm>
              <a:prstGeom prst="rect">
                <a:avLst/>
              </a:prstGeom>
              <a:blipFill rotWithShape="1">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7" name="TextBox 96"/>
              <p:cNvSpPr txBox="1"/>
              <p:nvPr/>
            </p:nvSpPr>
            <p:spPr>
              <a:xfrm>
                <a:off x="4572000" y="4876800"/>
                <a:ext cx="16002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−3=</m:t>
                      </m:r>
                      <m:sSub>
                        <m:sSubPr>
                          <m:ctrlPr>
                            <a:rPr lang="en-GB" sz="1600" b="0" i="1" smtClean="0">
                              <a:solidFill>
                                <a:schemeClr val="tx1"/>
                              </a:solidFill>
                              <a:latin typeface="Cambria Math" panose="02040503050406030204" pitchFamily="18" charset="0"/>
                            </a:rPr>
                          </m:ctrlPr>
                        </m:sSubPr>
                        <m:e>
                          <m:r>
                            <a:rPr lang="en-GB" sz="1600" b="0" i="1" smtClean="0">
                              <a:solidFill>
                                <a:schemeClr val="tx1"/>
                              </a:solidFill>
                              <a:latin typeface="Cambria Math"/>
                            </a:rPr>
                            <m:t>𝑣</m:t>
                          </m:r>
                        </m:e>
                        <m:sub>
                          <m:r>
                            <a:rPr lang="en-GB" sz="1600" b="0" i="1" smtClean="0">
                              <a:solidFill>
                                <a:schemeClr val="tx1"/>
                              </a:solidFill>
                              <a:latin typeface="Cambria Math"/>
                            </a:rPr>
                            <m:t>1</m:t>
                          </m:r>
                        </m:sub>
                      </m:sSub>
                      <m:r>
                        <a:rPr lang="en-GB" sz="1600" b="0" i="1" smtClean="0">
                          <a:solidFill>
                            <a:schemeClr val="tx1"/>
                          </a:solidFill>
                          <a:latin typeface="Cambria Math"/>
                        </a:rPr>
                        <m:t>+2</m:t>
                      </m:r>
                      <m:sSub>
                        <m:sSubPr>
                          <m:ctrlPr>
                            <a:rPr lang="en-GB" sz="1600" b="0" i="1" smtClean="0">
                              <a:solidFill>
                                <a:schemeClr val="tx1"/>
                              </a:solidFill>
                              <a:latin typeface="Cambria Math" panose="02040503050406030204" pitchFamily="18" charset="0"/>
                            </a:rPr>
                          </m:ctrlPr>
                        </m:sSubPr>
                        <m:e>
                          <m:r>
                            <a:rPr lang="en-GB" sz="1600" b="0" i="1" smtClean="0">
                              <a:solidFill>
                                <a:schemeClr val="tx1"/>
                              </a:solidFill>
                              <a:latin typeface="Cambria Math"/>
                            </a:rPr>
                            <m:t>𝑣</m:t>
                          </m:r>
                        </m:e>
                        <m:sub>
                          <m:r>
                            <a:rPr lang="en-GB" sz="1600" b="0" i="1" smtClean="0">
                              <a:solidFill>
                                <a:schemeClr val="tx1"/>
                              </a:solidFill>
                              <a:latin typeface="Cambria Math"/>
                            </a:rPr>
                            <m:t>2</m:t>
                          </m:r>
                        </m:sub>
                      </m:sSub>
                    </m:oMath>
                  </m:oMathPara>
                </a14:m>
                <a:endParaRPr lang="en-GB" sz="1600" dirty="0">
                  <a:solidFill>
                    <a:schemeClr val="tx1"/>
                  </a:solidFill>
                </a:endParaRPr>
              </a:p>
            </p:txBody>
          </p:sp>
        </mc:Choice>
        <mc:Fallback xmlns="">
          <p:sp>
            <p:nvSpPr>
              <p:cNvPr id="97" name="TextBox 96"/>
              <p:cNvSpPr txBox="1">
                <a:spLocks noRot="1" noChangeAspect="1" noMove="1" noResize="1" noEditPoints="1" noAdjustHandles="1" noChangeArrowheads="1" noChangeShapeType="1" noTextEdit="1"/>
              </p:cNvSpPr>
              <p:nvPr/>
            </p:nvSpPr>
            <p:spPr>
              <a:xfrm>
                <a:off x="4572000" y="4876800"/>
                <a:ext cx="1600200" cy="338554"/>
              </a:xfrm>
              <a:prstGeom prst="rect">
                <a:avLst/>
              </a:prstGeom>
              <a:blipFill rotWithShape="1">
                <a:blip r:embed="rId10"/>
                <a:stretch>
                  <a:fillRect/>
                </a:stretch>
              </a:blipFill>
            </p:spPr>
            <p:txBody>
              <a:bodyPr/>
              <a:lstStyle/>
              <a:p>
                <a:r>
                  <a:rPr lang="en-GB">
                    <a:noFill/>
                  </a:rPr>
                  <a:t> </a:t>
                </a:r>
              </a:p>
            </p:txBody>
          </p:sp>
        </mc:Fallback>
      </mc:AlternateContent>
      <p:sp>
        <p:nvSpPr>
          <p:cNvPr id="98" name="TextBox 97"/>
          <p:cNvSpPr txBox="1"/>
          <p:nvPr/>
        </p:nvSpPr>
        <p:spPr>
          <a:xfrm>
            <a:off x="4114800" y="4876800"/>
            <a:ext cx="385042" cy="338554"/>
          </a:xfrm>
          <a:prstGeom prst="rect">
            <a:avLst/>
          </a:prstGeom>
          <a:noFill/>
        </p:spPr>
        <p:txBody>
          <a:bodyPr wrap="none" rtlCol="0">
            <a:spAutoFit/>
          </a:bodyPr>
          <a:lstStyle/>
          <a:p>
            <a:r>
              <a:rPr lang="en-GB" sz="1600" b="1" dirty="0">
                <a:latin typeface="Comic Sans MS" pitchFamily="66" charset="0"/>
              </a:rPr>
              <a:t>2)</a:t>
            </a:r>
          </a:p>
        </p:txBody>
      </p:sp>
      <mc:AlternateContent xmlns:mc="http://schemas.openxmlformats.org/markup-compatibility/2006" xmlns:a14="http://schemas.microsoft.com/office/drawing/2010/main">
        <mc:Choice Requires="a14">
          <p:sp>
            <p:nvSpPr>
              <p:cNvPr id="99" name="TextBox 98"/>
              <p:cNvSpPr txBox="1"/>
              <p:nvPr/>
            </p:nvSpPr>
            <p:spPr>
              <a:xfrm>
                <a:off x="4572000" y="5257800"/>
                <a:ext cx="16764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−3=−4+2</m:t>
                      </m:r>
                      <m:sSub>
                        <m:sSubPr>
                          <m:ctrlPr>
                            <a:rPr lang="en-GB" sz="1600" b="0" i="1" smtClean="0">
                              <a:solidFill>
                                <a:schemeClr val="tx1"/>
                              </a:solidFill>
                              <a:latin typeface="Cambria Math" panose="02040503050406030204" pitchFamily="18" charset="0"/>
                            </a:rPr>
                          </m:ctrlPr>
                        </m:sSubPr>
                        <m:e>
                          <m:r>
                            <a:rPr lang="en-GB" sz="1600" b="0" i="1" smtClean="0">
                              <a:solidFill>
                                <a:schemeClr val="tx1"/>
                              </a:solidFill>
                              <a:latin typeface="Cambria Math"/>
                            </a:rPr>
                            <m:t>𝑣</m:t>
                          </m:r>
                        </m:e>
                        <m:sub>
                          <m:r>
                            <a:rPr lang="en-GB" sz="1600" b="0" i="1" smtClean="0">
                              <a:solidFill>
                                <a:schemeClr val="tx1"/>
                              </a:solidFill>
                              <a:latin typeface="Cambria Math"/>
                            </a:rPr>
                            <m:t>2</m:t>
                          </m:r>
                        </m:sub>
                      </m:sSub>
                    </m:oMath>
                  </m:oMathPara>
                </a14:m>
                <a:endParaRPr lang="en-GB" sz="1600" dirty="0">
                  <a:solidFill>
                    <a:schemeClr val="tx1"/>
                  </a:solidFill>
                </a:endParaRPr>
              </a:p>
            </p:txBody>
          </p:sp>
        </mc:Choice>
        <mc:Fallback xmlns="">
          <p:sp>
            <p:nvSpPr>
              <p:cNvPr id="99" name="TextBox 98"/>
              <p:cNvSpPr txBox="1">
                <a:spLocks noRot="1" noChangeAspect="1" noMove="1" noResize="1" noEditPoints="1" noAdjustHandles="1" noChangeArrowheads="1" noChangeShapeType="1" noTextEdit="1"/>
              </p:cNvSpPr>
              <p:nvPr/>
            </p:nvSpPr>
            <p:spPr>
              <a:xfrm>
                <a:off x="4572000" y="5257800"/>
                <a:ext cx="1676400" cy="338554"/>
              </a:xfrm>
              <a:prstGeom prst="rect">
                <a:avLst/>
              </a:prstGeom>
              <a:blipFill rotWithShape="1">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0" name="TextBox 99"/>
              <p:cNvSpPr txBox="1"/>
              <p:nvPr/>
            </p:nvSpPr>
            <p:spPr>
              <a:xfrm>
                <a:off x="4648200" y="5638800"/>
                <a:ext cx="11430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1=2</m:t>
                      </m:r>
                      <m:sSub>
                        <m:sSubPr>
                          <m:ctrlPr>
                            <a:rPr lang="en-GB" sz="1600" b="0" i="1" smtClean="0">
                              <a:solidFill>
                                <a:schemeClr val="tx1"/>
                              </a:solidFill>
                              <a:latin typeface="Cambria Math" panose="02040503050406030204" pitchFamily="18" charset="0"/>
                            </a:rPr>
                          </m:ctrlPr>
                        </m:sSubPr>
                        <m:e>
                          <m:r>
                            <a:rPr lang="en-GB" sz="1600" b="0" i="1" smtClean="0">
                              <a:solidFill>
                                <a:schemeClr val="tx1"/>
                              </a:solidFill>
                              <a:latin typeface="Cambria Math"/>
                            </a:rPr>
                            <m:t>𝑣</m:t>
                          </m:r>
                        </m:e>
                        <m:sub>
                          <m:r>
                            <a:rPr lang="en-GB" sz="1600" b="0" i="1" smtClean="0">
                              <a:solidFill>
                                <a:schemeClr val="tx1"/>
                              </a:solidFill>
                              <a:latin typeface="Cambria Math"/>
                            </a:rPr>
                            <m:t>2</m:t>
                          </m:r>
                        </m:sub>
                      </m:sSub>
                    </m:oMath>
                  </m:oMathPara>
                </a14:m>
                <a:endParaRPr lang="en-GB" sz="1600" dirty="0">
                  <a:solidFill>
                    <a:schemeClr val="tx1"/>
                  </a:solidFill>
                </a:endParaRPr>
              </a:p>
            </p:txBody>
          </p:sp>
        </mc:Choice>
        <mc:Fallback xmlns="">
          <p:sp>
            <p:nvSpPr>
              <p:cNvPr id="100" name="TextBox 99"/>
              <p:cNvSpPr txBox="1">
                <a:spLocks noRot="1" noChangeAspect="1" noMove="1" noResize="1" noEditPoints="1" noAdjustHandles="1" noChangeArrowheads="1" noChangeShapeType="1" noTextEdit="1"/>
              </p:cNvSpPr>
              <p:nvPr/>
            </p:nvSpPr>
            <p:spPr>
              <a:xfrm>
                <a:off x="4648200" y="5638800"/>
                <a:ext cx="1143000" cy="338554"/>
              </a:xfrm>
              <a:prstGeom prst="rect">
                <a:avLst/>
              </a:prstGeom>
              <a:blipFill rotWithShape="1">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1" name="TextBox 100"/>
              <p:cNvSpPr txBox="1"/>
              <p:nvPr/>
            </p:nvSpPr>
            <p:spPr>
              <a:xfrm>
                <a:off x="4648200" y="6019800"/>
                <a:ext cx="1066800" cy="57458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sz="1600" b="0" i="1" smtClean="0">
                              <a:solidFill>
                                <a:schemeClr val="tx1"/>
                              </a:solidFill>
                              <a:latin typeface="Cambria Math" panose="02040503050406030204" pitchFamily="18" charset="0"/>
                            </a:rPr>
                          </m:ctrlPr>
                        </m:fPr>
                        <m:num>
                          <m:r>
                            <a:rPr lang="en-GB" sz="1600" b="0" i="1" smtClean="0">
                              <a:solidFill>
                                <a:schemeClr val="tx1"/>
                              </a:solidFill>
                              <a:latin typeface="Cambria Math"/>
                            </a:rPr>
                            <m:t>1</m:t>
                          </m:r>
                        </m:num>
                        <m:den>
                          <m:r>
                            <a:rPr lang="en-GB" sz="1600" b="0" i="1" smtClean="0">
                              <a:solidFill>
                                <a:schemeClr val="tx1"/>
                              </a:solidFill>
                              <a:latin typeface="Cambria Math"/>
                            </a:rPr>
                            <m:t>2</m:t>
                          </m:r>
                        </m:den>
                      </m:f>
                      <m:r>
                        <a:rPr lang="en-GB" sz="1600" b="0" i="1" smtClean="0">
                          <a:solidFill>
                            <a:schemeClr val="tx1"/>
                          </a:solidFill>
                          <a:latin typeface="Cambria Math"/>
                        </a:rPr>
                        <m:t>=</m:t>
                      </m:r>
                      <m:sSub>
                        <m:sSubPr>
                          <m:ctrlPr>
                            <a:rPr lang="en-GB" sz="1600" b="0" i="1" smtClean="0">
                              <a:solidFill>
                                <a:schemeClr val="tx1"/>
                              </a:solidFill>
                              <a:latin typeface="Cambria Math" panose="02040503050406030204" pitchFamily="18" charset="0"/>
                            </a:rPr>
                          </m:ctrlPr>
                        </m:sSubPr>
                        <m:e>
                          <m:r>
                            <a:rPr lang="en-GB" sz="1600" b="0" i="1" smtClean="0">
                              <a:solidFill>
                                <a:schemeClr val="tx1"/>
                              </a:solidFill>
                              <a:latin typeface="Cambria Math"/>
                            </a:rPr>
                            <m:t>𝑣</m:t>
                          </m:r>
                        </m:e>
                        <m:sub>
                          <m:r>
                            <a:rPr lang="en-GB" sz="1600" b="0" i="1" smtClean="0">
                              <a:solidFill>
                                <a:schemeClr val="tx1"/>
                              </a:solidFill>
                              <a:latin typeface="Cambria Math"/>
                            </a:rPr>
                            <m:t>2</m:t>
                          </m:r>
                        </m:sub>
                      </m:sSub>
                    </m:oMath>
                  </m:oMathPara>
                </a14:m>
                <a:endParaRPr lang="en-GB" sz="1600" dirty="0">
                  <a:solidFill>
                    <a:schemeClr val="tx1"/>
                  </a:solidFill>
                </a:endParaRPr>
              </a:p>
            </p:txBody>
          </p:sp>
        </mc:Choice>
        <mc:Fallback xmlns="">
          <p:sp>
            <p:nvSpPr>
              <p:cNvPr id="101" name="TextBox 100"/>
              <p:cNvSpPr txBox="1">
                <a:spLocks noRot="1" noChangeAspect="1" noMove="1" noResize="1" noEditPoints="1" noAdjustHandles="1" noChangeArrowheads="1" noChangeShapeType="1" noTextEdit="1"/>
              </p:cNvSpPr>
              <p:nvPr/>
            </p:nvSpPr>
            <p:spPr>
              <a:xfrm>
                <a:off x="4648200" y="6019800"/>
                <a:ext cx="1066800" cy="574581"/>
              </a:xfrm>
              <a:prstGeom prst="rect">
                <a:avLst/>
              </a:prstGeom>
              <a:blipFill rotWithShape="1">
                <a:blip r:embed="rId17"/>
                <a:stretch>
                  <a:fillRect/>
                </a:stretch>
              </a:blipFill>
            </p:spPr>
            <p:txBody>
              <a:bodyPr/>
              <a:lstStyle/>
              <a:p>
                <a:r>
                  <a:rPr lang="en-GB">
                    <a:noFill/>
                  </a:rPr>
                  <a:t> </a:t>
                </a:r>
              </a:p>
            </p:txBody>
          </p:sp>
        </mc:Fallback>
      </mc:AlternateContent>
      <p:sp>
        <p:nvSpPr>
          <p:cNvPr id="102" name="Arc 101"/>
          <p:cNvSpPr/>
          <p:nvPr/>
        </p:nvSpPr>
        <p:spPr>
          <a:xfrm>
            <a:off x="6248400" y="3352800"/>
            <a:ext cx="457200" cy="6096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3" name="TextBox 102"/>
          <p:cNvSpPr txBox="1"/>
          <p:nvPr/>
        </p:nvSpPr>
        <p:spPr>
          <a:xfrm>
            <a:off x="6658303" y="3276600"/>
            <a:ext cx="2514600" cy="738664"/>
          </a:xfrm>
          <a:prstGeom prst="rect">
            <a:avLst/>
          </a:prstGeom>
          <a:noFill/>
        </p:spPr>
        <p:txBody>
          <a:bodyPr wrap="square" rtlCol="0">
            <a:spAutoFit/>
          </a:bodyPr>
          <a:lstStyle/>
          <a:p>
            <a:pPr algn="ctr"/>
            <a:r>
              <a:rPr lang="en-GB" sz="1400" dirty="0">
                <a:solidFill>
                  <a:srgbClr val="FF0000"/>
                </a:solidFill>
                <a:latin typeface="Comic Sans MS" pitchFamily="66" charset="0"/>
              </a:rPr>
              <a:t>Eliminate v</a:t>
            </a:r>
            <a:r>
              <a:rPr lang="en-GB" sz="1400" baseline="-25000" dirty="0">
                <a:solidFill>
                  <a:srgbClr val="FF0000"/>
                </a:solidFill>
                <a:latin typeface="Comic Sans MS" pitchFamily="66" charset="0"/>
              </a:rPr>
              <a:t>2</a:t>
            </a:r>
            <a:r>
              <a:rPr lang="en-GB" sz="1400" dirty="0">
                <a:solidFill>
                  <a:srgbClr val="FF0000"/>
                </a:solidFill>
                <a:latin typeface="Comic Sans MS" pitchFamily="66" charset="0"/>
              </a:rPr>
              <a:t> by subtracting 1 from 2 (be careful with negatives)</a:t>
            </a:r>
            <a:endParaRPr lang="en-GB" sz="1400" b="1" dirty="0">
              <a:solidFill>
                <a:srgbClr val="FF0000"/>
              </a:solidFill>
              <a:latin typeface="Comic Sans MS" pitchFamily="66" charset="0"/>
            </a:endParaRPr>
          </a:p>
        </p:txBody>
      </p:sp>
      <p:sp>
        <p:nvSpPr>
          <p:cNvPr id="104" name="Arc 103"/>
          <p:cNvSpPr/>
          <p:nvPr/>
        </p:nvSpPr>
        <p:spPr>
          <a:xfrm>
            <a:off x="6248400" y="39624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5" name="TextBox 104"/>
          <p:cNvSpPr txBox="1"/>
          <p:nvPr/>
        </p:nvSpPr>
        <p:spPr>
          <a:xfrm>
            <a:off x="6629400" y="4038600"/>
            <a:ext cx="1219200" cy="307777"/>
          </a:xfrm>
          <a:prstGeom prst="rect">
            <a:avLst/>
          </a:prstGeom>
          <a:noFill/>
        </p:spPr>
        <p:txBody>
          <a:bodyPr wrap="square" rtlCol="0">
            <a:spAutoFit/>
          </a:bodyPr>
          <a:lstStyle/>
          <a:p>
            <a:pPr algn="ctr"/>
            <a:r>
              <a:rPr lang="en-GB" sz="1400" dirty="0">
                <a:solidFill>
                  <a:srgbClr val="FF0000"/>
                </a:solidFill>
                <a:latin typeface="Comic Sans MS" pitchFamily="66" charset="0"/>
              </a:rPr>
              <a:t>Divide by 3</a:t>
            </a:r>
            <a:endParaRPr lang="en-GB" sz="1400" b="1"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106" name="TextBox 105"/>
              <p:cNvSpPr txBox="1"/>
              <p:nvPr/>
            </p:nvSpPr>
            <p:spPr>
              <a:xfrm>
                <a:off x="7924800" y="2133600"/>
                <a:ext cx="1066800" cy="57458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GB" sz="1600" b="0" i="1" smtClean="0">
                              <a:solidFill>
                                <a:srgbClr val="FF0000"/>
                              </a:solidFill>
                              <a:latin typeface="Cambria Math" panose="02040503050406030204" pitchFamily="18" charset="0"/>
                            </a:rPr>
                          </m:ctrlPr>
                        </m:sSubPr>
                        <m:e>
                          <m:r>
                            <a:rPr lang="en-GB" sz="1600" b="0" i="1" smtClean="0">
                              <a:solidFill>
                                <a:srgbClr val="FF0000"/>
                              </a:solidFill>
                              <a:latin typeface="Cambria Math"/>
                            </a:rPr>
                            <m:t>𝑣</m:t>
                          </m:r>
                        </m:e>
                        <m:sub>
                          <m:r>
                            <a:rPr lang="en-GB" sz="1600" b="0" i="1" smtClean="0">
                              <a:solidFill>
                                <a:srgbClr val="FF0000"/>
                              </a:solidFill>
                              <a:latin typeface="Cambria Math"/>
                            </a:rPr>
                            <m:t>2</m:t>
                          </m:r>
                        </m:sub>
                      </m:sSub>
                      <m:r>
                        <a:rPr lang="en-GB" sz="1600" b="0" i="1" smtClean="0">
                          <a:solidFill>
                            <a:srgbClr val="FF0000"/>
                          </a:solidFill>
                          <a:latin typeface="Cambria Math"/>
                        </a:rPr>
                        <m:t>=</m:t>
                      </m:r>
                      <m:f>
                        <m:fPr>
                          <m:ctrlPr>
                            <a:rPr lang="en-GB" sz="1600" b="0" i="1" smtClean="0">
                              <a:solidFill>
                                <a:srgbClr val="FF0000"/>
                              </a:solidFill>
                              <a:latin typeface="Cambria Math" panose="02040503050406030204" pitchFamily="18" charset="0"/>
                            </a:rPr>
                          </m:ctrlPr>
                        </m:fPr>
                        <m:num>
                          <m:r>
                            <a:rPr lang="en-GB" sz="1600" b="0" i="1" smtClean="0">
                              <a:solidFill>
                                <a:srgbClr val="FF0000"/>
                              </a:solidFill>
                              <a:latin typeface="Cambria Math"/>
                            </a:rPr>
                            <m:t>1</m:t>
                          </m:r>
                        </m:num>
                        <m:den>
                          <m:r>
                            <a:rPr lang="en-GB" sz="1600" b="0" i="1" smtClean="0">
                              <a:solidFill>
                                <a:srgbClr val="FF0000"/>
                              </a:solidFill>
                              <a:latin typeface="Cambria Math"/>
                            </a:rPr>
                            <m:t>2</m:t>
                          </m:r>
                        </m:den>
                      </m:f>
                    </m:oMath>
                  </m:oMathPara>
                </a14:m>
                <a:endParaRPr lang="en-GB" sz="1600" dirty="0">
                  <a:solidFill>
                    <a:srgbClr val="FF0000"/>
                  </a:solidFill>
                </a:endParaRPr>
              </a:p>
            </p:txBody>
          </p:sp>
        </mc:Choice>
        <mc:Fallback xmlns="">
          <p:sp>
            <p:nvSpPr>
              <p:cNvPr id="106" name="TextBox 105"/>
              <p:cNvSpPr txBox="1">
                <a:spLocks noRot="1" noChangeAspect="1" noMove="1" noResize="1" noEditPoints="1" noAdjustHandles="1" noChangeArrowheads="1" noChangeShapeType="1" noTextEdit="1"/>
              </p:cNvSpPr>
              <p:nvPr/>
            </p:nvSpPr>
            <p:spPr>
              <a:xfrm>
                <a:off x="7924800" y="2133600"/>
                <a:ext cx="1066800" cy="574581"/>
              </a:xfrm>
              <a:prstGeom prst="rect">
                <a:avLst/>
              </a:prstGeom>
              <a:blipFill rotWithShape="1">
                <a:blip r:embed="rId18"/>
                <a:stretch>
                  <a:fillRect/>
                </a:stretch>
              </a:blipFill>
            </p:spPr>
            <p:txBody>
              <a:bodyPr/>
              <a:lstStyle/>
              <a:p>
                <a:r>
                  <a:rPr lang="en-GB">
                    <a:noFill/>
                  </a:rPr>
                  <a:t> </a:t>
                </a:r>
              </a:p>
            </p:txBody>
          </p:sp>
        </mc:Fallback>
      </mc:AlternateContent>
      <p:sp>
        <p:nvSpPr>
          <p:cNvPr id="107" name="Arc 106"/>
          <p:cNvSpPr/>
          <p:nvPr/>
        </p:nvSpPr>
        <p:spPr>
          <a:xfrm>
            <a:off x="6019800" y="50292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8" name="TextBox 107"/>
          <p:cNvSpPr txBox="1"/>
          <p:nvPr/>
        </p:nvSpPr>
        <p:spPr>
          <a:xfrm>
            <a:off x="6400800" y="5105400"/>
            <a:ext cx="12192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Sub in v</a:t>
            </a:r>
            <a:r>
              <a:rPr lang="en-GB" sz="1400" baseline="-25000" dirty="0">
                <a:solidFill>
                  <a:srgbClr val="FF0000"/>
                </a:solidFill>
                <a:latin typeface="Comic Sans MS" pitchFamily="66" charset="0"/>
              </a:rPr>
              <a:t>1</a:t>
            </a:r>
            <a:endParaRPr lang="en-GB" sz="1400" b="1" baseline="-25000" dirty="0">
              <a:solidFill>
                <a:srgbClr val="FF0000"/>
              </a:solidFill>
              <a:latin typeface="Comic Sans MS" pitchFamily="66" charset="0"/>
            </a:endParaRPr>
          </a:p>
        </p:txBody>
      </p:sp>
      <p:sp>
        <p:nvSpPr>
          <p:cNvPr id="112" name="Arc 111"/>
          <p:cNvSpPr/>
          <p:nvPr/>
        </p:nvSpPr>
        <p:spPr>
          <a:xfrm>
            <a:off x="6019800" y="54864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13" name="TextBox 112"/>
          <p:cNvSpPr txBox="1"/>
          <p:nvPr/>
        </p:nvSpPr>
        <p:spPr>
          <a:xfrm>
            <a:off x="6477000" y="5486400"/>
            <a:ext cx="685800" cy="307777"/>
          </a:xfrm>
          <a:prstGeom prst="rect">
            <a:avLst/>
          </a:prstGeom>
          <a:noFill/>
        </p:spPr>
        <p:txBody>
          <a:bodyPr wrap="square" rtlCol="0">
            <a:spAutoFit/>
          </a:bodyPr>
          <a:lstStyle/>
          <a:p>
            <a:pPr algn="ctr"/>
            <a:r>
              <a:rPr lang="en-GB" sz="1400" dirty="0">
                <a:solidFill>
                  <a:srgbClr val="FF0000"/>
                </a:solidFill>
                <a:latin typeface="Comic Sans MS" pitchFamily="66" charset="0"/>
              </a:rPr>
              <a:t>Add 4</a:t>
            </a:r>
            <a:endParaRPr lang="en-GB" sz="1400" b="1" baseline="-25000" dirty="0">
              <a:solidFill>
                <a:srgbClr val="FF0000"/>
              </a:solidFill>
              <a:latin typeface="Comic Sans MS" pitchFamily="66" charset="0"/>
            </a:endParaRPr>
          </a:p>
        </p:txBody>
      </p:sp>
      <p:sp>
        <p:nvSpPr>
          <p:cNvPr id="114" name="Arc 113"/>
          <p:cNvSpPr/>
          <p:nvPr/>
        </p:nvSpPr>
        <p:spPr>
          <a:xfrm>
            <a:off x="6019800" y="58674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15" name="TextBox 114"/>
          <p:cNvSpPr txBox="1"/>
          <p:nvPr/>
        </p:nvSpPr>
        <p:spPr>
          <a:xfrm>
            <a:off x="6400800" y="5943600"/>
            <a:ext cx="1219200" cy="307777"/>
          </a:xfrm>
          <a:prstGeom prst="rect">
            <a:avLst/>
          </a:prstGeom>
          <a:noFill/>
        </p:spPr>
        <p:txBody>
          <a:bodyPr wrap="square" rtlCol="0">
            <a:spAutoFit/>
          </a:bodyPr>
          <a:lstStyle/>
          <a:p>
            <a:pPr algn="ctr"/>
            <a:r>
              <a:rPr lang="en-GB" sz="1400" dirty="0">
                <a:solidFill>
                  <a:srgbClr val="FF0000"/>
                </a:solidFill>
                <a:latin typeface="Comic Sans MS" pitchFamily="66" charset="0"/>
              </a:rPr>
              <a:t>Divide by 2</a:t>
            </a:r>
            <a:endParaRPr lang="en-GB" sz="1400" b="1" baseline="-25000" dirty="0">
              <a:solidFill>
                <a:srgbClr val="FF0000"/>
              </a:solidFill>
              <a:latin typeface="Comic Sans MS" pitchFamily="66" charset="0"/>
            </a:endParaRPr>
          </a:p>
        </p:txBody>
      </p:sp>
      <p:sp>
        <p:nvSpPr>
          <p:cNvPr id="116" name="TextBox 115"/>
          <p:cNvSpPr txBox="1"/>
          <p:nvPr/>
        </p:nvSpPr>
        <p:spPr>
          <a:xfrm>
            <a:off x="3810000" y="4572000"/>
            <a:ext cx="4800600" cy="307777"/>
          </a:xfrm>
          <a:prstGeom prst="rect">
            <a:avLst/>
          </a:prstGeom>
          <a:noFill/>
        </p:spPr>
        <p:txBody>
          <a:bodyPr wrap="square" rtlCol="0">
            <a:spAutoFit/>
          </a:bodyPr>
          <a:lstStyle/>
          <a:p>
            <a:pPr algn="ctr"/>
            <a:r>
              <a:rPr lang="en-GB" sz="1400" dirty="0">
                <a:solidFill>
                  <a:srgbClr val="FF0000"/>
                </a:solidFill>
                <a:latin typeface="Comic Sans MS" pitchFamily="66" charset="0"/>
              </a:rPr>
              <a:t>Now sub this into one of the equations to find v</a:t>
            </a:r>
            <a:r>
              <a:rPr lang="en-GB" sz="1400" baseline="-25000" dirty="0">
                <a:solidFill>
                  <a:srgbClr val="FF0000"/>
                </a:solidFill>
                <a:latin typeface="Comic Sans MS" pitchFamily="66" charset="0"/>
              </a:rPr>
              <a:t>2</a:t>
            </a:r>
            <a:endParaRPr lang="en-GB" sz="1400" b="1" baseline="-25000" dirty="0">
              <a:solidFill>
                <a:srgbClr val="FF0000"/>
              </a:solidFill>
              <a:latin typeface="Comic Sans MS" pitchFamily="66" charset="0"/>
            </a:endParaRPr>
          </a:p>
        </p:txBody>
      </p:sp>
      <p:cxnSp>
        <p:nvCxnSpPr>
          <p:cNvPr id="117" name="Straight Arrow Connector 116"/>
          <p:cNvCxnSpPr/>
          <p:nvPr/>
        </p:nvCxnSpPr>
        <p:spPr>
          <a:xfrm flipH="1">
            <a:off x="6477000" y="2133600"/>
            <a:ext cx="457200"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18" name="TextBox 117"/>
          <p:cNvSpPr txBox="1"/>
          <p:nvPr/>
        </p:nvSpPr>
        <p:spPr>
          <a:xfrm>
            <a:off x="6553200" y="1828800"/>
            <a:ext cx="293670" cy="307777"/>
          </a:xfrm>
          <a:prstGeom prst="rect">
            <a:avLst/>
          </a:prstGeom>
          <a:noFill/>
        </p:spPr>
        <p:txBody>
          <a:bodyPr wrap="none" rtlCol="0">
            <a:spAutoFit/>
          </a:bodyPr>
          <a:lstStyle/>
          <a:p>
            <a:pPr algn="ctr"/>
            <a:r>
              <a:rPr lang="en-GB" sz="1400" dirty="0">
                <a:solidFill>
                  <a:srgbClr val="FF0000"/>
                </a:solidFill>
                <a:latin typeface="Comic Sans MS" pitchFamily="66" charset="0"/>
              </a:rPr>
              <a:t>4</a:t>
            </a:r>
            <a:endParaRPr lang="en-GB" sz="1400" baseline="-25000" dirty="0">
              <a:solidFill>
                <a:srgbClr val="FF0000"/>
              </a:solidFill>
              <a:latin typeface="Comic Sans MS" pitchFamily="66" charset="0"/>
            </a:endParaRPr>
          </a:p>
        </p:txBody>
      </p:sp>
      <p:cxnSp>
        <p:nvCxnSpPr>
          <p:cNvPr id="119" name="Straight Arrow Connector 118"/>
          <p:cNvCxnSpPr/>
          <p:nvPr/>
        </p:nvCxnSpPr>
        <p:spPr>
          <a:xfrm>
            <a:off x="7218105" y="2133600"/>
            <a:ext cx="457200"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0" name="TextBox 119"/>
          <p:cNvSpPr txBox="1"/>
          <p:nvPr/>
        </p:nvSpPr>
        <p:spPr>
          <a:xfrm>
            <a:off x="7239000" y="1828800"/>
            <a:ext cx="404278" cy="307777"/>
          </a:xfrm>
          <a:prstGeom prst="rect">
            <a:avLst/>
          </a:prstGeom>
          <a:noFill/>
        </p:spPr>
        <p:txBody>
          <a:bodyPr wrap="none" rtlCol="0">
            <a:spAutoFit/>
          </a:bodyPr>
          <a:lstStyle/>
          <a:p>
            <a:pPr algn="ctr"/>
            <a:r>
              <a:rPr lang="en-GB" sz="1400" baseline="30000" dirty="0">
                <a:solidFill>
                  <a:srgbClr val="FF0000"/>
                </a:solidFill>
                <a:latin typeface="Comic Sans MS" pitchFamily="66" charset="0"/>
              </a:rPr>
              <a:t>1</a:t>
            </a:r>
            <a:r>
              <a:rPr lang="en-GB" sz="1400" dirty="0">
                <a:solidFill>
                  <a:srgbClr val="FF0000"/>
                </a:solidFill>
                <a:latin typeface="Comic Sans MS" pitchFamily="66" charset="0"/>
              </a:rPr>
              <a:t>/</a:t>
            </a:r>
            <a:r>
              <a:rPr lang="en-GB" sz="1400" baseline="-25000" dirty="0">
                <a:solidFill>
                  <a:srgbClr val="FF0000"/>
                </a:solidFill>
                <a:latin typeface="Comic Sans MS" pitchFamily="66" charset="0"/>
              </a:rPr>
              <a:t>2</a:t>
            </a:r>
          </a:p>
        </p:txBody>
      </p:sp>
      <mc:AlternateContent xmlns:mc="http://schemas.openxmlformats.org/markup-compatibility/2006" xmlns:a14="http://schemas.microsoft.com/office/drawing/2010/main">
        <mc:Choice Requires="a14">
          <p:sp>
            <p:nvSpPr>
              <p:cNvPr id="72" name="TextBox 71"/>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72" name="TextBox 71"/>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4" name="TextBox 73"/>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74" name="TextBox 73"/>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2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5" name="TextBox 74"/>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75" name="TextBox 74"/>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2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0" name="TextBox 79"/>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80" name="TextBox 79"/>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22"/>
                <a:stretch>
                  <a:fillRect b="-3846"/>
                </a:stretch>
              </a:blipFill>
            </p:spPr>
            <p:txBody>
              <a:bodyPr/>
              <a:lstStyle/>
              <a:p>
                <a:r>
                  <a:rPr lang="en-GB">
                    <a:noFill/>
                  </a:rPr>
                  <a:t> </a:t>
                </a:r>
              </a:p>
            </p:txBody>
          </p:sp>
        </mc:Fallback>
      </mc:AlternateContent>
      <p:sp>
        <p:nvSpPr>
          <p:cNvPr id="81" name="TextBox 80"/>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23"/>
              </a:rPr>
              <a:t>Applet for collision demonstrations</a:t>
            </a:r>
            <a:endParaRPr lang="en-GB" sz="1400" dirty="0">
              <a:latin typeface="Comic Sans MS" pitchFamily="66" charset="0"/>
            </a:endParaRPr>
          </a:p>
        </p:txBody>
      </p:sp>
      <p:sp>
        <p:nvSpPr>
          <p:cNvPr id="82"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83" name="テキスト ボックス 3">
            <a:extLst>
              <a:ext uri="{FF2B5EF4-FFF2-40B4-BE49-F238E27FC236}">
                <a16:creationId xmlns:a16="http://schemas.microsoft.com/office/drawing/2014/main" id="{6B541AC0-0713-47D7-9D98-F34D1BB5D915}"/>
              </a:ext>
            </a:extLst>
          </p:cNvPr>
          <p:cNvSpPr txBox="1"/>
          <p:nvPr/>
        </p:nvSpPr>
        <p:spPr>
          <a:xfrm>
            <a:off x="8649954" y="6488668"/>
            <a:ext cx="494046" cy="369332"/>
          </a:xfrm>
          <a:prstGeom prst="rect">
            <a:avLst/>
          </a:prstGeom>
          <a:noFill/>
        </p:spPr>
        <p:txBody>
          <a:bodyPr wrap="none" rtlCol="0">
            <a:spAutoFit/>
          </a:bodyPr>
          <a:lstStyle/>
          <a:p>
            <a:r>
              <a:rPr lang="en-US" dirty="0">
                <a:latin typeface="Comic Sans MS" panose="030F0702030302020204" pitchFamily="66" charset="0"/>
              </a:rPr>
              <a:t>4A</a:t>
            </a:r>
            <a:endParaRPr lang="en-GB"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2924143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9"/>
                                        </p:tgtEl>
                                        <p:attrNameLst>
                                          <p:attrName>style.visibility</p:attrName>
                                        </p:attrNameLst>
                                      </p:cBhvr>
                                      <p:to>
                                        <p:strVal val="visible"/>
                                      </p:to>
                                    </p:set>
                                    <p:animEffect transition="in" filter="blinds(horizontal)">
                                      <p:cBhvr>
                                        <p:cTn id="7" dur="500"/>
                                        <p:tgtEl>
                                          <p:spTgt spid="8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90"/>
                                        </p:tgtEl>
                                        <p:attrNameLst>
                                          <p:attrName>style.visibility</p:attrName>
                                        </p:attrNameLst>
                                      </p:cBhvr>
                                      <p:to>
                                        <p:strVal val="visible"/>
                                      </p:to>
                                    </p:set>
                                    <p:animEffect transition="in" filter="blinds(horizontal)">
                                      <p:cBhvr>
                                        <p:cTn id="10" dur="500"/>
                                        <p:tgtEl>
                                          <p:spTgt spid="90"/>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blinds(horizontal)">
                                      <p:cBhvr>
                                        <p:cTn id="13" dur="500"/>
                                        <p:tgtEl>
                                          <p:spTgt spid="9"/>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91"/>
                                        </p:tgtEl>
                                        <p:attrNameLst>
                                          <p:attrName>style.visibility</p:attrName>
                                        </p:attrNameLst>
                                      </p:cBhvr>
                                      <p:to>
                                        <p:strVal val="visible"/>
                                      </p:to>
                                    </p:set>
                                    <p:animEffect transition="in" filter="blinds(horizontal)">
                                      <p:cBhvr>
                                        <p:cTn id="16" dur="500"/>
                                        <p:tgtEl>
                                          <p:spTgt spid="91"/>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102"/>
                                        </p:tgtEl>
                                        <p:attrNameLst>
                                          <p:attrName>style.visibility</p:attrName>
                                        </p:attrNameLst>
                                      </p:cBhvr>
                                      <p:to>
                                        <p:strVal val="visible"/>
                                      </p:to>
                                    </p:set>
                                    <p:animEffect transition="in" filter="blinds(horizontal)">
                                      <p:cBhvr>
                                        <p:cTn id="21" dur="500"/>
                                        <p:tgtEl>
                                          <p:spTgt spid="102"/>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103"/>
                                        </p:tgtEl>
                                        <p:attrNameLst>
                                          <p:attrName>style.visibility</p:attrName>
                                        </p:attrNameLst>
                                      </p:cBhvr>
                                      <p:to>
                                        <p:strVal val="visible"/>
                                      </p:to>
                                    </p:set>
                                    <p:animEffect transition="in" filter="blinds(horizontal)">
                                      <p:cBhvr>
                                        <p:cTn id="26" dur="500"/>
                                        <p:tgtEl>
                                          <p:spTgt spid="103"/>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92"/>
                                        </p:tgtEl>
                                        <p:attrNameLst>
                                          <p:attrName>style.visibility</p:attrName>
                                        </p:attrNameLst>
                                      </p:cBhvr>
                                      <p:to>
                                        <p:strVal val="visible"/>
                                      </p:to>
                                    </p:set>
                                    <p:animEffect transition="in" filter="blinds(horizontal)">
                                      <p:cBhvr>
                                        <p:cTn id="31" dur="500"/>
                                        <p:tgtEl>
                                          <p:spTgt spid="92"/>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93"/>
                                        </p:tgtEl>
                                        <p:attrNameLst>
                                          <p:attrName>style.visibility</p:attrName>
                                        </p:attrNameLst>
                                      </p:cBhvr>
                                      <p:to>
                                        <p:strVal val="visible"/>
                                      </p:to>
                                    </p:set>
                                    <p:animEffect transition="in" filter="blinds(horizontal)">
                                      <p:cBhvr>
                                        <p:cTn id="36" dur="500"/>
                                        <p:tgtEl>
                                          <p:spTgt spid="93"/>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104"/>
                                        </p:tgtEl>
                                        <p:attrNameLst>
                                          <p:attrName>style.visibility</p:attrName>
                                        </p:attrNameLst>
                                      </p:cBhvr>
                                      <p:to>
                                        <p:strVal val="visible"/>
                                      </p:to>
                                    </p:set>
                                    <p:animEffect transition="in" filter="blinds(horizontal)">
                                      <p:cBhvr>
                                        <p:cTn id="41" dur="500"/>
                                        <p:tgtEl>
                                          <p:spTgt spid="104"/>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105"/>
                                        </p:tgtEl>
                                        <p:attrNameLst>
                                          <p:attrName>style.visibility</p:attrName>
                                        </p:attrNameLst>
                                      </p:cBhvr>
                                      <p:to>
                                        <p:strVal val="visible"/>
                                      </p:to>
                                    </p:set>
                                    <p:animEffect transition="in" filter="blinds(horizontal)">
                                      <p:cBhvr>
                                        <p:cTn id="46" dur="500"/>
                                        <p:tgtEl>
                                          <p:spTgt spid="105"/>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95"/>
                                        </p:tgtEl>
                                        <p:attrNameLst>
                                          <p:attrName>style.visibility</p:attrName>
                                        </p:attrNameLst>
                                      </p:cBhvr>
                                      <p:to>
                                        <p:strVal val="visible"/>
                                      </p:to>
                                    </p:set>
                                    <p:animEffect transition="in" filter="blinds(horizontal)">
                                      <p:cBhvr>
                                        <p:cTn id="51" dur="500"/>
                                        <p:tgtEl>
                                          <p:spTgt spid="95"/>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96"/>
                                        </p:tgtEl>
                                        <p:attrNameLst>
                                          <p:attrName>style.visibility</p:attrName>
                                        </p:attrNameLst>
                                      </p:cBhvr>
                                      <p:to>
                                        <p:strVal val="visible"/>
                                      </p:to>
                                    </p:set>
                                    <p:animEffect transition="in" filter="blinds(horizontal)">
                                      <p:cBhvr>
                                        <p:cTn id="56" dur="500"/>
                                        <p:tgtEl>
                                          <p:spTgt spid="96"/>
                                        </p:tgtEl>
                                      </p:cBhvr>
                                    </p:animEffect>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116"/>
                                        </p:tgtEl>
                                        <p:attrNameLst>
                                          <p:attrName>style.visibility</p:attrName>
                                        </p:attrNameLst>
                                      </p:cBhvr>
                                      <p:to>
                                        <p:strVal val="visible"/>
                                      </p:to>
                                    </p:set>
                                    <p:animEffect transition="in" filter="blinds(horizontal)">
                                      <p:cBhvr>
                                        <p:cTn id="61" dur="500"/>
                                        <p:tgtEl>
                                          <p:spTgt spid="116"/>
                                        </p:tgtEl>
                                      </p:cBhvr>
                                    </p:animEffect>
                                  </p:childTnLst>
                                </p:cTn>
                              </p:par>
                            </p:childTnLst>
                          </p:cTn>
                        </p:par>
                      </p:childTnLst>
                    </p:cTn>
                  </p:par>
                  <p:par>
                    <p:cTn id="62" fill="hold">
                      <p:stCondLst>
                        <p:cond delay="indefinite"/>
                      </p:stCondLst>
                      <p:childTnLst>
                        <p:par>
                          <p:cTn id="63" fill="hold">
                            <p:stCondLst>
                              <p:cond delay="0"/>
                            </p:stCondLst>
                            <p:childTnLst>
                              <p:par>
                                <p:cTn id="64" presetID="3" presetClass="entr" presetSubtype="10" fill="hold" grpId="0" nodeType="clickEffect">
                                  <p:stCondLst>
                                    <p:cond delay="0"/>
                                  </p:stCondLst>
                                  <p:childTnLst>
                                    <p:set>
                                      <p:cBhvr>
                                        <p:cTn id="65" dur="1" fill="hold">
                                          <p:stCondLst>
                                            <p:cond delay="0"/>
                                          </p:stCondLst>
                                        </p:cTn>
                                        <p:tgtEl>
                                          <p:spTgt spid="98"/>
                                        </p:tgtEl>
                                        <p:attrNameLst>
                                          <p:attrName>style.visibility</p:attrName>
                                        </p:attrNameLst>
                                      </p:cBhvr>
                                      <p:to>
                                        <p:strVal val="visible"/>
                                      </p:to>
                                    </p:set>
                                    <p:animEffect transition="in" filter="blinds(horizontal)">
                                      <p:cBhvr>
                                        <p:cTn id="66" dur="500"/>
                                        <p:tgtEl>
                                          <p:spTgt spid="98"/>
                                        </p:tgtEl>
                                      </p:cBhvr>
                                    </p:animEffect>
                                  </p:childTnLst>
                                </p:cTn>
                              </p:par>
                              <p:par>
                                <p:cTn id="67" presetID="3" presetClass="entr" presetSubtype="10" fill="hold" grpId="0" nodeType="withEffect">
                                  <p:stCondLst>
                                    <p:cond delay="0"/>
                                  </p:stCondLst>
                                  <p:childTnLst>
                                    <p:set>
                                      <p:cBhvr>
                                        <p:cTn id="68" dur="1" fill="hold">
                                          <p:stCondLst>
                                            <p:cond delay="0"/>
                                          </p:stCondLst>
                                        </p:cTn>
                                        <p:tgtEl>
                                          <p:spTgt spid="97"/>
                                        </p:tgtEl>
                                        <p:attrNameLst>
                                          <p:attrName>style.visibility</p:attrName>
                                        </p:attrNameLst>
                                      </p:cBhvr>
                                      <p:to>
                                        <p:strVal val="visible"/>
                                      </p:to>
                                    </p:set>
                                    <p:animEffect transition="in" filter="blinds(horizontal)">
                                      <p:cBhvr>
                                        <p:cTn id="69" dur="500"/>
                                        <p:tgtEl>
                                          <p:spTgt spid="97"/>
                                        </p:tgtEl>
                                      </p:cBhvr>
                                    </p:animEffect>
                                  </p:childTnLst>
                                </p:cTn>
                              </p:par>
                            </p:childTnLst>
                          </p:cTn>
                        </p:par>
                      </p:childTnLst>
                    </p:cTn>
                  </p:par>
                  <p:par>
                    <p:cTn id="70" fill="hold">
                      <p:stCondLst>
                        <p:cond delay="indefinite"/>
                      </p:stCondLst>
                      <p:childTnLst>
                        <p:par>
                          <p:cTn id="71" fill="hold">
                            <p:stCondLst>
                              <p:cond delay="0"/>
                            </p:stCondLst>
                            <p:childTnLst>
                              <p:par>
                                <p:cTn id="72" presetID="3" presetClass="entr" presetSubtype="10" fill="hold" grpId="0" nodeType="clickEffect">
                                  <p:stCondLst>
                                    <p:cond delay="0"/>
                                  </p:stCondLst>
                                  <p:childTnLst>
                                    <p:set>
                                      <p:cBhvr>
                                        <p:cTn id="73" dur="1" fill="hold">
                                          <p:stCondLst>
                                            <p:cond delay="0"/>
                                          </p:stCondLst>
                                        </p:cTn>
                                        <p:tgtEl>
                                          <p:spTgt spid="107"/>
                                        </p:tgtEl>
                                        <p:attrNameLst>
                                          <p:attrName>style.visibility</p:attrName>
                                        </p:attrNameLst>
                                      </p:cBhvr>
                                      <p:to>
                                        <p:strVal val="visible"/>
                                      </p:to>
                                    </p:set>
                                    <p:animEffect transition="in" filter="blinds(horizontal)">
                                      <p:cBhvr>
                                        <p:cTn id="74" dur="500"/>
                                        <p:tgtEl>
                                          <p:spTgt spid="107"/>
                                        </p:tgtEl>
                                      </p:cBhvr>
                                    </p:animEffect>
                                  </p:childTnLst>
                                </p:cTn>
                              </p:par>
                            </p:childTnLst>
                          </p:cTn>
                        </p:par>
                      </p:childTnLst>
                    </p:cTn>
                  </p:par>
                  <p:par>
                    <p:cTn id="75" fill="hold">
                      <p:stCondLst>
                        <p:cond delay="indefinite"/>
                      </p:stCondLst>
                      <p:childTnLst>
                        <p:par>
                          <p:cTn id="76" fill="hold">
                            <p:stCondLst>
                              <p:cond delay="0"/>
                            </p:stCondLst>
                            <p:childTnLst>
                              <p:par>
                                <p:cTn id="77" presetID="3" presetClass="entr" presetSubtype="10" fill="hold" grpId="0" nodeType="clickEffect">
                                  <p:stCondLst>
                                    <p:cond delay="0"/>
                                  </p:stCondLst>
                                  <p:childTnLst>
                                    <p:set>
                                      <p:cBhvr>
                                        <p:cTn id="78" dur="1" fill="hold">
                                          <p:stCondLst>
                                            <p:cond delay="0"/>
                                          </p:stCondLst>
                                        </p:cTn>
                                        <p:tgtEl>
                                          <p:spTgt spid="108"/>
                                        </p:tgtEl>
                                        <p:attrNameLst>
                                          <p:attrName>style.visibility</p:attrName>
                                        </p:attrNameLst>
                                      </p:cBhvr>
                                      <p:to>
                                        <p:strVal val="visible"/>
                                      </p:to>
                                    </p:set>
                                    <p:animEffect transition="in" filter="blinds(horizontal)">
                                      <p:cBhvr>
                                        <p:cTn id="79" dur="500"/>
                                        <p:tgtEl>
                                          <p:spTgt spid="108"/>
                                        </p:tgtEl>
                                      </p:cBhvr>
                                    </p:animEffect>
                                  </p:childTnLst>
                                </p:cTn>
                              </p:par>
                            </p:childTnLst>
                          </p:cTn>
                        </p:par>
                      </p:childTnLst>
                    </p:cTn>
                  </p:par>
                  <p:par>
                    <p:cTn id="80" fill="hold">
                      <p:stCondLst>
                        <p:cond delay="indefinite"/>
                      </p:stCondLst>
                      <p:childTnLst>
                        <p:par>
                          <p:cTn id="81" fill="hold">
                            <p:stCondLst>
                              <p:cond delay="0"/>
                            </p:stCondLst>
                            <p:childTnLst>
                              <p:par>
                                <p:cTn id="82" presetID="3" presetClass="entr" presetSubtype="10" fill="hold" grpId="0" nodeType="clickEffect">
                                  <p:stCondLst>
                                    <p:cond delay="0"/>
                                  </p:stCondLst>
                                  <p:childTnLst>
                                    <p:set>
                                      <p:cBhvr>
                                        <p:cTn id="83" dur="1" fill="hold">
                                          <p:stCondLst>
                                            <p:cond delay="0"/>
                                          </p:stCondLst>
                                        </p:cTn>
                                        <p:tgtEl>
                                          <p:spTgt spid="99"/>
                                        </p:tgtEl>
                                        <p:attrNameLst>
                                          <p:attrName>style.visibility</p:attrName>
                                        </p:attrNameLst>
                                      </p:cBhvr>
                                      <p:to>
                                        <p:strVal val="visible"/>
                                      </p:to>
                                    </p:set>
                                    <p:animEffect transition="in" filter="blinds(horizontal)">
                                      <p:cBhvr>
                                        <p:cTn id="84" dur="500"/>
                                        <p:tgtEl>
                                          <p:spTgt spid="99"/>
                                        </p:tgtEl>
                                      </p:cBhvr>
                                    </p:animEffect>
                                  </p:childTnLst>
                                </p:cTn>
                              </p:par>
                            </p:childTnLst>
                          </p:cTn>
                        </p:par>
                      </p:childTnLst>
                    </p:cTn>
                  </p:par>
                  <p:par>
                    <p:cTn id="85" fill="hold">
                      <p:stCondLst>
                        <p:cond delay="indefinite"/>
                      </p:stCondLst>
                      <p:childTnLst>
                        <p:par>
                          <p:cTn id="86" fill="hold">
                            <p:stCondLst>
                              <p:cond delay="0"/>
                            </p:stCondLst>
                            <p:childTnLst>
                              <p:par>
                                <p:cTn id="87" presetID="3" presetClass="entr" presetSubtype="10" fill="hold" grpId="0" nodeType="clickEffect">
                                  <p:stCondLst>
                                    <p:cond delay="0"/>
                                  </p:stCondLst>
                                  <p:childTnLst>
                                    <p:set>
                                      <p:cBhvr>
                                        <p:cTn id="88" dur="1" fill="hold">
                                          <p:stCondLst>
                                            <p:cond delay="0"/>
                                          </p:stCondLst>
                                        </p:cTn>
                                        <p:tgtEl>
                                          <p:spTgt spid="112"/>
                                        </p:tgtEl>
                                        <p:attrNameLst>
                                          <p:attrName>style.visibility</p:attrName>
                                        </p:attrNameLst>
                                      </p:cBhvr>
                                      <p:to>
                                        <p:strVal val="visible"/>
                                      </p:to>
                                    </p:set>
                                    <p:animEffect transition="in" filter="blinds(horizontal)">
                                      <p:cBhvr>
                                        <p:cTn id="89" dur="500"/>
                                        <p:tgtEl>
                                          <p:spTgt spid="112"/>
                                        </p:tgtEl>
                                      </p:cBhvr>
                                    </p:animEffect>
                                  </p:childTnLst>
                                </p:cTn>
                              </p:par>
                            </p:childTnLst>
                          </p:cTn>
                        </p:par>
                      </p:childTnLst>
                    </p:cTn>
                  </p:par>
                  <p:par>
                    <p:cTn id="90" fill="hold">
                      <p:stCondLst>
                        <p:cond delay="indefinite"/>
                      </p:stCondLst>
                      <p:childTnLst>
                        <p:par>
                          <p:cTn id="91" fill="hold">
                            <p:stCondLst>
                              <p:cond delay="0"/>
                            </p:stCondLst>
                            <p:childTnLst>
                              <p:par>
                                <p:cTn id="92" presetID="3" presetClass="entr" presetSubtype="10" fill="hold" grpId="0" nodeType="clickEffect">
                                  <p:stCondLst>
                                    <p:cond delay="0"/>
                                  </p:stCondLst>
                                  <p:childTnLst>
                                    <p:set>
                                      <p:cBhvr>
                                        <p:cTn id="93" dur="1" fill="hold">
                                          <p:stCondLst>
                                            <p:cond delay="0"/>
                                          </p:stCondLst>
                                        </p:cTn>
                                        <p:tgtEl>
                                          <p:spTgt spid="113"/>
                                        </p:tgtEl>
                                        <p:attrNameLst>
                                          <p:attrName>style.visibility</p:attrName>
                                        </p:attrNameLst>
                                      </p:cBhvr>
                                      <p:to>
                                        <p:strVal val="visible"/>
                                      </p:to>
                                    </p:set>
                                    <p:animEffect transition="in" filter="blinds(horizontal)">
                                      <p:cBhvr>
                                        <p:cTn id="94" dur="500"/>
                                        <p:tgtEl>
                                          <p:spTgt spid="113"/>
                                        </p:tgtEl>
                                      </p:cBhvr>
                                    </p:animEffect>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100"/>
                                        </p:tgtEl>
                                        <p:attrNameLst>
                                          <p:attrName>style.visibility</p:attrName>
                                        </p:attrNameLst>
                                      </p:cBhvr>
                                      <p:to>
                                        <p:strVal val="visible"/>
                                      </p:to>
                                    </p:set>
                                    <p:animEffect transition="in" filter="blinds(horizontal)">
                                      <p:cBhvr>
                                        <p:cTn id="99" dur="500"/>
                                        <p:tgtEl>
                                          <p:spTgt spid="100"/>
                                        </p:tgtEl>
                                      </p:cBhvr>
                                    </p:animEffect>
                                  </p:childTnLst>
                                </p:cTn>
                              </p:par>
                            </p:childTnLst>
                          </p:cTn>
                        </p:par>
                      </p:childTnLst>
                    </p:cTn>
                  </p:par>
                  <p:par>
                    <p:cTn id="100" fill="hold">
                      <p:stCondLst>
                        <p:cond delay="indefinite"/>
                      </p:stCondLst>
                      <p:childTnLst>
                        <p:par>
                          <p:cTn id="101" fill="hold">
                            <p:stCondLst>
                              <p:cond delay="0"/>
                            </p:stCondLst>
                            <p:childTnLst>
                              <p:par>
                                <p:cTn id="102" presetID="3" presetClass="entr" presetSubtype="10" fill="hold" grpId="0" nodeType="clickEffect">
                                  <p:stCondLst>
                                    <p:cond delay="0"/>
                                  </p:stCondLst>
                                  <p:childTnLst>
                                    <p:set>
                                      <p:cBhvr>
                                        <p:cTn id="103" dur="1" fill="hold">
                                          <p:stCondLst>
                                            <p:cond delay="0"/>
                                          </p:stCondLst>
                                        </p:cTn>
                                        <p:tgtEl>
                                          <p:spTgt spid="114"/>
                                        </p:tgtEl>
                                        <p:attrNameLst>
                                          <p:attrName>style.visibility</p:attrName>
                                        </p:attrNameLst>
                                      </p:cBhvr>
                                      <p:to>
                                        <p:strVal val="visible"/>
                                      </p:to>
                                    </p:set>
                                    <p:animEffect transition="in" filter="blinds(horizontal)">
                                      <p:cBhvr>
                                        <p:cTn id="104" dur="500"/>
                                        <p:tgtEl>
                                          <p:spTgt spid="114"/>
                                        </p:tgtEl>
                                      </p:cBhvr>
                                    </p:animEffect>
                                  </p:childTnLst>
                                </p:cTn>
                              </p:par>
                            </p:childTnLst>
                          </p:cTn>
                        </p:par>
                      </p:childTnLst>
                    </p:cTn>
                  </p:par>
                  <p:par>
                    <p:cTn id="105" fill="hold">
                      <p:stCondLst>
                        <p:cond delay="indefinite"/>
                      </p:stCondLst>
                      <p:childTnLst>
                        <p:par>
                          <p:cTn id="106" fill="hold">
                            <p:stCondLst>
                              <p:cond delay="0"/>
                            </p:stCondLst>
                            <p:childTnLst>
                              <p:par>
                                <p:cTn id="107" presetID="3" presetClass="entr" presetSubtype="10" fill="hold" grpId="0" nodeType="clickEffect">
                                  <p:stCondLst>
                                    <p:cond delay="0"/>
                                  </p:stCondLst>
                                  <p:childTnLst>
                                    <p:set>
                                      <p:cBhvr>
                                        <p:cTn id="108" dur="1" fill="hold">
                                          <p:stCondLst>
                                            <p:cond delay="0"/>
                                          </p:stCondLst>
                                        </p:cTn>
                                        <p:tgtEl>
                                          <p:spTgt spid="115"/>
                                        </p:tgtEl>
                                        <p:attrNameLst>
                                          <p:attrName>style.visibility</p:attrName>
                                        </p:attrNameLst>
                                      </p:cBhvr>
                                      <p:to>
                                        <p:strVal val="visible"/>
                                      </p:to>
                                    </p:set>
                                    <p:animEffect transition="in" filter="blinds(horizontal)">
                                      <p:cBhvr>
                                        <p:cTn id="109" dur="500"/>
                                        <p:tgtEl>
                                          <p:spTgt spid="115"/>
                                        </p:tgtEl>
                                      </p:cBhvr>
                                    </p:animEffect>
                                  </p:childTnLst>
                                </p:cTn>
                              </p:par>
                            </p:childTnLst>
                          </p:cTn>
                        </p:par>
                      </p:childTnLst>
                    </p:cTn>
                  </p:par>
                  <p:par>
                    <p:cTn id="110" fill="hold">
                      <p:stCondLst>
                        <p:cond delay="indefinite"/>
                      </p:stCondLst>
                      <p:childTnLst>
                        <p:par>
                          <p:cTn id="111" fill="hold">
                            <p:stCondLst>
                              <p:cond delay="0"/>
                            </p:stCondLst>
                            <p:childTnLst>
                              <p:par>
                                <p:cTn id="112" presetID="3" presetClass="entr" presetSubtype="10" fill="hold" grpId="0" nodeType="clickEffect">
                                  <p:stCondLst>
                                    <p:cond delay="0"/>
                                  </p:stCondLst>
                                  <p:childTnLst>
                                    <p:set>
                                      <p:cBhvr>
                                        <p:cTn id="113" dur="1" fill="hold">
                                          <p:stCondLst>
                                            <p:cond delay="0"/>
                                          </p:stCondLst>
                                        </p:cTn>
                                        <p:tgtEl>
                                          <p:spTgt spid="101"/>
                                        </p:tgtEl>
                                        <p:attrNameLst>
                                          <p:attrName>style.visibility</p:attrName>
                                        </p:attrNameLst>
                                      </p:cBhvr>
                                      <p:to>
                                        <p:strVal val="visible"/>
                                      </p:to>
                                    </p:set>
                                    <p:animEffect transition="in" filter="blinds(horizontal)">
                                      <p:cBhvr>
                                        <p:cTn id="114" dur="500"/>
                                        <p:tgtEl>
                                          <p:spTgt spid="101"/>
                                        </p:tgtEl>
                                      </p:cBhvr>
                                    </p:animEffect>
                                  </p:childTnLst>
                                </p:cTn>
                              </p:par>
                            </p:childTnLst>
                          </p:cTn>
                        </p:par>
                      </p:childTnLst>
                    </p:cTn>
                  </p:par>
                  <p:par>
                    <p:cTn id="115" fill="hold">
                      <p:stCondLst>
                        <p:cond delay="indefinite"/>
                      </p:stCondLst>
                      <p:childTnLst>
                        <p:par>
                          <p:cTn id="116" fill="hold">
                            <p:stCondLst>
                              <p:cond delay="0"/>
                            </p:stCondLst>
                            <p:childTnLst>
                              <p:par>
                                <p:cTn id="117" presetID="3" presetClass="entr" presetSubtype="10" fill="hold" grpId="0" nodeType="clickEffect">
                                  <p:stCondLst>
                                    <p:cond delay="0"/>
                                  </p:stCondLst>
                                  <p:childTnLst>
                                    <p:set>
                                      <p:cBhvr>
                                        <p:cTn id="118" dur="1" fill="hold">
                                          <p:stCondLst>
                                            <p:cond delay="0"/>
                                          </p:stCondLst>
                                        </p:cTn>
                                        <p:tgtEl>
                                          <p:spTgt spid="106"/>
                                        </p:tgtEl>
                                        <p:attrNameLst>
                                          <p:attrName>style.visibility</p:attrName>
                                        </p:attrNameLst>
                                      </p:cBhvr>
                                      <p:to>
                                        <p:strVal val="visible"/>
                                      </p:to>
                                    </p:set>
                                    <p:animEffect transition="in" filter="blinds(horizontal)">
                                      <p:cBhvr>
                                        <p:cTn id="119" dur="500"/>
                                        <p:tgtEl>
                                          <p:spTgt spid="106"/>
                                        </p:tgtEl>
                                      </p:cBhvr>
                                    </p:animEffect>
                                  </p:childTnLst>
                                </p:cTn>
                              </p:par>
                            </p:childTnLst>
                          </p:cTn>
                        </p:par>
                      </p:childTnLst>
                    </p:cTn>
                  </p:par>
                  <p:par>
                    <p:cTn id="120" fill="hold">
                      <p:stCondLst>
                        <p:cond delay="indefinite"/>
                      </p:stCondLst>
                      <p:childTnLst>
                        <p:par>
                          <p:cTn id="121" fill="hold">
                            <p:stCondLst>
                              <p:cond delay="0"/>
                            </p:stCondLst>
                            <p:childTnLst>
                              <p:par>
                                <p:cTn id="122" presetID="3" presetClass="exit" presetSubtype="10" fill="hold" nodeType="clickEffect">
                                  <p:stCondLst>
                                    <p:cond delay="0"/>
                                  </p:stCondLst>
                                  <p:childTnLst>
                                    <p:animEffect transition="out" filter="blinds(horizontal)">
                                      <p:cBhvr>
                                        <p:cTn id="123" dur="500"/>
                                        <p:tgtEl>
                                          <p:spTgt spid="78"/>
                                        </p:tgtEl>
                                      </p:cBhvr>
                                    </p:animEffect>
                                    <p:set>
                                      <p:cBhvr>
                                        <p:cTn id="124" dur="1" fill="hold">
                                          <p:stCondLst>
                                            <p:cond delay="499"/>
                                          </p:stCondLst>
                                        </p:cTn>
                                        <p:tgtEl>
                                          <p:spTgt spid="78"/>
                                        </p:tgtEl>
                                        <p:attrNameLst>
                                          <p:attrName>style.visibility</p:attrName>
                                        </p:attrNameLst>
                                      </p:cBhvr>
                                      <p:to>
                                        <p:strVal val="hidden"/>
                                      </p:to>
                                    </p:set>
                                  </p:childTnLst>
                                </p:cTn>
                              </p:par>
                              <p:par>
                                <p:cTn id="125" presetID="3" presetClass="exit" presetSubtype="10" fill="hold" grpId="0" nodeType="withEffect">
                                  <p:stCondLst>
                                    <p:cond delay="0"/>
                                  </p:stCondLst>
                                  <p:childTnLst>
                                    <p:animEffect transition="out" filter="blinds(horizontal)">
                                      <p:cBhvr>
                                        <p:cTn id="126" dur="500"/>
                                        <p:tgtEl>
                                          <p:spTgt spid="79"/>
                                        </p:tgtEl>
                                      </p:cBhvr>
                                    </p:animEffect>
                                    <p:set>
                                      <p:cBhvr>
                                        <p:cTn id="127" dur="1" fill="hold">
                                          <p:stCondLst>
                                            <p:cond delay="499"/>
                                          </p:stCondLst>
                                        </p:cTn>
                                        <p:tgtEl>
                                          <p:spTgt spid="79"/>
                                        </p:tgtEl>
                                        <p:attrNameLst>
                                          <p:attrName>style.visibility</p:attrName>
                                        </p:attrNameLst>
                                      </p:cBhvr>
                                      <p:to>
                                        <p:strVal val="hidden"/>
                                      </p:to>
                                    </p:set>
                                  </p:childTnLst>
                                </p:cTn>
                              </p:par>
                              <p:par>
                                <p:cTn id="128" presetID="3" presetClass="exit" presetSubtype="10" fill="hold" nodeType="withEffect">
                                  <p:stCondLst>
                                    <p:cond delay="0"/>
                                  </p:stCondLst>
                                  <p:childTnLst>
                                    <p:animEffect transition="out" filter="blinds(horizontal)">
                                      <p:cBhvr>
                                        <p:cTn id="129" dur="500"/>
                                        <p:tgtEl>
                                          <p:spTgt spid="61"/>
                                        </p:tgtEl>
                                      </p:cBhvr>
                                    </p:animEffect>
                                    <p:set>
                                      <p:cBhvr>
                                        <p:cTn id="130" dur="1" fill="hold">
                                          <p:stCondLst>
                                            <p:cond delay="499"/>
                                          </p:stCondLst>
                                        </p:cTn>
                                        <p:tgtEl>
                                          <p:spTgt spid="61"/>
                                        </p:tgtEl>
                                        <p:attrNameLst>
                                          <p:attrName>style.visibility</p:attrName>
                                        </p:attrNameLst>
                                      </p:cBhvr>
                                      <p:to>
                                        <p:strVal val="hidden"/>
                                      </p:to>
                                    </p:set>
                                  </p:childTnLst>
                                </p:cTn>
                              </p:par>
                              <p:par>
                                <p:cTn id="131" presetID="3" presetClass="exit" presetSubtype="10" fill="hold" grpId="0" nodeType="withEffect">
                                  <p:stCondLst>
                                    <p:cond delay="0"/>
                                  </p:stCondLst>
                                  <p:childTnLst>
                                    <p:animEffect transition="out" filter="blinds(horizontal)">
                                      <p:cBhvr>
                                        <p:cTn id="132" dur="500"/>
                                        <p:tgtEl>
                                          <p:spTgt spid="62"/>
                                        </p:tgtEl>
                                      </p:cBhvr>
                                    </p:animEffect>
                                    <p:set>
                                      <p:cBhvr>
                                        <p:cTn id="133" dur="1" fill="hold">
                                          <p:stCondLst>
                                            <p:cond delay="499"/>
                                          </p:stCondLst>
                                        </p:cTn>
                                        <p:tgtEl>
                                          <p:spTgt spid="62"/>
                                        </p:tgtEl>
                                        <p:attrNameLst>
                                          <p:attrName>style.visibility</p:attrName>
                                        </p:attrNameLst>
                                      </p:cBhvr>
                                      <p:to>
                                        <p:strVal val="hidden"/>
                                      </p:to>
                                    </p:set>
                                  </p:childTnLst>
                                </p:cTn>
                              </p:par>
                            </p:childTnLst>
                          </p:cTn>
                        </p:par>
                      </p:childTnLst>
                    </p:cTn>
                  </p:par>
                  <p:par>
                    <p:cTn id="134" fill="hold">
                      <p:stCondLst>
                        <p:cond delay="indefinite"/>
                      </p:stCondLst>
                      <p:childTnLst>
                        <p:par>
                          <p:cTn id="135" fill="hold">
                            <p:stCondLst>
                              <p:cond delay="0"/>
                            </p:stCondLst>
                            <p:childTnLst>
                              <p:par>
                                <p:cTn id="136" presetID="3" presetClass="entr" presetSubtype="10" fill="hold" nodeType="clickEffect">
                                  <p:stCondLst>
                                    <p:cond delay="0"/>
                                  </p:stCondLst>
                                  <p:childTnLst>
                                    <p:set>
                                      <p:cBhvr>
                                        <p:cTn id="137" dur="1" fill="hold">
                                          <p:stCondLst>
                                            <p:cond delay="0"/>
                                          </p:stCondLst>
                                        </p:cTn>
                                        <p:tgtEl>
                                          <p:spTgt spid="117"/>
                                        </p:tgtEl>
                                        <p:attrNameLst>
                                          <p:attrName>style.visibility</p:attrName>
                                        </p:attrNameLst>
                                      </p:cBhvr>
                                      <p:to>
                                        <p:strVal val="visible"/>
                                      </p:to>
                                    </p:set>
                                    <p:animEffect transition="in" filter="blinds(horizontal)">
                                      <p:cBhvr>
                                        <p:cTn id="138" dur="500"/>
                                        <p:tgtEl>
                                          <p:spTgt spid="117"/>
                                        </p:tgtEl>
                                      </p:cBhvr>
                                    </p:animEffect>
                                  </p:childTnLst>
                                </p:cTn>
                              </p:par>
                              <p:par>
                                <p:cTn id="139" presetID="3" presetClass="entr" presetSubtype="10" fill="hold" grpId="0" nodeType="withEffect">
                                  <p:stCondLst>
                                    <p:cond delay="0"/>
                                  </p:stCondLst>
                                  <p:childTnLst>
                                    <p:set>
                                      <p:cBhvr>
                                        <p:cTn id="140" dur="1" fill="hold">
                                          <p:stCondLst>
                                            <p:cond delay="0"/>
                                          </p:stCondLst>
                                        </p:cTn>
                                        <p:tgtEl>
                                          <p:spTgt spid="118"/>
                                        </p:tgtEl>
                                        <p:attrNameLst>
                                          <p:attrName>style.visibility</p:attrName>
                                        </p:attrNameLst>
                                      </p:cBhvr>
                                      <p:to>
                                        <p:strVal val="visible"/>
                                      </p:to>
                                    </p:set>
                                    <p:animEffect transition="in" filter="blinds(horizontal)">
                                      <p:cBhvr>
                                        <p:cTn id="141" dur="500"/>
                                        <p:tgtEl>
                                          <p:spTgt spid="118"/>
                                        </p:tgtEl>
                                      </p:cBhvr>
                                    </p:animEffect>
                                  </p:childTnLst>
                                </p:cTn>
                              </p:par>
                              <p:par>
                                <p:cTn id="142" presetID="3" presetClass="entr" presetSubtype="10" fill="hold" nodeType="withEffect">
                                  <p:stCondLst>
                                    <p:cond delay="0"/>
                                  </p:stCondLst>
                                  <p:childTnLst>
                                    <p:set>
                                      <p:cBhvr>
                                        <p:cTn id="143" dur="1" fill="hold">
                                          <p:stCondLst>
                                            <p:cond delay="0"/>
                                          </p:stCondLst>
                                        </p:cTn>
                                        <p:tgtEl>
                                          <p:spTgt spid="119"/>
                                        </p:tgtEl>
                                        <p:attrNameLst>
                                          <p:attrName>style.visibility</p:attrName>
                                        </p:attrNameLst>
                                      </p:cBhvr>
                                      <p:to>
                                        <p:strVal val="visible"/>
                                      </p:to>
                                    </p:set>
                                    <p:animEffect transition="in" filter="blinds(horizontal)">
                                      <p:cBhvr>
                                        <p:cTn id="144" dur="500"/>
                                        <p:tgtEl>
                                          <p:spTgt spid="119"/>
                                        </p:tgtEl>
                                      </p:cBhvr>
                                    </p:animEffect>
                                  </p:childTnLst>
                                </p:cTn>
                              </p:par>
                              <p:par>
                                <p:cTn id="145" presetID="3" presetClass="entr" presetSubtype="10" fill="hold" grpId="0" nodeType="withEffect">
                                  <p:stCondLst>
                                    <p:cond delay="0"/>
                                  </p:stCondLst>
                                  <p:childTnLst>
                                    <p:set>
                                      <p:cBhvr>
                                        <p:cTn id="146" dur="1" fill="hold">
                                          <p:stCondLst>
                                            <p:cond delay="0"/>
                                          </p:stCondLst>
                                        </p:cTn>
                                        <p:tgtEl>
                                          <p:spTgt spid="120"/>
                                        </p:tgtEl>
                                        <p:attrNameLst>
                                          <p:attrName>style.visibility</p:attrName>
                                        </p:attrNameLst>
                                      </p:cBhvr>
                                      <p:to>
                                        <p:strVal val="visible"/>
                                      </p:to>
                                    </p:set>
                                    <p:animEffect transition="in" filter="blinds(horizontal)">
                                      <p:cBhvr>
                                        <p:cTn id="147" dur="500"/>
                                        <p:tgtEl>
                                          <p:spTgt spid="1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79" grpId="0"/>
      <p:bldP spid="89" grpId="0"/>
      <p:bldP spid="90" grpId="0"/>
      <p:bldP spid="9" grpId="0"/>
      <p:bldP spid="91" grpId="0"/>
      <p:bldP spid="92" grpId="0"/>
      <p:bldP spid="93" grpId="0"/>
      <p:bldP spid="95" grpId="0"/>
      <p:bldP spid="96" grpId="0"/>
      <p:bldP spid="97" grpId="0"/>
      <p:bldP spid="98" grpId="0"/>
      <p:bldP spid="99" grpId="0"/>
      <p:bldP spid="100" grpId="0"/>
      <p:bldP spid="101" grpId="0"/>
      <p:bldP spid="102" grpId="0" animBg="1"/>
      <p:bldP spid="103" grpId="0"/>
      <p:bldP spid="104" grpId="0" animBg="1"/>
      <p:bldP spid="105" grpId="0"/>
      <p:bldP spid="106" grpId="0"/>
      <p:bldP spid="107" grpId="0" animBg="1"/>
      <p:bldP spid="108" grpId="0"/>
      <p:bldP spid="112" grpId="0" animBg="1"/>
      <p:bldP spid="113" grpId="0"/>
      <p:bldP spid="114" grpId="0" animBg="1"/>
      <p:bldP spid="115" grpId="0"/>
      <p:bldP spid="116" grpId="0"/>
      <p:bldP spid="118" grpId="0"/>
      <p:bldP spid="12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3581400" cy="5029200"/>
          </a:xfrm>
        </p:spPr>
        <p:txBody>
          <a:bodyPr>
            <a:normAutofit fontScale="92500" lnSpcReduction="10000"/>
          </a:bodyPr>
          <a:lstStyle/>
          <a:p>
            <a:pPr marL="0" indent="0" algn="ctr">
              <a:buNone/>
            </a:pPr>
            <a:r>
              <a:rPr lang="en-GB" sz="1400" b="1" dirty="0">
                <a:latin typeface="Comic Sans MS" pitchFamily="66" charset="0"/>
              </a:rPr>
              <a:t>You can solve problems involving the direct impact of two particles by using conservation of linear momentum and Newton’s Law of Restitution</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Two small spheres have mass 3m and 4m respectively. They are moving towards each other in opposite directions on a smooth horizontal plane. P has speed 3u and Q has speed 2u just before the impact. The coefficient of restitution between P and Q is e.</a:t>
            </a:r>
          </a:p>
          <a:p>
            <a:pPr marL="0" indent="0" algn="ctr">
              <a:buNone/>
            </a:pPr>
            <a:endParaRPr lang="en-GB" sz="1400" dirty="0">
              <a:latin typeface="Comic Sans MS" pitchFamily="66" charset="0"/>
            </a:endParaRPr>
          </a:p>
          <a:p>
            <a:pPr algn="ctr">
              <a:buAutoNum type="alphaLcParenR"/>
            </a:pPr>
            <a:r>
              <a:rPr lang="en-GB" sz="1400" dirty="0">
                <a:latin typeface="Comic Sans MS" pitchFamily="66" charset="0"/>
              </a:rPr>
              <a:t>Show that the speed of Q after the collisions is given by </a:t>
            </a:r>
            <a:r>
              <a:rPr lang="en-GB" sz="1400" baseline="30000" dirty="0">
                <a:latin typeface="Comic Sans MS" pitchFamily="66" charset="0"/>
              </a:rPr>
              <a:t>u</a:t>
            </a:r>
            <a:r>
              <a:rPr lang="en-GB" sz="1400" dirty="0">
                <a:latin typeface="Comic Sans MS" pitchFamily="66" charset="0"/>
              </a:rPr>
              <a:t>/</a:t>
            </a:r>
            <a:r>
              <a:rPr lang="en-GB" sz="1400" baseline="-25000" dirty="0">
                <a:latin typeface="Comic Sans MS" pitchFamily="66" charset="0"/>
              </a:rPr>
              <a:t>7</a:t>
            </a:r>
            <a:r>
              <a:rPr lang="en-GB" sz="1400" dirty="0">
                <a:latin typeface="Comic Sans MS" pitchFamily="66" charset="0"/>
              </a:rPr>
              <a:t>(15e + 1)</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Given that the direction of motion of P is unchanged, find the range of possible values for e</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Given that the magnitude of the impulse of P on Q is </a:t>
            </a:r>
            <a:r>
              <a:rPr lang="en-GB" sz="1400" baseline="30000" dirty="0">
                <a:latin typeface="Comic Sans MS" pitchFamily="66" charset="0"/>
              </a:rPr>
              <a:t>80mu</a:t>
            </a:r>
            <a:r>
              <a:rPr lang="en-GB" sz="1400" dirty="0">
                <a:latin typeface="Comic Sans MS" pitchFamily="66" charset="0"/>
              </a:rPr>
              <a:t>/</a:t>
            </a:r>
            <a:r>
              <a:rPr lang="en-GB" sz="1400" baseline="-25000" dirty="0">
                <a:latin typeface="Comic Sans MS" pitchFamily="66" charset="0"/>
              </a:rPr>
              <a:t>9</a:t>
            </a:r>
            <a:r>
              <a:rPr lang="en-GB" sz="1400" dirty="0">
                <a:latin typeface="Comic Sans MS" pitchFamily="66" charset="0"/>
              </a:rPr>
              <a:t>, find the value of e</a:t>
            </a:r>
          </a:p>
        </p:txBody>
      </p:sp>
      <p:cxnSp>
        <p:nvCxnSpPr>
          <p:cNvPr id="10" name="Straight Connector 9"/>
          <p:cNvCxnSpPr/>
          <p:nvPr/>
        </p:nvCxnSpPr>
        <p:spPr>
          <a:xfrm>
            <a:off x="4191000" y="14478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191000" y="17526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191000" y="1447800"/>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14" name="TextBox 13"/>
          <p:cNvSpPr txBox="1"/>
          <p:nvPr/>
        </p:nvSpPr>
        <p:spPr>
          <a:xfrm>
            <a:off x="5715000" y="1447800"/>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15" name="Straight Connector 14"/>
          <p:cNvCxnSpPr/>
          <p:nvPr/>
        </p:nvCxnSpPr>
        <p:spPr>
          <a:xfrm>
            <a:off x="5715000" y="14478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239000" y="14478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715000" y="14478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191000" y="14478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4419600" y="21336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5181600" y="21336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5943600" y="21336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705600" y="21336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3" name="Straight Arrow Connector 22"/>
          <p:cNvCxnSpPr/>
          <p:nvPr/>
        </p:nvCxnSpPr>
        <p:spPr>
          <a:xfrm>
            <a:off x="4343400" y="20574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373113" y="1752600"/>
            <a:ext cx="386644" cy="307777"/>
          </a:xfrm>
          <a:prstGeom prst="rect">
            <a:avLst/>
          </a:prstGeom>
          <a:noFill/>
        </p:spPr>
        <p:txBody>
          <a:bodyPr wrap="none" rtlCol="0">
            <a:spAutoFit/>
          </a:bodyPr>
          <a:lstStyle/>
          <a:p>
            <a:pPr algn="ctr"/>
            <a:r>
              <a:rPr lang="en-GB" sz="1400" dirty="0">
                <a:latin typeface="Comic Sans MS" pitchFamily="66" charset="0"/>
              </a:rPr>
              <a:t>3u</a:t>
            </a:r>
          </a:p>
        </p:txBody>
      </p:sp>
      <p:cxnSp>
        <p:nvCxnSpPr>
          <p:cNvPr id="25" name="Straight Arrow Connector 24"/>
          <p:cNvCxnSpPr/>
          <p:nvPr/>
        </p:nvCxnSpPr>
        <p:spPr>
          <a:xfrm>
            <a:off x="6629400" y="20574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6679952" y="1752600"/>
            <a:ext cx="344966" cy="307777"/>
          </a:xfrm>
          <a:prstGeom prst="rect">
            <a:avLst/>
          </a:prstGeom>
          <a:noFill/>
        </p:spPr>
        <p:txBody>
          <a:bodyPr wrap="none" rtlCol="0">
            <a:spAutoFit/>
          </a:bodyPr>
          <a:lstStyle/>
          <a:p>
            <a:pPr algn="ctr"/>
            <a:r>
              <a:rPr lang="en-GB" sz="1400" dirty="0">
                <a:latin typeface="Comic Sans MS" pitchFamily="66" charset="0"/>
              </a:rPr>
              <a:t>v</a:t>
            </a:r>
            <a:r>
              <a:rPr lang="en-GB" sz="1400" baseline="-25000" dirty="0">
                <a:latin typeface="Comic Sans MS" pitchFamily="66" charset="0"/>
              </a:rPr>
              <a:t>2</a:t>
            </a:r>
          </a:p>
        </p:txBody>
      </p:sp>
      <p:cxnSp>
        <p:nvCxnSpPr>
          <p:cNvPr id="27" name="Straight Connector 26"/>
          <p:cNvCxnSpPr/>
          <p:nvPr/>
        </p:nvCxnSpPr>
        <p:spPr>
          <a:xfrm>
            <a:off x="4191000" y="27432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343400" y="2133600"/>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29" name="TextBox 28"/>
          <p:cNvSpPr txBox="1"/>
          <p:nvPr/>
        </p:nvSpPr>
        <p:spPr>
          <a:xfrm>
            <a:off x="5867400" y="2133600"/>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30" name="TextBox 29"/>
          <p:cNvSpPr txBox="1"/>
          <p:nvPr/>
        </p:nvSpPr>
        <p:spPr>
          <a:xfrm>
            <a:off x="5105400" y="2133600"/>
            <a:ext cx="457200" cy="307777"/>
          </a:xfrm>
          <a:prstGeom prst="rect">
            <a:avLst/>
          </a:prstGeom>
          <a:noFill/>
        </p:spPr>
        <p:txBody>
          <a:bodyPr wrap="square" rtlCol="0">
            <a:spAutoFit/>
          </a:bodyPr>
          <a:lstStyle/>
          <a:p>
            <a:pPr algn="ctr"/>
            <a:r>
              <a:rPr lang="en-GB" sz="1400" dirty="0">
                <a:latin typeface="Comic Sans MS" pitchFamily="66" charset="0"/>
              </a:rPr>
              <a:t>Q</a:t>
            </a:r>
          </a:p>
        </p:txBody>
      </p:sp>
      <p:sp>
        <p:nvSpPr>
          <p:cNvPr id="31" name="TextBox 30"/>
          <p:cNvSpPr txBox="1"/>
          <p:nvPr/>
        </p:nvSpPr>
        <p:spPr>
          <a:xfrm>
            <a:off x="6629400" y="2133600"/>
            <a:ext cx="457200" cy="307777"/>
          </a:xfrm>
          <a:prstGeom prst="rect">
            <a:avLst/>
          </a:prstGeom>
          <a:noFill/>
        </p:spPr>
        <p:txBody>
          <a:bodyPr wrap="square" rtlCol="0">
            <a:spAutoFit/>
          </a:bodyPr>
          <a:lstStyle/>
          <a:p>
            <a:pPr algn="ctr"/>
            <a:r>
              <a:rPr lang="en-GB" sz="1400" dirty="0">
                <a:latin typeface="Comic Sans MS" pitchFamily="66" charset="0"/>
              </a:rPr>
              <a:t>Q</a:t>
            </a:r>
          </a:p>
        </p:txBody>
      </p:sp>
      <p:cxnSp>
        <p:nvCxnSpPr>
          <p:cNvPr id="32" name="Straight Arrow Connector 31"/>
          <p:cNvCxnSpPr/>
          <p:nvPr/>
        </p:nvCxnSpPr>
        <p:spPr>
          <a:xfrm flipH="1">
            <a:off x="5105400" y="20574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5135113" y="1752600"/>
            <a:ext cx="386644" cy="307777"/>
          </a:xfrm>
          <a:prstGeom prst="rect">
            <a:avLst/>
          </a:prstGeom>
          <a:noFill/>
        </p:spPr>
        <p:txBody>
          <a:bodyPr wrap="none" rtlCol="0">
            <a:spAutoFit/>
          </a:bodyPr>
          <a:lstStyle/>
          <a:p>
            <a:pPr algn="ctr"/>
            <a:r>
              <a:rPr lang="en-GB" sz="1400" dirty="0">
                <a:latin typeface="Comic Sans MS" pitchFamily="66" charset="0"/>
              </a:rPr>
              <a:t>2u</a:t>
            </a:r>
          </a:p>
        </p:txBody>
      </p:sp>
      <p:cxnSp>
        <p:nvCxnSpPr>
          <p:cNvPr id="34" name="Straight Arrow Connector 33"/>
          <p:cNvCxnSpPr/>
          <p:nvPr/>
        </p:nvCxnSpPr>
        <p:spPr>
          <a:xfrm>
            <a:off x="5867400" y="20574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5927570" y="1752600"/>
            <a:ext cx="325730" cy="307777"/>
          </a:xfrm>
          <a:prstGeom prst="rect">
            <a:avLst/>
          </a:prstGeom>
          <a:noFill/>
        </p:spPr>
        <p:txBody>
          <a:bodyPr wrap="none" rtlCol="0">
            <a:spAutoFit/>
          </a:bodyPr>
          <a:lstStyle/>
          <a:p>
            <a:pPr algn="ctr"/>
            <a:r>
              <a:rPr lang="en-GB" sz="1400" dirty="0">
                <a:latin typeface="Comic Sans MS" pitchFamily="66" charset="0"/>
              </a:rPr>
              <a:t>v</a:t>
            </a:r>
            <a:r>
              <a:rPr lang="en-GB" sz="1400" baseline="-25000" dirty="0">
                <a:latin typeface="Comic Sans MS" pitchFamily="66" charset="0"/>
              </a:rPr>
              <a:t>1</a:t>
            </a:r>
          </a:p>
        </p:txBody>
      </p:sp>
      <p:sp>
        <p:nvSpPr>
          <p:cNvPr id="36" name="TextBox 35"/>
          <p:cNvSpPr txBox="1"/>
          <p:nvPr/>
        </p:nvSpPr>
        <p:spPr>
          <a:xfrm>
            <a:off x="4353762" y="2438400"/>
            <a:ext cx="433132" cy="307777"/>
          </a:xfrm>
          <a:prstGeom prst="rect">
            <a:avLst/>
          </a:prstGeom>
          <a:noFill/>
        </p:spPr>
        <p:txBody>
          <a:bodyPr wrap="none" rtlCol="0">
            <a:spAutoFit/>
          </a:bodyPr>
          <a:lstStyle/>
          <a:p>
            <a:pPr algn="ctr"/>
            <a:r>
              <a:rPr lang="en-GB" sz="1400" dirty="0">
                <a:latin typeface="Comic Sans MS" pitchFamily="66" charset="0"/>
              </a:rPr>
              <a:t>3m</a:t>
            </a:r>
          </a:p>
        </p:txBody>
      </p:sp>
      <p:sp>
        <p:nvSpPr>
          <p:cNvPr id="37" name="TextBox 36"/>
          <p:cNvSpPr txBox="1"/>
          <p:nvPr/>
        </p:nvSpPr>
        <p:spPr>
          <a:xfrm>
            <a:off x="5877762" y="2438400"/>
            <a:ext cx="433132" cy="307777"/>
          </a:xfrm>
          <a:prstGeom prst="rect">
            <a:avLst/>
          </a:prstGeom>
          <a:noFill/>
        </p:spPr>
        <p:txBody>
          <a:bodyPr wrap="none" rtlCol="0">
            <a:spAutoFit/>
          </a:bodyPr>
          <a:lstStyle/>
          <a:p>
            <a:pPr algn="ctr"/>
            <a:r>
              <a:rPr lang="en-GB" sz="1400" dirty="0">
                <a:latin typeface="Comic Sans MS" pitchFamily="66" charset="0"/>
              </a:rPr>
              <a:t>3m</a:t>
            </a:r>
          </a:p>
        </p:txBody>
      </p:sp>
      <p:sp>
        <p:nvSpPr>
          <p:cNvPr id="38" name="TextBox 37"/>
          <p:cNvSpPr txBox="1"/>
          <p:nvPr/>
        </p:nvSpPr>
        <p:spPr>
          <a:xfrm>
            <a:off x="5115762" y="2438400"/>
            <a:ext cx="433132" cy="307777"/>
          </a:xfrm>
          <a:prstGeom prst="rect">
            <a:avLst/>
          </a:prstGeom>
          <a:noFill/>
        </p:spPr>
        <p:txBody>
          <a:bodyPr wrap="none" rtlCol="0">
            <a:spAutoFit/>
          </a:bodyPr>
          <a:lstStyle/>
          <a:p>
            <a:pPr algn="ctr"/>
            <a:r>
              <a:rPr lang="en-GB" sz="1400" dirty="0">
                <a:latin typeface="Comic Sans MS" pitchFamily="66" charset="0"/>
              </a:rPr>
              <a:t>4m</a:t>
            </a:r>
          </a:p>
        </p:txBody>
      </p:sp>
      <p:sp>
        <p:nvSpPr>
          <p:cNvPr id="39" name="TextBox 38"/>
          <p:cNvSpPr txBox="1"/>
          <p:nvPr/>
        </p:nvSpPr>
        <p:spPr>
          <a:xfrm>
            <a:off x="6639762" y="2438400"/>
            <a:ext cx="433132" cy="307777"/>
          </a:xfrm>
          <a:prstGeom prst="rect">
            <a:avLst/>
          </a:prstGeom>
          <a:noFill/>
        </p:spPr>
        <p:txBody>
          <a:bodyPr wrap="none" rtlCol="0">
            <a:spAutoFit/>
          </a:bodyPr>
          <a:lstStyle/>
          <a:p>
            <a:pPr algn="ctr"/>
            <a:r>
              <a:rPr lang="en-GB" sz="1400" dirty="0">
                <a:latin typeface="Comic Sans MS" pitchFamily="66" charset="0"/>
              </a:rPr>
              <a:t>4m</a:t>
            </a:r>
          </a:p>
        </p:txBody>
      </p:sp>
      <p:sp>
        <p:nvSpPr>
          <p:cNvPr id="9" name="TextBox 8"/>
          <p:cNvSpPr txBox="1"/>
          <p:nvPr/>
        </p:nvSpPr>
        <p:spPr>
          <a:xfrm>
            <a:off x="4038600" y="3276600"/>
            <a:ext cx="5105400" cy="738664"/>
          </a:xfrm>
          <a:prstGeom prst="rect">
            <a:avLst/>
          </a:prstGeom>
          <a:noFill/>
        </p:spPr>
        <p:txBody>
          <a:bodyPr wrap="square" rtlCol="0">
            <a:spAutoFit/>
          </a:bodyPr>
          <a:lstStyle/>
          <a:p>
            <a:r>
              <a:rPr lang="en-GB" sz="1400" u="sng" dirty="0">
                <a:latin typeface="Comic Sans MS" pitchFamily="66" charset="0"/>
              </a:rPr>
              <a:t>Speed of Q after the collision = v</a:t>
            </a:r>
            <a:r>
              <a:rPr lang="en-GB" sz="1400" baseline="-25000" dirty="0">
                <a:latin typeface="Comic Sans MS" pitchFamily="66" charset="0"/>
              </a:rPr>
              <a:t>2</a:t>
            </a:r>
          </a:p>
          <a:p>
            <a:r>
              <a:rPr lang="en-GB" sz="1400" dirty="0">
                <a:latin typeface="Comic Sans MS" pitchFamily="66" charset="0"/>
                <a:sym typeface="Wingdings" pitchFamily="2" charset="2"/>
              </a:rPr>
              <a:t> We need to set up simultaneous equations and </a:t>
            </a:r>
            <a:r>
              <a:rPr lang="en-GB" sz="1400">
                <a:latin typeface="Comic Sans MS" pitchFamily="66" charset="0"/>
                <a:sym typeface="Wingdings" pitchFamily="2" charset="2"/>
              </a:rPr>
              <a:t>solve them </a:t>
            </a:r>
            <a:r>
              <a:rPr lang="en-GB" sz="1400" dirty="0">
                <a:latin typeface="Comic Sans MS" pitchFamily="66" charset="0"/>
                <a:sym typeface="Wingdings" pitchFamily="2" charset="2"/>
              </a:rPr>
              <a:t>for v</a:t>
            </a:r>
            <a:r>
              <a:rPr lang="en-GB" sz="1400" baseline="-25000" dirty="0">
                <a:latin typeface="Comic Sans MS" pitchFamily="66" charset="0"/>
                <a:sym typeface="Wingdings" pitchFamily="2" charset="2"/>
              </a:rPr>
              <a:t>2</a:t>
            </a:r>
            <a:endParaRPr lang="en-GB" sz="1400" baseline="-25000" dirty="0">
              <a:latin typeface="Comic Sans MS" pitchFamily="66" charset="0"/>
            </a:endParaRPr>
          </a:p>
        </p:txBody>
      </p:sp>
      <mc:AlternateContent xmlns:mc="http://schemas.openxmlformats.org/markup-compatibility/2006" xmlns:a14="http://schemas.microsoft.com/office/drawing/2010/main">
        <mc:Choice Requires="a14">
          <p:sp>
            <p:nvSpPr>
              <p:cNvPr id="40" name="TextBox 39"/>
              <p:cNvSpPr txBox="1"/>
              <p:nvPr/>
            </p:nvSpPr>
            <p:spPr>
              <a:xfrm>
                <a:off x="4038600" y="4114800"/>
                <a:ext cx="3198376" cy="53963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𝑠𝑝𝑒𝑒𝑑</m:t>
                          </m:r>
                          <m:r>
                            <a:rPr lang="en-GB" sz="1400" b="0" i="1" smtClean="0">
                              <a:latin typeface="Cambria Math"/>
                            </a:rPr>
                            <m:t> </m:t>
                          </m:r>
                          <m:r>
                            <a:rPr lang="en-GB" sz="1400" b="0" i="1" smtClean="0">
                              <a:latin typeface="Cambria Math"/>
                            </a:rPr>
                            <m:t>𝑜𝑓</m:t>
                          </m:r>
                          <m:r>
                            <a:rPr lang="en-GB" sz="1400" b="0" i="1" smtClean="0">
                              <a:latin typeface="Cambria Math"/>
                            </a:rPr>
                            <m:t> </m:t>
                          </m:r>
                          <m:r>
                            <a:rPr lang="en-GB" sz="1400" b="0" i="1" smtClean="0">
                              <a:latin typeface="Cambria Math"/>
                            </a:rPr>
                            <m:t>𝑠𝑒𝑝𝑎𝑟𝑎𝑡𝑖𝑜𝑛</m:t>
                          </m:r>
                          <m:r>
                            <a:rPr lang="en-GB" sz="1400" b="0" i="1" smtClean="0">
                              <a:latin typeface="Cambria Math"/>
                            </a:rPr>
                            <m:t> </m:t>
                          </m:r>
                          <m:r>
                            <a:rPr lang="en-GB" sz="1400" b="0" i="1" smtClean="0">
                              <a:latin typeface="Cambria Math"/>
                            </a:rPr>
                            <m:t>𝑜𝑓</m:t>
                          </m:r>
                          <m:r>
                            <a:rPr lang="en-GB" sz="1400" b="0" i="1" smtClean="0">
                              <a:latin typeface="Cambria Math"/>
                            </a:rPr>
                            <m:t> </m:t>
                          </m:r>
                          <m:r>
                            <a:rPr lang="en-GB" sz="1400" b="0" i="1" smtClean="0">
                              <a:latin typeface="Cambria Math"/>
                            </a:rPr>
                            <m:t>𝑝𝑎𝑟𝑡𝑖𝑐𝑙𝑒𝑠</m:t>
                          </m:r>
                        </m:num>
                        <m:den>
                          <m:r>
                            <a:rPr lang="en-GB" sz="1400" b="0" i="1" smtClean="0">
                              <a:latin typeface="Cambria Math"/>
                            </a:rPr>
                            <m:t>𝑠𝑝𝑒𝑒𝑑</m:t>
                          </m:r>
                          <m:r>
                            <a:rPr lang="en-GB" sz="1400" b="0" i="1" smtClean="0">
                              <a:latin typeface="Cambria Math"/>
                            </a:rPr>
                            <m:t> </m:t>
                          </m:r>
                          <m:r>
                            <a:rPr lang="en-GB" sz="1400" b="0" i="1" smtClean="0">
                              <a:latin typeface="Cambria Math"/>
                            </a:rPr>
                            <m:t>𝑜𝑓</m:t>
                          </m:r>
                          <m:r>
                            <a:rPr lang="en-GB" sz="1400" b="0" i="1" smtClean="0">
                              <a:latin typeface="Cambria Math"/>
                            </a:rPr>
                            <m:t> </m:t>
                          </m:r>
                          <m:r>
                            <a:rPr lang="en-GB" sz="1400" b="0" i="1" smtClean="0">
                              <a:latin typeface="Cambria Math"/>
                            </a:rPr>
                            <m:t>𝑎𝑝𝑝𝑟𝑜𝑎𝑐h</m:t>
                          </m:r>
                          <m:r>
                            <a:rPr lang="en-GB" sz="1400" b="0" i="1" smtClean="0">
                              <a:latin typeface="Cambria Math"/>
                            </a:rPr>
                            <m:t> </m:t>
                          </m:r>
                          <m:r>
                            <a:rPr lang="en-GB" sz="1400" b="0" i="1" smtClean="0">
                              <a:latin typeface="Cambria Math"/>
                            </a:rPr>
                            <m:t>𝑜𝑓</m:t>
                          </m:r>
                          <m:r>
                            <a:rPr lang="en-GB" sz="1400" b="0" i="1" smtClean="0">
                              <a:latin typeface="Cambria Math"/>
                            </a:rPr>
                            <m:t> </m:t>
                          </m:r>
                          <m:r>
                            <a:rPr lang="en-GB" sz="1400" b="0" i="1" smtClean="0">
                              <a:latin typeface="Cambria Math"/>
                            </a:rPr>
                            <m:t>𝑝𝑎𝑟𝑡𝑖𝑐𝑙𝑒𝑠</m:t>
                          </m:r>
                        </m:den>
                      </m:f>
                    </m:oMath>
                  </m:oMathPara>
                </a14:m>
                <a:endParaRPr lang="en-GB" sz="1400" dirty="0"/>
              </a:p>
            </p:txBody>
          </p:sp>
        </mc:Choice>
        <mc:Fallback xmlns="">
          <p:sp>
            <p:nvSpPr>
              <p:cNvPr id="40" name="TextBox 39"/>
              <p:cNvSpPr txBox="1">
                <a:spLocks noRot="1" noChangeAspect="1" noMove="1" noResize="1" noEditPoints="1" noAdjustHandles="1" noChangeArrowheads="1" noChangeShapeType="1" noTextEdit="1"/>
              </p:cNvSpPr>
              <p:nvPr/>
            </p:nvSpPr>
            <p:spPr>
              <a:xfrm>
                <a:off x="4038600" y="4114800"/>
                <a:ext cx="3198376" cy="539635"/>
              </a:xfrm>
              <a:prstGeom prst="rect">
                <a:avLst/>
              </a:prstGeom>
              <a:blipFill rotWithShape="1">
                <a:blip r:embed="rId8"/>
                <a:stretch>
                  <a:fillRect b="-4494"/>
                </a:stretch>
              </a:blipFill>
            </p:spPr>
            <p:txBody>
              <a:bodyPr/>
              <a:lstStyle/>
              <a:p>
                <a:r>
                  <a:rPr lang="en-GB">
                    <a:noFill/>
                  </a:rPr>
                  <a:t> </a:t>
                </a:r>
              </a:p>
            </p:txBody>
          </p:sp>
        </mc:Fallback>
      </mc:AlternateContent>
      <p:sp>
        <p:nvSpPr>
          <p:cNvPr id="41" name="TextBox 40"/>
          <p:cNvSpPr txBox="1"/>
          <p:nvPr/>
        </p:nvSpPr>
        <p:spPr>
          <a:xfrm>
            <a:off x="4288898" y="2743200"/>
            <a:ext cx="1297151" cy="523220"/>
          </a:xfrm>
          <a:prstGeom prst="rect">
            <a:avLst/>
          </a:prstGeom>
          <a:noFill/>
        </p:spPr>
        <p:txBody>
          <a:bodyPr wrap="none" rtlCol="0">
            <a:spAutoFit/>
          </a:bodyPr>
          <a:lstStyle/>
          <a:p>
            <a:pPr algn="ctr"/>
            <a:r>
              <a:rPr lang="en-GB" sz="1400" dirty="0">
                <a:solidFill>
                  <a:srgbClr val="FF0000"/>
                </a:solidFill>
                <a:latin typeface="Comic Sans MS" pitchFamily="66" charset="0"/>
              </a:rPr>
              <a:t>Approach</a:t>
            </a:r>
          </a:p>
          <a:p>
            <a:pPr algn="ctr"/>
            <a:r>
              <a:rPr lang="en-GB" sz="1400" dirty="0">
                <a:solidFill>
                  <a:srgbClr val="FF0000"/>
                </a:solidFill>
                <a:latin typeface="Comic Sans MS" pitchFamily="66" charset="0"/>
              </a:rPr>
              <a:t>3u - - 2u = 5u</a:t>
            </a:r>
          </a:p>
        </p:txBody>
      </p:sp>
      <p:sp>
        <p:nvSpPr>
          <p:cNvPr id="42" name="TextBox 41"/>
          <p:cNvSpPr txBox="1"/>
          <p:nvPr/>
        </p:nvSpPr>
        <p:spPr>
          <a:xfrm>
            <a:off x="5867400" y="2743200"/>
            <a:ext cx="1096775" cy="523220"/>
          </a:xfrm>
          <a:prstGeom prst="rect">
            <a:avLst/>
          </a:prstGeom>
          <a:noFill/>
        </p:spPr>
        <p:txBody>
          <a:bodyPr wrap="none" rtlCol="0">
            <a:spAutoFit/>
          </a:bodyPr>
          <a:lstStyle/>
          <a:p>
            <a:pPr algn="ctr"/>
            <a:r>
              <a:rPr lang="en-GB" sz="1400" dirty="0">
                <a:solidFill>
                  <a:srgbClr val="FF0000"/>
                </a:solidFill>
                <a:latin typeface="Comic Sans MS" pitchFamily="66" charset="0"/>
              </a:rPr>
              <a:t>Separation</a:t>
            </a:r>
          </a:p>
          <a:p>
            <a:pPr algn="ctr"/>
            <a:r>
              <a:rPr lang="en-GB" sz="1400" dirty="0">
                <a:solidFill>
                  <a:srgbClr val="FF0000"/>
                </a:solidFill>
                <a:latin typeface="Comic Sans MS" pitchFamily="66" charset="0"/>
              </a:rPr>
              <a:t>v</a:t>
            </a:r>
            <a:r>
              <a:rPr lang="en-GB" sz="1400" baseline="-25000" dirty="0">
                <a:solidFill>
                  <a:srgbClr val="FF0000"/>
                </a:solidFill>
                <a:latin typeface="Comic Sans MS" pitchFamily="66" charset="0"/>
              </a:rPr>
              <a:t>2</a:t>
            </a:r>
            <a:r>
              <a:rPr lang="en-GB" sz="1400" dirty="0">
                <a:solidFill>
                  <a:srgbClr val="FF0000"/>
                </a:solidFill>
                <a:latin typeface="Comic Sans MS" pitchFamily="66" charset="0"/>
              </a:rPr>
              <a:t> – v</a:t>
            </a:r>
            <a:r>
              <a:rPr lang="en-GB" sz="1400" baseline="-25000" dirty="0">
                <a:solidFill>
                  <a:srgbClr val="FF0000"/>
                </a:solidFill>
                <a:latin typeface="Comic Sans MS" pitchFamily="66" charset="0"/>
              </a:rPr>
              <a:t>1</a:t>
            </a:r>
          </a:p>
        </p:txBody>
      </p:sp>
      <mc:AlternateContent xmlns:mc="http://schemas.openxmlformats.org/markup-compatibility/2006" xmlns:a14="http://schemas.microsoft.com/office/drawing/2010/main">
        <mc:Choice Requires="a14">
          <p:sp>
            <p:nvSpPr>
              <p:cNvPr id="43" name="TextBox 42"/>
              <p:cNvSpPr txBox="1"/>
              <p:nvPr/>
            </p:nvSpPr>
            <p:spPr>
              <a:xfrm>
                <a:off x="4038600" y="4724400"/>
                <a:ext cx="1120820"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sSub>
                            <m:sSubPr>
                              <m:ctrlPr>
                                <a:rPr lang="en-GB" sz="1400" b="0" i="1" smtClean="0">
                                  <a:latin typeface="Cambria Math" panose="02040503050406030204" pitchFamily="18" charset="0"/>
                                </a:rPr>
                              </m:ctrlPr>
                            </m:sSubPr>
                            <m:e>
                              <m:r>
                                <a:rPr lang="en-GB" sz="1400" b="0" i="1" smtClean="0">
                                  <a:latin typeface="Cambria Math"/>
                                </a:rPr>
                                <m:t>𝑣</m:t>
                              </m:r>
                            </m:e>
                            <m:sub>
                              <m:r>
                                <a:rPr lang="en-GB" sz="1400" b="0" i="1" smtClean="0">
                                  <a:latin typeface="Cambria Math"/>
                                </a:rPr>
                                <m:t>2</m:t>
                              </m:r>
                            </m:sub>
                          </m:sSub>
                          <m:r>
                            <a:rPr lang="en-GB" sz="1400" b="0" i="1" smtClean="0">
                              <a:latin typeface="Cambria Math"/>
                            </a:rPr>
                            <m:t>−</m:t>
                          </m:r>
                          <m:sSub>
                            <m:sSubPr>
                              <m:ctrlPr>
                                <a:rPr lang="en-GB" sz="1400" b="0" i="1" smtClean="0">
                                  <a:latin typeface="Cambria Math" panose="02040503050406030204" pitchFamily="18" charset="0"/>
                                </a:rPr>
                              </m:ctrlPr>
                            </m:sSubPr>
                            <m:e>
                              <m:r>
                                <a:rPr lang="en-GB" sz="1400" b="0" i="1" smtClean="0">
                                  <a:latin typeface="Cambria Math"/>
                                </a:rPr>
                                <m:t>𝑣</m:t>
                              </m:r>
                            </m:e>
                            <m:sub>
                              <m:r>
                                <a:rPr lang="en-GB" sz="1400" b="0" i="1" smtClean="0">
                                  <a:latin typeface="Cambria Math"/>
                                </a:rPr>
                                <m:t>1</m:t>
                              </m:r>
                            </m:sub>
                          </m:sSub>
                        </m:num>
                        <m:den>
                          <m:r>
                            <a:rPr lang="en-GB" sz="1400" b="0" i="1" smtClean="0">
                              <a:latin typeface="Cambria Math"/>
                            </a:rPr>
                            <m:t>5</m:t>
                          </m:r>
                          <m:r>
                            <a:rPr lang="en-GB" sz="1400" b="0" i="1" smtClean="0">
                              <a:latin typeface="Cambria Math"/>
                            </a:rPr>
                            <m:t>𝑢</m:t>
                          </m:r>
                        </m:den>
                      </m:f>
                    </m:oMath>
                  </m:oMathPara>
                </a14:m>
                <a:endParaRPr lang="en-GB" sz="1400" dirty="0"/>
              </a:p>
            </p:txBody>
          </p:sp>
        </mc:Choice>
        <mc:Fallback xmlns="">
          <p:sp>
            <p:nvSpPr>
              <p:cNvPr id="43" name="TextBox 42"/>
              <p:cNvSpPr txBox="1">
                <a:spLocks noRot="1" noChangeAspect="1" noMove="1" noResize="1" noEditPoints="1" noAdjustHandles="1" noChangeArrowheads="1" noChangeShapeType="1" noTextEdit="1"/>
              </p:cNvSpPr>
              <p:nvPr/>
            </p:nvSpPr>
            <p:spPr>
              <a:xfrm>
                <a:off x="4038600" y="4724400"/>
                <a:ext cx="1120820" cy="461665"/>
              </a:xfrm>
              <a:prstGeom prst="rect">
                <a:avLst/>
              </a:prstGeom>
              <a:blipFill rotWithShape="1">
                <a:blip r:embed="rId9"/>
                <a:stretch>
                  <a:fillRect b="-1316"/>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4" name="TextBox 43"/>
              <p:cNvSpPr txBox="1"/>
              <p:nvPr/>
            </p:nvSpPr>
            <p:spPr>
              <a:xfrm>
                <a:off x="3810000" y="5334000"/>
                <a:ext cx="1447800"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5</m:t>
                      </m:r>
                      <m:r>
                        <a:rPr lang="en-GB" sz="1400" b="0" i="1" smtClean="0">
                          <a:latin typeface="Cambria Math"/>
                        </a:rPr>
                        <m:t>𝑢𝑒</m:t>
                      </m:r>
                      <m:r>
                        <a:rPr lang="en-GB" sz="1400" b="0" i="1" smtClean="0">
                          <a:latin typeface="Cambria Math"/>
                        </a:rPr>
                        <m:t>=</m:t>
                      </m:r>
                      <m:sSub>
                        <m:sSubPr>
                          <m:ctrlPr>
                            <a:rPr lang="en-GB" sz="1400" b="0" i="1" smtClean="0">
                              <a:latin typeface="Cambria Math" panose="02040503050406030204" pitchFamily="18" charset="0"/>
                            </a:rPr>
                          </m:ctrlPr>
                        </m:sSubPr>
                        <m:e>
                          <m:r>
                            <a:rPr lang="en-GB" sz="1400" b="0" i="1" smtClean="0">
                              <a:latin typeface="Cambria Math"/>
                            </a:rPr>
                            <m:t>𝑣</m:t>
                          </m:r>
                        </m:e>
                        <m:sub>
                          <m:r>
                            <a:rPr lang="en-GB" sz="1400" b="0" i="1" smtClean="0">
                              <a:latin typeface="Cambria Math"/>
                            </a:rPr>
                            <m:t>2</m:t>
                          </m:r>
                        </m:sub>
                      </m:sSub>
                      <m:r>
                        <a:rPr lang="en-GB" sz="1400" b="0" i="1" smtClean="0">
                          <a:latin typeface="Cambria Math"/>
                        </a:rPr>
                        <m:t>−</m:t>
                      </m:r>
                      <m:sSub>
                        <m:sSubPr>
                          <m:ctrlPr>
                            <a:rPr lang="en-GB" sz="1400" b="0" i="1" smtClean="0">
                              <a:latin typeface="Cambria Math" panose="02040503050406030204" pitchFamily="18" charset="0"/>
                            </a:rPr>
                          </m:ctrlPr>
                        </m:sSubPr>
                        <m:e>
                          <m:r>
                            <a:rPr lang="en-GB" sz="1400" b="0" i="1" smtClean="0">
                              <a:latin typeface="Cambria Math"/>
                            </a:rPr>
                            <m:t>𝑣</m:t>
                          </m:r>
                        </m:e>
                        <m:sub>
                          <m:r>
                            <a:rPr lang="en-GB" sz="1400" b="0" i="1" smtClean="0">
                              <a:latin typeface="Cambria Math"/>
                            </a:rPr>
                            <m:t>1</m:t>
                          </m:r>
                        </m:sub>
                      </m:sSub>
                    </m:oMath>
                  </m:oMathPara>
                </a14:m>
                <a:endParaRPr lang="en-GB" sz="1400" dirty="0"/>
              </a:p>
            </p:txBody>
          </p:sp>
        </mc:Choice>
        <mc:Fallback xmlns="">
          <p:sp>
            <p:nvSpPr>
              <p:cNvPr id="44" name="TextBox 43"/>
              <p:cNvSpPr txBox="1">
                <a:spLocks noRot="1" noChangeAspect="1" noMove="1" noResize="1" noEditPoints="1" noAdjustHandles="1" noChangeArrowheads="1" noChangeShapeType="1" noTextEdit="1"/>
              </p:cNvSpPr>
              <p:nvPr/>
            </p:nvSpPr>
            <p:spPr>
              <a:xfrm>
                <a:off x="3810000" y="5334000"/>
                <a:ext cx="1447800" cy="307777"/>
              </a:xfrm>
              <a:prstGeom prst="rect">
                <a:avLst/>
              </a:prstGeom>
              <a:blipFill rotWithShape="1">
                <a:blip r:embed="rId10"/>
                <a:stretch>
                  <a:fillRect/>
                </a:stretch>
              </a:blipFill>
            </p:spPr>
            <p:txBody>
              <a:bodyPr/>
              <a:lstStyle/>
              <a:p>
                <a:r>
                  <a:rPr lang="en-GB">
                    <a:noFill/>
                  </a:rPr>
                  <a:t> </a:t>
                </a:r>
              </a:p>
            </p:txBody>
          </p:sp>
        </mc:Fallback>
      </mc:AlternateContent>
      <p:sp>
        <p:nvSpPr>
          <p:cNvPr id="45" name="Arc 44"/>
          <p:cNvSpPr/>
          <p:nvPr/>
        </p:nvSpPr>
        <p:spPr>
          <a:xfrm>
            <a:off x="7010400" y="4419600"/>
            <a:ext cx="457200" cy="5334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6" name="TextBox 45"/>
          <p:cNvSpPr txBox="1"/>
          <p:nvPr/>
        </p:nvSpPr>
        <p:spPr>
          <a:xfrm>
            <a:off x="7467600" y="4495800"/>
            <a:ext cx="12954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baseline="-25000" dirty="0">
              <a:solidFill>
                <a:srgbClr val="FF0000"/>
              </a:solidFill>
              <a:latin typeface="Comic Sans MS" pitchFamily="66" charset="0"/>
            </a:endParaRPr>
          </a:p>
        </p:txBody>
      </p:sp>
      <p:sp>
        <p:nvSpPr>
          <p:cNvPr id="47" name="Arc 46"/>
          <p:cNvSpPr/>
          <p:nvPr/>
        </p:nvSpPr>
        <p:spPr>
          <a:xfrm>
            <a:off x="5029200" y="4953000"/>
            <a:ext cx="457200" cy="5334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8" name="TextBox 47"/>
          <p:cNvSpPr txBox="1"/>
          <p:nvPr/>
        </p:nvSpPr>
        <p:spPr>
          <a:xfrm>
            <a:off x="5410200" y="5029200"/>
            <a:ext cx="1447800" cy="307777"/>
          </a:xfrm>
          <a:prstGeom prst="rect">
            <a:avLst/>
          </a:prstGeom>
          <a:noFill/>
        </p:spPr>
        <p:txBody>
          <a:bodyPr wrap="square" rtlCol="0">
            <a:spAutoFit/>
          </a:bodyPr>
          <a:lstStyle/>
          <a:p>
            <a:pPr algn="ctr"/>
            <a:r>
              <a:rPr lang="en-GB" sz="1400" dirty="0">
                <a:solidFill>
                  <a:srgbClr val="FF0000"/>
                </a:solidFill>
                <a:latin typeface="Comic Sans MS" pitchFamily="66" charset="0"/>
              </a:rPr>
              <a:t>Multiply by 5u</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49" name="TextBox 48"/>
              <p:cNvSpPr txBox="1"/>
              <p:nvPr/>
            </p:nvSpPr>
            <p:spPr>
              <a:xfrm>
                <a:off x="7391400" y="1600200"/>
                <a:ext cx="14478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5</m:t>
                      </m:r>
                      <m:r>
                        <a:rPr lang="en-GB" sz="1600" b="0" i="1" smtClean="0">
                          <a:solidFill>
                            <a:srgbClr val="FF0000"/>
                          </a:solidFill>
                          <a:latin typeface="Cambria Math"/>
                        </a:rPr>
                        <m:t>𝑢𝑒</m:t>
                      </m:r>
                      <m:r>
                        <a:rPr lang="en-GB" sz="1600" b="0" i="1" smtClean="0">
                          <a:solidFill>
                            <a:srgbClr val="FF0000"/>
                          </a:solidFill>
                          <a:latin typeface="Cambria Math"/>
                        </a:rPr>
                        <m:t>=</m:t>
                      </m:r>
                      <m:sSub>
                        <m:sSubPr>
                          <m:ctrlPr>
                            <a:rPr lang="en-GB" sz="1600" b="0" i="1" smtClean="0">
                              <a:solidFill>
                                <a:srgbClr val="FF0000"/>
                              </a:solidFill>
                              <a:latin typeface="Cambria Math" panose="02040503050406030204" pitchFamily="18" charset="0"/>
                            </a:rPr>
                          </m:ctrlPr>
                        </m:sSubPr>
                        <m:e>
                          <m:r>
                            <a:rPr lang="en-GB" sz="1600" b="0" i="1" smtClean="0">
                              <a:solidFill>
                                <a:srgbClr val="FF0000"/>
                              </a:solidFill>
                              <a:latin typeface="Cambria Math"/>
                            </a:rPr>
                            <m:t>𝑣</m:t>
                          </m:r>
                        </m:e>
                        <m:sub>
                          <m:r>
                            <a:rPr lang="en-GB" sz="1600" b="0" i="1" smtClean="0">
                              <a:solidFill>
                                <a:srgbClr val="FF0000"/>
                              </a:solidFill>
                              <a:latin typeface="Cambria Math"/>
                            </a:rPr>
                            <m:t>2</m:t>
                          </m:r>
                        </m:sub>
                      </m:sSub>
                      <m:r>
                        <a:rPr lang="en-GB" sz="1600" b="0" i="1" smtClean="0">
                          <a:solidFill>
                            <a:srgbClr val="FF0000"/>
                          </a:solidFill>
                          <a:latin typeface="Cambria Math"/>
                        </a:rPr>
                        <m:t>−</m:t>
                      </m:r>
                      <m:sSub>
                        <m:sSubPr>
                          <m:ctrlPr>
                            <a:rPr lang="en-GB" sz="1600" b="0" i="1" smtClean="0">
                              <a:solidFill>
                                <a:srgbClr val="FF0000"/>
                              </a:solidFill>
                              <a:latin typeface="Cambria Math" panose="02040503050406030204" pitchFamily="18" charset="0"/>
                            </a:rPr>
                          </m:ctrlPr>
                        </m:sSubPr>
                        <m:e>
                          <m:r>
                            <a:rPr lang="en-GB" sz="1600" b="0" i="1" smtClean="0">
                              <a:solidFill>
                                <a:srgbClr val="FF0000"/>
                              </a:solidFill>
                              <a:latin typeface="Cambria Math"/>
                            </a:rPr>
                            <m:t>𝑣</m:t>
                          </m:r>
                        </m:e>
                        <m:sub>
                          <m:r>
                            <a:rPr lang="en-GB" sz="1600" b="0" i="1" smtClean="0">
                              <a:solidFill>
                                <a:srgbClr val="FF0000"/>
                              </a:solidFill>
                              <a:latin typeface="Cambria Math"/>
                            </a:rPr>
                            <m:t>1</m:t>
                          </m:r>
                        </m:sub>
                      </m:sSub>
                    </m:oMath>
                  </m:oMathPara>
                </a14:m>
                <a:endParaRPr lang="en-GB" sz="1600" dirty="0">
                  <a:solidFill>
                    <a:srgbClr val="FF0000"/>
                  </a:solidFill>
                </a:endParaRPr>
              </a:p>
            </p:txBody>
          </p:sp>
        </mc:Choice>
        <mc:Fallback xmlns="">
          <p:sp>
            <p:nvSpPr>
              <p:cNvPr id="49" name="TextBox 48"/>
              <p:cNvSpPr txBox="1">
                <a:spLocks noRot="1" noChangeAspect="1" noMove="1" noResize="1" noEditPoints="1" noAdjustHandles="1" noChangeArrowheads="1" noChangeShapeType="1" noTextEdit="1"/>
              </p:cNvSpPr>
              <p:nvPr/>
            </p:nvSpPr>
            <p:spPr>
              <a:xfrm>
                <a:off x="7391400" y="1600200"/>
                <a:ext cx="1447800" cy="338554"/>
              </a:xfrm>
              <a:prstGeom prst="rect">
                <a:avLst/>
              </a:prstGeom>
              <a:blipFill rotWithShape="1">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2" name="TextBox 51"/>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52" name="TextBox 51"/>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3" name="TextBox 52"/>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53" name="TextBox 52"/>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4" name="TextBox 53"/>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54" name="TextBox 53"/>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5" name="TextBox 54"/>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55" name="TextBox 54"/>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15"/>
                <a:stretch>
                  <a:fillRect b="-3846"/>
                </a:stretch>
              </a:blipFill>
            </p:spPr>
            <p:txBody>
              <a:bodyPr/>
              <a:lstStyle/>
              <a:p>
                <a:r>
                  <a:rPr lang="en-GB">
                    <a:noFill/>
                  </a:rPr>
                  <a:t> </a:t>
                </a:r>
              </a:p>
            </p:txBody>
          </p:sp>
        </mc:Fallback>
      </mc:AlternateContent>
      <p:sp>
        <p:nvSpPr>
          <p:cNvPr id="56" name="TextBox 55"/>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16"/>
              </a:rPr>
              <a:t>Applet for collision demonstrations</a:t>
            </a:r>
            <a:endParaRPr lang="en-GB" sz="1400" dirty="0">
              <a:latin typeface="Comic Sans MS" pitchFamily="66" charset="0"/>
            </a:endParaRPr>
          </a:p>
        </p:txBody>
      </p:sp>
      <p:sp>
        <p:nvSpPr>
          <p:cNvPr id="57"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58" name="テキスト ボックス 3">
            <a:extLst>
              <a:ext uri="{FF2B5EF4-FFF2-40B4-BE49-F238E27FC236}">
                <a16:creationId xmlns:a16="http://schemas.microsoft.com/office/drawing/2014/main" id="{6B541AC0-0713-47D7-9D98-F34D1BB5D915}"/>
              </a:ext>
            </a:extLst>
          </p:cNvPr>
          <p:cNvSpPr txBox="1"/>
          <p:nvPr/>
        </p:nvSpPr>
        <p:spPr>
          <a:xfrm>
            <a:off x="8649954" y="6488668"/>
            <a:ext cx="494046" cy="369332"/>
          </a:xfrm>
          <a:prstGeom prst="rect">
            <a:avLst/>
          </a:prstGeom>
          <a:noFill/>
        </p:spPr>
        <p:txBody>
          <a:bodyPr wrap="none" rtlCol="0">
            <a:spAutoFit/>
          </a:bodyPr>
          <a:lstStyle/>
          <a:p>
            <a:r>
              <a:rPr lang="en-US" dirty="0">
                <a:latin typeface="Comic Sans MS" panose="030F0702030302020204" pitchFamily="66" charset="0"/>
              </a:rPr>
              <a:t>4A</a:t>
            </a:r>
            <a:endParaRPr lang="en-GB"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175145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linds(horizontal)">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blinds(horizontal)">
                                      <p:cBhvr>
                                        <p:cTn id="12" dur="500"/>
                                        <p:tgtEl>
                                          <p:spTgt spid="3">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animEffect transition="in" filter="blinds(horizontal)">
                                      <p:cBhvr>
                                        <p:cTn id="17" dur="500"/>
                                        <p:tgtEl>
                                          <p:spTgt spid="3">
                                            <p:txEl>
                                              <p:pRg st="8" end="8"/>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linds(horizontal)">
                                      <p:cBhvr>
                                        <p:cTn id="22" dur="500"/>
                                        <p:tgtEl>
                                          <p:spTgt spid="10"/>
                                        </p:tgtEl>
                                      </p:cBhvr>
                                    </p:animEffect>
                                  </p:childTnLst>
                                </p:cTn>
                              </p:par>
                              <p:par>
                                <p:cTn id="23" presetID="3" presetClass="entr" presetSubtype="10" fill="hold" nodeType="with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blinds(horizontal)">
                                      <p:cBhvr>
                                        <p:cTn id="25" dur="500"/>
                                        <p:tgtEl>
                                          <p:spTgt spid="11"/>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blinds(horizontal)">
                                      <p:cBhvr>
                                        <p:cTn id="28" dur="500"/>
                                        <p:tgtEl>
                                          <p:spTgt spid="12"/>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blinds(horizontal)">
                                      <p:cBhvr>
                                        <p:cTn id="31" dur="500"/>
                                        <p:tgtEl>
                                          <p:spTgt spid="14"/>
                                        </p:tgtEl>
                                      </p:cBhvr>
                                    </p:animEffect>
                                  </p:childTnLst>
                                </p:cTn>
                              </p:par>
                              <p:par>
                                <p:cTn id="32" presetID="3" presetClass="entr" presetSubtype="10" fill="hold" nodeType="with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blinds(horizontal)">
                                      <p:cBhvr>
                                        <p:cTn id="34" dur="500"/>
                                        <p:tgtEl>
                                          <p:spTgt spid="15"/>
                                        </p:tgtEl>
                                      </p:cBhvr>
                                    </p:animEffect>
                                  </p:childTnLst>
                                </p:cTn>
                              </p:par>
                              <p:par>
                                <p:cTn id="35" presetID="3" presetClass="entr" presetSubtype="10" fill="hold" nodeType="with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blinds(horizontal)">
                                      <p:cBhvr>
                                        <p:cTn id="37" dur="500"/>
                                        <p:tgtEl>
                                          <p:spTgt spid="16"/>
                                        </p:tgtEl>
                                      </p:cBhvr>
                                    </p:animEffect>
                                  </p:childTnLst>
                                </p:cTn>
                              </p:par>
                              <p:par>
                                <p:cTn id="38" presetID="3" presetClass="entr" presetSubtype="10" fill="hold" nodeType="withEffect">
                                  <p:stCondLst>
                                    <p:cond delay="0"/>
                                  </p:stCondLst>
                                  <p:childTnLst>
                                    <p:set>
                                      <p:cBhvr>
                                        <p:cTn id="39" dur="1" fill="hold">
                                          <p:stCondLst>
                                            <p:cond delay="0"/>
                                          </p:stCondLst>
                                        </p:cTn>
                                        <p:tgtEl>
                                          <p:spTgt spid="17"/>
                                        </p:tgtEl>
                                        <p:attrNameLst>
                                          <p:attrName>style.visibility</p:attrName>
                                        </p:attrNameLst>
                                      </p:cBhvr>
                                      <p:to>
                                        <p:strVal val="visible"/>
                                      </p:to>
                                    </p:set>
                                    <p:animEffect transition="in" filter="blinds(horizontal)">
                                      <p:cBhvr>
                                        <p:cTn id="40" dur="500"/>
                                        <p:tgtEl>
                                          <p:spTgt spid="17"/>
                                        </p:tgtEl>
                                      </p:cBhvr>
                                    </p:animEffect>
                                  </p:childTnLst>
                                </p:cTn>
                              </p:par>
                              <p:par>
                                <p:cTn id="41" presetID="3" presetClass="entr" presetSubtype="10" fill="hold" nodeType="withEffect">
                                  <p:stCondLst>
                                    <p:cond delay="0"/>
                                  </p:stCondLst>
                                  <p:childTnLst>
                                    <p:set>
                                      <p:cBhvr>
                                        <p:cTn id="42" dur="1" fill="hold">
                                          <p:stCondLst>
                                            <p:cond delay="0"/>
                                          </p:stCondLst>
                                        </p:cTn>
                                        <p:tgtEl>
                                          <p:spTgt spid="18"/>
                                        </p:tgtEl>
                                        <p:attrNameLst>
                                          <p:attrName>style.visibility</p:attrName>
                                        </p:attrNameLst>
                                      </p:cBhvr>
                                      <p:to>
                                        <p:strVal val="visible"/>
                                      </p:to>
                                    </p:set>
                                    <p:animEffect transition="in" filter="blinds(horizontal)">
                                      <p:cBhvr>
                                        <p:cTn id="43" dur="500"/>
                                        <p:tgtEl>
                                          <p:spTgt spid="18"/>
                                        </p:tgtEl>
                                      </p:cBhvr>
                                    </p:animEffect>
                                  </p:childTnLst>
                                </p:cTn>
                              </p:par>
                              <p:par>
                                <p:cTn id="44" presetID="3" presetClass="entr" presetSubtype="10" fill="hold" grpId="0" nodeType="withEffect">
                                  <p:stCondLst>
                                    <p:cond delay="0"/>
                                  </p:stCondLst>
                                  <p:childTnLst>
                                    <p:set>
                                      <p:cBhvr>
                                        <p:cTn id="45" dur="1" fill="hold">
                                          <p:stCondLst>
                                            <p:cond delay="0"/>
                                          </p:stCondLst>
                                        </p:cTn>
                                        <p:tgtEl>
                                          <p:spTgt spid="19"/>
                                        </p:tgtEl>
                                        <p:attrNameLst>
                                          <p:attrName>style.visibility</p:attrName>
                                        </p:attrNameLst>
                                      </p:cBhvr>
                                      <p:to>
                                        <p:strVal val="visible"/>
                                      </p:to>
                                    </p:set>
                                    <p:animEffect transition="in" filter="blinds(horizontal)">
                                      <p:cBhvr>
                                        <p:cTn id="46" dur="500"/>
                                        <p:tgtEl>
                                          <p:spTgt spid="19"/>
                                        </p:tgtEl>
                                      </p:cBhvr>
                                    </p:animEffect>
                                  </p:childTnLst>
                                </p:cTn>
                              </p:par>
                              <p:par>
                                <p:cTn id="47" presetID="3" presetClass="entr" presetSubtype="10" fill="hold" grpId="0" nodeType="withEffect">
                                  <p:stCondLst>
                                    <p:cond delay="0"/>
                                  </p:stCondLst>
                                  <p:childTnLst>
                                    <p:set>
                                      <p:cBhvr>
                                        <p:cTn id="48" dur="1" fill="hold">
                                          <p:stCondLst>
                                            <p:cond delay="0"/>
                                          </p:stCondLst>
                                        </p:cTn>
                                        <p:tgtEl>
                                          <p:spTgt spid="20"/>
                                        </p:tgtEl>
                                        <p:attrNameLst>
                                          <p:attrName>style.visibility</p:attrName>
                                        </p:attrNameLst>
                                      </p:cBhvr>
                                      <p:to>
                                        <p:strVal val="visible"/>
                                      </p:to>
                                    </p:set>
                                    <p:animEffect transition="in" filter="blinds(horizontal)">
                                      <p:cBhvr>
                                        <p:cTn id="49" dur="500"/>
                                        <p:tgtEl>
                                          <p:spTgt spid="20"/>
                                        </p:tgtEl>
                                      </p:cBhvr>
                                    </p:animEffect>
                                  </p:childTnLst>
                                </p:cTn>
                              </p:par>
                              <p:par>
                                <p:cTn id="50" presetID="3" presetClass="entr" presetSubtype="10" fill="hold" grpId="0" nodeType="withEffect">
                                  <p:stCondLst>
                                    <p:cond delay="0"/>
                                  </p:stCondLst>
                                  <p:childTnLst>
                                    <p:set>
                                      <p:cBhvr>
                                        <p:cTn id="51" dur="1" fill="hold">
                                          <p:stCondLst>
                                            <p:cond delay="0"/>
                                          </p:stCondLst>
                                        </p:cTn>
                                        <p:tgtEl>
                                          <p:spTgt spid="21"/>
                                        </p:tgtEl>
                                        <p:attrNameLst>
                                          <p:attrName>style.visibility</p:attrName>
                                        </p:attrNameLst>
                                      </p:cBhvr>
                                      <p:to>
                                        <p:strVal val="visible"/>
                                      </p:to>
                                    </p:set>
                                    <p:animEffect transition="in" filter="blinds(horizontal)">
                                      <p:cBhvr>
                                        <p:cTn id="52" dur="500"/>
                                        <p:tgtEl>
                                          <p:spTgt spid="21"/>
                                        </p:tgtEl>
                                      </p:cBhvr>
                                    </p:animEffect>
                                  </p:childTnLst>
                                </p:cTn>
                              </p:par>
                              <p:par>
                                <p:cTn id="53" presetID="3" presetClass="entr" presetSubtype="10" fill="hold" grpId="0" nodeType="withEffect">
                                  <p:stCondLst>
                                    <p:cond delay="0"/>
                                  </p:stCondLst>
                                  <p:childTnLst>
                                    <p:set>
                                      <p:cBhvr>
                                        <p:cTn id="54" dur="1" fill="hold">
                                          <p:stCondLst>
                                            <p:cond delay="0"/>
                                          </p:stCondLst>
                                        </p:cTn>
                                        <p:tgtEl>
                                          <p:spTgt spid="22"/>
                                        </p:tgtEl>
                                        <p:attrNameLst>
                                          <p:attrName>style.visibility</p:attrName>
                                        </p:attrNameLst>
                                      </p:cBhvr>
                                      <p:to>
                                        <p:strVal val="visible"/>
                                      </p:to>
                                    </p:set>
                                    <p:animEffect transition="in" filter="blinds(horizontal)">
                                      <p:cBhvr>
                                        <p:cTn id="55" dur="500"/>
                                        <p:tgtEl>
                                          <p:spTgt spid="22"/>
                                        </p:tgtEl>
                                      </p:cBhvr>
                                    </p:animEffect>
                                  </p:childTnLst>
                                </p:cTn>
                              </p:par>
                              <p:par>
                                <p:cTn id="56" presetID="3" presetClass="entr" presetSubtype="10" fill="hold" nodeType="withEffect">
                                  <p:stCondLst>
                                    <p:cond delay="0"/>
                                  </p:stCondLst>
                                  <p:childTnLst>
                                    <p:set>
                                      <p:cBhvr>
                                        <p:cTn id="57" dur="1" fill="hold">
                                          <p:stCondLst>
                                            <p:cond delay="0"/>
                                          </p:stCondLst>
                                        </p:cTn>
                                        <p:tgtEl>
                                          <p:spTgt spid="23"/>
                                        </p:tgtEl>
                                        <p:attrNameLst>
                                          <p:attrName>style.visibility</p:attrName>
                                        </p:attrNameLst>
                                      </p:cBhvr>
                                      <p:to>
                                        <p:strVal val="visible"/>
                                      </p:to>
                                    </p:set>
                                    <p:animEffect transition="in" filter="blinds(horizontal)">
                                      <p:cBhvr>
                                        <p:cTn id="58" dur="500"/>
                                        <p:tgtEl>
                                          <p:spTgt spid="23"/>
                                        </p:tgtEl>
                                      </p:cBhvr>
                                    </p:animEffect>
                                  </p:childTnLst>
                                </p:cTn>
                              </p:par>
                              <p:par>
                                <p:cTn id="59" presetID="3" presetClass="entr" presetSubtype="10" fill="hold" grpId="0" nodeType="withEffect">
                                  <p:stCondLst>
                                    <p:cond delay="0"/>
                                  </p:stCondLst>
                                  <p:childTnLst>
                                    <p:set>
                                      <p:cBhvr>
                                        <p:cTn id="60" dur="1" fill="hold">
                                          <p:stCondLst>
                                            <p:cond delay="0"/>
                                          </p:stCondLst>
                                        </p:cTn>
                                        <p:tgtEl>
                                          <p:spTgt spid="24"/>
                                        </p:tgtEl>
                                        <p:attrNameLst>
                                          <p:attrName>style.visibility</p:attrName>
                                        </p:attrNameLst>
                                      </p:cBhvr>
                                      <p:to>
                                        <p:strVal val="visible"/>
                                      </p:to>
                                    </p:set>
                                    <p:animEffect transition="in" filter="blinds(horizontal)">
                                      <p:cBhvr>
                                        <p:cTn id="61" dur="500"/>
                                        <p:tgtEl>
                                          <p:spTgt spid="24"/>
                                        </p:tgtEl>
                                      </p:cBhvr>
                                    </p:animEffect>
                                  </p:childTnLst>
                                </p:cTn>
                              </p:par>
                              <p:par>
                                <p:cTn id="62" presetID="3" presetClass="entr" presetSubtype="10" fill="hold" nodeType="withEffect">
                                  <p:stCondLst>
                                    <p:cond delay="0"/>
                                  </p:stCondLst>
                                  <p:childTnLst>
                                    <p:set>
                                      <p:cBhvr>
                                        <p:cTn id="63" dur="1" fill="hold">
                                          <p:stCondLst>
                                            <p:cond delay="0"/>
                                          </p:stCondLst>
                                        </p:cTn>
                                        <p:tgtEl>
                                          <p:spTgt spid="25"/>
                                        </p:tgtEl>
                                        <p:attrNameLst>
                                          <p:attrName>style.visibility</p:attrName>
                                        </p:attrNameLst>
                                      </p:cBhvr>
                                      <p:to>
                                        <p:strVal val="visible"/>
                                      </p:to>
                                    </p:set>
                                    <p:animEffect transition="in" filter="blinds(horizontal)">
                                      <p:cBhvr>
                                        <p:cTn id="64" dur="500"/>
                                        <p:tgtEl>
                                          <p:spTgt spid="25"/>
                                        </p:tgtEl>
                                      </p:cBhvr>
                                    </p:animEffect>
                                  </p:childTnLst>
                                </p:cTn>
                              </p:par>
                              <p:par>
                                <p:cTn id="65" presetID="3" presetClass="entr" presetSubtype="10" fill="hold" grpId="0" nodeType="withEffect">
                                  <p:stCondLst>
                                    <p:cond delay="0"/>
                                  </p:stCondLst>
                                  <p:childTnLst>
                                    <p:set>
                                      <p:cBhvr>
                                        <p:cTn id="66" dur="1" fill="hold">
                                          <p:stCondLst>
                                            <p:cond delay="0"/>
                                          </p:stCondLst>
                                        </p:cTn>
                                        <p:tgtEl>
                                          <p:spTgt spid="26"/>
                                        </p:tgtEl>
                                        <p:attrNameLst>
                                          <p:attrName>style.visibility</p:attrName>
                                        </p:attrNameLst>
                                      </p:cBhvr>
                                      <p:to>
                                        <p:strVal val="visible"/>
                                      </p:to>
                                    </p:set>
                                    <p:animEffect transition="in" filter="blinds(horizontal)">
                                      <p:cBhvr>
                                        <p:cTn id="67" dur="500"/>
                                        <p:tgtEl>
                                          <p:spTgt spid="26"/>
                                        </p:tgtEl>
                                      </p:cBhvr>
                                    </p:animEffect>
                                  </p:childTnLst>
                                </p:cTn>
                              </p:par>
                              <p:par>
                                <p:cTn id="68" presetID="3" presetClass="entr" presetSubtype="10" fill="hold" nodeType="withEffect">
                                  <p:stCondLst>
                                    <p:cond delay="0"/>
                                  </p:stCondLst>
                                  <p:childTnLst>
                                    <p:set>
                                      <p:cBhvr>
                                        <p:cTn id="69" dur="1" fill="hold">
                                          <p:stCondLst>
                                            <p:cond delay="0"/>
                                          </p:stCondLst>
                                        </p:cTn>
                                        <p:tgtEl>
                                          <p:spTgt spid="27"/>
                                        </p:tgtEl>
                                        <p:attrNameLst>
                                          <p:attrName>style.visibility</p:attrName>
                                        </p:attrNameLst>
                                      </p:cBhvr>
                                      <p:to>
                                        <p:strVal val="visible"/>
                                      </p:to>
                                    </p:set>
                                    <p:animEffect transition="in" filter="blinds(horizontal)">
                                      <p:cBhvr>
                                        <p:cTn id="70" dur="500"/>
                                        <p:tgtEl>
                                          <p:spTgt spid="27"/>
                                        </p:tgtEl>
                                      </p:cBhvr>
                                    </p:animEffect>
                                  </p:childTnLst>
                                </p:cTn>
                              </p:par>
                              <p:par>
                                <p:cTn id="71" presetID="3" presetClass="entr" presetSubtype="10" fill="hold" grpId="0" nodeType="withEffect">
                                  <p:stCondLst>
                                    <p:cond delay="0"/>
                                  </p:stCondLst>
                                  <p:childTnLst>
                                    <p:set>
                                      <p:cBhvr>
                                        <p:cTn id="72" dur="1" fill="hold">
                                          <p:stCondLst>
                                            <p:cond delay="0"/>
                                          </p:stCondLst>
                                        </p:cTn>
                                        <p:tgtEl>
                                          <p:spTgt spid="28"/>
                                        </p:tgtEl>
                                        <p:attrNameLst>
                                          <p:attrName>style.visibility</p:attrName>
                                        </p:attrNameLst>
                                      </p:cBhvr>
                                      <p:to>
                                        <p:strVal val="visible"/>
                                      </p:to>
                                    </p:set>
                                    <p:animEffect transition="in" filter="blinds(horizontal)">
                                      <p:cBhvr>
                                        <p:cTn id="73" dur="500"/>
                                        <p:tgtEl>
                                          <p:spTgt spid="28"/>
                                        </p:tgtEl>
                                      </p:cBhvr>
                                    </p:animEffect>
                                  </p:childTnLst>
                                </p:cTn>
                              </p:par>
                              <p:par>
                                <p:cTn id="74" presetID="3" presetClass="entr" presetSubtype="10" fill="hold" grpId="0" nodeType="withEffect">
                                  <p:stCondLst>
                                    <p:cond delay="0"/>
                                  </p:stCondLst>
                                  <p:childTnLst>
                                    <p:set>
                                      <p:cBhvr>
                                        <p:cTn id="75" dur="1" fill="hold">
                                          <p:stCondLst>
                                            <p:cond delay="0"/>
                                          </p:stCondLst>
                                        </p:cTn>
                                        <p:tgtEl>
                                          <p:spTgt spid="29"/>
                                        </p:tgtEl>
                                        <p:attrNameLst>
                                          <p:attrName>style.visibility</p:attrName>
                                        </p:attrNameLst>
                                      </p:cBhvr>
                                      <p:to>
                                        <p:strVal val="visible"/>
                                      </p:to>
                                    </p:set>
                                    <p:animEffect transition="in" filter="blinds(horizontal)">
                                      <p:cBhvr>
                                        <p:cTn id="76" dur="500"/>
                                        <p:tgtEl>
                                          <p:spTgt spid="29"/>
                                        </p:tgtEl>
                                      </p:cBhvr>
                                    </p:animEffect>
                                  </p:childTnLst>
                                </p:cTn>
                              </p:par>
                              <p:par>
                                <p:cTn id="77" presetID="3" presetClass="entr" presetSubtype="10" fill="hold" grpId="0" nodeType="withEffect">
                                  <p:stCondLst>
                                    <p:cond delay="0"/>
                                  </p:stCondLst>
                                  <p:childTnLst>
                                    <p:set>
                                      <p:cBhvr>
                                        <p:cTn id="78" dur="1" fill="hold">
                                          <p:stCondLst>
                                            <p:cond delay="0"/>
                                          </p:stCondLst>
                                        </p:cTn>
                                        <p:tgtEl>
                                          <p:spTgt spid="30"/>
                                        </p:tgtEl>
                                        <p:attrNameLst>
                                          <p:attrName>style.visibility</p:attrName>
                                        </p:attrNameLst>
                                      </p:cBhvr>
                                      <p:to>
                                        <p:strVal val="visible"/>
                                      </p:to>
                                    </p:set>
                                    <p:animEffect transition="in" filter="blinds(horizontal)">
                                      <p:cBhvr>
                                        <p:cTn id="79" dur="500"/>
                                        <p:tgtEl>
                                          <p:spTgt spid="30"/>
                                        </p:tgtEl>
                                      </p:cBhvr>
                                    </p:animEffect>
                                  </p:childTnLst>
                                </p:cTn>
                              </p:par>
                              <p:par>
                                <p:cTn id="80" presetID="3" presetClass="entr" presetSubtype="10" fill="hold" grpId="0" nodeType="withEffect">
                                  <p:stCondLst>
                                    <p:cond delay="0"/>
                                  </p:stCondLst>
                                  <p:childTnLst>
                                    <p:set>
                                      <p:cBhvr>
                                        <p:cTn id="81" dur="1" fill="hold">
                                          <p:stCondLst>
                                            <p:cond delay="0"/>
                                          </p:stCondLst>
                                        </p:cTn>
                                        <p:tgtEl>
                                          <p:spTgt spid="31"/>
                                        </p:tgtEl>
                                        <p:attrNameLst>
                                          <p:attrName>style.visibility</p:attrName>
                                        </p:attrNameLst>
                                      </p:cBhvr>
                                      <p:to>
                                        <p:strVal val="visible"/>
                                      </p:to>
                                    </p:set>
                                    <p:animEffect transition="in" filter="blinds(horizontal)">
                                      <p:cBhvr>
                                        <p:cTn id="82" dur="500"/>
                                        <p:tgtEl>
                                          <p:spTgt spid="31"/>
                                        </p:tgtEl>
                                      </p:cBhvr>
                                    </p:animEffect>
                                  </p:childTnLst>
                                </p:cTn>
                              </p:par>
                              <p:par>
                                <p:cTn id="83" presetID="3" presetClass="entr" presetSubtype="10" fill="hold" nodeType="withEffect">
                                  <p:stCondLst>
                                    <p:cond delay="0"/>
                                  </p:stCondLst>
                                  <p:childTnLst>
                                    <p:set>
                                      <p:cBhvr>
                                        <p:cTn id="84" dur="1" fill="hold">
                                          <p:stCondLst>
                                            <p:cond delay="0"/>
                                          </p:stCondLst>
                                        </p:cTn>
                                        <p:tgtEl>
                                          <p:spTgt spid="32"/>
                                        </p:tgtEl>
                                        <p:attrNameLst>
                                          <p:attrName>style.visibility</p:attrName>
                                        </p:attrNameLst>
                                      </p:cBhvr>
                                      <p:to>
                                        <p:strVal val="visible"/>
                                      </p:to>
                                    </p:set>
                                    <p:animEffect transition="in" filter="blinds(horizontal)">
                                      <p:cBhvr>
                                        <p:cTn id="85" dur="500"/>
                                        <p:tgtEl>
                                          <p:spTgt spid="32"/>
                                        </p:tgtEl>
                                      </p:cBhvr>
                                    </p:animEffect>
                                  </p:childTnLst>
                                </p:cTn>
                              </p:par>
                              <p:par>
                                <p:cTn id="86" presetID="3" presetClass="entr" presetSubtype="10" fill="hold" grpId="0" nodeType="withEffect">
                                  <p:stCondLst>
                                    <p:cond delay="0"/>
                                  </p:stCondLst>
                                  <p:childTnLst>
                                    <p:set>
                                      <p:cBhvr>
                                        <p:cTn id="87" dur="1" fill="hold">
                                          <p:stCondLst>
                                            <p:cond delay="0"/>
                                          </p:stCondLst>
                                        </p:cTn>
                                        <p:tgtEl>
                                          <p:spTgt spid="33"/>
                                        </p:tgtEl>
                                        <p:attrNameLst>
                                          <p:attrName>style.visibility</p:attrName>
                                        </p:attrNameLst>
                                      </p:cBhvr>
                                      <p:to>
                                        <p:strVal val="visible"/>
                                      </p:to>
                                    </p:set>
                                    <p:animEffect transition="in" filter="blinds(horizontal)">
                                      <p:cBhvr>
                                        <p:cTn id="88" dur="500"/>
                                        <p:tgtEl>
                                          <p:spTgt spid="33"/>
                                        </p:tgtEl>
                                      </p:cBhvr>
                                    </p:animEffect>
                                  </p:childTnLst>
                                </p:cTn>
                              </p:par>
                              <p:par>
                                <p:cTn id="89" presetID="3" presetClass="entr" presetSubtype="10" fill="hold" nodeType="withEffect">
                                  <p:stCondLst>
                                    <p:cond delay="0"/>
                                  </p:stCondLst>
                                  <p:childTnLst>
                                    <p:set>
                                      <p:cBhvr>
                                        <p:cTn id="90" dur="1" fill="hold">
                                          <p:stCondLst>
                                            <p:cond delay="0"/>
                                          </p:stCondLst>
                                        </p:cTn>
                                        <p:tgtEl>
                                          <p:spTgt spid="34"/>
                                        </p:tgtEl>
                                        <p:attrNameLst>
                                          <p:attrName>style.visibility</p:attrName>
                                        </p:attrNameLst>
                                      </p:cBhvr>
                                      <p:to>
                                        <p:strVal val="visible"/>
                                      </p:to>
                                    </p:set>
                                    <p:animEffect transition="in" filter="blinds(horizontal)">
                                      <p:cBhvr>
                                        <p:cTn id="91" dur="500"/>
                                        <p:tgtEl>
                                          <p:spTgt spid="34"/>
                                        </p:tgtEl>
                                      </p:cBhvr>
                                    </p:animEffect>
                                  </p:childTnLst>
                                </p:cTn>
                              </p:par>
                              <p:par>
                                <p:cTn id="92" presetID="3" presetClass="entr" presetSubtype="10" fill="hold" grpId="0" nodeType="withEffect">
                                  <p:stCondLst>
                                    <p:cond delay="0"/>
                                  </p:stCondLst>
                                  <p:childTnLst>
                                    <p:set>
                                      <p:cBhvr>
                                        <p:cTn id="93" dur="1" fill="hold">
                                          <p:stCondLst>
                                            <p:cond delay="0"/>
                                          </p:stCondLst>
                                        </p:cTn>
                                        <p:tgtEl>
                                          <p:spTgt spid="35"/>
                                        </p:tgtEl>
                                        <p:attrNameLst>
                                          <p:attrName>style.visibility</p:attrName>
                                        </p:attrNameLst>
                                      </p:cBhvr>
                                      <p:to>
                                        <p:strVal val="visible"/>
                                      </p:to>
                                    </p:set>
                                    <p:animEffect transition="in" filter="blinds(horizontal)">
                                      <p:cBhvr>
                                        <p:cTn id="94" dur="500"/>
                                        <p:tgtEl>
                                          <p:spTgt spid="35"/>
                                        </p:tgtEl>
                                      </p:cBhvr>
                                    </p:animEffect>
                                  </p:childTnLst>
                                </p:cTn>
                              </p:par>
                              <p:par>
                                <p:cTn id="95" presetID="3" presetClass="entr" presetSubtype="10" fill="hold" grpId="0" nodeType="withEffect">
                                  <p:stCondLst>
                                    <p:cond delay="0"/>
                                  </p:stCondLst>
                                  <p:childTnLst>
                                    <p:set>
                                      <p:cBhvr>
                                        <p:cTn id="96" dur="1" fill="hold">
                                          <p:stCondLst>
                                            <p:cond delay="0"/>
                                          </p:stCondLst>
                                        </p:cTn>
                                        <p:tgtEl>
                                          <p:spTgt spid="36"/>
                                        </p:tgtEl>
                                        <p:attrNameLst>
                                          <p:attrName>style.visibility</p:attrName>
                                        </p:attrNameLst>
                                      </p:cBhvr>
                                      <p:to>
                                        <p:strVal val="visible"/>
                                      </p:to>
                                    </p:set>
                                    <p:animEffect transition="in" filter="blinds(horizontal)">
                                      <p:cBhvr>
                                        <p:cTn id="97" dur="500"/>
                                        <p:tgtEl>
                                          <p:spTgt spid="36"/>
                                        </p:tgtEl>
                                      </p:cBhvr>
                                    </p:animEffect>
                                  </p:childTnLst>
                                </p:cTn>
                              </p:par>
                              <p:par>
                                <p:cTn id="98" presetID="3" presetClass="entr" presetSubtype="10" fill="hold" grpId="0" nodeType="withEffect">
                                  <p:stCondLst>
                                    <p:cond delay="0"/>
                                  </p:stCondLst>
                                  <p:childTnLst>
                                    <p:set>
                                      <p:cBhvr>
                                        <p:cTn id="99" dur="1" fill="hold">
                                          <p:stCondLst>
                                            <p:cond delay="0"/>
                                          </p:stCondLst>
                                        </p:cTn>
                                        <p:tgtEl>
                                          <p:spTgt spid="37"/>
                                        </p:tgtEl>
                                        <p:attrNameLst>
                                          <p:attrName>style.visibility</p:attrName>
                                        </p:attrNameLst>
                                      </p:cBhvr>
                                      <p:to>
                                        <p:strVal val="visible"/>
                                      </p:to>
                                    </p:set>
                                    <p:animEffect transition="in" filter="blinds(horizontal)">
                                      <p:cBhvr>
                                        <p:cTn id="100" dur="500"/>
                                        <p:tgtEl>
                                          <p:spTgt spid="37"/>
                                        </p:tgtEl>
                                      </p:cBhvr>
                                    </p:animEffect>
                                  </p:childTnLst>
                                </p:cTn>
                              </p:par>
                              <p:par>
                                <p:cTn id="101" presetID="3" presetClass="entr" presetSubtype="10" fill="hold" grpId="0" nodeType="withEffect">
                                  <p:stCondLst>
                                    <p:cond delay="0"/>
                                  </p:stCondLst>
                                  <p:childTnLst>
                                    <p:set>
                                      <p:cBhvr>
                                        <p:cTn id="102" dur="1" fill="hold">
                                          <p:stCondLst>
                                            <p:cond delay="0"/>
                                          </p:stCondLst>
                                        </p:cTn>
                                        <p:tgtEl>
                                          <p:spTgt spid="38"/>
                                        </p:tgtEl>
                                        <p:attrNameLst>
                                          <p:attrName>style.visibility</p:attrName>
                                        </p:attrNameLst>
                                      </p:cBhvr>
                                      <p:to>
                                        <p:strVal val="visible"/>
                                      </p:to>
                                    </p:set>
                                    <p:animEffect transition="in" filter="blinds(horizontal)">
                                      <p:cBhvr>
                                        <p:cTn id="103" dur="500"/>
                                        <p:tgtEl>
                                          <p:spTgt spid="38"/>
                                        </p:tgtEl>
                                      </p:cBhvr>
                                    </p:animEffect>
                                  </p:childTnLst>
                                </p:cTn>
                              </p:par>
                              <p:par>
                                <p:cTn id="104" presetID="3" presetClass="entr" presetSubtype="10" fill="hold" grpId="0" nodeType="withEffect">
                                  <p:stCondLst>
                                    <p:cond delay="0"/>
                                  </p:stCondLst>
                                  <p:childTnLst>
                                    <p:set>
                                      <p:cBhvr>
                                        <p:cTn id="105" dur="1" fill="hold">
                                          <p:stCondLst>
                                            <p:cond delay="0"/>
                                          </p:stCondLst>
                                        </p:cTn>
                                        <p:tgtEl>
                                          <p:spTgt spid="39"/>
                                        </p:tgtEl>
                                        <p:attrNameLst>
                                          <p:attrName>style.visibility</p:attrName>
                                        </p:attrNameLst>
                                      </p:cBhvr>
                                      <p:to>
                                        <p:strVal val="visible"/>
                                      </p:to>
                                    </p:set>
                                    <p:animEffect transition="in" filter="blinds(horizontal)">
                                      <p:cBhvr>
                                        <p:cTn id="106" dur="500"/>
                                        <p:tgtEl>
                                          <p:spTgt spid="39"/>
                                        </p:tgtEl>
                                      </p:cBhvr>
                                    </p:animEffect>
                                  </p:childTnLst>
                                </p:cTn>
                              </p:par>
                            </p:childTnLst>
                          </p:cTn>
                        </p:par>
                      </p:childTnLst>
                    </p:cTn>
                  </p:par>
                  <p:par>
                    <p:cTn id="107" fill="hold">
                      <p:stCondLst>
                        <p:cond delay="indefinite"/>
                      </p:stCondLst>
                      <p:childTnLst>
                        <p:par>
                          <p:cTn id="108" fill="hold">
                            <p:stCondLst>
                              <p:cond delay="0"/>
                            </p:stCondLst>
                            <p:childTnLst>
                              <p:par>
                                <p:cTn id="109" presetID="3" presetClass="entr" presetSubtype="10" fill="hold" nodeType="clickEffect">
                                  <p:stCondLst>
                                    <p:cond delay="0"/>
                                  </p:stCondLst>
                                  <p:childTnLst>
                                    <p:set>
                                      <p:cBhvr>
                                        <p:cTn id="110" dur="1" fill="hold">
                                          <p:stCondLst>
                                            <p:cond delay="0"/>
                                          </p:stCondLst>
                                        </p:cTn>
                                        <p:tgtEl>
                                          <p:spTgt spid="9">
                                            <p:txEl>
                                              <p:pRg st="0" end="0"/>
                                            </p:txEl>
                                          </p:spTgt>
                                        </p:tgtEl>
                                        <p:attrNameLst>
                                          <p:attrName>style.visibility</p:attrName>
                                        </p:attrNameLst>
                                      </p:cBhvr>
                                      <p:to>
                                        <p:strVal val="visible"/>
                                      </p:to>
                                    </p:set>
                                    <p:animEffect transition="in" filter="blinds(horizontal)">
                                      <p:cBhvr>
                                        <p:cTn id="111" dur="500"/>
                                        <p:tgtEl>
                                          <p:spTgt spid="9">
                                            <p:txEl>
                                              <p:pRg st="0" end="0"/>
                                            </p:txEl>
                                          </p:spTgt>
                                        </p:tgtEl>
                                      </p:cBhvr>
                                    </p:animEffect>
                                  </p:childTnLst>
                                </p:cTn>
                              </p:par>
                            </p:childTnLst>
                          </p:cTn>
                        </p:par>
                      </p:childTnLst>
                    </p:cTn>
                  </p:par>
                  <p:par>
                    <p:cTn id="112" fill="hold">
                      <p:stCondLst>
                        <p:cond delay="indefinite"/>
                      </p:stCondLst>
                      <p:childTnLst>
                        <p:par>
                          <p:cTn id="113" fill="hold">
                            <p:stCondLst>
                              <p:cond delay="0"/>
                            </p:stCondLst>
                            <p:childTnLst>
                              <p:par>
                                <p:cTn id="114" presetID="3" presetClass="entr" presetSubtype="10" fill="hold" nodeType="clickEffect">
                                  <p:stCondLst>
                                    <p:cond delay="0"/>
                                  </p:stCondLst>
                                  <p:childTnLst>
                                    <p:set>
                                      <p:cBhvr>
                                        <p:cTn id="115" dur="1" fill="hold">
                                          <p:stCondLst>
                                            <p:cond delay="0"/>
                                          </p:stCondLst>
                                        </p:cTn>
                                        <p:tgtEl>
                                          <p:spTgt spid="9">
                                            <p:txEl>
                                              <p:pRg st="1" end="1"/>
                                            </p:txEl>
                                          </p:spTgt>
                                        </p:tgtEl>
                                        <p:attrNameLst>
                                          <p:attrName>style.visibility</p:attrName>
                                        </p:attrNameLst>
                                      </p:cBhvr>
                                      <p:to>
                                        <p:strVal val="visible"/>
                                      </p:to>
                                    </p:set>
                                    <p:animEffect transition="in" filter="blinds(horizontal)">
                                      <p:cBhvr>
                                        <p:cTn id="116" dur="500"/>
                                        <p:tgtEl>
                                          <p:spTgt spid="9">
                                            <p:txEl>
                                              <p:pRg st="1" end="1"/>
                                            </p:txEl>
                                          </p:spTgt>
                                        </p:tgtEl>
                                      </p:cBhvr>
                                    </p:animEffect>
                                  </p:childTnLst>
                                </p:cTn>
                              </p:par>
                            </p:childTnLst>
                          </p:cTn>
                        </p:par>
                      </p:childTnLst>
                    </p:cTn>
                  </p:par>
                  <p:par>
                    <p:cTn id="117" fill="hold">
                      <p:stCondLst>
                        <p:cond delay="indefinite"/>
                      </p:stCondLst>
                      <p:childTnLst>
                        <p:par>
                          <p:cTn id="118" fill="hold">
                            <p:stCondLst>
                              <p:cond delay="0"/>
                            </p:stCondLst>
                            <p:childTnLst>
                              <p:par>
                                <p:cTn id="119" presetID="3" presetClass="entr" presetSubtype="10" fill="hold" grpId="0" nodeType="clickEffect">
                                  <p:stCondLst>
                                    <p:cond delay="0"/>
                                  </p:stCondLst>
                                  <p:childTnLst>
                                    <p:set>
                                      <p:cBhvr>
                                        <p:cTn id="120" dur="1" fill="hold">
                                          <p:stCondLst>
                                            <p:cond delay="0"/>
                                          </p:stCondLst>
                                        </p:cTn>
                                        <p:tgtEl>
                                          <p:spTgt spid="40"/>
                                        </p:tgtEl>
                                        <p:attrNameLst>
                                          <p:attrName>style.visibility</p:attrName>
                                        </p:attrNameLst>
                                      </p:cBhvr>
                                      <p:to>
                                        <p:strVal val="visible"/>
                                      </p:to>
                                    </p:set>
                                    <p:animEffect transition="in" filter="blinds(horizontal)">
                                      <p:cBhvr>
                                        <p:cTn id="121" dur="500"/>
                                        <p:tgtEl>
                                          <p:spTgt spid="40"/>
                                        </p:tgtEl>
                                      </p:cBhvr>
                                    </p:animEffect>
                                  </p:childTnLst>
                                </p:cTn>
                              </p:par>
                            </p:childTnLst>
                          </p:cTn>
                        </p:par>
                      </p:childTnLst>
                    </p:cTn>
                  </p:par>
                  <p:par>
                    <p:cTn id="122" fill="hold">
                      <p:stCondLst>
                        <p:cond delay="indefinite"/>
                      </p:stCondLst>
                      <p:childTnLst>
                        <p:par>
                          <p:cTn id="123" fill="hold">
                            <p:stCondLst>
                              <p:cond delay="0"/>
                            </p:stCondLst>
                            <p:childTnLst>
                              <p:par>
                                <p:cTn id="124" presetID="3" presetClass="entr" presetSubtype="10" fill="hold" grpId="0" nodeType="clickEffect">
                                  <p:stCondLst>
                                    <p:cond delay="0"/>
                                  </p:stCondLst>
                                  <p:childTnLst>
                                    <p:set>
                                      <p:cBhvr>
                                        <p:cTn id="125" dur="1" fill="hold">
                                          <p:stCondLst>
                                            <p:cond delay="0"/>
                                          </p:stCondLst>
                                        </p:cTn>
                                        <p:tgtEl>
                                          <p:spTgt spid="45"/>
                                        </p:tgtEl>
                                        <p:attrNameLst>
                                          <p:attrName>style.visibility</p:attrName>
                                        </p:attrNameLst>
                                      </p:cBhvr>
                                      <p:to>
                                        <p:strVal val="visible"/>
                                      </p:to>
                                    </p:set>
                                    <p:animEffect transition="in" filter="blinds(horizontal)">
                                      <p:cBhvr>
                                        <p:cTn id="126" dur="500"/>
                                        <p:tgtEl>
                                          <p:spTgt spid="45"/>
                                        </p:tgtEl>
                                      </p:cBhvr>
                                    </p:animEffect>
                                  </p:childTnLst>
                                </p:cTn>
                              </p:par>
                            </p:childTnLst>
                          </p:cTn>
                        </p:par>
                      </p:childTnLst>
                    </p:cTn>
                  </p:par>
                  <p:par>
                    <p:cTn id="127" fill="hold">
                      <p:stCondLst>
                        <p:cond delay="indefinite"/>
                      </p:stCondLst>
                      <p:childTnLst>
                        <p:par>
                          <p:cTn id="128" fill="hold">
                            <p:stCondLst>
                              <p:cond delay="0"/>
                            </p:stCondLst>
                            <p:childTnLst>
                              <p:par>
                                <p:cTn id="129" presetID="3" presetClass="entr" presetSubtype="10" fill="hold" grpId="0" nodeType="clickEffect">
                                  <p:stCondLst>
                                    <p:cond delay="0"/>
                                  </p:stCondLst>
                                  <p:childTnLst>
                                    <p:set>
                                      <p:cBhvr>
                                        <p:cTn id="130" dur="1" fill="hold">
                                          <p:stCondLst>
                                            <p:cond delay="0"/>
                                          </p:stCondLst>
                                        </p:cTn>
                                        <p:tgtEl>
                                          <p:spTgt spid="46"/>
                                        </p:tgtEl>
                                        <p:attrNameLst>
                                          <p:attrName>style.visibility</p:attrName>
                                        </p:attrNameLst>
                                      </p:cBhvr>
                                      <p:to>
                                        <p:strVal val="visible"/>
                                      </p:to>
                                    </p:set>
                                    <p:animEffect transition="in" filter="blinds(horizontal)">
                                      <p:cBhvr>
                                        <p:cTn id="131" dur="500"/>
                                        <p:tgtEl>
                                          <p:spTgt spid="46"/>
                                        </p:tgtEl>
                                      </p:cBhvr>
                                    </p:animEffect>
                                  </p:childTnLst>
                                </p:cTn>
                              </p:par>
                            </p:childTnLst>
                          </p:cTn>
                        </p:par>
                      </p:childTnLst>
                    </p:cTn>
                  </p:par>
                  <p:par>
                    <p:cTn id="132" fill="hold">
                      <p:stCondLst>
                        <p:cond delay="indefinite"/>
                      </p:stCondLst>
                      <p:childTnLst>
                        <p:par>
                          <p:cTn id="133" fill="hold">
                            <p:stCondLst>
                              <p:cond delay="0"/>
                            </p:stCondLst>
                            <p:childTnLst>
                              <p:par>
                                <p:cTn id="134" presetID="3" presetClass="entr" presetSubtype="10" fill="hold" nodeType="clickEffect">
                                  <p:stCondLst>
                                    <p:cond delay="0"/>
                                  </p:stCondLst>
                                  <p:childTnLst>
                                    <p:set>
                                      <p:cBhvr>
                                        <p:cTn id="135" dur="1" fill="hold">
                                          <p:stCondLst>
                                            <p:cond delay="0"/>
                                          </p:stCondLst>
                                        </p:cTn>
                                        <p:tgtEl>
                                          <p:spTgt spid="41">
                                            <p:txEl>
                                              <p:pRg st="0" end="0"/>
                                            </p:txEl>
                                          </p:spTgt>
                                        </p:tgtEl>
                                        <p:attrNameLst>
                                          <p:attrName>style.visibility</p:attrName>
                                        </p:attrNameLst>
                                      </p:cBhvr>
                                      <p:to>
                                        <p:strVal val="visible"/>
                                      </p:to>
                                    </p:set>
                                    <p:animEffect transition="in" filter="blinds(horizontal)">
                                      <p:cBhvr>
                                        <p:cTn id="136" dur="500"/>
                                        <p:tgtEl>
                                          <p:spTgt spid="41">
                                            <p:txEl>
                                              <p:pRg st="0" end="0"/>
                                            </p:txEl>
                                          </p:spTgt>
                                        </p:tgtEl>
                                      </p:cBhvr>
                                    </p:animEffect>
                                  </p:childTnLst>
                                </p:cTn>
                              </p:par>
                            </p:childTnLst>
                          </p:cTn>
                        </p:par>
                      </p:childTnLst>
                    </p:cTn>
                  </p:par>
                  <p:par>
                    <p:cTn id="137" fill="hold">
                      <p:stCondLst>
                        <p:cond delay="indefinite"/>
                      </p:stCondLst>
                      <p:childTnLst>
                        <p:par>
                          <p:cTn id="138" fill="hold">
                            <p:stCondLst>
                              <p:cond delay="0"/>
                            </p:stCondLst>
                            <p:childTnLst>
                              <p:par>
                                <p:cTn id="139" presetID="3" presetClass="entr" presetSubtype="10" fill="hold" nodeType="clickEffect">
                                  <p:stCondLst>
                                    <p:cond delay="0"/>
                                  </p:stCondLst>
                                  <p:childTnLst>
                                    <p:set>
                                      <p:cBhvr>
                                        <p:cTn id="140" dur="1" fill="hold">
                                          <p:stCondLst>
                                            <p:cond delay="0"/>
                                          </p:stCondLst>
                                        </p:cTn>
                                        <p:tgtEl>
                                          <p:spTgt spid="41">
                                            <p:txEl>
                                              <p:pRg st="1" end="1"/>
                                            </p:txEl>
                                          </p:spTgt>
                                        </p:tgtEl>
                                        <p:attrNameLst>
                                          <p:attrName>style.visibility</p:attrName>
                                        </p:attrNameLst>
                                      </p:cBhvr>
                                      <p:to>
                                        <p:strVal val="visible"/>
                                      </p:to>
                                    </p:set>
                                    <p:animEffect transition="in" filter="blinds(horizontal)">
                                      <p:cBhvr>
                                        <p:cTn id="141" dur="500"/>
                                        <p:tgtEl>
                                          <p:spTgt spid="41">
                                            <p:txEl>
                                              <p:pRg st="1" end="1"/>
                                            </p:txEl>
                                          </p:spTgt>
                                        </p:tgtEl>
                                      </p:cBhvr>
                                    </p:animEffect>
                                  </p:childTnLst>
                                </p:cTn>
                              </p:par>
                            </p:childTnLst>
                          </p:cTn>
                        </p:par>
                      </p:childTnLst>
                    </p:cTn>
                  </p:par>
                  <p:par>
                    <p:cTn id="142" fill="hold">
                      <p:stCondLst>
                        <p:cond delay="indefinite"/>
                      </p:stCondLst>
                      <p:childTnLst>
                        <p:par>
                          <p:cTn id="143" fill="hold">
                            <p:stCondLst>
                              <p:cond delay="0"/>
                            </p:stCondLst>
                            <p:childTnLst>
                              <p:par>
                                <p:cTn id="144" presetID="3" presetClass="entr" presetSubtype="10" fill="hold" nodeType="clickEffect">
                                  <p:stCondLst>
                                    <p:cond delay="0"/>
                                  </p:stCondLst>
                                  <p:childTnLst>
                                    <p:set>
                                      <p:cBhvr>
                                        <p:cTn id="145" dur="1" fill="hold">
                                          <p:stCondLst>
                                            <p:cond delay="0"/>
                                          </p:stCondLst>
                                        </p:cTn>
                                        <p:tgtEl>
                                          <p:spTgt spid="42">
                                            <p:txEl>
                                              <p:pRg st="0" end="0"/>
                                            </p:txEl>
                                          </p:spTgt>
                                        </p:tgtEl>
                                        <p:attrNameLst>
                                          <p:attrName>style.visibility</p:attrName>
                                        </p:attrNameLst>
                                      </p:cBhvr>
                                      <p:to>
                                        <p:strVal val="visible"/>
                                      </p:to>
                                    </p:set>
                                    <p:animEffect transition="in" filter="blinds(horizontal)">
                                      <p:cBhvr>
                                        <p:cTn id="146" dur="500"/>
                                        <p:tgtEl>
                                          <p:spTgt spid="42">
                                            <p:txEl>
                                              <p:pRg st="0" end="0"/>
                                            </p:txEl>
                                          </p:spTgt>
                                        </p:tgtEl>
                                      </p:cBhvr>
                                    </p:animEffect>
                                  </p:childTnLst>
                                </p:cTn>
                              </p:par>
                            </p:childTnLst>
                          </p:cTn>
                        </p:par>
                      </p:childTnLst>
                    </p:cTn>
                  </p:par>
                  <p:par>
                    <p:cTn id="147" fill="hold">
                      <p:stCondLst>
                        <p:cond delay="indefinite"/>
                      </p:stCondLst>
                      <p:childTnLst>
                        <p:par>
                          <p:cTn id="148" fill="hold">
                            <p:stCondLst>
                              <p:cond delay="0"/>
                            </p:stCondLst>
                            <p:childTnLst>
                              <p:par>
                                <p:cTn id="149" presetID="3" presetClass="entr" presetSubtype="10" fill="hold" nodeType="clickEffect">
                                  <p:stCondLst>
                                    <p:cond delay="0"/>
                                  </p:stCondLst>
                                  <p:childTnLst>
                                    <p:set>
                                      <p:cBhvr>
                                        <p:cTn id="150" dur="1" fill="hold">
                                          <p:stCondLst>
                                            <p:cond delay="0"/>
                                          </p:stCondLst>
                                        </p:cTn>
                                        <p:tgtEl>
                                          <p:spTgt spid="42">
                                            <p:txEl>
                                              <p:pRg st="1" end="1"/>
                                            </p:txEl>
                                          </p:spTgt>
                                        </p:tgtEl>
                                        <p:attrNameLst>
                                          <p:attrName>style.visibility</p:attrName>
                                        </p:attrNameLst>
                                      </p:cBhvr>
                                      <p:to>
                                        <p:strVal val="visible"/>
                                      </p:to>
                                    </p:set>
                                    <p:animEffect transition="in" filter="blinds(horizontal)">
                                      <p:cBhvr>
                                        <p:cTn id="151" dur="500"/>
                                        <p:tgtEl>
                                          <p:spTgt spid="42">
                                            <p:txEl>
                                              <p:pRg st="1" end="1"/>
                                            </p:txEl>
                                          </p:spTgt>
                                        </p:tgtEl>
                                      </p:cBhvr>
                                    </p:animEffect>
                                  </p:childTnLst>
                                </p:cTn>
                              </p:par>
                            </p:childTnLst>
                          </p:cTn>
                        </p:par>
                      </p:childTnLst>
                    </p:cTn>
                  </p:par>
                  <p:par>
                    <p:cTn id="152" fill="hold">
                      <p:stCondLst>
                        <p:cond delay="indefinite"/>
                      </p:stCondLst>
                      <p:childTnLst>
                        <p:par>
                          <p:cTn id="153" fill="hold">
                            <p:stCondLst>
                              <p:cond delay="0"/>
                            </p:stCondLst>
                            <p:childTnLst>
                              <p:par>
                                <p:cTn id="154" presetID="3" presetClass="entr" presetSubtype="10" fill="hold" grpId="0" nodeType="clickEffect">
                                  <p:stCondLst>
                                    <p:cond delay="0"/>
                                  </p:stCondLst>
                                  <p:childTnLst>
                                    <p:set>
                                      <p:cBhvr>
                                        <p:cTn id="155" dur="1" fill="hold">
                                          <p:stCondLst>
                                            <p:cond delay="0"/>
                                          </p:stCondLst>
                                        </p:cTn>
                                        <p:tgtEl>
                                          <p:spTgt spid="43"/>
                                        </p:tgtEl>
                                        <p:attrNameLst>
                                          <p:attrName>style.visibility</p:attrName>
                                        </p:attrNameLst>
                                      </p:cBhvr>
                                      <p:to>
                                        <p:strVal val="visible"/>
                                      </p:to>
                                    </p:set>
                                    <p:animEffect transition="in" filter="blinds(horizontal)">
                                      <p:cBhvr>
                                        <p:cTn id="156" dur="500"/>
                                        <p:tgtEl>
                                          <p:spTgt spid="43"/>
                                        </p:tgtEl>
                                      </p:cBhvr>
                                    </p:animEffect>
                                  </p:childTnLst>
                                </p:cTn>
                              </p:par>
                            </p:childTnLst>
                          </p:cTn>
                        </p:par>
                      </p:childTnLst>
                    </p:cTn>
                  </p:par>
                  <p:par>
                    <p:cTn id="157" fill="hold">
                      <p:stCondLst>
                        <p:cond delay="indefinite"/>
                      </p:stCondLst>
                      <p:childTnLst>
                        <p:par>
                          <p:cTn id="158" fill="hold">
                            <p:stCondLst>
                              <p:cond delay="0"/>
                            </p:stCondLst>
                            <p:childTnLst>
                              <p:par>
                                <p:cTn id="159" presetID="3" presetClass="entr" presetSubtype="10" fill="hold" grpId="0" nodeType="clickEffect">
                                  <p:stCondLst>
                                    <p:cond delay="0"/>
                                  </p:stCondLst>
                                  <p:childTnLst>
                                    <p:set>
                                      <p:cBhvr>
                                        <p:cTn id="160" dur="1" fill="hold">
                                          <p:stCondLst>
                                            <p:cond delay="0"/>
                                          </p:stCondLst>
                                        </p:cTn>
                                        <p:tgtEl>
                                          <p:spTgt spid="47"/>
                                        </p:tgtEl>
                                        <p:attrNameLst>
                                          <p:attrName>style.visibility</p:attrName>
                                        </p:attrNameLst>
                                      </p:cBhvr>
                                      <p:to>
                                        <p:strVal val="visible"/>
                                      </p:to>
                                    </p:set>
                                    <p:animEffect transition="in" filter="blinds(horizontal)">
                                      <p:cBhvr>
                                        <p:cTn id="161" dur="500"/>
                                        <p:tgtEl>
                                          <p:spTgt spid="47"/>
                                        </p:tgtEl>
                                      </p:cBhvr>
                                    </p:animEffect>
                                  </p:childTnLst>
                                </p:cTn>
                              </p:par>
                            </p:childTnLst>
                          </p:cTn>
                        </p:par>
                      </p:childTnLst>
                    </p:cTn>
                  </p:par>
                  <p:par>
                    <p:cTn id="162" fill="hold">
                      <p:stCondLst>
                        <p:cond delay="indefinite"/>
                      </p:stCondLst>
                      <p:childTnLst>
                        <p:par>
                          <p:cTn id="163" fill="hold">
                            <p:stCondLst>
                              <p:cond delay="0"/>
                            </p:stCondLst>
                            <p:childTnLst>
                              <p:par>
                                <p:cTn id="164" presetID="3" presetClass="entr" presetSubtype="10" fill="hold" grpId="0" nodeType="clickEffect">
                                  <p:stCondLst>
                                    <p:cond delay="0"/>
                                  </p:stCondLst>
                                  <p:childTnLst>
                                    <p:set>
                                      <p:cBhvr>
                                        <p:cTn id="165" dur="1" fill="hold">
                                          <p:stCondLst>
                                            <p:cond delay="0"/>
                                          </p:stCondLst>
                                        </p:cTn>
                                        <p:tgtEl>
                                          <p:spTgt spid="48"/>
                                        </p:tgtEl>
                                        <p:attrNameLst>
                                          <p:attrName>style.visibility</p:attrName>
                                        </p:attrNameLst>
                                      </p:cBhvr>
                                      <p:to>
                                        <p:strVal val="visible"/>
                                      </p:to>
                                    </p:set>
                                    <p:animEffect transition="in" filter="blinds(horizontal)">
                                      <p:cBhvr>
                                        <p:cTn id="166" dur="500"/>
                                        <p:tgtEl>
                                          <p:spTgt spid="48"/>
                                        </p:tgtEl>
                                      </p:cBhvr>
                                    </p:animEffect>
                                  </p:childTnLst>
                                </p:cTn>
                              </p:par>
                            </p:childTnLst>
                          </p:cTn>
                        </p:par>
                      </p:childTnLst>
                    </p:cTn>
                  </p:par>
                  <p:par>
                    <p:cTn id="167" fill="hold">
                      <p:stCondLst>
                        <p:cond delay="indefinite"/>
                      </p:stCondLst>
                      <p:childTnLst>
                        <p:par>
                          <p:cTn id="168" fill="hold">
                            <p:stCondLst>
                              <p:cond delay="0"/>
                            </p:stCondLst>
                            <p:childTnLst>
                              <p:par>
                                <p:cTn id="169" presetID="3" presetClass="entr" presetSubtype="10" fill="hold" grpId="0" nodeType="clickEffect">
                                  <p:stCondLst>
                                    <p:cond delay="0"/>
                                  </p:stCondLst>
                                  <p:childTnLst>
                                    <p:set>
                                      <p:cBhvr>
                                        <p:cTn id="170" dur="1" fill="hold">
                                          <p:stCondLst>
                                            <p:cond delay="0"/>
                                          </p:stCondLst>
                                        </p:cTn>
                                        <p:tgtEl>
                                          <p:spTgt spid="44"/>
                                        </p:tgtEl>
                                        <p:attrNameLst>
                                          <p:attrName>style.visibility</p:attrName>
                                        </p:attrNameLst>
                                      </p:cBhvr>
                                      <p:to>
                                        <p:strVal val="visible"/>
                                      </p:to>
                                    </p:set>
                                    <p:animEffect transition="in" filter="blinds(horizontal)">
                                      <p:cBhvr>
                                        <p:cTn id="171" dur="500"/>
                                        <p:tgtEl>
                                          <p:spTgt spid="44"/>
                                        </p:tgtEl>
                                      </p:cBhvr>
                                    </p:animEffect>
                                  </p:childTnLst>
                                </p:cTn>
                              </p:par>
                            </p:childTnLst>
                          </p:cTn>
                        </p:par>
                      </p:childTnLst>
                    </p:cTn>
                  </p:par>
                  <p:par>
                    <p:cTn id="172" fill="hold">
                      <p:stCondLst>
                        <p:cond delay="indefinite"/>
                      </p:stCondLst>
                      <p:childTnLst>
                        <p:par>
                          <p:cTn id="173" fill="hold">
                            <p:stCondLst>
                              <p:cond delay="0"/>
                            </p:stCondLst>
                            <p:childTnLst>
                              <p:par>
                                <p:cTn id="174" presetID="3" presetClass="entr" presetSubtype="10" fill="hold" grpId="0" nodeType="clickEffect">
                                  <p:stCondLst>
                                    <p:cond delay="0"/>
                                  </p:stCondLst>
                                  <p:childTnLst>
                                    <p:set>
                                      <p:cBhvr>
                                        <p:cTn id="175" dur="1" fill="hold">
                                          <p:stCondLst>
                                            <p:cond delay="0"/>
                                          </p:stCondLst>
                                        </p:cTn>
                                        <p:tgtEl>
                                          <p:spTgt spid="49"/>
                                        </p:tgtEl>
                                        <p:attrNameLst>
                                          <p:attrName>style.visibility</p:attrName>
                                        </p:attrNameLst>
                                      </p:cBhvr>
                                      <p:to>
                                        <p:strVal val="visible"/>
                                      </p:to>
                                    </p:set>
                                    <p:animEffect transition="in" filter="blinds(horizontal)">
                                      <p:cBhvr>
                                        <p:cTn id="176"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P spid="19" grpId="0" animBg="1"/>
      <p:bldP spid="20" grpId="0" animBg="1"/>
      <p:bldP spid="21" grpId="0" animBg="1"/>
      <p:bldP spid="22" grpId="0" animBg="1"/>
      <p:bldP spid="24" grpId="0"/>
      <p:bldP spid="26" grpId="0"/>
      <p:bldP spid="28" grpId="0"/>
      <p:bldP spid="29" grpId="0"/>
      <p:bldP spid="30" grpId="0"/>
      <p:bldP spid="31" grpId="0"/>
      <p:bldP spid="33" grpId="0"/>
      <p:bldP spid="35" grpId="0"/>
      <p:bldP spid="36" grpId="0"/>
      <p:bldP spid="37" grpId="0"/>
      <p:bldP spid="38" grpId="0"/>
      <p:bldP spid="39" grpId="0"/>
      <p:bldP spid="40" grpId="0"/>
      <p:bldP spid="43" grpId="0"/>
      <p:bldP spid="44" grpId="0"/>
      <p:bldP spid="45" grpId="0" animBg="1"/>
      <p:bldP spid="46" grpId="0"/>
      <p:bldP spid="47" grpId="0" animBg="1"/>
      <p:bldP spid="48" grpId="0"/>
      <p:bldP spid="4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3581400" cy="5029200"/>
          </a:xfrm>
        </p:spPr>
        <p:txBody>
          <a:bodyPr>
            <a:normAutofit fontScale="92500" lnSpcReduction="10000"/>
          </a:bodyPr>
          <a:lstStyle/>
          <a:p>
            <a:pPr marL="0" indent="0" algn="ctr">
              <a:buNone/>
            </a:pPr>
            <a:r>
              <a:rPr lang="en-GB" sz="1400" b="1" dirty="0">
                <a:latin typeface="Comic Sans MS" pitchFamily="66" charset="0"/>
              </a:rPr>
              <a:t>You can solve problems involving the direct impact of two particles by using conservation of linear momentum and Newton’s Law of Restitution</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Two small spheres have mass 3m and 4m respectively. They are moving towards each other in opposite directions on a smooth horizontal plane. P has speed 3u and Q has speed 2u just before the impact. The coefficient of restitution between P and Q is e.</a:t>
            </a:r>
          </a:p>
          <a:p>
            <a:pPr marL="0" indent="0" algn="ctr">
              <a:buNone/>
            </a:pPr>
            <a:endParaRPr lang="en-GB" sz="1400" dirty="0">
              <a:latin typeface="Comic Sans MS" pitchFamily="66" charset="0"/>
            </a:endParaRPr>
          </a:p>
          <a:p>
            <a:pPr algn="ctr">
              <a:buAutoNum type="alphaLcParenR"/>
            </a:pPr>
            <a:r>
              <a:rPr lang="en-GB" sz="1400" dirty="0">
                <a:latin typeface="Comic Sans MS" pitchFamily="66" charset="0"/>
              </a:rPr>
              <a:t>Show that the speed of Q after the collisions is given by </a:t>
            </a:r>
            <a:r>
              <a:rPr lang="en-GB" sz="1400" baseline="30000" dirty="0">
                <a:latin typeface="Comic Sans MS" pitchFamily="66" charset="0"/>
              </a:rPr>
              <a:t>u</a:t>
            </a:r>
            <a:r>
              <a:rPr lang="en-GB" sz="1400" dirty="0">
                <a:latin typeface="Comic Sans MS" pitchFamily="66" charset="0"/>
              </a:rPr>
              <a:t>/</a:t>
            </a:r>
            <a:r>
              <a:rPr lang="en-GB" sz="1400" baseline="-25000" dirty="0">
                <a:latin typeface="Comic Sans MS" pitchFamily="66" charset="0"/>
              </a:rPr>
              <a:t>7</a:t>
            </a:r>
            <a:r>
              <a:rPr lang="en-GB" sz="1400" dirty="0">
                <a:latin typeface="Comic Sans MS" pitchFamily="66" charset="0"/>
              </a:rPr>
              <a:t>(15e + 1)</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Given that the direction of motion of P is unchanged, find the range of possible values for e</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Given that the magnitude of the impulse of P on Q is </a:t>
            </a:r>
            <a:r>
              <a:rPr lang="en-GB" sz="1400" baseline="30000" dirty="0">
                <a:latin typeface="Comic Sans MS" pitchFamily="66" charset="0"/>
              </a:rPr>
              <a:t>80mu</a:t>
            </a:r>
            <a:r>
              <a:rPr lang="en-GB" sz="1400" dirty="0">
                <a:latin typeface="Comic Sans MS" pitchFamily="66" charset="0"/>
              </a:rPr>
              <a:t>/</a:t>
            </a:r>
            <a:r>
              <a:rPr lang="en-GB" sz="1400" baseline="-25000" dirty="0">
                <a:latin typeface="Comic Sans MS" pitchFamily="66" charset="0"/>
              </a:rPr>
              <a:t>9</a:t>
            </a:r>
            <a:r>
              <a:rPr lang="en-GB" sz="1400" dirty="0">
                <a:latin typeface="Comic Sans MS" pitchFamily="66" charset="0"/>
              </a:rPr>
              <a:t>, find the value of e</a:t>
            </a:r>
          </a:p>
        </p:txBody>
      </p:sp>
      <p:cxnSp>
        <p:nvCxnSpPr>
          <p:cNvPr id="10" name="Straight Connector 9"/>
          <p:cNvCxnSpPr/>
          <p:nvPr/>
        </p:nvCxnSpPr>
        <p:spPr>
          <a:xfrm>
            <a:off x="4191000" y="14478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191000" y="17526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191000" y="1447800"/>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14" name="TextBox 13"/>
          <p:cNvSpPr txBox="1"/>
          <p:nvPr/>
        </p:nvSpPr>
        <p:spPr>
          <a:xfrm>
            <a:off x="5715000" y="1447800"/>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15" name="Straight Connector 14"/>
          <p:cNvCxnSpPr/>
          <p:nvPr/>
        </p:nvCxnSpPr>
        <p:spPr>
          <a:xfrm>
            <a:off x="5715000" y="14478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239000" y="14478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715000" y="14478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191000" y="14478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4419600" y="21336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5181600" y="21336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5943600" y="21336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705600" y="21336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3" name="Straight Arrow Connector 22"/>
          <p:cNvCxnSpPr/>
          <p:nvPr/>
        </p:nvCxnSpPr>
        <p:spPr>
          <a:xfrm>
            <a:off x="4343400" y="20574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373113" y="1752600"/>
            <a:ext cx="386644" cy="307777"/>
          </a:xfrm>
          <a:prstGeom prst="rect">
            <a:avLst/>
          </a:prstGeom>
          <a:noFill/>
        </p:spPr>
        <p:txBody>
          <a:bodyPr wrap="none" rtlCol="0">
            <a:spAutoFit/>
          </a:bodyPr>
          <a:lstStyle/>
          <a:p>
            <a:pPr algn="ctr"/>
            <a:r>
              <a:rPr lang="en-GB" sz="1400" dirty="0">
                <a:latin typeface="Comic Sans MS" pitchFamily="66" charset="0"/>
              </a:rPr>
              <a:t>3u</a:t>
            </a:r>
          </a:p>
        </p:txBody>
      </p:sp>
      <p:cxnSp>
        <p:nvCxnSpPr>
          <p:cNvPr id="25" name="Straight Arrow Connector 24"/>
          <p:cNvCxnSpPr/>
          <p:nvPr/>
        </p:nvCxnSpPr>
        <p:spPr>
          <a:xfrm>
            <a:off x="6629400" y="20574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6679952" y="1752600"/>
            <a:ext cx="344966" cy="307777"/>
          </a:xfrm>
          <a:prstGeom prst="rect">
            <a:avLst/>
          </a:prstGeom>
          <a:noFill/>
        </p:spPr>
        <p:txBody>
          <a:bodyPr wrap="none" rtlCol="0">
            <a:spAutoFit/>
          </a:bodyPr>
          <a:lstStyle/>
          <a:p>
            <a:pPr algn="ctr"/>
            <a:r>
              <a:rPr lang="en-GB" sz="1400" dirty="0">
                <a:latin typeface="Comic Sans MS" pitchFamily="66" charset="0"/>
              </a:rPr>
              <a:t>v</a:t>
            </a:r>
            <a:r>
              <a:rPr lang="en-GB" sz="1400" baseline="-25000" dirty="0">
                <a:latin typeface="Comic Sans MS" pitchFamily="66" charset="0"/>
              </a:rPr>
              <a:t>2</a:t>
            </a:r>
          </a:p>
        </p:txBody>
      </p:sp>
      <p:cxnSp>
        <p:nvCxnSpPr>
          <p:cNvPr id="27" name="Straight Connector 26"/>
          <p:cNvCxnSpPr/>
          <p:nvPr/>
        </p:nvCxnSpPr>
        <p:spPr>
          <a:xfrm>
            <a:off x="4191000" y="27432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343400" y="2133600"/>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29" name="TextBox 28"/>
          <p:cNvSpPr txBox="1"/>
          <p:nvPr/>
        </p:nvSpPr>
        <p:spPr>
          <a:xfrm>
            <a:off x="5867400" y="2133600"/>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30" name="TextBox 29"/>
          <p:cNvSpPr txBox="1"/>
          <p:nvPr/>
        </p:nvSpPr>
        <p:spPr>
          <a:xfrm>
            <a:off x="5105400" y="2133600"/>
            <a:ext cx="457200" cy="307777"/>
          </a:xfrm>
          <a:prstGeom prst="rect">
            <a:avLst/>
          </a:prstGeom>
          <a:noFill/>
        </p:spPr>
        <p:txBody>
          <a:bodyPr wrap="square" rtlCol="0">
            <a:spAutoFit/>
          </a:bodyPr>
          <a:lstStyle/>
          <a:p>
            <a:pPr algn="ctr"/>
            <a:r>
              <a:rPr lang="en-GB" sz="1400" dirty="0">
                <a:latin typeface="Comic Sans MS" pitchFamily="66" charset="0"/>
              </a:rPr>
              <a:t>Q</a:t>
            </a:r>
          </a:p>
        </p:txBody>
      </p:sp>
      <p:sp>
        <p:nvSpPr>
          <p:cNvPr id="31" name="TextBox 30"/>
          <p:cNvSpPr txBox="1"/>
          <p:nvPr/>
        </p:nvSpPr>
        <p:spPr>
          <a:xfrm>
            <a:off x="6629400" y="2133600"/>
            <a:ext cx="457200" cy="307777"/>
          </a:xfrm>
          <a:prstGeom prst="rect">
            <a:avLst/>
          </a:prstGeom>
          <a:noFill/>
        </p:spPr>
        <p:txBody>
          <a:bodyPr wrap="square" rtlCol="0">
            <a:spAutoFit/>
          </a:bodyPr>
          <a:lstStyle/>
          <a:p>
            <a:pPr algn="ctr"/>
            <a:r>
              <a:rPr lang="en-GB" sz="1400" dirty="0">
                <a:latin typeface="Comic Sans MS" pitchFamily="66" charset="0"/>
              </a:rPr>
              <a:t>Q</a:t>
            </a:r>
          </a:p>
        </p:txBody>
      </p:sp>
      <p:cxnSp>
        <p:nvCxnSpPr>
          <p:cNvPr id="32" name="Straight Arrow Connector 31"/>
          <p:cNvCxnSpPr/>
          <p:nvPr/>
        </p:nvCxnSpPr>
        <p:spPr>
          <a:xfrm flipH="1">
            <a:off x="5105400" y="20574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5135113" y="1752600"/>
            <a:ext cx="386644" cy="307777"/>
          </a:xfrm>
          <a:prstGeom prst="rect">
            <a:avLst/>
          </a:prstGeom>
          <a:noFill/>
        </p:spPr>
        <p:txBody>
          <a:bodyPr wrap="none" rtlCol="0">
            <a:spAutoFit/>
          </a:bodyPr>
          <a:lstStyle/>
          <a:p>
            <a:pPr algn="ctr"/>
            <a:r>
              <a:rPr lang="en-GB" sz="1400" dirty="0">
                <a:latin typeface="Comic Sans MS" pitchFamily="66" charset="0"/>
              </a:rPr>
              <a:t>2u</a:t>
            </a:r>
          </a:p>
        </p:txBody>
      </p:sp>
      <p:cxnSp>
        <p:nvCxnSpPr>
          <p:cNvPr id="34" name="Straight Arrow Connector 33"/>
          <p:cNvCxnSpPr/>
          <p:nvPr/>
        </p:nvCxnSpPr>
        <p:spPr>
          <a:xfrm>
            <a:off x="5867400" y="20574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5927570" y="1752600"/>
            <a:ext cx="325730" cy="307777"/>
          </a:xfrm>
          <a:prstGeom prst="rect">
            <a:avLst/>
          </a:prstGeom>
          <a:noFill/>
        </p:spPr>
        <p:txBody>
          <a:bodyPr wrap="none" rtlCol="0">
            <a:spAutoFit/>
          </a:bodyPr>
          <a:lstStyle/>
          <a:p>
            <a:pPr algn="ctr"/>
            <a:r>
              <a:rPr lang="en-GB" sz="1400" dirty="0">
                <a:latin typeface="Comic Sans MS" pitchFamily="66" charset="0"/>
              </a:rPr>
              <a:t>v</a:t>
            </a:r>
            <a:r>
              <a:rPr lang="en-GB" sz="1400" baseline="-25000" dirty="0">
                <a:latin typeface="Comic Sans MS" pitchFamily="66" charset="0"/>
              </a:rPr>
              <a:t>1</a:t>
            </a:r>
          </a:p>
        </p:txBody>
      </p:sp>
      <p:sp>
        <p:nvSpPr>
          <p:cNvPr id="36" name="TextBox 35"/>
          <p:cNvSpPr txBox="1"/>
          <p:nvPr/>
        </p:nvSpPr>
        <p:spPr>
          <a:xfrm>
            <a:off x="4353762" y="2438400"/>
            <a:ext cx="433132" cy="307777"/>
          </a:xfrm>
          <a:prstGeom prst="rect">
            <a:avLst/>
          </a:prstGeom>
          <a:noFill/>
        </p:spPr>
        <p:txBody>
          <a:bodyPr wrap="none" rtlCol="0">
            <a:spAutoFit/>
          </a:bodyPr>
          <a:lstStyle/>
          <a:p>
            <a:pPr algn="ctr"/>
            <a:r>
              <a:rPr lang="en-GB" sz="1400" dirty="0">
                <a:latin typeface="Comic Sans MS" pitchFamily="66" charset="0"/>
              </a:rPr>
              <a:t>3m</a:t>
            </a:r>
          </a:p>
        </p:txBody>
      </p:sp>
      <p:sp>
        <p:nvSpPr>
          <p:cNvPr id="37" name="TextBox 36"/>
          <p:cNvSpPr txBox="1"/>
          <p:nvPr/>
        </p:nvSpPr>
        <p:spPr>
          <a:xfrm>
            <a:off x="5877762" y="2438400"/>
            <a:ext cx="433132" cy="307777"/>
          </a:xfrm>
          <a:prstGeom prst="rect">
            <a:avLst/>
          </a:prstGeom>
          <a:noFill/>
        </p:spPr>
        <p:txBody>
          <a:bodyPr wrap="none" rtlCol="0">
            <a:spAutoFit/>
          </a:bodyPr>
          <a:lstStyle/>
          <a:p>
            <a:pPr algn="ctr"/>
            <a:r>
              <a:rPr lang="en-GB" sz="1400" dirty="0">
                <a:latin typeface="Comic Sans MS" pitchFamily="66" charset="0"/>
              </a:rPr>
              <a:t>3m</a:t>
            </a:r>
          </a:p>
        </p:txBody>
      </p:sp>
      <p:sp>
        <p:nvSpPr>
          <p:cNvPr id="38" name="TextBox 37"/>
          <p:cNvSpPr txBox="1"/>
          <p:nvPr/>
        </p:nvSpPr>
        <p:spPr>
          <a:xfrm>
            <a:off x="5115762" y="2438400"/>
            <a:ext cx="433132" cy="307777"/>
          </a:xfrm>
          <a:prstGeom prst="rect">
            <a:avLst/>
          </a:prstGeom>
          <a:noFill/>
        </p:spPr>
        <p:txBody>
          <a:bodyPr wrap="none" rtlCol="0">
            <a:spAutoFit/>
          </a:bodyPr>
          <a:lstStyle/>
          <a:p>
            <a:pPr algn="ctr"/>
            <a:r>
              <a:rPr lang="en-GB" sz="1400" dirty="0">
                <a:latin typeface="Comic Sans MS" pitchFamily="66" charset="0"/>
              </a:rPr>
              <a:t>4m</a:t>
            </a:r>
          </a:p>
        </p:txBody>
      </p:sp>
      <p:sp>
        <p:nvSpPr>
          <p:cNvPr id="39" name="TextBox 38"/>
          <p:cNvSpPr txBox="1"/>
          <p:nvPr/>
        </p:nvSpPr>
        <p:spPr>
          <a:xfrm>
            <a:off x="6639762" y="2438400"/>
            <a:ext cx="433132" cy="307777"/>
          </a:xfrm>
          <a:prstGeom prst="rect">
            <a:avLst/>
          </a:prstGeom>
          <a:noFill/>
        </p:spPr>
        <p:txBody>
          <a:bodyPr wrap="none" rtlCol="0">
            <a:spAutoFit/>
          </a:bodyPr>
          <a:lstStyle/>
          <a:p>
            <a:pPr algn="ctr"/>
            <a:r>
              <a:rPr lang="en-GB" sz="1400" dirty="0">
                <a:latin typeface="Comic Sans MS" pitchFamily="66" charset="0"/>
              </a:rPr>
              <a:t>4m</a:t>
            </a:r>
          </a:p>
        </p:txBody>
      </p:sp>
      <mc:AlternateContent xmlns:mc="http://schemas.openxmlformats.org/markup-compatibility/2006" xmlns:a14="http://schemas.microsoft.com/office/drawing/2010/main">
        <mc:Choice Requires="a14">
          <p:sp>
            <p:nvSpPr>
              <p:cNvPr id="49" name="TextBox 48"/>
              <p:cNvSpPr txBox="1"/>
              <p:nvPr/>
            </p:nvSpPr>
            <p:spPr>
              <a:xfrm>
                <a:off x="7391400" y="1600200"/>
                <a:ext cx="14478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5</m:t>
                      </m:r>
                      <m:r>
                        <a:rPr lang="en-GB" sz="1600" b="0" i="1" smtClean="0">
                          <a:solidFill>
                            <a:srgbClr val="FF0000"/>
                          </a:solidFill>
                          <a:latin typeface="Cambria Math"/>
                        </a:rPr>
                        <m:t>𝑢𝑒</m:t>
                      </m:r>
                      <m:r>
                        <a:rPr lang="en-GB" sz="1600" b="0" i="1" smtClean="0">
                          <a:solidFill>
                            <a:srgbClr val="FF0000"/>
                          </a:solidFill>
                          <a:latin typeface="Cambria Math"/>
                        </a:rPr>
                        <m:t>=</m:t>
                      </m:r>
                      <m:sSub>
                        <m:sSubPr>
                          <m:ctrlPr>
                            <a:rPr lang="en-GB" sz="1600" b="0" i="1" smtClean="0">
                              <a:solidFill>
                                <a:srgbClr val="FF0000"/>
                              </a:solidFill>
                              <a:latin typeface="Cambria Math" panose="02040503050406030204" pitchFamily="18" charset="0"/>
                            </a:rPr>
                          </m:ctrlPr>
                        </m:sSubPr>
                        <m:e>
                          <m:r>
                            <a:rPr lang="en-GB" sz="1600" b="0" i="1" smtClean="0">
                              <a:solidFill>
                                <a:srgbClr val="FF0000"/>
                              </a:solidFill>
                              <a:latin typeface="Cambria Math"/>
                            </a:rPr>
                            <m:t>𝑣</m:t>
                          </m:r>
                        </m:e>
                        <m:sub>
                          <m:r>
                            <a:rPr lang="en-GB" sz="1600" b="0" i="1" smtClean="0">
                              <a:solidFill>
                                <a:srgbClr val="FF0000"/>
                              </a:solidFill>
                              <a:latin typeface="Cambria Math"/>
                            </a:rPr>
                            <m:t>2</m:t>
                          </m:r>
                        </m:sub>
                      </m:sSub>
                      <m:r>
                        <a:rPr lang="en-GB" sz="1600" b="0" i="1" smtClean="0">
                          <a:solidFill>
                            <a:srgbClr val="FF0000"/>
                          </a:solidFill>
                          <a:latin typeface="Cambria Math"/>
                        </a:rPr>
                        <m:t>−</m:t>
                      </m:r>
                      <m:sSub>
                        <m:sSubPr>
                          <m:ctrlPr>
                            <a:rPr lang="en-GB" sz="1600" b="0" i="1" smtClean="0">
                              <a:solidFill>
                                <a:srgbClr val="FF0000"/>
                              </a:solidFill>
                              <a:latin typeface="Cambria Math" panose="02040503050406030204" pitchFamily="18" charset="0"/>
                            </a:rPr>
                          </m:ctrlPr>
                        </m:sSubPr>
                        <m:e>
                          <m:r>
                            <a:rPr lang="en-GB" sz="1600" b="0" i="1" smtClean="0">
                              <a:solidFill>
                                <a:srgbClr val="FF0000"/>
                              </a:solidFill>
                              <a:latin typeface="Cambria Math"/>
                            </a:rPr>
                            <m:t>𝑣</m:t>
                          </m:r>
                        </m:e>
                        <m:sub>
                          <m:r>
                            <a:rPr lang="en-GB" sz="1600" b="0" i="1" smtClean="0">
                              <a:solidFill>
                                <a:srgbClr val="FF0000"/>
                              </a:solidFill>
                              <a:latin typeface="Cambria Math"/>
                            </a:rPr>
                            <m:t>1</m:t>
                          </m:r>
                        </m:sub>
                      </m:sSub>
                    </m:oMath>
                  </m:oMathPara>
                </a14:m>
                <a:endParaRPr lang="en-GB" sz="1600" dirty="0">
                  <a:solidFill>
                    <a:srgbClr val="FF0000"/>
                  </a:solidFill>
                </a:endParaRPr>
              </a:p>
            </p:txBody>
          </p:sp>
        </mc:Choice>
        <mc:Fallback xmlns="">
          <p:sp>
            <p:nvSpPr>
              <p:cNvPr id="49" name="TextBox 48"/>
              <p:cNvSpPr txBox="1">
                <a:spLocks noRot="1" noChangeAspect="1" noMove="1" noResize="1" noEditPoints="1" noAdjustHandles="1" noChangeArrowheads="1" noChangeShapeType="1" noTextEdit="1"/>
              </p:cNvSpPr>
              <p:nvPr/>
            </p:nvSpPr>
            <p:spPr>
              <a:xfrm>
                <a:off x="7391400" y="1600200"/>
                <a:ext cx="1447800" cy="338554"/>
              </a:xfrm>
              <a:prstGeom prst="rect">
                <a:avLst/>
              </a:prstGeom>
              <a:blipFill rotWithShape="1">
                <a:blip r:embed="rId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0" name="TextBox 49"/>
              <p:cNvSpPr txBox="1"/>
              <p:nvPr/>
            </p:nvSpPr>
            <p:spPr>
              <a:xfrm>
                <a:off x="4419600" y="3200400"/>
                <a:ext cx="2581924"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i="1" smtClean="0">
                              <a:latin typeface="Cambria Math" panose="02040503050406030204" pitchFamily="18" charset="0"/>
                            </a:rPr>
                          </m:ctrlPr>
                        </m:sSubPr>
                        <m:e>
                          <m:r>
                            <a:rPr lang="en-GB" sz="1400" b="0" i="1" smtClean="0">
                              <a:latin typeface="Cambria Math"/>
                            </a:rPr>
                            <m:t>𝑚</m:t>
                          </m:r>
                        </m:e>
                        <m:sub>
                          <m:r>
                            <a:rPr lang="en-GB" sz="1400" b="0" i="1" smtClean="0">
                              <a:latin typeface="Cambria Math"/>
                            </a:rPr>
                            <m:t>1</m:t>
                          </m:r>
                        </m:sub>
                      </m:sSub>
                      <m:sSub>
                        <m:sSubPr>
                          <m:ctrlPr>
                            <a:rPr lang="en-GB" sz="1400" i="1" smtClean="0">
                              <a:latin typeface="Cambria Math" panose="02040503050406030204" pitchFamily="18" charset="0"/>
                            </a:rPr>
                          </m:ctrlPr>
                        </m:sSubPr>
                        <m:e>
                          <m:r>
                            <a:rPr lang="en-GB" sz="1400" b="1" i="1" smtClean="0">
                              <a:latin typeface="Cambria Math"/>
                            </a:rPr>
                            <m:t>𝒖</m:t>
                          </m:r>
                        </m:e>
                        <m:sub>
                          <m:r>
                            <a:rPr lang="en-GB" sz="1400" b="0" i="1" smtClean="0">
                              <a:latin typeface="Cambria Math"/>
                            </a:rPr>
                            <m:t>1</m:t>
                          </m:r>
                        </m:sub>
                      </m:sSub>
                      <m:r>
                        <a:rPr lang="en-GB" sz="1400" b="0" i="1" smtClean="0">
                          <a:latin typeface="Cambria Math"/>
                        </a:rPr>
                        <m:t>+</m:t>
                      </m:r>
                      <m:sSub>
                        <m:sSubPr>
                          <m:ctrlPr>
                            <a:rPr lang="en-GB" sz="1400" b="0" i="1" smtClean="0">
                              <a:latin typeface="Cambria Math" panose="02040503050406030204" pitchFamily="18" charset="0"/>
                            </a:rPr>
                          </m:ctrlPr>
                        </m:sSubPr>
                        <m:e>
                          <m:r>
                            <a:rPr lang="en-GB" sz="1400" b="0" i="1" smtClean="0">
                              <a:latin typeface="Cambria Math"/>
                            </a:rPr>
                            <m:t>𝑚</m:t>
                          </m:r>
                        </m:e>
                        <m:sub>
                          <m:r>
                            <a:rPr lang="en-GB" sz="1400" b="0" i="1" smtClean="0">
                              <a:latin typeface="Cambria Math"/>
                            </a:rPr>
                            <m:t>2</m:t>
                          </m:r>
                        </m:sub>
                      </m:sSub>
                      <m:sSub>
                        <m:sSubPr>
                          <m:ctrlPr>
                            <a:rPr lang="en-GB" sz="1400" b="0" i="1" smtClean="0">
                              <a:latin typeface="Cambria Math" panose="02040503050406030204" pitchFamily="18" charset="0"/>
                            </a:rPr>
                          </m:ctrlPr>
                        </m:sSubPr>
                        <m:e>
                          <m:r>
                            <a:rPr lang="en-GB" sz="1400" b="1" i="1" smtClean="0">
                              <a:latin typeface="Cambria Math"/>
                            </a:rPr>
                            <m:t>𝒖</m:t>
                          </m:r>
                        </m:e>
                        <m:sub>
                          <m:r>
                            <a:rPr lang="en-GB" sz="1400" b="0" i="1" smtClean="0">
                              <a:latin typeface="Cambria Math"/>
                            </a:rPr>
                            <m:t>2</m:t>
                          </m:r>
                        </m:sub>
                      </m:sSub>
                      <m:r>
                        <a:rPr lang="en-GB" sz="1400" b="0" i="1" smtClean="0">
                          <a:latin typeface="Cambria Math"/>
                        </a:rPr>
                        <m:t>=</m:t>
                      </m:r>
                      <m:sSub>
                        <m:sSubPr>
                          <m:ctrlPr>
                            <a:rPr lang="en-GB" sz="1400" b="0" i="1" smtClean="0">
                              <a:latin typeface="Cambria Math" panose="02040503050406030204" pitchFamily="18" charset="0"/>
                            </a:rPr>
                          </m:ctrlPr>
                        </m:sSubPr>
                        <m:e>
                          <m:r>
                            <a:rPr lang="en-GB" sz="1400" b="0" i="1" smtClean="0">
                              <a:latin typeface="Cambria Math"/>
                            </a:rPr>
                            <m:t>𝑚</m:t>
                          </m:r>
                        </m:e>
                        <m:sub>
                          <m:r>
                            <a:rPr lang="en-GB" sz="1400" b="0" i="1" smtClean="0">
                              <a:latin typeface="Cambria Math"/>
                            </a:rPr>
                            <m:t>1</m:t>
                          </m:r>
                        </m:sub>
                      </m:sSub>
                      <m:sSub>
                        <m:sSubPr>
                          <m:ctrlPr>
                            <a:rPr lang="en-GB" sz="1400" b="0" i="1" smtClean="0">
                              <a:latin typeface="Cambria Math" panose="02040503050406030204" pitchFamily="18" charset="0"/>
                            </a:rPr>
                          </m:ctrlPr>
                        </m:sSubPr>
                        <m:e>
                          <m:r>
                            <a:rPr lang="en-GB" sz="1400" b="1" i="1" smtClean="0">
                              <a:latin typeface="Cambria Math"/>
                            </a:rPr>
                            <m:t>𝒗</m:t>
                          </m:r>
                        </m:e>
                        <m:sub>
                          <m:r>
                            <a:rPr lang="en-GB" sz="1400" b="0" i="1" smtClean="0">
                              <a:latin typeface="Cambria Math"/>
                            </a:rPr>
                            <m:t>1</m:t>
                          </m:r>
                        </m:sub>
                      </m:sSub>
                      <m:r>
                        <a:rPr lang="en-GB" sz="1400" b="0" i="1" smtClean="0">
                          <a:latin typeface="Cambria Math"/>
                        </a:rPr>
                        <m:t>+</m:t>
                      </m:r>
                      <m:sSub>
                        <m:sSubPr>
                          <m:ctrlPr>
                            <a:rPr lang="en-GB" sz="1400" b="0" i="1" smtClean="0">
                              <a:latin typeface="Cambria Math" panose="02040503050406030204" pitchFamily="18" charset="0"/>
                            </a:rPr>
                          </m:ctrlPr>
                        </m:sSubPr>
                        <m:e>
                          <m:r>
                            <a:rPr lang="en-GB" sz="1400" b="0" i="1" smtClean="0">
                              <a:latin typeface="Cambria Math"/>
                            </a:rPr>
                            <m:t>𝑚</m:t>
                          </m:r>
                        </m:e>
                        <m:sub>
                          <m:r>
                            <a:rPr lang="en-GB" sz="1400" b="0" i="1" smtClean="0">
                              <a:latin typeface="Cambria Math"/>
                            </a:rPr>
                            <m:t>2</m:t>
                          </m:r>
                        </m:sub>
                      </m:sSub>
                      <m:sSub>
                        <m:sSubPr>
                          <m:ctrlPr>
                            <a:rPr lang="en-GB" sz="1400" b="0" i="1" smtClean="0">
                              <a:latin typeface="Cambria Math" panose="02040503050406030204" pitchFamily="18" charset="0"/>
                            </a:rPr>
                          </m:ctrlPr>
                        </m:sSubPr>
                        <m:e>
                          <m:r>
                            <a:rPr lang="en-GB" sz="1400" b="1" i="1" smtClean="0">
                              <a:latin typeface="Cambria Math"/>
                            </a:rPr>
                            <m:t>𝒗</m:t>
                          </m:r>
                        </m:e>
                        <m:sub>
                          <m:r>
                            <a:rPr lang="en-GB" sz="1400" b="0" i="1" smtClean="0">
                              <a:latin typeface="Cambria Math"/>
                            </a:rPr>
                            <m:t>2</m:t>
                          </m:r>
                        </m:sub>
                      </m:sSub>
                    </m:oMath>
                  </m:oMathPara>
                </a14:m>
                <a:endParaRPr lang="en-GB" sz="1400" dirty="0"/>
              </a:p>
            </p:txBody>
          </p:sp>
        </mc:Choice>
        <mc:Fallback xmlns="">
          <p:sp>
            <p:nvSpPr>
              <p:cNvPr id="50" name="TextBox 49"/>
              <p:cNvSpPr txBox="1">
                <a:spLocks noRot="1" noChangeAspect="1" noMove="1" noResize="1" noEditPoints="1" noAdjustHandles="1" noChangeArrowheads="1" noChangeShapeType="1" noTextEdit="1"/>
              </p:cNvSpPr>
              <p:nvPr/>
            </p:nvSpPr>
            <p:spPr>
              <a:xfrm>
                <a:off x="4419600" y="3200400"/>
                <a:ext cx="2581924" cy="307777"/>
              </a:xfrm>
              <a:prstGeom prst="rect">
                <a:avLst/>
              </a:prstGeom>
              <a:blipFill rotWithShape="1">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1" name="TextBox 50"/>
              <p:cNvSpPr txBox="1"/>
              <p:nvPr/>
            </p:nvSpPr>
            <p:spPr>
              <a:xfrm>
                <a:off x="3657600" y="3733800"/>
                <a:ext cx="3962400"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d>
                        <m:dPr>
                          <m:ctrlPr>
                            <a:rPr lang="en-GB" sz="1400" b="0" i="1" smtClean="0">
                              <a:latin typeface="Cambria Math" panose="02040503050406030204" pitchFamily="18" charset="0"/>
                            </a:rPr>
                          </m:ctrlPr>
                        </m:dPr>
                        <m:e>
                          <m:r>
                            <a:rPr lang="en-GB" sz="1400" b="0" i="1" smtClean="0">
                              <a:latin typeface="Cambria Math"/>
                            </a:rPr>
                            <m:t>3</m:t>
                          </m:r>
                          <m:r>
                            <a:rPr lang="en-GB" sz="1400" b="0" i="1" smtClean="0">
                              <a:latin typeface="Cambria Math"/>
                            </a:rPr>
                            <m:t>𝑚</m:t>
                          </m:r>
                        </m:e>
                      </m:d>
                      <m:d>
                        <m:dPr>
                          <m:ctrlPr>
                            <a:rPr lang="en-GB" sz="1400" b="0" i="1" smtClean="0">
                              <a:latin typeface="Cambria Math" panose="02040503050406030204" pitchFamily="18" charset="0"/>
                            </a:rPr>
                          </m:ctrlPr>
                        </m:dPr>
                        <m:e>
                          <m:r>
                            <a:rPr lang="en-GB" sz="1400" b="0" i="1" smtClean="0">
                              <a:latin typeface="Cambria Math"/>
                            </a:rPr>
                            <m:t>3</m:t>
                          </m:r>
                          <m:r>
                            <a:rPr lang="en-GB" sz="1400" b="0" i="1" smtClean="0">
                              <a:latin typeface="Cambria Math"/>
                            </a:rPr>
                            <m:t>𝑢</m:t>
                          </m:r>
                        </m:e>
                      </m:d>
                      <m:r>
                        <a:rPr lang="en-GB" sz="1400" b="0" i="1" smtClean="0">
                          <a:latin typeface="Cambria Math"/>
                        </a:rPr>
                        <m:t>+</m:t>
                      </m:r>
                      <m:d>
                        <m:dPr>
                          <m:ctrlPr>
                            <a:rPr lang="en-GB" sz="1400" b="0" i="1" smtClean="0">
                              <a:latin typeface="Cambria Math" panose="02040503050406030204" pitchFamily="18" charset="0"/>
                            </a:rPr>
                          </m:ctrlPr>
                        </m:dPr>
                        <m:e>
                          <m:r>
                            <a:rPr lang="en-GB" sz="1400" b="0" i="1" smtClean="0">
                              <a:latin typeface="Cambria Math"/>
                            </a:rPr>
                            <m:t>4</m:t>
                          </m:r>
                          <m:r>
                            <a:rPr lang="en-GB" sz="1400" b="0" i="1" smtClean="0">
                              <a:latin typeface="Cambria Math"/>
                            </a:rPr>
                            <m:t>𝑚</m:t>
                          </m:r>
                        </m:e>
                      </m:d>
                      <m:r>
                        <a:rPr lang="en-GB" sz="1400" b="0" i="1" smtClean="0">
                          <a:latin typeface="Cambria Math"/>
                        </a:rPr>
                        <m:t>(−2</m:t>
                      </m:r>
                      <m:r>
                        <a:rPr lang="en-GB" sz="1400" b="0" i="1" smtClean="0">
                          <a:latin typeface="Cambria Math"/>
                        </a:rPr>
                        <m:t>𝑢</m:t>
                      </m:r>
                      <m:r>
                        <a:rPr lang="en-GB" sz="1400" b="0" i="1" smtClean="0">
                          <a:latin typeface="Cambria Math"/>
                        </a:rPr>
                        <m:t>)=(3</m:t>
                      </m:r>
                      <m:r>
                        <a:rPr lang="en-GB" sz="1400" b="0" i="1" smtClean="0">
                          <a:latin typeface="Cambria Math"/>
                        </a:rPr>
                        <m:t>𝑚</m:t>
                      </m:r>
                      <m:r>
                        <a:rPr lang="en-GB" sz="1400" b="0" i="1" smtClean="0">
                          <a:latin typeface="Cambria Math"/>
                        </a:rPr>
                        <m:t>)(</m:t>
                      </m:r>
                      <m:sSub>
                        <m:sSubPr>
                          <m:ctrlPr>
                            <a:rPr lang="en-GB" sz="1400" b="0" i="1" smtClean="0">
                              <a:latin typeface="Cambria Math" panose="02040503050406030204" pitchFamily="18" charset="0"/>
                            </a:rPr>
                          </m:ctrlPr>
                        </m:sSubPr>
                        <m:e>
                          <m:r>
                            <a:rPr lang="en-GB" sz="1400" b="1" i="1" smtClean="0">
                              <a:latin typeface="Cambria Math"/>
                            </a:rPr>
                            <m:t>𝒗</m:t>
                          </m:r>
                        </m:e>
                        <m:sub>
                          <m:r>
                            <a:rPr lang="en-GB" sz="1400" b="0" i="1" smtClean="0">
                              <a:latin typeface="Cambria Math"/>
                            </a:rPr>
                            <m:t>1</m:t>
                          </m:r>
                        </m:sub>
                      </m:sSub>
                      <m:r>
                        <a:rPr lang="en-GB" sz="1400" b="0" i="1" smtClean="0">
                          <a:latin typeface="Cambria Math"/>
                        </a:rPr>
                        <m:t>)+(4</m:t>
                      </m:r>
                      <m:r>
                        <a:rPr lang="en-GB" sz="1400" b="0" i="1" smtClean="0">
                          <a:latin typeface="Cambria Math"/>
                        </a:rPr>
                        <m:t>𝑚</m:t>
                      </m:r>
                      <m:r>
                        <a:rPr lang="en-GB" sz="1400" b="0" i="1" smtClean="0">
                          <a:latin typeface="Cambria Math"/>
                        </a:rPr>
                        <m:t>)(</m:t>
                      </m:r>
                      <m:sSub>
                        <m:sSubPr>
                          <m:ctrlPr>
                            <a:rPr lang="en-GB" sz="1400" b="0" i="1" smtClean="0">
                              <a:latin typeface="Cambria Math" panose="02040503050406030204" pitchFamily="18" charset="0"/>
                            </a:rPr>
                          </m:ctrlPr>
                        </m:sSubPr>
                        <m:e>
                          <m:r>
                            <a:rPr lang="en-GB" sz="1400" b="1" i="1" smtClean="0">
                              <a:latin typeface="Cambria Math"/>
                            </a:rPr>
                            <m:t>𝒗</m:t>
                          </m:r>
                        </m:e>
                        <m:sub>
                          <m:r>
                            <a:rPr lang="en-GB" sz="1400" b="0" i="1" smtClean="0">
                              <a:latin typeface="Cambria Math"/>
                            </a:rPr>
                            <m:t>2</m:t>
                          </m:r>
                        </m:sub>
                      </m:sSub>
                      <m:r>
                        <a:rPr lang="en-GB" sz="1400" b="0" i="1" smtClean="0">
                          <a:latin typeface="Cambria Math"/>
                        </a:rPr>
                        <m:t>)</m:t>
                      </m:r>
                    </m:oMath>
                  </m:oMathPara>
                </a14:m>
                <a:endParaRPr lang="en-GB" sz="1400" dirty="0"/>
              </a:p>
            </p:txBody>
          </p:sp>
        </mc:Choice>
        <mc:Fallback xmlns="">
          <p:sp>
            <p:nvSpPr>
              <p:cNvPr id="51" name="TextBox 50"/>
              <p:cNvSpPr txBox="1">
                <a:spLocks noRot="1" noChangeAspect="1" noMove="1" noResize="1" noEditPoints="1" noAdjustHandles="1" noChangeArrowheads="1" noChangeShapeType="1" noTextEdit="1"/>
              </p:cNvSpPr>
              <p:nvPr/>
            </p:nvSpPr>
            <p:spPr>
              <a:xfrm>
                <a:off x="3657600" y="3733800"/>
                <a:ext cx="3962400" cy="307777"/>
              </a:xfrm>
              <a:prstGeom prst="rect">
                <a:avLst/>
              </a:prstGeom>
              <a:blipFill rotWithShape="1">
                <a:blip r:embed="rId10"/>
                <a:stretch>
                  <a:fillRect b="-6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2" name="TextBox 51"/>
              <p:cNvSpPr txBox="1"/>
              <p:nvPr/>
            </p:nvSpPr>
            <p:spPr>
              <a:xfrm>
                <a:off x="4572000" y="4267200"/>
                <a:ext cx="2514600"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9</m:t>
                      </m:r>
                      <m:r>
                        <a:rPr lang="en-GB" sz="1400" b="0" i="1" smtClean="0">
                          <a:latin typeface="Cambria Math"/>
                        </a:rPr>
                        <m:t>𝑚𝑢</m:t>
                      </m:r>
                      <m:r>
                        <a:rPr lang="en-GB" sz="1400" b="0" i="1" smtClean="0">
                          <a:latin typeface="Cambria Math"/>
                        </a:rPr>
                        <m:t>−8</m:t>
                      </m:r>
                      <m:r>
                        <a:rPr lang="en-GB" sz="1400" b="0" i="1" smtClean="0">
                          <a:latin typeface="Cambria Math"/>
                        </a:rPr>
                        <m:t>𝑚𝑢</m:t>
                      </m:r>
                      <m:r>
                        <a:rPr lang="en-GB" sz="1400" b="0" i="1" smtClean="0">
                          <a:latin typeface="Cambria Math"/>
                        </a:rPr>
                        <m:t>=3</m:t>
                      </m:r>
                      <m:r>
                        <a:rPr lang="en-GB" sz="1400" b="0" i="1" smtClean="0">
                          <a:latin typeface="Cambria Math"/>
                        </a:rPr>
                        <m:t>𝑚</m:t>
                      </m:r>
                      <m:sSub>
                        <m:sSubPr>
                          <m:ctrlPr>
                            <a:rPr lang="en-GB" sz="1400" b="0" i="1" smtClean="0">
                              <a:latin typeface="Cambria Math" panose="02040503050406030204" pitchFamily="18" charset="0"/>
                            </a:rPr>
                          </m:ctrlPr>
                        </m:sSubPr>
                        <m:e>
                          <m:r>
                            <a:rPr lang="en-GB" sz="1400" b="1" i="1" smtClean="0">
                              <a:latin typeface="Cambria Math"/>
                            </a:rPr>
                            <m:t>𝒗</m:t>
                          </m:r>
                        </m:e>
                        <m:sub>
                          <m:r>
                            <a:rPr lang="en-GB" sz="1400" b="0" i="1" smtClean="0">
                              <a:latin typeface="Cambria Math"/>
                            </a:rPr>
                            <m:t>1</m:t>
                          </m:r>
                        </m:sub>
                      </m:sSub>
                      <m:r>
                        <a:rPr lang="en-GB" sz="1400" b="0" i="1" smtClean="0">
                          <a:latin typeface="Cambria Math"/>
                        </a:rPr>
                        <m:t>+4</m:t>
                      </m:r>
                      <m:r>
                        <a:rPr lang="en-GB" sz="1400" b="0" i="1" smtClean="0">
                          <a:latin typeface="Cambria Math"/>
                        </a:rPr>
                        <m:t>𝑚</m:t>
                      </m:r>
                      <m:sSub>
                        <m:sSubPr>
                          <m:ctrlPr>
                            <a:rPr lang="en-GB" sz="1400" b="0" i="1" smtClean="0">
                              <a:latin typeface="Cambria Math" panose="02040503050406030204" pitchFamily="18" charset="0"/>
                            </a:rPr>
                          </m:ctrlPr>
                        </m:sSubPr>
                        <m:e>
                          <m:r>
                            <a:rPr lang="en-GB" sz="1400" b="1" i="1" smtClean="0">
                              <a:latin typeface="Cambria Math"/>
                            </a:rPr>
                            <m:t>𝒗</m:t>
                          </m:r>
                        </m:e>
                        <m:sub>
                          <m:r>
                            <a:rPr lang="en-GB" sz="1400" b="0" i="1" smtClean="0">
                              <a:latin typeface="Cambria Math"/>
                            </a:rPr>
                            <m:t>2</m:t>
                          </m:r>
                        </m:sub>
                      </m:sSub>
                    </m:oMath>
                  </m:oMathPara>
                </a14:m>
                <a:endParaRPr lang="en-GB" sz="1400" dirty="0"/>
              </a:p>
            </p:txBody>
          </p:sp>
        </mc:Choice>
        <mc:Fallback xmlns="">
          <p:sp>
            <p:nvSpPr>
              <p:cNvPr id="52" name="TextBox 51"/>
              <p:cNvSpPr txBox="1">
                <a:spLocks noRot="1" noChangeAspect="1" noMove="1" noResize="1" noEditPoints="1" noAdjustHandles="1" noChangeArrowheads="1" noChangeShapeType="1" noTextEdit="1"/>
              </p:cNvSpPr>
              <p:nvPr/>
            </p:nvSpPr>
            <p:spPr>
              <a:xfrm>
                <a:off x="4572000" y="4267200"/>
                <a:ext cx="2514600" cy="307777"/>
              </a:xfrm>
              <a:prstGeom prst="rect">
                <a:avLst/>
              </a:prstGeom>
              <a:blipFill rotWithShape="1">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3" name="TextBox 52"/>
              <p:cNvSpPr txBox="1"/>
              <p:nvPr/>
            </p:nvSpPr>
            <p:spPr>
              <a:xfrm>
                <a:off x="4724400" y="4800600"/>
                <a:ext cx="2133600"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9</m:t>
                      </m:r>
                      <m:r>
                        <a:rPr lang="en-GB" sz="1400" b="0" i="1" smtClean="0">
                          <a:latin typeface="Cambria Math"/>
                        </a:rPr>
                        <m:t>𝑢</m:t>
                      </m:r>
                      <m:r>
                        <a:rPr lang="en-GB" sz="1400" b="0" i="1" smtClean="0">
                          <a:latin typeface="Cambria Math"/>
                        </a:rPr>
                        <m:t>−8</m:t>
                      </m:r>
                      <m:r>
                        <a:rPr lang="en-GB" sz="1400" b="0" i="1" smtClean="0">
                          <a:latin typeface="Cambria Math"/>
                        </a:rPr>
                        <m:t>𝑢</m:t>
                      </m:r>
                      <m:r>
                        <a:rPr lang="en-GB" sz="1400" b="0" i="1" smtClean="0">
                          <a:latin typeface="Cambria Math"/>
                        </a:rPr>
                        <m:t>=3</m:t>
                      </m:r>
                      <m:sSub>
                        <m:sSubPr>
                          <m:ctrlPr>
                            <a:rPr lang="en-GB" sz="1400" b="0" i="1" smtClean="0">
                              <a:latin typeface="Cambria Math" panose="02040503050406030204" pitchFamily="18" charset="0"/>
                            </a:rPr>
                          </m:ctrlPr>
                        </m:sSubPr>
                        <m:e>
                          <m:r>
                            <a:rPr lang="en-GB" sz="1400" b="1" i="1" smtClean="0">
                              <a:latin typeface="Cambria Math"/>
                            </a:rPr>
                            <m:t>𝒗</m:t>
                          </m:r>
                        </m:e>
                        <m:sub>
                          <m:r>
                            <a:rPr lang="en-GB" sz="1400" b="0" i="1" smtClean="0">
                              <a:latin typeface="Cambria Math"/>
                            </a:rPr>
                            <m:t>1</m:t>
                          </m:r>
                        </m:sub>
                      </m:sSub>
                      <m:r>
                        <a:rPr lang="en-GB" sz="1400" b="0" i="1" smtClean="0">
                          <a:latin typeface="Cambria Math"/>
                        </a:rPr>
                        <m:t>+4</m:t>
                      </m:r>
                      <m:sSub>
                        <m:sSubPr>
                          <m:ctrlPr>
                            <a:rPr lang="en-GB" sz="1400" b="0" i="1" smtClean="0">
                              <a:latin typeface="Cambria Math" panose="02040503050406030204" pitchFamily="18" charset="0"/>
                            </a:rPr>
                          </m:ctrlPr>
                        </m:sSubPr>
                        <m:e>
                          <m:r>
                            <a:rPr lang="en-GB" sz="1400" b="1" i="1" smtClean="0">
                              <a:latin typeface="Cambria Math"/>
                            </a:rPr>
                            <m:t>𝒗</m:t>
                          </m:r>
                        </m:e>
                        <m:sub>
                          <m:r>
                            <a:rPr lang="en-GB" sz="1400" b="0" i="1" smtClean="0">
                              <a:latin typeface="Cambria Math"/>
                            </a:rPr>
                            <m:t>2</m:t>
                          </m:r>
                        </m:sub>
                      </m:sSub>
                    </m:oMath>
                  </m:oMathPara>
                </a14:m>
                <a:endParaRPr lang="en-GB" sz="1400" dirty="0"/>
              </a:p>
            </p:txBody>
          </p:sp>
        </mc:Choice>
        <mc:Fallback xmlns="">
          <p:sp>
            <p:nvSpPr>
              <p:cNvPr id="53" name="TextBox 52"/>
              <p:cNvSpPr txBox="1">
                <a:spLocks noRot="1" noChangeAspect="1" noMove="1" noResize="1" noEditPoints="1" noAdjustHandles="1" noChangeArrowheads="1" noChangeShapeType="1" noTextEdit="1"/>
              </p:cNvSpPr>
              <p:nvPr/>
            </p:nvSpPr>
            <p:spPr>
              <a:xfrm>
                <a:off x="4724400" y="4800600"/>
                <a:ext cx="2133600" cy="307777"/>
              </a:xfrm>
              <a:prstGeom prst="rect">
                <a:avLst/>
              </a:prstGeom>
              <a:blipFill rotWithShape="1">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4" name="TextBox 53"/>
              <p:cNvSpPr txBox="1"/>
              <p:nvPr/>
            </p:nvSpPr>
            <p:spPr>
              <a:xfrm>
                <a:off x="5334000" y="5334000"/>
                <a:ext cx="1447800"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𝑢</m:t>
                      </m:r>
                      <m:r>
                        <a:rPr lang="en-GB" sz="1400" b="0" i="1" smtClean="0">
                          <a:latin typeface="Cambria Math"/>
                        </a:rPr>
                        <m:t>=3</m:t>
                      </m:r>
                      <m:sSub>
                        <m:sSubPr>
                          <m:ctrlPr>
                            <a:rPr lang="en-GB" sz="1400" b="0" i="1" smtClean="0">
                              <a:latin typeface="Cambria Math" panose="02040503050406030204" pitchFamily="18" charset="0"/>
                            </a:rPr>
                          </m:ctrlPr>
                        </m:sSubPr>
                        <m:e>
                          <m:r>
                            <a:rPr lang="en-GB" sz="1400" b="1" i="1" smtClean="0">
                              <a:latin typeface="Cambria Math"/>
                            </a:rPr>
                            <m:t>𝒗</m:t>
                          </m:r>
                        </m:e>
                        <m:sub>
                          <m:r>
                            <a:rPr lang="en-GB" sz="1400" b="0" i="1" smtClean="0">
                              <a:latin typeface="Cambria Math"/>
                            </a:rPr>
                            <m:t>1</m:t>
                          </m:r>
                        </m:sub>
                      </m:sSub>
                      <m:r>
                        <a:rPr lang="en-GB" sz="1400" b="0" i="1" smtClean="0">
                          <a:latin typeface="Cambria Math"/>
                        </a:rPr>
                        <m:t>+4</m:t>
                      </m:r>
                      <m:sSub>
                        <m:sSubPr>
                          <m:ctrlPr>
                            <a:rPr lang="en-GB" sz="1400" b="0" i="1" smtClean="0">
                              <a:latin typeface="Cambria Math" panose="02040503050406030204" pitchFamily="18" charset="0"/>
                            </a:rPr>
                          </m:ctrlPr>
                        </m:sSubPr>
                        <m:e>
                          <m:r>
                            <a:rPr lang="en-GB" sz="1400" b="1" i="1" smtClean="0">
                              <a:latin typeface="Cambria Math"/>
                            </a:rPr>
                            <m:t>𝒗</m:t>
                          </m:r>
                        </m:e>
                        <m:sub>
                          <m:r>
                            <a:rPr lang="en-GB" sz="1400" b="0" i="1" smtClean="0">
                              <a:latin typeface="Cambria Math"/>
                            </a:rPr>
                            <m:t>2</m:t>
                          </m:r>
                        </m:sub>
                      </m:sSub>
                    </m:oMath>
                  </m:oMathPara>
                </a14:m>
                <a:endParaRPr lang="en-GB" sz="1400" dirty="0"/>
              </a:p>
            </p:txBody>
          </p:sp>
        </mc:Choice>
        <mc:Fallback xmlns="">
          <p:sp>
            <p:nvSpPr>
              <p:cNvPr id="54" name="TextBox 53"/>
              <p:cNvSpPr txBox="1">
                <a:spLocks noRot="1" noChangeAspect="1" noMove="1" noResize="1" noEditPoints="1" noAdjustHandles="1" noChangeArrowheads="1" noChangeShapeType="1" noTextEdit="1"/>
              </p:cNvSpPr>
              <p:nvPr/>
            </p:nvSpPr>
            <p:spPr>
              <a:xfrm>
                <a:off x="5334000" y="5334000"/>
                <a:ext cx="1447800" cy="307777"/>
              </a:xfrm>
              <a:prstGeom prst="rect">
                <a:avLst/>
              </a:prstGeom>
              <a:blipFill rotWithShape="1">
                <a:blip r:embed="rId13"/>
                <a:stretch>
                  <a:fillRect/>
                </a:stretch>
              </a:blipFill>
            </p:spPr>
            <p:txBody>
              <a:bodyPr/>
              <a:lstStyle/>
              <a:p>
                <a:r>
                  <a:rPr lang="en-GB">
                    <a:noFill/>
                  </a:rPr>
                  <a:t> </a:t>
                </a:r>
              </a:p>
            </p:txBody>
          </p:sp>
        </mc:Fallback>
      </mc:AlternateContent>
      <p:sp>
        <p:nvSpPr>
          <p:cNvPr id="55" name="Arc 54"/>
          <p:cNvSpPr/>
          <p:nvPr/>
        </p:nvSpPr>
        <p:spPr>
          <a:xfrm>
            <a:off x="7391400" y="34290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6" name="TextBox 55"/>
          <p:cNvSpPr txBox="1"/>
          <p:nvPr/>
        </p:nvSpPr>
        <p:spPr>
          <a:xfrm>
            <a:off x="7696200" y="3429000"/>
            <a:ext cx="1143000" cy="523220"/>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baseline="-25000" dirty="0">
              <a:solidFill>
                <a:srgbClr val="FF0000"/>
              </a:solidFill>
              <a:latin typeface="Comic Sans MS" pitchFamily="66" charset="0"/>
            </a:endParaRPr>
          </a:p>
        </p:txBody>
      </p:sp>
      <p:sp>
        <p:nvSpPr>
          <p:cNvPr id="57" name="Arc 56"/>
          <p:cNvSpPr/>
          <p:nvPr/>
        </p:nvSpPr>
        <p:spPr>
          <a:xfrm>
            <a:off x="7391400" y="39624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8" name="Arc 57"/>
          <p:cNvSpPr/>
          <p:nvPr/>
        </p:nvSpPr>
        <p:spPr>
          <a:xfrm>
            <a:off x="6858000" y="44958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9" name="Arc 58"/>
          <p:cNvSpPr/>
          <p:nvPr/>
        </p:nvSpPr>
        <p:spPr>
          <a:xfrm>
            <a:off x="6629400" y="50292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0" name="TextBox 59"/>
          <p:cNvSpPr txBox="1"/>
          <p:nvPr/>
        </p:nvSpPr>
        <p:spPr>
          <a:xfrm>
            <a:off x="7324061" y="4572000"/>
            <a:ext cx="1143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Divide by m</a:t>
            </a:r>
            <a:endParaRPr lang="en-GB" sz="1400" b="1" baseline="-25000" dirty="0">
              <a:solidFill>
                <a:srgbClr val="FF0000"/>
              </a:solidFill>
              <a:latin typeface="Comic Sans MS" pitchFamily="66" charset="0"/>
            </a:endParaRPr>
          </a:p>
        </p:txBody>
      </p:sp>
      <p:sp>
        <p:nvSpPr>
          <p:cNvPr id="61" name="TextBox 60"/>
          <p:cNvSpPr txBox="1"/>
          <p:nvPr/>
        </p:nvSpPr>
        <p:spPr>
          <a:xfrm>
            <a:off x="6984125" y="5168462"/>
            <a:ext cx="1143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Simplify</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62" name="TextBox 61"/>
              <p:cNvSpPr txBox="1"/>
              <p:nvPr/>
            </p:nvSpPr>
            <p:spPr>
              <a:xfrm>
                <a:off x="7391400" y="2057400"/>
                <a:ext cx="15240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𝑢</m:t>
                      </m:r>
                      <m:r>
                        <a:rPr lang="en-GB" sz="1600" b="0" i="1" smtClean="0">
                          <a:solidFill>
                            <a:srgbClr val="FF0000"/>
                          </a:solidFill>
                          <a:latin typeface="Cambria Math"/>
                        </a:rPr>
                        <m:t>=3</m:t>
                      </m:r>
                      <m:sSub>
                        <m:sSubPr>
                          <m:ctrlPr>
                            <a:rPr lang="en-GB" sz="1600" b="0" i="1" smtClean="0">
                              <a:solidFill>
                                <a:srgbClr val="FF0000"/>
                              </a:solidFill>
                              <a:latin typeface="Cambria Math" panose="02040503050406030204" pitchFamily="18" charset="0"/>
                            </a:rPr>
                          </m:ctrlPr>
                        </m:sSubPr>
                        <m:e>
                          <m:r>
                            <a:rPr lang="en-GB" sz="1600" b="1" i="1" smtClean="0">
                              <a:solidFill>
                                <a:srgbClr val="FF0000"/>
                              </a:solidFill>
                              <a:latin typeface="Cambria Math"/>
                            </a:rPr>
                            <m:t>𝒗</m:t>
                          </m:r>
                        </m:e>
                        <m:sub>
                          <m:r>
                            <a:rPr lang="en-GB" sz="1600" b="0" i="1" smtClean="0">
                              <a:solidFill>
                                <a:srgbClr val="FF0000"/>
                              </a:solidFill>
                              <a:latin typeface="Cambria Math"/>
                            </a:rPr>
                            <m:t>1</m:t>
                          </m:r>
                        </m:sub>
                      </m:sSub>
                      <m:r>
                        <a:rPr lang="en-GB" sz="1600" b="0" i="1" smtClean="0">
                          <a:solidFill>
                            <a:srgbClr val="FF0000"/>
                          </a:solidFill>
                          <a:latin typeface="Cambria Math"/>
                        </a:rPr>
                        <m:t>+4</m:t>
                      </m:r>
                      <m:sSub>
                        <m:sSubPr>
                          <m:ctrlPr>
                            <a:rPr lang="en-GB" sz="1600" b="0" i="1" smtClean="0">
                              <a:solidFill>
                                <a:srgbClr val="FF0000"/>
                              </a:solidFill>
                              <a:latin typeface="Cambria Math" panose="02040503050406030204" pitchFamily="18" charset="0"/>
                            </a:rPr>
                          </m:ctrlPr>
                        </m:sSubPr>
                        <m:e>
                          <m:r>
                            <a:rPr lang="en-GB" sz="1600" b="1" i="1" smtClean="0">
                              <a:solidFill>
                                <a:srgbClr val="FF0000"/>
                              </a:solidFill>
                              <a:latin typeface="Cambria Math"/>
                            </a:rPr>
                            <m:t>𝒗</m:t>
                          </m:r>
                        </m:e>
                        <m:sub>
                          <m:r>
                            <a:rPr lang="en-GB" sz="1600" b="0" i="1" smtClean="0">
                              <a:solidFill>
                                <a:srgbClr val="FF0000"/>
                              </a:solidFill>
                              <a:latin typeface="Cambria Math"/>
                            </a:rPr>
                            <m:t>2</m:t>
                          </m:r>
                        </m:sub>
                      </m:sSub>
                    </m:oMath>
                  </m:oMathPara>
                </a14:m>
                <a:endParaRPr lang="en-GB" sz="1600" dirty="0">
                  <a:solidFill>
                    <a:srgbClr val="FF0000"/>
                  </a:solidFill>
                </a:endParaRPr>
              </a:p>
            </p:txBody>
          </p:sp>
        </mc:Choice>
        <mc:Fallback xmlns="">
          <p:sp>
            <p:nvSpPr>
              <p:cNvPr id="62" name="TextBox 61"/>
              <p:cNvSpPr txBox="1">
                <a:spLocks noRot="1" noChangeAspect="1" noMove="1" noResize="1" noEditPoints="1" noAdjustHandles="1" noChangeArrowheads="1" noChangeShapeType="1" noTextEdit="1"/>
              </p:cNvSpPr>
              <p:nvPr/>
            </p:nvSpPr>
            <p:spPr>
              <a:xfrm>
                <a:off x="7391400" y="2057400"/>
                <a:ext cx="1524000" cy="338554"/>
              </a:xfrm>
              <a:prstGeom prst="rect">
                <a:avLst/>
              </a:prstGeom>
              <a:blipFill rotWithShape="1">
                <a:blip r:embed="rId14"/>
                <a:stretch>
                  <a:fillRect/>
                </a:stretch>
              </a:blipFill>
            </p:spPr>
            <p:txBody>
              <a:bodyPr/>
              <a:lstStyle/>
              <a:p>
                <a:r>
                  <a:rPr lang="en-GB">
                    <a:noFill/>
                  </a:rPr>
                  <a:t> </a:t>
                </a:r>
              </a:p>
            </p:txBody>
          </p:sp>
        </mc:Fallback>
      </mc:AlternateContent>
      <p:sp>
        <p:nvSpPr>
          <p:cNvPr id="63" name="TextBox 62"/>
          <p:cNvSpPr txBox="1"/>
          <p:nvPr/>
        </p:nvSpPr>
        <p:spPr>
          <a:xfrm>
            <a:off x="7772400" y="3962400"/>
            <a:ext cx="1143000" cy="523220"/>
          </a:xfrm>
          <a:prstGeom prst="rect">
            <a:avLst/>
          </a:prstGeom>
          <a:noFill/>
        </p:spPr>
        <p:txBody>
          <a:bodyPr wrap="square" rtlCol="0">
            <a:spAutoFit/>
          </a:bodyPr>
          <a:lstStyle/>
          <a:p>
            <a:pPr algn="ctr"/>
            <a:r>
              <a:rPr lang="en-GB" sz="1400" dirty="0">
                <a:solidFill>
                  <a:srgbClr val="FF0000"/>
                </a:solidFill>
                <a:latin typeface="Comic Sans MS" pitchFamily="66" charset="0"/>
              </a:rPr>
              <a:t>Work out terms</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65" name="TextBox 64"/>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65" name="TextBox 64"/>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6" name="TextBox 65"/>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66" name="TextBox 65"/>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7" name="TextBox 66"/>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67" name="TextBox 66"/>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8" name="TextBox 67"/>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68" name="TextBox 67"/>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18"/>
                <a:stretch>
                  <a:fillRect b="-3846"/>
                </a:stretch>
              </a:blipFill>
            </p:spPr>
            <p:txBody>
              <a:bodyPr/>
              <a:lstStyle/>
              <a:p>
                <a:r>
                  <a:rPr lang="en-GB">
                    <a:noFill/>
                  </a:rPr>
                  <a:t> </a:t>
                </a:r>
              </a:p>
            </p:txBody>
          </p:sp>
        </mc:Fallback>
      </mc:AlternateContent>
      <p:sp>
        <p:nvSpPr>
          <p:cNvPr id="69" name="TextBox 68"/>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19"/>
              </a:rPr>
              <a:t>Applet for collision demonstrations</a:t>
            </a:r>
            <a:endParaRPr lang="en-GB" sz="1400" dirty="0">
              <a:latin typeface="Comic Sans MS" pitchFamily="66" charset="0"/>
            </a:endParaRPr>
          </a:p>
        </p:txBody>
      </p:sp>
      <p:sp>
        <p:nvSpPr>
          <p:cNvPr id="70"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71" name="テキスト ボックス 3">
            <a:extLst>
              <a:ext uri="{FF2B5EF4-FFF2-40B4-BE49-F238E27FC236}">
                <a16:creationId xmlns:a16="http://schemas.microsoft.com/office/drawing/2014/main" id="{6B541AC0-0713-47D7-9D98-F34D1BB5D915}"/>
              </a:ext>
            </a:extLst>
          </p:cNvPr>
          <p:cNvSpPr txBox="1"/>
          <p:nvPr/>
        </p:nvSpPr>
        <p:spPr>
          <a:xfrm>
            <a:off x="8649954" y="6488668"/>
            <a:ext cx="494046" cy="369332"/>
          </a:xfrm>
          <a:prstGeom prst="rect">
            <a:avLst/>
          </a:prstGeom>
          <a:noFill/>
        </p:spPr>
        <p:txBody>
          <a:bodyPr wrap="none" rtlCol="0">
            <a:spAutoFit/>
          </a:bodyPr>
          <a:lstStyle/>
          <a:p>
            <a:r>
              <a:rPr lang="en-US" dirty="0">
                <a:latin typeface="Comic Sans MS" panose="030F0702030302020204" pitchFamily="66" charset="0"/>
              </a:rPr>
              <a:t>4A</a:t>
            </a:r>
            <a:endParaRPr lang="en-GB"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663277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0"/>
                                        </p:tgtEl>
                                        <p:attrNameLst>
                                          <p:attrName>style.visibility</p:attrName>
                                        </p:attrNameLst>
                                      </p:cBhvr>
                                      <p:to>
                                        <p:strVal val="visible"/>
                                      </p:to>
                                    </p:set>
                                    <p:animEffect transition="in" filter="blinds(horizontal)">
                                      <p:cBhvr>
                                        <p:cTn id="7" dur="500"/>
                                        <p:tgtEl>
                                          <p:spTgt spid="5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5"/>
                                        </p:tgtEl>
                                        <p:attrNameLst>
                                          <p:attrName>style.visibility</p:attrName>
                                        </p:attrNameLst>
                                      </p:cBhvr>
                                      <p:to>
                                        <p:strVal val="visible"/>
                                      </p:to>
                                    </p:set>
                                    <p:animEffect transition="in" filter="blinds(horizontal)">
                                      <p:cBhvr>
                                        <p:cTn id="12" dur="500"/>
                                        <p:tgtEl>
                                          <p:spTgt spid="5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6"/>
                                        </p:tgtEl>
                                        <p:attrNameLst>
                                          <p:attrName>style.visibility</p:attrName>
                                        </p:attrNameLst>
                                      </p:cBhvr>
                                      <p:to>
                                        <p:strVal val="visible"/>
                                      </p:to>
                                    </p:set>
                                    <p:animEffect transition="in" filter="blinds(horizontal)">
                                      <p:cBhvr>
                                        <p:cTn id="17" dur="500"/>
                                        <p:tgtEl>
                                          <p:spTgt spid="5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1"/>
                                        </p:tgtEl>
                                        <p:attrNameLst>
                                          <p:attrName>style.visibility</p:attrName>
                                        </p:attrNameLst>
                                      </p:cBhvr>
                                      <p:to>
                                        <p:strVal val="visible"/>
                                      </p:to>
                                    </p:set>
                                    <p:animEffect transition="in" filter="blinds(horizontal)">
                                      <p:cBhvr>
                                        <p:cTn id="22" dur="500"/>
                                        <p:tgtEl>
                                          <p:spTgt spid="51"/>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7"/>
                                        </p:tgtEl>
                                        <p:attrNameLst>
                                          <p:attrName>style.visibility</p:attrName>
                                        </p:attrNameLst>
                                      </p:cBhvr>
                                      <p:to>
                                        <p:strVal val="visible"/>
                                      </p:to>
                                    </p:set>
                                    <p:animEffect transition="in" filter="blinds(horizontal)">
                                      <p:cBhvr>
                                        <p:cTn id="27" dur="500"/>
                                        <p:tgtEl>
                                          <p:spTgt spid="57"/>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63"/>
                                        </p:tgtEl>
                                        <p:attrNameLst>
                                          <p:attrName>style.visibility</p:attrName>
                                        </p:attrNameLst>
                                      </p:cBhvr>
                                      <p:to>
                                        <p:strVal val="visible"/>
                                      </p:to>
                                    </p:set>
                                    <p:animEffect transition="in" filter="blinds(horizontal)">
                                      <p:cBhvr>
                                        <p:cTn id="32" dur="500"/>
                                        <p:tgtEl>
                                          <p:spTgt spid="63"/>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52"/>
                                        </p:tgtEl>
                                        <p:attrNameLst>
                                          <p:attrName>style.visibility</p:attrName>
                                        </p:attrNameLst>
                                      </p:cBhvr>
                                      <p:to>
                                        <p:strVal val="visible"/>
                                      </p:to>
                                    </p:set>
                                    <p:animEffect transition="in" filter="blinds(horizontal)">
                                      <p:cBhvr>
                                        <p:cTn id="37" dur="500"/>
                                        <p:tgtEl>
                                          <p:spTgt spid="52"/>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58"/>
                                        </p:tgtEl>
                                        <p:attrNameLst>
                                          <p:attrName>style.visibility</p:attrName>
                                        </p:attrNameLst>
                                      </p:cBhvr>
                                      <p:to>
                                        <p:strVal val="visible"/>
                                      </p:to>
                                    </p:set>
                                    <p:animEffect transition="in" filter="blinds(horizontal)">
                                      <p:cBhvr>
                                        <p:cTn id="42" dur="500"/>
                                        <p:tgtEl>
                                          <p:spTgt spid="58"/>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60"/>
                                        </p:tgtEl>
                                        <p:attrNameLst>
                                          <p:attrName>style.visibility</p:attrName>
                                        </p:attrNameLst>
                                      </p:cBhvr>
                                      <p:to>
                                        <p:strVal val="visible"/>
                                      </p:to>
                                    </p:set>
                                    <p:animEffect transition="in" filter="blinds(horizontal)">
                                      <p:cBhvr>
                                        <p:cTn id="47" dur="500"/>
                                        <p:tgtEl>
                                          <p:spTgt spid="60"/>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53"/>
                                        </p:tgtEl>
                                        <p:attrNameLst>
                                          <p:attrName>style.visibility</p:attrName>
                                        </p:attrNameLst>
                                      </p:cBhvr>
                                      <p:to>
                                        <p:strVal val="visible"/>
                                      </p:to>
                                    </p:set>
                                    <p:animEffect transition="in" filter="blinds(horizontal)">
                                      <p:cBhvr>
                                        <p:cTn id="52" dur="500"/>
                                        <p:tgtEl>
                                          <p:spTgt spid="53"/>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59"/>
                                        </p:tgtEl>
                                        <p:attrNameLst>
                                          <p:attrName>style.visibility</p:attrName>
                                        </p:attrNameLst>
                                      </p:cBhvr>
                                      <p:to>
                                        <p:strVal val="visible"/>
                                      </p:to>
                                    </p:set>
                                    <p:animEffect transition="in" filter="blinds(horizontal)">
                                      <p:cBhvr>
                                        <p:cTn id="57" dur="500"/>
                                        <p:tgtEl>
                                          <p:spTgt spid="59"/>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61"/>
                                        </p:tgtEl>
                                        <p:attrNameLst>
                                          <p:attrName>style.visibility</p:attrName>
                                        </p:attrNameLst>
                                      </p:cBhvr>
                                      <p:to>
                                        <p:strVal val="visible"/>
                                      </p:to>
                                    </p:set>
                                    <p:animEffect transition="in" filter="blinds(horizontal)">
                                      <p:cBhvr>
                                        <p:cTn id="62" dur="500"/>
                                        <p:tgtEl>
                                          <p:spTgt spid="61"/>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54"/>
                                        </p:tgtEl>
                                        <p:attrNameLst>
                                          <p:attrName>style.visibility</p:attrName>
                                        </p:attrNameLst>
                                      </p:cBhvr>
                                      <p:to>
                                        <p:strVal val="visible"/>
                                      </p:to>
                                    </p:set>
                                    <p:animEffect transition="in" filter="blinds(horizontal)">
                                      <p:cBhvr>
                                        <p:cTn id="67" dur="500"/>
                                        <p:tgtEl>
                                          <p:spTgt spid="54"/>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62"/>
                                        </p:tgtEl>
                                        <p:attrNameLst>
                                          <p:attrName>style.visibility</p:attrName>
                                        </p:attrNameLst>
                                      </p:cBhvr>
                                      <p:to>
                                        <p:strVal val="visible"/>
                                      </p:to>
                                    </p:set>
                                    <p:animEffect transition="in" filter="blinds(horizontal)">
                                      <p:cBhvr>
                                        <p:cTn id="72" dur="5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51" grpId="0"/>
      <p:bldP spid="52" grpId="0"/>
      <p:bldP spid="53" grpId="0"/>
      <p:bldP spid="54" grpId="0"/>
      <p:bldP spid="55" grpId="0" animBg="1"/>
      <p:bldP spid="56" grpId="0"/>
      <p:bldP spid="57" grpId="0" animBg="1"/>
      <p:bldP spid="58" grpId="0" animBg="1"/>
      <p:bldP spid="59" grpId="0" animBg="1"/>
      <p:bldP spid="60" grpId="0"/>
      <p:bldP spid="61" grpId="0"/>
      <p:bldP spid="62" grpId="0"/>
      <p:bldP spid="6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3581400" cy="5029200"/>
          </a:xfrm>
        </p:spPr>
        <p:txBody>
          <a:bodyPr>
            <a:normAutofit fontScale="92500" lnSpcReduction="10000"/>
          </a:bodyPr>
          <a:lstStyle/>
          <a:p>
            <a:pPr marL="0" indent="0" algn="ctr">
              <a:buNone/>
            </a:pPr>
            <a:r>
              <a:rPr lang="en-GB" sz="1400" b="1" dirty="0">
                <a:latin typeface="Comic Sans MS" pitchFamily="66" charset="0"/>
              </a:rPr>
              <a:t>You can solve problems involving the direct impact of two particles by using conservation of linear momentum and Newton’s Law of Restitution</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Two small spheres have mass 3m and 4m respectively. They are moving towards each other in opposite directions on a smooth horizontal plane. P has speed 3u and Q has speed 2u just before the impact. The coefficient of restitution between P and Q is e.</a:t>
            </a:r>
          </a:p>
          <a:p>
            <a:pPr marL="0" indent="0" algn="ctr">
              <a:buNone/>
            </a:pPr>
            <a:endParaRPr lang="en-GB" sz="1400" dirty="0">
              <a:latin typeface="Comic Sans MS" pitchFamily="66" charset="0"/>
            </a:endParaRPr>
          </a:p>
          <a:p>
            <a:pPr algn="ctr">
              <a:buAutoNum type="alphaLcParenR"/>
            </a:pPr>
            <a:r>
              <a:rPr lang="en-GB" sz="1400" dirty="0">
                <a:latin typeface="Comic Sans MS" pitchFamily="66" charset="0"/>
              </a:rPr>
              <a:t>Show that the speed of Q after the collisions is given by </a:t>
            </a:r>
            <a:r>
              <a:rPr lang="en-GB" sz="1400" baseline="30000" dirty="0">
                <a:latin typeface="Comic Sans MS" pitchFamily="66" charset="0"/>
              </a:rPr>
              <a:t>u</a:t>
            </a:r>
            <a:r>
              <a:rPr lang="en-GB" sz="1400" dirty="0">
                <a:latin typeface="Comic Sans MS" pitchFamily="66" charset="0"/>
              </a:rPr>
              <a:t>/</a:t>
            </a:r>
            <a:r>
              <a:rPr lang="en-GB" sz="1400" baseline="-25000" dirty="0">
                <a:latin typeface="Comic Sans MS" pitchFamily="66" charset="0"/>
              </a:rPr>
              <a:t>7</a:t>
            </a:r>
            <a:r>
              <a:rPr lang="en-GB" sz="1400" dirty="0">
                <a:latin typeface="Comic Sans MS" pitchFamily="66" charset="0"/>
              </a:rPr>
              <a:t>(15e + 1)</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Given that the direction of motion of P is unchanged, find the range of possible values for e</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Given that the magnitude of the impulse of P on Q is </a:t>
            </a:r>
            <a:r>
              <a:rPr lang="en-GB" sz="1400" baseline="30000" dirty="0">
                <a:latin typeface="Comic Sans MS" pitchFamily="66" charset="0"/>
              </a:rPr>
              <a:t>80mu</a:t>
            </a:r>
            <a:r>
              <a:rPr lang="en-GB" sz="1400" dirty="0">
                <a:latin typeface="Comic Sans MS" pitchFamily="66" charset="0"/>
              </a:rPr>
              <a:t>/</a:t>
            </a:r>
            <a:r>
              <a:rPr lang="en-GB" sz="1400" baseline="-25000" dirty="0">
                <a:latin typeface="Comic Sans MS" pitchFamily="66" charset="0"/>
              </a:rPr>
              <a:t>9</a:t>
            </a:r>
            <a:r>
              <a:rPr lang="en-GB" sz="1400" dirty="0">
                <a:latin typeface="Comic Sans MS" pitchFamily="66" charset="0"/>
              </a:rPr>
              <a:t>, find the value of e</a:t>
            </a:r>
          </a:p>
        </p:txBody>
      </p:sp>
      <p:cxnSp>
        <p:nvCxnSpPr>
          <p:cNvPr id="10" name="Straight Connector 9"/>
          <p:cNvCxnSpPr/>
          <p:nvPr/>
        </p:nvCxnSpPr>
        <p:spPr>
          <a:xfrm>
            <a:off x="4191000" y="14478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191000" y="17526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191000" y="1447800"/>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14" name="TextBox 13"/>
          <p:cNvSpPr txBox="1"/>
          <p:nvPr/>
        </p:nvSpPr>
        <p:spPr>
          <a:xfrm>
            <a:off x="5715000" y="1447800"/>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15" name="Straight Connector 14"/>
          <p:cNvCxnSpPr/>
          <p:nvPr/>
        </p:nvCxnSpPr>
        <p:spPr>
          <a:xfrm>
            <a:off x="5715000" y="14478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239000" y="14478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715000" y="14478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191000" y="14478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4419600" y="21336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5181600" y="21336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5943600" y="21336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705600" y="21336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3" name="Straight Arrow Connector 22"/>
          <p:cNvCxnSpPr/>
          <p:nvPr/>
        </p:nvCxnSpPr>
        <p:spPr>
          <a:xfrm>
            <a:off x="4343400" y="20574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373113" y="1752600"/>
            <a:ext cx="386644" cy="307777"/>
          </a:xfrm>
          <a:prstGeom prst="rect">
            <a:avLst/>
          </a:prstGeom>
          <a:noFill/>
        </p:spPr>
        <p:txBody>
          <a:bodyPr wrap="none" rtlCol="0">
            <a:spAutoFit/>
          </a:bodyPr>
          <a:lstStyle/>
          <a:p>
            <a:pPr algn="ctr"/>
            <a:r>
              <a:rPr lang="en-GB" sz="1400" dirty="0">
                <a:latin typeface="Comic Sans MS" pitchFamily="66" charset="0"/>
              </a:rPr>
              <a:t>3u</a:t>
            </a:r>
          </a:p>
        </p:txBody>
      </p:sp>
      <p:cxnSp>
        <p:nvCxnSpPr>
          <p:cNvPr id="25" name="Straight Arrow Connector 24"/>
          <p:cNvCxnSpPr/>
          <p:nvPr/>
        </p:nvCxnSpPr>
        <p:spPr>
          <a:xfrm>
            <a:off x="6629400" y="20574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6679952" y="1752600"/>
            <a:ext cx="344966" cy="307777"/>
          </a:xfrm>
          <a:prstGeom prst="rect">
            <a:avLst/>
          </a:prstGeom>
          <a:noFill/>
        </p:spPr>
        <p:txBody>
          <a:bodyPr wrap="none" rtlCol="0">
            <a:spAutoFit/>
          </a:bodyPr>
          <a:lstStyle/>
          <a:p>
            <a:pPr algn="ctr"/>
            <a:r>
              <a:rPr lang="en-GB" sz="1400" dirty="0">
                <a:latin typeface="Comic Sans MS" pitchFamily="66" charset="0"/>
              </a:rPr>
              <a:t>v</a:t>
            </a:r>
            <a:r>
              <a:rPr lang="en-GB" sz="1400" baseline="-25000" dirty="0">
                <a:latin typeface="Comic Sans MS" pitchFamily="66" charset="0"/>
              </a:rPr>
              <a:t>2</a:t>
            </a:r>
          </a:p>
        </p:txBody>
      </p:sp>
      <p:cxnSp>
        <p:nvCxnSpPr>
          <p:cNvPr id="27" name="Straight Connector 26"/>
          <p:cNvCxnSpPr/>
          <p:nvPr/>
        </p:nvCxnSpPr>
        <p:spPr>
          <a:xfrm>
            <a:off x="4191000" y="27432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343400" y="2133600"/>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29" name="TextBox 28"/>
          <p:cNvSpPr txBox="1"/>
          <p:nvPr/>
        </p:nvSpPr>
        <p:spPr>
          <a:xfrm>
            <a:off x="5867400" y="2133600"/>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30" name="TextBox 29"/>
          <p:cNvSpPr txBox="1"/>
          <p:nvPr/>
        </p:nvSpPr>
        <p:spPr>
          <a:xfrm>
            <a:off x="5105400" y="2133600"/>
            <a:ext cx="457200" cy="307777"/>
          </a:xfrm>
          <a:prstGeom prst="rect">
            <a:avLst/>
          </a:prstGeom>
          <a:noFill/>
        </p:spPr>
        <p:txBody>
          <a:bodyPr wrap="square" rtlCol="0">
            <a:spAutoFit/>
          </a:bodyPr>
          <a:lstStyle/>
          <a:p>
            <a:pPr algn="ctr"/>
            <a:r>
              <a:rPr lang="en-GB" sz="1400" dirty="0">
                <a:latin typeface="Comic Sans MS" pitchFamily="66" charset="0"/>
              </a:rPr>
              <a:t>Q</a:t>
            </a:r>
          </a:p>
        </p:txBody>
      </p:sp>
      <p:sp>
        <p:nvSpPr>
          <p:cNvPr id="31" name="TextBox 30"/>
          <p:cNvSpPr txBox="1"/>
          <p:nvPr/>
        </p:nvSpPr>
        <p:spPr>
          <a:xfrm>
            <a:off x="6629400" y="2133600"/>
            <a:ext cx="457200" cy="307777"/>
          </a:xfrm>
          <a:prstGeom prst="rect">
            <a:avLst/>
          </a:prstGeom>
          <a:noFill/>
        </p:spPr>
        <p:txBody>
          <a:bodyPr wrap="square" rtlCol="0">
            <a:spAutoFit/>
          </a:bodyPr>
          <a:lstStyle/>
          <a:p>
            <a:pPr algn="ctr"/>
            <a:r>
              <a:rPr lang="en-GB" sz="1400" dirty="0">
                <a:latin typeface="Comic Sans MS" pitchFamily="66" charset="0"/>
              </a:rPr>
              <a:t>Q</a:t>
            </a:r>
          </a:p>
        </p:txBody>
      </p:sp>
      <p:cxnSp>
        <p:nvCxnSpPr>
          <p:cNvPr id="32" name="Straight Arrow Connector 31"/>
          <p:cNvCxnSpPr/>
          <p:nvPr/>
        </p:nvCxnSpPr>
        <p:spPr>
          <a:xfrm flipH="1">
            <a:off x="5105400" y="20574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5135113" y="1752600"/>
            <a:ext cx="386644" cy="307777"/>
          </a:xfrm>
          <a:prstGeom prst="rect">
            <a:avLst/>
          </a:prstGeom>
          <a:noFill/>
        </p:spPr>
        <p:txBody>
          <a:bodyPr wrap="none" rtlCol="0">
            <a:spAutoFit/>
          </a:bodyPr>
          <a:lstStyle/>
          <a:p>
            <a:pPr algn="ctr"/>
            <a:r>
              <a:rPr lang="en-GB" sz="1400" dirty="0">
                <a:latin typeface="Comic Sans MS" pitchFamily="66" charset="0"/>
              </a:rPr>
              <a:t>2u</a:t>
            </a:r>
          </a:p>
        </p:txBody>
      </p:sp>
      <p:cxnSp>
        <p:nvCxnSpPr>
          <p:cNvPr id="34" name="Straight Arrow Connector 33"/>
          <p:cNvCxnSpPr/>
          <p:nvPr/>
        </p:nvCxnSpPr>
        <p:spPr>
          <a:xfrm>
            <a:off x="5867400" y="20574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5927570" y="1752600"/>
            <a:ext cx="325730" cy="307777"/>
          </a:xfrm>
          <a:prstGeom prst="rect">
            <a:avLst/>
          </a:prstGeom>
          <a:noFill/>
        </p:spPr>
        <p:txBody>
          <a:bodyPr wrap="none" rtlCol="0">
            <a:spAutoFit/>
          </a:bodyPr>
          <a:lstStyle/>
          <a:p>
            <a:pPr algn="ctr"/>
            <a:r>
              <a:rPr lang="en-GB" sz="1400" dirty="0">
                <a:latin typeface="Comic Sans MS" pitchFamily="66" charset="0"/>
              </a:rPr>
              <a:t>v</a:t>
            </a:r>
            <a:r>
              <a:rPr lang="en-GB" sz="1400" baseline="-25000" dirty="0">
                <a:latin typeface="Comic Sans MS" pitchFamily="66" charset="0"/>
              </a:rPr>
              <a:t>1</a:t>
            </a:r>
          </a:p>
        </p:txBody>
      </p:sp>
      <p:sp>
        <p:nvSpPr>
          <p:cNvPr id="36" name="TextBox 35"/>
          <p:cNvSpPr txBox="1"/>
          <p:nvPr/>
        </p:nvSpPr>
        <p:spPr>
          <a:xfrm>
            <a:off x="4353762" y="2438400"/>
            <a:ext cx="433132" cy="307777"/>
          </a:xfrm>
          <a:prstGeom prst="rect">
            <a:avLst/>
          </a:prstGeom>
          <a:noFill/>
        </p:spPr>
        <p:txBody>
          <a:bodyPr wrap="none" rtlCol="0">
            <a:spAutoFit/>
          </a:bodyPr>
          <a:lstStyle/>
          <a:p>
            <a:pPr algn="ctr"/>
            <a:r>
              <a:rPr lang="en-GB" sz="1400" dirty="0">
                <a:latin typeface="Comic Sans MS" pitchFamily="66" charset="0"/>
              </a:rPr>
              <a:t>3m</a:t>
            </a:r>
          </a:p>
        </p:txBody>
      </p:sp>
      <p:sp>
        <p:nvSpPr>
          <p:cNvPr id="37" name="TextBox 36"/>
          <p:cNvSpPr txBox="1"/>
          <p:nvPr/>
        </p:nvSpPr>
        <p:spPr>
          <a:xfrm>
            <a:off x="5877762" y="2438400"/>
            <a:ext cx="433132" cy="307777"/>
          </a:xfrm>
          <a:prstGeom prst="rect">
            <a:avLst/>
          </a:prstGeom>
          <a:noFill/>
        </p:spPr>
        <p:txBody>
          <a:bodyPr wrap="none" rtlCol="0">
            <a:spAutoFit/>
          </a:bodyPr>
          <a:lstStyle/>
          <a:p>
            <a:pPr algn="ctr"/>
            <a:r>
              <a:rPr lang="en-GB" sz="1400" dirty="0">
                <a:latin typeface="Comic Sans MS" pitchFamily="66" charset="0"/>
              </a:rPr>
              <a:t>3m</a:t>
            </a:r>
          </a:p>
        </p:txBody>
      </p:sp>
      <p:sp>
        <p:nvSpPr>
          <p:cNvPr id="38" name="TextBox 37"/>
          <p:cNvSpPr txBox="1"/>
          <p:nvPr/>
        </p:nvSpPr>
        <p:spPr>
          <a:xfrm>
            <a:off x="5115762" y="2438400"/>
            <a:ext cx="433132" cy="307777"/>
          </a:xfrm>
          <a:prstGeom prst="rect">
            <a:avLst/>
          </a:prstGeom>
          <a:noFill/>
        </p:spPr>
        <p:txBody>
          <a:bodyPr wrap="none" rtlCol="0">
            <a:spAutoFit/>
          </a:bodyPr>
          <a:lstStyle/>
          <a:p>
            <a:pPr algn="ctr"/>
            <a:r>
              <a:rPr lang="en-GB" sz="1400" dirty="0">
                <a:latin typeface="Comic Sans MS" pitchFamily="66" charset="0"/>
              </a:rPr>
              <a:t>4m</a:t>
            </a:r>
          </a:p>
        </p:txBody>
      </p:sp>
      <p:sp>
        <p:nvSpPr>
          <p:cNvPr id="39" name="TextBox 38"/>
          <p:cNvSpPr txBox="1"/>
          <p:nvPr/>
        </p:nvSpPr>
        <p:spPr>
          <a:xfrm>
            <a:off x="6639762" y="2438400"/>
            <a:ext cx="433132" cy="307777"/>
          </a:xfrm>
          <a:prstGeom prst="rect">
            <a:avLst/>
          </a:prstGeom>
          <a:noFill/>
        </p:spPr>
        <p:txBody>
          <a:bodyPr wrap="none" rtlCol="0">
            <a:spAutoFit/>
          </a:bodyPr>
          <a:lstStyle/>
          <a:p>
            <a:pPr algn="ctr"/>
            <a:r>
              <a:rPr lang="en-GB" sz="1400" dirty="0">
                <a:latin typeface="Comic Sans MS" pitchFamily="66" charset="0"/>
              </a:rPr>
              <a:t>4m</a:t>
            </a:r>
          </a:p>
        </p:txBody>
      </p:sp>
      <mc:AlternateContent xmlns:mc="http://schemas.openxmlformats.org/markup-compatibility/2006" xmlns:a14="http://schemas.microsoft.com/office/drawing/2010/main">
        <mc:Choice Requires="a14">
          <p:sp>
            <p:nvSpPr>
              <p:cNvPr id="49" name="TextBox 48"/>
              <p:cNvSpPr txBox="1"/>
              <p:nvPr/>
            </p:nvSpPr>
            <p:spPr>
              <a:xfrm>
                <a:off x="7391400" y="1600200"/>
                <a:ext cx="14478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5</m:t>
                      </m:r>
                      <m:r>
                        <a:rPr lang="en-GB" sz="1600" b="0" i="1" smtClean="0">
                          <a:solidFill>
                            <a:srgbClr val="FF0000"/>
                          </a:solidFill>
                          <a:latin typeface="Cambria Math"/>
                        </a:rPr>
                        <m:t>𝑢𝑒</m:t>
                      </m:r>
                      <m:r>
                        <a:rPr lang="en-GB" sz="1600" b="0" i="1" smtClean="0">
                          <a:solidFill>
                            <a:srgbClr val="FF0000"/>
                          </a:solidFill>
                          <a:latin typeface="Cambria Math"/>
                        </a:rPr>
                        <m:t>=</m:t>
                      </m:r>
                      <m:sSub>
                        <m:sSubPr>
                          <m:ctrlPr>
                            <a:rPr lang="en-GB" sz="1600" b="0" i="1" smtClean="0">
                              <a:solidFill>
                                <a:srgbClr val="FF0000"/>
                              </a:solidFill>
                              <a:latin typeface="Cambria Math" panose="02040503050406030204" pitchFamily="18" charset="0"/>
                            </a:rPr>
                          </m:ctrlPr>
                        </m:sSubPr>
                        <m:e>
                          <m:r>
                            <a:rPr lang="en-GB" sz="1600" b="0" i="1" smtClean="0">
                              <a:solidFill>
                                <a:srgbClr val="FF0000"/>
                              </a:solidFill>
                              <a:latin typeface="Cambria Math"/>
                            </a:rPr>
                            <m:t>𝑣</m:t>
                          </m:r>
                        </m:e>
                        <m:sub>
                          <m:r>
                            <a:rPr lang="en-GB" sz="1600" b="0" i="1" smtClean="0">
                              <a:solidFill>
                                <a:srgbClr val="FF0000"/>
                              </a:solidFill>
                              <a:latin typeface="Cambria Math"/>
                            </a:rPr>
                            <m:t>2</m:t>
                          </m:r>
                        </m:sub>
                      </m:sSub>
                      <m:r>
                        <a:rPr lang="en-GB" sz="1600" b="0" i="1" smtClean="0">
                          <a:solidFill>
                            <a:srgbClr val="FF0000"/>
                          </a:solidFill>
                          <a:latin typeface="Cambria Math"/>
                        </a:rPr>
                        <m:t>−</m:t>
                      </m:r>
                      <m:sSub>
                        <m:sSubPr>
                          <m:ctrlPr>
                            <a:rPr lang="en-GB" sz="1600" b="0" i="1" smtClean="0">
                              <a:solidFill>
                                <a:srgbClr val="FF0000"/>
                              </a:solidFill>
                              <a:latin typeface="Cambria Math" panose="02040503050406030204" pitchFamily="18" charset="0"/>
                            </a:rPr>
                          </m:ctrlPr>
                        </m:sSubPr>
                        <m:e>
                          <m:r>
                            <a:rPr lang="en-GB" sz="1600" b="0" i="1" smtClean="0">
                              <a:solidFill>
                                <a:srgbClr val="FF0000"/>
                              </a:solidFill>
                              <a:latin typeface="Cambria Math"/>
                            </a:rPr>
                            <m:t>𝑣</m:t>
                          </m:r>
                        </m:e>
                        <m:sub>
                          <m:r>
                            <a:rPr lang="en-GB" sz="1600" b="0" i="1" smtClean="0">
                              <a:solidFill>
                                <a:srgbClr val="FF0000"/>
                              </a:solidFill>
                              <a:latin typeface="Cambria Math"/>
                            </a:rPr>
                            <m:t>1</m:t>
                          </m:r>
                        </m:sub>
                      </m:sSub>
                    </m:oMath>
                  </m:oMathPara>
                </a14:m>
                <a:endParaRPr lang="en-GB" sz="1600" dirty="0">
                  <a:solidFill>
                    <a:srgbClr val="FF0000"/>
                  </a:solidFill>
                </a:endParaRPr>
              </a:p>
            </p:txBody>
          </p:sp>
        </mc:Choice>
        <mc:Fallback xmlns="">
          <p:sp>
            <p:nvSpPr>
              <p:cNvPr id="49" name="TextBox 48"/>
              <p:cNvSpPr txBox="1">
                <a:spLocks noRot="1" noChangeAspect="1" noMove="1" noResize="1" noEditPoints="1" noAdjustHandles="1" noChangeArrowheads="1" noChangeShapeType="1" noTextEdit="1"/>
              </p:cNvSpPr>
              <p:nvPr/>
            </p:nvSpPr>
            <p:spPr>
              <a:xfrm>
                <a:off x="7391400" y="1600200"/>
                <a:ext cx="1447800" cy="338554"/>
              </a:xfrm>
              <a:prstGeom prst="rect">
                <a:avLst/>
              </a:prstGeom>
              <a:blipFill rotWithShape="1">
                <a:blip r:embed="rId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2" name="TextBox 61"/>
              <p:cNvSpPr txBox="1"/>
              <p:nvPr/>
            </p:nvSpPr>
            <p:spPr>
              <a:xfrm>
                <a:off x="7391400" y="2057400"/>
                <a:ext cx="15240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𝑢</m:t>
                      </m:r>
                      <m:r>
                        <a:rPr lang="en-GB" sz="1600" b="0" i="1" smtClean="0">
                          <a:solidFill>
                            <a:srgbClr val="FF0000"/>
                          </a:solidFill>
                          <a:latin typeface="Cambria Math"/>
                        </a:rPr>
                        <m:t>=3</m:t>
                      </m:r>
                      <m:sSub>
                        <m:sSubPr>
                          <m:ctrlPr>
                            <a:rPr lang="en-GB" sz="1600" b="0" i="1" smtClean="0">
                              <a:solidFill>
                                <a:srgbClr val="FF0000"/>
                              </a:solidFill>
                              <a:latin typeface="Cambria Math" panose="02040503050406030204" pitchFamily="18" charset="0"/>
                            </a:rPr>
                          </m:ctrlPr>
                        </m:sSubPr>
                        <m:e>
                          <m:r>
                            <a:rPr lang="en-GB" sz="1600" b="1" i="1" smtClean="0">
                              <a:solidFill>
                                <a:srgbClr val="FF0000"/>
                              </a:solidFill>
                              <a:latin typeface="Cambria Math"/>
                            </a:rPr>
                            <m:t>𝒗</m:t>
                          </m:r>
                        </m:e>
                        <m:sub>
                          <m:r>
                            <a:rPr lang="en-GB" sz="1600" b="0" i="1" smtClean="0">
                              <a:solidFill>
                                <a:srgbClr val="FF0000"/>
                              </a:solidFill>
                              <a:latin typeface="Cambria Math"/>
                            </a:rPr>
                            <m:t>1</m:t>
                          </m:r>
                        </m:sub>
                      </m:sSub>
                      <m:r>
                        <a:rPr lang="en-GB" sz="1600" b="0" i="1" smtClean="0">
                          <a:solidFill>
                            <a:srgbClr val="FF0000"/>
                          </a:solidFill>
                          <a:latin typeface="Cambria Math"/>
                        </a:rPr>
                        <m:t>+4</m:t>
                      </m:r>
                      <m:sSub>
                        <m:sSubPr>
                          <m:ctrlPr>
                            <a:rPr lang="en-GB" sz="1600" b="0" i="1" smtClean="0">
                              <a:solidFill>
                                <a:srgbClr val="FF0000"/>
                              </a:solidFill>
                              <a:latin typeface="Cambria Math" panose="02040503050406030204" pitchFamily="18" charset="0"/>
                            </a:rPr>
                          </m:ctrlPr>
                        </m:sSubPr>
                        <m:e>
                          <m:r>
                            <a:rPr lang="en-GB" sz="1600" b="1" i="1" smtClean="0">
                              <a:solidFill>
                                <a:srgbClr val="FF0000"/>
                              </a:solidFill>
                              <a:latin typeface="Cambria Math"/>
                            </a:rPr>
                            <m:t>𝒗</m:t>
                          </m:r>
                        </m:e>
                        <m:sub>
                          <m:r>
                            <a:rPr lang="en-GB" sz="1600" b="0" i="1" smtClean="0">
                              <a:solidFill>
                                <a:srgbClr val="FF0000"/>
                              </a:solidFill>
                              <a:latin typeface="Cambria Math"/>
                            </a:rPr>
                            <m:t>2</m:t>
                          </m:r>
                        </m:sub>
                      </m:sSub>
                    </m:oMath>
                  </m:oMathPara>
                </a14:m>
                <a:endParaRPr lang="en-GB" sz="1600" dirty="0">
                  <a:solidFill>
                    <a:srgbClr val="FF0000"/>
                  </a:solidFill>
                </a:endParaRPr>
              </a:p>
            </p:txBody>
          </p:sp>
        </mc:Choice>
        <mc:Fallback xmlns="">
          <p:sp>
            <p:nvSpPr>
              <p:cNvPr id="62" name="TextBox 61"/>
              <p:cNvSpPr txBox="1">
                <a:spLocks noRot="1" noChangeAspect="1" noMove="1" noResize="1" noEditPoints="1" noAdjustHandles="1" noChangeArrowheads="1" noChangeShapeType="1" noTextEdit="1"/>
              </p:cNvSpPr>
              <p:nvPr/>
            </p:nvSpPr>
            <p:spPr>
              <a:xfrm>
                <a:off x="7391400" y="2057400"/>
                <a:ext cx="1524000" cy="338554"/>
              </a:xfrm>
              <a:prstGeom prst="rect">
                <a:avLst/>
              </a:prstGeom>
              <a:blipFill rotWithShape="1">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4" name="TextBox 63"/>
              <p:cNvSpPr txBox="1"/>
              <p:nvPr/>
            </p:nvSpPr>
            <p:spPr>
              <a:xfrm>
                <a:off x="4495800" y="2971800"/>
                <a:ext cx="14478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5</m:t>
                      </m:r>
                      <m:r>
                        <a:rPr lang="en-GB" sz="1600" b="0" i="1" smtClean="0">
                          <a:solidFill>
                            <a:schemeClr val="tx1"/>
                          </a:solidFill>
                          <a:latin typeface="Cambria Math"/>
                        </a:rPr>
                        <m:t>𝑢𝑒</m:t>
                      </m:r>
                      <m:r>
                        <a:rPr lang="en-GB" sz="1600" b="0" i="1" smtClean="0">
                          <a:solidFill>
                            <a:schemeClr val="tx1"/>
                          </a:solidFill>
                          <a:latin typeface="Cambria Math"/>
                        </a:rPr>
                        <m:t>=</m:t>
                      </m:r>
                      <m:sSub>
                        <m:sSubPr>
                          <m:ctrlPr>
                            <a:rPr lang="en-GB" sz="1600" b="0" i="1" smtClean="0">
                              <a:solidFill>
                                <a:schemeClr val="tx1"/>
                              </a:solidFill>
                              <a:latin typeface="Cambria Math" panose="02040503050406030204" pitchFamily="18" charset="0"/>
                            </a:rPr>
                          </m:ctrlPr>
                        </m:sSubPr>
                        <m:e>
                          <m:r>
                            <a:rPr lang="en-GB" sz="1600" b="0" i="1" smtClean="0">
                              <a:solidFill>
                                <a:schemeClr val="tx1"/>
                              </a:solidFill>
                              <a:latin typeface="Cambria Math"/>
                            </a:rPr>
                            <m:t>𝑣</m:t>
                          </m:r>
                        </m:e>
                        <m:sub>
                          <m:r>
                            <a:rPr lang="en-GB" sz="1600" b="0" i="1" smtClean="0">
                              <a:solidFill>
                                <a:schemeClr val="tx1"/>
                              </a:solidFill>
                              <a:latin typeface="Cambria Math"/>
                            </a:rPr>
                            <m:t>2</m:t>
                          </m:r>
                        </m:sub>
                      </m:sSub>
                      <m:r>
                        <a:rPr lang="en-GB" sz="1600" b="0" i="1" smtClean="0">
                          <a:solidFill>
                            <a:schemeClr val="tx1"/>
                          </a:solidFill>
                          <a:latin typeface="Cambria Math"/>
                        </a:rPr>
                        <m:t>−</m:t>
                      </m:r>
                      <m:sSub>
                        <m:sSubPr>
                          <m:ctrlPr>
                            <a:rPr lang="en-GB" sz="1600" b="0" i="1" smtClean="0">
                              <a:solidFill>
                                <a:schemeClr val="tx1"/>
                              </a:solidFill>
                              <a:latin typeface="Cambria Math" panose="02040503050406030204" pitchFamily="18" charset="0"/>
                            </a:rPr>
                          </m:ctrlPr>
                        </m:sSubPr>
                        <m:e>
                          <m:r>
                            <a:rPr lang="en-GB" sz="1600" b="0" i="1" smtClean="0">
                              <a:solidFill>
                                <a:schemeClr val="tx1"/>
                              </a:solidFill>
                              <a:latin typeface="Cambria Math"/>
                            </a:rPr>
                            <m:t>𝑣</m:t>
                          </m:r>
                        </m:e>
                        <m:sub>
                          <m:r>
                            <a:rPr lang="en-GB" sz="1600" b="0" i="1" smtClean="0">
                              <a:solidFill>
                                <a:schemeClr val="tx1"/>
                              </a:solidFill>
                              <a:latin typeface="Cambria Math"/>
                            </a:rPr>
                            <m:t>1</m:t>
                          </m:r>
                        </m:sub>
                      </m:sSub>
                    </m:oMath>
                  </m:oMathPara>
                </a14:m>
                <a:endParaRPr lang="en-GB" sz="1600" dirty="0">
                  <a:solidFill>
                    <a:schemeClr val="tx1"/>
                  </a:solidFill>
                </a:endParaRPr>
              </a:p>
            </p:txBody>
          </p:sp>
        </mc:Choice>
        <mc:Fallback xmlns="">
          <p:sp>
            <p:nvSpPr>
              <p:cNvPr id="64" name="TextBox 63"/>
              <p:cNvSpPr txBox="1">
                <a:spLocks noRot="1" noChangeAspect="1" noMove="1" noResize="1" noEditPoints="1" noAdjustHandles="1" noChangeArrowheads="1" noChangeShapeType="1" noTextEdit="1"/>
              </p:cNvSpPr>
              <p:nvPr/>
            </p:nvSpPr>
            <p:spPr>
              <a:xfrm>
                <a:off x="4495800" y="2971800"/>
                <a:ext cx="1447800" cy="338554"/>
              </a:xfrm>
              <a:prstGeom prst="rect">
                <a:avLst/>
              </a:prstGeom>
              <a:blipFill rotWithShape="1">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5" name="TextBox 64"/>
              <p:cNvSpPr txBox="1"/>
              <p:nvPr/>
            </p:nvSpPr>
            <p:spPr>
              <a:xfrm>
                <a:off x="4495800" y="3352800"/>
                <a:ext cx="15240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𝑢</m:t>
                      </m:r>
                      <m:r>
                        <a:rPr lang="en-GB" sz="1600" b="0" i="1" smtClean="0">
                          <a:solidFill>
                            <a:schemeClr val="tx1"/>
                          </a:solidFill>
                          <a:latin typeface="Cambria Math"/>
                        </a:rPr>
                        <m:t>=3</m:t>
                      </m:r>
                      <m:sSub>
                        <m:sSubPr>
                          <m:ctrlPr>
                            <a:rPr lang="en-GB" sz="1600" b="0" i="1" smtClean="0">
                              <a:solidFill>
                                <a:schemeClr val="tx1"/>
                              </a:solidFill>
                              <a:latin typeface="Cambria Math" panose="02040503050406030204" pitchFamily="18" charset="0"/>
                            </a:rPr>
                          </m:ctrlPr>
                        </m:sSubPr>
                        <m:e>
                          <m:r>
                            <a:rPr lang="en-GB" sz="1600" b="1" i="1" smtClean="0">
                              <a:solidFill>
                                <a:schemeClr val="tx1"/>
                              </a:solidFill>
                              <a:latin typeface="Cambria Math"/>
                            </a:rPr>
                            <m:t>𝒗</m:t>
                          </m:r>
                        </m:e>
                        <m:sub>
                          <m:r>
                            <a:rPr lang="en-GB" sz="1600" b="0" i="1" smtClean="0">
                              <a:solidFill>
                                <a:schemeClr val="tx1"/>
                              </a:solidFill>
                              <a:latin typeface="Cambria Math"/>
                            </a:rPr>
                            <m:t>1</m:t>
                          </m:r>
                        </m:sub>
                      </m:sSub>
                      <m:r>
                        <a:rPr lang="en-GB" sz="1600" b="0" i="1" smtClean="0">
                          <a:solidFill>
                            <a:schemeClr val="tx1"/>
                          </a:solidFill>
                          <a:latin typeface="Cambria Math"/>
                        </a:rPr>
                        <m:t>+4</m:t>
                      </m:r>
                      <m:sSub>
                        <m:sSubPr>
                          <m:ctrlPr>
                            <a:rPr lang="en-GB" sz="1600" b="0" i="1" smtClean="0">
                              <a:solidFill>
                                <a:schemeClr val="tx1"/>
                              </a:solidFill>
                              <a:latin typeface="Cambria Math" panose="02040503050406030204" pitchFamily="18" charset="0"/>
                            </a:rPr>
                          </m:ctrlPr>
                        </m:sSubPr>
                        <m:e>
                          <m:r>
                            <a:rPr lang="en-GB" sz="1600" b="1" i="1" smtClean="0">
                              <a:solidFill>
                                <a:schemeClr val="tx1"/>
                              </a:solidFill>
                              <a:latin typeface="Cambria Math"/>
                            </a:rPr>
                            <m:t>𝒗</m:t>
                          </m:r>
                        </m:e>
                        <m:sub>
                          <m:r>
                            <a:rPr lang="en-GB" sz="1600" b="0" i="1" smtClean="0">
                              <a:solidFill>
                                <a:schemeClr val="tx1"/>
                              </a:solidFill>
                              <a:latin typeface="Cambria Math"/>
                            </a:rPr>
                            <m:t>2</m:t>
                          </m:r>
                        </m:sub>
                      </m:sSub>
                    </m:oMath>
                  </m:oMathPara>
                </a14:m>
                <a:endParaRPr lang="en-GB" sz="1600" dirty="0">
                  <a:solidFill>
                    <a:schemeClr val="tx1"/>
                  </a:solidFill>
                </a:endParaRPr>
              </a:p>
            </p:txBody>
          </p:sp>
        </mc:Choice>
        <mc:Fallback xmlns="">
          <p:sp>
            <p:nvSpPr>
              <p:cNvPr id="65" name="TextBox 64"/>
              <p:cNvSpPr txBox="1">
                <a:spLocks noRot="1" noChangeAspect="1" noMove="1" noResize="1" noEditPoints="1" noAdjustHandles="1" noChangeArrowheads="1" noChangeShapeType="1" noTextEdit="1"/>
              </p:cNvSpPr>
              <p:nvPr/>
            </p:nvSpPr>
            <p:spPr>
              <a:xfrm>
                <a:off x="4495800" y="3352800"/>
                <a:ext cx="1524000" cy="338554"/>
              </a:xfrm>
              <a:prstGeom prst="rect">
                <a:avLst/>
              </a:prstGeom>
              <a:blipFill rotWithShape="1">
                <a:blip r:embed="rId11"/>
                <a:stretch>
                  <a:fillRect/>
                </a:stretch>
              </a:blipFill>
            </p:spPr>
            <p:txBody>
              <a:bodyPr/>
              <a:lstStyle/>
              <a:p>
                <a:r>
                  <a:rPr lang="en-GB">
                    <a:noFill/>
                  </a:rPr>
                  <a:t> </a:t>
                </a:r>
              </a:p>
            </p:txBody>
          </p:sp>
        </mc:Fallback>
      </mc:AlternateContent>
      <p:sp>
        <p:nvSpPr>
          <p:cNvPr id="66" name="TextBox 65"/>
          <p:cNvSpPr txBox="1"/>
          <p:nvPr/>
        </p:nvSpPr>
        <p:spPr>
          <a:xfrm>
            <a:off x="4114800" y="2971800"/>
            <a:ext cx="385042" cy="338554"/>
          </a:xfrm>
          <a:prstGeom prst="rect">
            <a:avLst/>
          </a:prstGeom>
          <a:noFill/>
        </p:spPr>
        <p:txBody>
          <a:bodyPr wrap="none" rtlCol="0">
            <a:spAutoFit/>
          </a:bodyPr>
          <a:lstStyle/>
          <a:p>
            <a:r>
              <a:rPr lang="en-GB" sz="1600" b="1" dirty="0">
                <a:latin typeface="Comic Sans MS" pitchFamily="66" charset="0"/>
              </a:rPr>
              <a:t>1)</a:t>
            </a:r>
          </a:p>
        </p:txBody>
      </p:sp>
      <p:sp>
        <p:nvSpPr>
          <p:cNvPr id="67" name="TextBox 66"/>
          <p:cNvSpPr txBox="1"/>
          <p:nvPr/>
        </p:nvSpPr>
        <p:spPr>
          <a:xfrm>
            <a:off x="4114800" y="3352800"/>
            <a:ext cx="385042" cy="338554"/>
          </a:xfrm>
          <a:prstGeom prst="rect">
            <a:avLst/>
          </a:prstGeom>
          <a:noFill/>
        </p:spPr>
        <p:txBody>
          <a:bodyPr wrap="none" rtlCol="0">
            <a:spAutoFit/>
          </a:bodyPr>
          <a:lstStyle/>
          <a:p>
            <a:r>
              <a:rPr lang="en-GB" sz="1600" b="1" dirty="0">
                <a:latin typeface="Comic Sans MS" pitchFamily="66" charset="0"/>
              </a:rPr>
              <a:t>2)</a:t>
            </a:r>
          </a:p>
        </p:txBody>
      </p:sp>
      <mc:AlternateContent xmlns:mc="http://schemas.openxmlformats.org/markup-compatibility/2006" xmlns:a14="http://schemas.microsoft.com/office/drawing/2010/main">
        <mc:Choice Requires="a14">
          <p:sp>
            <p:nvSpPr>
              <p:cNvPr id="68" name="TextBox 67"/>
              <p:cNvSpPr txBox="1"/>
              <p:nvPr/>
            </p:nvSpPr>
            <p:spPr>
              <a:xfrm>
                <a:off x="7675179" y="2971800"/>
                <a:ext cx="14478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GB" sz="1600" i="1">
                              <a:latin typeface="Cambria Math" panose="02040503050406030204" pitchFamily="18" charset="0"/>
                            </a:rPr>
                          </m:ctrlPr>
                        </m:sSubPr>
                        <m:e>
                          <m:r>
                            <a:rPr lang="en-GB" sz="1600" i="1">
                              <a:latin typeface="Cambria Math"/>
                            </a:rPr>
                            <m:t>𝑣</m:t>
                          </m:r>
                        </m:e>
                        <m:sub>
                          <m:r>
                            <a:rPr lang="en-GB" sz="1600" i="1">
                              <a:latin typeface="Cambria Math"/>
                            </a:rPr>
                            <m:t>1</m:t>
                          </m:r>
                        </m:sub>
                      </m:sSub>
                      <m:r>
                        <a:rPr lang="en-GB" sz="1600" b="0" i="1" smtClean="0">
                          <a:solidFill>
                            <a:schemeClr val="tx1"/>
                          </a:solidFill>
                          <a:latin typeface="Cambria Math"/>
                        </a:rPr>
                        <m:t>=</m:t>
                      </m:r>
                      <m:sSub>
                        <m:sSubPr>
                          <m:ctrlPr>
                            <a:rPr lang="en-GB" sz="1600" b="0" i="1" smtClean="0">
                              <a:solidFill>
                                <a:schemeClr val="tx1"/>
                              </a:solidFill>
                              <a:latin typeface="Cambria Math" panose="02040503050406030204" pitchFamily="18" charset="0"/>
                            </a:rPr>
                          </m:ctrlPr>
                        </m:sSubPr>
                        <m:e>
                          <m:r>
                            <a:rPr lang="en-GB" sz="1600" b="0" i="1" smtClean="0">
                              <a:solidFill>
                                <a:schemeClr val="tx1"/>
                              </a:solidFill>
                              <a:latin typeface="Cambria Math"/>
                            </a:rPr>
                            <m:t>𝑣</m:t>
                          </m:r>
                        </m:e>
                        <m:sub>
                          <m:r>
                            <a:rPr lang="en-GB" sz="1600" b="0" i="1" smtClean="0">
                              <a:solidFill>
                                <a:schemeClr val="tx1"/>
                              </a:solidFill>
                              <a:latin typeface="Cambria Math"/>
                            </a:rPr>
                            <m:t>2</m:t>
                          </m:r>
                        </m:sub>
                      </m:sSub>
                      <m:r>
                        <a:rPr lang="en-GB" sz="1600" b="0" i="1" smtClean="0">
                          <a:solidFill>
                            <a:schemeClr val="tx1"/>
                          </a:solidFill>
                          <a:latin typeface="Cambria Math"/>
                        </a:rPr>
                        <m:t>−5</m:t>
                      </m:r>
                      <m:r>
                        <a:rPr lang="en-GB" sz="1600" b="0" i="1" smtClean="0">
                          <a:solidFill>
                            <a:schemeClr val="tx1"/>
                          </a:solidFill>
                          <a:latin typeface="Cambria Math"/>
                        </a:rPr>
                        <m:t>𝑢𝑒</m:t>
                      </m:r>
                    </m:oMath>
                  </m:oMathPara>
                </a14:m>
                <a:endParaRPr lang="en-GB" sz="1600" dirty="0">
                  <a:solidFill>
                    <a:schemeClr val="tx1"/>
                  </a:solidFill>
                </a:endParaRPr>
              </a:p>
            </p:txBody>
          </p:sp>
        </mc:Choice>
        <mc:Fallback xmlns="">
          <p:sp>
            <p:nvSpPr>
              <p:cNvPr id="68" name="TextBox 67"/>
              <p:cNvSpPr txBox="1">
                <a:spLocks noRot="1" noChangeAspect="1" noMove="1" noResize="1" noEditPoints="1" noAdjustHandles="1" noChangeArrowheads="1" noChangeShapeType="1" noTextEdit="1"/>
              </p:cNvSpPr>
              <p:nvPr/>
            </p:nvSpPr>
            <p:spPr>
              <a:xfrm>
                <a:off x="7675179" y="2971800"/>
                <a:ext cx="1447800" cy="338554"/>
              </a:xfrm>
              <a:prstGeom prst="rect">
                <a:avLst/>
              </a:prstGeom>
              <a:blipFill rotWithShape="1">
                <a:blip r:embed="rId12"/>
                <a:stretch>
                  <a:fillRect/>
                </a:stretch>
              </a:blipFill>
            </p:spPr>
            <p:txBody>
              <a:bodyPr/>
              <a:lstStyle/>
              <a:p>
                <a:r>
                  <a:rPr lang="en-GB">
                    <a:noFill/>
                  </a:rPr>
                  <a:t> </a:t>
                </a:r>
              </a:p>
            </p:txBody>
          </p:sp>
        </mc:Fallback>
      </mc:AlternateContent>
      <p:sp>
        <p:nvSpPr>
          <p:cNvPr id="69" name="TextBox 68"/>
          <p:cNvSpPr txBox="1"/>
          <p:nvPr/>
        </p:nvSpPr>
        <p:spPr>
          <a:xfrm>
            <a:off x="7370379" y="2971800"/>
            <a:ext cx="385042" cy="338554"/>
          </a:xfrm>
          <a:prstGeom prst="rect">
            <a:avLst/>
          </a:prstGeom>
          <a:noFill/>
        </p:spPr>
        <p:txBody>
          <a:bodyPr wrap="none" rtlCol="0">
            <a:spAutoFit/>
          </a:bodyPr>
          <a:lstStyle/>
          <a:p>
            <a:r>
              <a:rPr lang="en-GB" sz="1600" b="1" dirty="0">
                <a:latin typeface="Comic Sans MS" pitchFamily="66" charset="0"/>
              </a:rPr>
              <a:t>1)</a:t>
            </a:r>
          </a:p>
        </p:txBody>
      </p:sp>
      <p:sp>
        <p:nvSpPr>
          <p:cNvPr id="70" name="TextBox 69"/>
          <p:cNvSpPr txBox="1"/>
          <p:nvPr/>
        </p:nvSpPr>
        <p:spPr>
          <a:xfrm>
            <a:off x="5791200" y="2819400"/>
            <a:ext cx="1762021" cy="276999"/>
          </a:xfrm>
          <a:prstGeom prst="rect">
            <a:avLst/>
          </a:prstGeom>
          <a:noFill/>
        </p:spPr>
        <p:txBody>
          <a:bodyPr wrap="none" rtlCol="0">
            <a:spAutoFit/>
          </a:bodyPr>
          <a:lstStyle/>
          <a:p>
            <a:r>
              <a:rPr lang="en-GB" sz="1200" dirty="0">
                <a:latin typeface="Comic Sans MS" pitchFamily="66" charset="0"/>
              </a:rPr>
              <a:t>Rewrite in terms of v</a:t>
            </a:r>
            <a:r>
              <a:rPr lang="en-GB" sz="1200" baseline="-25000" dirty="0">
                <a:latin typeface="Comic Sans MS" pitchFamily="66" charset="0"/>
              </a:rPr>
              <a:t>1</a:t>
            </a:r>
          </a:p>
        </p:txBody>
      </p:sp>
      <p:cxnSp>
        <p:nvCxnSpPr>
          <p:cNvPr id="71" name="Straight Arrow Connector 70"/>
          <p:cNvCxnSpPr/>
          <p:nvPr/>
        </p:nvCxnSpPr>
        <p:spPr>
          <a:xfrm>
            <a:off x="6019800" y="3124200"/>
            <a:ext cx="12954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5" name="TextBox 74"/>
              <p:cNvSpPr txBox="1"/>
              <p:nvPr/>
            </p:nvSpPr>
            <p:spPr>
              <a:xfrm>
                <a:off x="4800600" y="4191000"/>
                <a:ext cx="23622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𝑢</m:t>
                      </m:r>
                      <m:r>
                        <a:rPr lang="en-GB" sz="1600" b="0" i="1" smtClean="0">
                          <a:solidFill>
                            <a:schemeClr val="tx1"/>
                          </a:solidFill>
                          <a:latin typeface="Cambria Math"/>
                        </a:rPr>
                        <m:t>=3(</m:t>
                      </m:r>
                      <m:sSub>
                        <m:sSubPr>
                          <m:ctrlPr>
                            <a:rPr lang="en-GB" sz="1600" i="1" smtClean="0">
                              <a:solidFill>
                                <a:srgbClr val="FF0000"/>
                              </a:solidFill>
                              <a:latin typeface="Cambria Math" panose="02040503050406030204" pitchFamily="18" charset="0"/>
                            </a:rPr>
                          </m:ctrlPr>
                        </m:sSubPr>
                        <m:e>
                          <m:r>
                            <a:rPr lang="en-GB" sz="1600" i="1">
                              <a:solidFill>
                                <a:srgbClr val="FF0000"/>
                              </a:solidFill>
                              <a:latin typeface="Cambria Math"/>
                            </a:rPr>
                            <m:t>𝑣</m:t>
                          </m:r>
                        </m:e>
                        <m:sub>
                          <m:r>
                            <a:rPr lang="en-GB" sz="1600" i="1">
                              <a:solidFill>
                                <a:srgbClr val="FF0000"/>
                              </a:solidFill>
                              <a:latin typeface="Cambria Math"/>
                            </a:rPr>
                            <m:t>2</m:t>
                          </m:r>
                        </m:sub>
                      </m:sSub>
                      <m:r>
                        <a:rPr lang="en-GB" sz="1600" i="1">
                          <a:solidFill>
                            <a:srgbClr val="FF0000"/>
                          </a:solidFill>
                          <a:latin typeface="Cambria Math"/>
                        </a:rPr>
                        <m:t>−5</m:t>
                      </m:r>
                      <m:r>
                        <a:rPr lang="en-GB" sz="1600" i="1">
                          <a:solidFill>
                            <a:srgbClr val="FF0000"/>
                          </a:solidFill>
                          <a:latin typeface="Cambria Math"/>
                        </a:rPr>
                        <m:t>𝑢𝑒</m:t>
                      </m:r>
                      <m:r>
                        <a:rPr lang="en-GB" sz="1600" b="0" i="1" smtClean="0">
                          <a:solidFill>
                            <a:schemeClr val="tx1"/>
                          </a:solidFill>
                          <a:latin typeface="Cambria Math"/>
                        </a:rPr>
                        <m:t>)+4</m:t>
                      </m:r>
                      <m:sSub>
                        <m:sSubPr>
                          <m:ctrlPr>
                            <a:rPr lang="en-GB" sz="1600" b="0" i="1" smtClean="0">
                              <a:solidFill>
                                <a:schemeClr val="tx1"/>
                              </a:solidFill>
                              <a:latin typeface="Cambria Math" panose="02040503050406030204" pitchFamily="18" charset="0"/>
                            </a:rPr>
                          </m:ctrlPr>
                        </m:sSubPr>
                        <m:e>
                          <m:r>
                            <a:rPr lang="en-GB" sz="1600" b="1" i="1" smtClean="0">
                              <a:solidFill>
                                <a:schemeClr val="tx1"/>
                              </a:solidFill>
                              <a:latin typeface="Cambria Math"/>
                            </a:rPr>
                            <m:t>𝒗</m:t>
                          </m:r>
                        </m:e>
                        <m:sub>
                          <m:r>
                            <a:rPr lang="en-GB" sz="1600" b="0" i="1" smtClean="0">
                              <a:solidFill>
                                <a:schemeClr val="tx1"/>
                              </a:solidFill>
                              <a:latin typeface="Cambria Math"/>
                            </a:rPr>
                            <m:t>2</m:t>
                          </m:r>
                        </m:sub>
                      </m:sSub>
                    </m:oMath>
                  </m:oMathPara>
                </a14:m>
                <a:endParaRPr lang="en-GB" sz="1600" dirty="0">
                  <a:solidFill>
                    <a:schemeClr val="tx1"/>
                  </a:solidFill>
                </a:endParaRPr>
              </a:p>
            </p:txBody>
          </p:sp>
        </mc:Choice>
        <mc:Fallback xmlns="">
          <p:sp>
            <p:nvSpPr>
              <p:cNvPr id="75" name="TextBox 74"/>
              <p:cNvSpPr txBox="1">
                <a:spLocks noRot="1" noChangeAspect="1" noMove="1" noResize="1" noEditPoints="1" noAdjustHandles="1" noChangeArrowheads="1" noChangeShapeType="1" noTextEdit="1"/>
              </p:cNvSpPr>
              <p:nvPr/>
            </p:nvSpPr>
            <p:spPr>
              <a:xfrm>
                <a:off x="4800600" y="4191000"/>
                <a:ext cx="2362200" cy="338554"/>
              </a:xfrm>
              <a:prstGeom prst="rect">
                <a:avLst/>
              </a:prstGeom>
              <a:blipFill rotWithShape="1">
                <a:blip r:embed="rId13"/>
                <a:stretch>
                  <a:fillRect b="-9091"/>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6" name="TextBox 75"/>
              <p:cNvSpPr txBox="1"/>
              <p:nvPr/>
            </p:nvSpPr>
            <p:spPr>
              <a:xfrm>
                <a:off x="4800600" y="3810000"/>
                <a:ext cx="16002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𝑢</m:t>
                      </m:r>
                      <m:r>
                        <a:rPr lang="en-GB" sz="1600" b="0" i="1" smtClean="0">
                          <a:solidFill>
                            <a:schemeClr val="tx1"/>
                          </a:solidFill>
                          <a:latin typeface="Cambria Math"/>
                        </a:rPr>
                        <m:t>=3</m:t>
                      </m:r>
                      <m:sSub>
                        <m:sSubPr>
                          <m:ctrlPr>
                            <a:rPr lang="en-GB" sz="1600" b="0" i="1" smtClean="0">
                              <a:solidFill>
                                <a:srgbClr val="FF0000"/>
                              </a:solidFill>
                              <a:latin typeface="Cambria Math" panose="02040503050406030204" pitchFamily="18" charset="0"/>
                            </a:rPr>
                          </m:ctrlPr>
                        </m:sSubPr>
                        <m:e>
                          <m:r>
                            <a:rPr lang="en-GB" sz="1600" b="1" i="1" smtClean="0">
                              <a:solidFill>
                                <a:srgbClr val="FF0000"/>
                              </a:solidFill>
                              <a:latin typeface="Cambria Math"/>
                            </a:rPr>
                            <m:t>𝒗</m:t>
                          </m:r>
                        </m:e>
                        <m:sub>
                          <m:r>
                            <a:rPr lang="en-GB" sz="1600" b="0" i="1" smtClean="0">
                              <a:solidFill>
                                <a:srgbClr val="FF0000"/>
                              </a:solidFill>
                              <a:latin typeface="Cambria Math"/>
                            </a:rPr>
                            <m:t>1</m:t>
                          </m:r>
                        </m:sub>
                      </m:sSub>
                      <m:r>
                        <a:rPr lang="en-GB" sz="1600" b="0" i="1" smtClean="0">
                          <a:solidFill>
                            <a:schemeClr val="tx1"/>
                          </a:solidFill>
                          <a:latin typeface="Cambria Math"/>
                        </a:rPr>
                        <m:t>+4</m:t>
                      </m:r>
                      <m:sSub>
                        <m:sSubPr>
                          <m:ctrlPr>
                            <a:rPr lang="en-GB" sz="1600" b="0" i="1" smtClean="0">
                              <a:solidFill>
                                <a:schemeClr val="tx1"/>
                              </a:solidFill>
                              <a:latin typeface="Cambria Math" panose="02040503050406030204" pitchFamily="18" charset="0"/>
                            </a:rPr>
                          </m:ctrlPr>
                        </m:sSubPr>
                        <m:e>
                          <m:r>
                            <a:rPr lang="en-GB" sz="1600" b="1" i="1" smtClean="0">
                              <a:solidFill>
                                <a:schemeClr val="tx1"/>
                              </a:solidFill>
                              <a:latin typeface="Cambria Math"/>
                            </a:rPr>
                            <m:t>𝒗</m:t>
                          </m:r>
                        </m:e>
                        <m:sub>
                          <m:r>
                            <a:rPr lang="en-GB" sz="1600" b="0" i="1" smtClean="0">
                              <a:solidFill>
                                <a:schemeClr val="tx1"/>
                              </a:solidFill>
                              <a:latin typeface="Cambria Math"/>
                            </a:rPr>
                            <m:t>2</m:t>
                          </m:r>
                        </m:sub>
                      </m:sSub>
                    </m:oMath>
                  </m:oMathPara>
                </a14:m>
                <a:endParaRPr lang="en-GB" sz="1600" dirty="0">
                  <a:solidFill>
                    <a:schemeClr val="tx1"/>
                  </a:solidFill>
                </a:endParaRPr>
              </a:p>
            </p:txBody>
          </p:sp>
        </mc:Choice>
        <mc:Fallback xmlns="">
          <p:sp>
            <p:nvSpPr>
              <p:cNvPr id="76" name="TextBox 75"/>
              <p:cNvSpPr txBox="1">
                <a:spLocks noRot="1" noChangeAspect="1" noMove="1" noResize="1" noEditPoints="1" noAdjustHandles="1" noChangeArrowheads="1" noChangeShapeType="1" noTextEdit="1"/>
              </p:cNvSpPr>
              <p:nvPr/>
            </p:nvSpPr>
            <p:spPr>
              <a:xfrm>
                <a:off x="4800600" y="3810000"/>
                <a:ext cx="1600200" cy="338554"/>
              </a:xfrm>
              <a:prstGeom prst="rect">
                <a:avLst/>
              </a:prstGeom>
              <a:blipFill rotWithShape="1">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7" name="TextBox 76"/>
              <p:cNvSpPr txBox="1"/>
              <p:nvPr/>
            </p:nvSpPr>
            <p:spPr>
              <a:xfrm>
                <a:off x="4800600" y="4572000"/>
                <a:ext cx="22860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𝑢</m:t>
                      </m:r>
                      <m:r>
                        <a:rPr lang="en-GB" sz="1600" b="0" i="1" smtClean="0">
                          <a:solidFill>
                            <a:schemeClr val="tx1"/>
                          </a:solidFill>
                          <a:latin typeface="Cambria Math"/>
                        </a:rPr>
                        <m:t>=3</m:t>
                      </m:r>
                      <m:sSub>
                        <m:sSubPr>
                          <m:ctrlPr>
                            <a:rPr lang="en-GB" sz="1600" b="0" i="1" smtClean="0">
                              <a:solidFill>
                                <a:schemeClr val="tx1"/>
                              </a:solidFill>
                              <a:latin typeface="Cambria Math" panose="02040503050406030204" pitchFamily="18" charset="0"/>
                            </a:rPr>
                          </m:ctrlPr>
                        </m:sSubPr>
                        <m:e>
                          <m:r>
                            <a:rPr lang="en-GB" sz="1600" b="0" i="1" smtClean="0">
                              <a:solidFill>
                                <a:schemeClr val="tx1"/>
                              </a:solidFill>
                              <a:latin typeface="Cambria Math"/>
                            </a:rPr>
                            <m:t>𝑣</m:t>
                          </m:r>
                        </m:e>
                        <m:sub>
                          <m:r>
                            <a:rPr lang="en-GB" sz="1600" b="0" i="1" smtClean="0">
                              <a:solidFill>
                                <a:schemeClr val="tx1"/>
                              </a:solidFill>
                              <a:latin typeface="Cambria Math"/>
                            </a:rPr>
                            <m:t>2</m:t>
                          </m:r>
                        </m:sub>
                      </m:sSub>
                      <m:r>
                        <a:rPr lang="en-GB" sz="1600" b="0" i="1" smtClean="0">
                          <a:solidFill>
                            <a:schemeClr val="tx1"/>
                          </a:solidFill>
                          <a:latin typeface="Cambria Math"/>
                        </a:rPr>
                        <m:t>−15</m:t>
                      </m:r>
                      <m:r>
                        <a:rPr lang="en-GB" sz="1600" b="0" i="1" smtClean="0">
                          <a:solidFill>
                            <a:schemeClr val="tx1"/>
                          </a:solidFill>
                          <a:latin typeface="Cambria Math"/>
                        </a:rPr>
                        <m:t>𝑢𝑒</m:t>
                      </m:r>
                      <m:r>
                        <a:rPr lang="en-GB" sz="1600" b="0" i="1" smtClean="0">
                          <a:solidFill>
                            <a:schemeClr val="tx1"/>
                          </a:solidFill>
                          <a:latin typeface="Cambria Math"/>
                        </a:rPr>
                        <m:t>+4</m:t>
                      </m:r>
                      <m:sSub>
                        <m:sSubPr>
                          <m:ctrlPr>
                            <a:rPr lang="en-GB" sz="1600" b="0" i="1" smtClean="0">
                              <a:solidFill>
                                <a:schemeClr val="tx1"/>
                              </a:solidFill>
                              <a:latin typeface="Cambria Math" panose="02040503050406030204" pitchFamily="18" charset="0"/>
                            </a:rPr>
                          </m:ctrlPr>
                        </m:sSubPr>
                        <m:e>
                          <m:r>
                            <a:rPr lang="en-GB" sz="1600" b="1" i="1" smtClean="0">
                              <a:solidFill>
                                <a:schemeClr val="tx1"/>
                              </a:solidFill>
                              <a:latin typeface="Cambria Math"/>
                            </a:rPr>
                            <m:t>𝒗</m:t>
                          </m:r>
                        </m:e>
                        <m:sub>
                          <m:r>
                            <a:rPr lang="en-GB" sz="1600" b="0" i="1" smtClean="0">
                              <a:solidFill>
                                <a:schemeClr val="tx1"/>
                              </a:solidFill>
                              <a:latin typeface="Cambria Math"/>
                            </a:rPr>
                            <m:t>2</m:t>
                          </m:r>
                        </m:sub>
                      </m:sSub>
                    </m:oMath>
                  </m:oMathPara>
                </a14:m>
                <a:endParaRPr lang="en-GB" sz="1600" dirty="0">
                  <a:solidFill>
                    <a:schemeClr val="tx1"/>
                  </a:solidFill>
                </a:endParaRPr>
              </a:p>
            </p:txBody>
          </p:sp>
        </mc:Choice>
        <mc:Fallback xmlns="">
          <p:sp>
            <p:nvSpPr>
              <p:cNvPr id="77" name="TextBox 76"/>
              <p:cNvSpPr txBox="1">
                <a:spLocks noRot="1" noChangeAspect="1" noMove="1" noResize="1" noEditPoints="1" noAdjustHandles="1" noChangeArrowheads="1" noChangeShapeType="1" noTextEdit="1"/>
              </p:cNvSpPr>
              <p:nvPr/>
            </p:nvSpPr>
            <p:spPr>
              <a:xfrm>
                <a:off x="4800600" y="4572000"/>
                <a:ext cx="2286000" cy="338554"/>
              </a:xfrm>
              <a:prstGeom prst="rect">
                <a:avLst/>
              </a:prstGeom>
              <a:blipFill rotWithShape="1">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8" name="TextBox 77"/>
              <p:cNvSpPr txBox="1"/>
              <p:nvPr/>
            </p:nvSpPr>
            <p:spPr>
              <a:xfrm>
                <a:off x="4800600" y="4953000"/>
                <a:ext cx="17526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𝑢</m:t>
                      </m:r>
                      <m:r>
                        <a:rPr lang="en-GB" sz="1600" b="0" i="1" smtClean="0">
                          <a:solidFill>
                            <a:schemeClr val="tx1"/>
                          </a:solidFill>
                          <a:latin typeface="Cambria Math"/>
                        </a:rPr>
                        <m:t>=7</m:t>
                      </m:r>
                      <m:sSub>
                        <m:sSubPr>
                          <m:ctrlPr>
                            <a:rPr lang="en-GB" sz="1600" b="0" i="1" smtClean="0">
                              <a:solidFill>
                                <a:schemeClr val="tx1"/>
                              </a:solidFill>
                              <a:latin typeface="Cambria Math" panose="02040503050406030204" pitchFamily="18" charset="0"/>
                            </a:rPr>
                          </m:ctrlPr>
                        </m:sSubPr>
                        <m:e>
                          <m:r>
                            <a:rPr lang="en-GB" sz="1600" b="0" i="1" smtClean="0">
                              <a:solidFill>
                                <a:schemeClr val="tx1"/>
                              </a:solidFill>
                              <a:latin typeface="Cambria Math"/>
                            </a:rPr>
                            <m:t>𝑣</m:t>
                          </m:r>
                        </m:e>
                        <m:sub>
                          <m:r>
                            <a:rPr lang="en-GB" sz="1600" b="0" i="1" smtClean="0">
                              <a:solidFill>
                                <a:schemeClr val="tx1"/>
                              </a:solidFill>
                              <a:latin typeface="Cambria Math"/>
                            </a:rPr>
                            <m:t>2</m:t>
                          </m:r>
                        </m:sub>
                      </m:sSub>
                      <m:r>
                        <a:rPr lang="en-GB" sz="1600" b="0" i="1" smtClean="0">
                          <a:solidFill>
                            <a:schemeClr val="tx1"/>
                          </a:solidFill>
                          <a:latin typeface="Cambria Math"/>
                        </a:rPr>
                        <m:t>−15</m:t>
                      </m:r>
                      <m:r>
                        <a:rPr lang="en-GB" sz="1600" b="0" i="1" smtClean="0">
                          <a:solidFill>
                            <a:schemeClr val="tx1"/>
                          </a:solidFill>
                          <a:latin typeface="Cambria Math"/>
                        </a:rPr>
                        <m:t>𝑢𝑒</m:t>
                      </m:r>
                    </m:oMath>
                  </m:oMathPara>
                </a14:m>
                <a:endParaRPr lang="en-GB" sz="1600" dirty="0">
                  <a:solidFill>
                    <a:schemeClr val="tx1"/>
                  </a:solidFill>
                </a:endParaRPr>
              </a:p>
            </p:txBody>
          </p:sp>
        </mc:Choice>
        <mc:Fallback xmlns="">
          <p:sp>
            <p:nvSpPr>
              <p:cNvPr id="78" name="TextBox 77"/>
              <p:cNvSpPr txBox="1">
                <a:spLocks noRot="1" noChangeAspect="1" noMove="1" noResize="1" noEditPoints="1" noAdjustHandles="1" noChangeArrowheads="1" noChangeShapeType="1" noTextEdit="1"/>
              </p:cNvSpPr>
              <p:nvPr/>
            </p:nvSpPr>
            <p:spPr>
              <a:xfrm>
                <a:off x="4800600" y="4953000"/>
                <a:ext cx="1752600" cy="338554"/>
              </a:xfrm>
              <a:prstGeom prst="rect">
                <a:avLst/>
              </a:prstGeom>
              <a:blipFill rotWithShape="1">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9" name="TextBox 78"/>
              <p:cNvSpPr txBox="1"/>
              <p:nvPr/>
            </p:nvSpPr>
            <p:spPr>
              <a:xfrm>
                <a:off x="4191000" y="5334000"/>
                <a:ext cx="16002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i="1" smtClean="0">
                          <a:latin typeface="Cambria Math"/>
                        </a:rPr>
                        <m:t>15</m:t>
                      </m:r>
                      <m:r>
                        <a:rPr lang="en-GB" sz="1600" i="1" smtClean="0">
                          <a:latin typeface="Cambria Math"/>
                        </a:rPr>
                        <m:t>𝑢𝑒</m:t>
                      </m:r>
                      <m:r>
                        <a:rPr lang="en-GB" sz="1600" b="0" i="1" smtClean="0">
                          <a:solidFill>
                            <a:schemeClr val="tx1"/>
                          </a:solidFill>
                          <a:latin typeface="Cambria Math"/>
                        </a:rPr>
                        <m:t>+</m:t>
                      </m:r>
                      <m:r>
                        <a:rPr lang="en-GB" sz="1600" b="0" i="1" smtClean="0">
                          <a:solidFill>
                            <a:schemeClr val="tx1"/>
                          </a:solidFill>
                          <a:latin typeface="Cambria Math"/>
                        </a:rPr>
                        <m:t>𝑢</m:t>
                      </m:r>
                      <m:r>
                        <a:rPr lang="en-GB" sz="1600" b="0" i="1" smtClean="0">
                          <a:solidFill>
                            <a:schemeClr val="tx1"/>
                          </a:solidFill>
                          <a:latin typeface="Cambria Math"/>
                        </a:rPr>
                        <m:t>=7</m:t>
                      </m:r>
                      <m:sSub>
                        <m:sSubPr>
                          <m:ctrlPr>
                            <a:rPr lang="en-GB" sz="1600" b="0" i="1" smtClean="0">
                              <a:solidFill>
                                <a:schemeClr val="tx1"/>
                              </a:solidFill>
                              <a:latin typeface="Cambria Math" panose="02040503050406030204" pitchFamily="18" charset="0"/>
                            </a:rPr>
                          </m:ctrlPr>
                        </m:sSubPr>
                        <m:e>
                          <m:r>
                            <a:rPr lang="en-GB" sz="1600" b="0" i="1" smtClean="0">
                              <a:solidFill>
                                <a:schemeClr val="tx1"/>
                              </a:solidFill>
                              <a:latin typeface="Cambria Math"/>
                            </a:rPr>
                            <m:t>𝑣</m:t>
                          </m:r>
                        </m:e>
                        <m:sub>
                          <m:r>
                            <a:rPr lang="en-GB" sz="1600" b="0" i="1" smtClean="0">
                              <a:solidFill>
                                <a:schemeClr val="tx1"/>
                              </a:solidFill>
                              <a:latin typeface="Cambria Math"/>
                            </a:rPr>
                            <m:t>2</m:t>
                          </m:r>
                        </m:sub>
                      </m:sSub>
                    </m:oMath>
                  </m:oMathPara>
                </a14:m>
                <a:endParaRPr lang="en-GB" sz="1600" dirty="0">
                  <a:solidFill>
                    <a:schemeClr val="tx1"/>
                  </a:solidFill>
                </a:endParaRPr>
              </a:p>
            </p:txBody>
          </p:sp>
        </mc:Choice>
        <mc:Fallback xmlns="">
          <p:sp>
            <p:nvSpPr>
              <p:cNvPr id="79" name="TextBox 78"/>
              <p:cNvSpPr txBox="1">
                <a:spLocks noRot="1" noChangeAspect="1" noMove="1" noResize="1" noEditPoints="1" noAdjustHandles="1" noChangeArrowheads="1" noChangeShapeType="1" noTextEdit="1"/>
              </p:cNvSpPr>
              <p:nvPr/>
            </p:nvSpPr>
            <p:spPr>
              <a:xfrm>
                <a:off x="4191000" y="5334000"/>
                <a:ext cx="1600200" cy="338554"/>
              </a:xfrm>
              <a:prstGeom prst="rect">
                <a:avLst/>
              </a:prstGeom>
              <a:blipFill rotWithShape="1">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0" name="TextBox 79"/>
              <p:cNvSpPr txBox="1"/>
              <p:nvPr/>
            </p:nvSpPr>
            <p:spPr>
              <a:xfrm>
                <a:off x="4038600" y="5715000"/>
                <a:ext cx="17526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𝑢</m:t>
                      </m:r>
                      <m:r>
                        <a:rPr lang="en-GB" sz="1600" b="0" i="1" smtClean="0">
                          <a:latin typeface="Cambria Math"/>
                        </a:rPr>
                        <m:t>(15</m:t>
                      </m:r>
                      <m:r>
                        <a:rPr lang="en-GB" sz="1600" i="1" smtClean="0">
                          <a:latin typeface="Cambria Math"/>
                        </a:rPr>
                        <m:t>𝑒</m:t>
                      </m:r>
                      <m:r>
                        <a:rPr lang="en-GB" sz="1600" b="0" i="1" smtClean="0">
                          <a:solidFill>
                            <a:schemeClr val="tx1"/>
                          </a:solidFill>
                          <a:latin typeface="Cambria Math"/>
                        </a:rPr>
                        <m:t>+1)=7</m:t>
                      </m:r>
                      <m:sSub>
                        <m:sSubPr>
                          <m:ctrlPr>
                            <a:rPr lang="en-GB" sz="1600" b="0" i="1" smtClean="0">
                              <a:solidFill>
                                <a:schemeClr val="tx1"/>
                              </a:solidFill>
                              <a:latin typeface="Cambria Math" panose="02040503050406030204" pitchFamily="18" charset="0"/>
                            </a:rPr>
                          </m:ctrlPr>
                        </m:sSubPr>
                        <m:e>
                          <m:r>
                            <a:rPr lang="en-GB" sz="1600" b="0" i="1" smtClean="0">
                              <a:solidFill>
                                <a:schemeClr val="tx1"/>
                              </a:solidFill>
                              <a:latin typeface="Cambria Math"/>
                            </a:rPr>
                            <m:t>𝑣</m:t>
                          </m:r>
                        </m:e>
                        <m:sub>
                          <m:r>
                            <a:rPr lang="en-GB" sz="1600" b="0" i="1" smtClean="0">
                              <a:solidFill>
                                <a:schemeClr val="tx1"/>
                              </a:solidFill>
                              <a:latin typeface="Cambria Math"/>
                            </a:rPr>
                            <m:t>2</m:t>
                          </m:r>
                        </m:sub>
                      </m:sSub>
                    </m:oMath>
                  </m:oMathPara>
                </a14:m>
                <a:endParaRPr lang="en-GB" sz="1600" dirty="0">
                  <a:solidFill>
                    <a:schemeClr val="tx1"/>
                  </a:solidFill>
                </a:endParaRPr>
              </a:p>
            </p:txBody>
          </p:sp>
        </mc:Choice>
        <mc:Fallback xmlns="">
          <p:sp>
            <p:nvSpPr>
              <p:cNvPr id="80" name="TextBox 79"/>
              <p:cNvSpPr txBox="1">
                <a:spLocks noRot="1" noChangeAspect="1" noMove="1" noResize="1" noEditPoints="1" noAdjustHandles="1" noChangeArrowheads="1" noChangeShapeType="1" noTextEdit="1"/>
              </p:cNvSpPr>
              <p:nvPr/>
            </p:nvSpPr>
            <p:spPr>
              <a:xfrm>
                <a:off x="4038600" y="5715000"/>
                <a:ext cx="1752600" cy="338554"/>
              </a:xfrm>
              <a:prstGeom prst="rect">
                <a:avLst/>
              </a:prstGeom>
              <a:blipFill rotWithShape="1">
                <a:blip r:embed="rId18"/>
                <a:stretch>
                  <a:fillRect b="-9091"/>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1" name="TextBox 80"/>
              <p:cNvSpPr txBox="1"/>
              <p:nvPr/>
            </p:nvSpPr>
            <p:spPr>
              <a:xfrm>
                <a:off x="3962400" y="6096000"/>
                <a:ext cx="1752600" cy="5131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sz="1600" b="0" i="1" smtClean="0">
                              <a:latin typeface="Cambria Math" panose="02040503050406030204" pitchFamily="18" charset="0"/>
                            </a:rPr>
                          </m:ctrlPr>
                        </m:fPr>
                        <m:num>
                          <m:r>
                            <a:rPr lang="en-GB" sz="1600" b="0" i="1" smtClean="0">
                              <a:latin typeface="Cambria Math"/>
                            </a:rPr>
                            <m:t>𝑢</m:t>
                          </m:r>
                        </m:num>
                        <m:den>
                          <m:r>
                            <a:rPr lang="en-GB" sz="1600" b="0" i="1" smtClean="0">
                              <a:latin typeface="Cambria Math"/>
                            </a:rPr>
                            <m:t>7</m:t>
                          </m:r>
                        </m:den>
                      </m:f>
                      <m:r>
                        <a:rPr lang="en-GB" sz="1600" b="0" i="1" smtClean="0">
                          <a:latin typeface="Cambria Math"/>
                        </a:rPr>
                        <m:t>(</m:t>
                      </m:r>
                      <m:r>
                        <a:rPr lang="en-GB" sz="1600" i="1" smtClean="0">
                          <a:latin typeface="Cambria Math"/>
                        </a:rPr>
                        <m:t>15</m:t>
                      </m:r>
                      <m:r>
                        <a:rPr lang="en-GB" sz="1600" i="1" smtClean="0">
                          <a:latin typeface="Cambria Math"/>
                        </a:rPr>
                        <m:t>𝑒</m:t>
                      </m:r>
                      <m:r>
                        <a:rPr lang="en-GB" sz="1600" b="0" i="1" smtClean="0">
                          <a:solidFill>
                            <a:schemeClr val="tx1"/>
                          </a:solidFill>
                          <a:latin typeface="Cambria Math"/>
                        </a:rPr>
                        <m:t>+1)=</m:t>
                      </m:r>
                      <m:sSub>
                        <m:sSubPr>
                          <m:ctrlPr>
                            <a:rPr lang="en-GB" sz="1600" b="0" i="1" smtClean="0">
                              <a:solidFill>
                                <a:schemeClr val="tx1"/>
                              </a:solidFill>
                              <a:latin typeface="Cambria Math" panose="02040503050406030204" pitchFamily="18" charset="0"/>
                            </a:rPr>
                          </m:ctrlPr>
                        </m:sSubPr>
                        <m:e>
                          <m:r>
                            <a:rPr lang="en-GB" sz="1600" b="0" i="1" smtClean="0">
                              <a:solidFill>
                                <a:schemeClr val="tx1"/>
                              </a:solidFill>
                              <a:latin typeface="Cambria Math"/>
                            </a:rPr>
                            <m:t>𝑣</m:t>
                          </m:r>
                        </m:e>
                        <m:sub>
                          <m:r>
                            <a:rPr lang="en-GB" sz="1600" b="0" i="1" smtClean="0">
                              <a:solidFill>
                                <a:schemeClr val="tx1"/>
                              </a:solidFill>
                              <a:latin typeface="Cambria Math"/>
                            </a:rPr>
                            <m:t>2</m:t>
                          </m:r>
                        </m:sub>
                      </m:sSub>
                    </m:oMath>
                  </m:oMathPara>
                </a14:m>
                <a:endParaRPr lang="en-GB" sz="1600" dirty="0">
                  <a:solidFill>
                    <a:schemeClr val="tx1"/>
                  </a:solidFill>
                </a:endParaRPr>
              </a:p>
            </p:txBody>
          </p:sp>
        </mc:Choice>
        <mc:Fallback xmlns="">
          <p:sp>
            <p:nvSpPr>
              <p:cNvPr id="81" name="TextBox 80"/>
              <p:cNvSpPr txBox="1">
                <a:spLocks noRot="1" noChangeAspect="1" noMove="1" noResize="1" noEditPoints="1" noAdjustHandles="1" noChangeArrowheads="1" noChangeShapeType="1" noTextEdit="1"/>
              </p:cNvSpPr>
              <p:nvPr/>
            </p:nvSpPr>
            <p:spPr>
              <a:xfrm>
                <a:off x="3962400" y="6096000"/>
                <a:ext cx="1752600" cy="513154"/>
              </a:xfrm>
              <a:prstGeom prst="rect">
                <a:avLst/>
              </a:prstGeom>
              <a:blipFill rotWithShape="1">
                <a:blip r:embed="rId19"/>
                <a:stretch>
                  <a:fillRect b="-3571"/>
                </a:stretch>
              </a:blipFill>
            </p:spPr>
            <p:txBody>
              <a:bodyPr/>
              <a:lstStyle/>
              <a:p>
                <a:r>
                  <a:rPr lang="en-GB">
                    <a:noFill/>
                  </a:rPr>
                  <a:t> </a:t>
                </a:r>
              </a:p>
            </p:txBody>
          </p:sp>
        </mc:Fallback>
      </mc:AlternateContent>
      <p:sp>
        <p:nvSpPr>
          <p:cNvPr id="82" name="Arc 81"/>
          <p:cNvSpPr/>
          <p:nvPr/>
        </p:nvSpPr>
        <p:spPr>
          <a:xfrm>
            <a:off x="6934200" y="39624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3" name="TextBox 82"/>
          <p:cNvSpPr txBox="1"/>
          <p:nvPr/>
        </p:nvSpPr>
        <p:spPr>
          <a:xfrm>
            <a:off x="7391400" y="4038600"/>
            <a:ext cx="1143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Replace v</a:t>
            </a:r>
            <a:r>
              <a:rPr lang="en-GB" sz="1400" baseline="-25000" dirty="0">
                <a:solidFill>
                  <a:srgbClr val="FF0000"/>
                </a:solidFill>
                <a:latin typeface="Comic Sans MS" pitchFamily="66" charset="0"/>
              </a:rPr>
              <a:t>1</a:t>
            </a:r>
            <a:r>
              <a:rPr lang="en-GB" sz="1400" dirty="0">
                <a:solidFill>
                  <a:srgbClr val="FF0000"/>
                </a:solidFill>
                <a:latin typeface="Comic Sans MS" pitchFamily="66" charset="0"/>
              </a:rPr>
              <a:t> </a:t>
            </a:r>
            <a:endParaRPr lang="en-GB" sz="1400" b="1" baseline="-25000" dirty="0">
              <a:solidFill>
                <a:srgbClr val="FF0000"/>
              </a:solidFill>
              <a:latin typeface="Comic Sans MS" pitchFamily="66" charset="0"/>
            </a:endParaRPr>
          </a:p>
        </p:txBody>
      </p:sp>
      <p:sp>
        <p:nvSpPr>
          <p:cNvPr id="84" name="Arc 83"/>
          <p:cNvSpPr/>
          <p:nvPr/>
        </p:nvSpPr>
        <p:spPr>
          <a:xfrm>
            <a:off x="6934200" y="43434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5" name="Arc 84"/>
          <p:cNvSpPr/>
          <p:nvPr/>
        </p:nvSpPr>
        <p:spPr>
          <a:xfrm>
            <a:off x="6934200" y="47244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7" name="Arc 86"/>
          <p:cNvSpPr/>
          <p:nvPr/>
        </p:nvSpPr>
        <p:spPr>
          <a:xfrm>
            <a:off x="6248400" y="51816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8" name="Arc 87"/>
          <p:cNvSpPr/>
          <p:nvPr/>
        </p:nvSpPr>
        <p:spPr>
          <a:xfrm>
            <a:off x="5638800" y="55626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9" name="Arc 88"/>
          <p:cNvSpPr/>
          <p:nvPr/>
        </p:nvSpPr>
        <p:spPr>
          <a:xfrm>
            <a:off x="5638800" y="59436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0" name="TextBox 89"/>
          <p:cNvSpPr txBox="1"/>
          <p:nvPr/>
        </p:nvSpPr>
        <p:spPr>
          <a:xfrm>
            <a:off x="7315200" y="4419600"/>
            <a:ext cx="1295400" cy="307777"/>
          </a:xfrm>
          <a:prstGeom prst="rect">
            <a:avLst/>
          </a:prstGeom>
          <a:noFill/>
        </p:spPr>
        <p:txBody>
          <a:bodyPr wrap="square" rtlCol="0">
            <a:spAutoFit/>
          </a:bodyPr>
          <a:lstStyle/>
          <a:p>
            <a:pPr algn="ctr"/>
            <a:r>
              <a:rPr lang="en-GB" sz="1400" dirty="0">
                <a:solidFill>
                  <a:srgbClr val="FF0000"/>
                </a:solidFill>
                <a:latin typeface="Comic Sans MS" pitchFamily="66" charset="0"/>
              </a:rPr>
              <a:t>Multiply out</a:t>
            </a:r>
            <a:endParaRPr lang="en-GB" sz="1400" b="1" baseline="-25000" dirty="0">
              <a:solidFill>
                <a:srgbClr val="FF0000"/>
              </a:solidFill>
              <a:latin typeface="Comic Sans MS" pitchFamily="66" charset="0"/>
            </a:endParaRPr>
          </a:p>
        </p:txBody>
      </p:sp>
      <p:sp>
        <p:nvSpPr>
          <p:cNvPr id="91" name="TextBox 90"/>
          <p:cNvSpPr txBox="1"/>
          <p:nvPr/>
        </p:nvSpPr>
        <p:spPr>
          <a:xfrm>
            <a:off x="7315200" y="4800600"/>
            <a:ext cx="10668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Simplify</a:t>
            </a:r>
            <a:endParaRPr lang="en-GB" sz="1400" b="1" baseline="-25000" dirty="0">
              <a:solidFill>
                <a:srgbClr val="FF0000"/>
              </a:solidFill>
              <a:latin typeface="Comic Sans MS" pitchFamily="66" charset="0"/>
            </a:endParaRPr>
          </a:p>
        </p:txBody>
      </p:sp>
      <p:sp>
        <p:nvSpPr>
          <p:cNvPr id="92" name="TextBox 91"/>
          <p:cNvSpPr txBox="1"/>
          <p:nvPr/>
        </p:nvSpPr>
        <p:spPr>
          <a:xfrm>
            <a:off x="6629400" y="5181600"/>
            <a:ext cx="1066800" cy="307777"/>
          </a:xfrm>
          <a:prstGeom prst="rect">
            <a:avLst/>
          </a:prstGeom>
          <a:noFill/>
        </p:spPr>
        <p:txBody>
          <a:bodyPr wrap="square" rtlCol="0">
            <a:spAutoFit/>
          </a:bodyPr>
          <a:lstStyle/>
          <a:p>
            <a:pPr algn="ctr"/>
            <a:r>
              <a:rPr lang="en-GB" sz="1400" dirty="0">
                <a:solidFill>
                  <a:srgbClr val="FF0000"/>
                </a:solidFill>
                <a:latin typeface="Comic Sans MS" pitchFamily="66" charset="0"/>
              </a:rPr>
              <a:t>Add 15ue</a:t>
            </a:r>
            <a:endParaRPr lang="en-GB" sz="1400" b="1" baseline="-25000" dirty="0">
              <a:solidFill>
                <a:srgbClr val="FF0000"/>
              </a:solidFill>
              <a:latin typeface="Comic Sans MS" pitchFamily="66" charset="0"/>
            </a:endParaRPr>
          </a:p>
        </p:txBody>
      </p:sp>
      <p:sp>
        <p:nvSpPr>
          <p:cNvPr id="93" name="TextBox 92"/>
          <p:cNvSpPr txBox="1"/>
          <p:nvPr/>
        </p:nvSpPr>
        <p:spPr>
          <a:xfrm>
            <a:off x="6096000" y="5562600"/>
            <a:ext cx="1752600" cy="307777"/>
          </a:xfrm>
          <a:prstGeom prst="rect">
            <a:avLst/>
          </a:prstGeom>
          <a:noFill/>
        </p:spPr>
        <p:txBody>
          <a:bodyPr wrap="square" rtlCol="0">
            <a:spAutoFit/>
          </a:bodyPr>
          <a:lstStyle/>
          <a:p>
            <a:pPr algn="ctr"/>
            <a:r>
              <a:rPr lang="en-GB" sz="1400" dirty="0">
                <a:solidFill>
                  <a:srgbClr val="FF0000"/>
                </a:solidFill>
                <a:latin typeface="Comic Sans MS" pitchFamily="66" charset="0"/>
              </a:rPr>
              <a:t>Factorise left side</a:t>
            </a:r>
            <a:endParaRPr lang="en-GB" sz="1400" b="1" baseline="-25000" dirty="0">
              <a:solidFill>
                <a:srgbClr val="FF0000"/>
              </a:solidFill>
              <a:latin typeface="Comic Sans MS" pitchFamily="66" charset="0"/>
            </a:endParaRPr>
          </a:p>
        </p:txBody>
      </p:sp>
      <p:sp>
        <p:nvSpPr>
          <p:cNvPr id="94" name="TextBox 93"/>
          <p:cNvSpPr txBox="1"/>
          <p:nvPr/>
        </p:nvSpPr>
        <p:spPr>
          <a:xfrm>
            <a:off x="6019800" y="6019800"/>
            <a:ext cx="1219200" cy="307777"/>
          </a:xfrm>
          <a:prstGeom prst="rect">
            <a:avLst/>
          </a:prstGeom>
          <a:noFill/>
        </p:spPr>
        <p:txBody>
          <a:bodyPr wrap="square" rtlCol="0">
            <a:spAutoFit/>
          </a:bodyPr>
          <a:lstStyle/>
          <a:p>
            <a:pPr algn="ctr"/>
            <a:r>
              <a:rPr lang="en-GB" sz="1400" dirty="0">
                <a:solidFill>
                  <a:srgbClr val="FF0000"/>
                </a:solidFill>
                <a:latin typeface="Comic Sans MS" pitchFamily="66" charset="0"/>
              </a:rPr>
              <a:t>Divide by 7</a:t>
            </a:r>
            <a:endParaRPr lang="en-GB" sz="1400" b="1" baseline="-25000" dirty="0">
              <a:solidFill>
                <a:srgbClr val="FF0000"/>
              </a:solidFill>
              <a:latin typeface="Comic Sans MS" pitchFamily="66" charset="0"/>
            </a:endParaRPr>
          </a:p>
        </p:txBody>
      </p:sp>
      <p:sp>
        <p:nvSpPr>
          <p:cNvPr id="95" name="Rectangle 94"/>
          <p:cNvSpPr/>
          <p:nvPr/>
        </p:nvSpPr>
        <p:spPr>
          <a:xfrm>
            <a:off x="7772400" y="2895600"/>
            <a:ext cx="1371600" cy="457200"/>
          </a:xfrm>
          <a:prstGeom prst="rect">
            <a:avLst/>
          </a:prstGeom>
          <a:noFill/>
          <a:ln w="3175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73" name="TextBox 72"/>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73" name="TextBox 72"/>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2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4" name="TextBox 73"/>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74" name="TextBox 73"/>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2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6" name="TextBox 85"/>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86" name="TextBox 85"/>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2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6" name="TextBox 95"/>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96" name="TextBox 95"/>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23"/>
                <a:stretch>
                  <a:fillRect b="-3846"/>
                </a:stretch>
              </a:blipFill>
            </p:spPr>
            <p:txBody>
              <a:bodyPr/>
              <a:lstStyle/>
              <a:p>
                <a:r>
                  <a:rPr lang="en-GB">
                    <a:noFill/>
                  </a:rPr>
                  <a:t> </a:t>
                </a:r>
              </a:p>
            </p:txBody>
          </p:sp>
        </mc:Fallback>
      </mc:AlternateContent>
      <p:sp>
        <p:nvSpPr>
          <p:cNvPr id="97" name="TextBox 96"/>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24"/>
              </a:rPr>
              <a:t>Applet for collision demonstrations</a:t>
            </a:r>
            <a:endParaRPr lang="en-GB" sz="1400" dirty="0">
              <a:latin typeface="Comic Sans MS" pitchFamily="66" charset="0"/>
            </a:endParaRPr>
          </a:p>
        </p:txBody>
      </p:sp>
      <p:sp>
        <p:nvSpPr>
          <p:cNvPr id="98"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99" name="テキスト ボックス 3">
            <a:extLst>
              <a:ext uri="{FF2B5EF4-FFF2-40B4-BE49-F238E27FC236}">
                <a16:creationId xmlns:a16="http://schemas.microsoft.com/office/drawing/2014/main" id="{6B541AC0-0713-47D7-9D98-F34D1BB5D915}"/>
              </a:ext>
            </a:extLst>
          </p:cNvPr>
          <p:cNvSpPr txBox="1"/>
          <p:nvPr/>
        </p:nvSpPr>
        <p:spPr>
          <a:xfrm>
            <a:off x="8649954" y="6488668"/>
            <a:ext cx="494046" cy="369332"/>
          </a:xfrm>
          <a:prstGeom prst="rect">
            <a:avLst/>
          </a:prstGeom>
          <a:noFill/>
        </p:spPr>
        <p:txBody>
          <a:bodyPr wrap="none" rtlCol="0">
            <a:spAutoFit/>
          </a:bodyPr>
          <a:lstStyle/>
          <a:p>
            <a:r>
              <a:rPr lang="en-US" dirty="0">
                <a:latin typeface="Comic Sans MS" panose="030F0702030302020204" pitchFamily="66" charset="0"/>
              </a:rPr>
              <a:t>4A</a:t>
            </a:r>
            <a:endParaRPr lang="en-GB"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1418725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6"/>
                                        </p:tgtEl>
                                        <p:attrNameLst>
                                          <p:attrName>style.visibility</p:attrName>
                                        </p:attrNameLst>
                                      </p:cBhvr>
                                      <p:to>
                                        <p:strVal val="visible"/>
                                      </p:to>
                                    </p:set>
                                    <p:animEffect transition="in" filter="blinds(horizontal)">
                                      <p:cBhvr>
                                        <p:cTn id="7" dur="500"/>
                                        <p:tgtEl>
                                          <p:spTgt spid="66"/>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4"/>
                                        </p:tgtEl>
                                        <p:attrNameLst>
                                          <p:attrName>style.visibility</p:attrName>
                                        </p:attrNameLst>
                                      </p:cBhvr>
                                      <p:to>
                                        <p:strVal val="visible"/>
                                      </p:to>
                                    </p:set>
                                    <p:animEffect transition="in" filter="blinds(horizontal)">
                                      <p:cBhvr>
                                        <p:cTn id="10" dur="500"/>
                                        <p:tgtEl>
                                          <p:spTgt spid="64"/>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67"/>
                                        </p:tgtEl>
                                        <p:attrNameLst>
                                          <p:attrName>style.visibility</p:attrName>
                                        </p:attrNameLst>
                                      </p:cBhvr>
                                      <p:to>
                                        <p:strVal val="visible"/>
                                      </p:to>
                                    </p:set>
                                    <p:animEffect transition="in" filter="blinds(horizontal)">
                                      <p:cBhvr>
                                        <p:cTn id="13" dur="500"/>
                                        <p:tgtEl>
                                          <p:spTgt spid="67"/>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65"/>
                                        </p:tgtEl>
                                        <p:attrNameLst>
                                          <p:attrName>style.visibility</p:attrName>
                                        </p:attrNameLst>
                                      </p:cBhvr>
                                      <p:to>
                                        <p:strVal val="visible"/>
                                      </p:to>
                                    </p:set>
                                    <p:animEffect transition="in" filter="blinds(horizontal)">
                                      <p:cBhvr>
                                        <p:cTn id="16" dur="500"/>
                                        <p:tgtEl>
                                          <p:spTgt spid="65"/>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nodeType="clickEffect">
                                  <p:stCondLst>
                                    <p:cond delay="0"/>
                                  </p:stCondLst>
                                  <p:childTnLst>
                                    <p:set>
                                      <p:cBhvr>
                                        <p:cTn id="20" dur="1" fill="hold">
                                          <p:stCondLst>
                                            <p:cond delay="0"/>
                                          </p:stCondLst>
                                        </p:cTn>
                                        <p:tgtEl>
                                          <p:spTgt spid="71"/>
                                        </p:tgtEl>
                                        <p:attrNameLst>
                                          <p:attrName>style.visibility</p:attrName>
                                        </p:attrNameLst>
                                      </p:cBhvr>
                                      <p:to>
                                        <p:strVal val="visible"/>
                                      </p:to>
                                    </p:set>
                                    <p:animEffect transition="in" filter="blinds(horizontal)">
                                      <p:cBhvr>
                                        <p:cTn id="21" dur="500"/>
                                        <p:tgtEl>
                                          <p:spTgt spid="71"/>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70"/>
                                        </p:tgtEl>
                                        <p:attrNameLst>
                                          <p:attrName>style.visibility</p:attrName>
                                        </p:attrNameLst>
                                      </p:cBhvr>
                                      <p:to>
                                        <p:strVal val="visible"/>
                                      </p:to>
                                    </p:set>
                                    <p:animEffect transition="in" filter="blinds(horizontal)">
                                      <p:cBhvr>
                                        <p:cTn id="24" dur="500"/>
                                        <p:tgtEl>
                                          <p:spTgt spid="70"/>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69"/>
                                        </p:tgtEl>
                                        <p:attrNameLst>
                                          <p:attrName>style.visibility</p:attrName>
                                        </p:attrNameLst>
                                      </p:cBhvr>
                                      <p:to>
                                        <p:strVal val="visible"/>
                                      </p:to>
                                    </p:set>
                                    <p:animEffect transition="in" filter="blinds(horizontal)">
                                      <p:cBhvr>
                                        <p:cTn id="29" dur="500"/>
                                        <p:tgtEl>
                                          <p:spTgt spid="69"/>
                                        </p:tgtEl>
                                      </p:cBhvr>
                                    </p:animEffect>
                                  </p:childTnLst>
                                </p:cTn>
                              </p:par>
                              <p:par>
                                <p:cTn id="30" presetID="3" presetClass="entr" presetSubtype="10" fill="hold" grpId="0" nodeType="withEffect">
                                  <p:stCondLst>
                                    <p:cond delay="0"/>
                                  </p:stCondLst>
                                  <p:childTnLst>
                                    <p:set>
                                      <p:cBhvr>
                                        <p:cTn id="31" dur="1" fill="hold">
                                          <p:stCondLst>
                                            <p:cond delay="0"/>
                                          </p:stCondLst>
                                        </p:cTn>
                                        <p:tgtEl>
                                          <p:spTgt spid="68"/>
                                        </p:tgtEl>
                                        <p:attrNameLst>
                                          <p:attrName>style.visibility</p:attrName>
                                        </p:attrNameLst>
                                      </p:cBhvr>
                                      <p:to>
                                        <p:strVal val="visible"/>
                                      </p:to>
                                    </p:set>
                                    <p:animEffect transition="in" filter="blinds(horizontal)">
                                      <p:cBhvr>
                                        <p:cTn id="32" dur="500"/>
                                        <p:tgtEl>
                                          <p:spTgt spid="68"/>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76"/>
                                        </p:tgtEl>
                                        <p:attrNameLst>
                                          <p:attrName>style.visibility</p:attrName>
                                        </p:attrNameLst>
                                      </p:cBhvr>
                                      <p:to>
                                        <p:strVal val="visible"/>
                                      </p:to>
                                    </p:set>
                                    <p:animEffect transition="in" filter="blinds(horizontal)">
                                      <p:cBhvr>
                                        <p:cTn id="37" dur="500"/>
                                        <p:tgtEl>
                                          <p:spTgt spid="76"/>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82"/>
                                        </p:tgtEl>
                                        <p:attrNameLst>
                                          <p:attrName>style.visibility</p:attrName>
                                        </p:attrNameLst>
                                      </p:cBhvr>
                                      <p:to>
                                        <p:strVal val="visible"/>
                                      </p:to>
                                    </p:set>
                                    <p:animEffect transition="in" filter="blinds(horizontal)">
                                      <p:cBhvr>
                                        <p:cTn id="42" dur="500"/>
                                        <p:tgtEl>
                                          <p:spTgt spid="82"/>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83"/>
                                        </p:tgtEl>
                                        <p:attrNameLst>
                                          <p:attrName>style.visibility</p:attrName>
                                        </p:attrNameLst>
                                      </p:cBhvr>
                                      <p:to>
                                        <p:strVal val="visible"/>
                                      </p:to>
                                    </p:set>
                                    <p:animEffect transition="in" filter="blinds(horizontal)">
                                      <p:cBhvr>
                                        <p:cTn id="47" dur="500"/>
                                        <p:tgtEl>
                                          <p:spTgt spid="83"/>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95"/>
                                        </p:tgtEl>
                                        <p:attrNameLst>
                                          <p:attrName>style.visibility</p:attrName>
                                        </p:attrNameLst>
                                      </p:cBhvr>
                                      <p:to>
                                        <p:strVal val="visible"/>
                                      </p:to>
                                    </p:set>
                                    <p:animEffect transition="in" filter="blinds(horizontal)">
                                      <p:cBhvr>
                                        <p:cTn id="52" dur="500"/>
                                        <p:tgtEl>
                                          <p:spTgt spid="95"/>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75"/>
                                        </p:tgtEl>
                                        <p:attrNameLst>
                                          <p:attrName>style.visibility</p:attrName>
                                        </p:attrNameLst>
                                      </p:cBhvr>
                                      <p:to>
                                        <p:strVal val="visible"/>
                                      </p:to>
                                    </p:set>
                                    <p:animEffect transition="in" filter="blinds(horizontal)">
                                      <p:cBhvr>
                                        <p:cTn id="57" dur="500"/>
                                        <p:tgtEl>
                                          <p:spTgt spid="75"/>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84"/>
                                        </p:tgtEl>
                                        <p:attrNameLst>
                                          <p:attrName>style.visibility</p:attrName>
                                        </p:attrNameLst>
                                      </p:cBhvr>
                                      <p:to>
                                        <p:strVal val="visible"/>
                                      </p:to>
                                    </p:set>
                                    <p:animEffect transition="in" filter="blinds(horizontal)">
                                      <p:cBhvr>
                                        <p:cTn id="62" dur="500"/>
                                        <p:tgtEl>
                                          <p:spTgt spid="84"/>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90"/>
                                        </p:tgtEl>
                                        <p:attrNameLst>
                                          <p:attrName>style.visibility</p:attrName>
                                        </p:attrNameLst>
                                      </p:cBhvr>
                                      <p:to>
                                        <p:strVal val="visible"/>
                                      </p:to>
                                    </p:set>
                                    <p:animEffect transition="in" filter="blinds(horizontal)">
                                      <p:cBhvr>
                                        <p:cTn id="67" dur="500"/>
                                        <p:tgtEl>
                                          <p:spTgt spid="90"/>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77"/>
                                        </p:tgtEl>
                                        <p:attrNameLst>
                                          <p:attrName>style.visibility</p:attrName>
                                        </p:attrNameLst>
                                      </p:cBhvr>
                                      <p:to>
                                        <p:strVal val="visible"/>
                                      </p:to>
                                    </p:set>
                                    <p:animEffect transition="in" filter="blinds(horizontal)">
                                      <p:cBhvr>
                                        <p:cTn id="72" dur="500"/>
                                        <p:tgtEl>
                                          <p:spTgt spid="77"/>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85"/>
                                        </p:tgtEl>
                                        <p:attrNameLst>
                                          <p:attrName>style.visibility</p:attrName>
                                        </p:attrNameLst>
                                      </p:cBhvr>
                                      <p:to>
                                        <p:strVal val="visible"/>
                                      </p:to>
                                    </p:set>
                                    <p:animEffect transition="in" filter="blinds(horizontal)">
                                      <p:cBhvr>
                                        <p:cTn id="77" dur="500"/>
                                        <p:tgtEl>
                                          <p:spTgt spid="85"/>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91"/>
                                        </p:tgtEl>
                                        <p:attrNameLst>
                                          <p:attrName>style.visibility</p:attrName>
                                        </p:attrNameLst>
                                      </p:cBhvr>
                                      <p:to>
                                        <p:strVal val="visible"/>
                                      </p:to>
                                    </p:set>
                                    <p:animEffect transition="in" filter="blinds(horizontal)">
                                      <p:cBhvr>
                                        <p:cTn id="82" dur="500"/>
                                        <p:tgtEl>
                                          <p:spTgt spid="91"/>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grpId="0" nodeType="clickEffect">
                                  <p:stCondLst>
                                    <p:cond delay="0"/>
                                  </p:stCondLst>
                                  <p:childTnLst>
                                    <p:set>
                                      <p:cBhvr>
                                        <p:cTn id="86" dur="1" fill="hold">
                                          <p:stCondLst>
                                            <p:cond delay="0"/>
                                          </p:stCondLst>
                                        </p:cTn>
                                        <p:tgtEl>
                                          <p:spTgt spid="78"/>
                                        </p:tgtEl>
                                        <p:attrNameLst>
                                          <p:attrName>style.visibility</p:attrName>
                                        </p:attrNameLst>
                                      </p:cBhvr>
                                      <p:to>
                                        <p:strVal val="visible"/>
                                      </p:to>
                                    </p:set>
                                    <p:animEffect transition="in" filter="blinds(horizontal)">
                                      <p:cBhvr>
                                        <p:cTn id="87" dur="500"/>
                                        <p:tgtEl>
                                          <p:spTgt spid="78"/>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grpId="0" nodeType="clickEffect">
                                  <p:stCondLst>
                                    <p:cond delay="0"/>
                                  </p:stCondLst>
                                  <p:childTnLst>
                                    <p:set>
                                      <p:cBhvr>
                                        <p:cTn id="91" dur="1" fill="hold">
                                          <p:stCondLst>
                                            <p:cond delay="0"/>
                                          </p:stCondLst>
                                        </p:cTn>
                                        <p:tgtEl>
                                          <p:spTgt spid="87"/>
                                        </p:tgtEl>
                                        <p:attrNameLst>
                                          <p:attrName>style.visibility</p:attrName>
                                        </p:attrNameLst>
                                      </p:cBhvr>
                                      <p:to>
                                        <p:strVal val="visible"/>
                                      </p:to>
                                    </p:set>
                                    <p:animEffect transition="in" filter="blinds(horizontal)">
                                      <p:cBhvr>
                                        <p:cTn id="92" dur="500"/>
                                        <p:tgtEl>
                                          <p:spTgt spid="87"/>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grpId="0" nodeType="clickEffect">
                                  <p:stCondLst>
                                    <p:cond delay="0"/>
                                  </p:stCondLst>
                                  <p:childTnLst>
                                    <p:set>
                                      <p:cBhvr>
                                        <p:cTn id="96" dur="1" fill="hold">
                                          <p:stCondLst>
                                            <p:cond delay="0"/>
                                          </p:stCondLst>
                                        </p:cTn>
                                        <p:tgtEl>
                                          <p:spTgt spid="92"/>
                                        </p:tgtEl>
                                        <p:attrNameLst>
                                          <p:attrName>style.visibility</p:attrName>
                                        </p:attrNameLst>
                                      </p:cBhvr>
                                      <p:to>
                                        <p:strVal val="visible"/>
                                      </p:to>
                                    </p:set>
                                    <p:animEffect transition="in" filter="blinds(horizontal)">
                                      <p:cBhvr>
                                        <p:cTn id="97" dur="500"/>
                                        <p:tgtEl>
                                          <p:spTgt spid="92"/>
                                        </p:tgtEl>
                                      </p:cBhvr>
                                    </p:animEffect>
                                  </p:childTnLst>
                                </p:cTn>
                              </p:par>
                            </p:childTnLst>
                          </p:cTn>
                        </p:par>
                      </p:childTnLst>
                    </p:cTn>
                  </p:par>
                  <p:par>
                    <p:cTn id="98" fill="hold">
                      <p:stCondLst>
                        <p:cond delay="indefinite"/>
                      </p:stCondLst>
                      <p:childTnLst>
                        <p:par>
                          <p:cTn id="99" fill="hold">
                            <p:stCondLst>
                              <p:cond delay="0"/>
                            </p:stCondLst>
                            <p:childTnLst>
                              <p:par>
                                <p:cTn id="100" presetID="3" presetClass="entr" presetSubtype="10" fill="hold" grpId="0" nodeType="clickEffect">
                                  <p:stCondLst>
                                    <p:cond delay="0"/>
                                  </p:stCondLst>
                                  <p:childTnLst>
                                    <p:set>
                                      <p:cBhvr>
                                        <p:cTn id="101" dur="1" fill="hold">
                                          <p:stCondLst>
                                            <p:cond delay="0"/>
                                          </p:stCondLst>
                                        </p:cTn>
                                        <p:tgtEl>
                                          <p:spTgt spid="79"/>
                                        </p:tgtEl>
                                        <p:attrNameLst>
                                          <p:attrName>style.visibility</p:attrName>
                                        </p:attrNameLst>
                                      </p:cBhvr>
                                      <p:to>
                                        <p:strVal val="visible"/>
                                      </p:to>
                                    </p:set>
                                    <p:animEffect transition="in" filter="blinds(horizontal)">
                                      <p:cBhvr>
                                        <p:cTn id="102" dur="500"/>
                                        <p:tgtEl>
                                          <p:spTgt spid="79"/>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grpId="0" nodeType="clickEffect">
                                  <p:stCondLst>
                                    <p:cond delay="0"/>
                                  </p:stCondLst>
                                  <p:childTnLst>
                                    <p:set>
                                      <p:cBhvr>
                                        <p:cTn id="106" dur="1" fill="hold">
                                          <p:stCondLst>
                                            <p:cond delay="0"/>
                                          </p:stCondLst>
                                        </p:cTn>
                                        <p:tgtEl>
                                          <p:spTgt spid="88"/>
                                        </p:tgtEl>
                                        <p:attrNameLst>
                                          <p:attrName>style.visibility</p:attrName>
                                        </p:attrNameLst>
                                      </p:cBhvr>
                                      <p:to>
                                        <p:strVal val="visible"/>
                                      </p:to>
                                    </p:set>
                                    <p:animEffect transition="in" filter="blinds(horizontal)">
                                      <p:cBhvr>
                                        <p:cTn id="107" dur="500"/>
                                        <p:tgtEl>
                                          <p:spTgt spid="88"/>
                                        </p:tgtEl>
                                      </p:cBhvr>
                                    </p:animEffect>
                                  </p:childTnLst>
                                </p:cTn>
                              </p:par>
                            </p:childTnLst>
                          </p:cTn>
                        </p:par>
                      </p:childTnLst>
                    </p:cTn>
                  </p:par>
                  <p:par>
                    <p:cTn id="108" fill="hold">
                      <p:stCondLst>
                        <p:cond delay="indefinite"/>
                      </p:stCondLst>
                      <p:childTnLst>
                        <p:par>
                          <p:cTn id="109" fill="hold">
                            <p:stCondLst>
                              <p:cond delay="0"/>
                            </p:stCondLst>
                            <p:childTnLst>
                              <p:par>
                                <p:cTn id="110" presetID="3" presetClass="entr" presetSubtype="10" fill="hold" grpId="0" nodeType="clickEffect">
                                  <p:stCondLst>
                                    <p:cond delay="0"/>
                                  </p:stCondLst>
                                  <p:childTnLst>
                                    <p:set>
                                      <p:cBhvr>
                                        <p:cTn id="111" dur="1" fill="hold">
                                          <p:stCondLst>
                                            <p:cond delay="0"/>
                                          </p:stCondLst>
                                        </p:cTn>
                                        <p:tgtEl>
                                          <p:spTgt spid="93"/>
                                        </p:tgtEl>
                                        <p:attrNameLst>
                                          <p:attrName>style.visibility</p:attrName>
                                        </p:attrNameLst>
                                      </p:cBhvr>
                                      <p:to>
                                        <p:strVal val="visible"/>
                                      </p:to>
                                    </p:set>
                                    <p:animEffect transition="in" filter="blinds(horizontal)">
                                      <p:cBhvr>
                                        <p:cTn id="112" dur="500"/>
                                        <p:tgtEl>
                                          <p:spTgt spid="93"/>
                                        </p:tgtEl>
                                      </p:cBhvr>
                                    </p:animEffect>
                                  </p:childTnLst>
                                </p:cTn>
                              </p:par>
                            </p:childTnLst>
                          </p:cTn>
                        </p:par>
                      </p:childTnLst>
                    </p:cTn>
                  </p:par>
                  <p:par>
                    <p:cTn id="113" fill="hold">
                      <p:stCondLst>
                        <p:cond delay="indefinite"/>
                      </p:stCondLst>
                      <p:childTnLst>
                        <p:par>
                          <p:cTn id="114" fill="hold">
                            <p:stCondLst>
                              <p:cond delay="0"/>
                            </p:stCondLst>
                            <p:childTnLst>
                              <p:par>
                                <p:cTn id="115" presetID="3" presetClass="entr" presetSubtype="10" fill="hold" grpId="0" nodeType="clickEffect">
                                  <p:stCondLst>
                                    <p:cond delay="0"/>
                                  </p:stCondLst>
                                  <p:childTnLst>
                                    <p:set>
                                      <p:cBhvr>
                                        <p:cTn id="116" dur="1" fill="hold">
                                          <p:stCondLst>
                                            <p:cond delay="0"/>
                                          </p:stCondLst>
                                        </p:cTn>
                                        <p:tgtEl>
                                          <p:spTgt spid="80"/>
                                        </p:tgtEl>
                                        <p:attrNameLst>
                                          <p:attrName>style.visibility</p:attrName>
                                        </p:attrNameLst>
                                      </p:cBhvr>
                                      <p:to>
                                        <p:strVal val="visible"/>
                                      </p:to>
                                    </p:set>
                                    <p:animEffect transition="in" filter="blinds(horizontal)">
                                      <p:cBhvr>
                                        <p:cTn id="117" dur="500"/>
                                        <p:tgtEl>
                                          <p:spTgt spid="80"/>
                                        </p:tgtEl>
                                      </p:cBhvr>
                                    </p:animEffect>
                                  </p:childTnLst>
                                </p:cTn>
                              </p:par>
                            </p:childTnLst>
                          </p:cTn>
                        </p:par>
                      </p:childTnLst>
                    </p:cTn>
                  </p:par>
                  <p:par>
                    <p:cTn id="118" fill="hold">
                      <p:stCondLst>
                        <p:cond delay="indefinite"/>
                      </p:stCondLst>
                      <p:childTnLst>
                        <p:par>
                          <p:cTn id="119" fill="hold">
                            <p:stCondLst>
                              <p:cond delay="0"/>
                            </p:stCondLst>
                            <p:childTnLst>
                              <p:par>
                                <p:cTn id="120" presetID="3" presetClass="entr" presetSubtype="10" fill="hold" grpId="0" nodeType="clickEffect">
                                  <p:stCondLst>
                                    <p:cond delay="0"/>
                                  </p:stCondLst>
                                  <p:childTnLst>
                                    <p:set>
                                      <p:cBhvr>
                                        <p:cTn id="121" dur="1" fill="hold">
                                          <p:stCondLst>
                                            <p:cond delay="0"/>
                                          </p:stCondLst>
                                        </p:cTn>
                                        <p:tgtEl>
                                          <p:spTgt spid="89"/>
                                        </p:tgtEl>
                                        <p:attrNameLst>
                                          <p:attrName>style.visibility</p:attrName>
                                        </p:attrNameLst>
                                      </p:cBhvr>
                                      <p:to>
                                        <p:strVal val="visible"/>
                                      </p:to>
                                    </p:set>
                                    <p:animEffect transition="in" filter="blinds(horizontal)">
                                      <p:cBhvr>
                                        <p:cTn id="122" dur="500"/>
                                        <p:tgtEl>
                                          <p:spTgt spid="89"/>
                                        </p:tgtEl>
                                      </p:cBhvr>
                                    </p:animEffect>
                                  </p:childTnLst>
                                </p:cTn>
                              </p:par>
                            </p:childTnLst>
                          </p:cTn>
                        </p:par>
                      </p:childTnLst>
                    </p:cTn>
                  </p:par>
                  <p:par>
                    <p:cTn id="123" fill="hold">
                      <p:stCondLst>
                        <p:cond delay="indefinite"/>
                      </p:stCondLst>
                      <p:childTnLst>
                        <p:par>
                          <p:cTn id="124" fill="hold">
                            <p:stCondLst>
                              <p:cond delay="0"/>
                            </p:stCondLst>
                            <p:childTnLst>
                              <p:par>
                                <p:cTn id="125" presetID="3" presetClass="entr" presetSubtype="10" fill="hold" grpId="0" nodeType="clickEffect">
                                  <p:stCondLst>
                                    <p:cond delay="0"/>
                                  </p:stCondLst>
                                  <p:childTnLst>
                                    <p:set>
                                      <p:cBhvr>
                                        <p:cTn id="126" dur="1" fill="hold">
                                          <p:stCondLst>
                                            <p:cond delay="0"/>
                                          </p:stCondLst>
                                        </p:cTn>
                                        <p:tgtEl>
                                          <p:spTgt spid="94"/>
                                        </p:tgtEl>
                                        <p:attrNameLst>
                                          <p:attrName>style.visibility</p:attrName>
                                        </p:attrNameLst>
                                      </p:cBhvr>
                                      <p:to>
                                        <p:strVal val="visible"/>
                                      </p:to>
                                    </p:set>
                                    <p:animEffect transition="in" filter="blinds(horizontal)">
                                      <p:cBhvr>
                                        <p:cTn id="127" dur="500"/>
                                        <p:tgtEl>
                                          <p:spTgt spid="94"/>
                                        </p:tgtEl>
                                      </p:cBhvr>
                                    </p:animEffect>
                                  </p:childTnLst>
                                </p:cTn>
                              </p:par>
                            </p:childTnLst>
                          </p:cTn>
                        </p:par>
                      </p:childTnLst>
                    </p:cTn>
                  </p:par>
                  <p:par>
                    <p:cTn id="128" fill="hold">
                      <p:stCondLst>
                        <p:cond delay="indefinite"/>
                      </p:stCondLst>
                      <p:childTnLst>
                        <p:par>
                          <p:cTn id="129" fill="hold">
                            <p:stCondLst>
                              <p:cond delay="0"/>
                            </p:stCondLst>
                            <p:childTnLst>
                              <p:par>
                                <p:cTn id="130" presetID="3" presetClass="entr" presetSubtype="10" fill="hold" grpId="0" nodeType="clickEffect">
                                  <p:stCondLst>
                                    <p:cond delay="0"/>
                                  </p:stCondLst>
                                  <p:childTnLst>
                                    <p:set>
                                      <p:cBhvr>
                                        <p:cTn id="131" dur="1" fill="hold">
                                          <p:stCondLst>
                                            <p:cond delay="0"/>
                                          </p:stCondLst>
                                        </p:cTn>
                                        <p:tgtEl>
                                          <p:spTgt spid="81"/>
                                        </p:tgtEl>
                                        <p:attrNameLst>
                                          <p:attrName>style.visibility</p:attrName>
                                        </p:attrNameLst>
                                      </p:cBhvr>
                                      <p:to>
                                        <p:strVal val="visible"/>
                                      </p:to>
                                    </p:set>
                                    <p:animEffect transition="in" filter="blinds(horizontal)">
                                      <p:cBhvr>
                                        <p:cTn id="132" dur="500"/>
                                        <p:tgtEl>
                                          <p:spTgt spid="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 grpId="0"/>
      <p:bldP spid="65" grpId="0"/>
      <p:bldP spid="66" grpId="0"/>
      <p:bldP spid="67" grpId="0"/>
      <p:bldP spid="68" grpId="0"/>
      <p:bldP spid="69" grpId="0"/>
      <p:bldP spid="70" grpId="0"/>
      <p:bldP spid="75" grpId="0"/>
      <p:bldP spid="76" grpId="0"/>
      <p:bldP spid="77" grpId="0"/>
      <p:bldP spid="78" grpId="0"/>
      <p:bldP spid="79" grpId="0"/>
      <p:bldP spid="80" grpId="0"/>
      <p:bldP spid="81" grpId="0"/>
      <p:bldP spid="82" grpId="0" animBg="1"/>
      <p:bldP spid="83" grpId="0"/>
      <p:bldP spid="84" grpId="0" animBg="1"/>
      <p:bldP spid="85" grpId="0" animBg="1"/>
      <p:bldP spid="87" grpId="0" animBg="1"/>
      <p:bldP spid="88" grpId="0" animBg="1"/>
      <p:bldP spid="89" grpId="0" animBg="1"/>
      <p:bldP spid="90" grpId="0"/>
      <p:bldP spid="91" grpId="0"/>
      <p:bldP spid="92" grpId="0"/>
      <p:bldP spid="93" grpId="0"/>
      <p:bldP spid="94" grpId="0"/>
      <p:bldP spid="9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3581400" cy="5029200"/>
          </a:xfrm>
        </p:spPr>
        <p:txBody>
          <a:bodyPr>
            <a:normAutofit fontScale="92500" lnSpcReduction="10000"/>
          </a:bodyPr>
          <a:lstStyle/>
          <a:p>
            <a:pPr marL="0" indent="0" algn="ctr">
              <a:buNone/>
            </a:pPr>
            <a:r>
              <a:rPr lang="en-GB" sz="1400" b="1" dirty="0">
                <a:latin typeface="Comic Sans MS" pitchFamily="66" charset="0"/>
              </a:rPr>
              <a:t>You can solve problems involving the direct impact of two particles by using conservation of linear momentum and Newton’s Law of Restitution</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Two small spheres have mass 3m and 4m respectively. They are moving towards each other in opposite directions on a smooth horizontal plane. P has speed 3u and Q has speed 2u just before the impact. The coefficient of restitution between P and Q is e.</a:t>
            </a:r>
          </a:p>
          <a:p>
            <a:pPr marL="0" indent="0" algn="ctr">
              <a:buNone/>
            </a:pPr>
            <a:endParaRPr lang="en-GB" sz="1400" dirty="0">
              <a:latin typeface="Comic Sans MS" pitchFamily="66" charset="0"/>
            </a:endParaRPr>
          </a:p>
          <a:p>
            <a:pPr algn="ctr">
              <a:buAutoNum type="alphaLcParenR"/>
            </a:pPr>
            <a:r>
              <a:rPr lang="en-GB" sz="1400" dirty="0">
                <a:latin typeface="Comic Sans MS" pitchFamily="66" charset="0"/>
              </a:rPr>
              <a:t>Show that the speed of Q after the collisions is given by </a:t>
            </a:r>
            <a:r>
              <a:rPr lang="en-GB" sz="1400" baseline="30000" dirty="0">
                <a:latin typeface="Comic Sans MS" pitchFamily="66" charset="0"/>
              </a:rPr>
              <a:t>u</a:t>
            </a:r>
            <a:r>
              <a:rPr lang="en-GB" sz="1400" dirty="0">
                <a:latin typeface="Comic Sans MS" pitchFamily="66" charset="0"/>
              </a:rPr>
              <a:t>/</a:t>
            </a:r>
            <a:r>
              <a:rPr lang="en-GB" sz="1400" baseline="-25000" dirty="0">
                <a:latin typeface="Comic Sans MS" pitchFamily="66" charset="0"/>
              </a:rPr>
              <a:t>7</a:t>
            </a:r>
            <a:r>
              <a:rPr lang="en-GB" sz="1400" dirty="0">
                <a:latin typeface="Comic Sans MS" pitchFamily="66" charset="0"/>
              </a:rPr>
              <a:t>(15e + 1)</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Given that the direction of motion of P is unchanged, find the range of possible values for e</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Given that the magnitude of the impulse of P on Q is </a:t>
            </a:r>
            <a:r>
              <a:rPr lang="en-GB" sz="1400" baseline="30000" dirty="0">
                <a:latin typeface="Comic Sans MS" pitchFamily="66" charset="0"/>
              </a:rPr>
              <a:t>80mu</a:t>
            </a:r>
            <a:r>
              <a:rPr lang="en-GB" sz="1400" dirty="0">
                <a:latin typeface="Comic Sans MS" pitchFamily="66" charset="0"/>
              </a:rPr>
              <a:t>/</a:t>
            </a:r>
            <a:r>
              <a:rPr lang="en-GB" sz="1400" baseline="-25000" dirty="0">
                <a:latin typeface="Comic Sans MS" pitchFamily="66" charset="0"/>
              </a:rPr>
              <a:t>9</a:t>
            </a:r>
            <a:r>
              <a:rPr lang="en-GB" sz="1400" dirty="0">
                <a:latin typeface="Comic Sans MS" pitchFamily="66" charset="0"/>
              </a:rPr>
              <a:t>, find the value of e</a:t>
            </a:r>
          </a:p>
        </p:txBody>
      </p:sp>
      <p:cxnSp>
        <p:nvCxnSpPr>
          <p:cNvPr id="10" name="Straight Connector 9"/>
          <p:cNvCxnSpPr/>
          <p:nvPr/>
        </p:nvCxnSpPr>
        <p:spPr>
          <a:xfrm>
            <a:off x="4191000" y="14478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191000" y="17526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191000" y="1447800"/>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14" name="TextBox 13"/>
          <p:cNvSpPr txBox="1"/>
          <p:nvPr/>
        </p:nvSpPr>
        <p:spPr>
          <a:xfrm>
            <a:off x="5715000" y="1447800"/>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15" name="Straight Connector 14"/>
          <p:cNvCxnSpPr/>
          <p:nvPr/>
        </p:nvCxnSpPr>
        <p:spPr>
          <a:xfrm>
            <a:off x="5715000" y="14478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239000" y="14478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715000" y="14478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191000" y="14478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4419600" y="21336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5181600" y="21336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5943600" y="21336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705600" y="21336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3" name="Straight Arrow Connector 22"/>
          <p:cNvCxnSpPr/>
          <p:nvPr/>
        </p:nvCxnSpPr>
        <p:spPr>
          <a:xfrm>
            <a:off x="4343400" y="20574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373113" y="1752600"/>
            <a:ext cx="386644" cy="307777"/>
          </a:xfrm>
          <a:prstGeom prst="rect">
            <a:avLst/>
          </a:prstGeom>
          <a:noFill/>
        </p:spPr>
        <p:txBody>
          <a:bodyPr wrap="none" rtlCol="0">
            <a:spAutoFit/>
          </a:bodyPr>
          <a:lstStyle/>
          <a:p>
            <a:pPr algn="ctr"/>
            <a:r>
              <a:rPr lang="en-GB" sz="1400" dirty="0">
                <a:latin typeface="Comic Sans MS" pitchFamily="66" charset="0"/>
              </a:rPr>
              <a:t>3u</a:t>
            </a:r>
          </a:p>
        </p:txBody>
      </p:sp>
      <p:cxnSp>
        <p:nvCxnSpPr>
          <p:cNvPr id="25" name="Straight Arrow Connector 24"/>
          <p:cNvCxnSpPr/>
          <p:nvPr/>
        </p:nvCxnSpPr>
        <p:spPr>
          <a:xfrm>
            <a:off x="6629400" y="20574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6679952" y="1752600"/>
            <a:ext cx="344966" cy="307777"/>
          </a:xfrm>
          <a:prstGeom prst="rect">
            <a:avLst/>
          </a:prstGeom>
          <a:noFill/>
        </p:spPr>
        <p:txBody>
          <a:bodyPr wrap="none" rtlCol="0">
            <a:spAutoFit/>
          </a:bodyPr>
          <a:lstStyle/>
          <a:p>
            <a:pPr algn="ctr"/>
            <a:r>
              <a:rPr lang="en-GB" sz="1400" dirty="0">
                <a:latin typeface="Comic Sans MS" pitchFamily="66" charset="0"/>
              </a:rPr>
              <a:t>v</a:t>
            </a:r>
            <a:r>
              <a:rPr lang="en-GB" sz="1400" baseline="-25000" dirty="0">
                <a:latin typeface="Comic Sans MS" pitchFamily="66" charset="0"/>
              </a:rPr>
              <a:t>2</a:t>
            </a:r>
          </a:p>
        </p:txBody>
      </p:sp>
      <p:cxnSp>
        <p:nvCxnSpPr>
          <p:cNvPr id="27" name="Straight Connector 26"/>
          <p:cNvCxnSpPr/>
          <p:nvPr/>
        </p:nvCxnSpPr>
        <p:spPr>
          <a:xfrm>
            <a:off x="4191000" y="27432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343400" y="2133600"/>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29" name="TextBox 28"/>
          <p:cNvSpPr txBox="1"/>
          <p:nvPr/>
        </p:nvSpPr>
        <p:spPr>
          <a:xfrm>
            <a:off x="5867400" y="2133600"/>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30" name="TextBox 29"/>
          <p:cNvSpPr txBox="1"/>
          <p:nvPr/>
        </p:nvSpPr>
        <p:spPr>
          <a:xfrm>
            <a:off x="5105400" y="2133600"/>
            <a:ext cx="457200" cy="307777"/>
          </a:xfrm>
          <a:prstGeom prst="rect">
            <a:avLst/>
          </a:prstGeom>
          <a:noFill/>
        </p:spPr>
        <p:txBody>
          <a:bodyPr wrap="square" rtlCol="0">
            <a:spAutoFit/>
          </a:bodyPr>
          <a:lstStyle/>
          <a:p>
            <a:pPr algn="ctr"/>
            <a:r>
              <a:rPr lang="en-GB" sz="1400" dirty="0">
                <a:latin typeface="Comic Sans MS" pitchFamily="66" charset="0"/>
              </a:rPr>
              <a:t>Q</a:t>
            </a:r>
          </a:p>
        </p:txBody>
      </p:sp>
      <p:sp>
        <p:nvSpPr>
          <p:cNvPr id="31" name="TextBox 30"/>
          <p:cNvSpPr txBox="1"/>
          <p:nvPr/>
        </p:nvSpPr>
        <p:spPr>
          <a:xfrm>
            <a:off x="6629400" y="2133600"/>
            <a:ext cx="457200" cy="307777"/>
          </a:xfrm>
          <a:prstGeom prst="rect">
            <a:avLst/>
          </a:prstGeom>
          <a:noFill/>
        </p:spPr>
        <p:txBody>
          <a:bodyPr wrap="square" rtlCol="0">
            <a:spAutoFit/>
          </a:bodyPr>
          <a:lstStyle/>
          <a:p>
            <a:pPr algn="ctr"/>
            <a:r>
              <a:rPr lang="en-GB" sz="1400" dirty="0">
                <a:latin typeface="Comic Sans MS" pitchFamily="66" charset="0"/>
              </a:rPr>
              <a:t>Q</a:t>
            </a:r>
          </a:p>
        </p:txBody>
      </p:sp>
      <p:cxnSp>
        <p:nvCxnSpPr>
          <p:cNvPr id="32" name="Straight Arrow Connector 31"/>
          <p:cNvCxnSpPr/>
          <p:nvPr/>
        </p:nvCxnSpPr>
        <p:spPr>
          <a:xfrm flipH="1">
            <a:off x="5105400" y="20574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5135113" y="1752600"/>
            <a:ext cx="386644" cy="307777"/>
          </a:xfrm>
          <a:prstGeom prst="rect">
            <a:avLst/>
          </a:prstGeom>
          <a:noFill/>
        </p:spPr>
        <p:txBody>
          <a:bodyPr wrap="none" rtlCol="0">
            <a:spAutoFit/>
          </a:bodyPr>
          <a:lstStyle/>
          <a:p>
            <a:pPr algn="ctr"/>
            <a:r>
              <a:rPr lang="en-GB" sz="1400" dirty="0">
                <a:latin typeface="Comic Sans MS" pitchFamily="66" charset="0"/>
              </a:rPr>
              <a:t>2u</a:t>
            </a:r>
          </a:p>
        </p:txBody>
      </p:sp>
      <p:cxnSp>
        <p:nvCxnSpPr>
          <p:cNvPr id="34" name="Straight Arrow Connector 33"/>
          <p:cNvCxnSpPr/>
          <p:nvPr/>
        </p:nvCxnSpPr>
        <p:spPr>
          <a:xfrm>
            <a:off x="5867400" y="20574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5927570" y="1752600"/>
            <a:ext cx="325730" cy="307777"/>
          </a:xfrm>
          <a:prstGeom prst="rect">
            <a:avLst/>
          </a:prstGeom>
          <a:noFill/>
        </p:spPr>
        <p:txBody>
          <a:bodyPr wrap="none" rtlCol="0">
            <a:spAutoFit/>
          </a:bodyPr>
          <a:lstStyle/>
          <a:p>
            <a:pPr algn="ctr"/>
            <a:r>
              <a:rPr lang="en-GB" sz="1400" dirty="0">
                <a:latin typeface="Comic Sans MS" pitchFamily="66" charset="0"/>
              </a:rPr>
              <a:t>v</a:t>
            </a:r>
            <a:r>
              <a:rPr lang="en-GB" sz="1400" baseline="-25000" dirty="0">
                <a:latin typeface="Comic Sans MS" pitchFamily="66" charset="0"/>
              </a:rPr>
              <a:t>1</a:t>
            </a:r>
          </a:p>
        </p:txBody>
      </p:sp>
      <p:sp>
        <p:nvSpPr>
          <p:cNvPr id="36" name="TextBox 35"/>
          <p:cNvSpPr txBox="1"/>
          <p:nvPr/>
        </p:nvSpPr>
        <p:spPr>
          <a:xfrm>
            <a:off x="4353762" y="2438400"/>
            <a:ext cx="433132" cy="307777"/>
          </a:xfrm>
          <a:prstGeom prst="rect">
            <a:avLst/>
          </a:prstGeom>
          <a:noFill/>
        </p:spPr>
        <p:txBody>
          <a:bodyPr wrap="none" rtlCol="0">
            <a:spAutoFit/>
          </a:bodyPr>
          <a:lstStyle/>
          <a:p>
            <a:pPr algn="ctr"/>
            <a:r>
              <a:rPr lang="en-GB" sz="1400" dirty="0">
                <a:latin typeface="Comic Sans MS" pitchFamily="66" charset="0"/>
              </a:rPr>
              <a:t>3m</a:t>
            </a:r>
          </a:p>
        </p:txBody>
      </p:sp>
      <p:sp>
        <p:nvSpPr>
          <p:cNvPr id="37" name="TextBox 36"/>
          <p:cNvSpPr txBox="1"/>
          <p:nvPr/>
        </p:nvSpPr>
        <p:spPr>
          <a:xfrm>
            <a:off x="5877762" y="2438400"/>
            <a:ext cx="433132" cy="307777"/>
          </a:xfrm>
          <a:prstGeom prst="rect">
            <a:avLst/>
          </a:prstGeom>
          <a:noFill/>
        </p:spPr>
        <p:txBody>
          <a:bodyPr wrap="none" rtlCol="0">
            <a:spAutoFit/>
          </a:bodyPr>
          <a:lstStyle/>
          <a:p>
            <a:pPr algn="ctr"/>
            <a:r>
              <a:rPr lang="en-GB" sz="1400" dirty="0">
                <a:latin typeface="Comic Sans MS" pitchFamily="66" charset="0"/>
              </a:rPr>
              <a:t>3m</a:t>
            </a:r>
          </a:p>
        </p:txBody>
      </p:sp>
      <p:sp>
        <p:nvSpPr>
          <p:cNvPr id="38" name="TextBox 37"/>
          <p:cNvSpPr txBox="1"/>
          <p:nvPr/>
        </p:nvSpPr>
        <p:spPr>
          <a:xfrm>
            <a:off x="5115762" y="2438400"/>
            <a:ext cx="433132" cy="307777"/>
          </a:xfrm>
          <a:prstGeom prst="rect">
            <a:avLst/>
          </a:prstGeom>
          <a:noFill/>
        </p:spPr>
        <p:txBody>
          <a:bodyPr wrap="none" rtlCol="0">
            <a:spAutoFit/>
          </a:bodyPr>
          <a:lstStyle/>
          <a:p>
            <a:pPr algn="ctr"/>
            <a:r>
              <a:rPr lang="en-GB" sz="1400" dirty="0">
                <a:latin typeface="Comic Sans MS" pitchFamily="66" charset="0"/>
              </a:rPr>
              <a:t>4m</a:t>
            </a:r>
          </a:p>
        </p:txBody>
      </p:sp>
      <p:sp>
        <p:nvSpPr>
          <p:cNvPr id="39" name="TextBox 38"/>
          <p:cNvSpPr txBox="1"/>
          <p:nvPr/>
        </p:nvSpPr>
        <p:spPr>
          <a:xfrm>
            <a:off x="6639762" y="2438400"/>
            <a:ext cx="433132" cy="307777"/>
          </a:xfrm>
          <a:prstGeom prst="rect">
            <a:avLst/>
          </a:prstGeom>
          <a:noFill/>
        </p:spPr>
        <p:txBody>
          <a:bodyPr wrap="none" rtlCol="0">
            <a:spAutoFit/>
          </a:bodyPr>
          <a:lstStyle/>
          <a:p>
            <a:pPr algn="ctr"/>
            <a:r>
              <a:rPr lang="en-GB" sz="1400" dirty="0">
                <a:latin typeface="Comic Sans MS" pitchFamily="66" charset="0"/>
              </a:rPr>
              <a:t>4m</a:t>
            </a:r>
          </a:p>
        </p:txBody>
      </p:sp>
      <p:sp>
        <p:nvSpPr>
          <p:cNvPr id="9" name="TextBox 8"/>
          <p:cNvSpPr txBox="1"/>
          <p:nvPr/>
        </p:nvSpPr>
        <p:spPr>
          <a:xfrm>
            <a:off x="3962400" y="2819400"/>
            <a:ext cx="5029199" cy="461665"/>
          </a:xfrm>
          <a:prstGeom prst="rect">
            <a:avLst/>
          </a:prstGeom>
          <a:noFill/>
        </p:spPr>
        <p:txBody>
          <a:bodyPr wrap="square" rtlCol="0">
            <a:spAutoFit/>
          </a:bodyPr>
          <a:lstStyle/>
          <a:p>
            <a:pPr algn="ctr"/>
            <a:r>
              <a:rPr lang="en-GB" sz="1200" dirty="0">
                <a:latin typeface="Comic Sans MS" pitchFamily="66" charset="0"/>
              </a:rPr>
              <a:t>Part b) refers to the new speed of P. We will therefore have to calculate v</a:t>
            </a:r>
            <a:r>
              <a:rPr lang="en-GB" sz="1200" baseline="-25000" dirty="0">
                <a:latin typeface="Comic Sans MS" pitchFamily="66" charset="0"/>
              </a:rPr>
              <a:t>1</a:t>
            </a:r>
            <a:r>
              <a:rPr lang="en-GB" sz="1200" dirty="0">
                <a:latin typeface="Comic Sans MS" pitchFamily="66" charset="0"/>
              </a:rPr>
              <a:t> in the same way we found v</a:t>
            </a:r>
            <a:r>
              <a:rPr lang="en-GB" sz="1200" baseline="-25000" dirty="0">
                <a:latin typeface="Comic Sans MS" pitchFamily="66" charset="0"/>
              </a:rPr>
              <a:t>2</a:t>
            </a:r>
            <a:r>
              <a:rPr lang="en-GB" sz="1200" dirty="0">
                <a:latin typeface="Comic Sans MS" pitchFamily="66" charset="0"/>
              </a:rPr>
              <a:t>.</a:t>
            </a:r>
          </a:p>
        </p:txBody>
      </p:sp>
      <mc:AlternateContent xmlns:mc="http://schemas.openxmlformats.org/markup-compatibility/2006" xmlns:a14="http://schemas.microsoft.com/office/drawing/2010/main">
        <mc:Choice Requires="a14">
          <p:sp>
            <p:nvSpPr>
              <p:cNvPr id="43" name="TextBox 42"/>
              <p:cNvSpPr txBox="1"/>
              <p:nvPr/>
            </p:nvSpPr>
            <p:spPr>
              <a:xfrm>
                <a:off x="7391400" y="1600200"/>
                <a:ext cx="14478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5</m:t>
                      </m:r>
                      <m:r>
                        <a:rPr lang="en-GB" sz="1600" b="0" i="1" smtClean="0">
                          <a:solidFill>
                            <a:srgbClr val="FF0000"/>
                          </a:solidFill>
                          <a:latin typeface="Cambria Math"/>
                        </a:rPr>
                        <m:t>𝑢𝑒</m:t>
                      </m:r>
                      <m:r>
                        <a:rPr lang="en-GB" sz="1600" b="0" i="1" smtClean="0">
                          <a:solidFill>
                            <a:srgbClr val="FF0000"/>
                          </a:solidFill>
                          <a:latin typeface="Cambria Math"/>
                        </a:rPr>
                        <m:t>=</m:t>
                      </m:r>
                      <m:sSub>
                        <m:sSubPr>
                          <m:ctrlPr>
                            <a:rPr lang="en-GB" sz="1600" b="0" i="1" smtClean="0">
                              <a:solidFill>
                                <a:srgbClr val="FF0000"/>
                              </a:solidFill>
                              <a:latin typeface="Cambria Math" panose="02040503050406030204" pitchFamily="18" charset="0"/>
                            </a:rPr>
                          </m:ctrlPr>
                        </m:sSubPr>
                        <m:e>
                          <m:r>
                            <a:rPr lang="en-GB" sz="1600" b="0" i="1" smtClean="0">
                              <a:solidFill>
                                <a:srgbClr val="FF0000"/>
                              </a:solidFill>
                              <a:latin typeface="Cambria Math"/>
                            </a:rPr>
                            <m:t>𝑣</m:t>
                          </m:r>
                        </m:e>
                        <m:sub>
                          <m:r>
                            <a:rPr lang="en-GB" sz="1600" b="0" i="1" smtClean="0">
                              <a:solidFill>
                                <a:srgbClr val="FF0000"/>
                              </a:solidFill>
                              <a:latin typeface="Cambria Math"/>
                            </a:rPr>
                            <m:t>2</m:t>
                          </m:r>
                        </m:sub>
                      </m:sSub>
                      <m:r>
                        <a:rPr lang="en-GB" sz="1600" b="0" i="1" smtClean="0">
                          <a:solidFill>
                            <a:srgbClr val="FF0000"/>
                          </a:solidFill>
                          <a:latin typeface="Cambria Math"/>
                        </a:rPr>
                        <m:t>−</m:t>
                      </m:r>
                      <m:sSub>
                        <m:sSubPr>
                          <m:ctrlPr>
                            <a:rPr lang="en-GB" sz="1600" b="0" i="1" smtClean="0">
                              <a:solidFill>
                                <a:srgbClr val="FF0000"/>
                              </a:solidFill>
                              <a:latin typeface="Cambria Math" panose="02040503050406030204" pitchFamily="18" charset="0"/>
                            </a:rPr>
                          </m:ctrlPr>
                        </m:sSubPr>
                        <m:e>
                          <m:r>
                            <a:rPr lang="en-GB" sz="1600" b="0" i="1" smtClean="0">
                              <a:solidFill>
                                <a:srgbClr val="FF0000"/>
                              </a:solidFill>
                              <a:latin typeface="Cambria Math"/>
                            </a:rPr>
                            <m:t>𝑣</m:t>
                          </m:r>
                        </m:e>
                        <m:sub>
                          <m:r>
                            <a:rPr lang="en-GB" sz="1600" b="0" i="1" smtClean="0">
                              <a:solidFill>
                                <a:srgbClr val="FF0000"/>
                              </a:solidFill>
                              <a:latin typeface="Cambria Math"/>
                            </a:rPr>
                            <m:t>1</m:t>
                          </m:r>
                        </m:sub>
                      </m:sSub>
                    </m:oMath>
                  </m:oMathPara>
                </a14:m>
                <a:endParaRPr lang="en-GB" sz="1600" dirty="0">
                  <a:solidFill>
                    <a:srgbClr val="FF0000"/>
                  </a:solidFill>
                </a:endParaRPr>
              </a:p>
            </p:txBody>
          </p:sp>
        </mc:Choice>
        <mc:Fallback xmlns="">
          <p:sp>
            <p:nvSpPr>
              <p:cNvPr id="43" name="TextBox 42"/>
              <p:cNvSpPr txBox="1">
                <a:spLocks noRot="1" noChangeAspect="1" noMove="1" noResize="1" noEditPoints="1" noAdjustHandles="1" noChangeArrowheads="1" noChangeShapeType="1" noTextEdit="1"/>
              </p:cNvSpPr>
              <p:nvPr/>
            </p:nvSpPr>
            <p:spPr>
              <a:xfrm>
                <a:off x="7391400" y="1600200"/>
                <a:ext cx="1447800" cy="338554"/>
              </a:xfrm>
              <a:prstGeom prst="rect">
                <a:avLst/>
              </a:prstGeom>
              <a:blipFill rotWithShape="1">
                <a:blip r:embed="rId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4" name="TextBox 43"/>
              <p:cNvSpPr txBox="1"/>
              <p:nvPr/>
            </p:nvSpPr>
            <p:spPr>
              <a:xfrm>
                <a:off x="7391400" y="2057400"/>
                <a:ext cx="15240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𝑢</m:t>
                      </m:r>
                      <m:r>
                        <a:rPr lang="en-GB" sz="1600" b="0" i="1" smtClean="0">
                          <a:solidFill>
                            <a:srgbClr val="FF0000"/>
                          </a:solidFill>
                          <a:latin typeface="Cambria Math"/>
                        </a:rPr>
                        <m:t>=3</m:t>
                      </m:r>
                      <m:sSub>
                        <m:sSubPr>
                          <m:ctrlPr>
                            <a:rPr lang="en-GB" sz="1600" b="0" i="1" smtClean="0">
                              <a:solidFill>
                                <a:srgbClr val="FF0000"/>
                              </a:solidFill>
                              <a:latin typeface="Cambria Math" panose="02040503050406030204" pitchFamily="18" charset="0"/>
                            </a:rPr>
                          </m:ctrlPr>
                        </m:sSubPr>
                        <m:e>
                          <m:r>
                            <a:rPr lang="en-GB" sz="1600" b="1" i="1" smtClean="0">
                              <a:solidFill>
                                <a:srgbClr val="FF0000"/>
                              </a:solidFill>
                              <a:latin typeface="Cambria Math"/>
                            </a:rPr>
                            <m:t>𝒗</m:t>
                          </m:r>
                        </m:e>
                        <m:sub>
                          <m:r>
                            <a:rPr lang="en-GB" sz="1600" b="0" i="1" smtClean="0">
                              <a:solidFill>
                                <a:srgbClr val="FF0000"/>
                              </a:solidFill>
                              <a:latin typeface="Cambria Math"/>
                            </a:rPr>
                            <m:t>1</m:t>
                          </m:r>
                        </m:sub>
                      </m:sSub>
                      <m:r>
                        <a:rPr lang="en-GB" sz="1600" b="0" i="1" smtClean="0">
                          <a:solidFill>
                            <a:srgbClr val="FF0000"/>
                          </a:solidFill>
                          <a:latin typeface="Cambria Math"/>
                        </a:rPr>
                        <m:t>+4</m:t>
                      </m:r>
                      <m:sSub>
                        <m:sSubPr>
                          <m:ctrlPr>
                            <a:rPr lang="en-GB" sz="1600" b="0" i="1" smtClean="0">
                              <a:solidFill>
                                <a:srgbClr val="FF0000"/>
                              </a:solidFill>
                              <a:latin typeface="Cambria Math" panose="02040503050406030204" pitchFamily="18" charset="0"/>
                            </a:rPr>
                          </m:ctrlPr>
                        </m:sSubPr>
                        <m:e>
                          <m:r>
                            <a:rPr lang="en-GB" sz="1600" b="1" i="1" smtClean="0">
                              <a:solidFill>
                                <a:srgbClr val="FF0000"/>
                              </a:solidFill>
                              <a:latin typeface="Cambria Math"/>
                            </a:rPr>
                            <m:t>𝒗</m:t>
                          </m:r>
                        </m:e>
                        <m:sub>
                          <m:r>
                            <a:rPr lang="en-GB" sz="1600" b="0" i="1" smtClean="0">
                              <a:solidFill>
                                <a:srgbClr val="FF0000"/>
                              </a:solidFill>
                              <a:latin typeface="Cambria Math"/>
                            </a:rPr>
                            <m:t>2</m:t>
                          </m:r>
                        </m:sub>
                      </m:sSub>
                    </m:oMath>
                  </m:oMathPara>
                </a14:m>
                <a:endParaRPr lang="en-GB" sz="1600" dirty="0">
                  <a:solidFill>
                    <a:srgbClr val="FF0000"/>
                  </a:solidFill>
                </a:endParaRPr>
              </a:p>
            </p:txBody>
          </p:sp>
        </mc:Choice>
        <mc:Fallback xmlns="">
          <p:sp>
            <p:nvSpPr>
              <p:cNvPr id="44" name="TextBox 43"/>
              <p:cNvSpPr txBox="1">
                <a:spLocks noRot="1" noChangeAspect="1" noMove="1" noResize="1" noEditPoints="1" noAdjustHandles="1" noChangeArrowheads="1" noChangeShapeType="1" noTextEdit="1"/>
              </p:cNvSpPr>
              <p:nvPr/>
            </p:nvSpPr>
            <p:spPr>
              <a:xfrm>
                <a:off x="7391400" y="2057400"/>
                <a:ext cx="1524000" cy="338554"/>
              </a:xfrm>
              <a:prstGeom prst="rect">
                <a:avLst/>
              </a:prstGeom>
              <a:blipFill rotWithShape="1">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5" name="TextBox 44"/>
              <p:cNvSpPr txBox="1"/>
              <p:nvPr/>
            </p:nvSpPr>
            <p:spPr>
              <a:xfrm>
                <a:off x="4267200" y="3352800"/>
                <a:ext cx="1447800"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chemeClr val="tx1"/>
                          </a:solidFill>
                          <a:latin typeface="Cambria Math"/>
                        </a:rPr>
                        <m:t>5</m:t>
                      </m:r>
                      <m:r>
                        <a:rPr lang="en-GB" sz="1400" b="0" i="1" smtClean="0">
                          <a:solidFill>
                            <a:schemeClr val="tx1"/>
                          </a:solidFill>
                          <a:latin typeface="Cambria Math"/>
                        </a:rPr>
                        <m:t>𝑢𝑒</m:t>
                      </m:r>
                      <m:r>
                        <a:rPr lang="en-GB" sz="1400" b="0" i="1" smtClean="0">
                          <a:solidFill>
                            <a:schemeClr val="tx1"/>
                          </a:solidFill>
                          <a:latin typeface="Cambria Math"/>
                        </a:rPr>
                        <m:t>=</m:t>
                      </m:r>
                      <m:sSub>
                        <m:sSubPr>
                          <m:ctrlPr>
                            <a:rPr lang="en-GB" sz="1400" b="0" i="1" smtClean="0">
                              <a:solidFill>
                                <a:schemeClr val="tx1"/>
                              </a:solidFill>
                              <a:latin typeface="Cambria Math" panose="02040503050406030204" pitchFamily="18" charset="0"/>
                            </a:rPr>
                          </m:ctrlPr>
                        </m:sSubPr>
                        <m:e>
                          <m:r>
                            <a:rPr lang="en-GB" sz="1400" b="0" i="1" smtClean="0">
                              <a:solidFill>
                                <a:schemeClr val="tx1"/>
                              </a:solidFill>
                              <a:latin typeface="Cambria Math"/>
                            </a:rPr>
                            <m:t>𝑣</m:t>
                          </m:r>
                        </m:e>
                        <m:sub>
                          <m:r>
                            <a:rPr lang="en-GB" sz="1400" b="0" i="1" smtClean="0">
                              <a:solidFill>
                                <a:schemeClr val="tx1"/>
                              </a:solidFill>
                              <a:latin typeface="Cambria Math"/>
                            </a:rPr>
                            <m:t>2</m:t>
                          </m:r>
                        </m:sub>
                      </m:sSub>
                      <m:r>
                        <a:rPr lang="en-GB" sz="1400" b="0" i="1" smtClean="0">
                          <a:solidFill>
                            <a:schemeClr val="tx1"/>
                          </a:solidFill>
                          <a:latin typeface="Cambria Math"/>
                        </a:rPr>
                        <m:t>−</m:t>
                      </m:r>
                      <m:sSub>
                        <m:sSubPr>
                          <m:ctrlPr>
                            <a:rPr lang="en-GB" sz="1400" b="0" i="1" smtClean="0">
                              <a:solidFill>
                                <a:schemeClr val="tx1"/>
                              </a:solidFill>
                              <a:latin typeface="Cambria Math" panose="02040503050406030204" pitchFamily="18" charset="0"/>
                            </a:rPr>
                          </m:ctrlPr>
                        </m:sSubPr>
                        <m:e>
                          <m:r>
                            <a:rPr lang="en-GB" sz="1400" b="0" i="1" smtClean="0">
                              <a:solidFill>
                                <a:schemeClr val="tx1"/>
                              </a:solidFill>
                              <a:latin typeface="Cambria Math"/>
                            </a:rPr>
                            <m:t>𝑣</m:t>
                          </m:r>
                        </m:e>
                        <m:sub>
                          <m:r>
                            <a:rPr lang="en-GB" sz="1400" b="0" i="1" smtClean="0">
                              <a:solidFill>
                                <a:schemeClr val="tx1"/>
                              </a:solidFill>
                              <a:latin typeface="Cambria Math"/>
                            </a:rPr>
                            <m:t>1</m:t>
                          </m:r>
                        </m:sub>
                      </m:sSub>
                    </m:oMath>
                  </m:oMathPara>
                </a14:m>
                <a:endParaRPr lang="en-GB" sz="1400" dirty="0">
                  <a:solidFill>
                    <a:schemeClr val="tx1"/>
                  </a:solidFill>
                </a:endParaRPr>
              </a:p>
            </p:txBody>
          </p:sp>
        </mc:Choice>
        <mc:Fallback xmlns="">
          <p:sp>
            <p:nvSpPr>
              <p:cNvPr id="45" name="TextBox 44"/>
              <p:cNvSpPr txBox="1">
                <a:spLocks noRot="1" noChangeAspect="1" noMove="1" noResize="1" noEditPoints="1" noAdjustHandles="1" noChangeArrowheads="1" noChangeShapeType="1" noTextEdit="1"/>
              </p:cNvSpPr>
              <p:nvPr/>
            </p:nvSpPr>
            <p:spPr>
              <a:xfrm>
                <a:off x="4267200" y="3352800"/>
                <a:ext cx="1447800" cy="307777"/>
              </a:xfrm>
              <a:prstGeom prst="rect">
                <a:avLst/>
              </a:prstGeom>
              <a:blipFill rotWithShape="1">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6" name="TextBox 45"/>
              <p:cNvSpPr txBox="1"/>
              <p:nvPr/>
            </p:nvSpPr>
            <p:spPr>
              <a:xfrm>
                <a:off x="4267200" y="3733800"/>
                <a:ext cx="1524000"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chemeClr val="tx1"/>
                          </a:solidFill>
                          <a:latin typeface="Cambria Math"/>
                        </a:rPr>
                        <m:t>𝑢</m:t>
                      </m:r>
                      <m:r>
                        <a:rPr lang="en-GB" sz="1400" b="0" i="1" smtClean="0">
                          <a:solidFill>
                            <a:schemeClr val="tx1"/>
                          </a:solidFill>
                          <a:latin typeface="Cambria Math"/>
                        </a:rPr>
                        <m:t>=3</m:t>
                      </m:r>
                      <m:sSub>
                        <m:sSubPr>
                          <m:ctrlPr>
                            <a:rPr lang="en-GB" sz="1400" b="0" i="1" smtClean="0">
                              <a:solidFill>
                                <a:schemeClr val="tx1"/>
                              </a:solidFill>
                              <a:latin typeface="Cambria Math" panose="02040503050406030204" pitchFamily="18" charset="0"/>
                            </a:rPr>
                          </m:ctrlPr>
                        </m:sSubPr>
                        <m:e>
                          <m:r>
                            <a:rPr lang="en-GB" sz="1400" b="1" i="1" smtClean="0">
                              <a:solidFill>
                                <a:schemeClr val="tx1"/>
                              </a:solidFill>
                              <a:latin typeface="Cambria Math"/>
                            </a:rPr>
                            <m:t>𝒗</m:t>
                          </m:r>
                        </m:e>
                        <m:sub>
                          <m:r>
                            <a:rPr lang="en-GB" sz="1400" b="0" i="1" smtClean="0">
                              <a:solidFill>
                                <a:schemeClr val="tx1"/>
                              </a:solidFill>
                              <a:latin typeface="Cambria Math"/>
                            </a:rPr>
                            <m:t>1</m:t>
                          </m:r>
                        </m:sub>
                      </m:sSub>
                      <m:r>
                        <a:rPr lang="en-GB" sz="1400" b="0" i="1" smtClean="0">
                          <a:solidFill>
                            <a:schemeClr val="tx1"/>
                          </a:solidFill>
                          <a:latin typeface="Cambria Math"/>
                        </a:rPr>
                        <m:t>+4</m:t>
                      </m:r>
                      <m:sSub>
                        <m:sSubPr>
                          <m:ctrlPr>
                            <a:rPr lang="en-GB" sz="1400" b="0" i="1" smtClean="0">
                              <a:solidFill>
                                <a:schemeClr val="tx1"/>
                              </a:solidFill>
                              <a:latin typeface="Cambria Math" panose="02040503050406030204" pitchFamily="18" charset="0"/>
                            </a:rPr>
                          </m:ctrlPr>
                        </m:sSubPr>
                        <m:e>
                          <m:r>
                            <a:rPr lang="en-GB" sz="1400" b="1" i="1" smtClean="0">
                              <a:solidFill>
                                <a:schemeClr val="tx1"/>
                              </a:solidFill>
                              <a:latin typeface="Cambria Math"/>
                            </a:rPr>
                            <m:t>𝒗</m:t>
                          </m:r>
                        </m:e>
                        <m:sub>
                          <m:r>
                            <a:rPr lang="en-GB" sz="1400" b="0" i="1" smtClean="0">
                              <a:solidFill>
                                <a:schemeClr val="tx1"/>
                              </a:solidFill>
                              <a:latin typeface="Cambria Math"/>
                            </a:rPr>
                            <m:t>2</m:t>
                          </m:r>
                        </m:sub>
                      </m:sSub>
                    </m:oMath>
                  </m:oMathPara>
                </a14:m>
                <a:endParaRPr lang="en-GB" sz="1400" dirty="0">
                  <a:solidFill>
                    <a:schemeClr val="tx1"/>
                  </a:solidFill>
                </a:endParaRPr>
              </a:p>
            </p:txBody>
          </p:sp>
        </mc:Choice>
        <mc:Fallback xmlns="">
          <p:sp>
            <p:nvSpPr>
              <p:cNvPr id="46" name="TextBox 45"/>
              <p:cNvSpPr txBox="1">
                <a:spLocks noRot="1" noChangeAspect="1" noMove="1" noResize="1" noEditPoints="1" noAdjustHandles="1" noChangeArrowheads="1" noChangeShapeType="1" noTextEdit="1"/>
              </p:cNvSpPr>
              <p:nvPr/>
            </p:nvSpPr>
            <p:spPr>
              <a:xfrm>
                <a:off x="4267200" y="3733800"/>
                <a:ext cx="1524000" cy="307777"/>
              </a:xfrm>
              <a:prstGeom prst="rect">
                <a:avLst/>
              </a:prstGeom>
              <a:blipFill rotWithShape="1">
                <a:blip r:embed="rId11"/>
                <a:stretch>
                  <a:fillRect/>
                </a:stretch>
              </a:blipFill>
            </p:spPr>
            <p:txBody>
              <a:bodyPr/>
              <a:lstStyle/>
              <a:p>
                <a:r>
                  <a:rPr lang="en-GB">
                    <a:noFill/>
                  </a:rPr>
                  <a:t> </a:t>
                </a:r>
              </a:p>
            </p:txBody>
          </p:sp>
        </mc:Fallback>
      </mc:AlternateContent>
      <p:sp>
        <p:nvSpPr>
          <p:cNvPr id="47" name="TextBox 46"/>
          <p:cNvSpPr txBox="1"/>
          <p:nvPr/>
        </p:nvSpPr>
        <p:spPr>
          <a:xfrm>
            <a:off x="3886200" y="3352800"/>
            <a:ext cx="359394" cy="307777"/>
          </a:xfrm>
          <a:prstGeom prst="rect">
            <a:avLst/>
          </a:prstGeom>
          <a:noFill/>
        </p:spPr>
        <p:txBody>
          <a:bodyPr wrap="none" rtlCol="0">
            <a:spAutoFit/>
          </a:bodyPr>
          <a:lstStyle/>
          <a:p>
            <a:r>
              <a:rPr lang="en-GB" sz="1400" b="1" dirty="0">
                <a:latin typeface="Comic Sans MS" pitchFamily="66" charset="0"/>
              </a:rPr>
              <a:t>1)</a:t>
            </a:r>
          </a:p>
        </p:txBody>
      </p:sp>
      <p:sp>
        <p:nvSpPr>
          <p:cNvPr id="48" name="TextBox 47"/>
          <p:cNvSpPr txBox="1"/>
          <p:nvPr/>
        </p:nvSpPr>
        <p:spPr>
          <a:xfrm>
            <a:off x="3886200" y="3733800"/>
            <a:ext cx="359394" cy="307777"/>
          </a:xfrm>
          <a:prstGeom prst="rect">
            <a:avLst/>
          </a:prstGeom>
          <a:noFill/>
        </p:spPr>
        <p:txBody>
          <a:bodyPr wrap="none" rtlCol="0">
            <a:spAutoFit/>
          </a:bodyPr>
          <a:lstStyle/>
          <a:p>
            <a:r>
              <a:rPr lang="en-GB" sz="1400" b="1" dirty="0">
                <a:latin typeface="Comic Sans MS" pitchFamily="66" charset="0"/>
              </a:rPr>
              <a:t>2)</a:t>
            </a:r>
          </a:p>
        </p:txBody>
      </p:sp>
      <p:sp>
        <p:nvSpPr>
          <p:cNvPr id="50" name="TextBox 49"/>
          <p:cNvSpPr txBox="1"/>
          <p:nvPr/>
        </p:nvSpPr>
        <p:spPr>
          <a:xfrm>
            <a:off x="5715000" y="3276600"/>
            <a:ext cx="1778051" cy="276999"/>
          </a:xfrm>
          <a:prstGeom prst="rect">
            <a:avLst/>
          </a:prstGeom>
          <a:noFill/>
        </p:spPr>
        <p:txBody>
          <a:bodyPr wrap="none" rtlCol="0">
            <a:spAutoFit/>
          </a:bodyPr>
          <a:lstStyle/>
          <a:p>
            <a:r>
              <a:rPr lang="en-GB" sz="1200" dirty="0">
                <a:latin typeface="Comic Sans MS" pitchFamily="66" charset="0"/>
              </a:rPr>
              <a:t>Rewrite in terms of v</a:t>
            </a:r>
            <a:r>
              <a:rPr lang="en-GB" sz="1200" baseline="-25000" dirty="0">
                <a:latin typeface="Comic Sans MS" pitchFamily="66" charset="0"/>
              </a:rPr>
              <a:t>2</a:t>
            </a:r>
          </a:p>
        </p:txBody>
      </p:sp>
      <p:cxnSp>
        <p:nvCxnSpPr>
          <p:cNvPr id="51" name="Straight Arrow Connector 50"/>
          <p:cNvCxnSpPr/>
          <p:nvPr/>
        </p:nvCxnSpPr>
        <p:spPr>
          <a:xfrm>
            <a:off x="5943600" y="3581400"/>
            <a:ext cx="12954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2" name="TextBox 51"/>
              <p:cNvSpPr txBox="1"/>
              <p:nvPr/>
            </p:nvSpPr>
            <p:spPr>
              <a:xfrm>
                <a:off x="7467600" y="3352800"/>
                <a:ext cx="1447800"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chemeClr val="tx1"/>
                          </a:solidFill>
                          <a:latin typeface="Cambria Math"/>
                        </a:rPr>
                        <m:t>5</m:t>
                      </m:r>
                      <m:r>
                        <a:rPr lang="en-GB" sz="1400" b="0" i="1" smtClean="0">
                          <a:solidFill>
                            <a:schemeClr val="tx1"/>
                          </a:solidFill>
                          <a:latin typeface="Cambria Math"/>
                        </a:rPr>
                        <m:t>𝑢𝑒</m:t>
                      </m:r>
                      <m:r>
                        <a:rPr lang="en-GB" sz="1400" b="0" i="1" smtClean="0">
                          <a:solidFill>
                            <a:schemeClr val="tx1"/>
                          </a:solidFill>
                          <a:latin typeface="Cambria Math"/>
                        </a:rPr>
                        <m:t>+</m:t>
                      </m:r>
                      <m:sSub>
                        <m:sSubPr>
                          <m:ctrlPr>
                            <a:rPr lang="en-GB" sz="1400" b="0" i="1" smtClean="0">
                              <a:solidFill>
                                <a:schemeClr val="tx1"/>
                              </a:solidFill>
                              <a:latin typeface="Cambria Math" panose="02040503050406030204" pitchFamily="18" charset="0"/>
                            </a:rPr>
                          </m:ctrlPr>
                        </m:sSubPr>
                        <m:e>
                          <m:r>
                            <a:rPr lang="en-GB" sz="1400" b="0" i="1" smtClean="0">
                              <a:solidFill>
                                <a:schemeClr val="tx1"/>
                              </a:solidFill>
                              <a:latin typeface="Cambria Math"/>
                            </a:rPr>
                            <m:t>𝑣</m:t>
                          </m:r>
                        </m:e>
                        <m:sub>
                          <m:r>
                            <a:rPr lang="en-GB" sz="1400" b="0" i="1" smtClean="0">
                              <a:solidFill>
                                <a:schemeClr val="tx1"/>
                              </a:solidFill>
                              <a:latin typeface="Cambria Math"/>
                            </a:rPr>
                            <m:t>1</m:t>
                          </m:r>
                        </m:sub>
                      </m:sSub>
                      <m:r>
                        <a:rPr lang="en-GB" sz="1400" b="0" i="1" smtClean="0">
                          <a:solidFill>
                            <a:schemeClr val="tx1"/>
                          </a:solidFill>
                          <a:latin typeface="Cambria Math"/>
                        </a:rPr>
                        <m:t>=</m:t>
                      </m:r>
                      <m:sSub>
                        <m:sSubPr>
                          <m:ctrlPr>
                            <a:rPr lang="en-GB" sz="1400" b="0" i="1" smtClean="0">
                              <a:solidFill>
                                <a:schemeClr val="tx1"/>
                              </a:solidFill>
                              <a:latin typeface="Cambria Math" panose="02040503050406030204" pitchFamily="18" charset="0"/>
                            </a:rPr>
                          </m:ctrlPr>
                        </m:sSubPr>
                        <m:e>
                          <m:r>
                            <a:rPr lang="en-GB" sz="1400" b="0" i="1" smtClean="0">
                              <a:solidFill>
                                <a:schemeClr val="tx1"/>
                              </a:solidFill>
                              <a:latin typeface="Cambria Math"/>
                            </a:rPr>
                            <m:t>𝑣</m:t>
                          </m:r>
                        </m:e>
                        <m:sub>
                          <m:r>
                            <a:rPr lang="en-GB" sz="1400" b="0" i="1" smtClean="0">
                              <a:solidFill>
                                <a:schemeClr val="tx1"/>
                              </a:solidFill>
                              <a:latin typeface="Cambria Math"/>
                            </a:rPr>
                            <m:t>2</m:t>
                          </m:r>
                        </m:sub>
                      </m:sSub>
                    </m:oMath>
                  </m:oMathPara>
                </a14:m>
                <a:endParaRPr lang="en-GB" sz="1400" dirty="0">
                  <a:solidFill>
                    <a:schemeClr val="tx1"/>
                  </a:solidFill>
                </a:endParaRPr>
              </a:p>
            </p:txBody>
          </p:sp>
        </mc:Choice>
        <mc:Fallback xmlns="">
          <p:sp>
            <p:nvSpPr>
              <p:cNvPr id="52" name="TextBox 51"/>
              <p:cNvSpPr txBox="1">
                <a:spLocks noRot="1" noChangeAspect="1" noMove="1" noResize="1" noEditPoints="1" noAdjustHandles="1" noChangeArrowheads="1" noChangeShapeType="1" noTextEdit="1"/>
              </p:cNvSpPr>
              <p:nvPr/>
            </p:nvSpPr>
            <p:spPr>
              <a:xfrm>
                <a:off x="7467600" y="3352800"/>
                <a:ext cx="1447800" cy="307777"/>
              </a:xfrm>
              <a:prstGeom prst="rect">
                <a:avLst/>
              </a:prstGeom>
              <a:blipFill rotWithShape="1">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3" name="TextBox 52"/>
              <p:cNvSpPr txBox="1"/>
              <p:nvPr/>
            </p:nvSpPr>
            <p:spPr>
              <a:xfrm>
                <a:off x="4876800" y="4114800"/>
                <a:ext cx="1524000" cy="307777"/>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r>
                        <a:rPr lang="en-GB" sz="1400" b="0" i="1" smtClean="0">
                          <a:solidFill>
                            <a:schemeClr val="tx1"/>
                          </a:solidFill>
                          <a:latin typeface="Cambria Math"/>
                        </a:rPr>
                        <m:t>𝑢</m:t>
                      </m:r>
                      <m:r>
                        <a:rPr lang="en-GB" sz="1400" b="0" i="1" smtClean="0">
                          <a:solidFill>
                            <a:schemeClr val="tx1"/>
                          </a:solidFill>
                          <a:latin typeface="Cambria Math"/>
                        </a:rPr>
                        <m:t>=3</m:t>
                      </m:r>
                      <m:sSub>
                        <m:sSubPr>
                          <m:ctrlPr>
                            <a:rPr lang="en-GB" sz="1400" b="0" i="1" smtClean="0">
                              <a:solidFill>
                                <a:schemeClr val="tx1"/>
                              </a:solidFill>
                              <a:latin typeface="Cambria Math" panose="02040503050406030204" pitchFamily="18" charset="0"/>
                            </a:rPr>
                          </m:ctrlPr>
                        </m:sSubPr>
                        <m:e>
                          <m:r>
                            <a:rPr lang="en-GB" sz="1400" b="1" i="1" smtClean="0">
                              <a:solidFill>
                                <a:schemeClr val="tx1"/>
                              </a:solidFill>
                              <a:latin typeface="Cambria Math"/>
                            </a:rPr>
                            <m:t>𝒗</m:t>
                          </m:r>
                        </m:e>
                        <m:sub>
                          <m:r>
                            <a:rPr lang="en-GB" sz="1400" b="0" i="1" smtClean="0">
                              <a:solidFill>
                                <a:schemeClr val="tx1"/>
                              </a:solidFill>
                              <a:latin typeface="Cambria Math"/>
                            </a:rPr>
                            <m:t>1</m:t>
                          </m:r>
                        </m:sub>
                      </m:sSub>
                      <m:r>
                        <a:rPr lang="en-GB" sz="1400" b="0" i="1" smtClean="0">
                          <a:solidFill>
                            <a:schemeClr val="tx1"/>
                          </a:solidFill>
                          <a:latin typeface="Cambria Math"/>
                        </a:rPr>
                        <m:t>+4</m:t>
                      </m:r>
                      <m:sSub>
                        <m:sSubPr>
                          <m:ctrlPr>
                            <a:rPr lang="en-GB" sz="1400" b="0" i="1" smtClean="0">
                              <a:solidFill>
                                <a:srgbClr val="FF0000"/>
                              </a:solidFill>
                              <a:latin typeface="Cambria Math" panose="02040503050406030204" pitchFamily="18" charset="0"/>
                            </a:rPr>
                          </m:ctrlPr>
                        </m:sSubPr>
                        <m:e>
                          <m:r>
                            <a:rPr lang="en-GB" sz="1400" b="1" i="1" smtClean="0">
                              <a:solidFill>
                                <a:srgbClr val="FF0000"/>
                              </a:solidFill>
                              <a:latin typeface="Cambria Math"/>
                            </a:rPr>
                            <m:t>𝒗</m:t>
                          </m:r>
                        </m:e>
                        <m:sub>
                          <m:r>
                            <a:rPr lang="en-GB" sz="1400" b="0" i="1" smtClean="0">
                              <a:solidFill>
                                <a:srgbClr val="FF0000"/>
                              </a:solidFill>
                              <a:latin typeface="Cambria Math"/>
                            </a:rPr>
                            <m:t>2</m:t>
                          </m:r>
                        </m:sub>
                      </m:sSub>
                    </m:oMath>
                  </m:oMathPara>
                </a14:m>
                <a:endParaRPr lang="en-GB" sz="1400" dirty="0">
                  <a:solidFill>
                    <a:schemeClr val="tx1"/>
                  </a:solidFill>
                </a:endParaRPr>
              </a:p>
            </p:txBody>
          </p:sp>
        </mc:Choice>
        <mc:Fallback xmlns="">
          <p:sp>
            <p:nvSpPr>
              <p:cNvPr id="53" name="TextBox 52"/>
              <p:cNvSpPr txBox="1">
                <a:spLocks noRot="1" noChangeAspect="1" noMove="1" noResize="1" noEditPoints="1" noAdjustHandles="1" noChangeArrowheads="1" noChangeShapeType="1" noTextEdit="1"/>
              </p:cNvSpPr>
              <p:nvPr/>
            </p:nvSpPr>
            <p:spPr>
              <a:xfrm>
                <a:off x="4876800" y="4114800"/>
                <a:ext cx="1524000" cy="307777"/>
              </a:xfrm>
              <a:prstGeom prst="rect">
                <a:avLst/>
              </a:prstGeom>
              <a:blipFill rotWithShape="1">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4" name="TextBox 53"/>
              <p:cNvSpPr txBox="1"/>
              <p:nvPr/>
            </p:nvSpPr>
            <p:spPr>
              <a:xfrm>
                <a:off x="4876800" y="4495800"/>
                <a:ext cx="2133600" cy="307777"/>
              </a:xfrm>
              <a:prstGeom prst="rect">
                <a:avLst/>
              </a:prstGeom>
              <a:noFill/>
            </p:spPr>
            <p:txBody>
              <a:bodyPr wrap="square" rtlCol="0">
                <a:spAutoFit/>
              </a:bodyPr>
              <a:lstStyle/>
              <a:p>
                <a14:m>
                  <m:oMath xmlns:m="http://schemas.openxmlformats.org/officeDocument/2006/math">
                    <m:r>
                      <a:rPr lang="en-GB" sz="1400" b="0" i="1" smtClean="0">
                        <a:solidFill>
                          <a:schemeClr val="tx1"/>
                        </a:solidFill>
                        <a:latin typeface="Cambria Math"/>
                      </a:rPr>
                      <m:t>𝑢</m:t>
                    </m:r>
                    <m:r>
                      <a:rPr lang="en-GB" sz="1400" b="0" i="1" smtClean="0">
                        <a:solidFill>
                          <a:schemeClr val="tx1"/>
                        </a:solidFill>
                        <a:latin typeface="Cambria Math"/>
                      </a:rPr>
                      <m:t>=3</m:t>
                    </m:r>
                    <m:sSub>
                      <m:sSubPr>
                        <m:ctrlPr>
                          <a:rPr lang="en-GB" sz="1400" b="0" i="1" smtClean="0">
                            <a:solidFill>
                              <a:schemeClr val="tx1"/>
                            </a:solidFill>
                            <a:latin typeface="Cambria Math" panose="02040503050406030204" pitchFamily="18" charset="0"/>
                          </a:rPr>
                        </m:ctrlPr>
                      </m:sSubPr>
                      <m:e>
                        <m:r>
                          <a:rPr lang="en-GB" sz="1400" b="1" i="1" smtClean="0">
                            <a:solidFill>
                              <a:schemeClr val="tx1"/>
                            </a:solidFill>
                            <a:latin typeface="Cambria Math"/>
                          </a:rPr>
                          <m:t>𝒗</m:t>
                        </m:r>
                      </m:e>
                      <m:sub>
                        <m:r>
                          <a:rPr lang="en-GB" sz="1400" b="0" i="1" smtClean="0">
                            <a:solidFill>
                              <a:schemeClr val="tx1"/>
                            </a:solidFill>
                            <a:latin typeface="Cambria Math"/>
                          </a:rPr>
                          <m:t>1</m:t>
                        </m:r>
                      </m:sub>
                    </m:sSub>
                    <m:r>
                      <a:rPr lang="en-GB" sz="1400" b="0" i="1" smtClean="0">
                        <a:solidFill>
                          <a:schemeClr val="tx1"/>
                        </a:solidFill>
                        <a:latin typeface="Cambria Math"/>
                      </a:rPr>
                      <m:t>+4</m:t>
                    </m:r>
                    <m:r>
                      <a:rPr lang="en-GB" sz="1400" i="1">
                        <a:latin typeface="Cambria Math"/>
                      </a:rPr>
                      <m:t>(</m:t>
                    </m:r>
                    <m:r>
                      <a:rPr lang="en-GB" sz="1400" i="1" smtClean="0">
                        <a:solidFill>
                          <a:srgbClr val="FF0000"/>
                        </a:solidFill>
                        <a:latin typeface="Cambria Math"/>
                      </a:rPr>
                      <m:t>5</m:t>
                    </m:r>
                    <m:r>
                      <a:rPr lang="en-GB" sz="1400" i="1" smtClean="0">
                        <a:solidFill>
                          <a:srgbClr val="FF0000"/>
                        </a:solidFill>
                        <a:latin typeface="Cambria Math"/>
                      </a:rPr>
                      <m:t>𝑢𝑒</m:t>
                    </m:r>
                    <m:r>
                      <a:rPr lang="en-GB" sz="1400" i="1" smtClean="0">
                        <a:solidFill>
                          <a:srgbClr val="FF0000"/>
                        </a:solidFill>
                        <a:latin typeface="Cambria Math"/>
                      </a:rPr>
                      <m:t>+</m:t>
                    </m:r>
                    <m:sSub>
                      <m:sSubPr>
                        <m:ctrlPr>
                          <a:rPr lang="en-GB" sz="1400" i="1">
                            <a:solidFill>
                              <a:srgbClr val="FF0000"/>
                            </a:solidFill>
                            <a:latin typeface="Cambria Math" panose="02040503050406030204" pitchFamily="18" charset="0"/>
                          </a:rPr>
                        </m:ctrlPr>
                      </m:sSubPr>
                      <m:e>
                        <m:r>
                          <a:rPr lang="en-GB" sz="1400" i="1">
                            <a:solidFill>
                              <a:srgbClr val="FF0000"/>
                            </a:solidFill>
                            <a:latin typeface="Cambria Math"/>
                          </a:rPr>
                          <m:t>𝑣</m:t>
                        </m:r>
                      </m:e>
                      <m:sub>
                        <m:r>
                          <a:rPr lang="en-GB" sz="1400" i="1">
                            <a:solidFill>
                              <a:srgbClr val="FF0000"/>
                            </a:solidFill>
                            <a:latin typeface="Cambria Math"/>
                          </a:rPr>
                          <m:t>1</m:t>
                        </m:r>
                      </m:sub>
                    </m:sSub>
                  </m:oMath>
                </a14:m>
                <a:r>
                  <a:rPr lang="en-GB" sz="1400" dirty="0">
                    <a:solidFill>
                      <a:schemeClr val="tx1"/>
                    </a:solidFill>
                  </a:rPr>
                  <a:t>)</a:t>
                </a:r>
              </a:p>
            </p:txBody>
          </p:sp>
        </mc:Choice>
        <mc:Fallback xmlns="">
          <p:sp>
            <p:nvSpPr>
              <p:cNvPr id="54" name="TextBox 53"/>
              <p:cNvSpPr txBox="1">
                <a:spLocks noRot="1" noChangeAspect="1" noMove="1" noResize="1" noEditPoints="1" noAdjustHandles="1" noChangeArrowheads="1" noChangeShapeType="1" noTextEdit="1"/>
              </p:cNvSpPr>
              <p:nvPr/>
            </p:nvSpPr>
            <p:spPr>
              <a:xfrm>
                <a:off x="4876800" y="4495800"/>
                <a:ext cx="2133600" cy="307777"/>
              </a:xfrm>
              <a:prstGeom prst="rect">
                <a:avLst/>
              </a:prstGeom>
              <a:blipFill rotWithShape="1">
                <a:blip r:embed="rId14"/>
                <a:stretch>
                  <a:fillRect t="-2000" b="-18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5" name="TextBox 54"/>
              <p:cNvSpPr txBox="1"/>
              <p:nvPr/>
            </p:nvSpPr>
            <p:spPr>
              <a:xfrm>
                <a:off x="4876800" y="4876800"/>
                <a:ext cx="2133600" cy="307777"/>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r>
                        <a:rPr lang="en-GB" sz="1400" b="0" i="1" smtClean="0">
                          <a:solidFill>
                            <a:schemeClr val="tx1"/>
                          </a:solidFill>
                          <a:latin typeface="Cambria Math"/>
                        </a:rPr>
                        <m:t>𝑢</m:t>
                      </m:r>
                      <m:r>
                        <a:rPr lang="en-GB" sz="1400" b="0" i="1" smtClean="0">
                          <a:solidFill>
                            <a:schemeClr val="tx1"/>
                          </a:solidFill>
                          <a:latin typeface="Cambria Math"/>
                        </a:rPr>
                        <m:t>=3</m:t>
                      </m:r>
                      <m:sSub>
                        <m:sSubPr>
                          <m:ctrlPr>
                            <a:rPr lang="en-GB" sz="1400" b="0" i="1" smtClean="0">
                              <a:solidFill>
                                <a:schemeClr val="tx1"/>
                              </a:solidFill>
                              <a:latin typeface="Cambria Math" panose="02040503050406030204" pitchFamily="18" charset="0"/>
                            </a:rPr>
                          </m:ctrlPr>
                        </m:sSubPr>
                        <m:e>
                          <m:r>
                            <a:rPr lang="en-GB" sz="1400" b="1" i="1" smtClean="0">
                              <a:solidFill>
                                <a:schemeClr val="tx1"/>
                              </a:solidFill>
                              <a:latin typeface="Cambria Math"/>
                            </a:rPr>
                            <m:t>𝒗</m:t>
                          </m:r>
                        </m:e>
                        <m:sub>
                          <m:r>
                            <a:rPr lang="en-GB" sz="1400" b="0" i="1" smtClean="0">
                              <a:solidFill>
                                <a:schemeClr val="tx1"/>
                              </a:solidFill>
                              <a:latin typeface="Cambria Math"/>
                            </a:rPr>
                            <m:t>1</m:t>
                          </m:r>
                        </m:sub>
                      </m:sSub>
                      <m:r>
                        <a:rPr lang="en-GB" sz="1400" b="0" i="1" smtClean="0">
                          <a:solidFill>
                            <a:schemeClr val="tx1"/>
                          </a:solidFill>
                          <a:latin typeface="Cambria Math"/>
                        </a:rPr>
                        <m:t>+20</m:t>
                      </m:r>
                      <m:r>
                        <a:rPr lang="en-GB" sz="1400" b="0" i="1" smtClean="0">
                          <a:solidFill>
                            <a:schemeClr val="tx1"/>
                          </a:solidFill>
                          <a:latin typeface="Cambria Math"/>
                        </a:rPr>
                        <m:t>𝑢𝑒</m:t>
                      </m:r>
                      <m:r>
                        <a:rPr lang="en-GB" sz="1400" b="0" i="1" smtClean="0">
                          <a:solidFill>
                            <a:schemeClr val="tx1"/>
                          </a:solidFill>
                          <a:latin typeface="Cambria Math"/>
                        </a:rPr>
                        <m:t>+4</m:t>
                      </m:r>
                      <m:sSub>
                        <m:sSubPr>
                          <m:ctrlPr>
                            <a:rPr lang="en-GB" sz="1400" b="0" i="1" smtClean="0">
                              <a:solidFill>
                                <a:schemeClr val="tx1"/>
                              </a:solidFill>
                              <a:latin typeface="Cambria Math" panose="02040503050406030204" pitchFamily="18" charset="0"/>
                            </a:rPr>
                          </m:ctrlPr>
                        </m:sSubPr>
                        <m:e>
                          <m:r>
                            <a:rPr lang="en-GB" sz="1400" b="0" i="1" smtClean="0">
                              <a:solidFill>
                                <a:schemeClr val="tx1"/>
                              </a:solidFill>
                              <a:latin typeface="Cambria Math"/>
                            </a:rPr>
                            <m:t>𝑣</m:t>
                          </m:r>
                        </m:e>
                        <m:sub>
                          <m:r>
                            <a:rPr lang="en-GB" sz="1400" b="0" i="1" smtClean="0">
                              <a:solidFill>
                                <a:schemeClr val="tx1"/>
                              </a:solidFill>
                              <a:latin typeface="Cambria Math"/>
                            </a:rPr>
                            <m:t>1</m:t>
                          </m:r>
                        </m:sub>
                      </m:sSub>
                    </m:oMath>
                  </m:oMathPara>
                </a14:m>
                <a:endParaRPr lang="en-GB" sz="1400" dirty="0">
                  <a:solidFill>
                    <a:schemeClr val="tx1"/>
                  </a:solidFill>
                </a:endParaRPr>
              </a:p>
            </p:txBody>
          </p:sp>
        </mc:Choice>
        <mc:Fallback xmlns="">
          <p:sp>
            <p:nvSpPr>
              <p:cNvPr id="55" name="TextBox 54"/>
              <p:cNvSpPr txBox="1">
                <a:spLocks noRot="1" noChangeAspect="1" noMove="1" noResize="1" noEditPoints="1" noAdjustHandles="1" noChangeArrowheads="1" noChangeShapeType="1" noTextEdit="1"/>
              </p:cNvSpPr>
              <p:nvPr/>
            </p:nvSpPr>
            <p:spPr>
              <a:xfrm>
                <a:off x="4876800" y="4876800"/>
                <a:ext cx="2133600" cy="307777"/>
              </a:xfrm>
              <a:prstGeom prst="rect">
                <a:avLst/>
              </a:prstGeom>
              <a:blipFill rotWithShape="1">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7" name="TextBox 56"/>
              <p:cNvSpPr txBox="1"/>
              <p:nvPr/>
            </p:nvSpPr>
            <p:spPr>
              <a:xfrm>
                <a:off x="4876800" y="5257800"/>
                <a:ext cx="1524000" cy="307777"/>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r>
                        <a:rPr lang="en-GB" sz="1400" b="0" i="1" smtClean="0">
                          <a:solidFill>
                            <a:schemeClr val="tx1"/>
                          </a:solidFill>
                          <a:latin typeface="Cambria Math"/>
                        </a:rPr>
                        <m:t>𝑢</m:t>
                      </m:r>
                      <m:r>
                        <a:rPr lang="en-GB" sz="1400" b="0" i="1" smtClean="0">
                          <a:solidFill>
                            <a:schemeClr val="tx1"/>
                          </a:solidFill>
                          <a:latin typeface="Cambria Math"/>
                        </a:rPr>
                        <m:t>=7</m:t>
                      </m:r>
                      <m:sSub>
                        <m:sSubPr>
                          <m:ctrlPr>
                            <a:rPr lang="en-GB" sz="1400" b="0" i="1" smtClean="0">
                              <a:solidFill>
                                <a:schemeClr val="tx1"/>
                              </a:solidFill>
                              <a:latin typeface="Cambria Math" panose="02040503050406030204" pitchFamily="18" charset="0"/>
                            </a:rPr>
                          </m:ctrlPr>
                        </m:sSubPr>
                        <m:e>
                          <m:r>
                            <a:rPr lang="en-GB" sz="1400" b="1" i="1" smtClean="0">
                              <a:solidFill>
                                <a:schemeClr val="tx1"/>
                              </a:solidFill>
                              <a:latin typeface="Cambria Math"/>
                            </a:rPr>
                            <m:t>𝒗</m:t>
                          </m:r>
                        </m:e>
                        <m:sub>
                          <m:r>
                            <a:rPr lang="en-GB" sz="1400" b="0" i="1" smtClean="0">
                              <a:solidFill>
                                <a:schemeClr val="tx1"/>
                              </a:solidFill>
                              <a:latin typeface="Cambria Math"/>
                            </a:rPr>
                            <m:t>1</m:t>
                          </m:r>
                        </m:sub>
                      </m:sSub>
                      <m:r>
                        <a:rPr lang="en-GB" sz="1400" b="0" i="1" smtClean="0">
                          <a:solidFill>
                            <a:schemeClr val="tx1"/>
                          </a:solidFill>
                          <a:latin typeface="Cambria Math"/>
                        </a:rPr>
                        <m:t>+20</m:t>
                      </m:r>
                      <m:r>
                        <a:rPr lang="en-GB" sz="1400" b="0" i="1" smtClean="0">
                          <a:solidFill>
                            <a:schemeClr val="tx1"/>
                          </a:solidFill>
                          <a:latin typeface="Cambria Math"/>
                        </a:rPr>
                        <m:t>𝑢𝑒</m:t>
                      </m:r>
                    </m:oMath>
                  </m:oMathPara>
                </a14:m>
                <a:endParaRPr lang="en-GB" sz="1400" dirty="0">
                  <a:solidFill>
                    <a:schemeClr val="tx1"/>
                  </a:solidFill>
                </a:endParaRPr>
              </a:p>
            </p:txBody>
          </p:sp>
        </mc:Choice>
        <mc:Fallback xmlns="">
          <p:sp>
            <p:nvSpPr>
              <p:cNvPr id="57" name="TextBox 56"/>
              <p:cNvSpPr txBox="1">
                <a:spLocks noRot="1" noChangeAspect="1" noMove="1" noResize="1" noEditPoints="1" noAdjustHandles="1" noChangeArrowheads="1" noChangeShapeType="1" noTextEdit="1"/>
              </p:cNvSpPr>
              <p:nvPr/>
            </p:nvSpPr>
            <p:spPr>
              <a:xfrm>
                <a:off x="4876800" y="5257800"/>
                <a:ext cx="1524000" cy="307777"/>
              </a:xfrm>
              <a:prstGeom prst="rect">
                <a:avLst/>
              </a:prstGeom>
              <a:blipFill rotWithShape="1">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8" name="TextBox 57"/>
              <p:cNvSpPr txBox="1"/>
              <p:nvPr/>
            </p:nvSpPr>
            <p:spPr>
              <a:xfrm>
                <a:off x="4282966" y="5578365"/>
                <a:ext cx="1447800" cy="307777"/>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r>
                        <a:rPr lang="en-GB" sz="1400" b="0" i="1" smtClean="0">
                          <a:solidFill>
                            <a:schemeClr val="tx1"/>
                          </a:solidFill>
                          <a:latin typeface="Cambria Math"/>
                        </a:rPr>
                        <m:t>𝑢</m:t>
                      </m:r>
                      <m:r>
                        <a:rPr lang="en-GB" sz="1400" b="0" i="1" smtClean="0">
                          <a:solidFill>
                            <a:schemeClr val="tx1"/>
                          </a:solidFill>
                          <a:latin typeface="Cambria Math"/>
                        </a:rPr>
                        <m:t>−20</m:t>
                      </m:r>
                      <m:r>
                        <a:rPr lang="en-GB" sz="1400" b="0" i="1" smtClean="0">
                          <a:solidFill>
                            <a:schemeClr val="tx1"/>
                          </a:solidFill>
                          <a:latin typeface="Cambria Math"/>
                        </a:rPr>
                        <m:t>𝑢𝑒</m:t>
                      </m:r>
                      <m:r>
                        <a:rPr lang="en-GB" sz="1400" b="0" i="1" smtClean="0">
                          <a:solidFill>
                            <a:schemeClr val="tx1"/>
                          </a:solidFill>
                          <a:latin typeface="Cambria Math"/>
                        </a:rPr>
                        <m:t>=7</m:t>
                      </m:r>
                      <m:sSub>
                        <m:sSubPr>
                          <m:ctrlPr>
                            <a:rPr lang="en-GB" sz="1400" b="0" i="1" smtClean="0">
                              <a:solidFill>
                                <a:schemeClr val="tx1"/>
                              </a:solidFill>
                              <a:latin typeface="Cambria Math" panose="02040503050406030204" pitchFamily="18" charset="0"/>
                            </a:rPr>
                          </m:ctrlPr>
                        </m:sSubPr>
                        <m:e>
                          <m:r>
                            <a:rPr lang="en-GB" sz="1400" b="1" i="1" smtClean="0">
                              <a:solidFill>
                                <a:schemeClr val="tx1"/>
                              </a:solidFill>
                              <a:latin typeface="Cambria Math"/>
                            </a:rPr>
                            <m:t>𝒗</m:t>
                          </m:r>
                        </m:e>
                        <m:sub>
                          <m:r>
                            <a:rPr lang="en-GB" sz="1400" b="0" i="1" smtClean="0">
                              <a:solidFill>
                                <a:schemeClr val="tx1"/>
                              </a:solidFill>
                              <a:latin typeface="Cambria Math"/>
                            </a:rPr>
                            <m:t>1</m:t>
                          </m:r>
                        </m:sub>
                      </m:sSub>
                    </m:oMath>
                  </m:oMathPara>
                </a14:m>
                <a:endParaRPr lang="en-GB" sz="1400" dirty="0">
                  <a:solidFill>
                    <a:schemeClr val="tx1"/>
                  </a:solidFill>
                </a:endParaRPr>
              </a:p>
            </p:txBody>
          </p:sp>
        </mc:Choice>
        <mc:Fallback xmlns="">
          <p:sp>
            <p:nvSpPr>
              <p:cNvPr id="58" name="TextBox 57"/>
              <p:cNvSpPr txBox="1">
                <a:spLocks noRot="1" noChangeAspect="1" noMove="1" noResize="1" noEditPoints="1" noAdjustHandles="1" noChangeArrowheads="1" noChangeShapeType="1" noTextEdit="1"/>
              </p:cNvSpPr>
              <p:nvPr/>
            </p:nvSpPr>
            <p:spPr>
              <a:xfrm>
                <a:off x="4282966" y="5578365"/>
                <a:ext cx="1447800" cy="307777"/>
              </a:xfrm>
              <a:prstGeom prst="rect">
                <a:avLst/>
              </a:prstGeom>
              <a:blipFill rotWithShape="1">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0" name="TextBox 59"/>
              <p:cNvSpPr txBox="1"/>
              <p:nvPr/>
            </p:nvSpPr>
            <p:spPr>
              <a:xfrm>
                <a:off x="4130565" y="5898931"/>
                <a:ext cx="1600200" cy="307777"/>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r>
                        <a:rPr lang="en-GB" sz="1400" b="0" i="1" smtClean="0">
                          <a:solidFill>
                            <a:schemeClr val="tx1"/>
                          </a:solidFill>
                          <a:latin typeface="Cambria Math"/>
                        </a:rPr>
                        <m:t>𝑢</m:t>
                      </m:r>
                      <m:r>
                        <a:rPr lang="en-GB" sz="1400" b="0" i="1" smtClean="0">
                          <a:solidFill>
                            <a:schemeClr val="tx1"/>
                          </a:solidFill>
                          <a:latin typeface="Cambria Math"/>
                        </a:rPr>
                        <m:t>(1−20</m:t>
                      </m:r>
                      <m:r>
                        <a:rPr lang="en-GB" sz="1400" b="0" i="1" smtClean="0">
                          <a:solidFill>
                            <a:schemeClr val="tx1"/>
                          </a:solidFill>
                          <a:latin typeface="Cambria Math"/>
                        </a:rPr>
                        <m:t>𝑒</m:t>
                      </m:r>
                      <m:r>
                        <a:rPr lang="en-GB" sz="1400" b="0" i="1" smtClean="0">
                          <a:solidFill>
                            <a:schemeClr val="tx1"/>
                          </a:solidFill>
                          <a:latin typeface="Cambria Math"/>
                        </a:rPr>
                        <m:t>)=7</m:t>
                      </m:r>
                      <m:sSub>
                        <m:sSubPr>
                          <m:ctrlPr>
                            <a:rPr lang="en-GB" sz="1400" b="0" i="1" smtClean="0">
                              <a:solidFill>
                                <a:schemeClr val="tx1"/>
                              </a:solidFill>
                              <a:latin typeface="Cambria Math" panose="02040503050406030204" pitchFamily="18" charset="0"/>
                            </a:rPr>
                          </m:ctrlPr>
                        </m:sSubPr>
                        <m:e>
                          <m:r>
                            <a:rPr lang="en-GB" sz="1400" b="1" i="1" smtClean="0">
                              <a:solidFill>
                                <a:schemeClr val="tx1"/>
                              </a:solidFill>
                              <a:latin typeface="Cambria Math"/>
                            </a:rPr>
                            <m:t>𝒗</m:t>
                          </m:r>
                        </m:e>
                        <m:sub>
                          <m:r>
                            <a:rPr lang="en-GB" sz="1400" b="0" i="1" smtClean="0">
                              <a:solidFill>
                                <a:schemeClr val="tx1"/>
                              </a:solidFill>
                              <a:latin typeface="Cambria Math"/>
                            </a:rPr>
                            <m:t>1</m:t>
                          </m:r>
                        </m:sub>
                      </m:sSub>
                    </m:oMath>
                  </m:oMathPara>
                </a14:m>
                <a:endParaRPr lang="en-GB" sz="1400" dirty="0">
                  <a:solidFill>
                    <a:schemeClr val="tx1"/>
                  </a:solidFill>
                </a:endParaRPr>
              </a:p>
            </p:txBody>
          </p:sp>
        </mc:Choice>
        <mc:Fallback xmlns="">
          <p:sp>
            <p:nvSpPr>
              <p:cNvPr id="60" name="TextBox 59"/>
              <p:cNvSpPr txBox="1">
                <a:spLocks noRot="1" noChangeAspect="1" noMove="1" noResize="1" noEditPoints="1" noAdjustHandles="1" noChangeArrowheads="1" noChangeShapeType="1" noTextEdit="1"/>
              </p:cNvSpPr>
              <p:nvPr/>
            </p:nvSpPr>
            <p:spPr>
              <a:xfrm>
                <a:off x="4130565" y="5898931"/>
                <a:ext cx="1600200" cy="307777"/>
              </a:xfrm>
              <a:prstGeom prst="rect">
                <a:avLst/>
              </a:prstGeom>
              <a:blipFill rotWithShape="1">
                <a:blip r:embed="rId18"/>
                <a:stretch>
                  <a:fillRect b="-8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1" name="TextBox 60"/>
              <p:cNvSpPr txBox="1"/>
              <p:nvPr/>
            </p:nvSpPr>
            <p:spPr>
              <a:xfrm>
                <a:off x="4114800" y="6172200"/>
                <a:ext cx="1600200" cy="460511"/>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f>
                        <m:fPr>
                          <m:ctrlPr>
                            <a:rPr lang="en-GB" sz="1400" b="0" i="1" smtClean="0">
                              <a:solidFill>
                                <a:schemeClr val="tx1"/>
                              </a:solidFill>
                              <a:latin typeface="Cambria Math" panose="02040503050406030204" pitchFamily="18" charset="0"/>
                            </a:rPr>
                          </m:ctrlPr>
                        </m:fPr>
                        <m:num>
                          <m:r>
                            <a:rPr lang="en-GB" sz="1400" b="0" i="1" smtClean="0">
                              <a:solidFill>
                                <a:schemeClr val="tx1"/>
                              </a:solidFill>
                              <a:latin typeface="Cambria Math"/>
                            </a:rPr>
                            <m:t>𝑢</m:t>
                          </m:r>
                        </m:num>
                        <m:den>
                          <m:r>
                            <a:rPr lang="en-GB" sz="1400" b="0" i="1" smtClean="0">
                              <a:solidFill>
                                <a:schemeClr val="tx1"/>
                              </a:solidFill>
                              <a:latin typeface="Cambria Math"/>
                            </a:rPr>
                            <m:t>7</m:t>
                          </m:r>
                        </m:den>
                      </m:f>
                      <m:r>
                        <a:rPr lang="en-GB" sz="1400" b="0" i="1" smtClean="0">
                          <a:solidFill>
                            <a:schemeClr val="tx1"/>
                          </a:solidFill>
                          <a:latin typeface="Cambria Math"/>
                        </a:rPr>
                        <m:t>(1−20</m:t>
                      </m:r>
                      <m:r>
                        <a:rPr lang="en-GB" sz="1400" b="0" i="1" smtClean="0">
                          <a:solidFill>
                            <a:schemeClr val="tx1"/>
                          </a:solidFill>
                          <a:latin typeface="Cambria Math"/>
                        </a:rPr>
                        <m:t>𝑒</m:t>
                      </m:r>
                      <m:r>
                        <a:rPr lang="en-GB" sz="1400" b="0" i="1" smtClean="0">
                          <a:solidFill>
                            <a:schemeClr val="tx1"/>
                          </a:solidFill>
                          <a:latin typeface="Cambria Math"/>
                        </a:rPr>
                        <m:t>)=</m:t>
                      </m:r>
                      <m:sSub>
                        <m:sSubPr>
                          <m:ctrlPr>
                            <a:rPr lang="en-GB" sz="1400" b="0" i="1" smtClean="0">
                              <a:solidFill>
                                <a:schemeClr val="tx1"/>
                              </a:solidFill>
                              <a:latin typeface="Cambria Math" panose="02040503050406030204" pitchFamily="18" charset="0"/>
                            </a:rPr>
                          </m:ctrlPr>
                        </m:sSubPr>
                        <m:e>
                          <m:r>
                            <a:rPr lang="en-GB" sz="1400" b="1" i="1" smtClean="0">
                              <a:solidFill>
                                <a:schemeClr val="tx1"/>
                              </a:solidFill>
                              <a:latin typeface="Cambria Math"/>
                            </a:rPr>
                            <m:t>𝒗</m:t>
                          </m:r>
                        </m:e>
                        <m:sub>
                          <m:r>
                            <a:rPr lang="en-GB" sz="1400" b="0" i="1" smtClean="0">
                              <a:solidFill>
                                <a:schemeClr val="tx1"/>
                              </a:solidFill>
                              <a:latin typeface="Cambria Math"/>
                            </a:rPr>
                            <m:t>1</m:t>
                          </m:r>
                        </m:sub>
                      </m:sSub>
                    </m:oMath>
                  </m:oMathPara>
                </a14:m>
                <a:endParaRPr lang="en-GB" sz="1400" dirty="0">
                  <a:solidFill>
                    <a:schemeClr val="tx1"/>
                  </a:solidFill>
                </a:endParaRPr>
              </a:p>
            </p:txBody>
          </p:sp>
        </mc:Choice>
        <mc:Fallback xmlns="">
          <p:sp>
            <p:nvSpPr>
              <p:cNvPr id="61" name="TextBox 60"/>
              <p:cNvSpPr txBox="1">
                <a:spLocks noRot="1" noChangeAspect="1" noMove="1" noResize="1" noEditPoints="1" noAdjustHandles="1" noChangeArrowheads="1" noChangeShapeType="1" noTextEdit="1"/>
              </p:cNvSpPr>
              <p:nvPr/>
            </p:nvSpPr>
            <p:spPr>
              <a:xfrm>
                <a:off x="4114800" y="6172200"/>
                <a:ext cx="1600200" cy="460511"/>
              </a:xfrm>
              <a:prstGeom prst="rect">
                <a:avLst/>
              </a:prstGeom>
              <a:blipFill rotWithShape="1">
                <a:blip r:embed="rId19"/>
                <a:stretch>
                  <a:fillRect/>
                </a:stretch>
              </a:blipFill>
            </p:spPr>
            <p:txBody>
              <a:bodyPr/>
              <a:lstStyle/>
              <a:p>
                <a:r>
                  <a:rPr lang="en-GB">
                    <a:noFill/>
                  </a:rPr>
                  <a:t> </a:t>
                </a:r>
              </a:p>
            </p:txBody>
          </p:sp>
        </mc:Fallback>
      </mc:AlternateContent>
      <p:sp>
        <p:nvSpPr>
          <p:cNvPr id="63" name="Arc 62"/>
          <p:cNvSpPr/>
          <p:nvPr/>
        </p:nvSpPr>
        <p:spPr>
          <a:xfrm>
            <a:off x="6629400" y="4343400"/>
            <a:ext cx="457200" cy="3048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4" name="TextBox 63"/>
          <p:cNvSpPr txBox="1"/>
          <p:nvPr/>
        </p:nvSpPr>
        <p:spPr>
          <a:xfrm>
            <a:off x="7086600" y="4343400"/>
            <a:ext cx="1143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Replace v</a:t>
            </a:r>
            <a:r>
              <a:rPr lang="en-GB" sz="1400" baseline="-25000" dirty="0">
                <a:solidFill>
                  <a:srgbClr val="FF0000"/>
                </a:solidFill>
                <a:latin typeface="Comic Sans MS" pitchFamily="66" charset="0"/>
              </a:rPr>
              <a:t>2</a:t>
            </a:r>
            <a:r>
              <a:rPr lang="en-GB" sz="1400" dirty="0">
                <a:solidFill>
                  <a:srgbClr val="FF0000"/>
                </a:solidFill>
                <a:latin typeface="Comic Sans MS" pitchFamily="66" charset="0"/>
              </a:rPr>
              <a:t> </a:t>
            </a:r>
            <a:endParaRPr lang="en-GB" sz="1400" b="1" baseline="-25000" dirty="0">
              <a:solidFill>
                <a:srgbClr val="FF0000"/>
              </a:solidFill>
              <a:latin typeface="Comic Sans MS" pitchFamily="66" charset="0"/>
            </a:endParaRPr>
          </a:p>
        </p:txBody>
      </p:sp>
      <p:sp>
        <p:nvSpPr>
          <p:cNvPr id="65" name="Arc 64"/>
          <p:cNvSpPr/>
          <p:nvPr/>
        </p:nvSpPr>
        <p:spPr>
          <a:xfrm>
            <a:off x="6629400" y="4724400"/>
            <a:ext cx="457200" cy="3048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6" name="Arc 65"/>
          <p:cNvSpPr/>
          <p:nvPr/>
        </p:nvSpPr>
        <p:spPr>
          <a:xfrm>
            <a:off x="6629400" y="5105400"/>
            <a:ext cx="457200" cy="3048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7" name="Arc 66"/>
          <p:cNvSpPr/>
          <p:nvPr/>
        </p:nvSpPr>
        <p:spPr>
          <a:xfrm>
            <a:off x="6019800" y="5486400"/>
            <a:ext cx="457200" cy="3048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8" name="Arc 67"/>
          <p:cNvSpPr/>
          <p:nvPr/>
        </p:nvSpPr>
        <p:spPr>
          <a:xfrm>
            <a:off x="5486400" y="5791200"/>
            <a:ext cx="457200" cy="3048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9" name="Arc 68"/>
          <p:cNvSpPr/>
          <p:nvPr/>
        </p:nvSpPr>
        <p:spPr>
          <a:xfrm>
            <a:off x="5486400" y="6096000"/>
            <a:ext cx="457200" cy="3048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0" name="Rectangle 69"/>
          <p:cNvSpPr/>
          <p:nvPr/>
        </p:nvSpPr>
        <p:spPr>
          <a:xfrm>
            <a:off x="7620000" y="3352800"/>
            <a:ext cx="1161393" cy="336331"/>
          </a:xfrm>
          <a:prstGeom prst="rect">
            <a:avLst/>
          </a:prstGeom>
          <a:noFill/>
          <a:ln w="3175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TextBox 70"/>
          <p:cNvSpPr txBox="1"/>
          <p:nvPr/>
        </p:nvSpPr>
        <p:spPr>
          <a:xfrm>
            <a:off x="7010400" y="4572000"/>
            <a:ext cx="1600200" cy="523220"/>
          </a:xfrm>
          <a:prstGeom prst="rect">
            <a:avLst/>
          </a:prstGeom>
          <a:noFill/>
        </p:spPr>
        <p:txBody>
          <a:bodyPr wrap="square" rtlCol="0">
            <a:spAutoFit/>
          </a:bodyPr>
          <a:lstStyle/>
          <a:p>
            <a:pPr algn="ctr"/>
            <a:r>
              <a:rPr lang="en-GB" sz="1400" dirty="0">
                <a:solidFill>
                  <a:srgbClr val="FF0000"/>
                </a:solidFill>
                <a:latin typeface="Comic Sans MS" pitchFamily="66" charset="0"/>
              </a:rPr>
              <a:t>Multiply out the bracket</a:t>
            </a:r>
            <a:endParaRPr lang="en-GB" sz="1400" b="1" baseline="-25000" dirty="0">
              <a:solidFill>
                <a:srgbClr val="FF0000"/>
              </a:solidFill>
              <a:latin typeface="Comic Sans MS" pitchFamily="66" charset="0"/>
            </a:endParaRPr>
          </a:p>
        </p:txBody>
      </p:sp>
      <p:sp>
        <p:nvSpPr>
          <p:cNvPr id="72" name="TextBox 71"/>
          <p:cNvSpPr txBox="1"/>
          <p:nvPr/>
        </p:nvSpPr>
        <p:spPr>
          <a:xfrm>
            <a:off x="7010400" y="5105400"/>
            <a:ext cx="1371600" cy="307777"/>
          </a:xfrm>
          <a:prstGeom prst="rect">
            <a:avLst/>
          </a:prstGeom>
          <a:noFill/>
        </p:spPr>
        <p:txBody>
          <a:bodyPr wrap="square" rtlCol="0">
            <a:spAutoFit/>
          </a:bodyPr>
          <a:lstStyle/>
          <a:p>
            <a:pPr algn="ctr"/>
            <a:r>
              <a:rPr lang="en-GB" sz="1400" dirty="0">
                <a:solidFill>
                  <a:srgbClr val="FF0000"/>
                </a:solidFill>
                <a:latin typeface="Comic Sans MS" pitchFamily="66" charset="0"/>
              </a:rPr>
              <a:t>Group terms</a:t>
            </a:r>
            <a:endParaRPr lang="en-GB" sz="1400" b="1" baseline="-25000" dirty="0">
              <a:solidFill>
                <a:srgbClr val="FF0000"/>
              </a:solidFill>
              <a:latin typeface="Comic Sans MS" pitchFamily="66" charset="0"/>
            </a:endParaRPr>
          </a:p>
        </p:txBody>
      </p:sp>
      <p:sp>
        <p:nvSpPr>
          <p:cNvPr id="73" name="TextBox 72"/>
          <p:cNvSpPr txBox="1"/>
          <p:nvPr/>
        </p:nvSpPr>
        <p:spPr>
          <a:xfrm>
            <a:off x="6400800" y="5486400"/>
            <a:ext cx="16002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Subtract 20ue</a:t>
            </a:r>
            <a:endParaRPr lang="en-GB" sz="1400" b="1" baseline="-25000" dirty="0">
              <a:solidFill>
                <a:srgbClr val="FF0000"/>
              </a:solidFill>
              <a:latin typeface="Comic Sans MS" pitchFamily="66" charset="0"/>
            </a:endParaRPr>
          </a:p>
        </p:txBody>
      </p:sp>
      <p:sp>
        <p:nvSpPr>
          <p:cNvPr id="74" name="TextBox 73"/>
          <p:cNvSpPr txBox="1"/>
          <p:nvPr/>
        </p:nvSpPr>
        <p:spPr>
          <a:xfrm>
            <a:off x="5867399" y="5791200"/>
            <a:ext cx="1810407" cy="307777"/>
          </a:xfrm>
          <a:prstGeom prst="rect">
            <a:avLst/>
          </a:prstGeom>
          <a:noFill/>
        </p:spPr>
        <p:txBody>
          <a:bodyPr wrap="square" rtlCol="0">
            <a:spAutoFit/>
          </a:bodyPr>
          <a:lstStyle/>
          <a:p>
            <a:pPr algn="ctr"/>
            <a:r>
              <a:rPr lang="en-GB" sz="1400" dirty="0">
                <a:solidFill>
                  <a:srgbClr val="FF0000"/>
                </a:solidFill>
                <a:latin typeface="Comic Sans MS" pitchFamily="66" charset="0"/>
              </a:rPr>
              <a:t>Factorise the left</a:t>
            </a:r>
            <a:endParaRPr lang="en-GB" sz="1400" b="1" baseline="-25000" dirty="0">
              <a:solidFill>
                <a:srgbClr val="FF0000"/>
              </a:solidFill>
              <a:latin typeface="Comic Sans MS" pitchFamily="66" charset="0"/>
            </a:endParaRPr>
          </a:p>
        </p:txBody>
      </p:sp>
      <p:sp>
        <p:nvSpPr>
          <p:cNvPr id="75" name="TextBox 74"/>
          <p:cNvSpPr txBox="1"/>
          <p:nvPr/>
        </p:nvSpPr>
        <p:spPr>
          <a:xfrm>
            <a:off x="5943600" y="6096000"/>
            <a:ext cx="1143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Divide by 7</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77" name="TextBox 76"/>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77" name="TextBox 76"/>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2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8" name="TextBox 77"/>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78" name="TextBox 77"/>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2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9" name="TextBox 78"/>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79" name="TextBox 78"/>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2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0" name="TextBox 79"/>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80" name="TextBox 79"/>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23"/>
                <a:stretch>
                  <a:fillRect b="-3846"/>
                </a:stretch>
              </a:blipFill>
            </p:spPr>
            <p:txBody>
              <a:bodyPr/>
              <a:lstStyle/>
              <a:p>
                <a:r>
                  <a:rPr lang="en-GB">
                    <a:noFill/>
                  </a:rPr>
                  <a:t> </a:t>
                </a:r>
              </a:p>
            </p:txBody>
          </p:sp>
        </mc:Fallback>
      </mc:AlternateContent>
      <p:sp>
        <p:nvSpPr>
          <p:cNvPr id="81" name="TextBox 80"/>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24"/>
              </a:rPr>
              <a:t>Applet for collision demonstrations</a:t>
            </a:r>
            <a:endParaRPr lang="en-GB" sz="1400" dirty="0">
              <a:latin typeface="Comic Sans MS" pitchFamily="66" charset="0"/>
            </a:endParaRPr>
          </a:p>
        </p:txBody>
      </p:sp>
      <p:sp>
        <p:nvSpPr>
          <p:cNvPr id="82"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83" name="テキスト ボックス 3">
            <a:extLst>
              <a:ext uri="{FF2B5EF4-FFF2-40B4-BE49-F238E27FC236}">
                <a16:creationId xmlns:a16="http://schemas.microsoft.com/office/drawing/2014/main" id="{6B541AC0-0713-47D7-9D98-F34D1BB5D915}"/>
              </a:ext>
            </a:extLst>
          </p:cNvPr>
          <p:cNvSpPr txBox="1"/>
          <p:nvPr/>
        </p:nvSpPr>
        <p:spPr>
          <a:xfrm>
            <a:off x="8649954" y="6488668"/>
            <a:ext cx="494046" cy="369332"/>
          </a:xfrm>
          <a:prstGeom prst="rect">
            <a:avLst/>
          </a:prstGeom>
          <a:noFill/>
        </p:spPr>
        <p:txBody>
          <a:bodyPr wrap="none" rtlCol="0">
            <a:spAutoFit/>
          </a:bodyPr>
          <a:lstStyle/>
          <a:p>
            <a:r>
              <a:rPr lang="en-US" dirty="0">
                <a:latin typeface="Comic Sans MS" panose="030F0702030302020204" pitchFamily="66" charset="0"/>
              </a:rPr>
              <a:t>4A</a:t>
            </a:r>
            <a:endParaRPr lang="en-GB"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3269911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blinds(horizontal)">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7"/>
                                        </p:tgtEl>
                                        <p:attrNameLst>
                                          <p:attrName>style.visibility</p:attrName>
                                        </p:attrNameLst>
                                      </p:cBhvr>
                                      <p:to>
                                        <p:strVal val="visible"/>
                                      </p:to>
                                    </p:set>
                                    <p:animEffect transition="in" filter="blinds(horizontal)">
                                      <p:cBhvr>
                                        <p:cTn id="12" dur="500"/>
                                        <p:tgtEl>
                                          <p:spTgt spid="47"/>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45"/>
                                        </p:tgtEl>
                                        <p:attrNameLst>
                                          <p:attrName>style.visibility</p:attrName>
                                        </p:attrNameLst>
                                      </p:cBhvr>
                                      <p:to>
                                        <p:strVal val="visible"/>
                                      </p:to>
                                    </p:set>
                                    <p:animEffect transition="in" filter="blinds(horizontal)">
                                      <p:cBhvr>
                                        <p:cTn id="15" dur="500"/>
                                        <p:tgtEl>
                                          <p:spTgt spid="45"/>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48"/>
                                        </p:tgtEl>
                                        <p:attrNameLst>
                                          <p:attrName>style.visibility</p:attrName>
                                        </p:attrNameLst>
                                      </p:cBhvr>
                                      <p:to>
                                        <p:strVal val="visible"/>
                                      </p:to>
                                    </p:set>
                                    <p:animEffect transition="in" filter="blinds(horizontal)">
                                      <p:cBhvr>
                                        <p:cTn id="18" dur="500"/>
                                        <p:tgtEl>
                                          <p:spTgt spid="48"/>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46"/>
                                        </p:tgtEl>
                                        <p:attrNameLst>
                                          <p:attrName>style.visibility</p:attrName>
                                        </p:attrNameLst>
                                      </p:cBhvr>
                                      <p:to>
                                        <p:strVal val="visible"/>
                                      </p:to>
                                    </p:set>
                                    <p:animEffect transition="in" filter="blinds(horizontal)">
                                      <p:cBhvr>
                                        <p:cTn id="21" dur="500"/>
                                        <p:tgtEl>
                                          <p:spTgt spid="46"/>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nodeType="clickEffect">
                                  <p:stCondLst>
                                    <p:cond delay="0"/>
                                  </p:stCondLst>
                                  <p:childTnLst>
                                    <p:set>
                                      <p:cBhvr>
                                        <p:cTn id="25" dur="1" fill="hold">
                                          <p:stCondLst>
                                            <p:cond delay="0"/>
                                          </p:stCondLst>
                                        </p:cTn>
                                        <p:tgtEl>
                                          <p:spTgt spid="51"/>
                                        </p:tgtEl>
                                        <p:attrNameLst>
                                          <p:attrName>style.visibility</p:attrName>
                                        </p:attrNameLst>
                                      </p:cBhvr>
                                      <p:to>
                                        <p:strVal val="visible"/>
                                      </p:to>
                                    </p:set>
                                    <p:animEffect transition="in" filter="blinds(horizontal)">
                                      <p:cBhvr>
                                        <p:cTn id="26" dur="500"/>
                                        <p:tgtEl>
                                          <p:spTgt spid="51"/>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50"/>
                                        </p:tgtEl>
                                        <p:attrNameLst>
                                          <p:attrName>style.visibility</p:attrName>
                                        </p:attrNameLst>
                                      </p:cBhvr>
                                      <p:to>
                                        <p:strVal val="visible"/>
                                      </p:to>
                                    </p:set>
                                    <p:animEffect transition="in" filter="blinds(horizontal)">
                                      <p:cBhvr>
                                        <p:cTn id="29" dur="500"/>
                                        <p:tgtEl>
                                          <p:spTgt spid="50"/>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52"/>
                                        </p:tgtEl>
                                        <p:attrNameLst>
                                          <p:attrName>style.visibility</p:attrName>
                                        </p:attrNameLst>
                                      </p:cBhvr>
                                      <p:to>
                                        <p:strVal val="visible"/>
                                      </p:to>
                                    </p:set>
                                    <p:animEffect transition="in" filter="blinds(horizontal)">
                                      <p:cBhvr>
                                        <p:cTn id="34" dur="500"/>
                                        <p:tgtEl>
                                          <p:spTgt spid="52"/>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53"/>
                                        </p:tgtEl>
                                        <p:attrNameLst>
                                          <p:attrName>style.visibility</p:attrName>
                                        </p:attrNameLst>
                                      </p:cBhvr>
                                      <p:to>
                                        <p:strVal val="visible"/>
                                      </p:to>
                                    </p:set>
                                    <p:animEffect transition="in" filter="blinds(horizontal)">
                                      <p:cBhvr>
                                        <p:cTn id="39" dur="500"/>
                                        <p:tgtEl>
                                          <p:spTgt spid="53"/>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63"/>
                                        </p:tgtEl>
                                        <p:attrNameLst>
                                          <p:attrName>style.visibility</p:attrName>
                                        </p:attrNameLst>
                                      </p:cBhvr>
                                      <p:to>
                                        <p:strVal val="visible"/>
                                      </p:to>
                                    </p:set>
                                    <p:animEffect transition="in" filter="blinds(horizontal)">
                                      <p:cBhvr>
                                        <p:cTn id="44" dur="500"/>
                                        <p:tgtEl>
                                          <p:spTgt spid="63"/>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64"/>
                                        </p:tgtEl>
                                        <p:attrNameLst>
                                          <p:attrName>style.visibility</p:attrName>
                                        </p:attrNameLst>
                                      </p:cBhvr>
                                      <p:to>
                                        <p:strVal val="visible"/>
                                      </p:to>
                                    </p:set>
                                    <p:animEffect transition="in" filter="blinds(horizontal)">
                                      <p:cBhvr>
                                        <p:cTn id="49" dur="500"/>
                                        <p:tgtEl>
                                          <p:spTgt spid="64"/>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70"/>
                                        </p:tgtEl>
                                        <p:attrNameLst>
                                          <p:attrName>style.visibility</p:attrName>
                                        </p:attrNameLst>
                                      </p:cBhvr>
                                      <p:to>
                                        <p:strVal val="visible"/>
                                      </p:to>
                                    </p:set>
                                    <p:animEffect transition="in" filter="blinds(horizontal)">
                                      <p:cBhvr>
                                        <p:cTn id="54" dur="500"/>
                                        <p:tgtEl>
                                          <p:spTgt spid="70"/>
                                        </p:tgtEl>
                                      </p:cBhvr>
                                    </p:animEffect>
                                  </p:childTnLst>
                                </p:cTn>
                              </p:par>
                            </p:childTnLst>
                          </p:cTn>
                        </p:par>
                      </p:childTnLst>
                    </p:cTn>
                  </p:par>
                  <p:par>
                    <p:cTn id="55" fill="hold">
                      <p:stCondLst>
                        <p:cond delay="indefinite"/>
                      </p:stCondLst>
                      <p:childTnLst>
                        <p:par>
                          <p:cTn id="56" fill="hold">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54"/>
                                        </p:tgtEl>
                                        <p:attrNameLst>
                                          <p:attrName>style.visibility</p:attrName>
                                        </p:attrNameLst>
                                      </p:cBhvr>
                                      <p:to>
                                        <p:strVal val="visible"/>
                                      </p:to>
                                    </p:set>
                                    <p:animEffect transition="in" filter="blinds(horizontal)">
                                      <p:cBhvr>
                                        <p:cTn id="59" dur="500"/>
                                        <p:tgtEl>
                                          <p:spTgt spid="54"/>
                                        </p:tgtEl>
                                      </p:cBhvr>
                                    </p:animEffect>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65"/>
                                        </p:tgtEl>
                                        <p:attrNameLst>
                                          <p:attrName>style.visibility</p:attrName>
                                        </p:attrNameLst>
                                      </p:cBhvr>
                                      <p:to>
                                        <p:strVal val="visible"/>
                                      </p:to>
                                    </p:set>
                                    <p:animEffect transition="in" filter="blinds(horizontal)">
                                      <p:cBhvr>
                                        <p:cTn id="64" dur="500"/>
                                        <p:tgtEl>
                                          <p:spTgt spid="65"/>
                                        </p:tgtEl>
                                      </p:cBhvr>
                                    </p:animEffect>
                                  </p:childTnLst>
                                </p:cTn>
                              </p:par>
                            </p:childTnLst>
                          </p:cTn>
                        </p:par>
                      </p:childTnLst>
                    </p:cTn>
                  </p:par>
                  <p:par>
                    <p:cTn id="65" fill="hold">
                      <p:stCondLst>
                        <p:cond delay="indefinite"/>
                      </p:stCondLst>
                      <p:childTnLst>
                        <p:par>
                          <p:cTn id="66" fill="hold">
                            <p:stCondLst>
                              <p:cond delay="0"/>
                            </p:stCondLst>
                            <p:childTnLst>
                              <p:par>
                                <p:cTn id="67" presetID="3" presetClass="entr" presetSubtype="10" fill="hold" grpId="0" nodeType="clickEffect">
                                  <p:stCondLst>
                                    <p:cond delay="0"/>
                                  </p:stCondLst>
                                  <p:childTnLst>
                                    <p:set>
                                      <p:cBhvr>
                                        <p:cTn id="68" dur="1" fill="hold">
                                          <p:stCondLst>
                                            <p:cond delay="0"/>
                                          </p:stCondLst>
                                        </p:cTn>
                                        <p:tgtEl>
                                          <p:spTgt spid="71"/>
                                        </p:tgtEl>
                                        <p:attrNameLst>
                                          <p:attrName>style.visibility</p:attrName>
                                        </p:attrNameLst>
                                      </p:cBhvr>
                                      <p:to>
                                        <p:strVal val="visible"/>
                                      </p:to>
                                    </p:set>
                                    <p:animEffect transition="in" filter="blinds(horizontal)">
                                      <p:cBhvr>
                                        <p:cTn id="69" dur="500"/>
                                        <p:tgtEl>
                                          <p:spTgt spid="71"/>
                                        </p:tgtEl>
                                      </p:cBhvr>
                                    </p:animEffect>
                                  </p:childTnLst>
                                </p:cTn>
                              </p:par>
                            </p:childTnLst>
                          </p:cTn>
                        </p:par>
                      </p:childTnLst>
                    </p:cTn>
                  </p:par>
                  <p:par>
                    <p:cTn id="70" fill="hold">
                      <p:stCondLst>
                        <p:cond delay="indefinite"/>
                      </p:stCondLst>
                      <p:childTnLst>
                        <p:par>
                          <p:cTn id="71" fill="hold">
                            <p:stCondLst>
                              <p:cond delay="0"/>
                            </p:stCondLst>
                            <p:childTnLst>
                              <p:par>
                                <p:cTn id="72" presetID="3" presetClass="entr" presetSubtype="10" fill="hold" grpId="0" nodeType="clickEffect">
                                  <p:stCondLst>
                                    <p:cond delay="0"/>
                                  </p:stCondLst>
                                  <p:childTnLst>
                                    <p:set>
                                      <p:cBhvr>
                                        <p:cTn id="73" dur="1" fill="hold">
                                          <p:stCondLst>
                                            <p:cond delay="0"/>
                                          </p:stCondLst>
                                        </p:cTn>
                                        <p:tgtEl>
                                          <p:spTgt spid="55"/>
                                        </p:tgtEl>
                                        <p:attrNameLst>
                                          <p:attrName>style.visibility</p:attrName>
                                        </p:attrNameLst>
                                      </p:cBhvr>
                                      <p:to>
                                        <p:strVal val="visible"/>
                                      </p:to>
                                    </p:set>
                                    <p:animEffect transition="in" filter="blinds(horizontal)">
                                      <p:cBhvr>
                                        <p:cTn id="74" dur="500"/>
                                        <p:tgtEl>
                                          <p:spTgt spid="55"/>
                                        </p:tgtEl>
                                      </p:cBhvr>
                                    </p:animEffect>
                                  </p:childTnLst>
                                </p:cTn>
                              </p:par>
                            </p:childTnLst>
                          </p:cTn>
                        </p:par>
                      </p:childTnLst>
                    </p:cTn>
                  </p:par>
                  <p:par>
                    <p:cTn id="75" fill="hold">
                      <p:stCondLst>
                        <p:cond delay="indefinite"/>
                      </p:stCondLst>
                      <p:childTnLst>
                        <p:par>
                          <p:cTn id="76" fill="hold">
                            <p:stCondLst>
                              <p:cond delay="0"/>
                            </p:stCondLst>
                            <p:childTnLst>
                              <p:par>
                                <p:cTn id="77" presetID="3" presetClass="entr" presetSubtype="10" fill="hold" grpId="0" nodeType="clickEffect">
                                  <p:stCondLst>
                                    <p:cond delay="0"/>
                                  </p:stCondLst>
                                  <p:childTnLst>
                                    <p:set>
                                      <p:cBhvr>
                                        <p:cTn id="78" dur="1" fill="hold">
                                          <p:stCondLst>
                                            <p:cond delay="0"/>
                                          </p:stCondLst>
                                        </p:cTn>
                                        <p:tgtEl>
                                          <p:spTgt spid="66"/>
                                        </p:tgtEl>
                                        <p:attrNameLst>
                                          <p:attrName>style.visibility</p:attrName>
                                        </p:attrNameLst>
                                      </p:cBhvr>
                                      <p:to>
                                        <p:strVal val="visible"/>
                                      </p:to>
                                    </p:set>
                                    <p:animEffect transition="in" filter="blinds(horizontal)">
                                      <p:cBhvr>
                                        <p:cTn id="79" dur="500"/>
                                        <p:tgtEl>
                                          <p:spTgt spid="66"/>
                                        </p:tgtEl>
                                      </p:cBhvr>
                                    </p:animEffect>
                                  </p:childTnLst>
                                </p:cTn>
                              </p:par>
                            </p:childTnLst>
                          </p:cTn>
                        </p:par>
                      </p:childTnLst>
                    </p:cTn>
                  </p:par>
                  <p:par>
                    <p:cTn id="80" fill="hold">
                      <p:stCondLst>
                        <p:cond delay="indefinite"/>
                      </p:stCondLst>
                      <p:childTnLst>
                        <p:par>
                          <p:cTn id="81" fill="hold">
                            <p:stCondLst>
                              <p:cond delay="0"/>
                            </p:stCondLst>
                            <p:childTnLst>
                              <p:par>
                                <p:cTn id="82" presetID="3" presetClass="entr" presetSubtype="10" fill="hold" grpId="0" nodeType="clickEffect">
                                  <p:stCondLst>
                                    <p:cond delay="0"/>
                                  </p:stCondLst>
                                  <p:childTnLst>
                                    <p:set>
                                      <p:cBhvr>
                                        <p:cTn id="83" dur="1" fill="hold">
                                          <p:stCondLst>
                                            <p:cond delay="0"/>
                                          </p:stCondLst>
                                        </p:cTn>
                                        <p:tgtEl>
                                          <p:spTgt spid="72"/>
                                        </p:tgtEl>
                                        <p:attrNameLst>
                                          <p:attrName>style.visibility</p:attrName>
                                        </p:attrNameLst>
                                      </p:cBhvr>
                                      <p:to>
                                        <p:strVal val="visible"/>
                                      </p:to>
                                    </p:set>
                                    <p:animEffect transition="in" filter="blinds(horizontal)">
                                      <p:cBhvr>
                                        <p:cTn id="84" dur="500"/>
                                        <p:tgtEl>
                                          <p:spTgt spid="72"/>
                                        </p:tgtEl>
                                      </p:cBhvr>
                                    </p:animEffect>
                                  </p:childTnLst>
                                </p:cTn>
                              </p:par>
                            </p:childTnLst>
                          </p:cTn>
                        </p:par>
                      </p:childTnLst>
                    </p:cTn>
                  </p:par>
                  <p:par>
                    <p:cTn id="85" fill="hold">
                      <p:stCondLst>
                        <p:cond delay="indefinite"/>
                      </p:stCondLst>
                      <p:childTnLst>
                        <p:par>
                          <p:cTn id="86" fill="hold">
                            <p:stCondLst>
                              <p:cond delay="0"/>
                            </p:stCondLst>
                            <p:childTnLst>
                              <p:par>
                                <p:cTn id="87" presetID="3" presetClass="entr" presetSubtype="10" fill="hold" grpId="0" nodeType="clickEffect">
                                  <p:stCondLst>
                                    <p:cond delay="0"/>
                                  </p:stCondLst>
                                  <p:childTnLst>
                                    <p:set>
                                      <p:cBhvr>
                                        <p:cTn id="88" dur="1" fill="hold">
                                          <p:stCondLst>
                                            <p:cond delay="0"/>
                                          </p:stCondLst>
                                        </p:cTn>
                                        <p:tgtEl>
                                          <p:spTgt spid="57"/>
                                        </p:tgtEl>
                                        <p:attrNameLst>
                                          <p:attrName>style.visibility</p:attrName>
                                        </p:attrNameLst>
                                      </p:cBhvr>
                                      <p:to>
                                        <p:strVal val="visible"/>
                                      </p:to>
                                    </p:set>
                                    <p:animEffect transition="in" filter="blinds(horizontal)">
                                      <p:cBhvr>
                                        <p:cTn id="89" dur="500"/>
                                        <p:tgtEl>
                                          <p:spTgt spid="57"/>
                                        </p:tgtEl>
                                      </p:cBhvr>
                                    </p:animEffect>
                                  </p:childTnLst>
                                </p:cTn>
                              </p:par>
                            </p:childTnLst>
                          </p:cTn>
                        </p:par>
                      </p:childTnLst>
                    </p:cTn>
                  </p:par>
                  <p:par>
                    <p:cTn id="90" fill="hold">
                      <p:stCondLst>
                        <p:cond delay="indefinite"/>
                      </p:stCondLst>
                      <p:childTnLst>
                        <p:par>
                          <p:cTn id="91" fill="hold">
                            <p:stCondLst>
                              <p:cond delay="0"/>
                            </p:stCondLst>
                            <p:childTnLst>
                              <p:par>
                                <p:cTn id="92" presetID="3" presetClass="entr" presetSubtype="10" fill="hold" grpId="0" nodeType="clickEffect">
                                  <p:stCondLst>
                                    <p:cond delay="0"/>
                                  </p:stCondLst>
                                  <p:childTnLst>
                                    <p:set>
                                      <p:cBhvr>
                                        <p:cTn id="93" dur="1" fill="hold">
                                          <p:stCondLst>
                                            <p:cond delay="0"/>
                                          </p:stCondLst>
                                        </p:cTn>
                                        <p:tgtEl>
                                          <p:spTgt spid="67"/>
                                        </p:tgtEl>
                                        <p:attrNameLst>
                                          <p:attrName>style.visibility</p:attrName>
                                        </p:attrNameLst>
                                      </p:cBhvr>
                                      <p:to>
                                        <p:strVal val="visible"/>
                                      </p:to>
                                    </p:set>
                                    <p:animEffect transition="in" filter="blinds(horizontal)">
                                      <p:cBhvr>
                                        <p:cTn id="94" dur="500"/>
                                        <p:tgtEl>
                                          <p:spTgt spid="67"/>
                                        </p:tgtEl>
                                      </p:cBhvr>
                                    </p:animEffect>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73"/>
                                        </p:tgtEl>
                                        <p:attrNameLst>
                                          <p:attrName>style.visibility</p:attrName>
                                        </p:attrNameLst>
                                      </p:cBhvr>
                                      <p:to>
                                        <p:strVal val="visible"/>
                                      </p:to>
                                    </p:set>
                                    <p:animEffect transition="in" filter="blinds(horizontal)">
                                      <p:cBhvr>
                                        <p:cTn id="99" dur="500"/>
                                        <p:tgtEl>
                                          <p:spTgt spid="73"/>
                                        </p:tgtEl>
                                      </p:cBhvr>
                                    </p:animEffect>
                                  </p:childTnLst>
                                </p:cTn>
                              </p:par>
                            </p:childTnLst>
                          </p:cTn>
                        </p:par>
                      </p:childTnLst>
                    </p:cTn>
                  </p:par>
                  <p:par>
                    <p:cTn id="100" fill="hold">
                      <p:stCondLst>
                        <p:cond delay="indefinite"/>
                      </p:stCondLst>
                      <p:childTnLst>
                        <p:par>
                          <p:cTn id="101" fill="hold">
                            <p:stCondLst>
                              <p:cond delay="0"/>
                            </p:stCondLst>
                            <p:childTnLst>
                              <p:par>
                                <p:cTn id="102" presetID="3" presetClass="entr" presetSubtype="10" fill="hold" grpId="0" nodeType="clickEffect">
                                  <p:stCondLst>
                                    <p:cond delay="0"/>
                                  </p:stCondLst>
                                  <p:childTnLst>
                                    <p:set>
                                      <p:cBhvr>
                                        <p:cTn id="103" dur="1" fill="hold">
                                          <p:stCondLst>
                                            <p:cond delay="0"/>
                                          </p:stCondLst>
                                        </p:cTn>
                                        <p:tgtEl>
                                          <p:spTgt spid="58"/>
                                        </p:tgtEl>
                                        <p:attrNameLst>
                                          <p:attrName>style.visibility</p:attrName>
                                        </p:attrNameLst>
                                      </p:cBhvr>
                                      <p:to>
                                        <p:strVal val="visible"/>
                                      </p:to>
                                    </p:set>
                                    <p:animEffect transition="in" filter="blinds(horizontal)">
                                      <p:cBhvr>
                                        <p:cTn id="104" dur="500"/>
                                        <p:tgtEl>
                                          <p:spTgt spid="58"/>
                                        </p:tgtEl>
                                      </p:cBhvr>
                                    </p:animEffect>
                                  </p:childTnLst>
                                </p:cTn>
                              </p:par>
                            </p:childTnLst>
                          </p:cTn>
                        </p:par>
                      </p:childTnLst>
                    </p:cTn>
                  </p:par>
                  <p:par>
                    <p:cTn id="105" fill="hold">
                      <p:stCondLst>
                        <p:cond delay="indefinite"/>
                      </p:stCondLst>
                      <p:childTnLst>
                        <p:par>
                          <p:cTn id="106" fill="hold">
                            <p:stCondLst>
                              <p:cond delay="0"/>
                            </p:stCondLst>
                            <p:childTnLst>
                              <p:par>
                                <p:cTn id="107" presetID="3" presetClass="entr" presetSubtype="10" fill="hold" grpId="0" nodeType="clickEffect">
                                  <p:stCondLst>
                                    <p:cond delay="0"/>
                                  </p:stCondLst>
                                  <p:childTnLst>
                                    <p:set>
                                      <p:cBhvr>
                                        <p:cTn id="108" dur="1" fill="hold">
                                          <p:stCondLst>
                                            <p:cond delay="0"/>
                                          </p:stCondLst>
                                        </p:cTn>
                                        <p:tgtEl>
                                          <p:spTgt spid="68"/>
                                        </p:tgtEl>
                                        <p:attrNameLst>
                                          <p:attrName>style.visibility</p:attrName>
                                        </p:attrNameLst>
                                      </p:cBhvr>
                                      <p:to>
                                        <p:strVal val="visible"/>
                                      </p:to>
                                    </p:set>
                                    <p:animEffect transition="in" filter="blinds(horizontal)">
                                      <p:cBhvr>
                                        <p:cTn id="109" dur="500"/>
                                        <p:tgtEl>
                                          <p:spTgt spid="68"/>
                                        </p:tgtEl>
                                      </p:cBhvr>
                                    </p:animEffect>
                                  </p:childTnLst>
                                </p:cTn>
                              </p:par>
                            </p:childTnLst>
                          </p:cTn>
                        </p:par>
                      </p:childTnLst>
                    </p:cTn>
                  </p:par>
                  <p:par>
                    <p:cTn id="110" fill="hold">
                      <p:stCondLst>
                        <p:cond delay="indefinite"/>
                      </p:stCondLst>
                      <p:childTnLst>
                        <p:par>
                          <p:cTn id="111" fill="hold">
                            <p:stCondLst>
                              <p:cond delay="0"/>
                            </p:stCondLst>
                            <p:childTnLst>
                              <p:par>
                                <p:cTn id="112" presetID="3" presetClass="entr" presetSubtype="10" fill="hold" grpId="0" nodeType="clickEffect">
                                  <p:stCondLst>
                                    <p:cond delay="0"/>
                                  </p:stCondLst>
                                  <p:childTnLst>
                                    <p:set>
                                      <p:cBhvr>
                                        <p:cTn id="113" dur="1" fill="hold">
                                          <p:stCondLst>
                                            <p:cond delay="0"/>
                                          </p:stCondLst>
                                        </p:cTn>
                                        <p:tgtEl>
                                          <p:spTgt spid="74"/>
                                        </p:tgtEl>
                                        <p:attrNameLst>
                                          <p:attrName>style.visibility</p:attrName>
                                        </p:attrNameLst>
                                      </p:cBhvr>
                                      <p:to>
                                        <p:strVal val="visible"/>
                                      </p:to>
                                    </p:set>
                                    <p:animEffect transition="in" filter="blinds(horizontal)">
                                      <p:cBhvr>
                                        <p:cTn id="114" dur="500"/>
                                        <p:tgtEl>
                                          <p:spTgt spid="74"/>
                                        </p:tgtEl>
                                      </p:cBhvr>
                                    </p:animEffect>
                                  </p:childTnLst>
                                </p:cTn>
                              </p:par>
                            </p:childTnLst>
                          </p:cTn>
                        </p:par>
                      </p:childTnLst>
                    </p:cTn>
                  </p:par>
                  <p:par>
                    <p:cTn id="115" fill="hold">
                      <p:stCondLst>
                        <p:cond delay="indefinite"/>
                      </p:stCondLst>
                      <p:childTnLst>
                        <p:par>
                          <p:cTn id="116" fill="hold">
                            <p:stCondLst>
                              <p:cond delay="0"/>
                            </p:stCondLst>
                            <p:childTnLst>
                              <p:par>
                                <p:cTn id="117" presetID="3" presetClass="entr" presetSubtype="10" fill="hold" grpId="0" nodeType="clickEffect">
                                  <p:stCondLst>
                                    <p:cond delay="0"/>
                                  </p:stCondLst>
                                  <p:childTnLst>
                                    <p:set>
                                      <p:cBhvr>
                                        <p:cTn id="118" dur="1" fill="hold">
                                          <p:stCondLst>
                                            <p:cond delay="0"/>
                                          </p:stCondLst>
                                        </p:cTn>
                                        <p:tgtEl>
                                          <p:spTgt spid="60"/>
                                        </p:tgtEl>
                                        <p:attrNameLst>
                                          <p:attrName>style.visibility</p:attrName>
                                        </p:attrNameLst>
                                      </p:cBhvr>
                                      <p:to>
                                        <p:strVal val="visible"/>
                                      </p:to>
                                    </p:set>
                                    <p:animEffect transition="in" filter="blinds(horizontal)">
                                      <p:cBhvr>
                                        <p:cTn id="119" dur="500"/>
                                        <p:tgtEl>
                                          <p:spTgt spid="60"/>
                                        </p:tgtEl>
                                      </p:cBhvr>
                                    </p:animEffect>
                                  </p:childTnLst>
                                </p:cTn>
                              </p:par>
                            </p:childTnLst>
                          </p:cTn>
                        </p:par>
                      </p:childTnLst>
                    </p:cTn>
                  </p:par>
                  <p:par>
                    <p:cTn id="120" fill="hold">
                      <p:stCondLst>
                        <p:cond delay="indefinite"/>
                      </p:stCondLst>
                      <p:childTnLst>
                        <p:par>
                          <p:cTn id="121" fill="hold">
                            <p:stCondLst>
                              <p:cond delay="0"/>
                            </p:stCondLst>
                            <p:childTnLst>
                              <p:par>
                                <p:cTn id="122" presetID="3" presetClass="entr" presetSubtype="10" fill="hold" grpId="0" nodeType="clickEffect">
                                  <p:stCondLst>
                                    <p:cond delay="0"/>
                                  </p:stCondLst>
                                  <p:childTnLst>
                                    <p:set>
                                      <p:cBhvr>
                                        <p:cTn id="123" dur="1" fill="hold">
                                          <p:stCondLst>
                                            <p:cond delay="0"/>
                                          </p:stCondLst>
                                        </p:cTn>
                                        <p:tgtEl>
                                          <p:spTgt spid="69"/>
                                        </p:tgtEl>
                                        <p:attrNameLst>
                                          <p:attrName>style.visibility</p:attrName>
                                        </p:attrNameLst>
                                      </p:cBhvr>
                                      <p:to>
                                        <p:strVal val="visible"/>
                                      </p:to>
                                    </p:set>
                                    <p:animEffect transition="in" filter="blinds(horizontal)">
                                      <p:cBhvr>
                                        <p:cTn id="124" dur="500"/>
                                        <p:tgtEl>
                                          <p:spTgt spid="69"/>
                                        </p:tgtEl>
                                      </p:cBhvr>
                                    </p:animEffect>
                                  </p:childTnLst>
                                </p:cTn>
                              </p:par>
                            </p:childTnLst>
                          </p:cTn>
                        </p:par>
                      </p:childTnLst>
                    </p:cTn>
                  </p:par>
                  <p:par>
                    <p:cTn id="125" fill="hold">
                      <p:stCondLst>
                        <p:cond delay="indefinite"/>
                      </p:stCondLst>
                      <p:childTnLst>
                        <p:par>
                          <p:cTn id="126" fill="hold">
                            <p:stCondLst>
                              <p:cond delay="0"/>
                            </p:stCondLst>
                            <p:childTnLst>
                              <p:par>
                                <p:cTn id="127" presetID="3" presetClass="entr" presetSubtype="10" fill="hold" grpId="0" nodeType="clickEffect">
                                  <p:stCondLst>
                                    <p:cond delay="0"/>
                                  </p:stCondLst>
                                  <p:childTnLst>
                                    <p:set>
                                      <p:cBhvr>
                                        <p:cTn id="128" dur="1" fill="hold">
                                          <p:stCondLst>
                                            <p:cond delay="0"/>
                                          </p:stCondLst>
                                        </p:cTn>
                                        <p:tgtEl>
                                          <p:spTgt spid="75"/>
                                        </p:tgtEl>
                                        <p:attrNameLst>
                                          <p:attrName>style.visibility</p:attrName>
                                        </p:attrNameLst>
                                      </p:cBhvr>
                                      <p:to>
                                        <p:strVal val="visible"/>
                                      </p:to>
                                    </p:set>
                                    <p:animEffect transition="in" filter="blinds(horizontal)">
                                      <p:cBhvr>
                                        <p:cTn id="129" dur="500"/>
                                        <p:tgtEl>
                                          <p:spTgt spid="75"/>
                                        </p:tgtEl>
                                      </p:cBhvr>
                                    </p:animEffect>
                                  </p:childTnLst>
                                </p:cTn>
                              </p:par>
                            </p:childTnLst>
                          </p:cTn>
                        </p:par>
                      </p:childTnLst>
                    </p:cTn>
                  </p:par>
                  <p:par>
                    <p:cTn id="130" fill="hold">
                      <p:stCondLst>
                        <p:cond delay="indefinite"/>
                      </p:stCondLst>
                      <p:childTnLst>
                        <p:par>
                          <p:cTn id="131" fill="hold">
                            <p:stCondLst>
                              <p:cond delay="0"/>
                            </p:stCondLst>
                            <p:childTnLst>
                              <p:par>
                                <p:cTn id="132" presetID="3" presetClass="entr" presetSubtype="10" fill="hold" grpId="0" nodeType="clickEffect">
                                  <p:stCondLst>
                                    <p:cond delay="0"/>
                                  </p:stCondLst>
                                  <p:childTnLst>
                                    <p:set>
                                      <p:cBhvr>
                                        <p:cTn id="133" dur="1" fill="hold">
                                          <p:stCondLst>
                                            <p:cond delay="0"/>
                                          </p:stCondLst>
                                        </p:cTn>
                                        <p:tgtEl>
                                          <p:spTgt spid="61"/>
                                        </p:tgtEl>
                                        <p:attrNameLst>
                                          <p:attrName>style.visibility</p:attrName>
                                        </p:attrNameLst>
                                      </p:cBhvr>
                                      <p:to>
                                        <p:strVal val="visible"/>
                                      </p:to>
                                    </p:set>
                                    <p:animEffect transition="in" filter="blinds(horizontal)">
                                      <p:cBhvr>
                                        <p:cTn id="134" dur="5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P spid="46" grpId="0"/>
      <p:bldP spid="47" grpId="0"/>
      <p:bldP spid="48" grpId="0"/>
      <p:bldP spid="50" grpId="0"/>
      <p:bldP spid="52" grpId="0"/>
      <p:bldP spid="53" grpId="0"/>
      <p:bldP spid="54" grpId="0"/>
      <p:bldP spid="55" grpId="0"/>
      <p:bldP spid="57" grpId="0"/>
      <p:bldP spid="58" grpId="0"/>
      <p:bldP spid="60" grpId="0"/>
      <p:bldP spid="61" grpId="0"/>
      <p:bldP spid="63" grpId="0" animBg="1"/>
      <p:bldP spid="64" grpId="0"/>
      <p:bldP spid="65" grpId="0" animBg="1"/>
      <p:bldP spid="66" grpId="0" animBg="1"/>
      <p:bldP spid="67" grpId="0" animBg="1"/>
      <p:bldP spid="68" grpId="0" animBg="1"/>
      <p:bldP spid="69" grpId="0" animBg="1"/>
      <p:bldP spid="70" grpId="0" animBg="1"/>
      <p:bldP spid="71" grpId="0"/>
      <p:bldP spid="72" grpId="0"/>
      <p:bldP spid="73" grpId="0"/>
      <p:bldP spid="74" grpId="0"/>
      <p:bldP spid="7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3581400" cy="5029200"/>
          </a:xfrm>
        </p:spPr>
        <p:txBody>
          <a:bodyPr>
            <a:normAutofit fontScale="92500" lnSpcReduction="10000"/>
          </a:bodyPr>
          <a:lstStyle/>
          <a:p>
            <a:pPr marL="0" indent="0" algn="ctr">
              <a:buNone/>
            </a:pPr>
            <a:r>
              <a:rPr lang="en-GB" sz="1400" b="1" dirty="0">
                <a:latin typeface="Comic Sans MS" pitchFamily="66" charset="0"/>
              </a:rPr>
              <a:t>You can solve problems involving the direct impact of two particles by using conservation of linear momentum and Newton’s Law of Restitution</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Two small spheres have mass 3m and 4m respectively. They are moving towards each other in opposite directions on a smooth horizontal plane. P has speed 3u and Q has speed 2u just before the impact. The coefficient of restitution between P and Q is e.</a:t>
            </a:r>
          </a:p>
          <a:p>
            <a:pPr marL="0" indent="0" algn="ctr">
              <a:buNone/>
            </a:pPr>
            <a:endParaRPr lang="en-GB" sz="1400" dirty="0">
              <a:latin typeface="Comic Sans MS" pitchFamily="66" charset="0"/>
            </a:endParaRPr>
          </a:p>
          <a:p>
            <a:pPr algn="ctr">
              <a:buAutoNum type="alphaLcParenR"/>
            </a:pPr>
            <a:r>
              <a:rPr lang="en-GB" sz="1400" dirty="0">
                <a:latin typeface="Comic Sans MS" pitchFamily="66" charset="0"/>
              </a:rPr>
              <a:t>Show that the speed of Q after the collisions is given by </a:t>
            </a:r>
            <a:r>
              <a:rPr lang="en-GB" sz="1400" baseline="30000" dirty="0">
                <a:latin typeface="Comic Sans MS" pitchFamily="66" charset="0"/>
              </a:rPr>
              <a:t>u</a:t>
            </a:r>
            <a:r>
              <a:rPr lang="en-GB" sz="1400" dirty="0">
                <a:latin typeface="Comic Sans MS" pitchFamily="66" charset="0"/>
              </a:rPr>
              <a:t>/</a:t>
            </a:r>
            <a:r>
              <a:rPr lang="en-GB" sz="1400" baseline="-25000" dirty="0">
                <a:latin typeface="Comic Sans MS" pitchFamily="66" charset="0"/>
              </a:rPr>
              <a:t>7</a:t>
            </a:r>
            <a:r>
              <a:rPr lang="en-GB" sz="1400" dirty="0">
                <a:latin typeface="Comic Sans MS" pitchFamily="66" charset="0"/>
              </a:rPr>
              <a:t>(15e + 1)</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Given that the direction of motion of P is unchanged, find the range of possible values for e</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Given that the magnitude of the impulse of P on Q is </a:t>
            </a:r>
            <a:r>
              <a:rPr lang="en-GB" sz="1400" baseline="30000" dirty="0">
                <a:latin typeface="Comic Sans MS" pitchFamily="66" charset="0"/>
              </a:rPr>
              <a:t>80mu</a:t>
            </a:r>
            <a:r>
              <a:rPr lang="en-GB" sz="1400" dirty="0">
                <a:latin typeface="Comic Sans MS" pitchFamily="66" charset="0"/>
              </a:rPr>
              <a:t>/</a:t>
            </a:r>
            <a:r>
              <a:rPr lang="en-GB" sz="1400" baseline="-25000" dirty="0">
                <a:latin typeface="Comic Sans MS" pitchFamily="66" charset="0"/>
              </a:rPr>
              <a:t>9</a:t>
            </a:r>
            <a:r>
              <a:rPr lang="en-GB" sz="1400" dirty="0">
                <a:latin typeface="Comic Sans MS" pitchFamily="66" charset="0"/>
              </a:rPr>
              <a:t>, find the value of e</a:t>
            </a:r>
          </a:p>
        </p:txBody>
      </p:sp>
      <p:cxnSp>
        <p:nvCxnSpPr>
          <p:cNvPr id="10" name="Straight Connector 9"/>
          <p:cNvCxnSpPr/>
          <p:nvPr/>
        </p:nvCxnSpPr>
        <p:spPr>
          <a:xfrm>
            <a:off x="4191000" y="14478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191000" y="17526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191000" y="1447800"/>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14" name="TextBox 13"/>
          <p:cNvSpPr txBox="1"/>
          <p:nvPr/>
        </p:nvSpPr>
        <p:spPr>
          <a:xfrm>
            <a:off x="5715000" y="1447800"/>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15" name="Straight Connector 14"/>
          <p:cNvCxnSpPr/>
          <p:nvPr/>
        </p:nvCxnSpPr>
        <p:spPr>
          <a:xfrm>
            <a:off x="5715000" y="14478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239000" y="14478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715000" y="14478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191000" y="14478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4419600" y="21336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5181600" y="21336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5943600" y="21336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705600" y="21336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3" name="Straight Arrow Connector 22"/>
          <p:cNvCxnSpPr/>
          <p:nvPr/>
        </p:nvCxnSpPr>
        <p:spPr>
          <a:xfrm>
            <a:off x="4343400" y="20574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373113" y="1752600"/>
            <a:ext cx="386644" cy="307777"/>
          </a:xfrm>
          <a:prstGeom prst="rect">
            <a:avLst/>
          </a:prstGeom>
          <a:noFill/>
        </p:spPr>
        <p:txBody>
          <a:bodyPr wrap="none" rtlCol="0">
            <a:spAutoFit/>
          </a:bodyPr>
          <a:lstStyle/>
          <a:p>
            <a:pPr algn="ctr"/>
            <a:r>
              <a:rPr lang="en-GB" sz="1400" dirty="0">
                <a:latin typeface="Comic Sans MS" pitchFamily="66" charset="0"/>
              </a:rPr>
              <a:t>3u</a:t>
            </a:r>
          </a:p>
        </p:txBody>
      </p:sp>
      <p:cxnSp>
        <p:nvCxnSpPr>
          <p:cNvPr id="25" name="Straight Arrow Connector 24"/>
          <p:cNvCxnSpPr/>
          <p:nvPr/>
        </p:nvCxnSpPr>
        <p:spPr>
          <a:xfrm>
            <a:off x="6629400" y="20574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6679952" y="1752600"/>
            <a:ext cx="344966" cy="307777"/>
          </a:xfrm>
          <a:prstGeom prst="rect">
            <a:avLst/>
          </a:prstGeom>
          <a:noFill/>
        </p:spPr>
        <p:txBody>
          <a:bodyPr wrap="none" rtlCol="0">
            <a:spAutoFit/>
          </a:bodyPr>
          <a:lstStyle/>
          <a:p>
            <a:pPr algn="ctr"/>
            <a:r>
              <a:rPr lang="en-GB" sz="1400" dirty="0">
                <a:latin typeface="Comic Sans MS" pitchFamily="66" charset="0"/>
              </a:rPr>
              <a:t>v</a:t>
            </a:r>
            <a:r>
              <a:rPr lang="en-GB" sz="1400" baseline="-25000" dirty="0">
                <a:latin typeface="Comic Sans MS" pitchFamily="66" charset="0"/>
              </a:rPr>
              <a:t>2</a:t>
            </a:r>
          </a:p>
        </p:txBody>
      </p:sp>
      <p:cxnSp>
        <p:nvCxnSpPr>
          <p:cNvPr id="27" name="Straight Connector 26"/>
          <p:cNvCxnSpPr/>
          <p:nvPr/>
        </p:nvCxnSpPr>
        <p:spPr>
          <a:xfrm>
            <a:off x="4191000" y="27432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343400" y="2133600"/>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29" name="TextBox 28"/>
          <p:cNvSpPr txBox="1"/>
          <p:nvPr/>
        </p:nvSpPr>
        <p:spPr>
          <a:xfrm>
            <a:off x="5867400" y="2133600"/>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30" name="TextBox 29"/>
          <p:cNvSpPr txBox="1"/>
          <p:nvPr/>
        </p:nvSpPr>
        <p:spPr>
          <a:xfrm>
            <a:off x="5105400" y="2133600"/>
            <a:ext cx="457200" cy="307777"/>
          </a:xfrm>
          <a:prstGeom prst="rect">
            <a:avLst/>
          </a:prstGeom>
          <a:noFill/>
        </p:spPr>
        <p:txBody>
          <a:bodyPr wrap="square" rtlCol="0">
            <a:spAutoFit/>
          </a:bodyPr>
          <a:lstStyle/>
          <a:p>
            <a:pPr algn="ctr"/>
            <a:r>
              <a:rPr lang="en-GB" sz="1400" dirty="0">
                <a:latin typeface="Comic Sans MS" pitchFamily="66" charset="0"/>
              </a:rPr>
              <a:t>Q</a:t>
            </a:r>
          </a:p>
        </p:txBody>
      </p:sp>
      <p:sp>
        <p:nvSpPr>
          <p:cNvPr id="31" name="TextBox 30"/>
          <p:cNvSpPr txBox="1"/>
          <p:nvPr/>
        </p:nvSpPr>
        <p:spPr>
          <a:xfrm>
            <a:off x="6629400" y="2133600"/>
            <a:ext cx="457200" cy="307777"/>
          </a:xfrm>
          <a:prstGeom prst="rect">
            <a:avLst/>
          </a:prstGeom>
          <a:noFill/>
        </p:spPr>
        <p:txBody>
          <a:bodyPr wrap="square" rtlCol="0">
            <a:spAutoFit/>
          </a:bodyPr>
          <a:lstStyle/>
          <a:p>
            <a:pPr algn="ctr"/>
            <a:r>
              <a:rPr lang="en-GB" sz="1400" dirty="0">
                <a:latin typeface="Comic Sans MS" pitchFamily="66" charset="0"/>
              </a:rPr>
              <a:t>Q</a:t>
            </a:r>
          </a:p>
        </p:txBody>
      </p:sp>
      <p:cxnSp>
        <p:nvCxnSpPr>
          <p:cNvPr id="32" name="Straight Arrow Connector 31"/>
          <p:cNvCxnSpPr/>
          <p:nvPr/>
        </p:nvCxnSpPr>
        <p:spPr>
          <a:xfrm flipH="1">
            <a:off x="5105400" y="20574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5135113" y="1752600"/>
            <a:ext cx="386644" cy="307777"/>
          </a:xfrm>
          <a:prstGeom prst="rect">
            <a:avLst/>
          </a:prstGeom>
          <a:noFill/>
        </p:spPr>
        <p:txBody>
          <a:bodyPr wrap="none" rtlCol="0">
            <a:spAutoFit/>
          </a:bodyPr>
          <a:lstStyle/>
          <a:p>
            <a:pPr algn="ctr"/>
            <a:r>
              <a:rPr lang="en-GB" sz="1400" dirty="0">
                <a:latin typeface="Comic Sans MS" pitchFamily="66" charset="0"/>
              </a:rPr>
              <a:t>2u</a:t>
            </a:r>
          </a:p>
        </p:txBody>
      </p:sp>
      <p:cxnSp>
        <p:nvCxnSpPr>
          <p:cNvPr id="34" name="Straight Arrow Connector 33"/>
          <p:cNvCxnSpPr/>
          <p:nvPr/>
        </p:nvCxnSpPr>
        <p:spPr>
          <a:xfrm>
            <a:off x="5867400" y="20574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5927570" y="1752600"/>
            <a:ext cx="325730" cy="307777"/>
          </a:xfrm>
          <a:prstGeom prst="rect">
            <a:avLst/>
          </a:prstGeom>
          <a:noFill/>
        </p:spPr>
        <p:txBody>
          <a:bodyPr wrap="none" rtlCol="0">
            <a:spAutoFit/>
          </a:bodyPr>
          <a:lstStyle/>
          <a:p>
            <a:pPr algn="ctr"/>
            <a:r>
              <a:rPr lang="en-GB" sz="1400" dirty="0">
                <a:latin typeface="Comic Sans MS" pitchFamily="66" charset="0"/>
              </a:rPr>
              <a:t>v</a:t>
            </a:r>
            <a:r>
              <a:rPr lang="en-GB" sz="1400" baseline="-25000" dirty="0">
                <a:latin typeface="Comic Sans MS" pitchFamily="66" charset="0"/>
              </a:rPr>
              <a:t>1</a:t>
            </a:r>
          </a:p>
        </p:txBody>
      </p:sp>
      <p:sp>
        <p:nvSpPr>
          <p:cNvPr id="36" name="TextBox 35"/>
          <p:cNvSpPr txBox="1"/>
          <p:nvPr/>
        </p:nvSpPr>
        <p:spPr>
          <a:xfrm>
            <a:off x="4353762" y="2438400"/>
            <a:ext cx="433132" cy="307777"/>
          </a:xfrm>
          <a:prstGeom prst="rect">
            <a:avLst/>
          </a:prstGeom>
          <a:noFill/>
        </p:spPr>
        <p:txBody>
          <a:bodyPr wrap="none" rtlCol="0">
            <a:spAutoFit/>
          </a:bodyPr>
          <a:lstStyle/>
          <a:p>
            <a:pPr algn="ctr"/>
            <a:r>
              <a:rPr lang="en-GB" sz="1400" dirty="0">
                <a:latin typeface="Comic Sans MS" pitchFamily="66" charset="0"/>
              </a:rPr>
              <a:t>3m</a:t>
            </a:r>
          </a:p>
        </p:txBody>
      </p:sp>
      <p:sp>
        <p:nvSpPr>
          <p:cNvPr id="37" name="TextBox 36"/>
          <p:cNvSpPr txBox="1"/>
          <p:nvPr/>
        </p:nvSpPr>
        <p:spPr>
          <a:xfrm>
            <a:off x="5877762" y="2438400"/>
            <a:ext cx="433132" cy="307777"/>
          </a:xfrm>
          <a:prstGeom prst="rect">
            <a:avLst/>
          </a:prstGeom>
          <a:noFill/>
        </p:spPr>
        <p:txBody>
          <a:bodyPr wrap="none" rtlCol="0">
            <a:spAutoFit/>
          </a:bodyPr>
          <a:lstStyle/>
          <a:p>
            <a:pPr algn="ctr"/>
            <a:r>
              <a:rPr lang="en-GB" sz="1400" dirty="0">
                <a:latin typeface="Comic Sans MS" pitchFamily="66" charset="0"/>
              </a:rPr>
              <a:t>3m</a:t>
            </a:r>
          </a:p>
        </p:txBody>
      </p:sp>
      <p:sp>
        <p:nvSpPr>
          <p:cNvPr id="38" name="TextBox 37"/>
          <p:cNvSpPr txBox="1"/>
          <p:nvPr/>
        </p:nvSpPr>
        <p:spPr>
          <a:xfrm>
            <a:off x="5115762" y="2438400"/>
            <a:ext cx="433132" cy="307777"/>
          </a:xfrm>
          <a:prstGeom prst="rect">
            <a:avLst/>
          </a:prstGeom>
          <a:noFill/>
        </p:spPr>
        <p:txBody>
          <a:bodyPr wrap="none" rtlCol="0">
            <a:spAutoFit/>
          </a:bodyPr>
          <a:lstStyle/>
          <a:p>
            <a:pPr algn="ctr"/>
            <a:r>
              <a:rPr lang="en-GB" sz="1400" dirty="0">
                <a:latin typeface="Comic Sans MS" pitchFamily="66" charset="0"/>
              </a:rPr>
              <a:t>4m</a:t>
            </a:r>
          </a:p>
        </p:txBody>
      </p:sp>
      <p:sp>
        <p:nvSpPr>
          <p:cNvPr id="39" name="TextBox 38"/>
          <p:cNvSpPr txBox="1"/>
          <p:nvPr/>
        </p:nvSpPr>
        <p:spPr>
          <a:xfrm>
            <a:off x="6639762" y="2438400"/>
            <a:ext cx="433132" cy="307777"/>
          </a:xfrm>
          <a:prstGeom prst="rect">
            <a:avLst/>
          </a:prstGeom>
          <a:noFill/>
        </p:spPr>
        <p:txBody>
          <a:bodyPr wrap="none" rtlCol="0">
            <a:spAutoFit/>
          </a:bodyPr>
          <a:lstStyle/>
          <a:p>
            <a:pPr algn="ctr"/>
            <a:r>
              <a:rPr lang="en-GB" sz="1400" dirty="0">
                <a:latin typeface="Comic Sans MS" pitchFamily="66" charset="0"/>
              </a:rPr>
              <a:t>4m</a:t>
            </a:r>
          </a:p>
        </p:txBody>
      </p:sp>
      <mc:AlternateContent xmlns:mc="http://schemas.openxmlformats.org/markup-compatibility/2006" xmlns:a14="http://schemas.microsoft.com/office/drawing/2010/main">
        <mc:Choice Requires="a14">
          <p:sp>
            <p:nvSpPr>
              <p:cNvPr id="43" name="TextBox 42"/>
              <p:cNvSpPr txBox="1"/>
              <p:nvPr/>
            </p:nvSpPr>
            <p:spPr>
              <a:xfrm>
                <a:off x="7391400" y="1600200"/>
                <a:ext cx="14478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5</m:t>
                      </m:r>
                      <m:r>
                        <a:rPr lang="en-GB" sz="1600" b="0" i="1" smtClean="0">
                          <a:solidFill>
                            <a:srgbClr val="FF0000"/>
                          </a:solidFill>
                          <a:latin typeface="Cambria Math"/>
                        </a:rPr>
                        <m:t>𝑢𝑒</m:t>
                      </m:r>
                      <m:r>
                        <a:rPr lang="en-GB" sz="1600" b="0" i="1" smtClean="0">
                          <a:solidFill>
                            <a:srgbClr val="FF0000"/>
                          </a:solidFill>
                          <a:latin typeface="Cambria Math"/>
                        </a:rPr>
                        <m:t>=</m:t>
                      </m:r>
                      <m:sSub>
                        <m:sSubPr>
                          <m:ctrlPr>
                            <a:rPr lang="en-GB" sz="1600" b="0" i="1" smtClean="0">
                              <a:solidFill>
                                <a:srgbClr val="FF0000"/>
                              </a:solidFill>
                              <a:latin typeface="Cambria Math" panose="02040503050406030204" pitchFamily="18" charset="0"/>
                            </a:rPr>
                          </m:ctrlPr>
                        </m:sSubPr>
                        <m:e>
                          <m:r>
                            <a:rPr lang="en-GB" sz="1600" b="0" i="1" smtClean="0">
                              <a:solidFill>
                                <a:srgbClr val="FF0000"/>
                              </a:solidFill>
                              <a:latin typeface="Cambria Math"/>
                            </a:rPr>
                            <m:t>𝑣</m:t>
                          </m:r>
                        </m:e>
                        <m:sub>
                          <m:r>
                            <a:rPr lang="en-GB" sz="1600" b="0" i="1" smtClean="0">
                              <a:solidFill>
                                <a:srgbClr val="FF0000"/>
                              </a:solidFill>
                              <a:latin typeface="Cambria Math"/>
                            </a:rPr>
                            <m:t>2</m:t>
                          </m:r>
                        </m:sub>
                      </m:sSub>
                      <m:r>
                        <a:rPr lang="en-GB" sz="1600" b="0" i="1" smtClean="0">
                          <a:solidFill>
                            <a:srgbClr val="FF0000"/>
                          </a:solidFill>
                          <a:latin typeface="Cambria Math"/>
                        </a:rPr>
                        <m:t>−</m:t>
                      </m:r>
                      <m:sSub>
                        <m:sSubPr>
                          <m:ctrlPr>
                            <a:rPr lang="en-GB" sz="1600" b="0" i="1" smtClean="0">
                              <a:solidFill>
                                <a:srgbClr val="FF0000"/>
                              </a:solidFill>
                              <a:latin typeface="Cambria Math" panose="02040503050406030204" pitchFamily="18" charset="0"/>
                            </a:rPr>
                          </m:ctrlPr>
                        </m:sSubPr>
                        <m:e>
                          <m:r>
                            <a:rPr lang="en-GB" sz="1600" b="0" i="1" smtClean="0">
                              <a:solidFill>
                                <a:srgbClr val="FF0000"/>
                              </a:solidFill>
                              <a:latin typeface="Cambria Math"/>
                            </a:rPr>
                            <m:t>𝑣</m:t>
                          </m:r>
                        </m:e>
                        <m:sub>
                          <m:r>
                            <a:rPr lang="en-GB" sz="1600" b="0" i="1" smtClean="0">
                              <a:solidFill>
                                <a:srgbClr val="FF0000"/>
                              </a:solidFill>
                              <a:latin typeface="Cambria Math"/>
                            </a:rPr>
                            <m:t>1</m:t>
                          </m:r>
                        </m:sub>
                      </m:sSub>
                    </m:oMath>
                  </m:oMathPara>
                </a14:m>
                <a:endParaRPr lang="en-GB" sz="1600" dirty="0">
                  <a:solidFill>
                    <a:srgbClr val="FF0000"/>
                  </a:solidFill>
                </a:endParaRPr>
              </a:p>
            </p:txBody>
          </p:sp>
        </mc:Choice>
        <mc:Fallback xmlns="">
          <p:sp>
            <p:nvSpPr>
              <p:cNvPr id="43" name="TextBox 42"/>
              <p:cNvSpPr txBox="1">
                <a:spLocks noRot="1" noChangeAspect="1" noMove="1" noResize="1" noEditPoints="1" noAdjustHandles="1" noChangeArrowheads="1" noChangeShapeType="1" noTextEdit="1"/>
              </p:cNvSpPr>
              <p:nvPr/>
            </p:nvSpPr>
            <p:spPr>
              <a:xfrm>
                <a:off x="7391400" y="1600200"/>
                <a:ext cx="1447800" cy="338554"/>
              </a:xfrm>
              <a:prstGeom prst="rect">
                <a:avLst/>
              </a:prstGeom>
              <a:blipFill rotWithShape="1">
                <a:blip r:embed="rId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4" name="TextBox 43"/>
              <p:cNvSpPr txBox="1"/>
              <p:nvPr/>
            </p:nvSpPr>
            <p:spPr>
              <a:xfrm>
                <a:off x="7391400" y="2057400"/>
                <a:ext cx="15240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𝑢</m:t>
                      </m:r>
                      <m:r>
                        <a:rPr lang="en-GB" sz="1600" b="0" i="1" smtClean="0">
                          <a:solidFill>
                            <a:srgbClr val="FF0000"/>
                          </a:solidFill>
                          <a:latin typeface="Cambria Math"/>
                        </a:rPr>
                        <m:t>=3</m:t>
                      </m:r>
                      <m:sSub>
                        <m:sSubPr>
                          <m:ctrlPr>
                            <a:rPr lang="en-GB" sz="1600" b="0" i="1" smtClean="0">
                              <a:solidFill>
                                <a:srgbClr val="FF0000"/>
                              </a:solidFill>
                              <a:latin typeface="Cambria Math" panose="02040503050406030204" pitchFamily="18" charset="0"/>
                            </a:rPr>
                          </m:ctrlPr>
                        </m:sSubPr>
                        <m:e>
                          <m:r>
                            <a:rPr lang="en-GB" sz="1600" b="1" i="1" smtClean="0">
                              <a:solidFill>
                                <a:srgbClr val="FF0000"/>
                              </a:solidFill>
                              <a:latin typeface="Cambria Math"/>
                            </a:rPr>
                            <m:t>𝒗</m:t>
                          </m:r>
                        </m:e>
                        <m:sub>
                          <m:r>
                            <a:rPr lang="en-GB" sz="1600" b="0" i="1" smtClean="0">
                              <a:solidFill>
                                <a:srgbClr val="FF0000"/>
                              </a:solidFill>
                              <a:latin typeface="Cambria Math"/>
                            </a:rPr>
                            <m:t>1</m:t>
                          </m:r>
                        </m:sub>
                      </m:sSub>
                      <m:r>
                        <a:rPr lang="en-GB" sz="1600" b="0" i="1" smtClean="0">
                          <a:solidFill>
                            <a:srgbClr val="FF0000"/>
                          </a:solidFill>
                          <a:latin typeface="Cambria Math"/>
                        </a:rPr>
                        <m:t>+4</m:t>
                      </m:r>
                      <m:sSub>
                        <m:sSubPr>
                          <m:ctrlPr>
                            <a:rPr lang="en-GB" sz="1600" b="0" i="1" smtClean="0">
                              <a:solidFill>
                                <a:srgbClr val="FF0000"/>
                              </a:solidFill>
                              <a:latin typeface="Cambria Math" panose="02040503050406030204" pitchFamily="18" charset="0"/>
                            </a:rPr>
                          </m:ctrlPr>
                        </m:sSubPr>
                        <m:e>
                          <m:r>
                            <a:rPr lang="en-GB" sz="1600" b="1" i="1" smtClean="0">
                              <a:solidFill>
                                <a:srgbClr val="FF0000"/>
                              </a:solidFill>
                              <a:latin typeface="Cambria Math"/>
                            </a:rPr>
                            <m:t>𝒗</m:t>
                          </m:r>
                        </m:e>
                        <m:sub>
                          <m:r>
                            <a:rPr lang="en-GB" sz="1600" b="0" i="1" smtClean="0">
                              <a:solidFill>
                                <a:srgbClr val="FF0000"/>
                              </a:solidFill>
                              <a:latin typeface="Cambria Math"/>
                            </a:rPr>
                            <m:t>2</m:t>
                          </m:r>
                        </m:sub>
                      </m:sSub>
                    </m:oMath>
                  </m:oMathPara>
                </a14:m>
                <a:endParaRPr lang="en-GB" sz="1600" dirty="0">
                  <a:solidFill>
                    <a:srgbClr val="FF0000"/>
                  </a:solidFill>
                </a:endParaRPr>
              </a:p>
            </p:txBody>
          </p:sp>
        </mc:Choice>
        <mc:Fallback xmlns="">
          <p:sp>
            <p:nvSpPr>
              <p:cNvPr id="44" name="TextBox 43"/>
              <p:cNvSpPr txBox="1">
                <a:spLocks noRot="1" noChangeAspect="1" noMove="1" noResize="1" noEditPoints="1" noAdjustHandles="1" noChangeArrowheads="1" noChangeShapeType="1" noTextEdit="1"/>
              </p:cNvSpPr>
              <p:nvPr/>
            </p:nvSpPr>
            <p:spPr>
              <a:xfrm>
                <a:off x="7391400" y="2057400"/>
                <a:ext cx="1524000" cy="338554"/>
              </a:xfrm>
              <a:prstGeom prst="rect">
                <a:avLst/>
              </a:prstGeom>
              <a:blipFill rotWithShape="1">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1" name="TextBox 60"/>
              <p:cNvSpPr txBox="1"/>
              <p:nvPr/>
            </p:nvSpPr>
            <p:spPr>
              <a:xfrm>
                <a:off x="4114800" y="3048000"/>
                <a:ext cx="1828800" cy="513154"/>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f>
                        <m:fPr>
                          <m:ctrlPr>
                            <a:rPr lang="en-GB" sz="1600" b="0" i="1" smtClean="0">
                              <a:solidFill>
                                <a:schemeClr val="tx1"/>
                              </a:solidFill>
                              <a:latin typeface="Cambria Math" panose="02040503050406030204" pitchFamily="18" charset="0"/>
                            </a:rPr>
                          </m:ctrlPr>
                        </m:fPr>
                        <m:num>
                          <m:r>
                            <a:rPr lang="en-GB" sz="1600" b="0" i="1" smtClean="0">
                              <a:solidFill>
                                <a:schemeClr val="tx1"/>
                              </a:solidFill>
                              <a:latin typeface="Cambria Math"/>
                            </a:rPr>
                            <m:t>𝑢</m:t>
                          </m:r>
                        </m:num>
                        <m:den>
                          <m:r>
                            <a:rPr lang="en-GB" sz="1600" b="0" i="1" smtClean="0">
                              <a:solidFill>
                                <a:schemeClr val="tx1"/>
                              </a:solidFill>
                              <a:latin typeface="Cambria Math"/>
                            </a:rPr>
                            <m:t>7</m:t>
                          </m:r>
                        </m:den>
                      </m:f>
                      <m:r>
                        <a:rPr lang="en-GB" sz="1600" b="0" i="1" smtClean="0">
                          <a:solidFill>
                            <a:schemeClr val="tx1"/>
                          </a:solidFill>
                          <a:latin typeface="Cambria Math"/>
                        </a:rPr>
                        <m:t>(1−20</m:t>
                      </m:r>
                      <m:r>
                        <a:rPr lang="en-GB" sz="1600" b="0" i="1" smtClean="0">
                          <a:solidFill>
                            <a:schemeClr val="tx1"/>
                          </a:solidFill>
                          <a:latin typeface="Cambria Math"/>
                        </a:rPr>
                        <m:t>𝑒</m:t>
                      </m:r>
                      <m:r>
                        <a:rPr lang="en-GB" sz="1600" b="0" i="1" smtClean="0">
                          <a:solidFill>
                            <a:schemeClr val="tx1"/>
                          </a:solidFill>
                          <a:latin typeface="Cambria Math"/>
                        </a:rPr>
                        <m:t>)=</m:t>
                      </m:r>
                      <m:sSub>
                        <m:sSubPr>
                          <m:ctrlPr>
                            <a:rPr lang="en-GB" sz="1600" b="0" i="1" smtClean="0">
                              <a:solidFill>
                                <a:schemeClr val="tx1"/>
                              </a:solidFill>
                              <a:latin typeface="Cambria Math" panose="02040503050406030204" pitchFamily="18" charset="0"/>
                            </a:rPr>
                          </m:ctrlPr>
                        </m:sSubPr>
                        <m:e>
                          <m:r>
                            <a:rPr lang="en-GB" sz="1600" b="1" i="1" smtClean="0">
                              <a:solidFill>
                                <a:schemeClr val="tx1"/>
                              </a:solidFill>
                              <a:latin typeface="Cambria Math"/>
                            </a:rPr>
                            <m:t>𝒗</m:t>
                          </m:r>
                        </m:e>
                        <m:sub>
                          <m:r>
                            <a:rPr lang="en-GB" sz="1600" b="0" i="1" smtClean="0">
                              <a:solidFill>
                                <a:schemeClr val="tx1"/>
                              </a:solidFill>
                              <a:latin typeface="Cambria Math"/>
                            </a:rPr>
                            <m:t>1</m:t>
                          </m:r>
                        </m:sub>
                      </m:sSub>
                    </m:oMath>
                  </m:oMathPara>
                </a14:m>
                <a:endParaRPr lang="en-GB" sz="1600" dirty="0">
                  <a:solidFill>
                    <a:schemeClr val="tx1"/>
                  </a:solidFill>
                </a:endParaRPr>
              </a:p>
            </p:txBody>
          </p:sp>
        </mc:Choice>
        <mc:Fallback xmlns="">
          <p:sp>
            <p:nvSpPr>
              <p:cNvPr id="61" name="TextBox 60"/>
              <p:cNvSpPr txBox="1">
                <a:spLocks noRot="1" noChangeAspect="1" noMove="1" noResize="1" noEditPoints="1" noAdjustHandles="1" noChangeArrowheads="1" noChangeShapeType="1" noTextEdit="1"/>
              </p:cNvSpPr>
              <p:nvPr/>
            </p:nvSpPr>
            <p:spPr>
              <a:xfrm>
                <a:off x="4114800" y="3048000"/>
                <a:ext cx="1828800" cy="513154"/>
              </a:xfrm>
              <a:prstGeom prst="rect">
                <a:avLst/>
              </a:prstGeom>
              <a:blipFill rotWithShape="1">
                <a:blip r:embed="rId10"/>
                <a:stretch>
                  <a:fillRect b="-3571"/>
                </a:stretch>
              </a:blipFill>
            </p:spPr>
            <p:txBody>
              <a:bodyPr/>
              <a:lstStyle/>
              <a:p>
                <a:r>
                  <a:rPr lang="en-GB">
                    <a:noFill/>
                  </a:rPr>
                  <a:t> </a:t>
                </a:r>
              </a:p>
            </p:txBody>
          </p:sp>
        </mc:Fallback>
      </mc:AlternateContent>
      <p:sp>
        <p:nvSpPr>
          <p:cNvPr id="40" name="TextBox 39"/>
          <p:cNvSpPr txBox="1"/>
          <p:nvPr/>
        </p:nvSpPr>
        <p:spPr>
          <a:xfrm>
            <a:off x="4038600" y="3733800"/>
            <a:ext cx="4953000" cy="954107"/>
          </a:xfrm>
          <a:prstGeom prst="rect">
            <a:avLst/>
          </a:prstGeom>
          <a:noFill/>
        </p:spPr>
        <p:txBody>
          <a:bodyPr wrap="square" rtlCol="0">
            <a:spAutoFit/>
          </a:bodyPr>
          <a:lstStyle/>
          <a:p>
            <a:pPr marL="285750" indent="-285750">
              <a:buFont typeface="Wingdings"/>
              <a:buChar char="à"/>
            </a:pPr>
            <a:r>
              <a:rPr lang="en-GB" sz="1400" dirty="0">
                <a:latin typeface="Comic Sans MS" pitchFamily="66" charset="0"/>
              </a:rPr>
              <a:t>As the direction of motion of P is unchanged, v</a:t>
            </a:r>
            <a:r>
              <a:rPr lang="en-GB" sz="1400" baseline="-25000" dirty="0">
                <a:latin typeface="Comic Sans MS" pitchFamily="66" charset="0"/>
              </a:rPr>
              <a:t>1</a:t>
            </a:r>
            <a:r>
              <a:rPr lang="en-GB" sz="1400" dirty="0">
                <a:latin typeface="Comic Sans MS" pitchFamily="66" charset="0"/>
              </a:rPr>
              <a:t> &gt; 0</a:t>
            </a:r>
          </a:p>
          <a:p>
            <a:pPr marL="285750" indent="-285750">
              <a:buFont typeface="Wingdings"/>
              <a:buChar char="à"/>
            </a:pPr>
            <a:endParaRPr lang="en-GB" sz="1400" dirty="0">
              <a:latin typeface="Comic Sans MS" pitchFamily="66" charset="0"/>
            </a:endParaRPr>
          </a:p>
          <a:p>
            <a:pPr marL="285750" indent="-285750">
              <a:buFont typeface="Wingdings"/>
              <a:buChar char="à"/>
            </a:pPr>
            <a:r>
              <a:rPr lang="en-GB" sz="1400" dirty="0">
                <a:latin typeface="Comic Sans MS" pitchFamily="66" charset="0"/>
              </a:rPr>
              <a:t>As </a:t>
            </a:r>
            <a:r>
              <a:rPr lang="en-GB" sz="1400" baseline="30000" dirty="0">
                <a:latin typeface="Comic Sans MS" pitchFamily="66" charset="0"/>
              </a:rPr>
              <a:t>u</a:t>
            </a:r>
            <a:r>
              <a:rPr lang="en-GB" sz="1400" dirty="0">
                <a:latin typeface="Comic Sans MS" pitchFamily="66" charset="0"/>
              </a:rPr>
              <a:t>/</a:t>
            </a:r>
            <a:r>
              <a:rPr lang="en-GB" sz="1400" baseline="-25000" dirty="0">
                <a:latin typeface="Comic Sans MS" pitchFamily="66" charset="0"/>
              </a:rPr>
              <a:t>7</a:t>
            </a:r>
            <a:r>
              <a:rPr lang="en-GB" sz="1400" dirty="0">
                <a:latin typeface="Comic Sans MS" pitchFamily="66" charset="0"/>
              </a:rPr>
              <a:t> is greater than 0, The expression in the bracket must also be greater than 0…</a:t>
            </a:r>
          </a:p>
        </p:txBody>
      </p:sp>
      <mc:AlternateContent xmlns:mc="http://schemas.openxmlformats.org/markup-compatibility/2006" xmlns:a14="http://schemas.microsoft.com/office/drawing/2010/main">
        <mc:Choice Requires="a14">
          <p:sp>
            <p:nvSpPr>
              <p:cNvPr id="41" name="TextBox 40"/>
              <p:cNvSpPr txBox="1"/>
              <p:nvPr/>
            </p:nvSpPr>
            <p:spPr>
              <a:xfrm>
                <a:off x="4114800" y="4876800"/>
                <a:ext cx="1306448"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1−20</m:t>
                      </m:r>
                      <m:r>
                        <a:rPr lang="en-GB" sz="1600" b="0" i="1" smtClean="0">
                          <a:latin typeface="Cambria Math"/>
                        </a:rPr>
                        <m:t>𝑒</m:t>
                      </m:r>
                      <m:r>
                        <a:rPr lang="en-GB" sz="1600" b="0" i="1" smtClean="0">
                          <a:latin typeface="Cambria Math"/>
                        </a:rPr>
                        <m:t>&gt;0</m:t>
                      </m:r>
                    </m:oMath>
                  </m:oMathPara>
                </a14:m>
                <a:endParaRPr lang="en-GB" sz="1600" dirty="0"/>
              </a:p>
            </p:txBody>
          </p:sp>
        </mc:Choice>
        <mc:Fallback xmlns="">
          <p:sp>
            <p:nvSpPr>
              <p:cNvPr id="41" name="TextBox 40"/>
              <p:cNvSpPr txBox="1">
                <a:spLocks noRot="1" noChangeAspect="1" noMove="1" noResize="1" noEditPoints="1" noAdjustHandles="1" noChangeArrowheads="1" noChangeShapeType="1" noTextEdit="1"/>
              </p:cNvSpPr>
              <p:nvPr/>
            </p:nvSpPr>
            <p:spPr>
              <a:xfrm>
                <a:off x="4114800" y="4876800"/>
                <a:ext cx="1306448" cy="338554"/>
              </a:xfrm>
              <a:prstGeom prst="rect">
                <a:avLst/>
              </a:prstGeom>
              <a:blipFill rotWithShape="1">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6" name="TextBox 75"/>
              <p:cNvSpPr txBox="1"/>
              <p:nvPr/>
            </p:nvSpPr>
            <p:spPr>
              <a:xfrm>
                <a:off x="4724400" y="5334000"/>
                <a:ext cx="947567"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1&gt;20</m:t>
                      </m:r>
                      <m:r>
                        <a:rPr lang="en-GB" sz="1600" b="0" i="1" smtClean="0">
                          <a:latin typeface="Cambria Math"/>
                        </a:rPr>
                        <m:t>𝑒</m:t>
                      </m:r>
                    </m:oMath>
                  </m:oMathPara>
                </a14:m>
                <a:endParaRPr lang="en-GB" sz="1600" dirty="0"/>
              </a:p>
            </p:txBody>
          </p:sp>
        </mc:Choice>
        <mc:Fallback xmlns="">
          <p:sp>
            <p:nvSpPr>
              <p:cNvPr id="76" name="TextBox 75"/>
              <p:cNvSpPr txBox="1">
                <a:spLocks noRot="1" noChangeAspect="1" noMove="1" noResize="1" noEditPoints="1" noAdjustHandles="1" noChangeArrowheads="1" noChangeShapeType="1" noTextEdit="1"/>
              </p:cNvSpPr>
              <p:nvPr/>
            </p:nvSpPr>
            <p:spPr>
              <a:xfrm>
                <a:off x="4724400" y="5334000"/>
                <a:ext cx="947567" cy="338554"/>
              </a:xfrm>
              <a:prstGeom prst="rect">
                <a:avLst/>
              </a:prstGeom>
              <a:blipFill rotWithShape="1">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7" name="TextBox 76"/>
              <p:cNvSpPr txBox="1"/>
              <p:nvPr/>
            </p:nvSpPr>
            <p:spPr>
              <a:xfrm>
                <a:off x="4572000" y="5715000"/>
                <a:ext cx="833754" cy="55496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GB" sz="1600" b="0" i="1" smtClean="0">
                              <a:latin typeface="Cambria Math" panose="02040503050406030204" pitchFamily="18" charset="0"/>
                            </a:rPr>
                          </m:ctrlPr>
                        </m:fPr>
                        <m:num>
                          <m:r>
                            <a:rPr lang="en-GB" sz="1600" b="0" i="1" smtClean="0">
                              <a:latin typeface="Cambria Math"/>
                            </a:rPr>
                            <m:t>1</m:t>
                          </m:r>
                        </m:num>
                        <m:den>
                          <m:r>
                            <a:rPr lang="en-GB" sz="1600" b="0" i="1" smtClean="0">
                              <a:latin typeface="Cambria Math"/>
                            </a:rPr>
                            <m:t>20</m:t>
                          </m:r>
                        </m:den>
                      </m:f>
                      <m:r>
                        <a:rPr lang="en-GB" sz="1600" b="0" i="1" smtClean="0">
                          <a:latin typeface="Cambria Math"/>
                        </a:rPr>
                        <m:t>&gt;</m:t>
                      </m:r>
                      <m:r>
                        <a:rPr lang="en-GB" sz="1600" b="0" i="1" smtClean="0">
                          <a:latin typeface="Cambria Math"/>
                        </a:rPr>
                        <m:t>𝑒</m:t>
                      </m:r>
                    </m:oMath>
                  </m:oMathPara>
                </a14:m>
                <a:endParaRPr lang="en-GB" sz="1600" dirty="0"/>
              </a:p>
            </p:txBody>
          </p:sp>
        </mc:Choice>
        <mc:Fallback xmlns="">
          <p:sp>
            <p:nvSpPr>
              <p:cNvPr id="77" name="TextBox 76"/>
              <p:cNvSpPr txBox="1">
                <a:spLocks noRot="1" noChangeAspect="1" noMove="1" noResize="1" noEditPoints="1" noAdjustHandles="1" noChangeArrowheads="1" noChangeShapeType="1" noTextEdit="1"/>
              </p:cNvSpPr>
              <p:nvPr/>
            </p:nvSpPr>
            <p:spPr>
              <a:xfrm>
                <a:off x="4572000" y="5715000"/>
                <a:ext cx="833754" cy="554960"/>
              </a:xfrm>
              <a:prstGeom prst="rect">
                <a:avLst/>
              </a:prstGeom>
              <a:blipFill rotWithShape="1">
                <a:blip r:embed="rId13"/>
                <a:stretch>
                  <a:fillRect/>
                </a:stretch>
              </a:blipFill>
            </p:spPr>
            <p:txBody>
              <a:bodyPr/>
              <a:lstStyle/>
              <a:p>
                <a:r>
                  <a:rPr lang="en-GB">
                    <a:noFill/>
                  </a:rPr>
                  <a:t> </a:t>
                </a:r>
              </a:p>
            </p:txBody>
          </p:sp>
        </mc:Fallback>
      </mc:AlternateContent>
      <p:sp>
        <p:nvSpPr>
          <p:cNvPr id="78" name="Arc 77"/>
          <p:cNvSpPr/>
          <p:nvPr/>
        </p:nvSpPr>
        <p:spPr>
          <a:xfrm>
            <a:off x="5486400" y="50292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9" name="TextBox 78"/>
          <p:cNvSpPr txBox="1"/>
          <p:nvPr/>
        </p:nvSpPr>
        <p:spPr>
          <a:xfrm>
            <a:off x="5943600" y="5105400"/>
            <a:ext cx="990600" cy="307777"/>
          </a:xfrm>
          <a:prstGeom prst="rect">
            <a:avLst/>
          </a:prstGeom>
          <a:noFill/>
        </p:spPr>
        <p:txBody>
          <a:bodyPr wrap="square" rtlCol="0">
            <a:spAutoFit/>
          </a:bodyPr>
          <a:lstStyle/>
          <a:p>
            <a:pPr algn="ctr"/>
            <a:r>
              <a:rPr lang="en-GB" sz="1400" dirty="0">
                <a:solidFill>
                  <a:srgbClr val="FF0000"/>
                </a:solidFill>
                <a:latin typeface="Comic Sans MS" pitchFamily="66" charset="0"/>
              </a:rPr>
              <a:t>Add 20e</a:t>
            </a:r>
            <a:endParaRPr lang="en-GB" sz="1400" b="1" baseline="-25000" dirty="0">
              <a:solidFill>
                <a:srgbClr val="FF0000"/>
              </a:solidFill>
              <a:latin typeface="Comic Sans MS" pitchFamily="66" charset="0"/>
            </a:endParaRPr>
          </a:p>
        </p:txBody>
      </p:sp>
      <p:sp>
        <p:nvSpPr>
          <p:cNvPr id="80" name="Arc 79"/>
          <p:cNvSpPr/>
          <p:nvPr/>
        </p:nvSpPr>
        <p:spPr>
          <a:xfrm>
            <a:off x="5486400" y="55626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1" name="TextBox 80"/>
          <p:cNvSpPr txBox="1"/>
          <p:nvPr/>
        </p:nvSpPr>
        <p:spPr>
          <a:xfrm>
            <a:off x="5943600" y="5638800"/>
            <a:ext cx="1219200" cy="307777"/>
          </a:xfrm>
          <a:prstGeom prst="rect">
            <a:avLst/>
          </a:prstGeom>
          <a:noFill/>
        </p:spPr>
        <p:txBody>
          <a:bodyPr wrap="square" rtlCol="0">
            <a:spAutoFit/>
          </a:bodyPr>
          <a:lstStyle/>
          <a:p>
            <a:pPr algn="ctr"/>
            <a:r>
              <a:rPr lang="en-GB" sz="1400" dirty="0">
                <a:solidFill>
                  <a:srgbClr val="FF0000"/>
                </a:solidFill>
                <a:latin typeface="Comic Sans MS" pitchFamily="66" charset="0"/>
              </a:rPr>
              <a:t>Divide by 20</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82" name="TextBox 81"/>
              <p:cNvSpPr txBox="1"/>
              <p:nvPr/>
            </p:nvSpPr>
            <p:spPr>
              <a:xfrm>
                <a:off x="2545079" y="5273040"/>
                <a:ext cx="1085490" cy="49705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1400" b="0" i="1" smtClean="0">
                          <a:solidFill>
                            <a:srgbClr val="FF0000"/>
                          </a:solidFill>
                          <a:latin typeface="Cambria Math" panose="02040503050406030204" pitchFamily="18" charset="0"/>
                          <a:ea typeface="Cambria Math" panose="02040503050406030204" pitchFamily="18" charset="0"/>
                        </a:rPr>
                        <m:t>0</m:t>
                      </m:r>
                      <m:r>
                        <a:rPr lang="en-GB" sz="1400" b="0" i="1" smtClean="0">
                          <a:solidFill>
                            <a:srgbClr val="FF0000"/>
                          </a:solidFill>
                          <a:latin typeface="Cambria Math" panose="02040503050406030204" pitchFamily="18" charset="0"/>
                          <a:ea typeface="Cambria Math" panose="02040503050406030204" pitchFamily="18" charset="0"/>
                        </a:rPr>
                        <m:t>≤</m:t>
                      </m:r>
                      <m:r>
                        <a:rPr lang="en-GB" sz="1400" b="0" i="1" smtClean="0">
                          <a:solidFill>
                            <a:srgbClr val="FF0000"/>
                          </a:solidFill>
                          <a:latin typeface="Cambria Math"/>
                        </a:rPr>
                        <m:t>𝑒</m:t>
                      </m:r>
                      <m:r>
                        <a:rPr lang="en-GB" sz="1400" b="0" i="1" smtClean="0">
                          <a:solidFill>
                            <a:srgbClr val="FF0000"/>
                          </a:solidFill>
                          <a:latin typeface="Cambria Math"/>
                        </a:rPr>
                        <m:t>&lt;</m:t>
                      </m:r>
                      <m:f>
                        <m:fPr>
                          <m:ctrlPr>
                            <a:rPr lang="en-GB" sz="1400" i="1">
                              <a:solidFill>
                                <a:srgbClr val="FF0000"/>
                              </a:solidFill>
                              <a:latin typeface="Cambria Math" panose="02040503050406030204" pitchFamily="18" charset="0"/>
                            </a:rPr>
                          </m:ctrlPr>
                        </m:fPr>
                        <m:num>
                          <m:r>
                            <a:rPr lang="en-GB" sz="1400" i="1">
                              <a:solidFill>
                                <a:srgbClr val="FF0000"/>
                              </a:solidFill>
                              <a:latin typeface="Cambria Math"/>
                            </a:rPr>
                            <m:t>1</m:t>
                          </m:r>
                        </m:num>
                        <m:den>
                          <m:r>
                            <a:rPr lang="en-GB" sz="1400" i="1">
                              <a:solidFill>
                                <a:srgbClr val="FF0000"/>
                              </a:solidFill>
                              <a:latin typeface="Cambria Math"/>
                            </a:rPr>
                            <m:t>20</m:t>
                          </m:r>
                        </m:den>
                      </m:f>
                    </m:oMath>
                  </m:oMathPara>
                </a14:m>
                <a:endParaRPr lang="en-GB" sz="1400" dirty="0">
                  <a:solidFill>
                    <a:srgbClr val="FF0000"/>
                  </a:solidFill>
                </a:endParaRPr>
              </a:p>
            </p:txBody>
          </p:sp>
        </mc:Choice>
        <mc:Fallback xmlns="">
          <p:sp>
            <p:nvSpPr>
              <p:cNvPr id="82" name="TextBox 81"/>
              <p:cNvSpPr txBox="1">
                <a:spLocks noRot="1" noChangeAspect="1" noMove="1" noResize="1" noEditPoints="1" noAdjustHandles="1" noChangeArrowheads="1" noChangeShapeType="1" noTextEdit="1"/>
              </p:cNvSpPr>
              <p:nvPr/>
            </p:nvSpPr>
            <p:spPr>
              <a:xfrm>
                <a:off x="2545079" y="5273040"/>
                <a:ext cx="1085490" cy="497059"/>
              </a:xfrm>
              <a:prstGeom prst="rect">
                <a:avLst/>
              </a:prstGeom>
              <a:blipFill>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3" name="TextBox 52"/>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53" name="TextBox 52"/>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4" name="TextBox 53"/>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54" name="TextBox 53"/>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5" name="TextBox 54"/>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55" name="TextBox 54"/>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6" name="TextBox 55"/>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56" name="TextBox 55"/>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18"/>
                <a:stretch>
                  <a:fillRect b="-3846"/>
                </a:stretch>
              </a:blipFill>
            </p:spPr>
            <p:txBody>
              <a:bodyPr/>
              <a:lstStyle/>
              <a:p>
                <a:r>
                  <a:rPr lang="en-GB">
                    <a:noFill/>
                  </a:rPr>
                  <a:t> </a:t>
                </a:r>
              </a:p>
            </p:txBody>
          </p:sp>
        </mc:Fallback>
      </mc:AlternateContent>
      <p:sp>
        <p:nvSpPr>
          <p:cNvPr id="57" name="TextBox 56"/>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19"/>
              </a:rPr>
              <a:t>Applet for collision demonstrations</a:t>
            </a:r>
            <a:endParaRPr lang="en-GB" sz="1400" dirty="0">
              <a:latin typeface="Comic Sans MS" pitchFamily="66" charset="0"/>
            </a:endParaRPr>
          </a:p>
        </p:txBody>
      </p:sp>
      <p:sp>
        <p:nvSpPr>
          <p:cNvPr id="58"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59" name="テキスト ボックス 3">
            <a:extLst>
              <a:ext uri="{FF2B5EF4-FFF2-40B4-BE49-F238E27FC236}">
                <a16:creationId xmlns:a16="http://schemas.microsoft.com/office/drawing/2014/main" id="{6B541AC0-0713-47D7-9D98-F34D1BB5D915}"/>
              </a:ext>
            </a:extLst>
          </p:cNvPr>
          <p:cNvSpPr txBox="1"/>
          <p:nvPr/>
        </p:nvSpPr>
        <p:spPr>
          <a:xfrm>
            <a:off x="8649954" y="6488668"/>
            <a:ext cx="494046" cy="369332"/>
          </a:xfrm>
          <a:prstGeom prst="rect">
            <a:avLst/>
          </a:prstGeom>
          <a:noFill/>
        </p:spPr>
        <p:txBody>
          <a:bodyPr wrap="none" rtlCol="0">
            <a:spAutoFit/>
          </a:bodyPr>
          <a:lstStyle/>
          <a:p>
            <a:r>
              <a:rPr lang="en-US" dirty="0">
                <a:latin typeface="Comic Sans MS" panose="030F0702030302020204" pitchFamily="66" charset="0"/>
              </a:rPr>
              <a:t>4A</a:t>
            </a:r>
            <a:endParaRPr lang="en-GB" dirty="0">
              <a:latin typeface="Comic Sans MS" panose="030F0702030302020204" pitchFamily="66" charset="0"/>
            </a:endParaRPr>
          </a:p>
        </p:txBody>
      </p:sp>
      <mc:AlternateContent xmlns:mc="http://schemas.openxmlformats.org/markup-compatibility/2006" xmlns:a14="http://schemas.microsoft.com/office/drawing/2010/main">
        <mc:Choice Requires="a14">
          <p:sp>
            <p:nvSpPr>
              <p:cNvPr id="2" name="TextBox 1"/>
              <p:cNvSpPr txBox="1"/>
              <p:nvPr/>
            </p:nvSpPr>
            <p:spPr>
              <a:xfrm>
                <a:off x="165463" y="5364480"/>
                <a:ext cx="2412275" cy="461665"/>
              </a:xfrm>
              <a:prstGeom prst="rect">
                <a:avLst/>
              </a:prstGeom>
              <a:noFill/>
            </p:spPr>
            <p:txBody>
              <a:bodyPr wrap="square" rtlCol="0">
                <a:spAutoFit/>
              </a:bodyPr>
              <a:lstStyle/>
              <a:p>
                <a:pPr algn="ctr"/>
                <a:r>
                  <a:rPr lang="en-US" sz="1200" dirty="0">
                    <a:solidFill>
                      <a:srgbClr val="0000FF"/>
                    </a:solidFill>
                    <a:latin typeface="Comic Sans MS" panose="030F0702030302020204" pitchFamily="66" charset="0"/>
                  </a:rPr>
                  <a:t>Remember </a:t>
                </a:r>
                <a14:m>
                  <m:oMath xmlns:m="http://schemas.openxmlformats.org/officeDocument/2006/math">
                    <m:r>
                      <a:rPr lang="en-US" sz="1200" i="1" dirty="0" smtClean="0">
                        <a:solidFill>
                          <a:srgbClr val="0000FF"/>
                        </a:solidFill>
                        <a:latin typeface="Cambria Math" panose="02040503050406030204" pitchFamily="18" charset="0"/>
                      </a:rPr>
                      <m:t>𝑒</m:t>
                    </m:r>
                  </m:oMath>
                </a14:m>
                <a:r>
                  <a:rPr lang="en-US" sz="1200" dirty="0">
                    <a:solidFill>
                      <a:srgbClr val="0000FF"/>
                    </a:solidFill>
                    <a:latin typeface="Comic Sans MS" panose="030F0702030302020204" pitchFamily="66" charset="0"/>
                  </a:rPr>
                  <a:t> must be greater than 0…</a:t>
                </a:r>
                <a:endParaRPr lang="en-GB" sz="1200" dirty="0">
                  <a:solidFill>
                    <a:srgbClr val="0000FF"/>
                  </a:solidFill>
                  <a:latin typeface="Comic Sans MS" panose="030F0702030302020204" pitchFamily="66" charset="0"/>
                </a:endParaRPr>
              </a:p>
            </p:txBody>
          </p:sp>
        </mc:Choice>
        <mc:Fallback xmlns="">
          <p:sp>
            <p:nvSpPr>
              <p:cNvPr id="2" name="TextBox 1"/>
              <p:cNvSpPr txBox="1">
                <a:spLocks noRot="1" noChangeAspect="1" noMove="1" noResize="1" noEditPoints="1" noAdjustHandles="1" noChangeArrowheads="1" noChangeShapeType="1" noTextEdit="1"/>
              </p:cNvSpPr>
              <p:nvPr/>
            </p:nvSpPr>
            <p:spPr>
              <a:xfrm>
                <a:off x="165463" y="5364480"/>
                <a:ext cx="2412275" cy="461665"/>
              </a:xfrm>
              <a:prstGeom prst="rect">
                <a:avLst/>
              </a:prstGeom>
              <a:blipFill>
                <a:blip r:embed="rId20"/>
                <a:stretch>
                  <a:fillRect b="-9211"/>
                </a:stretch>
              </a:blipFill>
            </p:spPr>
            <p:txBody>
              <a:bodyPr/>
              <a:lstStyle/>
              <a:p>
                <a:r>
                  <a:rPr lang="en-GB">
                    <a:noFill/>
                  </a:rPr>
                  <a:t> </a:t>
                </a:r>
              </a:p>
            </p:txBody>
          </p:sp>
        </mc:Fallback>
      </mc:AlternateContent>
    </p:spTree>
    <p:custDataLst>
      <p:tags r:id="rId1"/>
    </p:custDataLst>
    <p:extLst>
      <p:ext uri="{BB962C8B-B14F-4D97-AF65-F5344CB8AC3E}">
        <p14:creationId xmlns:p14="http://schemas.microsoft.com/office/powerpoint/2010/main" val="3357704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0">
                                            <p:txEl>
                                              <p:pRg st="0" end="0"/>
                                            </p:txEl>
                                          </p:spTgt>
                                        </p:tgtEl>
                                        <p:attrNameLst>
                                          <p:attrName>style.visibility</p:attrName>
                                        </p:attrNameLst>
                                      </p:cBhvr>
                                      <p:to>
                                        <p:strVal val="visible"/>
                                      </p:to>
                                    </p:set>
                                    <p:animEffect transition="in" filter="blinds(horizontal)">
                                      <p:cBhvr>
                                        <p:cTn id="7" dur="500"/>
                                        <p:tgtEl>
                                          <p:spTgt spid="4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0">
                                            <p:txEl>
                                              <p:pRg st="2" end="2"/>
                                            </p:txEl>
                                          </p:spTgt>
                                        </p:tgtEl>
                                        <p:attrNameLst>
                                          <p:attrName>style.visibility</p:attrName>
                                        </p:attrNameLst>
                                      </p:cBhvr>
                                      <p:to>
                                        <p:strVal val="visible"/>
                                      </p:to>
                                    </p:set>
                                    <p:animEffect transition="in" filter="blinds(horizontal)">
                                      <p:cBhvr>
                                        <p:cTn id="12" dur="500"/>
                                        <p:tgtEl>
                                          <p:spTgt spid="40">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1"/>
                                        </p:tgtEl>
                                        <p:attrNameLst>
                                          <p:attrName>style.visibility</p:attrName>
                                        </p:attrNameLst>
                                      </p:cBhvr>
                                      <p:to>
                                        <p:strVal val="visible"/>
                                      </p:to>
                                    </p:set>
                                    <p:animEffect transition="in" filter="blinds(horizontal)">
                                      <p:cBhvr>
                                        <p:cTn id="17" dur="500"/>
                                        <p:tgtEl>
                                          <p:spTgt spid="4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8"/>
                                        </p:tgtEl>
                                        <p:attrNameLst>
                                          <p:attrName>style.visibility</p:attrName>
                                        </p:attrNameLst>
                                      </p:cBhvr>
                                      <p:to>
                                        <p:strVal val="visible"/>
                                      </p:to>
                                    </p:set>
                                    <p:animEffect transition="in" filter="blinds(horizontal)">
                                      <p:cBhvr>
                                        <p:cTn id="22" dur="500"/>
                                        <p:tgtEl>
                                          <p:spTgt spid="7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79"/>
                                        </p:tgtEl>
                                        <p:attrNameLst>
                                          <p:attrName>style.visibility</p:attrName>
                                        </p:attrNameLst>
                                      </p:cBhvr>
                                      <p:to>
                                        <p:strVal val="visible"/>
                                      </p:to>
                                    </p:set>
                                    <p:animEffect transition="in" filter="blinds(horizontal)">
                                      <p:cBhvr>
                                        <p:cTn id="27" dur="500"/>
                                        <p:tgtEl>
                                          <p:spTgt spid="79"/>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76"/>
                                        </p:tgtEl>
                                        <p:attrNameLst>
                                          <p:attrName>style.visibility</p:attrName>
                                        </p:attrNameLst>
                                      </p:cBhvr>
                                      <p:to>
                                        <p:strVal val="visible"/>
                                      </p:to>
                                    </p:set>
                                    <p:animEffect transition="in" filter="blinds(horizontal)">
                                      <p:cBhvr>
                                        <p:cTn id="32" dur="500"/>
                                        <p:tgtEl>
                                          <p:spTgt spid="76"/>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80"/>
                                        </p:tgtEl>
                                        <p:attrNameLst>
                                          <p:attrName>style.visibility</p:attrName>
                                        </p:attrNameLst>
                                      </p:cBhvr>
                                      <p:to>
                                        <p:strVal val="visible"/>
                                      </p:to>
                                    </p:set>
                                    <p:animEffect transition="in" filter="blinds(horizontal)">
                                      <p:cBhvr>
                                        <p:cTn id="37" dur="500"/>
                                        <p:tgtEl>
                                          <p:spTgt spid="80"/>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81"/>
                                        </p:tgtEl>
                                        <p:attrNameLst>
                                          <p:attrName>style.visibility</p:attrName>
                                        </p:attrNameLst>
                                      </p:cBhvr>
                                      <p:to>
                                        <p:strVal val="visible"/>
                                      </p:to>
                                    </p:set>
                                    <p:animEffect transition="in" filter="blinds(horizontal)">
                                      <p:cBhvr>
                                        <p:cTn id="42" dur="500"/>
                                        <p:tgtEl>
                                          <p:spTgt spid="81"/>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77"/>
                                        </p:tgtEl>
                                        <p:attrNameLst>
                                          <p:attrName>style.visibility</p:attrName>
                                        </p:attrNameLst>
                                      </p:cBhvr>
                                      <p:to>
                                        <p:strVal val="visible"/>
                                      </p:to>
                                    </p:set>
                                    <p:animEffect transition="in" filter="blinds(horizontal)">
                                      <p:cBhvr>
                                        <p:cTn id="47" dur="500"/>
                                        <p:tgtEl>
                                          <p:spTgt spid="77"/>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82"/>
                                        </p:tgtEl>
                                        <p:attrNameLst>
                                          <p:attrName>style.visibility</p:attrName>
                                        </p:attrNameLst>
                                      </p:cBhvr>
                                      <p:to>
                                        <p:strVal val="visible"/>
                                      </p:to>
                                    </p:set>
                                    <p:animEffect transition="in" filter="blinds(horizontal)">
                                      <p:cBhvr>
                                        <p:cTn id="52" dur="500"/>
                                        <p:tgtEl>
                                          <p:spTgt spid="82"/>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2"/>
                                        </p:tgtEl>
                                        <p:attrNameLst>
                                          <p:attrName>style.visibility</p:attrName>
                                        </p:attrNameLst>
                                      </p:cBhvr>
                                      <p:to>
                                        <p:strVal val="visible"/>
                                      </p:to>
                                    </p:set>
                                    <p:animEffect transition="in" filter="blinds(horizontal)">
                                      <p:cBhvr>
                                        <p:cTn id="5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p:bldP spid="76" grpId="0"/>
      <p:bldP spid="77" grpId="0"/>
      <p:bldP spid="78" grpId="0" animBg="1"/>
      <p:bldP spid="79" grpId="0"/>
      <p:bldP spid="80" grpId="0" animBg="1"/>
      <p:bldP spid="81" grpId="0"/>
      <p:bldP spid="82" grpId="0"/>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3581400" cy="5029200"/>
          </a:xfrm>
        </p:spPr>
        <p:txBody>
          <a:bodyPr>
            <a:normAutofit fontScale="92500" lnSpcReduction="10000"/>
          </a:bodyPr>
          <a:lstStyle/>
          <a:p>
            <a:pPr marL="0" indent="0" algn="ctr">
              <a:buNone/>
            </a:pPr>
            <a:r>
              <a:rPr lang="en-GB" sz="1400" b="1" dirty="0">
                <a:latin typeface="Comic Sans MS" pitchFamily="66" charset="0"/>
              </a:rPr>
              <a:t>You can solve problems involving the direct impact of two particles by using conservation of linear momentum and Newton’s Law of Restitution</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Two small spheres have mass 3m and 4m respectively. They are moving towards each other in opposite directions on a smooth horizontal plane. P has speed 3u and Q has speed 2u just before the impact. The coefficient of restitution between P and Q is e.</a:t>
            </a:r>
          </a:p>
          <a:p>
            <a:pPr marL="0" indent="0" algn="ctr">
              <a:buNone/>
            </a:pPr>
            <a:endParaRPr lang="en-GB" sz="1400" dirty="0">
              <a:latin typeface="Comic Sans MS" pitchFamily="66" charset="0"/>
            </a:endParaRPr>
          </a:p>
          <a:p>
            <a:pPr algn="ctr">
              <a:buAutoNum type="alphaLcParenR"/>
            </a:pPr>
            <a:r>
              <a:rPr lang="en-GB" sz="1400" dirty="0">
                <a:latin typeface="Comic Sans MS" pitchFamily="66" charset="0"/>
              </a:rPr>
              <a:t>Show that the speed of Q after the collisions is given by </a:t>
            </a:r>
            <a:r>
              <a:rPr lang="en-GB" sz="1400" baseline="30000" dirty="0">
                <a:latin typeface="Comic Sans MS" pitchFamily="66" charset="0"/>
              </a:rPr>
              <a:t>u</a:t>
            </a:r>
            <a:r>
              <a:rPr lang="en-GB" sz="1400" dirty="0">
                <a:latin typeface="Comic Sans MS" pitchFamily="66" charset="0"/>
              </a:rPr>
              <a:t>/</a:t>
            </a:r>
            <a:r>
              <a:rPr lang="en-GB" sz="1400" baseline="-25000" dirty="0">
                <a:latin typeface="Comic Sans MS" pitchFamily="66" charset="0"/>
              </a:rPr>
              <a:t>7</a:t>
            </a:r>
            <a:r>
              <a:rPr lang="en-GB" sz="1400" dirty="0">
                <a:latin typeface="Comic Sans MS" pitchFamily="66" charset="0"/>
              </a:rPr>
              <a:t>(15e + 1)</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Given that the direction of motion of P is unchanged, find the range of possible values for e</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Given that the magnitude of the impulse of P on Q is </a:t>
            </a:r>
            <a:r>
              <a:rPr lang="en-GB" sz="1400" baseline="30000" dirty="0">
                <a:latin typeface="Comic Sans MS" pitchFamily="66" charset="0"/>
              </a:rPr>
              <a:t>80mu</a:t>
            </a:r>
            <a:r>
              <a:rPr lang="en-GB" sz="1400" dirty="0">
                <a:latin typeface="Comic Sans MS" pitchFamily="66" charset="0"/>
              </a:rPr>
              <a:t>/</a:t>
            </a:r>
            <a:r>
              <a:rPr lang="en-GB" sz="1400" baseline="-25000" dirty="0">
                <a:latin typeface="Comic Sans MS" pitchFamily="66" charset="0"/>
              </a:rPr>
              <a:t>9</a:t>
            </a:r>
            <a:r>
              <a:rPr lang="en-GB" sz="1400" dirty="0">
                <a:latin typeface="Comic Sans MS" pitchFamily="66" charset="0"/>
              </a:rPr>
              <a:t>, find the value of e</a:t>
            </a:r>
          </a:p>
        </p:txBody>
      </p:sp>
      <p:cxnSp>
        <p:nvCxnSpPr>
          <p:cNvPr id="10" name="Straight Connector 9"/>
          <p:cNvCxnSpPr/>
          <p:nvPr/>
        </p:nvCxnSpPr>
        <p:spPr>
          <a:xfrm>
            <a:off x="4191000" y="14478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191000" y="17526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191000" y="1447800"/>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14" name="TextBox 13"/>
          <p:cNvSpPr txBox="1"/>
          <p:nvPr/>
        </p:nvSpPr>
        <p:spPr>
          <a:xfrm>
            <a:off x="5715000" y="1447800"/>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15" name="Straight Connector 14"/>
          <p:cNvCxnSpPr/>
          <p:nvPr/>
        </p:nvCxnSpPr>
        <p:spPr>
          <a:xfrm>
            <a:off x="5715000" y="14478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239000" y="14478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715000" y="14478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191000" y="14478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4419600" y="21336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5181600" y="21336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5943600" y="21336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705600" y="21336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3" name="Straight Arrow Connector 22"/>
          <p:cNvCxnSpPr/>
          <p:nvPr/>
        </p:nvCxnSpPr>
        <p:spPr>
          <a:xfrm>
            <a:off x="4343400" y="20574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373113" y="1752600"/>
            <a:ext cx="386644" cy="307777"/>
          </a:xfrm>
          <a:prstGeom prst="rect">
            <a:avLst/>
          </a:prstGeom>
          <a:noFill/>
        </p:spPr>
        <p:txBody>
          <a:bodyPr wrap="none" rtlCol="0">
            <a:spAutoFit/>
          </a:bodyPr>
          <a:lstStyle/>
          <a:p>
            <a:pPr algn="ctr"/>
            <a:r>
              <a:rPr lang="en-GB" sz="1400" dirty="0">
                <a:latin typeface="Comic Sans MS" pitchFamily="66" charset="0"/>
              </a:rPr>
              <a:t>3u</a:t>
            </a:r>
          </a:p>
        </p:txBody>
      </p:sp>
      <p:cxnSp>
        <p:nvCxnSpPr>
          <p:cNvPr id="25" name="Straight Arrow Connector 24"/>
          <p:cNvCxnSpPr/>
          <p:nvPr/>
        </p:nvCxnSpPr>
        <p:spPr>
          <a:xfrm>
            <a:off x="6629400" y="20574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6679952" y="1752600"/>
            <a:ext cx="344966" cy="307777"/>
          </a:xfrm>
          <a:prstGeom prst="rect">
            <a:avLst/>
          </a:prstGeom>
          <a:noFill/>
        </p:spPr>
        <p:txBody>
          <a:bodyPr wrap="none" rtlCol="0">
            <a:spAutoFit/>
          </a:bodyPr>
          <a:lstStyle/>
          <a:p>
            <a:pPr algn="ctr"/>
            <a:r>
              <a:rPr lang="en-GB" sz="1400" dirty="0">
                <a:latin typeface="Comic Sans MS" pitchFamily="66" charset="0"/>
              </a:rPr>
              <a:t>v</a:t>
            </a:r>
            <a:r>
              <a:rPr lang="en-GB" sz="1400" baseline="-25000" dirty="0">
                <a:latin typeface="Comic Sans MS" pitchFamily="66" charset="0"/>
              </a:rPr>
              <a:t>2</a:t>
            </a:r>
          </a:p>
        </p:txBody>
      </p:sp>
      <p:cxnSp>
        <p:nvCxnSpPr>
          <p:cNvPr id="27" name="Straight Connector 26"/>
          <p:cNvCxnSpPr/>
          <p:nvPr/>
        </p:nvCxnSpPr>
        <p:spPr>
          <a:xfrm>
            <a:off x="4191000" y="27432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343400" y="2133600"/>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29" name="TextBox 28"/>
          <p:cNvSpPr txBox="1"/>
          <p:nvPr/>
        </p:nvSpPr>
        <p:spPr>
          <a:xfrm>
            <a:off x="5867400" y="2133600"/>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30" name="TextBox 29"/>
          <p:cNvSpPr txBox="1"/>
          <p:nvPr/>
        </p:nvSpPr>
        <p:spPr>
          <a:xfrm>
            <a:off x="5105400" y="2133600"/>
            <a:ext cx="457200" cy="307777"/>
          </a:xfrm>
          <a:prstGeom prst="rect">
            <a:avLst/>
          </a:prstGeom>
          <a:noFill/>
        </p:spPr>
        <p:txBody>
          <a:bodyPr wrap="square" rtlCol="0">
            <a:spAutoFit/>
          </a:bodyPr>
          <a:lstStyle/>
          <a:p>
            <a:pPr algn="ctr"/>
            <a:r>
              <a:rPr lang="en-GB" sz="1400" dirty="0">
                <a:latin typeface="Comic Sans MS" pitchFamily="66" charset="0"/>
              </a:rPr>
              <a:t>Q</a:t>
            </a:r>
          </a:p>
        </p:txBody>
      </p:sp>
      <p:sp>
        <p:nvSpPr>
          <p:cNvPr id="31" name="TextBox 30"/>
          <p:cNvSpPr txBox="1"/>
          <p:nvPr/>
        </p:nvSpPr>
        <p:spPr>
          <a:xfrm>
            <a:off x="6629400" y="2133600"/>
            <a:ext cx="457200" cy="307777"/>
          </a:xfrm>
          <a:prstGeom prst="rect">
            <a:avLst/>
          </a:prstGeom>
          <a:noFill/>
        </p:spPr>
        <p:txBody>
          <a:bodyPr wrap="square" rtlCol="0">
            <a:spAutoFit/>
          </a:bodyPr>
          <a:lstStyle/>
          <a:p>
            <a:pPr algn="ctr"/>
            <a:r>
              <a:rPr lang="en-GB" sz="1400" dirty="0">
                <a:latin typeface="Comic Sans MS" pitchFamily="66" charset="0"/>
              </a:rPr>
              <a:t>Q</a:t>
            </a:r>
          </a:p>
        </p:txBody>
      </p:sp>
      <p:cxnSp>
        <p:nvCxnSpPr>
          <p:cNvPr id="32" name="Straight Arrow Connector 31"/>
          <p:cNvCxnSpPr/>
          <p:nvPr/>
        </p:nvCxnSpPr>
        <p:spPr>
          <a:xfrm flipH="1">
            <a:off x="5105400" y="20574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5135113" y="1752600"/>
            <a:ext cx="386644" cy="307777"/>
          </a:xfrm>
          <a:prstGeom prst="rect">
            <a:avLst/>
          </a:prstGeom>
          <a:noFill/>
        </p:spPr>
        <p:txBody>
          <a:bodyPr wrap="none" rtlCol="0">
            <a:spAutoFit/>
          </a:bodyPr>
          <a:lstStyle/>
          <a:p>
            <a:pPr algn="ctr"/>
            <a:r>
              <a:rPr lang="en-GB" sz="1400" dirty="0">
                <a:latin typeface="Comic Sans MS" pitchFamily="66" charset="0"/>
              </a:rPr>
              <a:t>2u</a:t>
            </a:r>
          </a:p>
        </p:txBody>
      </p:sp>
      <p:cxnSp>
        <p:nvCxnSpPr>
          <p:cNvPr id="34" name="Straight Arrow Connector 33"/>
          <p:cNvCxnSpPr/>
          <p:nvPr/>
        </p:nvCxnSpPr>
        <p:spPr>
          <a:xfrm>
            <a:off x="5867400" y="20574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5927570" y="1752600"/>
            <a:ext cx="325730" cy="307777"/>
          </a:xfrm>
          <a:prstGeom prst="rect">
            <a:avLst/>
          </a:prstGeom>
          <a:noFill/>
        </p:spPr>
        <p:txBody>
          <a:bodyPr wrap="none" rtlCol="0">
            <a:spAutoFit/>
          </a:bodyPr>
          <a:lstStyle/>
          <a:p>
            <a:pPr algn="ctr"/>
            <a:r>
              <a:rPr lang="en-GB" sz="1400" dirty="0">
                <a:latin typeface="Comic Sans MS" pitchFamily="66" charset="0"/>
              </a:rPr>
              <a:t>v</a:t>
            </a:r>
            <a:r>
              <a:rPr lang="en-GB" sz="1400" baseline="-25000" dirty="0">
                <a:latin typeface="Comic Sans MS" pitchFamily="66" charset="0"/>
              </a:rPr>
              <a:t>1</a:t>
            </a:r>
          </a:p>
        </p:txBody>
      </p:sp>
      <p:sp>
        <p:nvSpPr>
          <p:cNvPr id="36" name="TextBox 35"/>
          <p:cNvSpPr txBox="1"/>
          <p:nvPr/>
        </p:nvSpPr>
        <p:spPr>
          <a:xfrm>
            <a:off x="4353762" y="2438400"/>
            <a:ext cx="433132" cy="307777"/>
          </a:xfrm>
          <a:prstGeom prst="rect">
            <a:avLst/>
          </a:prstGeom>
          <a:noFill/>
        </p:spPr>
        <p:txBody>
          <a:bodyPr wrap="none" rtlCol="0">
            <a:spAutoFit/>
          </a:bodyPr>
          <a:lstStyle/>
          <a:p>
            <a:pPr algn="ctr"/>
            <a:r>
              <a:rPr lang="en-GB" sz="1400" dirty="0">
                <a:latin typeface="Comic Sans MS" pitchFamily="66" charset="0"/>
              </a:rPr>
              <a:t>3m</a:t>
            </a:r>
          </a:p>
        </p:txBody>
      </p:sp>
      <p:sp>
        <p:nvSpPr>
          <p:cNvPr id="37" name="TextBox 36"/>
          <p:cNvSpPr txBox="1"/>
          <p:nvPr/>
        </p:nvSpPr>
        <p:spPr>
          <a:xfrm>
            <a:off x="5877762" y="2438400"/>
            <a:ext cx="433132" cy="307777"/>
          </a:xfrm>
          <a:prstGeom prst="rect">
            <a:avLst/>
          </a:prstGeom>
          <a:noFill/>
        </p:spPr>
        <p:txBody>
          <a:bodyPr wrap="none" rtlCol="0">
            <a:spAutoFit/>
          </a:bodyPr>
          <a:lstStyle/>
          <a:p>
            <a:pPr algn="ctr"/>
            <a:r>
              <a:rPr lang="en-GB" sz="1400" dirty="0">
                <a:latin typeface="Comic Sans MS" pitchFamily="66" charset="0"/>
              </a:rPr>
              <a:t>3m</a:t>
            </a:r>
          </a:p>
        </p:txBody>
      </p:sp>
      <p:sp>
        <p:nvSpPr>
          <p:cNvPr id="38" name="TextBox 37"/>
          <p:cNvSpPr txBox="1"/>
          <p:nvPr/>
        </p:nvSpPr>
        <p:spPr>
          <a:xfrm>
            <a:off x="5115762" y="2438400"/>
            <a:ext cx="433132" cy="307777"/>
          </a:xfrm>
          <a:prstGeom prst="rect">
            <a:avLst/>
          </a:prstGeom>
          <a:noFill/>
        </p:spPr>
        <p:txBody>
          <a:bodyPr wrap="none" rtlCol="0">
            <a:spAutoFit/>
          </a:bodyPr>
          <a:lstStyle/>
          <a:p>
            <a:pPr algn="ctr"/>
            <a:r>
              <a:rPr lang="en-GB" sz="1400" dirty="0">
                <a:latin typeface="Comic Sans MS" pitchFamily="66" charset="0"/>
              </a:rPr>
              <a:t>4m</a:t>
            </a:r>
          </a:p>
        </p:txBody>
      </p:sp>
      <p:sp>
        <p:nvSpPr>
          <p:cNvPr id="39" name="TextBox 38"/>
          <p:cNvSpPr txBox="1"/>
          <p:nvPr/>
        </p:nvSpPr>
        <p:spPr>
          <a:xfrm>
            <a:off x="6639762" y="2438400"/>
            <a:ext cx="433132" cy="307777"/>
          </a:xfrm>
          <a:prstGeom prst="rect">
            <a:avLst/>
          </a:prstGeom>
          <a:noFill/>
        </p:spPr>
        <p:txBody>
          <a:bodyPr wrap="none" rtlCol="0">
            <a:spAutoFit/>
          </a:bodyPr>
          <a:lstStyle/>
          <a:p>
            <a:pPr algn="ctr"/>
            <a:r>
              <a:rPr lang="en-GB" sz="1400" dirty="0">
                <a:latin typeface="Comic Sans MS" pitchFamily="66" charset="0"/>
              </a:rPr>
              <a:t>4m</a:t>
            </a:r>
          </a:p>
        </p:txBody>
      </p:sp>
      <mc:AlternateContent xmlns:mc="http://schemas.openxmlformats.org/markup-compatibility/2006" xmlns:a14="http://schemas.microsoft.com/office/drawing/2010/main">
        <mc:Choice Requires="a14">
          <p:sp>
            <p:nvSpPr>
              <p:cNvPr id="51" name="TextBox 50"/>
              <p:cNvSpPr txBox="1"/>
              <p:nvPr/>
            </p:nvSpPr>
            <p:spPr>
              <a:xfrm>
                <a:off x="7239000" y="1447800"/>
                <a:ext cx="1905000" cy="5131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sSub>
                        <m:sSubPr>
                          <m:ctrlPr>
                            <a:rPr lang="en-GB" sz="1600" b="0" i="1" smtClean="0">
                              <a:solidFill>
                                <a:schemeClr val="tx1"/>
                              </a:solidFill>
                              <a:latin typeface="Cambria Math" panose="02040503050406030204" pitchFamily="18" charset="0"/>
                            </a:rPr>
                          </m:ctrlPr>
                        </m:sSubPr>
                        <m:e>
                          <m:r>
                            <a:rPr lang="en-GB" sz="1600" b="0" i="1" smtClean="0">
                              <a:solidFill>
                                <a:schemeClr val="tx1"/>
                              </a:solidFill>
                              <a:latin typeface="Cambria Math"/>
                            </a:rPr>
                            <m:t>𝑣</m:t>
                          </m:r>
                        </m:e>
                        <m:sub>
                          <m:r>
                            <a:rPr lang="en-GB" sz="1600" b="0" i="1" smtClean="0">
                              <a:solidFill>
                                <a:schemeClr val="tx1"/>
                              </a:solidFill>
                              <a:latin typeface="Cambria Math"/>
                            </a:rPr>
                            <m:t>1</m:t>
                          </m:r>
                        </m:sub>
                      </m:sSub>
                      <m:r>
                        <a:rPr lang="en-GB" sz="1600" b="0" i="1" smtClean="0">
                          <a:solidFill>
                            <a:schemeClr val="tx1"/>
                          </a:solidFill>
                          <a:latin typeface="Cambria Math"/>
                        </a:rPr>
                        <m:t>=</m:t>
                      </m:r>
                      <m:f>
                        <m:fPr>
                          <m:ctrlPr>
                            <a:rPr lang="en-GB" sz="1600" b="0" i="1" smtClean="0">
                              <a:solidFill>
                                <a:schemeClr val="tx1"/>
                              </a:solidFill>
                              <a:latin typeface="Cambria Math" panose="02040503050406030204" pitchFamily="18" charset="0"/>
                            </a:rPr>
                          </m:ctrlPr>
                        </m:fPr>
                        <m:num>
                          <m:r>
                            <a:rPr lang="en-GB" sz="1600" b="0" i="1" smtClean="0">
                              <a:solidFill>
                                <a:schemeClr val="tx1"/>
                              </a:solidFill>
                              <a:latin typeface="Cambria Math"/>
                            </a:rPr>
                            <m:t>𝑢</m:t>
                          </m:r>
                        </m:num>
                        <m:den>
                          <m:r>
                            <a:rPr lang="en-GB" sz="1600" b="0" i="1" smtClean="0">
                              <a:solidFill>
                                <a:schemeClr val="tx1"/>
                              </a:solidFill>
                              <a:latin typeface="Cambria Math"/>
                            </a:rPr>
                            <m:t>7</m:t>
                          </m:r>
                        </m:den>
                      </m:f>
                      <m:r>
                        <a:rPr lang="en-GB" sz="1600" b="0" i="1" smtClean="0">
                          <a:solidFill>
                            <a:schemeClr val="tx1"/>
                          </a:solidFill>
                          <a:latin typeface="Cambria Math"/>
                        </a:rPr>
                        <m:t>(1−20</m:t>
                      </m:r>
                      <m:r>
                        <a:rPr lang="en-GB" sz="1600" b="0" i="1" smtClean="0">
                          <a:solidFill>
                            <a:schemeClr val="tx1"/>
                          </a:solidFill>
                          <a:latin typeface="Cambria Math"/>
                        </a:rPr>
                        <m:t>𝑒</m:t>
                      </m:r>
                      <m:r>
                        <a:rPr lang="en-GB" sz="1600" b="0" i="1" smtClean="0">
                          <a:solidFill>
                            <a:schemeClr val="tx1"/>
                          </a:solidFill>
                          <a:latin typeface="Cambria Math"/>
                        </a:rPr>
                        <m:t>)</m:t>
                      </m:r>
                    </m:oMath>
                  </m:oMathPara>
                </a14:m>
                <a:endParaRPr lang="en-GB" sz="1600" dirty="0">
                  <a:solidFill>
                    <a:schemeClr val="tx1"/>
                  </a:solidFill>
                </a:endParaRPr>
              </a:p>
            </p:txBody>
          </p:sp>
        </mc:Choice>
        <mc:Fallback xmlns="">
          <p:sp>
            <p:nvSpPr>
              <p:cNvPr id="51" name="TextBox 50"/>
              <p:cNvSpPr txBox="1">
                <a:spLocks noRot="1" noChangeAspect="1" noMove="1" noResize="1" noEditPoints="1" noAdjustHandles="1" noChangeArrowheads="1" noChangeShapeType="1" noTextEdit="1"/>
              </p:cNvSpPr>
              <p:nvPr/>
            </p:nvSpPr>
            <p:spPr>
              <a:xfrm>
                <a:off x="7239000" y="1447800"/>
                <a:ext cx="1905000" cy="513154"/>
              </a:xfrm>
              <a:prstGeom prst="rect">
                <a:avLst/>
              </a:prstGeom>
              <a:blipFill rotWithShape="1">
                <a:blip r:embed="rId8"/>
                <a:stretch>
                  <a:fillRect b="-2381"/>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2" name="TextBox 51"/>
              <p:cNvSpPr txBox="1"/>
              <p:nvPr/>
            </p:nvSpPr>
            <p:spPr>
              <a:xfrm>
                <a:off x="7239000" y="2057400"/>
                <a:ext cx="1905000" cy="5131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GB" sz="1600" b="0" i="1" smtClean="0">
                              <a:latin typeface="Cambria Math" panose="02040503050406030204" pitchFamily="18" charset="0"/>
                            </a:rPr>
                          </m:ctrlPr>
                        </m:sSubPr>
                        <m:e>
                          <m:r>
                            <a:rPr lang="en-GB" sz="1600" b="0" i="1" smtClean="0">
                              <a:latin typeface="Cambria Math"/>
                            </a:rPr>
                            <m:t>𝑣</m:t>
                          </m:r>
                        </m:e>
                        <m:sub>
                          <m:r>
                            <a:rPr lang="en-GB" sz="1600" b="0" i="1" smtClean="0">
                              <a:latin typeface="Cambria Math"/>
                            </a:rPr>
                            <m:t>2</m:t>
                          </m:r>
                        </m:sub>
                      </m:sSub>
                      <m:r>
                        <a:rPr lang="en-GB" sz="1600" b="0" i="1" smtClean="0">
                          <a:latin typeface="Cambria Math"/>
                        </a:rPr>
                        <m:t>=</m:t>
                      </m:r>
                      <m:f>
                        <m:fPr>
                          <m:ctrlPr>
                            <a:rPr lang="en-GB" sz="1600" b="0" i="1" smtClean="0">
                              <a:latin typeface="Cambria Math" panose="02040503050406030204" pitchFamily="18" charset="0"/>
                            </a:rPr>
                          </m:ctrlPr>
                        </m:fPr>
                        <m:num>
                          <m:r>
                            <a:rPr lang="en-GB" sz="1600" b="0" i="1" smtClean="0">
                              <a:latin typeface="Cambria Math"/>
                            </a:rPr>
                            <m:t>𝑢</m:t>
                          </m:r>
                        </m:num>
                        <m:den>
                          <m:r>
                            <a:rPr lang="en-GB" sz="1600" b="0" i="1" smtClean="0">
                              <a:latin typeface="Cambria Math"/>
                            </a:rPr>
                            <m:t>7</m:t>
                          </m:r>
                        </m:den>
                      </m:f>
                      <m:r>
                        <a:rPr lang="en-GB" sz="1600" b="0" i="1" smtClean="0">
                          <a:latin typeface="Cambria Math"/>
                        </a:rPr>
                        <m:t>(</m:t>
                      </m:r>
                      <m:r>
                        <a:rPr lang="en-GB" sz="1600" i="1" smtClean="0">
                          <a:latin typeface="Cambria Math"/>
                        </a:rPr>
                        <m:t>15</m:t>
                      </m:r>
                      <m:r>
                        <a:rPr lang="en-GB" sz="1600" i="1" smtClean="0">
                          <a:latin typeface="Cambria Math"/>
                        </a:rPr>
                        <m:t>𝑒</m:t>
                      </m:r>
                      <m:r>
                        <a:rPr lang="en-GB" sz="1600" b="0" i="1" smtClean="0">
                          <a:solidFill>
                            <a:schemeClr val="tx1"/>
                          </a:solidFill>
                          <a:latin typeface="Cambria Math"/>
                        </a:rPr>
                        <m:t>+1)</m:t>
                      </m:r>
                    </m:oMath>
                  </m:oMathPara>
                </a14:m>
                <a:endParaRPr lang="en-GB" sz="1600" dirty="0">
                  <a:solidFill>
                    <a:schemeClr val="tx1"/>
                  </a:solidFill>
                </a:endParaRPr>
              </a:p>
            </p:txBody>
          </p:sp>
        </mc:Choice>
        <mc:Fallback xmlns="">
          <p:sp>
            <p:nvSpPr>
              <p:cNvPr id="52" name="TextBox 51"/>
              <p:cNvSpPr txBox="1">
                <a:spLocks noRot="1" noChangeAspect="1" noMove="1" noResize="1" noEditPoints="1" noAdjustHandles="1" noChangeArrowheads="1" noChangeShapeType="1" noTextEdit="1"/>
              </p:cNvSpPr>
              <p:nvPr/>
            </p:nvSpPr>
            <p:spPr>
              <a:xfrm>
                <a:off x="7239000" y="2057400"/>
                <a:ext cx="1905000" cy="513154"/>
              </a:xfrm>
              <a:prstGeom prst="rect">
                <a:avLst/>
              </a:prstGeom>
              <a:blipFill rotWithShape="1">
                <a:blip r:embed="rId9"/>
                <a:stretch>
                  <a:fillRect b="-2381"/>
                </a:stretch>
              </a:blipFill>
            </p:spPr>
            <p:txBody>
              <a:bodyPr/>
              <a:lstStyle/>
              <a:p>
                <a:r>
                  <a:rPr lang="en-GB">
                    <a:noFill/>
                  </a:rPr>
                  <a:t> </a:t>
                </a:r>
              </a:p>
            </p:txBody>
          </p:sp>
        </mc:Fallback>
      </mc:AlternateContent>
      <p:sp>
        <p:nvSpPr>
          <p:cNvPr id="9" name="TextBox 8"/>
          <p:cNvSpPr txBox="1"/>
          <p:nvPr/>
        </p:nvSpPr>
        <p:spPr>
          <a:xfrm>
            <a:off x="4114800" y="2971800"/>
            <a:ext cx="4038285" cy="307777"/>
          </a:xfrm>
          <a:prstGeom prst="rect">
            <a:avLst/>
          </a:prstGeom>
          <a:noFill/>
        </p:spPr>
        <p:txBody>
          <a:bodyPr wrap="none" rtlCol="0">
            <a:spAutoFit/>
          </a:bodyPr>
          <a:lstStyle/>
          <a:p>
            <a:r>
              <a:rPr lang="en-GB" sz="1400" dirty="0">
                <a:latin typeface="Comic Sans MS" pitchFamily="66" charset="0"/>
              </a:rPr>
              <a:t>Impulse of P on Q = change in momentum of Q</a:t>
            </a:r>
          </a:p>
        </p:txBody>
      </p:sp>
      <mc:AlternateContent xmlns:mc="http://schemas.openxmlformats.org/markup-compatibility/2006" xmlns:a14="http://schemas.microsoft.com/office/drawing/2010/main">
        <mc:Choice Requires="a14">
          <p:sp>
            <p:nvSpPr>
              <p:cNvPr id="54" name="TextBox 53"/>
              <p:cNvSpPr txBox="1"/>
              <p:nvPr/>
            </p:nvSpPr>
            <p:spPr>
              <a:xfrm>
                <a:off x="4114800" y="335280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54" name="TextBox 53"/>
              <p:cNvSpPr txBox="1">
                <a:spLocks noRot="1" noChangeAspect="1" noMove="1" noResize="1" noEditPoints="1" noAdjustHandles="1" noChangeArrowheads="1" noChangeShapeType="1" noTextEdit="1"/>
              </p:cNvSpPr>
              <p:nvPr/>
            </p:nvSpPr>
            <p:spPr>
              <a:xfrm>
                <a:off x="4114800" y="3352800"/>
                <a:ext cx="1447800" cy="338554"/>
              </a:xfrm>
              <a:prstGeom prst="rect">
                <a:avLst/>
              </a:prstGeom>
              <a:blipFill rotWithShape="1">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5" name="TextBox 54"/>
              <p:cNvSpPr txBox="1"/>
              <p:nvPr/>
            </p:nvSpPr>
            <p:spPr>
              <a:xfrm>
                <a:off x="4114800" y="3810000"/>
                <a:ext cx="3581400" cy="5131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=(4</m:t>
                      </m:r>
                      <m:r>
                        <a:rPr lang="en-GB" sz="1600" b="0" i="1" smtClean="0">
                          <a:latin typeface="Cambria Math"/>
                        </a:rPr>
                        <m:t>𝑚</m:t>
                      </m:r>
                      <m:r>
                        <a:rPr lang="en-GB" sz="1600" b="0" i="1" smtClean="0">
                          <a:latin typeface="Cambria Math"/>
                        </a:rPr>
                        <m:t>)</m:t>
                      </m:r>
                      <m:d>
                        <m:dPr>
                          <m:ctrlPr>
                            <a:rPr lang="en-GB" sz="1600" b="0" i="1" smtClean="0">
                              <a:latin typeface="Cambria Math" panose="02040503050406030204" pitchFamily="18" charset="0"/>
                            </a:rPr>
                          </m:ctrlPr>
                        </m:dPr>
                        <m:e>
                          <m:f>
                            <m:fPr>
                              <m:ctrlPr>
                                <a:rPr lang="en-GB" sz="1600" i="1">
                                  <a:latin typeface="Cambria Math" panose="02040503050406030204" pitchFamily="18" charset="0"/>
                                </a:rPr>
                              </m:ctrlPr>
                            </m:fPr>
                            <m:num>
                              <m:r>
                                <a:rPr lang="en-GB" sz="1600" i="1">
                                  <a:latin typeface="Cambria Math"/>
                                </a:rPr>
                                <m:t>𝑢</m:t>
                              </m:r>
                            </m:num>
                            <m:den>
                              <m:r>
                                <a:rPr lang="en-GB" sz="1600" i="1">
                                  <a:latin typeface="Cambria Math"/>
                                </a:rPr>
                                <m:t>7</m:t>
                              </m:r>
                            </m:den>
                          </m:f>
                          <m:d>
                            <m:dPr>
                              <m:ctrlPr>
                                <a:rPr lang="en-GB" sz="1600" i="1">
                                  <a:latin typeface="Cambria Math" panose="02040503050406030204" pitchFamily="18" charset="0"/>
                                </a:rPr>
                              </m:ctrlPr>
                            </m:dPr>
                            <m:e>
                              <m:r>
                                <a:rPr lang="en-GB" sz="1600" i="1">
                                  <a:latin typeface="Cambria Math"/>
                                </a:rPr>
                                <m:t>15</m:t>
                              </m:r>
                              <m:r>
                                <a:rPr lang="en-GB" sz="1600" i="1">
                                  <a:latin typeface="Cambria Math"/>
                                </a:rPr>
                                <m:t>𝑒</m:t>
                              </m:r>
                              <m:r>
                                <a:rPr lang="en-GB" sz="1600" i="1">
                                  <a:latin typeface="Cambria Math"/>
                                </a:rPr>
                                <m:t>+1</m:t>
                              </m:r>
                            </m:e>
                          </m:d>
                          <m:r>
                            <m:rPr>
                              <m:nor/>
                            </m:rPr>
                            <a:rPr lang="en-GB" sz="1600" dirty="0"/>
                            <m:t> </m:t>
                          </m:r>
                        </m:e>
                      </m:d>
                      <m:r>
                        <a:rPr lang="en-GB" sz="1600" b="0" i="1" smtClean="0">
                          <a:latin typeface="Cambria Math"/>
                        </a:rPr>
                        <m:t>−(4</m:t>
                      </m:r>
                      <m:r>
                        <a:rPr lang="en-GB" sz="1600" b="0" i="1" smtClean="0">
                          <a:latin typeface="Cambria Math"/>
                        </a:rPr>
                        <m:t>𝑚</m:t>
                      </m:r>
                      <m:r>
                        <a:rPr lang="en-GB" sz="1600" b="0" i="1" smtClean="0">
                          <a:latin typeface="Cambria Math"/>
                        </a:rPr>
                        <m:t>)(−2</m:t>
                      </m:r>
                      <m:r>
                        <a:rPr lang="en-GB" sz="1600" b="0" i="1" smtClean="0">
                          <a:latin typeface="Cambria Math"/>
                        </a:rPr>
                        <m:t>𝑢</m:t>
                      </m:r>
                      <m:r>
                        <a:rPr lang="en-GB" sz="1600" b="0" i="1" smtClean="0">
                          <a:latin typeface="Cambria Math"/>
                        </a:rPr>
                        <m:t>)</m:t>
                      </m:r>
                    </m:oMath>
                  </m:oMathPara>
                </a14:m>
                <a:endParaRPr lang="en-GB" sz="1600" b="1" dirty="0"/>
              </a:p>
            </p:txBody>
          </p:sp>
        </mc:Choice>
        <mc:Fallback xmlns="">
          <p:sp>
            <p:nvSpPr>
              <p:cNvPr id="55" name="TextBox 54"/>
              <p:cNvSpPr txBox="1">
                <a:spLocks noRot="1" noChangeAspect="1" noMove="1" noResize="1" noEditPoints="1" noAdjustHandles="1" noChangeArrowheads="1" noChangeShapeType="1" noTextEdit="1"/>
              </p:cNvSpPr>
              <p:nvPr/>
            </p:nvSpPr>
            <p:spPr>
              <a:xfrm>
                <a:off x="4114800" y="3810000"/>
                <a:ext cx="3581400" cy="513154"/>
              </a:xfrm>
              <a:prstGeom prst="rect">
                <a:avLst/>
              </a:prstGeom>
              <a:blipFill rotWithShape="1">
                <a:blip r:embed="rId11"/>
                <a:stretch>
                  <a:fillRect b="-3571"/>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6" name="TextBox 55"/>
              <p:cNvSpPr txBox="1"/>
              <p:nvPr/>
            </p:nvSpPr>
            <p:spPr>
              <a:xfrm>
                <a:off x="4114800" y="4419600"/>
                <a:ext cx="2895600" cy="553165"/>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f>
                        <m:fPr>
                          <m:ctrlPr>
                            <a:rPr lang="en-GB" sz="1600" i="1">
                              <a:latin typeface="Cambria Math" panose="02040503050406030204" pitchFamily="18" charset="0"/>
                            </a:rPr>
                          </m:ctrlPr>
                        </m:fPr>
                        <m:num>
                          <m:r>
                            <a:rPr lang="en-GB" sz="1600" b="0" i="1" smtClean="0">
                              <a:latin typeface="Cambria Math"/>
                            </a:rPr>
                            <m:t>4</m:t>
                          </m:r>
                          <m:r>
                            <a:rPr lang="en-GB" sz="1600" b="0" i="1" smtClean="0">
                              <a:latin typeface="Cambria Math"/>
                            </a:rPr>
                            <m:t>𝑚𝑢</m:t>
                          </m:r>
                        </m:num>
                        <m:den>
                          <m:r>
                            <a:rPr lang="en-GB" sz="1600" i="1">
                              <a:latin typeface="Cambria Math"/>
                            </a:rPr>
                            <m:t>7</m:t>
                          </m:r>
                        </m:den>
                      </m:f>
                      <m:d>
                        <m:dPr>
                          <m:ctrlPr>
                            <a:rPr lang="en-GB" sz="1600" i="1">
                              <a:latin typeface="Cambria Math" panose="02040503050406030204" pitchFamily="18" charset="0"/>
                            </a:rPr>
                          </m:ctrlPr>
                        </m:dPr>
                        <m:e>
                          <m:r>
                            <a:rPr lang="en-GB" sz="1600" i="1">
                              <a:latin typeface="Cambria Math"/>
                            </a:rPr>
                            <m:t>15</m:t>
                          </m:r>
                          <m:r>
                            <a:rPr lang="en-GB" sz="1600" i="1">
                              <a:latin typeface="Cambria Math"/>
                            </a:rPr>
                            <m:t>𝑒</m:t>
                          </m:r>
                          <m:r>
                            <a:rPr lang="en-GB" sz="1600" i="1">
                              <a:latin typeface="Cambria Math"/>
                            </a:rPr>
                            <m:t>+1</m:t>
                          </m:r>
                        </m:e>
                      </m:d>
                      <m:r>
                        <a:rPr lang="en-GB" sz="1600" b="0" i="1" smtClean="0">
                          <a:latin typeface="Cambria Math"/>
                        </a:rPr>
                        <m:t>−(−8</m:t>
                      </m:r>
                      <m:r>
                        <a:rPr lang="en-GB" sz="1600" b="0" i="1" smtClean="0">
                          <a:latin typeface="Cambria Math"/>
                        </a:rPr>
                        <m:t>𝑚𝑢</m:t>
                      </m:r>
                      <m:r>
                        <a:rPr lang="en-GB" sz="1600" b="0" i="1" smtClean="0">
                          <a:latin typeface="Cambria Math"/>
                        </a:rPr>
                        <m:t>)</m:t>
                      </m:r>
                    </m:oMath>
                  </m:oMathPara>
                </a14:m>
                <a:endParaRPr lang="en-GB" sz="1600" b="1" dirty="0"/>
              </a:p>
            </p:txBody>
          </p:sp>
        </mc:Choice>
        <mc:Fallback xmlns="">
          <p:sp>
            <p:nvSpPr>
              <p:cNvPr id="56" name="TextBox 55"/>
              <p:cNvSpPr txBox="1">
                <a:spLocks noRot="1" noChangeAspect="1" noMove="1" noResize="1" noEditPoints="1" noAdjustHandles="1" noChangeArrowheads="1" noChangeShapeType="1" noTextEdit="1"/>
              </p:cNvSpPr>
              <p:nvPr/>
            </p:nvSpPr>
            <p:spPr>
              <a:xfrm>
                <a:off x="4114800" y="4419600"/>
                <a:ext cx="2895600" cy="553165"/>
              </a:xfrm>
              <a:prstGeom prst="rect">
                <a:avLst/>
              </a:prstGeom>
              <a:blipFill rotWithShape="1">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7" name="TextBox 56"/>
              <p:cNvSpPr txBox="1"/>
              <p:nvPr/>
            </p:nvSpPr>
            <p:spPr>
              <a:xfrm>
                <a:off x="3962400" y="5105400"/>
                <a:ext cx="2895600" cy="554062"/>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f>
                        <m:fPr>
                          <m:ctrlPr>
                            <a:rPr lang="en-GB" sz="1600" i="1">
                              <a:latin typeface="Cambria Math" panose="02040503050406030204" pitchFamily="18" charset="0"/>
                            </a:rPr>
                          </m:ctrlPr>
                        </m:fPr>
                        <m:num>
                          <m:r>
                            <a:rPr lang="en-GB" sz="1600" b="0" i="1" smtClean="0">
                              <a:latin typeface="Cambria Math"/>
                            </a:rPr>
                            <m:t>60</m:t>
                          </m:r>
                          <m:r>
                            <a:rPr lang="en-GB" sz="1600" b="0" i="1" smtClean="0">
                              <a:latin typeface="Cambria Math"/>
                            </a:rPr>
                            <m:t>𝑚𝑢𝑒</m:t>
                          </m:r>
                        </m:num>
                        <m:den>
                          <m:r>
                            <a:rPr lang="en-GB" sz="1600" i="1">
                              <a:latin typeface="Cambria Math"/>
                            </a:rPr>
                            <m:t>7</m:t>
                          </m:r>
                        </m:den>
                      </m:f>
                      <m:r>
                        <a:rPr lang="en-GB" sz="1600" b="0" i="1" smtClean="0">
                          <a:latin typeface="Cambria Math"/>
                        </a:rPr>
                        <m:t>+</m:t>
                      </m:r>
                      <m:f>
                        <m:fPr>
                          <m:ctrlPr>
                            <a:rPr lang="en-GB" sz="1600" i="1">
                              <a:latin typeface="Cambria Math" panose="02040503050406030204" pitchFamily="18" charset="0"/>
                            </a:rPr>
                          </m:ctrlPr>
                        </m:fPr>
                        <m:num>
                          <m:r>
                            <a:rPr lang="en-GB" sz="1600" b="0" i="1" smtClean="0">
                              <a:latin typeface="Cambria Math"/>
                            </a:rPr>
                            <m:t>4</m:t>
                          </m:r>
                          <m:r>
                            <a:rPr lang="en-GB" sz="1600" i="1">
                              <a:latin typeface="Cambria Math"/>
                            </a:rPr>
                            <m:t>𝑚𝑢</m:t>
                          </m:r>
                        </m:num>
                        <m:den>
                          <m:r>
                            <a:rPr lang="en-GB" sz="1600" i="1">
                              <a:latin typeface="Cambria Math"/>
                            </a:rPr>
                            <m:t>7</m:t>
                          </m:r>
                        </m:den>
                      </m:f>
                      <m:r>
                        <a:rPr lang="en-GB" sz="1600" b="0" i="1" smtClean="0">
                          <a:latin typeface="Cambria Math"/>
                        </a:rPr>
                        <m:t>+8</m:t>
                      </m:r>
                      <m:r>
                        <a:rPr lang="en-GB" sz="1600" b="0" i="1" smtClean="0">
                          <a:latin typeface="Cambria Math"/>
                        </a:rPr>
                        <m:t>𝑚𝑢</m:t>
                      </m:r>
                    </m:oMath>
                  </m:oMathPara>
                </a14:m>
                <a:endParaRPr lang="en-GB" sz="1600" b="1" dirty="0"/>
              </a:p>
            </p:txBody>
          </p:sp>
        </mc:Choice>
        <mc:Fallback xmlns="">
          <p:sp>
            <p:nvSpPr>
              <p:cNvPr id="57" name="TextBox 56"/>
              <p:cNvSpPr txBox="1">
                <a:spLocks noRot="1" noChangeAspect="1" noMove="1" noResize="1" noEditPoints="1" noAdjustHandles="1" noChangeArrowheads="1" noChangeShapeType="1" noTextEdit="1"/>
              </p:cNvSpPr>
              <p:nvPr/>
            </p:nvSpPr>
            <p:spPr>
              <a:xfrm>
                <a:off x="3962400" y="5105400"/>
                <a:ext cx="2895600" cy="554062"/>
              </a:xfrm>
              <a:prstGeom prst="rect">
                <a:avLst/>
              </a:prstGeom>
              <a:blipFill rotWithShape="1">
                <a:blip r:embed="rId13"/>
                <a:stretch>
                  <a:fillRect/>
                </a:stretch>
              </a:blipFill>
            </p:spPr>
            <p:txBody>
              <a:bodyPr/>
              <a:lstStyle/>
              <a:p>
                <a:r>
                  <a:rPr lang="en-GB">
                    <a:noFill/>
                  </a:rPr>
                  <a:t> </a:t>
                </a:r>
              </a:p>
            </p:txBody>
          </p:sp>
        </mc:Fallback>
      </mc:AlternateContent>
      <p:sp>
        <p:nvSpPr>
          <p:cNvPr id="59" name="Arc 58"/>
          <p:cNvSpPr/>
          <p:nvPr/>
        </p:nvSpPr>
        <p:spPr>
          <a:xfrm>
            <a:off x="7391400" y="3581400"/>
            <a:ext cx="457200" cy="5334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0" name="TextBox 59"/>
          <p:cNvSpPr txBox="1"/>
          <p:nvPr/>
        </p:nvSpPr>
        <p:spPr>
          <a:xfrm>
            <a:off x="7772400" y="3657600"/>
            <a:ext cx="13716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baseline="-25000" dirty="0">
              <a:solidFill>
                <a:srgbClr val="FF0000"/>
              </a:solidFill>
              <a:latin typeface="Comic Sans MS" pitchFamily="66" charset="0"/>
            </a:endParaRPr>
          </a:p>
        </p:txBody>
      </p:sp>
      <p:sp>
        <p:nvSpPr>
          <p:cNvPr id="62" name="Arc 61"/>
          <p:cNvSpPr/>
          <p:nvPr/>
        </p:nvSpPr>
        <p:spPr>
          <a:xfrm>
            <a:off x="7391400" y="4191000"/>
            <a:ext cx="457200" cy="5334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3" name="Arc 62"/>
          <p:cNvSpPr/>
          <p:nvPr/>
        </p:nvSpPr>
        <p:spPr>
          <a:xfrm>
            <a:off x="6781800" y="4800600"/>
            <a:ext cx="457200" cy="6096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4" name="TextBox 63"/>
          <p:cNvSpPr txBox="1"/>
          <p:nvPr/>
        </p:nvSpPr>
        <p:spPr>
          <a:xfrm>
            <a:off x="7772400" y="4191000"/>
            <a:ext cx="1371600" cy="523220"/>
          </a:xfrm>
          <a:prstGeom prst="rect">
            <a:avLst/>
          </a:prstGeom>
          <a:noFill/>
        </p:spPr>
        <p:txBody>
          <a:bodyPr wrap="square" rtlCol="0">
            <a:spAutoFit/>
          </a:bodyPr>
          <a:lstStyle/>
          <a:p>
            <a:pPr algn="ctr"/>
            <a:r>
              <a:rPr lang="en-GB" sz="1400" dirty="0">
                <a:solidFill>
                  <a:srgbClr val="FF0000"/>
                </a:solidFill>
                <a:latin typeface="Comic Sans MS" pitchFamily="66" charset="0"/>
              </a:rPr>
              <a:t>Multiply out a bracket</a:t>
            </a:r>
            <a:endParaRPr lang="en-GB" sz="1400" b="1" baseline="-25000" dirty="0">
              <a:solidFill>
                <a:srgbClr val="FF0000"/>
              </a:solidFill>
              <a:latin typeface="Comic Sans MS" pitchFamily="66" charset="0"/>
            </a:endParaRPr>
          </a:p>
        </p:txBody>
      </p:sp>
      <p:sp>
        <p:nvSpPr>
          <p:cNvPr id="65" name="TextBox 64"/>
          <p:cNvSpPr txBox="1"/>
          <p:nvPr/>
        </p:nvSpPr>
        <p:spPr>
          <a:xfrm>
            <a:off x="7162800" y="4953000"/>
            <a:ext cx="1143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Simplify</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58" name="TextBox 57"/>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58" name="TextBox 57"/>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1" name="TextBox 60"/>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61" name="TextBox 60"/>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6" name="TextBox 65"/>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66" name="TextBox 65"/>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7" name="TextBox 66"/>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67" name="TextBox 66"/>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17"/>
                <a:stretch>
                  <a:fillRect b="-3846"/>
                </a:stretch>
              </a:blipFill>
            </p:spPr>
            <p:txBody>
              <a:bodyPr/>
              <a:lstStyle/>
              <a:p>
                <a:r>
                  <a:rPr lang="en-GB">
                    <a:noFill/>
                  </a:rPr>
                  <a:t> </a:t>
                </a:r>
              </a:p>
            </p:txBody>
          </p:sp>
        </mc:Fallback>
      </mc:AlternateContent>
      <p:sp>
        <p:nvSpPr>
          <p:cNvPr id="68" name="TextBox 67"/>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18"/>
              </a:rPr>
              <a:t>Applet for collision demonstrations</a:t>
            </a:r>
            <a:endParaRPr lang="en-GB" sz="1400" dirty="0">
              <a:latin typeface="Comic Sans MS" pitchFamily="66" charset="0"/>
            </a:endParaRPr>
          </a:p>
        </p:txBody>
      </p:sp>
      <p:sp>
        <p:nvSpPr>
          <p:cNvPr id="69"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70" name="テキスト ボックス 3">
            <a:extLst>
              <a:ext uri="{FF2B5EF4-FFF2-40B4-BE49-F238E27FC236}">
                <a16:creationId xmlns:a16="http://schemas.microsoft.com/office/drawing/2014/main" id="{6B541AC0-0713-47D7-9D98-F34D1BB5D915}"/>
              </a:ext>
            </a:extLst>
          </p:cNvPr>
          <p:cNvSpPr txBox="1"/>
          <p:nvPr/>
        </p:nvSpPr>
        <p:spPr>
          <a:xfrm>
            <a:off x="8649954" y="6488668"/>
            <a:ext cx="494046" cy="369332"/>
          </a:xfrm>
          <a:prstGeom prst="rect">
            <a:avLst/>
          </a:prstGeom>
          <a:noFill/>
        </p:spPr>
        <p:txBody>
          <a:bodyPr wrap="none" rtlCol="0">
            <a:spAutoFit/>
          </a:bodyPr>
          <a:lstStyle/>
          <a:p>
            <a:r>
              <a:rPr lang="en-US" dirty="0">
                <a:latin typeface="Comic Sans MS" panose="030F0702030302020204" pitchFamily="66" charset="0"/>
              </a:rPr>
              <a:t>4A</a:t>
            </a:r>
            <a:endParaRPr lang="en-GB"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1871542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4"/>
                                        </p:tgtEl>
                                        <p:attrNameLst>
                                          <p:attrName>style.visibility</p:attrName>
                                        </p:attrNameLst>
                                      </p:cBhvr>
                                      <p:to>
                                        <p:strVal val="visible"/>
                                      </p:to>
                                    </p:set>
                                    <p:animEffect transition="in" filter="blinds(horizontal)">
                                      <p:cBhvr>
                                        <p:cTn id="12" dur="500"/>
                                        <p:tgtEl>
                                          <p:spTgt spid="5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9"/>
                                        </p:tgtEl>
                                        <p:attrNameLst>
                                          <p:attrName>style.visibility</p:attrName>
                                        </p:attrNameLst>
                                      </p:cBhvr>
                                      <p:to>
                                        <p:strVal val="visible"/>
                                      </p:to>
                                    </p:set>
                                    <p:animEffect transition="in" filter="blinds(horizontal)">
                                      <p:cBhvr>
                                        <p:cTn id="17" dur="500"/>
                                        <p:tgtEl>
                                          <p:spTgt spid="59"/>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0"/>
                                        </p:tgtEl>
                                        <p:attrNameLst>
                                          <p:attrName>style.visibility</p:attrName>
                                        </p:attrNameLst>
                                      </p:cBhvr>
                                      <p:to>
                                        <p:strVal val="visible"/>
                                      </p:to>
                                    </p:set>
                                    <p:animEffect transition="in" filter="blinds(horizontal)">
                                      <p:cBhvr>
                                        <p:cTn id="22" dur="500"/>
                                        <p:tgtEl>
                                          <p:spTgt spid="60"/>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5"/>
                                        </p:tgtEl>
                                        <p:attrNameLst>
                                          <p:attrName>style.visibility</p:attrName>
                                        </p:attrNameLst>
                                      </p:cBhvr>
                                      <p:to>
                                        <p:strVal val="visible"/>
                                      </p:to>
                                    </p:set>
                                    <p:animEffect transition="in" filter="blinds(horizontal)">
                                      <p:cBhvr>
                                        <p:cTn id="27" dur="500"/>
                                        <p:tgtEl>
                                          <p:spTgt spid="55"/>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62"/>
                                        </p:tgtEl>
                                        <p:attrNameLst>
                                          <p:attrName>style.visibility</p:attrName>
                                        </p:attrNameLst>
                                      </p:cBhvr>
                                      <p:to>
                                        <p:strVal val="visible"/>
                                      </p:to>
                                    </p:set>
                                    <p:animEffect transition="in" filter="blinds(horizontal)">
                                      <p:cBhvr>
                                        <p:cTn id="32" dur="500"/>
                                        <p:tgtEl>
                                          <p:spTgt spid="62"/>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64"/>
                                        </p:tgtEl>
                                        <p:attrNameLst>
                                          <p:attrName>style.visibility</p:attrName>
                                        </p:attrNameLst>
                                      </p:cBhvr>
                                      <p:to>
                                        <p:strVal val="visible"/>
                                      </p:to>
                                    </p:set>
                                    <p:animEffect transition="in" filter="blinds(horizontal)">
                                      <p:cBhvr>
                                        <p:cTn id="37" dur="500"/>
                                        <p:tgtEl>
                                          <p:spTgt spid="64"/>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56"/>
                                        </p:tgtEl>
                                        <p:attrNameLst>
                                          <p:attrName>style.visibility</p:attrName>
                                        </p:attrNameLst>
                                      </p:cBhvr>
                                      <p:to>
                                        <p:strVal val="visible"/>
                                      </p:to>
                                    </p:set>
                                    <p:animEffect transition="in" filter="blinds(horizontal)">
                                      <p:cBhvr>
                                        <p:cTn id="42" dur="500"/>
                                        <p:tgtEl>
                                          <p:spTgt spid="56"/>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63"/>
                                        </p:tgtEl>
                                        <p:attrNameLst>
                                          <p:attrName>style.visibility</p:attrName>
                                        </p:attrNameLst>
                                      </p:cBhvr>
                                      <p:to>
                                        <p:strVal val="visible"/>
                                      </p:to>
                                    </p:set>
                                    <p:animEffect transition="in" filter="blinds(horizontal)">
                                      <p:cBhvr>
                                        <p:cTn id="47" dur="500"/>
                                        <p:tgtEl>
                                          <p:spTgt spid="63"/>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65"/>
                                        </p:tgtEl>
                                        <p:attrNameLst>
                                          <p:attrName>style.visibility</p:attrName>
                                        </p:attrNameLst>
                                      </p:cBhvr>
                                      <p:to>
                                        <p:strVal val="visible"/>
                                      </p:to>
                                    </p:set>
                                    <p:animEffect transition="in" filter="blinds(horizontal)">
                                      <p:cBhvr>
                                        <p:cTn id="52" dur="500"/>
                                        <p:tgtEl>
                                          <p:spTgt spid="65"/>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57"/>
                                        </p:tgtEl>
                                        <p:attrNameLst>
                                          <p:attrName>style.visibility</p:attrName>
                                        </p:attrNameLst>
                                      </p:cBhvr>
                                      <p:to>
                                        <p:strVal val="visible"/>
                                      </p:to>
                                    </p:set>
                                    <p:animEffect transition="in" filter="blinds(horizontal)">
                                      <p:cBhvr>
                                        <p:cTn id="57" dur="5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54" grpId="0"/>
      <p:bldP spid="55" grpId="0"/>
      <p:bldP spid="56" grpId="0"/>
      <p:bldP spid="57" grpId="0"/>
      <p:bldP spid="59" grpId="0" animBg="1"/>
      <p:bldP spid="60" grpId="0"/>
      <p:bldP spid="62" grpId="0" animBg="1"/>
      <p:bldP spid="63" grpId="0" animBg="1"/>
      <p:bldP spid="64" grpId="0"/>
      <p:bldP spid="6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0"/>
            <a:ext cx="7886700" cy="1325563"/>
          </a:xfrm>
        </p:spPr>
        <p:txBody>
          <a:bodyPr>
            <a:normAutofit/>
          </a:bodyPr>
          <a:lstStyle/>
          <a:p>
            <a:pPr algn="ctr"/>
            <a:r>
              <a:rPr lang="en-US" sz="4050" dirty="0">
                <a:latin typeface="Comic Sans MS" panose="030F0702030302020204" pitchFamily="66" charset="0"/>
              </a:rPr>
              <a:t>Prior Knowledge Check</a:t>
            </a:r>
            <a:endParaRPr lang="en-GB" sz="4050" dirty="0">
              <a:latin typeface="Comic Sans MS" panose="030F0702030302020204" pitchFamily="66" charset="0"/>
            </a:endParaRPr>
          </a:p>
        </p:txBody>
      </p:sp>
      <p:sp>
        <p:nvSpPr>
          <p:cNvPr id="3" name="コンテンツ プレースホルダー 2">
            <a:extLst>
              <a:ext uri="{FF2B5EF4-FFF2-40B4-BE49-F238E27FC236}">
                <a16:creationId xmlns:a16="http://schemas.microsoft.com/office/drawing/2014/main" id="{B40142FD-D65A-415C-B42C-D7288410BF42}"/>
              </a:ext>
            </a:extLst>
          </p:cNvPr>
          <p:cNvSpPr>
            <a:spLocks noGrp="1"/>
          </p:cNvSpPr>
          <p:nvPr>
            <p:ph idx="1"/>
          </p:nvPr>
        </p:nvSpPr>
        <p:spPr>
          <a:xfrm>
            <a:off x="4624251" y="1611085"/>
            <a:ext cx="4302033" cy="4894217"/>
          </a:xfrm>
        </p:spPr>
        <p:txBody>
          <a:bodyPr>
            <a:normAutofit/>
          </a:bodyPr>
          <a:lstStyle/>
          <a:p>
            <a:pPr marL="0" indent="0">
              <a:buNone/>
            </a:pPr>
            <a:r>
              <a:rPr lang="en-US" sz="2000" dirty="0">
                <a:latin typeface="Comic Sans MS" panose="030F0702030302020204" pitchFamily="66" charset="0"/>
              </a:rPr>
              <a:t>2) A cricket ball has a mass of 0.16kg and has kinetic energy of 50J. Work out the speed of the cricket ball.</a:t>
            </a:r>
          </a:p>
          <a:p>
            <a:pPr marL="0" indent="0">
              <a:buNone/>
            </a:pPr>
            <a:endParaRPr lang="en-US" sz="2000" dirty="0">
              <a:latin typeface="Comic Sans MS" panose="030F0702030302020204" pitchFamily="66" charset="0"/>
            </a:endParaRPr>
          </a:p>
          <a:p>
            <a:pPr marL="0" indent="0">
              <a:buNone/>
            </a:pPr>
            <a:endParaRPr lang="en-US" sz="2000" dirty="0">
              <a:latin typeface="Comic Sans MS" panose="030F0702030302020204" pitchFamily="66" charset="0"/>
            </a:endParaRPr>
          </a:p>
          <a:p>
            <a:pPr marL="0" indent="0">
              <a:buNone/>
            </a:pPr>
            <a:endParaRPr lang="en-US" sz="2000" dirty="0">
              <a:latin typeface="Comic Sans MS" panose="030F0702030302020204" pitchFamily="66" charset="0"/>
            </a:endParaRPr>
          </a:p>
          <a:p>
            <a:pPr marL="0" indent="0">
              <a:buNone/>
            </a:pPr>
            <a:r>
              <a:rPr lang="en-US" sz="2000" dirty="0">
                <a:latin typeface="Comic Sans MS" panose="030F0702030302020204" pitchFamily="66" charset="0"/>
              </a:rPr>
              <a:t>3) A rock of mass 2kg falls vertically from the top of a cliff into the sea. Given that the rock is travelling at 25ms</a:t>
            </a:r>
            <a:r>
              <a:rPr lang="en-US" sz="2000" baseline="30000" dirty="0">
                <a:latin typeface="Comic Sans MS" panose="030F0702030302020204" pitchFamily="66" charset="0"/>
              </a:rPr>
              <a:t>-1</a:t>
            </a:r>
            <a:r>
              <a:rPr lang="en-US" sz="2000" dirty="0">
                <a:latin typeface="Comic Sans MS" panose="030F0702030302020204" pitchFamily="66" charset="0"/>
              </a:rPr>
              <a:t> when it hits the water, calculate the height of the cliff.</a:t>
            </a:r>
            <a:endParaRPr lang="en-GB" sz="2000" dirty="0">
              <a:latin typeface="Comic Sans MS" panose="030F0702030302020204" pitchFamily="66" charset="0"/>
            </a:endParaRPr>
          </a:p>
        </p:txBody>
      </p:sp>
      <p:sp>
        <p:nvSpPr>
          <p:cNvPr id="4" name="コンテンツ プレースホルダー 2">
            <a:extLst>
              <a:ext uri="{FF2B5EF4-FFF2-40B4-BE49-F238E27FC236}">
                <a16:creationId xmlns:a16="http://schemas.microsoft.com/office/drawing/2014/main" id="{B40142FD-D65A-415C-B42C-D7288410BF42}"/>
              </a:ext>
            </a:extLst>
          </p:cNvPr>
          <p:cNvSpPr txBox="1">
            <a:spLocks/>
          </p:cNvSpPr>
          <p:nvPr/>
        </p:nvSpPr>
        <p:spPr>
          <a:xfrm>
            <a:off x="361406" y="1615439"/>
            <a:ext cx="4302033" cy="489421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a:latin typeface="Comic Sans MS" panose="030F0702030302020204" pitchFamily="66" charset="0"/>
              </a:rPr>
              <a:t>1) Two particles A and B of masses 0.4kg and 0.5kg respectively are moving towards each other on a straight line on a smooth horizontal surface. Just before the collision, both particles have speeds of 1ms</a:t>
            </a:r>
            <a:r>
              <a:rPr lang="en-US" sz="2000" baseline="30000">
                <a:latin typeface="Comic Sans MS" panose="030F0702030302020204" pitchFamily="66" charset="0"/>
              </a:rPr>
              <a:t>-1</a:t>
            </a:r>
            <a:r>
              <a:rPr lang="en-US" sz="2000">
                <a:latin typeface="Comic Sans MS" panose="030F0702030302020204" pitchFamily="66" charset="0"/>
              </a:rPr>
              <a:t>. After the collision, the direction of motion of B is reversed and its speed is 0.8ms</a:t>
            </a:r>
            <a:r>
              <a:rPr lang="en-US" sz="2000" baseline="30000">
                <a:latin typeface="Comic Sans MS" panose="030F0702030302020204" pitchFamily="66" charset="0"/>
              </a:rPr>
              <a:t>-1</a:t>
            </a:r>
            <a:r>
              <a:rPr lang="en-US" sz="2000">
                <a:latin typeface="Comic Sans MS" panose="030F0702030302020204" pitchFamily="66" charset="0"/>
              </a:rPr>
              <a:t>.</a:t>
            </a:r>
          </a:p>
          <a:p>
            <a:pPr marL="457200" indent="-457200">
              <a:buFont typeface="Arial" panose="020B0604020202020204" pitchFamily="34" charset="0"/>
              <a:buAutoNum type="alphaLcParenR"/>
            </a:pPr>
            <a:r>
              <a:rPr lang="en-US" sz="2000">
                <a:latin typeface="Comic Sans MS" panose="030F0702030302020204" pitchFamily="66" charset="0"/>
              </a:rPr>
              <a:t>Calculate the speed and direction of A after the collision</a:t>
            </a:r>
          </a:p>
          <a:p>
            <a:pPr marL="457200" indent="-457200">
              <a:buFont typeface="Arial" panose="020B0604020202020204" pitchFamily="34" charset="0"/>
              <a:buAutoNum type="alphaLcParenR"/>
            </a:pPr>
            <a:r>
              <a:rPr lang="en-US" sz="2000">
                <a:latin typeface="Comic Sans MS" panose="030F0702030302020204" pitchFamily="66" charset="0"/>
              </a:rPr>
              <a:t>Calculate the magnitude of the impulse given by A to B during the collision</a:t>
            </a:r>
            <a:endParaRPr lang="en-GB" sz="2000" dirty="0">
              <a:latin typeface="Comic Sans MS" panose="030F0702030302020204" pitchFamily="66" charset="0"/>
            </a:endParaRPr>
          </a:p>
        </p:txBody>
      </p:sp>
      <p:sp>
        <p:nvSpPr>
          <p:cNvPr id="5" name="TextBox 4"/>
          <p:cNvSpPr txBox="1"/>
          <p:nvPr/>
        </p:nvSpPr>
        <p:spPr>
          <a:xfrm>
            <a:off x="1811384" y="5059681"/>
            <a:ext cx="2560320" cy="307777"/>
          </a:xfrm>
          <a:prstGeom prst="rect">
            <a:avLst/>
          </a:prstGeom>
          <a:noFill/>
        </p:spPr>
        <p:txBody>
          <a:bodyPr wrap="square" rtlCol="0">
            <a:spAutoFit/>
          </a:bodyPr>
          <a:lstStyle/>
          <a:p>
            <a:pPr algn="ctr"/>
            <a:r>
              <a:rPr lang="en-US" sz="1400" dirty="0">
                <a:solidFill>
                  <a:srgbClr val="FF0000"/>
                </a:solidFill>
                <a:latin typeface="Comic Sans MS" panose="030F0702030302020204" pitchFamily="66" charset="0"/>
              </a:rPr>
              <a:t>1.25ms</a:t>
            </a:r>
            <a:r>
              <a:rPr lang="en-US" sz="1400" baseline="30000" dirty="0">
                <a:solidFill>
                  <a:srgbClr val="FF0000"/>
                </a:solidFill>
                <a:latin typeface="Comic Sans MS" panose="030F0702030302020204" pitchFamily="66" charset="0"/>
              </a:rPr>
              <a:t>-1</a:t>
            </a:r>
            <a:r>
              <a:rPr lang="en-US" sz="1400" dirty="0">
                <a:solidFill>
                  <a:srgbClr val="FF0000"/>
                </a:solidFill>
                <a:latin typeface="Comic Sans MS" panose="030F0702030302020204" pitchFamily="66" charset="0"/>
              </a:rPr>
              <a:t>, direction reversed</a:t>
            </a:r>
            <a:endParaRPr lang="en-GB" sz="1400" dirty="0">
              <a:solidFill>
                <a:srgbClr val="FF0000"/>
              </a:solidFill>
              <a:latin typeface="Comic Sans MS" panose="030F0702030302020204" pitchFamily="66" charset="0"/>
            </a:endParaRPr>
          </a:p>
        </p:txBody>
      </p:sp>
      <p:sp>
        <p:nvSpPr>
          <p:cNvPr id="6" name="TextBox 5"/>
          <p:cNvSpPr txBox="1"/>
          <p:nvPr/>
        </p:nvSpPr>
        <p:spPr>
          <a:xfrm>
            <a:off x="6305007" y="2778034"/>
            <a:ext cx="891591" cy="369332"/>
          </a:xfrm>
          <a:prstGeom prst="rect">
            <a:avLst/>
          </a:prstGeom>
          <a:noFill/>
        </p:spPr>
        <p:txBody>
          <a:bodyPr wrap="none" rtlCol="0">
            <a:spAutoFit/>
          </a:bodyPr>
          <a:lstStyle/>
          <a:p>
            <a:r>
              <a:rPr lang="en-US" dirty="0">
                <a:solidFill>
                  <a:srgbClr val="FF0000"/>
                </a:solidFill>
                <a:latin typeface="Comic Sans MS" panose="030F0702030302020204" pitchFamily="66" charset="0"/>
              </a:rPr>
              <a:t>25ms</a:t>
            </a:r>
            <a:r>
              <a:rPr lang="en-US" baseline="30000" dirty="0">
                <a:solidFill>
                  <a:srgbClr val="FF0000"/>
                </a:solidFill>
                <a:latin typeface="Comic Sans MS" panose="030F0702030302020204" pitchFamily="66" charset="0"/>
              </a:rPr>
              <a:t>-1</a:t>
            </a:r>
            <a:endParaRPr lang="en-GB" baseline="30000" dirty="0">
              <a:solidFill>
                <a:srgbClr val="FF0000"/>
              </a:solidFill>
              <a:latin typeface="Comic Sans MS" panose="030F0702030302020204" pitchFamily="66" charset="0"/>
            </a:endParaRPr>
          </a:p>
        </p:txBody>
      </p:sp>
      <p:sp>
        <p:nvSpPr>
          <p:cNvPr id="7" name="TextBox 6"/>
          <p:cNvSpPr txBox="1"/>
          <p:nvPr/>
        </p:nvSpPr>
        <p:spPr>
          <a:xfrm>
            <a:off x="2595156" y="6191794"/>
            <a:ext cx="821059" cy="369332"/>
          </a:xfrm>
          <a:prstGeom prst="rect">
            <a:avLst/>
          </a:prstGeom>
          <a:noFill/>
        </p:spPr>
        <p:txBody>
          <a:bodyPr wrap="none" rtlCol="0">
            <a:spAutoFit/>
          </a:bodyPr>
          <a:lstStyle/>
          <a:p>
            <a:r>
              <a:rPr lang="en-US" dirty="0">
                <a:solidFill>
                  <a:srgbClr val="FF0000"/>
                </a:solidFill>
                <a:latin typeface="Comic Sans MS" panose="030F0702030302020204" pitchFamily="66" charset="0"/>
              </a:rPr>
              <a:t>0.9Ns</a:t>
            </a:r>
            <a:endParaRPr lang="en-GB" baseline="30000" dirty="0">
              <a:solidFill>
                <a:srgbClr val="FF0000"/>
              </a:solidFill>
              <a:latin typeface="Comic Sans MS" panose="030F0702030302020204" pitchFamily="66" charset="0"/>
            </a:endParaRPr>
          </a:p>
        </p:txBody>
      </p:sp>
      <p:sp>
        <p:nvSpPr>
          <p:cNvPr id="8" name="TextBox 7"/>
          <p:cNvSpPr txBox="1"/>
          <p:nvPr/>
        </p:nvSpPr>
        <p:spPr>
          <a:xfrm>
            <a:off x="6226631" y="5573486"/>
            <a:ext cx="1417376" cy="369332"/>
          </a:xfrm>
          <a:prstGeom prst="rect">
            <a:avLst/>
          </a:prstGeom>
          <a:noFill/>
        </p:spPr>
        <p:txBody>
          <a:bodyPr wrap="none" rtlCol="0">
            <a:spAutoFit/>
          </a:bodyPr>
          <a:lstStyle/>
          <a:p>
            <a:r>
              <a:rPr lang="en-US" dirty="0">
                <a:solidFill>
                  <a:srgbClr val="FF0000"/>
                </a:solidFill>
                <a:latin typeface="Comic Sans MS" panose="030F0702030302020204" pitchFamily="66" charset="0"/>
              </a:rPr>
              <a:t>31.9m (3sf)</a:t>
            </a:r>
            <a:endParaRPr lang="en-GB" baseline="30000" dirty="0">
              <a:solidFill>
                <a:srgbClr val="FF0000"/>
              </a:solidFill>
              <a:latin typeface="Comic Sans MS" panose="030F0702030302020204" pitchFamily="66" charset="0"/>
            </a:endParaRPr>
          </a:p>
        </p:txBody>
      </p:sp>
    </p:spTree>
    <p:extLst>
      <p:ext uri="{BB962C8B-B14F-4D97-AF65-F5344CB8AC3E}">
        <p14:creationId xmlns:p14="http://schemas.microsoft.com/office/powerpoint/2010/main" val="1289593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3581400" cy="5029200"/>
          </a:xfrm>
        </p:spPr>
        <p:txBody>
          <a:bodyPr>
            <a:normAutofit fontScale="92500" lnSpcReduction="10000"/>
          </a:bodyPr>
          <a:lstStyle/>
          <a:p>
            <a:pPr marL="0" indent="0" algn="ctr">
              <a:buNone/>
            </a:pPr>
            <a:r>
              <a:rPr lang="en-GB" sz="1400" b="1" dirty="0">
                <a:latin typeface="Comic Sans MS" pitchFamily="66" charset="0"/>
              </a:rPr>
              <a:t>You can solve problems involving the direct impact of two particles by using conservation of linear momentum and Newton’s Law of Restitution</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Two small spheres have mass 3m and 4m respectively. They are moving towards each other in opposite directions on a smooth horizontal plane. P has speed 3u and Q has speed 2u just before the impact. The coefficient of restitution between P and Q is e.</a:t>
            </a:r>
          </a:p>
          <a:p>
            <a:pPr marL="0" indent="0" algn="ctr">
              <a:buNone/>
            </a:pPr>
            <a:endParaRPr lang="en-GB" sz="1400" dirty="0">
              <a:latin typeface="Comic Sans MS" pitchFamily="66" charset="0"/>
            </a:endParaRPr>
          </a:p>
          <a:p>
            <a:pPr algn="ctr">
              <a:buAutoNum type="alphaLcParenR"/>
            </a:pPr>
            <a:r>
              <a:rPr lang="en-GB" sz="1400" dirty="0">
                <a:latin typeface="Comic Sans MS" pitchFamily="66" charset="0"/>
              </a:rPr>
              <a:t>Show that the speed of Q after the collisions is given by </a:t>
            </a:r>
            <a:r>
              <a:rPr lang="en-GB" sz="1400" baseline="30000" dirty="0">
                <a:latin typeface="Comic Sans MS" pitchFamily="66" charset="0"/>
              </a:rPr>
              <a:t>u</a:t>
            </a:r>
            <a:r>
              <a:rPr lang="en-GB" sz="1400" dirty="0">
                <a:latin typeface="Comic Sans MS" pitchFamily="66" charset="0"/>
              </a:rPr>
              <a:t>/</a:t>
            </a:r>
            <a:r>
              <a:rPr lang="en-GB" sz="1400" baseline="-25000" dirty="0">
                <a:latin typeface="Comic Sans MS" pitchFamily="66" charset="0"/>
              </a:rPr>
              <a:t>7</a:t>
            </a:r>
            <a:r>
              <a:rPr lang="en-GB" sz="1400" dirty="0">
                <a:latin typeface="Comic Sans MS" pitchFamily="66" charset="0"/>
              </a:rPr>
              <a:t>(15e + 1)</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Given that the direction of motion of P is unchanged, find the range of possible values for e</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Given that the magnitude of the impulse of P on Q is </a:t>
            </a:r>
            <a:r>
              <a:rPr lang="en-GB" sz="1400" baseline="30000" dirty="0">
                <a:latin typeface="Comic Sans MS" pitchFamily="66" charset="0"/>
              </a:rPr>
              <a:t>80mu</a:t>
            </a:r>
            <a:r>
              <a:rPr lang="en-GB" sz="1400" dirty="0">
                <a:latin typeface="Comic Sans MS" pitchFamily="66" charset="0"/>
              </a:rPr>
              <a:t>/</a:t>
            </a:r>
            <a:r>
              <a:rPr lang="en-GB" sz="1400" baseline="-25000" dirty="0">
                <a:latin typeface="Comic Sans MS" pitchFamily="66" charset="0"/>
              </a:rPr>
              <a:t>9</a:t>
            </a:r>
            <a:r>
              <a:rPr lang="en-GB" sz="1400" dirty="0">
                <a:latin typeface="Comic Sans MS" pitchFamily="66" charset="0"/>
              </a:rPr>
              <a:t>, find the value of e</a:t>
            </a:r>
          </a:p>
        </p:txBody>
      </p:sp>
      <p:cxnSp>
        <p:nvCxnSpPr>
          <p:cNvPr id="10" name="Straight Connector 9"/>
          <p:cNvCxnSpPr/>
          <p:nvPr/>
        </p:nvCxnSpPr>
        <p:spPr>
          <a:xfrm>
            <a:off x="4191000" y="14478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191000" y="17526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191000" y="1447800"/>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14" name="TextBox 13"/>
          <p:cNvSpPr txBox="1"/>
          <p:nvPr/>
        </p:nvSpPr>
        <p:spPr>
          <a:xfrm>
            <a:off x="5715000" y="1447800"/>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15" name="Straight Connector 14"/>
          <p:cNvCxnSpPr/>
          <p:nvPr/>
        </p:nvCxnSpPr>
        <p:spPr>
          <a:xfrm>
            <a:off x="5715000" y="14478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239000" y="14478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715000" y="14478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191000" y="14478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4419600" y="21336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5181600" y="21336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5943600" y="21336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705600" y="21336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3" name="Straight Arrow Connector 22"/>
          <p:cNvCxnSpPr/>
          <p:nvPr/>
        </p:nvCxnSpPr>
        <p:spPr>
          <a:xfrm>
            <a:off x="4343400" y="20574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373113" y="1752600"/>
            <a:ext cx="386644" cy="307777"/>
          </a:xfrm>
          <a:prstGeom prst="rect">
            <a:avLst/>
          </a:prstGeom>
          <a:noFill/>
        </p:spPr>
        <p:txBody>
          <a:bodyPr wrap="none" rtlCol="0">
            <a:spAutoFit/>
          </a:bodyPr>
          <a:lstStyle/>
          <a:p>
            <a:pPr algn="ctr"/>
            <a:r>
              <a:rPr lang="en-GB" sz="1400" dirty="0">
                <a:latin typeface="Comic Sans MS" pitchFamily="66" charset="0"/>
              </a:rPr>
              <a:t>3u</a:t>
            </a:r>
          </a:p>
        </p:txBody>
      </p:sp>
      <p:cxnSp>
        <p:nvCxnSpPr>
          <p:cNvPr id="25" name="Straight Arrow Connector 24"/>
          <p:cNvCxnSpPr/>
          <p:nvPr/>
        </p:nvCxnSpPr>
        <p:spPr>
          <a:xfrm>
            <a:off x="6629400" y="20574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6679952" y="1752600"/>
            <a:ext cx="344966" cy="307777"/>
          </a:xfrm>
          <a:prstGeom prst="rect">
            <a:avLst/>
          </a:prstGeom>
          <a:noFill/>
        </p:spPr>
        <p:txBody>
          <a:bodyPr wrap="none" rtlCol="0">
            <a:spAutoFit/>
          </a:bodyPr>
          <a:lstStyle/>
          <a:p>
            <a:pPr algn="ctr"/>
            <a:r>
              <a:rPr lang="en-GB" sz="1400" dirty="0">
                <a:latin typeface="Comic Sans MS" pitchFamily="66" charset="0"/>
              </a:rPr>
              <a:t>v</a:t>
            </a:r>
            <a:r>
              <a:rPr lang="en-GB" sz="1400" baseline="-25000" dirty="0">
                <a:latin typeface="Comic Sans MS" pitchFamily="66" charset="0"/>
              </a:rPr>
              <a:t>2</a:t>
            </a:r>
          </a:p>
        </p:txBody>
      </p:sp>
      <p:cxnSp>
        <p:nvCxnSpPr>
          <p:cNvPr id="27" name="Straight Connector 26"/>
          <p:cNvCxnSpPr/>
          <p:nvPr/>
        </p:nvCxnSpPr>
        <p:spPr>
          <a:xfrm>
            <a:off x="4191000" y="27432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343400" y="2133600"/>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29" name="TextBox 28"/>
          <p:cNvSpPr txBox="1"/>
          <p:nvPr/>
        </p:nvSpPr>
        <p:spPr>
          <a:xfrm>
            <a:off x="5867400" y="2133600"/>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30" name="TextBox 29"/>
          <p:cNvSpPr txBox="1"/>
          <p:nvPr/>
        </p:nvSpPr>
        <p:spPr>
          <a:xfrm>
            <a:off x="5105400" y="2133600"/>
            <a:ext cx="457200" cy="307777"/>
          </a:xfrm>
          <a:prstGeom prst="rect">
            <a:avLst/>
          </a:prstGeom>
          <a:noFill/>
        </p:spPr>
        <p:txBody>
          <a:bodyPr wrap="square" rtlCol="0">
            <a:spAutoFit/>
          </a:bodyPr>
          <a:lstStyle/>
          <a:p>
            <a:pPr algn="ctr"/>
            <a:r>
              <a:rPr lang="en-GB" sz="1400" dirty="0">
                <a:latin typeface="Comic Sans MS" pitchFamily="66" charset="0"/>
              </a:rPr>
              <a:t>Q</a:t>
            </a:r>
          </a:p>
        </p:txBody>
      </p:sp>
      <p:sp>
        <p:nvSpPr>
          <p:cNvPr id="31" name="TextBox 30"/>
          <p:cNvSpPr txBox="1"/>
          <p:nvPr/>
        </p:nvSpPr>
        <p:spPr>
          <a:xfrm>
            <a:off x="6629400" y="2133600"/>
            <a:ext cx="457200" cy="307777"/>
          </a:xfrm>
          <a:prstGeom prst="rect">
            <a:avLst/>
          </a:prstGeom>
          <a:noFill/>
        </p:spPr>
        <p:txBody>
          <a:bodyPr wrap="square" rtlCol="0">
            <a:spAutoFit/>
          </a:bodyPr>
          <a:lstStyle/>
          <a:p>
            <a:pPr algn="ctr"/>
            <a:r>
              <a:rPr lang="en-GB" sz="1400" dirty="0">
                <a:latin typeface="Comic Sans MS" pitchFamily="66" charset="0"/>
              </a:rPr>
              <a:t>Q</a:t>
            </a:r>
          </a:p>
        </p:txBody>
      </p:sp>
      <p:cxnSp>
        <p:nvCxnSpPr>
          <p:cNvPr id="32" name="Straight Arrow Connector 31"/>
          <p:cNvCxnSpPr/>
          <p:nvPr/>
        </p:nvCxnSpPr>
        <p:spPr>
          <a:xfrm flipH="1">
            <a:off x="5105400" y="20574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5135113" y="1752600"/>
            <a:ext cx="386644" cy="307777"/>
          </a:xfrm>
          <a:prstGeom prst="rect">
            <a:avLst/>
          </a:prstGeom>
          <a:noFill/>
        </p:spPr>
        <p:txBody>
          <a:bodyPr wrap="none" rtlCol="0">
            <a:spAutoFit/>
          </a:bodyPr>
          <a:lstStyle/>
          <a:p>
            <a:pPr algn="ctr"/>
            <a:r>
              <a:rPr lang="en-GB" sz="1400" dirty="0">
                <a:latin typeface="Comic Sans MS" pitchFamily="66" charset="0"/>
              </a:rPr>
              <a:t>2u</a:t>
            </a:r>
          </a:p>
        </p:txBody>
      </p:sp>
      <p:cxnSp>
        <p:nvCxnSpPr>
          <p:cNvPr id="34" name="Straight Arrow Connector 33"/>
          <p:cNvCxnSpPr/>
          <p:nvPr/>
        </p:nvCxnSpPr>
        <p:spPr>
          <a:xfrm>
            <a:off x="5867400" y="20574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5927570" y="1752600"/>
            <a:ext cx="325730" cy="307777"/>
          </a:xfrm>
          <a:prstGeom prst="rect">
            <a:avLst/>
          </a:prstGeom>
          <a:noFill/>
        </p:spPr>
        <p:txBody>
          <a:bodyPr wrap="none" rtlCol="0">
            <a:spAutoFit/>
          </a:bodyPr>
          <a:lstStyle/>
          <a:p>
            <a:pPr algn="ctr"/>
            <a:r>
              <a:rPr lang="en-GB" sz="1400" dirty="0">
                <a:latin typeface="Comic Sans MS" pitchFamily="66" charset="0"/>
              </a:rPr>
              <a:t>v</a:t>
            </a:r>
            <a:r>
              <a:rPr lang="en-GB" sz="1400" baseline="-25000" dirty="0">
                <a:latin typeface="Comic Sans MS" pitchFamily="66" charset="0"/>
              </a:rPr>
              <a:t>1</a:t>
            </a:r>
          </a:p>
        </p:txBody>
      </p:sp>
      <p:sp>
        <p:nvSpPr>
          <p:cNvPr id="36" name="TextBox 35"/>
          <p:cNvSpPr txBox="1"/>
          <p:nvPr/>
        </p:nvSpPr>
        <p:spPr>
          <a:xfrm>
            <a:off x="4353762" y="2438400"/>
            <a:ext cx="433132" cy="307777"/>
          </a:xfrm>
          <a:prstGeom prst="rect">
            <a:avLst/>
          </a:prstGeom>
          <a:noFill/>
        </p:spPr>
        <p:txBody>
          <a:bodyPr wrap="none" rtlCol="0">
            <a:spAutoFit/>
          </a:bodyPr>
          <a:lstStyle/>
          <a:p>
            <a:pPr algn="ctr"/>
            <a:r>
              <a:rPr lang="en-GB" sz="1400" dirty="0">
                <a:latin typeface="Comic Sans MS" pitchFamily="66" charset="0"/>
              </a:rPr>
              <a:t>3m</a:t>
            </a:r>
          </a:p>
        </p:txBody>
      </p:sp>
      <p:sp>
        <p:nvSpPr>
          <p:cNvPr id="37" name="TextBox 36"/>
          <p:cNvSpPr txBox="1"/>
          <p:nvPr/>
        </p:nvSpPr>
        <p:spPr>
          <a:xfrm>
            <a:off x="5877762" y="2438400"/>
            <a:ext cx="433132" cy="307777"/>
          </a:xfrm>
          <a:prstGeom prst="rect">
            <a:avLst/>
          </a:prstGeom>
          <a:noFill/>
        </p:spPr>
        <p:txBody>
          <a:bodyPr wrap="none" rtlCol="0">
            <a:spAutoFit/>
          </a:bodyPr>
          <a:lstStyle/>
          <a:p>
            <a:pPr algn="ctr"/>
            <a:r>
              <a:rPr lang="en-GB" sz="1400" dirty="0">
                <a:latin typeface="Comic Sans MS" pitchFamily="66" charset="0"/>
              </a:rPr>
              <a:t>3m</a:t>
            </a:r>
          </a:p>
        </p:txBody>
      </p:sp>
      <p:sp>
        <p:nvSpPr>
          <p:cNvPr id="38" name="TextBox 37"/>
          <p:cNvSpPr txBox="1"/>
          <p:nvPr/>
        </p:nvSpPr>
        <p:spPr>
          <a:xfrm>
            <a:off x="5115762" y="2438400"/>
            <a:ext cx="433132" cy="307777"/>
          </a:xfrm>
          <a:prstGeom prst="rect">
            <a:avLst/>
          </a:prstGeom>
          <a:noFill/>
        </p:spPr>
        <p:txBody>
          <a:bodyPr wrap="none" rtlCol="0">
            <a:spAutoFit/>
          </a:bodyPr>
          <a:lstStyle/>
          <a:p>
            <a:pPr algn="ctr"/>
            <a:r>
              <a:rPr lang="en-GB" sz="1400" dirty="0">
                <a:latin typeface="Comic Sans MS" pitchFamily="66" charset="0"/>
              </a:rPr>
              <a:t>4m</a:t>
            </a:r>
          </a:p>
        </p:txBody>
      </p:sp>
      <p:sp>
        <p:nvSpPr>
          <p:cNvPr id="39" name="TextBox 38"/>
          <p:cNvSpPr txBox="1"/>
          <p:nvPr/>
        </p:nvSpPr>
        <p:spPr>
          <a:xfrm>
            <a:off x="6639762" y="2438400"/>
            <a:ext cx="433132" cy="307777"/>
          </a:xfrm>
          <a:prstGeom prst="rect">
            <a:avLst/>
          </a:prstGeom>
          <a:noFill/>
        </p:spPr>
        <p:txBody>
          <a:bodyPr wrap="none" rtlCol="0">
            <a:spAutoFit/>
          </a:bodyPr>
          <a:lstStyle/>
          <a:p>
            <a:pPr algn="ctr"/>
            <a:r>
              <a:rPr lang="en-GB" sz="1400" dirty="0">
                <a:latin typeface="Comic Sans MS" pitchFamily="66" charset="0"/>
              </a:rPr>
              <a:t>4m</a:t>
            </a:r>
          </a:p>
        </p:txBody>
      </p:sp>
      <mc:AlternateContent xmlns:mc="http://schemas.openxmlformats.org/markup-compatibility/2006" xmlns:a14="http://schemas.microsoft.com/office/drawing/2010/main">
        <mc:Choice Requires="a14">
          <p:sp>
            <p:nvSpPr>
              <p:cNvPr id="51" name="TextBox 50"/>
              <p:cNvSpPr txBox="1"/>
              <p:nvPr/>
            </p:nvSpPr>
            <p:spPr>
              <a:xfrm>
                <a:off x="7239000" y="1447800"/>
                <a:ext cx="1905000" cy="5131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sSub>
                        <m:sSubPr>
                          <m:ctrlPr>
                            <a:rPr lang="en-GB" sz="1600" b="0" i="1" smtClean="0">
                              <a:solidFill>
                                <a:schemeClr val="tx1"/>
                              </a:solidFill>
                              <a:latin typeface="Cambria Math" panose="02040503050406030204" pitchFamily="18" charset="0"/>
                            </a:rPr>
                          </m:ctrlPr>
                        </m:sSubPr>
                        <m:e>
                          <m:r>
                            <a:rPr lang="en-GB" sz="1600" b="0" i="1" smtClean="0">
                              <a:solidFill>
                                <a:schemeClr val="tx1"/>
                              </a:solidFill>
                              <a:latin typeface="Cambria Math"/>
                            </a:rPr>
                            <m:t>𝑣</m:t>
                          </m:r>
                        </m:e>
                        <m:sub>
                          <m:r>
                            <a:rPr lang="en-GB" sz="1600" b="0" i="1" smtClean="0">
                              <a:solidFill>
                                <a:schemeClr val="tx1"/>
                              </a:solidFill>
                              <a:latin typeface="Cambria Math"/>
                            </a:rPr>
                            <m:t>1</m:t>
                          </m:r>
                        </m:sub>
                      </m:sSub>
                      <m:r>
                        <a:rPr lang="en-GB" sz="1600" b="0" i="1" smtClean="0">
                          <a:solidFill>
                            <a:schemeClr val="tx1"/>
                          </a:solidFill>
                          <a:latin typeface="Cambria Math"/>
                        </a:rPr>
                        <m:t>=</m:t>
                      </m:r>
                      <m:f>
                        <m:fPr>
                          <m:ctrlPr>
                            <a:rPr lang="en-GB" sz="1600" b="0" i="1" smtClean="0">
                              <a:solidFill>
                                <a:schemeClr val="tx1"/>
                              </a:solidFill>
                              <a:latin typeface="Cambria Math" panose="02040503050406030204" pitchFamily="18" charset="0"/>
                            </a:rPr>
                          </m:ctrlPr>
                        </m:fPr>
                        <m:num>
                          <m:r>
                            <a:rPr lang="en-GB" sz="1600" b="0" i="1" smtClean="0">
                              <a:solidFill>
                                <a:schemeClr val="tx1"/>
                              </a:solidFill>
                              <a:latin typeface="Cambria Math"/>
                            </a:rPr>
                            <m:t>𝑢</m:t>
                          </m:r>
                        </m:num>
                        <m:den>
                          <m:r>
                            <a:rPr lang="en-GB" sz="1600" b="0" i="1" smtClean="0">
                              <a:solidFill>
                                <a:schemeClr val="tx1"/>
                              </a:solidFill>
                              <a:latin typeface="Cambria Math"/>
                            </a:rPr>
                            <m:t>7</m:t>
                          </m:r>
                        </m:den>
                      </m:f>
                      <m:r>
                        <a:rPr lang="en-GB" sz="1600" b="0" i="1" smtClean="0">
                          <a:solidFill>
                            <a:schemeClr val="tx1"/>
                          </a:solidFill>
                          <a:latin typeface="Cambria Math"/>
                        </a:rPr>
                        <m:t>(1−20</m:t>
                      </m:r>
                      <m:r>
                        <a:rPr lang="en-GB" sz="1600" b="0" i="1" smtClean="0">
                          <a:solidFill>
                            <a:schemeClr val="tx1"/>
                          </a:solidFill>
                          <a:latin typeface="Cambria Math"/>
                        </a:rPr>
                        <m:t>𝑒</m:t>
                      </m:r>
                      <m:r>
                        <a:rPr lang="en-GB" sz="1600" b="0" i="1" smtClean="0">
                          <a:solidFill>
                            <a:schemeClr val="tx1"/>
                          </a:solidFill>
                          <a:latin typeface="Cambria Math"/>
                        </a:rPr>
                        <m:t>)</m:t>
                      </m:r>
                    </m:oMath>
                  </m:oMathPara>
                </a14:m>
                <a:endParaRPr lang="en-GB" sz="1600" dirty="0">
                  <a:solidFill>
                    <a:schemeClr val="tx1"/>
                  </a:solidFill>
                </a:endParaRPr>
              </a:p>
            </p:txBody>
          </p:sp>
        </mc:Choice>
        <mc:Fallback xmlns="">
          <p:sp>
            <p:nvSpPr>
              <p:cNvPr id="51" name="TextBox 50"/>
              <p:cNvSpPr txBox="1">
                <a:spLocks noRot="1" noChangeAspect="1" noMove="1" noResize="1" noEditPoints="1" noAdjustHandles="1" noChangeArrowheads="1" noChangeShapeType="1" noTextEdit="1"/>
              </p:cNvSpPr>
              <p:nvPr/>
            </p:nvSpPr>
            <p:spPr>
              <a:xfrm>
                <a:off x="7239000" y="1447800"/>
                <a:ext cx="1905000" cy="513154"/>
              </a:xfrm>
              <a:prstGeom prst="rect">
                <a:avLst/>
              </a:prstGeom>
              <a:blipFill rotWithShape="1">
                <a:blip r:embed="rId8"/>
                <a:stretch>
                  <a:fillRect b="-2381"/>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2" name="TextBox 51"/>
              <p:cNvSpPr txBox="1"/>
              <p:nvPr/>
            </p:nvSpPr>
            <p:spPr>
              <a:xfrm>
                <a:off x="7239000" y="2057400"/>
                <a:ext cx="1905000" cy="5131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GB" sz="1600" b="0" i="1" smtClean="0">
                              <a:latin typeface="Cambria Math" panose="02040503050406030204" pitchFamily="18" charset="0"/>
                            </a:rPr>
                          </m:ctrlPr>
                        </m:sSubPr>
                        <m:e>
                          <m:r>
                            <a:rPr lang="en-GB" sz="1600" b="0" i="1" smtClean="0">
                              <a:latin typeface="Cambria Math"/>
                            </a:rPr>
                            <m:t>𝑣</m:t>
                          </m:r>
                        </m:e>
                        <m:sub>
                          <m:r>
                            <a:rPr lang="en-GB" sz="1600" b="0" i="1" smtClean="0">
                              <a:latin typeface="Cambria Math"/>
                            </a:rPr>
                            <m:t>2</m:t>
                          </m:r>
                        </m:sub>
                      </m:sSub>
                      <m:r>
                        <a:rPr lang="en-GB" sz="1600" b="0" i="1" smtClean="0">
                          <a:latin typeface="Cambria Math"/>
                        </a:rPr>
                        <m:t>=</m:t>
                      </m:r>
                      <m:f>
                        <m:fPr>
                          <m:ctrlPr>
                            <a:rPr lang="en-GB" sz="1600" b="0" i="1" smtClean="0">
                              <a:latin typeface="Cambria Math" panose="02040503050406030204" pitchFamily="18" charset="0"/>
                            </a:rPr>
                          </m:ctrlPr>
                        </m:fPr>
                        <m:num>
                          <m:r>
                            <a:rPr lang="en-GB" sz="1600" b="0" i="1" smtClean="0">
                              <a:latin typeface="Cambria Math"/>
                            </a:rPr>
                            <m:t>𝑢</m:t>
                          </m:r>
                        </m:num>
                        <m:den>
                          <m:r>
                            <a:rPr lang="en-GB" sz="1600" b="0" i="1" smtClean="0">
                              <a:latin typeface="Cambria Math"/>
                            </a:rPr>
                            <m:t>7</m:t>
                          </m:r>
                        </m:den>
                      </m:f>
                      <m:r>
                        <a:rPr lang="en-GB" sz="1600" b="0" i="1" smtClean="0">
                          <a:latin typeface="Cambria Math"/>
                        </a:rPr>
                        <m:t>(</m:t>
                      </m:r>
                      <m:r>
                        <a:rPr lang="en-GB" sz="1600" i="1" smtClean="0">
                          <a:latin typeface="Cambria Math"/>
                        </a:rPr>
                        <m:t>15</m:t>
                      </m:r>
                      <m:r>
                        <a:rPr lang="en-GB" sz="1600" i="1" smtClean="0">
                          <a:latin typeface="Cambria Math"/>
                        </a:rPr>
                        <m:t>𝑒</m:t>
                      </m:r>
                      <m:r>
                        <a:rPr lang="en-GB" sz="1600" b="0" i="1" smtClean="0">
                          <a:solidFill>
                            <a:schemeClr val="tx1"/>
                          </a:solidFill>
                          <a:latin typeface="Cambria Math"/>
                        </a:rPr>
                        <m:t>+1)</m:t>
                      </m:r>
                    </m:oMath>
                  </m:oMathPara>
                </a14:m>
                <a:endParaRPr lang="en-GB" sz="1600" dirty="0">
                  <a:solidFill>
                    <a:schemeClr val="tx1"/>
                  </a:solidFill>
                </a:endParaRPr>
              </a:p>
            </p:txBody>
          </p:sp>
        </mc:Choice>
        <mc:Fallback xmlns="">
          <p:sp>
            <p:nvSpPr>
              <p:cNvPr id="52" name="TextBox 51"/>
              <p:cNvSpPr txBox="1">
                <a:spLocks noRot="1" noChangeAspect="1" noMove="1" noResize="1" noEditPoints="1" noAdjustHandles="1" noChangeArrowheads="1" noChangeShapeType="1" noTextEdit="1"/>
              </p:cNvSpPr>
              <p:nvPr/>
            </p:nvSpPr>
            <p:spPr>
              <a:xfrm>
                <a:off x="7239000" y="2057400"/>
                <a:ext cx="1905000" cy="513154"/>
              </a:xfrm>
              <a:prstGeom prst="rect">
                <a:avLst/>
              </a:prstGeom>
              <a:blipFill rotWithShape="1">
                <a:blip r:embed="rId9"/>
                <a:stretch>
                  <a:fillRect b="-2381"/>
                </a:stretch>
              </a:blipFill>
            </p:spPr>
            <p:txBody>
              <a:bodyPr/>
              <a:lstStyle/>
              <a:p>
                <a:r>
                  <a:rPr lang="en-GB">
                    <a:noFill/>
                  </a:rPr>
                  <a:t> </a:t>
                </a:r>
              </a:p>
            </p:txBody>
          </p:sp>
        </mc:Fallback>
      </mc:AlternateContent>
      <p:sp>
        <p:nvSpPr>
          <p:cNvPr id="9" name="TextBox 8"/>
          <p:cNvSpPr txBox="1"/>
          <p:nvPr/>
        </p:nvSpPr>
        <p:spPr>
          <a:xfrm>
            <a:off x="4114800" y="2971800"/>
            <a:ext cx="4038285" cy="307777"/>
          </a:xfrm>
          <a:prstGeom prst="rect">
            <a:avLst/>
          </a:prstGeom>
          <a:noFill/>
        </p:spPr>
        <p:txBody>
          <a:bodyPr wrap="none" rtlCol="0">
            <a:spAutoFit/>
          </a:bodyPr>
          <a:lstStyle/>
          <a:p>
            <a:r>
              <a:rPr lang="en-GB" sz="1400" dirty="0">
                <a:latin typeface="Comic Sans MS" pitchFamily="66" charset="0"/>
              </a:rPr>
              <a:t>Impulse of P on Q = change in momentum of Q</a:t>
            </a:r>
          </a:p>
        </p:txBody>
      </p:sp>
      <mc:AlternateContent xmlns:mc="http://schemas.openxmlformats.org/markup-compatibility/2006" xmlns:a14="http://schemas.microsoft.com/office/drawing/2010/main">
        <mc:Choice Requires="a14">
          <p:sp>
            <p:nvSpPr>
              <p:cNvPr id="57" name="TextBox 56"/>
              <p:cNvSpPr txBox="1"/>
              <p:nvPr/>
            </p:nvSpPr>
            <p:spPr>
              <a:xfrm>
                <a:off x="4267200" y="3276600"/>
                <a:ext cx="2286000" cy="496290"/>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400" b="1" i="1" smtClean="0">
                          <a:latin typeface="Cambria Math"/>
                        </a:rPr>
                        <m:t>𝑰</m:t>
                      </m:r>
                      <m:r>
                        <a:rPr lang="en-GB" sz="1400" b="0" i="1" smtClean="0">
                          <a:latin typeface="Cambria Math"/>
                        </a:rPr>
                        <m:t>=</m:t>
                      </m:r>
                      <m:f>
                        <m:fPr>
                          <m:ctrlPr>
                            <a:rPr lang="en-GB" sz="1400" i="1">
                              <a:latin typeface="Cambria Math" panose="02040503050406030204" pitchFamily="18" charset="0"/>
                            </a:rPr>
                          </m:ctrlPr>
                        </m:fPr>
                        <m:num>
                          <m:r>
                            <a:rPr lang="en-GB" sz="1400" b="0" i="1" smtClean="0">
                              <a:latin typeface="Cambria Math"/>
                            </a:rPr>
                            <m:t>60</m:t>
                          </m:r>
                          <m:r>
                            <a:rPr lang="en-GB" sz="1400" b="0" i="1" smtClean="0">
                              <a:latin typeface="Cambria Math"/>
                            </a:rPr>
                            <m:t>𝑚𝑢𝑒</m:t>
                          </m:r>
                        </m:num>
                        <m:den>
                          <m:r>
                            <a:rPr lang="en-GB" sz="1400" i="1">
                              <a:latin typeface="Cambria Math"/>
                            </a:rPr>
                            <m:t>7</m:t>
                          </m:r>
                        </m:den>
                      </m:f>
                      <m:r>
                        <a:rPr lang="en-GB" sz="1400" b="0" i="1" smtClean="0">
                          <a:latin typeface="Cambria Math"/>
                        </a:rPr>
                        <m:t>+</m:t>
                      </m:r>
                      <m:f>
                        <m:fPr>
                          <m:ctrlPr>
                            <a:rPr lang="en-GB" sz="1400" i="1">
                              <a:latin typeface="Cambria Math" panose="02040503050406030204" pitchFamily="18" charset="0"/>
                            </a:rPr>
                          </m:ctrlPr>
                        </m:fPr>
                        <m:num>
                          <m:r>
                            <a:rPr lang="en-GB" sz="1400" b="0" i="1" smtClean="0">
                              <a:latin typeface="Cambria Math"/>
                            </a:rPr>
                            <m:t>4</m:t>
                          </m:r>
                          <m:r>
                            <a:rPr lang="en-GB" sz="1400" i="1">
                              <a:latin typeface="Cambria Math"/>
                            </a:rPr>
                            <m:t>𝑚𝑢</m:t>
                          </m:r>
                        </m:num>
                        <m:den>
                          <m:r>
                            <a:rPr lang="en-GB" sz="1400" i="1">
                              <a:latin typeface="Cambria Math"/>
                            </a:rPr>
                            <m:t>7</m:t>
                          </m:r>
                        </m:den>
                      </m:f>
                      <m:r>
                        <a:rPr lang="en-GB" sz="1400" b="0" i="1" smtClean="0">
                          <a:latin typeface="Cambria Math"/>
                        </a:rPr>
                        <m:t>+8</m:t>
                      </m:r>
                      <m:r>
                        <a:rPr lang="en-GB" sz="1400" b="0" i="1" smtClean="0">
                          <a:latin typeface="Cambria Math"/>
                        </a:rPr>
                        <m:t>𝑚𝑢</m:t>
                      </m:r>
                    </m:oMath>
                  </m:oMathPara>
                </a14:m>
                <a:endParaRPr lang="en-GB" sz="1400" b="1" dirty="0"/>
              </a:p>
            </p:txBody>
          </p:sp>
        </mc:Choice>
        <mc:Fallback xmlns="">
          <p:sp>
            <p:nvSpPr>
              <p:cNvPr id="57" name="TextBox 56"/>
              <p:cNvSpPr txBox="1">
                <a:spLocks noRot="1" noChangeAspect="1" noMove="1" noResize="1" noEditPoints="1" noAdjustHandles="1" noChangeArrowheads="1" noChangeShapeType="1" noTextEdit="1"/>
              </p:cNvSpPr>
              <p:nvPr/>
            </p:nvSpPr>
            <p:spPr>
              <a:xfrm>
                <a:off x="4267200" y="3276600"/>
                <a:ext cx="2286000" cy="496290"/>
              </a:xfrm>
              <a:prstGeom prst="rect">
                <a:avLst/>
              </a:prstGeom>
              <a:blipFill rotWithShape="1">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3" name="TextBox 52"/>
              <p:cNvSpPr txBox="1"/>
              <p:nvPr/>
            </p:nvSpPr>
            <p:spPr>
              <a:xfrm>
                <a:off x="3886200" y="3810000"/>
                <a:ext cx="2667000" cy="497059"/>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f>
                        <m:fPr>
                          <m:ctrlPr>
                            <a:rPr lang="en-GB" sz="1400" b="0" i="1" smtClean="0">
                              <a:latin typeface="Cambria Math" panose="02040503050406030204" pitchFamily="18" charset="0"/>
                            </a:rPr>
                          </m:ctrlPr>
                        </m:fPr>
                        <m:num>
                          <m:r>
                            <a:rPr lang="en-GB" sz="1400" b="0" i="1" smtClean="0">
                              <a:latin typeface="Cambria Math"/>
                            </a:rPr>
                            <m:t>80</m:t>
                          </m:r>
                          <m:r>
                            <a:rPr lang="en-GB" sz="1400" b="0" i="1" smtClean="0">
                              <a:latin typeface="Cambria Math"/>
                            </a:rPr>
                            <m:t>𝑚𝑢</m:t>
                          </m:r>
                        </m:num>
                        <m:den>
                          <m:r>
                            <a:rPr lang="en-GB" sz="1400" b="0" i="1" smtClean="0">
                              <a:latin typeface="Cambria Math"/>
                            </a:rPr>
                            <m:t>9</m:t>
                          </m:r>
                        </m:den>
                      </m:f>
                      <m:r>
                        <a:rPr lang="en-GB" sz="1400" b="0" i="1" smtClean="0">
                          <a:latin typeface="Cambria Math"/>
                        </a:rPr>
                        <m:t>=</m:t>
                      </m:r>
                      <m:f>
                        <m:fPr>
                          <m:ctrlPr>
                            <a:rPr lang="en-GB" sz="1400" i="1">
                              <a:latin typeface="Cambria Math" panose="02040503050406030204" pitchFamily="18" charset="0"/>
                            </a:rPr>
                          </m:ctrlPr>
                        </m:fPr>
                        <m:num>
                          <m:r>
                            <a:rPr lang="en-GB" sz="1400" b="0" i="1" smtClean="0">
                              <a:latin typeface="Cambria Math"/>
                            </a:rPr>
                            <m:t>60</m:t>
                          </m:r>
                          <m:r>
                            <a:rPr lang="en-GB" sz="1400" b="0" i="1" smtClean="0">
                              <a:latin typeface="Cambria Math"/>
                            </a:rPr>
                            <m:t>𝑚𝑢𝑒</m:t>
                          </m:r>
                        </m:num>
                        <m:den>
                          <m:r>
                            <a:rPr lang="en-GB" sz="1400" i="1">
                              <a:latin typeface="Cambria Math"/>
                            </a:rPr>
                            <m:t>7</m:t>
                          </m:r>
                        </m:den>
                      </m:f>
                      <m:r>
                        <a:rPr lang="en-GB" sz="1400" b="0" i="1" smtClean="0">
                          <a:latin typeface="Cambria Math"/>
                        </a:rPr>
                        <m:t>+</m:t>
                      </m:r>
                      <m:f>
                        <m:fPr>
                          <m:ctrlPr>
                            <a:rPr lang="en-GB" sz="1400" i="1">
                              <a:latin typeface="Cambria Math" panose="02040503050406030204" pitchFamily="18" charset="0"/>
                            </a:rPr>
                          </m:ctrlPr>
                        </m:fPr>
                        <m:num>
                          <m:r>
                            <a:rPr lang="en-GB" sz="1400" b="0" i="1" smtClean="0">
                              <a:latin typeface="Cambria Math"/>
                            </a:rPr>
                            <m:t>4</m:t>
                          </m:r>
                          <m:r>
                            <a:rPr lang="en-GB" sz="1400" i="1">
                              <a:latin typeface="Cambria Math"/>
                            </a:rPr>
                            <m:t>𝑚𝑢</m:t>
                          </m:r>
                        </m:num>
                        <m:den>
                          <m:r>
                            <a:rPr lang="en-GB" sz="1400" i="1">
                              <a:latin typeface="Cambria Math"/>
                            </a:rPr>
                            <m:t>7</m:t>
                          </m:r>
                        </m:den>
                      </m:f>
                      <m:r>
                        <a:rPr lang="en-GB" sz="1400" b="0" i="1" smtClean="0">
                          <a:latin typeface="Cambria Math"/>
                        </a:rPr>
                        <m:t>+8</m:t>
                      </m:r>
                      <m:r>
                        <a:rPr lang="en-GB" sz="1400" b="0" i="1" smtClean="0">
                          <a:latin typeface="Cambria Math"/>
                        </a:rPr>
                        <m:t>𝑚𝑢</m:t>
                      </m:r>
                    </m:oMath>
                  </m:oMathPara>
                </a14:m>
                <a:endParaRPr lang="en-GB" sz="1400" b="1" dirty="0"/>
              </a:p>
            </p:txBody>
          </p:sp>
        </mc:Choice>
        <mc:Fallback xmlns="">
          <p:sp>
            <p:nvSpPr>
              <p:cNvPr id="53" name="TextBox 52"/>
              <p:cNvSpPr txBox="1">
                <a:spLocks noRot="1" noChangeAspect="1" noMove="1" noResize="1" noEditPoints="1" noAdjustHandles="1" noChangeArrowheads="1" noChangeShapeType="1" noTextEdit="1"/>
              </p:cNvSpPr>
              <p:nvPr/>
            </p:nvSpPr>
            <p:spPr>
              <a:xfrm>
                <a:off x="3886200" y="3810000"/>
                <a:ext cx="2667000" cy="497059"/>
              </a:xfrm>
              <a:prstGeom prst="rect">
                <a:avLst/>
              </a:prstGeom>
              <a:blipFill rotWithShape="1">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6" name="TextBox 65"/>
              <p:cNvSpPr txBox="1"/>
              <p:nvPr/>
            </p:nvSpPr>
            <p:spPr>
              <a:xfrm>
                <a:off x="4038600" y="4343400"/>
                <a:ext cx="1905000" cy="497059"/>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f>
                        <m:fPr>
                          <m:ctrlPr>
                            <a:rPr lang="en-GB" sz="1400" b="0" i="1" smtClean="0">
                              <a:latin typeface="Cambria Math" panose="02040503050406030204" pitchFamily="18" charset="0"/>
                            </a:rPr>
                          </m:ctrlPr>
                        </m:fPr>
                        <m:num>
                          <m:r>
                            <a:rPr lang="en-GB" sz="1400" b="0" i="1" smtClean="0">
                              <a:latin typeface="Cambria Math"/>
                            </a:rPr>
                            <m:t>80</m:t>
                          </m:r>
                        </m:num>
                        <m:den>
                          <m:r>
                            <a:rPr lang="en-GB" sz="1400" b="0" i="1" smtClean="0">
                              <a:latin typeface="Cambria Math"/>
                            </a:rPr>
                            <m:t>9</m:t>
                          </m:r>
                        </m:den>
                      </m:f>
                      <m:r>
                        <a:rPr lang="en-GB" sz="1400" b="0" i="1" smtClean="0">
                          <a:latin typeface="Cambria Math"/>
                        </a:rPr>
                        <m:t>=</m:t>
                      </m:r>
                      <m:f>
                        <m:fPr>
                          <m:ctrlPr>
                            <a:rPr lang="en-GB" sz="1400" i="1">
                              <a:latin typeface="Cambria Math" panose="02040503050406030204" pitchFamily="18" charset="0"/>
                            </a:rPr>
                          </m:ctrlPr>
                        </m:fPr>
                        <m:num>
                          <m:r>
                            <a:rPr lang="en-GB" sz="1400" b="0" i="1" smtClean="0">
                              <a:latin typeface="Cambria Math"/>
                            </a:rPr>
                            <m:t>60</m:t>
                          </m:r>
                          <m:r>
                            <a:rPr lang="en-GB" sz="1400" b="0" i="1" smtClean="0">
                              <a:latin typeface="Cambria Math"/>
                            </a:rPr>
                            <m:t>𝑒</m:t>
                          </m:r>
                        </m:num>
                        <m:den>
                          <m:r>
                            <a:rPr lang="en-GB" sz="1400" i="1">
                              <a:latin typeface="Cambria Math"/>
                            </a:rPr>
                            <m:t>7</m:t>
                          </m:r>
                        </m:den>
                      </m:f>
                      <m:r>
                        <a:rPr lang="en-GB" sz="1400" b="0" i="1" smtClean="0">
                          <a:latin typeface="Cambria Math"/>
                        </a:rPr>
                        <m:t>+</m:t>
                      </m:r>
                      <m:f>
                        <m:fPr>
                          <m:ctrlPr>
                            <a:rPr lang="en-GB" sz="1400" i="1">
                              <a:latin typeface="Cambria Math" panose="02040503050406030204" pitchFamily="18" charset="0"/>
                            </a:rPr>
                          </m:ctrlPr>
                        </m:fPr>
                        <m:num>
                          <m:r>
                            <a:rPr lang="en-GB" sz="1400" b="0" i="1" smtClean="0">
                              <a:latin typeface="Cambria Math"/>
                            </a:rPr>
                            <m:t>4</m:t>
                          </m:r>
                        </m:num>
                        <m:den>
                          <m:r>
                            <a:rPr lang="en-GB" sz="1400" i="1">
                              <a:latin typeface="Cambria Math"/>
                            </a:rPr>
                            <m:t>7</m:t>
                          </m:r>
                        </m:den>
                      </m:f>
                      <m:r>
                        <a:rPr lang="en-GB" sz="1400" b="0" i="1" smtClean="0">
                          <a:latin typeface="Cambria Math"/>
                        </a:rPr>
                        <m:t>+8</m:t>
                      </m:r>
                    </m:oMath>
                  </m:oMathPara>
                </a14:m>
                <a:endParaRPr lang="en-GB" sz="1400" b="1" dirty="0"/>
              </a:p>
            </p:txBody>
          </p:sp>
        </mc:Choice>
        <mc:Fallback xmlns="">
          <p:sp>
            <p:nvSpPr>
              <p:cNvPr id="66" name="TextBox 65"/>
              <p:cNvSpPr txBox="1">
                <a:spLocks noRot="1" noChangeAspect="1" noMove="1" noResize="1" noEditPoints="1" noAdjustHandles="1" noChangeArrowheads="1" noChangeShapeType="1" noTextEdit="1"/>
              </p:cNvSpPr>
              <p:nvPr/>
            </p:nvSpPr>
            <p:spPr>
              <a:xfrm>
                <a:off x="4038600" y="4343400"/>
                <a:ext cx="1905000" cy="497059"/>
              </a:xfrm>
              <a:prstGeom prst="rect">
                <a:avLst/>
              </a:prstGeom>
              <a:blipFill rotWithShape="1">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7" name="TextBox 66"/>
              <p:cNvSpPr txBox="1"/>
              <p:nvPr/>
            </p:nvSpPr>
            <p:spPr>
              <a:xfrm>
                <a:off x="4038600" y="4876800"/>
                <a:ext cx="2057400" cy="5156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f>
                        <m:fPr>
                          <m:ctrlPr>
                            <a:rPr lang="en-GB" sz="1400" b="0" i="1" smtClean="0">
                              <a:latin typeface="Cambria Math" panose="02040503050406030204" pitchFamily="18" charset="0"/>
                            </a:rPr>
                          </m:ctrlPr>
                        </m:fPr>
                        <m:num>
                          <m:r>
                            <a:rPr lang="en-GB" sz="1400" b="0" i="1" smtClean="0">
                              <a:latin typeface="Cambria Math"/>
                            </a:rPr>
                            <m:t>560</m:t>
                          </m:r>
                        </m:num>
                        <m:den>
                          <m:r>
                            <a:rPr lang="en-GB" sz="1400" b="0" i="1" smtClean="0">
                              <a:latin typeface="Cambria Math"/>
                            </a:rPr>
                            <m:t>63</m:t>
                          </m:r>
                        </m:den>
                      </m:f>
                      <m:r>
                        <a:rPr lang="en-GB" sz="1400" b="0" i="1" smtClean="0">
                          <a:latin typeface="Cambria Math"/>
                        </a:rPr>
                        <m:t>=</m:t>
                      </m:r>
                      <m:f>
                        <m:fPr>
                          <m:ctrlPr>
                            <a:rPr lang="en-GB" sz="1400" i="1">
                              <a:latin typeface="Cambria Math" panose="02040503050406030204" pitchFamily="18" charset="0"/>
                            </a:rPr>
                          </m:ctrlPr>
                        </m:fPr>
                        <m:num>
                          <m:r>
                            <a:rPr lang="en-GB" sz="1400" b="0" i="1" smtClean="0">
                              <a:latin typeface="Cambria Math"/>
                            </a:rPr>
                            <m:t>540</m:t>
                          </m:r>
                          <m:r>
                            <a:rPr lang="en-GB" sz="1400" b="0" i="1" smtClean="0">
                              <a:latin typeface="Cambria Math"/>
                            </a:rPr>
                            <m:t>𝑒</m:t>
                          </m:r>
                        </m:num>
                        <m:den>
                          <m:r>
                            <a:rPr lang="en-GB" sz="1400" b="0" i="1" smtClean="0">
                              <a:latin typeface="Cambria Math"/>
                            </a:rPr>
                            <m:t>63</m:t>
                          </m:r>
                        </m:den>
                      </m:f>
                      <m:r>
                        <a:rPr lang="en-GB" sz="1400" b="0" i="1" smtClean="0">
                          <a:latin typeface="Cambria Math"/>
                        </a:rPr>
                        <m:t>+</m:t>
                      </m:r>
                      <m:f>
                        <m:fPr>
                          <m:ctrlPr>
                            <a:rPr lang="en-GB" sz="1400" i="1">
                              <a:latin typeface="Cambria Math" panose="02040503050406030204" pitchFamily="18" charset="0"/>
                            </a:rPr>
                          </m:ctrlPr>
                        </m:fPr>
                        <m:num>
                          <m:r>
                            <a:rPr lang="en-GB" sz="1400" b="0" i="1" smtClean="0">
                              <a:latin typeface="Cambria Math"/>
                            </a:rPr>
                            <m:t>36</m:t>
                          </m:r>
                        </m:num>
                        <m:den>
                          <m:r>
                            <a:rPr lang="en-GB" sz="1400" b="0" i="1" smtClean="0">
                              <a:latin typeface="Cambria Math"/>
                            </a:rPr>
                            <m:t>63</m:t>
                          </m:r>
                        </m:den>
                      </m:f>
                      <m:r>
                        <a:rPr lang="en-GB" sz="1400" b="0" i="1" smtClean="0">
                          <a:latin typeface="Cambria Math"/>
                        </a:rPr>
                        <m:t>+8</m:t>
                      </m:r>
                    </m:oMath>
                  </m:oMathPara>
                </a14:m>
                <a:endParaRPr lang="en-GB" sz="1400" b="1" dirty="0"/>
              </a:p>
            </p:txBody>
          </p:sp>
        </mc:Choice>
        <mc:Fallback xmlns="">
          <p:sp>
            <p:nvSpPr>
              <p:cNvPr id="67" name="TextBox 66"/>
              <p:cNvSpPr txBox="1">
                <a:spLocks noRot="1" noChangeAspect="1" noMove="1" noResize="1" noEditPoints="1" noAdjustHandles="1" noChangeArrowheads="1" noChangeShapeType="1" noTextEdit="1"/>
              </p:cNvSpPr>
              <p:nvPr/>
            </p:nvSpPr>
            <p:spPr>
              <a:xfrm>
                <a:off x="4038600" y="4876800"/>
                <a:ext cx="2057400" cy="515654"/>
              </a:xfrm>
              <a:prstGeom prst="rect">
                <a:avLst/>
              </a:prstGeom>
              <a:blipFill rotWithShape="1">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8" name="TextBox 67"/>
              <p:cNvSpPr txBox="1"/>
              <p:nvPr/>
            </p:nvSpPr>
            <p:spPr>
              <a:xfrm>
                <a:off x="4114800" y="5410200"/>
                <a:ext cx="2057400" cy="307777"/>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400" b="0" i="1" smtClean="0">
                          <a:latin typeface="Cambria Math"/>
                        </a:rPr>
                        <m:t>560=540</m:t>
                      </m:r>
                      <m:r>
                        <a:rPr lang="en-GB" sz="1400" b="0" i="1" smtClean="0">
                          <a:latin typeface="Cambria Math"/>
                        </a:rPr>
                        <m:t>𝑒</m:t>
                      </m:r>
                      <m:r>
                        <a:rPr lang="en-GB" sz="1400" b="0" i="1" smtClean="0">
                          <a:latin typeface="Cambria Math"/>
                        </a:rPr>
                        <m:t>+36+504</m:t>
                      </m:r>
                    </m:oMath>
                  </m:oMathPara>
                </a14:m>
                <a:endParaRPr lang="en-GB" sz="1400" b="1" dirty="0"/>
              </a:p>
            </p:txBody>
          </p:sp>
        </mc:Choice>
        <mc:Fallback xmlns="">
          <p:sp>
            <p:nvSpPr>
              <p:cNvPr id="68" name="TextBox 67"/>
              <p:cNvSpPr txBox="1">
                <a:spLocks noRot="1" noChangeAspect="1" noMove="1" noResize="1" noEditPoints="1" noAdjustHandles="1" noChangeArrowheads="1" noChangeShapeType="1" noTextEdit="1"/>
              </p:cNvSpPr>
              <p:nvPr/>
            </p:nvSpPr>
            <p:spPr>
              <a:xfrm>
                <a:off x="4114800" y="5410200"/>
                <a:ext cx="2057400" cy="307777"/>
              </a:xfrm>
              <a:prstGeom prst="rect">
                <a:avLst/>
              </a:prstGeom>
              <a:blipFill rotWithShape="1">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9" name="TextBox 68"/>
              <p:cNvSpPr txBox="1"/>
              <p:nvPr/>
            </p:nvSpPr>
            <p:spPr>
              <a:xfrm>
                <a:off x="4114800" y="5791200"/>
                <a:ext cx="1219200" cy="307777"/>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400" b="0" i="1" smtClean="0">
                          <a:latin typeface="Cambria Math"/>
                        </a:rPr>
                        <m:t>20=540</m:t>
                      </m:r>
                      <m:r>
                        <a:rPr lang="en-GB" sz="1400" b="0" i="1" smtClean="0">
                          <a:latin typeface="Cambria Math"/>
                        </a:rPr>
                        <m:t>𝑒</m:t>
                      </m:r>
                    </m:oMath>
                  </m:oMathPara>
                </a14:m>
                <a:endParaRPr lang="en-GB" sz="1400" b="1" dirty="0"/>
              </a:p>
            </p:txBody>
          </p:sp>
        </mc:Choice>
        <mc:Fallback xmlns="">
          <p:sp>
            <p:nvSpPr>
              <p:cNvPr id="69" name="TextBox 68"/>
              <p:cNvSpPr txBox="1">
                <a:spLocks noRot="1" noChangeAspect="1" noMove="1" noResize="1" noEditPoints="1" noAdjustHandles="1" noChangeArrowheads="1" noChangeShapeType="1" noTextEdit="1"/>
              </p:cNvSpPr>
              <p:nvPr/>
            </p:nvSpPr>
            <p:spPr>
              <a:xfrm>
                <a:off x="4114800" y="5791200"/>
                <a:ext cx="1219200" cy="307777"/>
              </a:xfrm>
              <a:prstGeom prst="rect">
                <a:avLst/>
              </a:prstGeom>
              <a:blipFill rotWithShape="1">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0" name="TextBox 69"/>
              <p:cNvSpPr txBox="1"/>
              <p:nvPr/>
            </p:nvSpPr>
            <p:spPr>
              <a:xfrm>
                <a:off x="4191000" y="6096000"/>
                <a:ext cx="762000" cy="514243"/>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f>
                        <m:fPr>
                          <m:ctrlPr>
                            <a:rPr lang="en-GB" sz="1400" b="0" i="1" smtClean="0">
                              <a:latin typeface="Cambria Math" panose="02040503050406030204" pitchFamily="18" charset="0"/>
                            </a:rPr>
                          </m:ctrlPr>
                        </m:fPr>
                        <m:num>
                          <m:r>
                            <a:rPr lang="en-GB" sz="1400" b="0" i="1" smtClean="0">
                              <a:latin typeface="Cambria Math"/>
                            </a:rPr>
                            <m:t>1</m:t>
                          </m:r>
                        </m:num>
                        <m:den>
                          <m:r>
                            <a:rPr lang="en-GB" sz="1400" b="0" i="1" smtClean="0">
                              <a:latin typeface="Cambria Math"/>
                            </a:rPr>
                            <m:t>27</m:t>
                          </m:r>
                        </m:den>
                      </m:f>
                      <m:r>
                        <a:rPr lang="en-GB" sz="1400" b="0" i="1" smtClean="0">
                          <a:latin typeface="Cambria Math"/>
                        </a:rPr>
                        <m:t>=</m:t>
                      </m:r>
                      <m:r>
                        <a:rPr lang="en-GB" sz="1400" b="0" i="1" smtClean="0">
                          <a:latin typeface="Cambria Math"/>
                        </a:rPr>
                        <m:t>𝑒</m:t>
                      </m:r>
                    </m:oMath>
                  </m:oMathPara>
                </a14:m>
                <a:endParaRPr lang="en-GB" sz="1400" b="1" dirty="0"/>
              </a:p>
            </p:txBody>
          </p:sp>
        </mc:Choice>
        <mc:Fallback xmlns="">
          <p:sp>
            <p:nvSpPr>
              <p:cNvPr id="70" name="TextBox 69"/>
              <p:cNvSpPr txBox="1">
                <a:spLocks noRot="1" noChangeAspect="1" noMove="1" noResize="1" noEditPoints="1" noAdjustHandles="1" noChangeArrowheads="1" noChangeShapeType="1" noTextEdit="1"/>
              </p:cNvSpPr>
              <p:nvPr/>
            </p:nvSpPr>
            <p:spPr>
              <a:xfrm>
                <a:off x="4191000" y="6096000"/>
                <a:ext cx="762000" cy="514243"/>
              </a:xfrm>
              <a:prstGeom prst="rect">
                <a:avLst/>
              </a:prstGeom>
              <a:blipFill rotWithShape="1">
                <a:blip r:embed="rId16"/>
                <a:stretch>
                  <a:fillRect/>
                </a:stretch>
              </a:blipFill>
            </p:spPr>
            <p:txBody>
              <a:bodyPr/>
              <a:lstStyle/>
              <a:p>
                <a:r>
                  <a:rPr lang="en-GB">
                    <a:noFill/>
                  </a:rPr>
                  <a:t> </a:t>
                </a:r>
              </a:p>
            </p:txBody>
          </p:sp>
        </mc:Fallback>
      </mc:AlternateContent>
      <p:sp>
        <p:nvSpPr>
          <p:cNvPr id="71" name="Arc 70"/>
          <p:cNvSpPr/>
          <p:nvPr/>
        </p:nvSpPr>
        <p:spPr>
          <a:xfrm>
            <a:off x="6400800" y="35814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2" name="TextBox 71"/>
          <p:cNvSpPr txBox="1"/>
          <p:nvPr/>
        </p:nvSpPr>
        <p:spPr>
          <a:xfrm>
            <a:off x="6858000" y="3505200"/>
            <a:ext cx="2133600" cy="523220"/>
          </a:xfrm>
          <a:prstGeom prst="rect">
            <a:avLst/>
          </a:prstGeom>
          <a:noFill/>
        </p:spPr>
        <p:txBody>
          <a:bodyPr wrap="square" rtlCol="0">
            <a:spAutoFit/>
          </a:bodyPr>
          <a:lstStyle/>
          <a:p>
            <a:pPr algn="ctr"/>
            <a:r>
              <a:rPr lang="en-GB" sz="1400" dirty="0">
                <a:solidFill>
                  <a:srgbClr val="FF0000"/>
                </a:solidFill>
                <a:latin typeface="Comic Sans MS" pitchFamily="66" charset="0"/>
              </a:rPr>
              <a:t>Sub in the value we are given for the impulse</a:t>
            </a:r>
            <a:endParaRPr lang="en-GB" sz="1400" b="1" baseline="-25000" dirty="0">
              <a:solidFill>
                <a:srgbClr val="FF0000"/>
              </a:solidFill>
              <a:latin typeface="Comic Sans MS" pitchFamily="66" charset="0"/>
            </a:endParaRPr>
          </a:p>
        </p:txBody>
      </p:sp>
      <p:sp>
        <p:nvSpPr>
          <p:cNvPr id="73" name="Arc 72"/>
          <p:cNvSpPr/>
          <p:nvPr/>
        </p:nvSpPr>
        <p:spPr>
          <a:xfrm>
            <a:off x="6400800" y="41148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4" name="Arc 73"/>
          <p:cNvSpPr/>
          <p:nvPr/>
        </p:nvSpPr>
        <p:spPr>
          <a:xfrm>
            <a:off x="5943600" y="46482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5" name="Arc 74"/>
          <p:cNvSpPr/>
          <p:nvPr/>
        </p:nvSpPr>
        <p:spPr>
          <a:xfrm>
            <a:off x="5943600" y="51054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7" name="Arc 76"/>
          <p:cNvSpPr/>
          <p:nvPr/>
        </p:nvSpPr>
        <p:spPr>
          <a:xfrm>
            <a:off x="5943600" y="5562600"/>
            <a:ext cx="441434" cy="365234"/>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8" name="Arc 77"/>
          <p:cNvSpPr/>
          <p:nvPr/>
        </p:nvSpPr>
        <p:spPr>
          <a:xfrm>
            <a:off x="5029200" y="6019800"/>
            <a:ext cx="441434" cy="365234"/>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9" name="TextBox 78"/>
          <p:cNvSpPr txBox="1"/>
          <p:nvPr/>
        </p:nvSpPr>
        <p:spPr>
          <a:xfrm>
            <a:off x="6781800" y="4191000"/>
            <a:ext cx="1295400" cy="307777"/>
          </a:xfrm>
          <a:prstGeom prst="rect">
            <a:avLst/>
          </a:prstGeom>
          <a:noFill/>
        </p:spPr>
        <p:txBody>
          <a:bodyPr wrap="square" rtlCol="0">
            <a:spAutoFit/>
          </a:bodyPr>
          <a:lstStyle/>
          <a:p>
            <a:pPr algn="ctr"/>
            <a:r>
              <a:rPr lang="en-GB" sz="1400" dirty="0">
                <a:solidFill>
                  <a:srgbClr val="FF0000"/>
                </a:solidFill>
                <a:latin typeface="Comic Sans MS" pitchFamily="66" charset="0"/>
              </a:rPr>
              <a:t>Divide by mu</a:t>
            </a:r>
            <a:endParaRPr lang="en-GB" sz="1400" b="1" baseline="-25000" dirty="0">
              <a:solidFill>
                <a:srgbClr val="FF0000"/>
              </a:solidFill>
              <a:latin typeface="Comic Sans MS" pitchFamily="66" charset="0"/>
            </a:endParaRPr>
          </a:p>
        </p:txBody>
      </p:sp>
      <p:sp>
        <p:nvSpPr>
          <p:cNvPr id="80" name="TextBox 79"/>
          <p:cNvSpPr txBox="1"/>
          <p:nvPr/>
        </p:nvSpPr>
        <p:spPr>
          <a:xfrm>
            <a:off x="6248400" y="4572000"/>
            <a:ext cx="2057400" cy="523220"/>
          </a:xfrm>
          <a:prstGeom prst="rect">
            <a:avLst/>
          </a:prstGeom>
          <a:noFill/>
        </p:spPr>
        <p:txBody>
          <a:bodyPr wrap="square" rtlCol="0">
            <a:spAutoFit/>
          </a:bodyPr>
          <a:lstStyle/>
          <a:p>
            <a:pPr algn="ctr"/>
            <a:r>
              <a:rPr lang="en-GB" sz="1400" dirty="0">
                <a:solidFill>
                  <a:srgbClr val="FF0000"/>
                </a:solidFill>
                <a:latin typeface="Comic Sans MS" pitchFamily="66" charset="0"/>
              </a:rPr>
              <a:t>Make the fractions equivalent</a:t>
            </a:r>
            <a:endParaRPr lang="en-GB" sz="1400" b="1" baseline="-25000" dirty="0">
              <a:solidFill>
                <a:srgbClr val="FF0000"/>
              </a:solidFill>
              <a:latin typeface="Comic Sans MS" pitchFamily="66" charset="0"/>
            </a:endParaRPr>
          </a:p>
        </p:txBody>
      </p:sp>
      <p:sp>
        <p:nvSpPr>
          <p:cNvPr id="81" name="TextBox 80"/>
          <p:cNvSpPr txBox="1"/>
          <p:nvPr/>
        </p:nvSpPr>
        <p:spPr>
          <a:xfrm>
            <a:off x="6400800" y="5181600"/>
            <a:ext cx="2286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Multiply all terms by 63</a:t>
            </a:r>
            <a:endParaRPr lang="en-GB" sz="1400" b="1" baseline="-25000" dirty="0">
              <a:solidFill>
                <a:srgbClr val="FF0000"/>
              </a:solidFill>
              <a:latin typeface="Comic Sans MS" pitchFamily="66" charset="0"/>
            </a:endParaRPr>
          </a:p>
        </p:txBody>
      </p:sp>
      <p:sp>
        <p:nvSpPr>
          <p:cNvPr id="82" name="TextBox 81"/>
          <p:cNvSpPr txBox="1"/>
          <p:nvPr/>
        </p:nvSpPr>
        <p:spPr>
          <a:xfrm>
            <a:off x="6306207" y="5562600"/>
            <a:ext cx="28194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Subtract 504 and subtract 36</a:t>
            </a:r>
            <a:endParaRPr lang="en-GB" sz="1400" b="1" baseline="-25000" dirty="0">
              <a:solidFill>
                <a:srgbClr val="FF0000"/>
              </a:solidFill>
              <a:latin typeface="Comic Sans MS" pitchFamily="66" charset="0"/>
            </a:endParaRPr>
          </a:p>
        </p:txBody>
      </p:sp>
      <p:sp>
        <p:nvSpPr>
          <p:cNvPr id="83" name="TextBox 82"/>
          <p:cNvSpPr txBox="1"/>
          <p:nvPr/>
        </p:nvSpPr>
        <p:spPr>
          <a:xfrm>
            <a:off x="5410200" y="6096000"/>
            <a:ext cx="1447800" cy="307777"/>
          </a:xfrm>
          <a:prstGeom prst="rect">
            <a:avLst/>
          </a:prstGeom>
          <a:noFill/>
        </p:spPr>
        <p:txBody>
          <a:bodyPr wrap="square" rtlCol="0">
            <a:spAutoFit/>
          </a:bodyPr>
          <a:lstStyle/>
          <a:p>
            <a:pPr algn="ctr"/>
            <a:r>
              <a:rPr lang="en-GB" sz="1400" dirty="0">
                <a:solidFill>
                  <a:srgbClr val="FF0000"/>
                </a:solidFill>
                <a:latin typeface="Comic Sans MS" pitchFamily="66" charset="0"/>
              </a:rPr>
              <a:t>Divide by 540</a:t>
            </a:r>
            <a:endParaRPr lang="en-GB" sz="1400" b="1" baseline="-25000" dirty="0">
              <a:solidFill>
                <a:srgbClr val="FF0000"/>
              </a:solidFill>
              <a:latin typeface="Comic Sans MS" pitchFamily="66" charset="0"/>
            </a:endParaRPr>
          </a:p>
        </p:txBody>
      </p:sp>
      <p:cxnSp>
        <p:nvCxnSpPr>
          <p:cNvPr id="41" name="Straight Connector 40"/>
          <p:cNvCxnSpPr/>
          <p:nvPr/>
        </p:nvCxnSpPr>
        <p:spPr>
          <a:xfrm>
            <a:off x="4251434" y="3978165"/>
            <a:ext cx="228600" cy="0"/>
          </a:xfrm>
          <a:prstGeom prst="line">
            <a:avLst/>
          </a:prstGeom>
          <a:ln w="254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a:off x="4905703" y="3978165"/>
            <a:ext cx="228600" cy="0"/>
          </a:xfrm>
          <a:prstGeom prst="line">
            <a:avLst/>
          </a:prstGeom>
          <a:ln w="254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a:off x="5562600" y="3978166"/>
            <a:ext cx="228600" cy="0"/>
          </a:xfrm>
          <a:prstGeom prst="line">
            <a:avLst/>
          </a:prstGeom>
          <a:ln w="254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a:off x="6140669" y="4114800"/>
            <a:ext cx="228600" cy="0"/>
          </a:xfrm>
          <a:prstGeom prst="line">
            <a:avLst/>
          </a:prstGeom>
          <a:ln w="25400">
            <a:solidFill>
              <a:srgbClr val="0000FF"/>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7" name="TextBox 86"/>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87" name="TextBox 86"/>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8" name="TextBox 87"/>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88" name="TextBox 87"/>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9" name="TextBox 88"/>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89" name="TextBox 88"/>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1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0" name="TextBox 89"/>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90" name="TextBox 89"/>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20"/>
                <a:stretch>
                  <a:fillRect b="-3846"/>
                </a:stretch>
              </a:blipFill>
            </p:spPr>
            <p:txBody>
              <a:bodyPr/>
              <a:lstStyle/>
              <a:p>
                <a:r>
                  <a:rPr lang="en-GB">
                    <a:noFill/>
                  </a:rPr>
                  <a:t> </a:t>
                </a:r>
              </a:p>
            </p:txBody>
          </p:sp>
        </mc:Fallback>
      </mc:AlternateContent>
      <p:sp>
        <p:nvSpPr>
          <p:cNvPr id="91" name="TextBox 90"/>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21"/>
              </a:rPr>
              <a:t>Applet for collision demonstrations</a:t>
            </a:r>
            <a:endParaRPr lang="en-GB" sz="1400" dirty="0">
              <a:latin typeface="Comic Sans MS" pitchFamily="66" charset="0"/>
            </a:endParaRPr>
          </a:p>
        </p:txBody>
      </p:sp>
      <p:sp>
        <p:nvSpPr>
          <p:cNvPr id="92"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93" name="テキスト ボックス 3">
            <a:extLst>
              <a:ext uri="{FF2B5EF4-FFF2-40B4-BE49-F238E27FC236}">
                <a16:creationId xmlns:a16="http://schemas.microsoft.com/office/drawing/2014/main" id="{6B541AC0-0713-47D7-9D98-F34D1BB5D915}"/>
              </a:ext>
            </a:extLst>
          </p:cNvPr>
          <p:cNvSpPr txBox="1"/>
          <p:nvPr/>
        </p:nvSpPr>
        <p:spPr>
          <a:xfrm>
            <a:off x="8649954" y="6488668"/>
            <a:ext cx="494046" cy="369332"/>
          </a:xfrm>
          <a:prstGeom prst="rect">
            <a:avLst/>
          </a:prstGeom>
          <a:noFill/>
        </p:spPr>
        <p:txBody>
          <a:bodyPr wrap="none" rtlCol="0">
            <a:spAutoFit/>
          </a:bodyPr>
          <a:lstStyle/>
          <a:p>
            <a:r>
              <a:rPr lang="en-US" dirty="0">
                <a:latin typeface="Comic Sans MS" panose="030F0702030302020204" pitchFamily="66" charset="0"/>
              </a:rPr>
              <a:t>4A</a:t>
            </a:r>
            <a:endParaRPr lang="en-GB"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3358464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7"/>
                                        </p:tgtEl>
                                        <p:attrNameLst>
                                          <p:attrName>style.visibility</p:attrName>
                                        </p:attrNameLst>
                                      </p:cBhvr>
                                      <p:to>
                                        <p:strVal val="visible"/>
                                      </p:to>
                                    </p:set>
                                    <p:animEffect transition="in" filter="blinds(horizontal)">
                                      <p:cBhvr>
                                        <p:cTn id="12" dur="500"/>
                                        <p:tgtEl>
                                          <p:spTgt spid="5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1"/>
                                        </p:tgtEl>
                                        <p:attrNameLst>
                                          <p:attrName>style.visibility</p:attrName>
                                        </p:attrNameLst>
                                      </p:cBhvr>
                                      <p:to>
                                        <p:strVal val="visible"/>
                                      </p:to>
                                    </p:set>
                                    <p:animEffect transition="in" filter="blinds(horizontal)">
                                      <p:cBhvr>
                                        <p:cTn id="17" dur="500"/>
                                        <p:tgtEl>
                                          <p:spTgt spid="7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2"/>
                                        </p:tgtEl>
                                        <p:attrNameLst>
                                          <p:attrName>style.visibility</p:attrName>
                                        </p:attrNameLst>
                                      </p:cBhvr>
                                      <p:to>
                                        <p:strVal val="visible"/>
                                      </p:to>
                                    </p:set>
                                    <p:animEffect transition="in" filter="blinds(horizontal)">
                                      <p:cBhvr>
                                        <p:cTn id="22" dur="500"/>
                                        <p:tgtEl>
                                          <p:spTgt spid="72"/>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3"/>
                                        </p:tgtEl>
                                        <p:attrNameLst>
                                          <p:attrName>style.visibility</p:attrName>
                                        </p:attrNameLst>
                                      </p:cBhvr>
                                      <p:to>
                                        <p:strVal val="visible"/>
                                      </p:to>
                                    </p:set>
                                    <p:animEffect transition="in" filter="blinds(horizontal)">
                                      <p:cBhvr>
                                        <p:cTn id="27" dur="500"/>
                                        <p:tgtEl>
                                          <p:spTgt spid="53"/>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73"/>
                                        </p:tgtEl>
                                        <p:attrNameLst>
                                          <p:attrName>style.visibility</p:attrName>
                                        </p:attrNameLst>
                                      </p:cBhvr>
                                      <p:to>
                                        <p:strVal val="visible"/>
                                      </p:to>
                                    </p:set>
                                    <p:animEffect transition="in" filter="blinds(horizontal)">
                                      <p:cBhvr>
                                        <p:cTn id="32" dur="500"/>
                                        <p:tgtEl>
                                          <p:spTgt spid="73"/>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79"/>
                                        </p:tgtEl>
                                        <p:attrNameLst>
                                          <p:attrName>style.visibility</p:attrName>
                                        </p:attrNameLst>
                                      </p:cBhvr>
                                      <p:to>
                                        <p:strVal val="visible"/>
                                      </p:to>
                                    </p:set>
                                    <p:animEffect transition="in" filter="blinds(horizontal)">
                                      <p:cBhvr>
                                        <p:cTn id="37" dur="500"/>
                                        <p:tgtEl>
                                          <p:spTgt spid="79"/>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5" fill="hold" nodeType="clickEffect">
                                  <p:stCondLst>
                                    <p:cond delay="0"/>
                                  </p:stCondLst>
                                  <p:childTnLst>
                                    <p:set>
                                      <p:cBhvr>
                                        <p:cTn id="41" dur="1" fill="hold">
                                          <p:stCondLst>
                                            <p:cond delay="0"/>
                                          </p:stCondLst>
                                        </p:cTn>
                                        <p:tgtEl>
                                          <p:spTgt spid="41"/>
                                        </p:tgtEl>
                                        <p:attrNameLst>
                                          <p:attrName>style.visibility</p:attrName>
                                        </p:attrNameLst>
                                      </p:cBhvr>
                                      <p:to>
                                        <p:strVal val="visible"/>
                                      </p:to>
                                    </p:set>
                                    <p:animEffect transition="in" filter="blinds(vertical)">
                                      <p:cBhvr>
                                        <p:cTn id="42" dur="500"/>
                                        <p:tgtEl>
                                          <p:spTgt spid="41"/>
                                        </p:tgtEl>
                                      </p:cBhvr>
                                    </p:animEffect>
                                  </p:childTnLst>
                                </p:cTn>
                              </p:par>
                              <p:par>
                                <p:cTn id="43" presetID="3" presetClass="entr" presetSubtype="5" fill="hold" nodeType="withEffect">
                                  <p:stCondLst>
                                    <p:cond delay="0"/>
                                  </p:stCondLst>
                                  <p:childTnLst>
                                    <p:set>
                                      <p:cBhvr>
                                        <p:cTn id="44" dur="1" fill="hold">
                                          <p:stCondLst>
                                            <p:cond delay="0"/>
                                          </p:stCondLst>
                                        </p:cTn>
                                        <p:tgtEl>
                                          <p:spTgt spid="84"/>
                                        </p:tgtEl>
                                        <p:attrNameLst>
                                          <p:attrName>style.visibility</p:attrName>
                                        </p:attrNameLst>
                                      </p:cBhvr>
                                      <p:to>
                                        <p:strVal val="visible"/>
                                      </p:to>
                                    </p:set>
                                    <p:animEffect transition="in" filter="blinds(vertical)">
                                      <p:cBhvr>
                                        <p:cTn id="45" dur="500"/>
                                        <p:tgtEl>
                                          <p:spTgt spid="84"/>
                                        </p:tgtEl>
                                      </p:cBhvr>
                                    </p:animEffect>
                                  </p:childTnLst>
                                </p:cTn>
                              </p:par>
                              <p:par>
                                <p:cTn id="46" presetID="3" presetClass="entr" presetSubtype="5" fill="hold" nodeType="withEffect">
                                  <p:stCondLst>
                                    <p:cond delay="0"/>
                                  </p:stCondLst>
                                  <p:childTnLst>
                                    <p:set>
                                      <p:cBhvr>
                                        <p:cTn id="47" dur="1" fill="hold">
                                          <p:stCondLst>
                                            <p:cond delay="0"/>
                                          </p:stCondLst>
                                        </p:cTn>
                                        <p:tgtEl>
                                          <p:spTgt spid="85"/>
                                        </p:tgtEl>
                                        <p:attrNameLst>
                                          <p:attrName>style.visibility</p:attrName>
                                        </p:attrNameLst>
                                      </p:cBhvr>
                                      <p:to>
                                        <p:strVal val="visible"/>
                                      </p:to>
                                    </p:set>
                                    <p:animEffect transition="in" filter="blinds(vertical)">
                                      <p:cBhvr>
                                        <p:cTn id="48" dur="500"/>
                                        <p:tgtEl>
                                          <p:spTgt spid="85"/>
                                        </p:tgtEl>
                                      </p:cBhvr>
                                    </p:animEffect>
                                  </p:childTnLst>
                                </p:cTn>
                              </p:par>
                              <p:par>
                                <p:cTn id="49" presetID="3" presetClass="entr" presetSubtype="5" fill="hold" nodeType="withEffect">
                                  <p:stCondLst>
                                    <p:cond delay="0"/>
                                  </p:stCondLst>
                                  <p:childTnLst>
                                    <p:set>
                                      <p:cBhvr>
                                        <p:cTn id="50" dur="1" fill="hold">
                                          <p:stCondLst>
                                            <p:cond delay="0"/>
                                          </p:stCondLst>
                                        </p:cTn>
                                        <p:tgtEl>
                                          <p:spTgt spid="86"/>
                                        </p:tgtEl>
                                        <p:attrNameLst>
                                          <p:attrName>style.visibility</p:attrName>
                                        </p:attrNameLst>
                                      </p:cBhvr>
                                      <p:to>
                                        <p:strVal val="visible"/>
                                      </p:to>
                                    </p:set>
                                    <p:animEffect transition="in" filter="blinds(vertical)">
                                      <p:cBhvr>
                                        <p:cTn id="51" dur="500"/>
                                        <p:tgtEl>
                                          <p:spTgt spid="86"/>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66"/>
                                        </p:tgtEl>
                                        <p:attrNameLst>
                                          <p:attrName>style.visibility</p:attrName>
                                        </p:attrNameLst>
                                      </p:cBhvr>
                                      <p:to>
                                        <p:strVal val="visible"/>
                                      </p:to>
                                    </p:set>
                                    <p:animEffect transition="in" filter="blinds(horizontal)">
                                      <p:cBhvr>
                                        <p:cTn id="56" dur="500"/>
                                        <p:tgtEl>
                                          <p:spTgt spid="66"/>
                                        </p:tgtEl>
                                      </p:cBhvr>
                                    </p:animEffect>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74"/>
                                        </p:tgtEl>
                                        <p:attrNameLst>
                                          <p:attrName>style.visibility</p:attrName>
                                        </p:attrNameLst>
                                      </p:cBhvr>
                                      <p:to>
                                        <p:strVal val="visible"/>
                                      </p:to>
                                    </p:set>
                                    <p:animEffect transition="in" filter="blinds(horizontal)">
                                      <p:cBhvr>
                                        <p:cTn id="61" dur="500"/>
                                        <p:tgtEl>
                                          <p:spTgt spid="74"/>
                                        </p:tgtEl>
                                      </p:cBhvr>
                                    </p:animEffect>
                                  </p:childTnLst>
                                </p:cTn>
                              </p:par>
                            </p:childTnLst>
                          </p:cTn>
                        </p:par>
                      </p:childTnLst>
                    </p:cTn>
                  </p:par>
                  <p:par>
                    <p:cTn id="62" fill="hold">
                      <p:stCondLst>
                        <p:cond delay="indefinite"/>
                      </p:stCondLst>
                      <p:childTnLst>
                        <p:par>
                          <p:cTn id="63" fill="hold">
                            <p:stCondLst>
                              <p:cond delay="0"/>
                            </p:stCondLst>
                            <p:childTnLst>
                              <p:par>
                                <p:cTn id="64" presetID="3" presetClass="entr" presetSubtype="10" fill="hold" grpId="0" nodeType="clickEffect">
                                  <p:stCondLst>
                                    <p:cond delay="0"/>
                                  </p:stCondLst>
                                  <p:childTnLst>
                                    <p:set>
                                      <p:cBhvr>
                                        <p:cTn id="65" dur="1" fill="hold">
                                          <p:stCondLst>
                                            <p:cond delay="0"/>
                                          </p:stCondLst>
                                        </p:cTn>
                                        <p:tgtEl>
                                          <p:spTgt spid="80"/>
                                        </p:tgtEl>
                                        <p:attrNameLst>
                                          <p:attrName>style.visibility</p:attrName>
                                        </p:attrNameLst>
                                      </p:cBhvr>
                                      <p:to>
                                        <p:strVal val="visible"/>
                                      </p:to>
                                    </p:set>
                                    <p:animEffect transition="in" filter="blinds(horizontal)">
                                      <p:cBhvr>
                                        <p:cTn id="66" dur="500"/>
                                        <p:tgtEl>
                                          <p:spTgt spid="80"/>
                                        </p:tgtEl>
                                      </p:cBhvr>
                                    </p:animEffect>
                                  </p:childTnLst>
                                </p:cTn>
                              </p:par>
                            </p:childTnLst>
                          </p:cTn>
                        </p:par>
                      </p:childTnLst>
                    </p:cTn>
                  </p:par>
                  <p:par>
                    <p:cTn id="67" fill="hold">
                      <p:stCondLst>
                        <p:cond delay="indefinite"/>
                      </p:stCondLst>
                      <p:childTnLst>
                        <p:par>
                          <p:cTn id="68" fill="hold">
                            <p:stCondLst>
                              <p:cond delay="0"/>
                            </p:stCondLst>
                            <p:childTnLst>
                              <p:par>
                                <p:cTn id="69" presetID="3" presetClass="entr" presetSubtype="10" fill="hold" grpId="0" nodeType="clickEffect">
                                  <p:stCondLst>
                                    <p:cond delay="0"/>
                                  </p:stCondLst>
                                  <p:childTnLst>
                                    <p:set>
                                      <p:cBhvr>
                                        <p:cTn id="70" dur="1" fill="hold">
                                          <p:stCondLst>
                                            <p:cond delay="0"/>
                                          </p:stCondLst>
                                        </p:cTn>
                                        <p:tgtEl>
                                          <p:spTgt spid="67"/>
                                        </p:tgtEl>
                                        <p:attrNameLst>
                                          <p:attrName>style.visibility</p:attrName>
                                        </p:attrNameLst>
                                      </p:cBhvr>
                                      <p:to>
                                        <p:strVal val="visible"/>
                                      </p:to>
                                    </p:set>
                                    <p:animEffect transition="in" filter="blinds(horizontal)">
                                      <p:cBhvr>
                                        <p:cTn id="71" dur="500"/>
                                        <p:tgtEl>
                                          <p:spTgt spid="67"/>
                                        </p:tgtEl>
                                      </p:cBhvr>
                                    </p:animEffect>
                                  </p:childTnLst>
                                </p:cTn>
                              </p:par>
                            </p:childTnLst>
                          </p:cTn>
                        </p:par>
                      </p:childTnLst>
                    </p:cTn>
                  </p:par>
                  <p:par>
                    <p:cTn id="72" fill="hold">
                      <p:stCondLst>
                        <p:cond delay="indefinite"/>
                      </p:stCondLst>
                      <p:childTnLst>
                        <p:par>
                          <p:cTn id="73" fill="hold">
                            <p:stCondLst>
                              <p:cond delay="0"/>
                            </p:stCondLst>
                            <p:childTnLst>
                              <p:par>
                                <p:cTn id="74" presetID="3" presetClass="entr" presetSubtype="10" fill="hold" grpId="0" nodeType="clickEffect">
                                  <p:stCondLst>
                                    <p:cond delay="0"/>
                                  </p:stCondLst>
                                  <p:childTnLst>
                                    <p:set>
                                      <p:cBhvr>
                                        <p:cTn id="75" dur="1" fill="hold">
                                          <p:stCondLst>
                                            <p:cond delay="0"/>
                                          </p:stCondLst>
                                        </p:cTn>
                                        <p:tgtEl>
                                          <p:spTgt spid="75"/>
                                        </p:tgtEl>
                                        <p:attrNameLst>
                                          <p:attrName>style.visibility</p:attrName>
                                        </p:attrNameLst>
                                      </p:cBhvr>
                                      <p:to>
                                        <p:strVal val="visible"/>
                                      </p:to>
                                    </p:set>
                                    <p:animEffect transition="in" filter="blinds(horizontal)">
                                      <p:cBhvr>
                                        <p:cTn id="76" dur="500"/>
                                        <p:tgtEl>
                                          <p:spTgt spid="75"/>
                                        </p:tgtEl>
                                      </p:cBhvr>
                                    </p:animEffect>
                                  </p:childTnLst>
                                </p:cTn>
                              </p:par>
                            </p:childTnLst>
                          </p:cTn>
                        </p:par>
                      </p:childTnLst>
                    </p:cTn>
                  </p:par>
                  <p:par>
                    <p:cTn id="77" fill="hold">
                      <p:stCondLst>
                        <p:cond delay="indefinite"/>
                      </p:stCondLst>
                      <p:childTnLst>
                        <p:par>
                          <p:cTn id="78" fill="hold">
                            <p:stCondLst>
                              <p:cond delay="0"/>
                            </p:stCondLst>
                            <p:childTnLst>
                              <p:par>
                                <p:cTn id="79" presetID="3" presetClass="entr" presetSubtype="10" fill="hold" grpId="0" nodeType="clickEffect">
                                  <p:stCondLst>
                                    <p:cond delay="0"/>
                                  </p:stCondLst>
                                  <p:childTnLst>
                                    <p:set>
                                      <p:cBhvr>
                                        <p:cTn id="80" dur="1" fill="hold">
                                          <p:stCondLst>
                                            <p:cond delay="0"/>
                                          </p:stCondLst>
                                        </p:cTn>
                                        <p:tgtEl>
                                          <p:spTgt spid="81"/>
                                        </p:tgtEl>
                                        <p:attrNameLst>
                                          <p:attrName>style.visibility</p:attrName>
                                        </p:attrNameLst>
                                      </p:cBhvr>
                                      <p:to>
                                        <p:strVal val="visible"/>
                                      </p:to>
                                    </p:set>
                                    <p:animEffect transition="in" filter="blinds(horizontal)">
                                      <p:cBhvr>
                                        <p:cTn id="81" dur="500"/>
                                        <p:tgtEl>
                                          <p:spTgt spid="81"/>
                                        </p:tgtEl>
                                      </p:cBhvr>
                                    </p:animEffect>
                                  </p:childTnLst>
                                </p:cTn>
                              </p:par>
                            </p:childTnLst>
                          </p:cTn>
                        </p:par>
                      </p:childTnLst>
                    </p:cTn>
                  </p:par>
                  <p:par>
                    <p:cTn id="82" fill="hold">
                      <p:stCondLst>
                        <p:cond delay="indefinite"/>
                      </p:stCondLst>
                      <p:childTnLst>
                        <p:par>
                          <p:cTn id="83" fill="hold">
                            <p:stCondLst>
                              <p:cond delay="0"/>
                            </p:stCondLst>
                            <p:childTnLst>
                              <p:par>
                                <p:cTn id="84" presetID="3" presetClass="entr" presetSubtype="10" fill="hold" grpId="0" nodeType="clickEffect">
                                  <p:stCondLst>
                                    <p:cond delay="0"/>
                                  </p:stCondLst>
                                  <p:childTnLst>
                                    <p:set>
                                      <p:cBhvr>
                                        <p:cTn id="85" dur="1" fill="hold">
                                          <p:stCondLst>
                                            <p:cond delay="0"/>
                                          </p:stCondLst>
                                        </p:cTn>
                                        <p:tgtEl>
                                          <p:spTgt spid="68"/>
                                        </p:tgtEl>
                                        <p:attrNameLst>
                                          <p:attrName>style.visibility</p:attrName>
                                        </p:attrNameLst>
                                      </p:cBhvr>
                                      <p:to>
                                        <p:strVal val="visible"/>
                                      </p:to>
                                    </p:set>
                                    <p:animEffect transition="in" filter="blinds(horizontal)">
                                      <p:cBhvr>
                                        <p:cTn id="86" dur="500"/>
                                        <p:tgtEl>
                                          <p:spTgt spid="68"/>
                                        </p:tgtEl>
                                      </p:cBhvr>
                                    </p:animEffect>
                                  </p:childTnLst>
                                </p:cTn>
                              </p:par>
                            </p:childTnLst>
                          </p:cTn>
                        </p:par>
                      </p:childTnLst>
                    </p:cTn>
                  </p:par>
                  <p:par>
                    <p:cTn id="87" fill="hold">
                      <p:stCondLst>
                        <p:cond delay="indefinite"/>
                      </p:stCondLst>
                      <p:childTnLst>
                        <p:par>
                          <p:cTn id="88" fill="hold">
                            <p:stCondLst>
                              <p:cond delay="0"/>
                            </p:stCondLst>
                            <p:childTnLst>
                              <p:par>
                                <p:cTn id="89" presetID="3" presetClass="entr" presetSubtype="10" fill="hold" grpId="0" nodeType="clickEffect">
                                  <p:stCondLst>
                                    <p:cond delay="0"/>
                                  </p:stCondLst>
                                  <p:childTnLst>
                                    <p:set>
                                      <p:cBhvr>
                                        <p:cTn id="90" dur="1" fill="hold">
                                          <p:stCondLst>
                                            <p:cond delay="0"/>
                                          </p:stCondLst>
                                        </p:cTn>
                                        <p:tgtEl>
                                          <p:spTgt spid="77"/>
                                        </p:tgtEl>
                                        <p:attrNameLst>
                                          <p:attrName>style.visibility</p:attrName>
                                        </p:attrNameLst>
                                      </p:cBhvr>
                                      <p:to>
                                        <p:strVal val="visible"/>
                                      </p:to>
                                    </p:set>
                                    <p:animEffect transition="in" filter="blinds(horizontal)">
                                      <p:cBhvr>
                                        <p:cTn id="91" dur="500"/>
                                        <p:tgtEl>
                                          <p:spTgt spid="77"/>
                                        </p:tgtEl>
                                      </p:cBhvr>
                                    </p:animEffect>
                                  </p:childTnLst>
                                </p:cTn>
                              </p:par>
                            </p:childTnLst>
                          </p:cTn>
                        </p:par>
                      </p:childTnLst>
                    </p:cTn>
                  </p:par>
                  <p:par>
                    <p:cTn id="92" fill="hold">
                      <p:stCondLst>
                        <p:cond delay="indefinite"/>
                      </p:stCondLst>
                      <p:childTnLst>
                        <p:par>
                          <p:cTn id="93" fill="hold">
                            <p:stCondLst>
                              <p:cond delay="0"/>
                            </p:stCondLst>
                            <p:childTnLst>
                              <p:par>
                                <p:cTn id="94" presetID="3" presetClass="entr" presetSubtype="10" fill="hold" grpId="0" nodeType="clickEffect">
                                  <p:stCondLst>
                                    <p:cond delay="0"/>
                                  </p:stCondLst>
                                  <p:childTnLst>
                                    <p:set>
                                      <p:cBhvr>
                                        <p:cTn id="95" dur="1" fill="hold">
                                          <p:stCondLst>
                                            <p:cond delay="0"/>
                                          </p:stCondLst>
                                        </p:cTn>
                                        <p:tgtEl>
                                          <p:spTgt spid="82"/>
                                        </p:tgtEl>
                                        <p:attrNameLst>
                                          <p:attrName>style.visibility</p:attrName>
                                        </p:attrNameLst>
                                      </p:cBhvr>
                                      <p:to>
                                        <p:strVal val="visible"/>
                                      </p:to>
                                    </p:set>
                                    <p:animEffect transition="in" filter="blinds(horizontal)">
                                      <p:cBhvr>
                                        <p:cTn id="96" dur="500"/>
                                        <p:tgtEl>
                                          <p:spTgt spid="82"/>
                                        </p:tgtEl>
                                      </p:cBhvr>
                                    </p:animEffect>
                                  </p:childTnLst>
                                </p:cTn>
                              </p:par>
                            </p:childTnLst>
                          </p:cTn>
                        </p:par>
                      </p:childTnLst>
                    </p:cTn>
                  </p:par>
                  <p:par>
                    <p:cTn id="97" fill="hold">
                      <p:stCondLst>
                        <p:cond delay="indefinite"/>
                      </p:stCondLst>
                      <p:childTnLst>
                        <p:par>
                          <p:cTn id="98" fill="hold">
                            <p:stCondLst>
                              <p:cond delay="0"/>
                            </p:stCondLst>
                            <p:childTnLst>
                              <p:par>
                                <p:cTn id="99" presetID="3" presetClass="entr" presetSubtype="10" fill="hold" grpId="0" nodeType="clickEffect">
                                  <p:stCondLst>
                                    <p:cond delay="0"/>
                                  </p:stCondLst>
                                  <p:childTnLst>
                                    <p:set>
                                      <p:cBhvr>
                                        <p:cTn id="100" dur="1" fill="hold">
                                          <p:stCondLst>
                                            <p:cond delay="0"/>
                                          </p:stCondLst>
                                        </p:cTn>
                                        <p:tgtEl>
                                          <p:spTgt spid="69"/>
                                        </p:tgtEl>
                                        <p:attrNameLst>
                                          <p:attrName>style.visibility</p:attrName>
                                        </p:attrNameLst>
                                      </p:cBhvr>
                                      <p:to>
                                        <p:strVal val="visible"/>
                                      </p:to>
                                    </p:set>
                                    <p:animEffect transition="in" filter="blinds(horizontal)">
                                      <p:cBhvr>
                                        <p:cTn id="101" dur="500"/>
                                        <p:tgtEl>
                                          <p:spTgt spid="69"/>
                                        </p:tgtEl>
                                      </p:cBhvr>
                                    </p:animEffect>
                                  </p:childTnLst>
                                </p:cTn>
                              </p:par>
                            </p:childTnLst>
                          </p:cTn>
                        </p:par>
                      </p:childTnLst>
                    </p:cTn>
                  </p:par>
                  <p:par>
                    <p:cTn id="102" fill="hold">
                      <p:stCondLst>
                        <p:cond delay="indefinite"/>
                      </p:stCondLst>
                      <p:childTnLst>
                        <p:par>
                          <p:cTn id="103" fill="hold">
                            <p:stCondLst>
                              <p:cond delay="0"/>
                            </p:stCondLst>
                            <p:childTnLst>
                              <p:par>
                                <p:cTn id="104" presetID="3" presetClass="entr" presetSubtype="10" fill="hold" grpId="0" nodeType="clickEffect">
                                  <p:stCondLst>
                                    <p:cond delay="0"/>
                                  </p:stCondLst>
                                  <p:childTnLst>
                                    <p:set>
                                      <p:cBhvr>
                                        <p:cTn id="105" dur="1" fill="hold">
                                          <p:stCondLst>
                                            <p:cond delay="0"/>
                                          </p:stCondLst>
                                        </p:cTn>
                                        <p:tgtEl>
                                          <p:spTgt spid="78"/>
                                        </p:tgtEl>
                                        <p:attrNameLst>
                                          <p:attrName>style.visibility</p:attrName>
                                        </p:attrNameLst>
                                      </p:cBhvr>
                                      <p:to>
                                        <p:strVal val="visible"/>
                                      </p:to>
                                    </p:set>
                                    <p:animEffect transition="in" filter="blinds(horizontal)">
                                      <p:cBhvr>
                                        <p:cTn id="106" dur="500"/>
                                        <p:tgtEl>
                                          <p:spTgt spid="78"/>
                                        </p:tgtEl>
                                      </p:cBhvr>
                                    </p:animEffect>
                                  </p:childTnLst>
                                </p:cTn>
                              </p:par>
                            </p:childTnLst>
                          </p:cTn>
                        </p:par>
                      </p:childTnLst>
                    </p:cTn>
                  </p:par>
                  <p:par>
                    <p:cTn id="107" fill="hold">
                      <p:stCondLst>
                        <p:cond delay="indefinite"/>
                      </p:stCondLst>
                      <p:childTnLst>
                        <p:par>
                          <p:cTn id="108" fill="hold">
                            <p:stCondLst>
                              <p:cond delay="0"/>
                            </p:stCondLst>
                            <p:childTnLst>
                              <p:par>
                                <p:cTn id="109" presetID="3" presetClass="entr" presetSubtype="10" fill="hold" grpId="0" nodeType="clickEffect">
                                  <p:stCondLst>
                                    <p:cond delay="0"/>
                                  </p:stCondLst>
                                  <p:childTnLst>
                                    <p:set>
                                      <p:cBhvr>
                                        <p:cTn id="110" dur="1" fill="hold">
                                          <p:stCondLst>
                                            <p:cond delay="0"/>
                                          </p:stCondLst>
                                        </p:cTn>
                                        <p:tgtEl>
                                          <p:spTgt spid="83"/>
                                        </p:tgtEl>
                                        <p:attrNameLst>
                                          <p:attrName>style.visibility</p:attrName>
                                        </p:attrNameLst>
                                      </p:cBhvr>
                                      <p:to>
                                        <p:strVal val="visible"/>
                                      </p:to>
                                    </p:set>
                                    <p:animEffect transition="in" filter="blinds(horizontal)">
                                      <p:cBhvr>
                                        <p:cTn id="111" dur="500"/>
                                        <p:tgtEl>
                                          <p:spTgt spid="83"/>
                                        </p:tgtEl>
                                      </p:cBhvr>
                                    </p:animEffect>
                                  </p:childTnLst>
                                </p:cTn>
                              </p:par>
                            </p:childTnLst>
                          </p:cTn>
                        </p:par>
                      </p:childTnLst>
                    </p:cTn>
                  </p:par>
                  <p:par>
                    <p:cTn id="112" fill="hold">
                      <p:stCondLst>
                        <p:cond delay="indefinite"/>
                      </p:stCondLst>
                      <p:childTnLst>
                        <p:par>
                          <p:cTn id="113" fill="hold">
                            <p:stCondLst>
                              <p:cond delay="0"/>
                            </p:stCondLst>
                            <p:childTnLst>
                              <p:par>
                                <p:cTn id="114" presetID="3" presetClass="entr" presetSubtype="10" fill="hold" grpId="0" nodeType="clickEffect">
                                  <p:stCondLst>
                                    <p:cond delay="0"/>
                                  </p:stCondLst>
                                  <p:childTnLst>
                                    <p:set>
                                      <p:cBhvr>
                                        <p:cTn id="115" dur="1" fill="hold">
                                          <p:stCondLst>
                                            <p:cond delay="0"/>
                                          </p:stCondLst>
                                        </p:cTn>
                                        <p:tgtEl>
                                          <p:spTgt spid="70"/>
                                        </p:tgtEl>
                                        <p:attrNameLst>
                                          <p:attrName>style.visibility</p:attrName>
                                        </p:attrNameLst>
                                      </p:cBhvr>
                                      <p:to>
                                        <p:strVal val="visible"/>
                                      </p:to>
                                    </p:set>
                                    <p:animEffect transition="in" filter="blinds(horizontal)">
                                      <p:cBhvr>
                                        <p:cTn id="116" dur="5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57" grpId="0"/>
      <p:bldP spid="53" grpId="0"/>
      <p:bldP spid="66" grpId="0"/>
      <p:bldP spid="67" grpId="0"/>
      <p:bldP spid="68" grpId="0"/>
      <p:bldP spid="69" grpId="0"/>
      <p:bldP spid="70" grpId="0"/>
      <p:bldP spid="71" grpId="0" animBg="1"/>
      <p:bldP spid="72" grpId="0"/>
      <p:bldP spid="73" grpId="0" animBg="1"/>
      <p:bldP spid="74" grpId="0" animBg="1"/>
      <p:bldP spid="75" grpId="0" animBg="1"/>
      <p:bldP spid="77" grpId="0" animBg="1"/>
      <p:bldP spid="78" grpId="0" animBg="1"/>
      <p:bldP spid="79" grpId="0"/>
      <p:bldP spid="80" grpId="0"/>
      <p:bldP spid="81" grpId="0"/>
      <p:bldP spid="82" grpId="0"/>
      <p:bldP spid="8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3581400" cy="5029200"/>
          </a:xfrm>
        </p:spPr>
        <p:txBody>
          <a:bodyPr>
            <a:normAutofit/>
          </a:bodyPr>
          <a:lstStyle/>
          <a:p>
            <a:pPr marL="0" indent="0" algn="ctr">
              <a:buNone/>
            </a:pPr>
            <a:r>
              <a:rPr lang="en-GB" sz="1400" b="1" dirty="0">
                <a:latin typeface="Comic Sans MS" pitchFamily="66" charset="0"/>
              </a:rPr>
              <a:t>You can solve problems involving the direct impact of two particles by using conservation of linear momentum and Newton’s Law of Restitution</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It is useful to consider this general situation as well!</a:t>
            </a:r>
          </a:p>
          <a:p>
            <a:pPr marL="0" indent="0" algn="ctr">
              <a:buNone/>
            </a:pPr>
            <a:endParaRPr lang="en-US" sz="1400" dirty="0">
              <a:latin typeface="Comic Sans MS" pitchFamily="66" charset="0"/>
            </a:endParaRPr>
          </a:p>
          <a:p>
            <a:pPr marL="0" indent="0" algn="ctr">
              <a:buNone/>
            </a:pPr>
            <a:r>
              <a:rPr lang="en-US" sz="1400" dirty="0">
                <a:latin typeface="Comic Sans MS" pitchFamily="66" charset="0"/>
              </a:rPr>
              <a:t>Think about starting situations and how the particles will be moving… </a:t>
            </a:r>
          </a:p>
          <a:p>
            <a:pPr marL="0" indent="0" algn="ctr">
              <a:buNone/>
            </a:pPr>
            <a:endParaRPr lang="en-US" sz="1400" dirty="0">
              <a:latin typeface="Comic Sans MS" pitchFamily="66" charset="0"/>
            </a:endParaRPr>
          </a:p>
          <a:p>
            <a:pPr marL="0" indent="0" algn="ctr">
              <a:buNone/>
            </a:pPr>
            <a:r>
              <a:rPr lang="en-US" sz="1400" dirty="0">
                <a:latin typeface="Comic Sans MS" pitchFamily="66" charset="0"/>
              </a:rPr>
              <a:t>These examples also explain why the calculations are done a particular way round, as they will keep the </a:t>
            </a:r>
            <a:r>
              <a:rPr lang="en-US" sz="1400">
                <a:latin typeface="Comic Sans MS" pitchFamily="66" charset="0"/>
              </a:rPr>
              <a:t>values positive!</a:t>
            </a:r>
            <a:endParaRPr lang="en-GB" sz="1400" dirty="0">
              <a:latin typeface="Comic Sans MS" pitchFamily="66" charset="0"/>
            </a:endParaRPr>
          </a:p>
        </p:txBody>
      </p:sp>
      <p:cxnSp>
        <p:nvCxnSpPr>
          <p:cNvPr id="87" name="Straight Connector 86"/>
          <p:cNvCxnSpPr/>
          <p:nvPr/>
        </p:nvCxnSpPr>
        <p:spPr>
          <a:xfrm>
            <a:off x="4563139" y="1564758"/>
            <a:ext cx="1521031" cy="9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4563139" y="1869559"/>
            <a:ext cx="1517393" cy="220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9" name="TextBox 88"/>
          <p:cNvSpPr txBox="1"/>
          <p:nvPr/>
        </p:nvSpPr>
        <p:spPr>
          <a:xfrm>
            <a:off x="4563139" y="1564758"/>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cxnSp>
        <p:nvCxnSpPr>
          <p:cNvPr id="91" name="Straight Connector 90"/>
          <p:cNvCxnSpPr/>
          <p:nvPr/>
        </p:nvCxnSpPr>
        <p:spPr>
          <a:xfrm>
            <a:off x="6087139" y="1564758"/>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p:nvPr/>
        </p:nvCxnSpPr>
        <p:spPr>
          <a:xfrm>
            <a:off x="6087139" y="1564758"/>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a:off x="4563139" y="1564758"/>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5" name="Oval 94"/>
          <p:cNvSpPr/>
          <p:nvPr/>
        </p:nvSpPr>
        <p:spPr>
          <a:xfrm>
            <a:off x="4791739" y="2250558"/>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6" name="Oval 95"/>
          <p:cNvSpPr/>
          <p:nvPr/>
        </p:nvSpPr>
        <p:spPr>
          <a:xfrm>
            <a:off x="5553739" y="2250558"/>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9" name="Straight Arrow Connector 98"/>
          <p:cNvCxnSpPr/>
          <p:nvPr/>
        </p:nvCxnSpPr>
        <p:spPr>
          <a:xfrm>
            <a:off x="4715539" y="2174358"/>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0" name="TextBox 99"/>
              <p:cNvSpPr txBox="1"/>
              <p:nvPr/>
            </p:nvSpPr>
            <p:spPr>
              <a:xfrm>
                <a:off x="4729189" y="1869558"/>
                <a:ext cx="481650" cy="307777"/>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sSub>
                        <m:sSubPr>
                          <m:ctrlPr>
                            <a:rPr lang="en-GB" sz="1400" i="1" dirty="0" smtClean="0">
                              <a:latin typeface="Cambria Math" panose="02040503050406030204" pitchFamily="18" charset="0"/>
                            </a:rPr>
                          </m:ctrlPr>
                        </m:sSubPr>
                        <m:e>
                          <m:r>
                            <a:rPr lang="en-US" sz="1400" b="0" i="1" dirty="0" smtClean="0">
                              <a:latin typeface="Cambria Math"/>
                            </a:rPr>
                            <m:t>𝑢</m:t>
                          </m:r>
                        </m:e>
                        <m:sub>
                          <m:r>
                            <a:rPr lang="en-US" sz="1400" b="0" i="1" dirty="0" smtClean="0">
                              <a:latin typeface="Cambria Math"/>
                            </a:rPr>
                            <m:t>1</m:t>
                          </m:r>
                        </m:sub>
                      </m:sSub>
                    </m:oMath>
                  </m:oMathPara>
                </a14:m>
                <a:endParaRPr lang="en-GB" sz="1400" dirty="0">
                  <a:latin typeface="Comic Sans MS" pitchFamily="66" charset="0"/>
                </a:endParaRPr>
              </a:p>
            </p:txBody>
          </p:sp>
        </mc:Choice>
        <mc:Fallback xmlns="">
          <p:sp>
            <p:nvSpPr>
              <p:cNvPr id="100" name="TextBox 99"/>
              <p:cNvSpPr txBox="1">
                <a:spLocks noRot="1" noChangeAspect="1" noMove="1" noResize="1" noEditPoints="1" noAdjustHandles="1" noChangeArrowheads="1" noChangeShapeType="1" noTextEdit="1"/>
              </p:cNvSpPr>
              <p:nvPr/>
            </p:nvSpPr>
            <p:spPr>
              <a:xfrm>
                <a:off x="4729189" y="1869558"/>
                <a:ext cx="481650" cy="307777"/>
              </a:xfrm>
              <a:prstGeom prst="rect">
                <a:avLst/>
              </a:prstGeom>
              <a:blipFill rotWithShape="1">
                <a:blip r:embed="rId9"/>
                <a:stretch>
                  <a:fillRect/>
                </a:stretch>
              </a:blipFill>
            </p:spPr>
            <p:txBody>
              <a:bodyPr/>
              <a:lstStyle/>
              <a:p>
                <a:r>
                  <a:rPr lang="en-GB">
                    <a:noFill/>
                  </a:rPr>
                  <a:t> </a:t>
                </a:r>
              </a:p>
            </p:txBody>
          </p:sp>
        </mc:Fallback>
      </mc:AlternateContent>
      <p:cxnSp>
        <p:nvCxnSpPr>
          <p:cNvPr id="103" name="Straight Connector 102"/>
          <p:cNvCxnSpPr/>
          <p:nvPr/>
        </p:nvCxnSpPr>
        <p:spPr>
          <a:xfrm>
            <a:off x="4563139" y="2860158"/>
            <a:ext cx="152267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4" name="TextBox 103"/>
          <p:cNvSpPr txBox="1"/>
          <p:nvPr/>
        </p:nvSpPr>
        <p:spPr>
          <a:xfrm>
            <a:off x="4715539" y="2250558"/>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106" name="TextBox 105"/>
          <p:cNvSpPr txBox="1"/>
          <p:nvPr/>
        </p:nvSpPr>
        <p:spPr>
          <a:xfrm>
            <a:off x="5477539" y="2250558"/>
            <a:ext cx="457200" cy="307777"/>
          </a:xfrm>
          <a:prstGeom prst="rect">
            <a:avLst/>
          </a:prstGeom>
          <a:noFill/>
        </p:spPr>
        <p:txBody>
          <a:bodyPr wrap="square" rtlCol="0">
            <a:spAutoFit/>
          </a:bodyPr>
          <a:lstStyle/>
          <a:p>
            <a:pPr algn="ctr"/>
            <a:r>
              <a:rPr lang="en-GB" sz="1400" dirty="0">
                <a:latin typeface="Comic Sans MS" pitchFamily="66" charset="0"/>
              </a:rPr>
              <a:t>Q</a:t>
            </a:r>
          </a:p>
        </p:txBody>
      </p:sp>
      <p:cxnSp>
        <p:nvCxnSpPr>
          <p:cNvPr id="108" name="Straight Arrow Connector 107"/>
          <p:cNvCxnSpPr/>
          <p:nvPr/>
        </p:nvCxnSpPr>
        <p:spPr>
          <a:xfrm>
            <a:off x="5477539" y="2174358"/>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16" name="TextBox 115"/>
              <p:cNvSpPr txBox="1"/>
              <p:nvPr/>
            </p:nvSpPr>
            <p:spPr>
              <a:xfrm>
                <a:off x="5510239" y="1869558"/>
                <a:ext cx="481650" cy="307777"/>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sSub>
                        <m:sSubPr>
                          <m:ctrlPr>
                            <a:rPr lang="en-GB" sz="1400" i="1" dirty="0" smtClean="0">
                              <a:latin typeface="Cambria Math" panose="02040503050406030204" pitchFamily="18" charset="0"/>
                            </a:rPr>
                          </m:ctrlPr>
                        </m:sSubPr>
                        <m:e>
                          <m:r>
                            <a:rPr lang="en-US" sz="1400" b="0" i="1" dirty="0" smtClean="0">
                              <a:latin typeface="Cambria Math"/>
                            </a:rPr>
                            <m:t>𝑢</m:t>
                          </m:r>
                        </m:e>
                        <m:sub>
                          <m:r>
                            <a:rPr lang="en-US" sz="1400" b="0" i="1" dirty="0" smtClean="0">
                              <a:latin typeface="Cambria Math"/>
                            </a:rPr>
                            <m:t>2</m:t>
                          </m:r>
                        </m:sub>
                      </m:sSub>
                    </m:oMath>
                  </m:oMathPara>
                </a14:m>
                <a:endParaRPr lang="en-GB" sz="1400" dirty="0">
                  <a:latin typeface="Comic Sans MS" pitchFamily="66" charset="0"/>
                </a:endParaRPr>
              </a:p>
            </p:txBody>
          </p:sp>
        </mc:Choice>
        <mc:Fallback xmlns="">
          <p:sp>
            <p:nvSpPr>
              <p:cNvPr id="116" name="TextBox 115"/>
              <p:cNvSpPr txBox="1">
                <a:spLocks noRot="1" noChangeAspect="1" noMove="1" noResize="1" noEditPoints="1" noAdjustHandles="1" noChangeArrowheads="1" noChangeShapeType="1" noTextEdit="1"/>
              </p:cNvSpPr>
              <p:nvPr/>
            </p:nvSpPr>
            <p:spPr>
              <a:xfrm>
                <a:off x="5510239" y="1869558"/>
                <a:ext cx="481650" cy="307777"/>
              </a:xfrm>
              <a:prstGeom prst="rect">
                <a:avLst/>
              </a:prstGeom>
              <a:blipFill rotWithShape="1">
                <a:blip r:embed="rId10"/>
                <a:stretch>
                  <a:fillRect/>
                </a:stretch>
              </a:blipFill>
            </p:spPr>
            <p:txBody>
              <a:bodyPr/>
              <a:lstStyle/>
              <a:p>
                <a:r>
                  <a:rPr lang="en-GB">
                    <a:noFill/>
                  </a:rPr>
                  <a:t> </a:t>
                </a:r>
              </a:p>
            </p:txBody>
          </p:sp>
        </mc:Fallback>
      </mc:AlternateContent>
      <p:cxnSp>
        <p:nvCxnSpPr>
          <p:cNvPr id="117" name="Straight Connector 116"/>
          <p:cNvCxnSpPr/>
          <p:nvPr/>
        </p:nvCxnSpPr>
        <p:spPr>
          <a:xfrm>
            <a:off x="6523074" y="1568302"/>
            <a:ext cx="1521031" cy="9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6523074" y="1873103"/>
            <a:ext cx="1517393" cy="220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9" name="TextBox 118"/>
          <p:cNvSpPr txBox="1"/>
          <p:nvPr/>
        </p:nvSpPr>
        <p:spPr>
          <a:xfrm>
            <a:off x="6523074" y="1568302"/>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cxnSp>
        <p:nvCxnSpPr>
          <p:cNvPr id="120" name="Straight Connector 119"/>
          <p:cNvCxnSpPr/>
          <p:nvPr/>
        </p:nvCxnSpPr>
        <p:spPr>
          <a:xfrm>
            <a:off x="8047074" y="1568302"/>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a:off x="8047074" y="1568302"/>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a:off x="6523074" y="1568302"/>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3" name="Oval 122"/>
          <p:cNvSpPr/>
          <p:nvPr/>
        </p:nvSpPr>
        <p:spPr>
          <a:xfrm>
            <a:off x="6751674" y="2254102"/>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4" name="Oval 123"/>
          <p:cNvSpPr/>
          <p:nvPr/>
        </p:nvSpPr>
        <p:spPr>
          <a:xfrm>
            <a:off x="7513674" y="2254102"/>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25" name="Straight Arrow Connector 124"/>
          <p:cNvCxnSpPr/>
          <p:nvPr/>
        </p:nvCxnSpPr>
        <p:spPr>
          <a:xfrm>
            <a:off x="6675474" y="2177902"/>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26" name="TextBox 125"/>
              <p:cNvSpPr txBox="1"/>
              <p:nvPr/>
            </p:nvSpPr>
            <p:spPr>
              <a:xfrm>
                <a:off x="6689124" y="1873102"/>
                <a:ext cx="481650" cy="307777"/>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sSub>
                        <m:sSubPr>
                          <m:ctrlPr>
                            <a:rPr lang="en-GB" sz="1400" i="1" dirty="0" smtClean="0">
                              <a:latin typeface="Cambria Math" panose="02040503050406030204" pitchFamily="18" charset="0"/>
                            </a:rPr>
                          </m:ctrlPr>
                        </m:sSubPr>
                        <m:e>
                          <m:r>
                            <a:rPr lang="en-US" sz="1400" b="0" i="1" dirty="0" smtClean="0">
                              <a:latin typeface="Cambria Math"/>
                            </a:rPr>
                            <m:t>𝑢</m:t>
                          </m:r>
                        </m:e>
                        <m:sub>
                          <m:r>
                            <a:rPr lang="en-US" sz="1400" b="0" i="1" dirty="0" smtClean="0">
                              <a:latin typeface="Cambria Math"/>
                            </a:rPr>
                            <m:t>1</m:t>
                          </m:r>
                        </m:sub>
                      </m:sSub>
                    </m:oMath>
                  </m:oMathPara>
                </a14:m>
                <a:endParaRPr lang="en-GB" sz="1400" dirty="0">
                  <a:latin typeface="Comic Sans MS" pitchFamily="66" charset="0"/>
                </a:endParaRPr>
              </a:p>
            </p:txBody>
          </p:sp>
        </mc:Choice>
        <mc:Fallback xmlns="">
          <p:sp>
            <p:nvSpPr>
              <p:cNvPr id="126" name="TextBox 125"/>
              <p:cNvSpPr txBox="1">
                <a:spLocks noRot="1" noChangeAspect="1" noMove="1" noResize="1" noEditPoints="1" noAdjustHandles="1" noChangeArrowheads="1" noChangeShapeType="1" noTextEdit="1"/>
              </p:cNvSpPr>
              <p:nvPr/>
            </p:nvSpPr>
            <p:spPr>
              <a:xfrm>
                <a:off x="6689124" y="1873102"/>
                <a:ext cx="481650" cy="307777"/>
              </a:xfrm>
              <a:prstGeom prst="rect">
                <a:avLst/>
              </a:prstGeom>
              <a:blipFill rotWithShape="1">
                <a:blip r:embed="rId11"/>
                <a:stretch>
                  <a:fillRect/>
                </a:stretch>
              </a:blipFill>
            </p:spPr>
            <p:txBody>
              <a:bodyPr/>
              <a:lstStyle/>
              <a:p>
                <a:r>
                  <a:rPr lang="en-GB">
                    <a:noFill/>
                  </a:rPr>
                  <a:t> </a:t>
                </a:r>
              </a:p>
            </p:txBody>
          </p:sp>
        </mc:Fallback>
      </mc:AlternateContent>
      <p:cxnSp>
        <p:nvCxnSpPr>
          <p:cNvPr id="127" name="Straight Connector 126"/>
          <p:cNvCxnSpPr/>
          <p:nvPr/>
        </p:nvCxnSpPr>
        <p:spPr>
          <a:xfrm>
            <a:off x="6523074" y="2863702"/>
            <a:ext cx="152267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8" name="TextBox 127"/>
          <p:cNvSpPr txBox="1"/>
          <p:nvPr/>
        </p:nvSpPr>
        <p:spPr>
          <a:xfrm>
            <a:off x="6675474" y="2254102"/>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129" name="TextBox 128"/>
          <p:cNvSpPr txBox="1"/>
          <p:nvPr/>
        </p:nvSpPr>
        <p:spPr>
          <a:xfrm>
            <a:off x="7437474" y="2254102"/>
            <a:ext cx="457200" cy="307777"/>
          </a:xfrm>
          <a:prstGeom prst="rect">
            <a:avLst/>
          </a:prstGeom>
          <a:noFill/>
        </p:spPr>
        <p:txBody>
          <a:bodyPr wrap="square" rtlCol="0">
            <a:spAutoFit/>
          </a:bodyPr>
          <a:lstStyle/>
          <a:p>
            <a:pPr algn="ctr"/>
            <a:r>
              <a:rPr lang="en-GB" sz="1400" dirty="0">
                <a:latin typeface="Comic Sans MS" pitchFamily="66" charset="0"/>
              </a:rPr>
              <a:t>Q</a:t>
            </a:r>
          </a:p>
        </p:txBody>
      </p:sp>
      <p:cxnSp>
        <p:nvCxnSpPr>
          <p:cNvPr id="130" name="Straight Arrow Connector 129"/>
          <p:cNvCxnSpPr/>
          <p:nvPr/>
        </p:nvCxnSpPr>
        <p:spPr>
          <a:xfrm flipH="1">
            <a:off x="7437474" y="2177902"/>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31" name="TextBox 130"/>
              <p:cNvSpPr txBox="1"/>
              <p:nvPr/>
            </p:nvSpPr>
            <p:spPr>
              <a:xfrm>
                <a:off x="7470174" y="1873102"/>
                <a:ext cx="481650" cy="307777"/>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sSub>
                        <m:sSubPr>
                          <m:ctrlPr>
                            <a:rPr lang="en-GB" sz="1400" i="1" dirty="0" smtClean="0">
                              <a:latin typeface="Cambria Math" panose="02040503050406030204" pitchFamily="18" charset="0"/>
                            </a:rPr>
                          </m:ctrlPr>
                        </m:sSubPr>
                        <m:e>
                          <m:r>
                            <a:rPr lang="en-US" sz="1400" b="0" i="1" dirty="0" smtClean="0">
                              <a:latin typeface="Cambria Math"/>
                            </a:rPr>
                            <m:t>𝑢</m:t>
                          </m:r>
                        </m:e>
                        <m:sub>
                          <m:r>
                            <a:rPr lang="en-US" sz="1400" b="0" i="1" dirty="0" smtClean="0">
                              <a:latin typeface="Cambria Math"/>
                            </a:rPr>
                            <m:t>2</m:t>
                          </m:r>
                        </m:sub>
                      </m:sSub>
                    </m:oMath>
                  </m:oMathPara>
                </a14:m>
                <a:endParaRPr lang="en-GB" sz="1400" dirty="0">
                  <a:latin typeface="Comic Sans MS" pitchFamily="66" charset="0"/>
                </a:endParaRPr>
              </a:p>
            </p:txBody>
          </p:sp>
        </mc:Choice>
        <mc:Fallback xmlns="">
          <p:sp>
            <p:nvSpPr>
              <p:cNvPr id="131" name="TextBox 130"/>
              <p:cNvSpPr txBox="1">
                <a:spLocks noRot="1" noChangeAspect="1" noMove="1" noResize="1" noEditPoints="1" noAdjustHandles="1" noChangeArrowheads="1" noChangeShapeType="1" noTextEdit="1"/>
              </p:cNvSpPr>
              <p:nvPr/>
            </p:nvSpPr>
            <p:spPr>
              <a:xfrm>
                <a:off x="7470174" y="1873102"/>
                <a:ext cx="481650" cy="307777"/>
              </a:xfrm>
              <a:prstGeom prst="rect">
                <a:avLst/>
              </a:prstGeom>
              <a:blipFill rotWithShape="1">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8" name="TextBox 57"/>
              <p:cNvSpPr txBox="1"/>
              <p:nvPr/>
            </p:nvSpPr>
            <p:spPr>
              <a:xfrm>
                <a:off x="3859619" y="3040911"/>
                <a:ext cx="4791120" cy="738664"/>
              </a:xfrm>
              <a:prstGeom prst="rect">
                <a:avLst/>
              </a:prstGeom>
              <a:noFill/>
            </p:spPr>
            <p:txBody>
              <a:bodyPr wrap="none" rtlCol="0">
                <a:spAutoFit/>
              </a:bodyPr>
              <a:lstStyle/>
              <a:p>
                <a:pPr algn="ctr"/>
                <a:r>
                  <a:rPr lang="en-US" sz="1400" dirty="0">
                    <a:solidFill>
                      <a:srgbClr val="FF0000"/>
                    </a:solidFill>
                    <a:latin typeface="Comic Sans MS" panose="030F0702030302020204" pitchFamily="66" charset="0"/>
                  </a:rPr>
                  <a:t>If a collision is to take place, in both cases </a:t>
                </a:r>
                <a14:m>
                  <m:oMath xmlns:m="http://schemas.openxmlformats.org/officeDocument/2006/math">
                    <m:sSub>
                      <m:sSubPr>
                        <m:ctrlPr>
                          <a:rPr lang="en-US" sz="1400" i="1" smtClean="0">
                            <a:solidFill>
                              <a:srgbClr val="FF0000"/>
                            </a:solidFill>
                            <a:latin typeface="Cambria Math" panose="02040503050406030204" pitchFamily="18" charset="0"/>
                          </a:rPr>
                        </m:ctrlPr>
                      </m:sSubPr>
                      <m:e>
                        <m:r>
                          <a:rPr lang="en-US" sz="1400" b="0" i="1" smtClean="0">
                            <a:solidFill>
                              <a:srgbClr val="FF0000"/>
                            </a:solidFill>
                            <a:latin typeface="Cambria Math"/>
                          </a:rPr>
                          <m:t>𝑢</m:t>
                        </m:r>
                      </m:e>
                      <m:sub>
                        <m:r>
                          <a:rPr lang="en-US" sz="1400" b="0" i="1" smtClean="0">
                            <a:solidFill>
                              <a:srgbClr val="FF0000"/>
                            </a:solidFill>
                            <a:latin typeface="Cambria Math"/>
                          </a:rPr>
                          <m:t>1</m:t>
                        </m:r>
                      </m:sub>
                    </m:sSub>
                    <m:r>
                      <a:rPr lang="en-US" sz="1400" b="0" i="1" smtClean="0">
                        <a:solidFill>
                          <a:srgbClr val="FF0000"/>
                        </a:solidFill>
                        <a:latin typeface="Cambria Math"/>
                      </a:rPr>
                      <m:t>&gt;</m:t>
                    </m:r>
                    <m:sSub>
                      <m:sSubPr>
                        <m:ctrlPr>
                          <a:rPr lang="en-US" sz="1400" i="1" smtClean="0">
                            <a:solidFill>
                              <a:srgbClr val="FF0000"/>
                            </a:solidFill>
                            <a:latin typeface="Cambria Math" panose="02040503050406030204" pitchFamily="18" charset="0"/>
                          </a:rPr>
                        </m:ctrlPr>
                      </m:sSubPr>
                      <m:e>
                        <m:r>
                          <a:rPr lang="en-US" sz="1400" b="0" i="1" smtClean="0">
                            <a:solidFill>
                              <a:srgbClr val="FF0000"/>
                            </a:solidFill>
                            <a:latin typeface="Cambria Math"/>
                          </a:rPr>
                          <m:t>𝑢</m:t>
                        </m:r>
                      </m:e>
                      <m:sub>
                        <m:r>
                          <a:rPr lang="en-US" sz="1400" b="0" i="1" smtClean="0">
                            <a:solidFill>
                              <a:srgbClr val="FF0000"/>
                            </a:solidFill>
                            <a:latin typeface="Cambria Math"/>
                          </a:rPr>
                          <m:t>2</m:t>
                        </m:r>
                      </m:sub>
                    </m:sSub>
                  </m:oMath>
                </a14:m>
                <a:r>
                  <a:rPr lang="en-US" sz="1400" dirty="0">
                    <a:solidFill>
                      <a:srgbClr val="FF0000"/>
                    </a:solidFill>
                    <a:latin typeface="Comic Sans MS" panose="030F0702030302020204" pitchFamily="66" charset="0"/>
                  </a:rPr>
                  <a:t> </a:t>
                </a:r>
              </a:p>
              <a:p>
                <a:pPr algn="ctr"/>
                <a:endParaRPr lang="en-US" sz="1400" dirty="0">
                  <a:solidFill>
                    <a:srgbClr val="FF0000"/>
                  </a:solidFill>
                  <a:latin typeface="Comic Sans MS" panose="030F0702030302020204" pitchFamily="66" charset="0"/>
                </a:endParaRPr>
              </a:p>
              <a:p>
                <a:pPr algn="ctr"/>
                <a:r>
                  <a:rPr lang="en-US" sz="1400" dirty="0">
                    <a:solidFill>
                      <a:srgbClr val="FF0000"/>
                    </a:solidFill>
                    <a:latin typeface="Comic Sans MS" panose="030F0702030302020204" pitchFamily="66" charset="0"/>
                  </a:rPr>
                  <a:t>(In the second scenario, remember </a:t>
                </a:r>
                <a14:m>
                  <m:oMath xmlns:m="http://schemas.openxmlformats.org/officeDocument/2006/math">
                    <m:sSub>
                      <m:sSubPr>
                        <m:ctrlPr>
                          <a:rPr lang="en-US" sz="1400" i="1" smtClean="0">
                            <a:solidFill>
                              <a:srgbClr val="FF0000"/>
                            </a:solidFill>
                            <a:latin typeface="Cambria Math" panose="02040503050406030204" pitchFamily="18" charset="0"/>
                          </a:rPr>
                        </m:ctrlPr>
                      </m:sSubPr>
                      <m:e>
                        <m:r>
                          <a:rPr lang="en-US" sz="1400" b="0" i="1" smtClean="0">
                            <a:solidFill>
                              <a:srgbClr val="FF0000"/>
                            </a:solidFill>
                            <a:latin typeface="Cambria Math"/>
                          </a:rPr>
                          <m:t>𝑢</m:t>
                        </m:r>
                      </m:e>
                      <m:sub>
                        <m:r>
                          <a:rPr lang="en-US" sz="1400" b="0" i="1" smtClean="0">
                            <a:solidFill>
                              <a:srgbClr val="FF0000"/>
                            </a:solidFill>
                            <a:latin typeface="Cambria Math"/>
                          </a:rPr>
                          <m:t>2</m:t>
                        </m:r>
                      </m:sub>
                    </m:sSub>
                  </m:oMath>
                </a14:m>
                <a:r>
                  <a:rPr lang="en-GB" sz="1400" dirty="0">
                    <a:solidFill>
                      <a:srgbClr val="FF0000"/>
                    </a:solidFill>
                    <a:latin typeface="Comic Sans MS" panose="030F0702030302020204" pitchFamily="66" charset="0"/>
                  </a:rPr>
                  <a:t> will be negative!)</a:t>
                </a:r>
              </a:p>
            </p:txBody>
          </p:sp>
        </mc:Choice>
        <mc:Fallback xmlns="">
          <p:sp>
            <p:nvSpPr>
              <p:cNvPr id="58" name="TextBox 57"/>
              <p:cNvSpPr txBox="1">
                <a:spLocks noRot="1" noChangeAspect="1" noMove="1" noResize="1" noEditPoints="1" noAdjustHandles="1" noChangeArrowheads="1" noChangeShapeType="1" noTextEdit="1"/>
              </p:cNvSpPr>
              <p:nvPr/>
            </p:nvSpPr>
            <p:spPr>
              <a:xfrm>
                <a:off x="3859619" y="3040911"/>
                <a:ext cx="4791120" cy="738664"/>
              </a:xfrm>
              <a:prstGeom prst="rect">
                <a:avLst/>
              </a:prstGeom>
              <a:blipFill rotWithShape="1">
                <a:blip r:embed="rId13"/>
                <a:stretch>
                  <a:fillRect t="-826" b="-7438"/>
                </a:stretch>
              </a:blipFill>
            </p:spPr>
            <p:txBody>
              <a:bodyPr/>
              <a:lstStyle/>
              <a:p>
                <a:r>
                  <a:rPr lang="en-GB">
                    <a:noFill/>
                  </a:rPr>
                  <a:t> </a:t>
                </a:r>
              </a:p>
            </p:txBody>
          </p:sp>
        </mc:Fallback>
      </mc:AlternateContent>
      <p:cxnSp>
        <p:nvCxnSpPr>
          <p:cNvPr id="132" name="Straight Connector 131"/>
          <p:cNvCxnSpPr/>
          <p:nvPr/>
        </p:nvCxnSpPr>
        <p:spPr>
          <a:xfrm>
            <a:off x="4545419" y="4035057"/>
            <a:ext cx="1521031" cy="9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a:xfrm>
            <a:off x="4545419" y="4339858"/>
            <a:ext cx="1517393" cy="220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4" name="TextBox 133"/>
          <p:cNvSpPr txBox="1"/>
          <p:nvPr/>
        </p:nvSpPr>
        <p:spPr>
          <a:xfrm>
            <a:off x="4545419" y="4035057"/>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135" name="Straight Connector 134"/>
          <p:cNvCxnSpPr/>
          <p:nvPr/>
        </p:nvCxnSpPr>
        <p:spPr>
          <a:xfrm>
            <a:off x="6069419" y="4035057"/>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p:nvCxnSpPr>
        <p:spPr>
          <a:xfrm>
            <a:off x="6069419" y="4035057"/>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a:off x="4545419" y="4035057"/>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8" name="Oval 137"/>
          <p:cNvSpPr/>
          <p:nvPr/>
        </p:nvSpPr>
        <p:spPr>
          <a:xfrm>
            <a:off x="4774019" y="4720857"/>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9" name="Oval 138"/>
          <p:cNvSpPr/>
          <p:nvPr/>
        </p:nvSpPr>
        <p:spPr>
          <a:xfrm>
            <a:off x="5536019" y="4720857"/>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0" name="Straight Arrow Connector 139"/>
          <p:cNvCxnSpPr/>
          <p:nvPr/>
        </p:nvCxnSpPr>
        <p:spPr>
          <a:xfrm>
            <a:off x="4697819" y="4644657"/>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41" name="TextBox 140"/>
              <p:cNvSpPr txBox="1"/>
              <p:nvPr/>
            </p:nvSpPr>
            <p:spPr>
              <a:xfrm>
                <a:off x="4711469" y="4339857"/>
                <a:ext cx="481650" cy="307777"/>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sSub>
                        <m:sSubPr>
                          <m:ctrlPr>
                            <a:rPr lang="en-GB" sz="1400" i="1" dirty="0" smtClean="0">
                              <a:latin typeface="Cambria Math" panose="02040503050406030204" pitchFamily="18" charset="0"/>
                            </a:rPr>
                          </m:ctrlPr>
                        </m:sSubPr>
                        <m:e>
                          <m:r>
                            <a:rPr lang="en-US" sz="1400" b="0" i="1" dirty="0" smtClean="0">
                              <a:latin typeface="Cambria Math"/>
                            </a:rPr>
                            <m:t>𝑣</m:t>
                          </m:r>
                        </m:e>
                        <m:sub>
                          <m:r>
                            <a:rPr lang="en-US" sz="1400" b="0" i="1" dirty="0" smtClean="0">
                              <a:latin typeface="Cambria Math"/>
                            </a:rPr>
                            <m:t>1</m:t>
                          </m:r>
                        </m:sub>
                      </m:sSub>
                    </m:oMath>
                  </m:oMathPara>
                </a14:m>
                <a:endParaRPr lang="en-GB" sz="1400" dirty="0">
                  <a:latin typeface="Comic Sans MS" pitchFamily="66" charset="0"/>
                </a:endParaRPr>
              </a:p>
            </p:txBody>
          </p:sp>
        </mc:Choice>
        <mc:Fallback xmlns="">
          <p:sp>
            <p:nvSpPr>
              <p:cNvPr id="141" name="TextBox 140"/>
              <p:cNvSpPr txBox="1">
                <a:spLocks noRot="1" noChangeAspect="1" noMove="1" noResize="1" noEditPoints="1" noAdjustHandles="1" noChangeArrowheads="1" noChangeShapeType="1" noTextEdit="1"/>
              </p:cNvSpPr>
              <p:nvPr/>
            </p:nvSpPr>
            <p:spPr>
              <a:xfrm>
                <a:off x="4711469" y="4339857"/>
                <a:ext cx="481650" cy="307777"/>
              </a:xfrm>
              <a:prstGeom prst="rect">
                <a:avLst/>
              </a:prstGeom>
              <a:blipFill rotWithShape="1">
                <a:blip r:embed="rId14"/>
                <a:stretch>
                  <a:fillRect/>
                </a:stretch>
              </a:blipFill>
            </p:spPr>
            <p:txBody>
              <a:bodyPr/>
              <a:lstStyle/>
              <a:p>
                <a:r>
                  <a:rPr lang="en-GB">
                    <a:noFill/>
                  </a:rPr>
                  <a:t> </a:t>
                </a:r>
              </a:p>
            </p:txBody>
          </p:sp>
        </mc:Fallback>
      </mc:AlternateContent>
      <p:cxnSp>
        <p:nvCxnSpPr>
          <p:cNvPr id="142" name="Straight Connector 141"/>
          <p:cNvCxnSpPr/>
          <p:nvPr/>
        </p:nvCxnSpPr>
        <p:spPr>
          <a:xfrm>
            <a:off x="4545419" y="5330457"/>
            <a:ext cx="152267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3" name="TextBox 142"/>
          <p:cNvSpPr txBox="1"/>
          <p:nvPr/>
        </p:nvSpPr>
        <p:spPr>
          <a:xfrm>
            <a:off x="4697819" y="4720857"/>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144" name="TextBox 143"/>
          <p:cNvSpPr txBox="1"/>
          <p:nvPr/>
        </p:nvSpPr>
        <p:spPr>
          <a:xfrm>
            <a:off x="5459819" y="4720857"/>
            <a:ext cx="457200" cy="307777"/>
          </a:xfrm>
          <a:prstGeom prst="rect">
            <a:avLst/>
          </a:prstGeom>
          <a:noFill/>
        </p:spPr>
        <p:txBody>
          <a:bodyPr wrap="square" rtlCol="0">
            <a:spAutoFit/>
          </a:bodyPr>
          <a:lstStyle/>
          <a:p>
            <a:pPr algn="ctr"/>
            <a:r>
              <a:rPr lang="en-GB" sz="1400" dirty="0">
                <a:latin typeface="Comic Sans MS" pitchFamily="66" charset="0"/>
              </a:rPr>
              <a:t>Q</a:t>
            </a:r>
          </a:p>
        </p:txBody>
      </p:sp>
      <p:cxnSp>
        <p:nvCxnSpPr>
          <p:cNvPr id="145" name="Straight Arrow Connector 144"/>
          <p:cNvCxnSpPr/>
          <p:nvPr/>
        </p:nvCxnSpPr>
        <p:spPr>
          <a:xfrm>
            <a:off x="5459819" y="4644657"/>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46" name="TextBox 145"/>
              <p:cNvSpPr txBox="1"/>
              <p:nvPr/>
            </p:nvSpPr>
            <p:spPr>
              <a:xfrm>
                <a:off x="5492519" y="4339857"/>
                <a:ext cx="481650" cy="307777"/>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sSub>
                        <m:sSubPr>
                          <m:ctrlPr>
                            <a:rPr lang="en-GB" sz="1400" i="1" dirty="0" smtClean="0">
                              <a:latin typeface="Cambria Math" panose="02040503050406030204" pitchFamily="18" charset="0"/>
                            </a:rPr>
                          </m:ctrlPr>
                        </m:sSubPr>
                        <m:e>
                          <m:r>
                            <a:rPr lang="en-US" sz="1400" b="0" i="1" dirty="0" smtClean="0">
                              <a:latin typeface="Cambria Math"/>
                            </a:rPr>
                            <m:t>𝑣</m:t>
                          </m:r>
                        </m:e>
                        <m:sub>
                          <m:r>
                            <a:rPr lang="en-US" sz="1400" b="0" i="1" dirty="0" smtClean="0">
                              <a:latin typeface="Cambria Math"/>
                            </a:rPr>
                            <m:t>2</m:t>
                          </m:r>
                        </m:sub>
                      </m:sSub>
                    </m:oMath>
                  </m:oMathPara>
                </a14:m>
                <a:endParaRPr lang="en-GB" sz="1400" dirty="0">
                  <a:latin typeface="Comic Sans MS" pitchFamily="66" charset="0"/>
                </a:endParaRPr>
              </a:p>
            </p:txBody>
          </p:sp>
        </mc:Choice>
        <mc:Fallback xmlns="">
          <p:sp>
            <p:nvSpPr>
              <p:cNvPr id="146" name="TextBox 145"/>
              <p:cNvSpPr txBox="1">
                <a:spLocks noRot="1" noChangeAspect="1" noMove="1" noResize="1" noEditPoints="1" noAdjustHandles="1" noChangeArrowheads="1" noChangeShapeType="1" noTextEdit="1"/>
              </p:cNvSpPr>
              <p:nvPr/>
            </p:nvSpPr>
            <p:spPr>
              <a:xfrm>
                <a:off x="5492519" y="4339857"/>
                <a:ext cx="481650" cy="307777"/>
              </a:xfrm>
              <a:prstGeom prst="rect">
                <a:avLst/>
              </a:prstGeom>
              <a:blipFill rotWithShape="1">
                <a:blip r:embed="rId15"/>
                <a:stretch>
                  <a:fillRect/>
                </a:stretch>
              </a:blipFill>
            </p:spPr>
            <p:txBody>
              <a:bodyPr/>
              <a:lstStyle/>
              <a:p>
                <a:r>
                  <a:rPr lang="en-GB">
                    <a:noFill/>
                  </a:rPr>
                  <a:t> </a:t>
                </a:r>
              </a:p>
            </p:txBody>
          </p:sp>
        </mc:Fallback>
      </mc:AlternateContent>
      <p:cxnSp>
        <p:nvCxnSpPr>
          <p:cNvPr id="147" name="Straight Connector 146"/>
          <p:cNvCxnSpPr/>
          <p:nvPr/>
        </p:nvCxnSpPr>
        <p:spPr>
          <a:xfrm>
            <a:off x="6505354" y="4038601"/>
            <a:ext cx="1521031" cy="9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a:off x="6505354" y="4343402"/>
            <a:ext cx="1517393" cy="220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9" name="TextBox 148"/>
          <p:cNvSpPr txBox="1"/>
          <p:nvPr/>
        </p:nvSpPr>
        <p:spPr>
          <a:xfrm>
            <a:off x="6505354" y="4038601"/>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150" name="Straight Connector 149"/>
          <p:cNvCxnSpPr/>
          <p:nvPr/>
        </p:nvCxnSpPr>
        <p:spPr>
          <a:xfrm>
            <a:off x="8029354" y="4038601"/>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p:cNvCxnSpPr/>
          <p:nvPr/>
        </p:nvCxnSpPr>
        <p:spPr>
          <a:xfrm>
            <a:off x="8029354" y="4038601"/>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p:cNvCxnSpPr/>
          <p:nvPr/>
        </p:nvCxnSpPr>
        <p:spPr>
          <a:xfrm>
            <a:off x="6505354" y="4038601"/>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3" name="Oval 152"/>
          <p:cNvSpPr/>
          <p:nvPr/>
        </p:nvSpPr>
        <p:spPr>
          <a:xfrm>
            <a:off x="6733954" y="4724401"/>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4" name="Oval 153"/>
          <p:cNvSpPr/>
          <p:nvPr/>
        </p:nvSpPr>
        <p:spPr>
          <a:xfrm>
            <a:off x="7495954" y="4724401"/>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55" name="Straight Arrow Connector 154"/>
          <p:cNvCxnSpPr/>
          <p:nvPr/>
        </p:nvCxnSpPr>
        <p:spPr>
          <a:xfrm flipH="1">
            <a:off x="6657754" y="4648201"/>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56" name="TextBox 155"/>
              <p:cNvSpPr txBox="1"/>
              <p:nvPr/>
            </p:nvSpPr>
            <p:spPr>
              <a:xfrm>
                <a:off x="6671404" y="4343401"/>
                <a:ext cx="481650" cy="307777"/>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sSub>
                        <m:sSubPr>
                          <m:ctrlPr>
                            <a:rPr lang="en-GB" sz="1400" i="1" dirty="0" smtClean="0">
                              <a:latin typeface="Cambria Math" panose="02040503050406030204" pitchFamily="18" charset="0"/>
                            </a:rPr>
                          </m:ctrlPr>
                        </m:sSubPr>
                        <m:e>
                          <m:r>
                            <a:rPr lang="en-US" sz="1400" b="0" i="1" dirty="0" smtClean="0">
                              <a:latin typeface="Cambria Math"/>
                            </a:rPr>
                            <m:t>𝑣</m:t>
                          </m:r>
                        </m:e>
                        <m:sub>
                          <m:r>
                            <a:rPr lang="en-US" sz="1400" b="0" i="1" dirty="0" smtClean="0">
                              <a:latin typeface="Cambria Math"/>
                            </a:rPr>
                            <m:t>1</m:t>
                          </m:r>
                        </m:sub>
                      </m:sSub>
                    </m:oMath>
                  </m:oMathPara>
                </a14:m>
                <a:endParaRPr lang="en-GB" sz="1400" dirty="0">
                  <a:latin typeface="Comic Sans MS" pitchFamily="66" charset="0"/>
                </a:endParaRPr>
              </a:p>
            </p:txBody>
          </p:sp>
        </mc:Choice>
        <mc:Fallback xmlns="">
          <p:sp>
            <p:nvSpPr>
              <p:cNvPr id="156" name="TextBox 155"/>
              <p:cNvSpPr txBox="1">
                <a:spLocks noRot="1" noChangeAspect="1" noMove="1" noResize="1" noEditPoints="1" noAdjustHandles="1" noChangeArrowheads="1" noChangeShapeType="1" noTextEdit="1"/>
              </p:cNvSpPr>
              <p:nvPr/>
            </p:nvSpPr>
            <p:spPr>
              <a:xfrm>
                <a:off x="6671404" y="4343401"/>
                <a:ext cx="481650" cy="307777"/>
              </a:xfrm>
              <a:prstGeom prst="rect">
                <a:avLst/>
              </a:prstGeom>
              <a:blipFill rotWithShape="1">
                <a:blip r:embed="rId14"/>
                <a:stretch>
                  <a:fillRect/>
                </a:stretch>
              </a:blipFill>
            </p:spPr>
            <p:txBody>
              <a:bodyPr/>
              <a:lstStyle/>
              <a:p>
                <a:r>
                  <a:rPr lang="en-GB">
                    <a:noFill/>
                  </a:rPr>
                  <a:t> </a:t>
                </a:r>
              </a:p>
            </p:txBody>
          </p:sp>
        </mc:Fallback>
      </mc:AlternateContent>
      <p:cxnSp>
        <p:nvCxnSpPr>
          <p:cNvPr id="157" name="Straight Connector 156"/>
          <p:cNvCxnSpPr/>
          <p:nvPr/>
        </p:nvCxnSpPr>
        <p:spPr>
          <a:xfrm>
            <a:off x="6505354" y="5334001"/>
            <a:ext cx="152267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8" name="TextBox 157"/>
          <p:cNvSpPr txBox="1"/>
          <p:nvPr/>
        </p:nvSpPr>
        <p:spPr>
          <a:xfrm>
            <a:off x="6657754" y="4724401"/>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159" name="TextBox 158"/>
          <p:cNvSpPr txBox="1"/>
          <p:nvPr/>
        </p:nvSpPr>
        <p:spPr>
          <a:xfrm>
            <a:off x="7419754" y="4724401"/>
            <a:ext cx="457200" cy="307777"/>
          </a:xfrm>
          <a:prstGeom prst="rect">
            <a:avLst/>
          </a:prstGeom>
          <a:noFill/>
        </p:spPr>
        <p:txBody>
          <a:bodyPr wrap="square" rtlCol="0">
            <a:spAutoFit/>
          </a:bodyPr>
          <a:lstStyle/>
          <a:p>
            <a:pPr algn="ctr"/>
            <a:r>
              <a:rPr lang="en-GB" sz="1400" dirty="0">
                <a:latin typeface="Comic Sans MS" pitchFamily="66" charset="0"/>
              </a:rPr>
              <a:t>Q</a:t>
            </a:r>
          </a:p>
        </p:txBody>
      </p:sp>
      <p:cxnSp>
        <p:nvCxnSpPr>
          <p:cNvPr id="160" name="Straight Arrow Connector 159"/>
          <p:cNvCxnSpPr/>
          <p:nvPr/>
        </p:nvCxnSpPr>
        <p:spPr>
          <a:xfrm>
            <a:off x="7419754" y="4648201"/>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61" name="TextBox 160"/>
              <p:cNvSpPr txBox="1"/>
              <p:nvPr/>
            </p:nvSpPr>
            <p:spPr>
              <a:xfrm>
                <a:off x="7452454" y="4343401"/>
                <a:ext cx="481650" cy="307777"/>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sSub>
                        <m:sSubPr>
                          <m:ctrlPr>
                            <a:rPr lang="en-GB" sz="1400" i="1" dirty="0" smtClean="0">
                              <a:latin typeface="Cambria Math" panose="02040503050406030204" pitchFamily="18" charset="0"/>
                            </a:rPr>
                          </m:ctrlPr>
                        </m:sSubPr>
                        <m:e>
                          <m:r>
                            <a:rPr lang="en-US" sz="1400" b="0" i="1" dirty="0" smtClean="0">
                              <a:latin typeface="Cambria Math"/>
                            </a:rPr>
                            <m:t>𝑣</m:t>
                          </m:r>
                        </m:e>
                        <m:sub>
                          <m:r>
                            <a:rPr lang="en-US" sz="1400" b="0" i="1" dirty="0" smtClean="0">
                              <a:latin typeface="Cambria Math"/>
                            </a:rPr>
                            <m:t>2</m:t>
                          </m:r>
                        </m:sub>
                      </m:sSub>
                    </m:oMath>
                  </m:oMathPara>
                </a14:m>
                <a:endParaRPr lang="en-GB" sz="1400" dirty="0">
                  <a:latin typeface="Comic Sans MS" pitchFamily="66" charset="0"/>
                </a:endParaRPr>
              </a:p>
            </p:txBody>
          </p:sp>
        </mc:Choice>
        <mc:Fallback xmlns="">
          <p:sp>
            <p:nvSpPr>
              <p:cNvPr id="161" name="TextBox 160"/>
              <p:cNvSpPr txBox="1">
                <a:spLocks noRot="1" noChangeAspect="1" noMove="1" noResize="1" noEditPoints="1" noAdjustHandles="1" noChangeArrowheads="1" noChangeShapeType="1" noTextEdit="1"/>
              </p:cNvSpPr>
              <p:nvPr/>
            </p:nvSpPr>
            <p:spPr>
              <a:xfrm>
                <a:off x="7452454" y="4343401"/>
                <a:ext cx="481650" cy="307777"/>
              </a:xfrm>
              <a:prstGeom prst="rect">
                <a:avLst/>
              </a:prstGeom>
              <a:blipFill rotWithShape="1">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62" name="TextBox 161"/>
              <p:cNvSpPr txBox="1"/>
              <p:nvPr/>
            </p:nvSpPr>
            <p:spPr>
              <a:xfrm>
                <a:off x="4320951" y="5511210"/>
                <a:ext cx="3833037" cy="738664"/>
              </a:xfrm>
              <a:prstGeom prst="rect">
                <a:avLst/>
              </a:prstGeom>
              <a:noFill/>
            </p:spPr>
            <p:txBody>
              <a:bodyPr wrap="none" rtlCol="0">
                <a:spAutoFit/>
              </a:bodyPr>
              <a:lstStyle/>
              <a:p>
                <a:pPr algn="ctr"/>
                <a:r>
                  <a:rPr lang="en-US" sz="1400" dirty="0">
                    <a:solidFill>
                      <a:srgbClr val="FF0000"/>
                    </a:solidFill>
                    <a:latin typeface="Comic Sans MS" panose="030F0702030302020204" pitchFamily="66" charset="0"/>
                  </a:rPr>
                  <a:t>After the collision, in both cases, </a:t>
                </a:r>
                <a14:m>
                  <m:oMath xmlns:m="http://schemas.openxmlformats.org/officeDocument/2006/math">
                    <m:sSub>
                      <m:sSubPr>
                        <m:ctrlPr>
                          <a:rPr lang="en-US" sz="1400" i="1" smtClean="0">
                            <a:solidFill>
                              <a:srgbClr val="FF0000"/>
                            </a:solidFill>
                            <a:latin typeface="Cambria Math" panose="02040503050406030204" pitchFamily="18" charset="0"/>
                          </a:rPr>
                        </m:ctrlPr>
                      </m:sSubPr>
                      <m:e>
                        <m:r>
                          <a:rPr lang="en-US" sz="1400" b="0" i="1" smtClean="0">
                            <a:solidFill>
                              <a:srgbClr val="FF0000"/>
                            </a:solidFill>
                            <a:latin typeface="Cambria Math"/>
                          </a:rPr>
                          <m:t>𝑣</m:t>
                        </m:r>
                      </m:e>
                      <m:sub>
                        <m:r>
                          <a:rPr lang="en-US" sz="1400" b="0" i="1" smtClean="0">
                            <a:solidFill>
                              <a:srgbClr val="FF0000"/>
                            </a:solidFill>
                            <a:latin typeface="Cambria Math"/>
                          </a:rPr>
                          <m:t>2</m:t>
                        </m:r>
                      </m:sub>
                    </m:sSub>
                    <m:r>
                      <a:rPr lang="en-US" sz="1400" b="0" i="1" smtClean="0">
                        <a:solidFill>
                          <a:srgbClr val="FF0000"/>
                        </a:solidFill>
                        <a:latin typeface="Cambria Math"/>
                      </a:rPr>
                      <m:t>&gt;</m:t>
                    </m:r>
                    <m:sSub>
                      <m:sSubPr>
                        <m:ctrlPr>
                          <a:rPr lang="en-US" sz="1400" b="0" i="1" smtClean="0">
                            <a:solidFill>
                              <a:srgbClr val="FF0000"/>
                            </a:solidFill>
                            <a:latin typeface="Cambria Math" panose="02040503050406030204" pitchFamily="18" charset="0"/>
                          </a:rPr>
                        </m:ctrlPr>
                      </m:sSubPr>
                      <m:e>
                        <m:r>
                          <a:rPr lang="en-US" sz="1400" b="0" i="1" smtClean="0">
                            <a:solidFill>
                              <a:srgbClr val="FF0000"/>
                            </a:solidFill>
                            <a:latin typeface="Cambria Math"/>
                          </a:rPr>
                          <m:t>𝑣</m:t>
                        </m:r>
                      </m:e>
                      <m:sub>
                        <m:r>
                          <a:rPr lang="en-US" sz="1400" b="0" i="1" smtClean="0">
                            <a:solidFill>
                              <a:srgbClr val="FF0000"/>
                            </a:solidFill>
                            <a:latin typeface="Cambria Math"/>
                          </a:rPr>
                          <m:t>1</m:t>
                        </m:r>
                      </m:sub>
                    </m:sSub>
                  </m:oMath>
                </a14:m>
                <a:endParaRPr lang="en-GB" sz="1400" dirty="0">
                  <a:solidFill>
                    <a:srgbClr val="FF0000"/>
                  </a:solidFill>
                  <a:latin typeface="Comic Sans MS" panose="030F0702030302020204" pitchFamily="66" charset="0"/>
                </a:endParaRPr>
              </a:p>
              <a:p>
                <a:pPr algn="ctr"/>
                <a:endParaRPr lang="en-US" sz="1400" dirty="0">
                  <a:solidFill>
                    <a:srgbClr val="FF0000"/>
                  </a:solidFill>
                  <a:latin typeface="Comic Sans MS" panose="030F0702030302020204" pitchFamily="66" charset="0"/>
                </a:endParaRPr>
              </a:p>
              <a:p>
                <a:pPr algn="ctr"/>
                <a:r>
                  <a:rPr lang="en-US" sz="1400" dirty="0">
                    <a:solidFill>
                      <a:srgbClr val="FF0000"/>
                    </a:solidFill>
                    <a:latin typeface="Comic Sans MS" panose="030F0702030302020204" pitchFamily="66" charset="0"/>
                  </a:rPr>
                  <a:t>(In the second scenario, </a:t>
                </a:r>
                <a14:m>
                  <m:oMath xmlns:m="http://schemas.openxmlformats.org/officeDocument/2006/math">
                    <m:sSub>
                      <m:sSubPr>
                        <m:ctrlPr>
                          <a:rPr lang="en-US" sz="1400" i="1" smtClean="0">
                            <a:solidFill>
                              <a:srgbClr val="FF0000"/>
                            </a:solidFill>
                            <a:latin typeface="Cambria Math" panose="02040503050406030204" pitchFamily="18" charset="0"/>
                          </a:rPr>
                        </m:ctrlPr>
                      </m:sSubPr>
                      <m:e>
                        <m:r>
                          <a:rPr lang="en-US" sz="1400" b="0" i="1" smtClean="0">
                            <a:solidFill>
                              <a:srgbClr val="FF0000"/>
                            </a:solidFill>
                            <a:latin typeface="Cambria Math"/>
                          </a:rPr>
                          <m:t>𝑣</m:t>
                        </m:r>
                      </m:e>
                      <m:sub>
                        <m:r>
                          <a:rPr lang="en-US" sz="1400" b="0" i="1" smtClean="0">
                            <a:solidFill>
                              <a:srgbClr val="FF0000"/>
                            </a:solidFill>
                            <a:latin typeface="Cambria Math"/>
                          </a:rPr>
                          <m:t>1</m:t>
                        </m:r>
                      </m:sub>
                    </m:sSub>
                  </m:oMath>
                </a14:m>
                <a:r>
                  <a:rPr lang="en-GB" sz="1400" dirty="0">
                    <a:solidFill>
                      <a:srgbClr val="FF0000"/>
                    </a:solidFill>
                    <a:latin typeface="Comic Sans MS" panose="030F0702030302020204" pitchFamily="66" charset="0"/>
                  </a:rPr>
                  <a:t> will be negative)</a:t>
                </a:r>
              </a:p>
            </p:txBody>
          </p:sp>
        </mc:Choice>
        <mc:Fallback xmlns="">
          <p:sp>
            <p:nvSpPr>
              <p:cNvPr id="162" name="TextBox 161"/>
              <p:cNvSpPr txBox="1">
                <a:spLocks noRot="1" noChangeAspect="1" noMove="1" noResize="1" noEditPoints="1" noAdjustHandles="1" noChangeArrowheads="1" noChangeShapeType="1" noTextEdit="1"/>
              </p:cNvSpPr>
              <p:nvPr/>
            </p:nvSpPr>
            <p:spPr>
              <a:xfrm>
                <a:off x="4320951" y="5511210"/>
                <a:ext cx="3833037" cy="738664"/>
              </a:xfrm>
              <a:prstGeom prst="rect">
                <a:avLst/>
              </a:prstGeom>
              <a:blipFill rotWithShape="1">
                <a:blip r:embed="rId17"/>
                <a:stretch>
                  <a:fillRect t="-826" b="-743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4" name="TextBox 73"/>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74" name="TextBox 73"/>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5" name="TextBox 74"/>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75" name="TextBox 74"/>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7" name="TextBox 76"/>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77" name="TextBox 76"/>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2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8" name="TextBox 77"/>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78" name="TextBox 77"/>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21"/>
                <a:stretch>
                  <a:fillRect b="-3846"/>
                </a:stretch>
              </a:blipFill>
            </p:spPr>
            <p:txBody>
              <a:bodyPr/>
              <a:lstStyle/>
              <a:p>
                <a:r>
                  <a:rPr lang="en-GB">
                    <a:noFill/>
                  </a:rPr>
                  <a:t> </a:t>
                </a:r>
              </a:p>
            </p:txBody>
          </p:sp>
        </mc:Fallback>
      </mc:AlternateContent>
      <p:sp>
        <p:nvSpPr>
          <p:cNvPr id="79" name="TextBox 78"/>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22"/>
              </a:rPr>
              <a:t>Applet for collision demonstrations</a:t>
            </a:r>
            <a:endParaRPr lang="en-GB" sz="1400" dirty="0">
              <a:latin typeface="Comic Sans MS" pitchFamily="66" charset="0"/>
            </a:endParaRPr>
          </a:p>
        </p:txBody>
      </p:sp>
      <p:sp>
        <p:nvSpPr>
          <p:cNvPr id="80"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81" name="テキスト ボックス 3">
            <a:extLst>
              <a:ext uri="{FF2B5EF4-FFF2-40B4-BE49-F238E27FC236}">
                <a16:creationId xmlns:a16="http://schemas.microsoft.com/office/drawing/2014/main" id="{6B541AC0-0713-47D7-9D98-F34D1BB5D915}"/>
              </a:ext>
            </a:extLst>
          </p:cNvPr>
          <p:cNvSpPr txBox="1"/>
          <p:nvPr/>
        </p:nvSpPr>
        <p:spPr>
          <a:xfrm>
            <a:off x="8649954" y="6488668"/>
            <a:ext cx="494046" cy="369332"/>
          </a:xfrm>
          <a:prstGeom prst="rect">
            <a:avLst/>
          </a:prstGeom>
          <a:noFill/>
        </p:spPr>
        <p:txBody>
          <a:bodyPr wrap="none" rtlCol="0">
            <a:spAutoFit/>
          </a:bodyPr>
          <a:lstStyle/>
          <a:p>
            <a:r>
              <a:rPr lang="en-US" dirty="0">
                <a:latin typeface="Comic Sans MS" panose="030F0702030302020204" pitchFamily="66" charset="0"/>
              </a:rPr>
              <a:t>4A</a:t>
            </a:r>
            <a:endParaRPr lang="en-GB"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1606561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linds(horizontal)">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nodeType="clickEffect">
                                  <p:stCondLst>
                                    <p:cond delay="0"/>
                                  </p:stCondLst>
                                  <p:childTnLst>
                                    <p:set>
                                      <p:cBhvr>
                                        <p:cTn id="11" dur="1" fill="hold">
                                          <p:stCondLst>
                                            <p:cond delay="0"/>
                                          </p:stCondLst>
                                        </p:cTn>
                                        <p:tgtEl>
                                          <p:spTgt spid="87"/>
                                        </p:tgtEl>
                                        <p:attrNameLst>
                                          <p:attrName>style.visibility</p:attrName>
                                        </p:attrNameLst>
                                      </p:cBhvr>
                                      <p:to>
                                        <p:strVal val="visible"/>
                                      </p:to>
                                    </p:set>
                                    <p:animEffect transition="in" filter="blinds(vertical)">
                                      <p:cBhvr>
                                        <p:cTn id="12" dur="500"/>
                                        <p:tgtEl>
                                          <p:spTgt spid="87"/>
                                        </p:tgtEl>
                                      </p:cBhvr>
                                    </p:animEffect>
                                  </p:childTnLst>
                                </p:cTn>
                              </p:par>
                              <p:par>
                                <p:cTn id="13" presetID="3" presetClass="entr" presetSubtype="5" fill="hold" nodeType="withEffect">
                                  <p:stCondLst>
                                    <p:cond delay="0"/>
                                  </p:stCondLst>
                                  <p:childTnLst>
                                    <p:set>
                                      <p:cBhvr>
                                        <p:cTn id="14" dur="1" fill="hold">
                                          <p:stCondLst>
                                            <p:cond delay="0"/>
                                          </p:stCondLst>
                                        </p:cTn>
                                        <p:tgtEl>
                                          <p:spTgt spid="88"/>
                                        </p:tgtEl>
                                        <p:attrNameLst>
                                          <p:attrName>style.visibility</p:attrName>
                                        </p:attrNameLst>
                                      </p:cBhvr>
                                      <p:to>
                                        <p:strVal val="visible"/>
                                      </p:to>
                                    </p:set>
                                    <p:animEffect transition="in" filter="blinds(vertical)">
                                      <p:cBhvr>
                                        <p:cTn id="15" dur="500"/>
                                        <p:tgtEl>
                                          <p:spTgt spid="88"/>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89"/>
                                        </p:tgtEl>
                                        <p:attrNameLst>
                                          <p:attrName>style.visibility</p:attrName>
                                        </p:attrNameLst>
                                      </p:cBhvr>
                                      <p:to>
                                        <p:strVal val="visible"/>
                                      </p:to>
                                    </p:set>
                                    <p:animEffect transition="in" filter="blinds(horizontal)">
                                      <p:cBhvr>
                                        <p:cTn id="18" dur="500"/>
                                        <p:tgtEl>
                                          <p:spTgt spid="89"/>
                                        </p:tgtEl>
                                      </p:cBhvr>
                                    </p:animEffect>
                                  </p:childTnLst>
                                </p:cTn>
                              </p:par>
                              <p:par>
                                <p:cTn id="19" presetID="3" presetClass="entr" presetSubtype="10" fill="hold" nodeType="withEffect">
                                  <p:stCondLst>
                                    <p:cond delay="0"/>
                                  </p:stCondLst>
                                  <p:childTnLst>
                                    <p:set>
                                      <p:cBhvr>
                                        <p:cTn id="20" dur="1" fill="hold">
                                          <p:stCondLst>
                                            <p:cond delay="0"/>
                                          </p:stCondLst>
                                        </p:cTn>
                                        <p:tgtEl>
                                          <p:spTgt spid="91"/>
                                        </p:tgtEl>
                                        <p:attrNameLst>
                                          <p:attrName>style.visibility</p:attrName>
                                        </p:attrNameLst>
                                      </p:cBhvr>
                                      <p:to>
                                        <p:strVal val="visible"/>
                                      </p:to>
                                    </p:set>
                                    <p:animEffect transition="in" filter="blinds(horizontal)">
                                      <p:cBhvr>
                                        <p:cTn id="21" dur="500"/>
                                        <p:tgtEl>
                                          <p:spTgt spid="91"/>
                                        </p:tgtEl>
                                      </p:cBhvr>
                                    </p:animEffect>
                                  </p:childTnLst>
                                </p:cTn>
                              </p:par>
                              <p:par>
                                <p:cTn id="22" presetID="3" presetClass="entr" presetSubtype="10" fill="hold" nodeType="withEffect">
                                  <p:stCondLst>
                                    <p:cond delay="0"/>
                                  </p:stCondLst>
                                  <p:childTnLst>
                                    <p:set>
                                      <p:cBhvr>
                                        <p:cTn id="23" dur="1" fill="hold">
                                          <p:stCondLst>
                                            <p:cond delay="0"/>
                                          </p:stCondLst>
                                        </p:cTn>
                                        <p:tgtEl>
                                          <p:spTgt spid="93"/>
                                        </p:tgtEl>
                                        <p:attrNameLst>
                                          <p:attrName>style.visibility</p:attrName>
                                        </p:attrNameLst>
                                      </p:cBhvr>
                                      <p:to>
                                        <p:strVal val="visible"/>
                                      </p:to>
                                    </p:set>
                                    <p:animEffect transition="in" filter="blinds(horizontal)">
                                      <p:cBhvr>
                                        <p:cTn id="24" dur="500"/>
                                        <p:tgtEl>
                                          <p:spTgt spid="93"/>
                                        </p:tgtEl>
                                      </p:cBhvr>
                                    </p:animEffect>
                                  </p:childTnLst>
                                </p:cTn>
                              </p:par>
                              <p:par>
                                <p:cTn id="25" presetID="3" presetClass="entr" presetSubtype="10" fill="hold" nodeType="withEffect">
                                  <p:stCondLst>
                                    <p:cond delay="0"/>
                                  </p:stCondLst>
                                  <p:childTnLst>
                                    <p:set>
                                      <p:cBhvr>
                                        <p:cTn id="26" dur="1" fill="hold">
                                          <p:stCondLst>
                                            <p:cond delay="0"/>
                                          </p:stCondLst>
                                        </p:cTn>
                                        <p:tgtEl>
                                          <p:spTgt spid="94"/>
                                        </p:tgtEl>
                                        <p:attrNameLst>
                                          <p:attrName>style.visibility</p:attrName>
                                        </p:attrNameLst>
                                      </p:cBhvr>
                                      <p:to>
                                        <p:strVal val="visible"/>
                                      </p:to>
                                    </p:set>
                                    <p:animEffect transition="in" filter="blinds(horizontal)">
                                      <p:cBhvr>
                                        <p:cTn id="27" dur="500"/>
                                        <p:tgtEl>
                                          <p:spTgt spid="94"/>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95"/>
                                        </p:tgtEl>
                                        <p:attrNameLst>
                                          <p:attrName>style.visibility</p:attrName>
                                        </p:attrNameLst>
                                      </p:cBhvr>
                                      <p:to>
                                        <p:strVal val="visible"/>
                                      </p:to>
                                    </p:set>
                                    <p:animEffect transition="in" filter="blinds(horizontal)">
                                      <p:cBhvr>
                                        <p:cTn id="30" dur="500"/>
                                        <p:tgtEl>
                                          <p:spTgt spid="95"/>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96"/>
                                        </p:tgtEl>
                                        <p:attrNameLst>
                                          <p:attrName>style.visibility</p:attrName>
                                        </p:attrNameLst>
                                      </p:cBhvr>
                                      <p:to>
                                        <p:strVal val="visible"/>
                                      </p:to>
                                    </p:set>
                                    <p:animEffect transition="in" filter="blinds(horizontal)">
                                      <p:cBhvr>
                                        <p:cTn id="33" dur="500"/>
                                        <p:tgtEl>
                                          <p:spTgt spid="96"/>
                                        </p:tgtEl>
                                      </p:cBhvr>
                                    </p:animEffect>
                                  </p:childTnLst>
                                </p:cTn>
                              </p:par>
                              <p:par>
                                <p:cTn id="34" presetID="3" presetClass="entr" presetSubtype="10" fill="hold" nodeType="withEffect">
                                  <p:stCondLst>
                                    <p:cond delay="0"/>
                                  </p:stCondLst>
                                  <p:childTnLst>
                                    <p:set>
                                      <p:cBhvr>
                                        <p:cTn id="35" dur="1" fill="hold">
                                          <p:stCondLst>
                                            <p:cond delay="0"/>
                                          </p:stCondLst>
                                        </p:cTn>
                                        <p:tgtEl>
                                          <p:spTgt spid="99"/>
                                        </p:tgtEl>
                                        <p:attrNameLst>
                                          <p:attrName>style.visibility</p:attrName>
                                        </p:attrNameLst>
                                      </p:cBhvr>
                                      <p:to>
                                        <p:strVal val="visible"/>
                                      </p:to>
                                    </p:set>
                                    <p:animEffect transition="in" filter="blinds(horizontal)">
                                      <p:cBhvr>
                                        <p:cTn id="36" dur="500"/>
                                        <p:tgtEl>
                                          <p:spTgt spid="99"/>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100"/>
                                        </p:tgtEl>
                                        <p:attrNameLst>
                                          <p:attrName>style.visibility</p:attrName>
                                        </p:attrNameLst>
                                      </p:cBhvr>
                                      <p:to>
                                        <p:strVal val="visible"/>
                                      </p:to>
                                    </p:set>
                                    <p:animEffect transition="in" filter="blinds(horizontal)">
                                      <p:cBhvr>
                                        <p:cTn id="39" dur="500"/>
                                        <p:tgtEl>
                                          <p:spTgt spid="100"/>
                                        </p:tgtEl>
                                      </p:cBhvr>
                                    </p:animEffect>
                                  </p:childTnLst>
                                </p:cTn>
                              </p:par>
                              <p:par>
                                <p:cTn id="40" presetID="3" presetClass="entr" presetSubtype="5" fill="hold" nodeType="withEffect">
                                  <p:stCondLst>
                                    <p:cond delay="0"/>
                                  </p:stCondLst>
                                  <p:childTnLst>
                                    <p:set>
                                      <p:cBhvr>
                                        <p:cTn id="41" dur="1" fill="hold">
                                          <p:stCondLst>
                                            <p:cond delay="0"/>
                                          </p:stCondLst>
                                        </p:cTn>
                                        <p:tgtEl>
                                          <p:spTgt spid="103"/>
                                        </p:tgtEl>
                                        <p:attrNameLst>
                                          <p:attrName>style.visibility</p:attrName>
                                        </p:attrNameLst>
                                      </p:cBhvr>
                                      <p:to>
                                        <p:strVal val="visible"/>
                                      </p:to>
                                    </p:set>
                                    <p:animEffect transition="in" filter="blinds(vertical)">
                                      <p:cBhvr>
                                        <p:cTn id="42" dur="500"/>
                                        <p:tgtEl>
                                          <p:spTgt spid="103"/>
                                        </p:tgtEl>
                                      </p:cBhvr>
                                    </p:animEffect>
                                  </p:childTnLst>
                                </p:cTn>
                              </p:par>
                              <p:par>
                                <p:cTn id="43" presetID="3" presetClass="entr" presetSubtype="10" fill="hold" grpId="0" nodeType="withEffect">
                                  <p:stCondLst>
                                    <p:cond delay="0"/>
                                  </p:stCondLst>
                                  <p:childTnLst>
                                    <p:set>
                                      <p:cBhvr>
                                        <p:cTn id="44" dur="1" fill="hold">
                                          <p:stCondLst>
                                            <p:cond delay="0"/>
                                          </p:stCondLst>
                                        </p:cTn>
                                        <p:tgtEl>
                                          <p:spTgt spid="104"/>
                                        </p:tgtEl>
                                        <p:attrNameLst>
                                          <p:attrName>style.visibility</p:attrName>
                                        </p:attrNameLst>
                                      </p:cBhvr>
                                      <p:to>
                                        <p:strVal val="visible"/>
                                      </p:to>
                                    </p:set>
                                    <p:animEffect transition="in" filter="blinds(horizontal)">
                                      <p:cBhvr>
                                        <p:cTn id="45" dur="500"/>
                                        <p:tgtEl>
                                          <p:spTgt spid="104"/>
                                        </p:tgtEl>
                                      </p:cBhvr>
                                    </p:animEffect>
                                  </p:childTnLst>
                                </p:cTn>
                              </p:par>
                              <p:par>
                                <p:cTn id="46" presetID="3" presetClass="entr" presetSubtype="10" fill="hold" grpId="0" nodeType="withEffect">
                                  <p:stCondLst>
                                    <p:cond delay="0"/>
                                  </p:stCondLst>
                                  <p:childTnLst>
                                    <p:set>
                                      <p:cBhvr>
                                        <p:cTn id="47" dur="1" fill="hold">
                                          <p:stCondLst>
                                            <p:cond delay="0"/>
                                          </p:stCondLst>
                                        </p:cTn>
                                        <p:tgtEl>
                                          <p:spTgt spid="106"/>
                                        </p:tgtEl>
                                        <p:attrNameLst>
                                          <p:attrName>style.visibility</p:attrName>
                                        </p:attrNameLst>
                                      </p:cBhvr>
                                      <p:to>
                                        <p:strVal val="visible"/>
                                      </p:to>
                                    </p:set>
                                    <p:animEffect transition="in" filter="blinds(horizontal)">
                                      <p:cBhvr>
                                        <p:cTn id="48" dur="500"/>
                                        <p:tgtEl>
                                          <p:spTgt spid="106"/>
                                        </p:tgtEl>
                                      </p:cBhvr>
                                    </p:animEffect>
                                  </p:childTnLst>
                                </p:cTn>
                              </p:par>
                              <p:par>
                                <p:cTn id="49" presetID="3" presetClass="entr" presetSubtype="10" fill="hold" nodeType="withEffect">
                                  <p:stCondLst>
                                    <p:cond delay="0"/>
                                  </p:stCondLst>
                                  <p:childTnLst>
                                    <p:set>
                                      <p:cBhvr>
                                        <p:cTn id="50" dur="1" fill="hold">
                                          <p:stCondLst>
                                            <p:cond delay="0"/>
                                          </p:stCondLst>
                                        </p:cTn>
                                        <p:tgtEl>
                                          <p:spTgt spid="108"/>
                                        </p:tgtEl>
                                        <p:attrNameLst>
                                          <p:attrName>style.visibility</p:attrName>
                                        </p:attrNameLst>
                                      </p:cBhvr>
                                      <p:to>
                                        <p:strVal val="visible"/>
                                      </p:to>
                                    </p:set>
                                    <p:animEffect transition="in" filter="blinds(horizontal)">
                                      <p:cBhvr>
                                        <p:cTn id="51" dur="500"/>
                                        <p:tgtEl>
                                          <p:spTgt spid="108"/>
                                        </p:tgtEl>
                                      </p:cBhvr>
                                    </p:animEffect>
                                  </p:childTnLst>
                                </p:cTn>
                              </p:par>
                              <p:par>
                                <p:cTn id="52" presetID="3" presetClass="entr" presetSubtype="10" fill="hold" grpId="0" nodeType="withEffect">
                                  <p:stCondLst>
                                    <p:cond delay="0"/>
                                  </p:stCondLst>
                                  <p:childTnLst>
                                    <p:set>
                                      <p:cBhvr>
                                        <p:cTn id="53" dur="1" fill="hold">
                                          <p:stCondLst>
                                            <p:cond delay="0"/>
                                          </p:stCondLst>
                                        </p:cTn>
                                        <p:tgtEl>
                                          <p:spTgt spid="116"/>
                                        </p:tgtEl>
                                        <p:attrNameLst>
                                          <p:attrName>style.visibility</p:attrName>
                                        </p:attrNameLst>
                                      </p:cBhvr>
                                      <p:to>
                                        <p:strVal val="visible"/>
                                      </p:to>
                                    </p:set>
                                    <p:animEffect transition="in" filter="blinds(horizontal)">
                                      <p:cBhvr>
                                        <p:cTn id="54" dur="500"/>
                                        <p:tgtEl>
                                          <p:spTgt spid="116"/>
                                        </p:tgtEl>
                                      </p:cBhvr>
                                    </p:animEffect>
                                  </p:childTnLst>
                                </p:cTn>
                              </p:par>
                            </p:childTnLst>
                          </p:cTn>
                        </p:par>
                      </p:childTnLst>
                    </p:cTn>
                  </p:par>
                  <p:par>
                    <p:cTn id="55" fill="hold">
                      <p:stCondLst>
                        <p:cond delay="indefinite"/>
                      </p:stCondLst>
                      <p:childTnLst>
                        <p:par>
                          <p:cTn id="56" fill="hold">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119"/>
                                        </p:tgtEl>
                                        <p:attrNameLst>
                                          <p:attrName>style.visibility</p:attrName>
                                        </p:attrNameLst>
                                      </p:cBhvr>
                                      <p:to>
                                        <p:strVal val="visible"/>
                                      </p:to>
                                    </p:set>
                                    <p:animEffect transition="in" filter="blinds(horizontal)">
                                      <p:cBhvr>
                                        <p:cTn id="59" dur="500"/>
                                        <p:tgtEl>
                                          <p:spTgt spid="119"/>
                                        </p:tgtEl>
                                      </p:cBhvr>
                                    </p:animEffect>
                                  </p:childTnLst>
                                </p:cTn>
                              </p:par>
                              <p:par>
                                <p:cTn id="60" presetID="3" presetClass="entr" presetSubtype="10" fill="hold" nodeType="withEffect">
                                  <p:stCondLst>
                                    <p:cond delay="0"/>
                                  </p:stCondLst>
                                  <p:childTnLst>
                                    <p:set>
                                      <p:cBhvr>
                                        <p:cTn id="61" dur="1" fill="hold">
                                          <p:stCondLst>
                                            <p:cond delay="0"/>
                                          </p:stCondLst>
                                        </p:cTn>
                                        <p:tgtEl>
                                          <p:spTgt spid="120"/>
                                        </p:tgtEl>
                                        <p:attrNameLst>
                                          <p:attrName>style.visibility</p:attrName>
                                        </p:attrNameLst>
                                      </p:cBhvr>
                                      <p:to>
                                        <p:strVal val="visible"/>
                                      </p:to>
                                    </p:set>
                                    <p:animEffect transition="in" filter="blinds(horizontal)">
                                      <p:cBhvr>
                                        <p:cTn id="62" dur="500"/>
                                        <p:tgtEl>
                                          <p:spTgt spid="120"/>
                                        </p:tgtEl>
                                      </p:cBhvr>
                                    </p:animEffect>
                                  </p:childTnLst>
                                </p:cTn>
                              </p:par>
                              <p:par>
                                <p:cTn id="63" presetID="3" presetClass="entr" presetSubtype="10" fill="hold" nodeType="withEffect">
                                  <p:stCondLst>
                                    <p:cond delay="0"/>
                                  </p:stCondLst>
                                  <p:childTnLst>
                                    <p:set>
                                      <p:cBhvr>
                                        <p:cTn id="64" dur="1" fill="hold">
                                          <p:stCondLst>
                                            <p:cond delay="0"/>
                                          </p:stCondLst>
                                        </p:cTn>
                                        <p:tgtEl>
                                          <p:spTgt spid="121"/>
                                        </p:tgtEl>
                                        <p:attrNameLst>
                                          <p:attrName>style.visibility</p:attrName>
                                        </p:attrNameLst>
                                      </p:cBhvr>
                                      <p:to>
                                        <p:strVal val="visible"/>
                                      </p:to>
                                    </p:set>
                                    <p:animEffect transition="in" filter="blinds(horizontal)">
                                      <p:cBhvr>
                                        <p:cTn id="65" dur="500"/>
                                        <p:tgtEl>
                                          <p:spTgt spid="121"/>
                                        </p:tgtEl>
                                      </p:cBhvr>
                                    </p:animEffect>
                                  </p:childTnLst>
                                </p:cTn>
                              </p:par>
                              <p:par>
                                <p:cTn id="66" presetID="3" presetClass="entr" presetSubtype="5" fill="hold" nodeType="withEffect">
                                  <p:stCondLst>
                                    <p:cond delay="0"/>
                                  </p:stCondLst>
                                  <p:childTnLst>
                                    <p:set>
                                      <p:cBhvr>
                                        <p:cTn id="67" dur="1" fill="hold">
                                          <p:stCondLst>
                                            <p:cond delay="0"/>
                                          </p:stCondLst>
                                        </p:cTn>
                                        <p:tgtEl>
                                          <p:spTgt spid="118"/>
                                        </p:tgtEl>
                                        <p:attrNameLst>
                                          <p:attrName>style.visibility</p:attrName>
                                        </p:attrNameLst>
                                      </p:cBhvr>
                                      <p:to>
                                        <p:strVal val="visible"/>
                                      </p:to>
                                    </p:set>
                                    <p:animEffect transition="in" filter="blinds(vertical)">
                                      <p:cBhvr>
                                        <p:cTn id="68" dur="500"/>
                                        <p:tgtEl>
                                          <p:spTgt spid="118"/>
                                        </p:tgtEl>
                                      </p:cBhvr>
                                    </p:animEffect>
                                  </p:childTnLst>
                                </p:cTn>
                              </p:par>
                              <p:par>
                                <p:cTn id="69" presetID="3" presetClass="entr" presetSubtype="10" fill="hold" nodeType="withEffect">
                                  <p:stCondLst>
                                    <p:cond delay="0"/>
                                  </p:stCondLst>
                                  <p:childTnLst>
                                    <p:set>
                                      <p:cBhvr>
                                        <p:cTn id="70" dur="1" fill="hold">
                                          <p:stCondLst>
                                            <p:cond delay="0"/>
                                          </p:stCondLst>
                                        </p:cTn>
                                        <p:tgtEl>
                                          <p:spTgt spid="122"/>
                                        </p:tgtEl>
                                        <p:attrNameLst>
                                          <p:attrName>style.visibility</p:attrName>
                                        </p:attrNameLst>
                                      </p:cBhvr>
                                      <p:to>
                                        <p:strVal val="visible"/>
                                      </p:to>
                                    </p:set>
                                    <p:animEffect transition="in" filter="blinds(horizontal)">
                                      <p:cBhvr>
                                        <p:cTn id="71" dur="500"/>
                                        <p:tgtEl>
                                          <p:spTgt spid="122"/>
                                        </p:tgtEl>
                                      </p:cBhvr>
                                    </p:animEffect>
                                  </p:childTnLst>
                                </p:cTn>
                              </p:par>
                              <p:par>
                                <p:cTn id="72" presetID="3" presetClass="entr" presetSubtype="10" fill="hold" grpId="0" nodeType="withEffect">
                                  <p:stCondLst>
                                    <p:cond delay="0"/>
                                  </p:stCondLst>
                                  <p:childTnLst>
                                    <p:set>
                                      <p:cBhvr>
                                        <p:cTn id="73" dur="1" fill="hold">
                                          <p:stCondLst>
                                            <p:cond delay="0"/>
                                          </p:stCondLst>
                                        </p:cTn>
                                        <p:tgtEl>
                                          <p:spTgt spid="123"/>
                                        </p:tgtEl>
                                        <p:attrNameLst>
                                          <p:attrName>style.visibility</p:attrName>
                                        </p:attrNameLst>
                                      </p:cBhvr>
                                      <p:to>
                                        <p:strVal val="visible"/>
                                      </p:to>
                                    </p:set>
                                    <p:animEffect transition="in" filter="blinds(horizontal)">
                                      <p:cBhvr>
                                        <p:cTn id="74" dur="500"/>
                                        <p:tgtEl>
                                          <p:spTgt spid="123"/>
                                        </p:tgtEl>
                                      </p:cBhvr>
                                    </p:animEffect>
                                  </p:childTnLst>
                                </p:cTn>
                              </p:par>
                              <p:par>
                                <p:cTn id="75" presetID="3" presetClass="entr" presetSubtype="10" fill="hold" grpId="0" nodeType="withEffect">
                                  <p:stCondLst>
                                    <p:cond delay="0"/>
                                  </p:stCondLst>
                                  <p:childTnLst>
                                    <p:set>
                                      <p:cBhvr>
                                        <p:cTn id="76" dur="1" fill="hold">
                                          <p:stCondLst>
                                            <p:cond delay="0"/>
                                          </p:stCondLst>
                                        </p:cTn>
                                        <p:tgtEl>
                                          <p:spTgt spid="124"/>
                                        </p:tgtEl>
                                        <p:attrNameLst>
                                          <p:attrName>style.visibility</p:attrName>
                                        </p:attrNameLst>
                                      </p:cBhvr>
                                      <p:to>
                                        <p:strVal val="visible"/>
                                      </p:to>
                                    </p:set>
                                    <p:animEffect transition="in" filter="blinds(horizontal)">
                                      <p:cBhvr>
                                        <p:cTn id="77" dur="500"/>
                                        <p:tgtEl>
                                          <p:spTgt spid="124"/>
                                        </p:tgtEl>
                                      </p:cBhvr>
                                    </p:animEffect>
                                  </p:childTnLst>
                                </p:cTn>
                              </p:par>
                              <p:par>
                                <p:cTn id="78" presetID="3" presetClass="entr" presetSubtype="10" fill="hold" nodeType="withEffect">
                                  <p:stCondLst>
                                    <p:cond delay="0"/>
                                  </p:stCondLst>
                                  <p:childTnLst>
                                    <p:set>
                                      <p:cBhvr>
                                        <p:cTn id="79" dur="1" fill="hold">
                                          <p:stCondLst>
                                            <p:cond delay="0"/>
                                          </p:stCondLst>
                                        </p:cTn>
                                        <p:tgtEl>
                                          <p:spTgt spid="125"/>
                                        </p:tgtEl>
                                        <p:attrNameLst>
                                          <p:attrName>style.visibility</p:attrName>
                                        </p:attrNameLst>
                                      </p:cBhvr>
                                      <p:to>
                                        <p:strVal val="visible"/>
                                      </p:to>
                                    </p:set>
                                    <p:animEffect transition="in" filter="blinds(horizontal)">
                                      <p:cBhvr>
                                        <p:cTn id="80" dur="500"/>
                                        <p:tgtEl>
                                          <p:spTgt spid="125"/>
                                        </p:tgtEl>
                                      </p:cBhvr>
                                    </p:animEffect>
                                  </p:childTnLst>
                                </p:cTn>
                              </p:par>
                              <p:par>
                                <p:cTn id="81" presetID="3" presetClass="entr" presetSubtype="10" fill="hold" grpId="0" nodeType="withEffect">
                                  <p:stCondLst>
                                    <p:cond delay="0"/>
                                  </p:stCondLst>
                                  <p:childTnLst>
                                    <p:set>
                                      <p:cBhvr>
                                        <p:cTn id="82" dur="1" fill="hold">
                                          <p:stCondLst>
                                            <p:cond delay="0"/>
                                          </p:stCondLst>
                                        </p:cTn>
                                        <p:tgtEl>
                                          <p:spTgt spid="126"/>
                                        </p:tgtEl>
                                        <p:attrNameLst>
                                          <p:attrName>style.visibility</p:attrName>
                                        </p:attrNameLst>
                                      </p:cBhvr>
                                      <p:to>
                                        <p:strVal val="visible"/>
                                      </p:to>
                                    </p:set>
                                    <p:animEffect transition="in" filter="blinds(horizontal)">
                                      <p:cBhvr>
                                        <p:cTn id="83" dur="500"/>
                                        <p:tgtEl>
                                          <p:spTgt spid="126"/>
                                        </p:tgtEl>
                                      </p:cBhvr>
                                    </p:animEffect>
                                  </p:childTnLst>
                                </p:cTn>
                              </p:par>
                              <p:par>
                                <p:cTn id="84" presetID="3" presetClass="entr" presetSubtype="10" fill="hold" grpId="0" nodeType="withEffect">
                                  <p:stCondLst>
                                    <p:cond delay="0"/>
                                  </p:stCondLst>
                                  <p:childTnLst>
                                    <p:set>
                                      <p:cBhvr>
                                        <p:cTn id="85" dur="1" fill="hold">
                                          <p:stCondLst>
                                            <p:cond delay="0"/>
                                          </p:stCondLst>
                                        </p:cTn>
                                        <p:tgtEl>
                                          <p:spTgt spid="128"/>
                                        </p:tgtEl>
                                        <p:attrNameLst>
                                          <p:attrName>style.visibility</p:attrName>
                                        </p:attrNameLst>
                                      </p:cBhvr>
                                      <p:to>
                                        <p:strVal val="visible"/>
                                      </p:to>
                                    </p:set>
                                    <p:animEffect transition="in" filter="blinds(horizontal)">
                                      <p:cBhvr>
                                        <p:cTn id="86" dur="500"/>
                                        <p:tgtEl>
                                          <p:spTgt spid="128"/>
                                        </p:tgtEl>
                                      </p:cBhvr>
                                    </p:animEffect>
                                  </p:childTnLst>
                                </p:cTn>
                              </p:par>
                              <p:par>
                                <p:cTn id="87" presetID="3" presetClass="entr" presetSubtype="10" fill="hold" grpId="0" nodeType="withEffect">
                                  <p:stCondLst>
                                    <p:cond delay="0"/>
                                  </p:stCondLst>
                                  <p:childTnLst>
                                    <p:set>
                                      <p:cBhvr>
                                        <p:cTn id="88" dur="1" fill="hold">
                                          <p:stCondLst>
                                            <p:cond delay="0"/>
                                          </p:stCondLst>
                                        </p:cTn>
                                        <p:tgtEl>
                                          <p:spTgt spid="129"/>
                                        </p:tgtEl>
                                        <p:attrNameLst>
                                          <p:attrName>style.visibility</p:attrName>
                                        </p:attrNameLst>
                                      </p:cBhvr>
                                      <p:to>
                                        <p:strVal val="visible"/>
                                      </p:to>
                                    </p:set>
                                    <p:animEffect transition="in" filter="blinds(horizontal)">
                                      <p:cBhvr>
                                        <p:cTn id="89" dur="500"/>
                                        <p:tgtEl>
                                          <p:spTgt spid="129"/>
                                        </p:tgtEl>
                                      </p:cBhvr>
                                    </p:animEffect>
                                  </p:childTnLst>
                                </p:cTn>
                              </p:par>
                              <p:par>
                                <p:cTn id="90" presetID="3" presetClass="entr" presetSubtype="10" fill="hold" nodeType="withEffect">
                                  <p:stCondLst>
                                    <p:cond delay="0"/>
                                  </p:stCondLst>
                                  <p:childTnLst>
                                    <p:set>
                                      <p:cBhvr>
                                        <p:cTn id="91" dur="1" fill="hold">
                                          <p:stCondLst>
                                            <p:cond delay="0"/>
                                          </p:stCondLst>
                                        </p:cTn>
                                        <p:tgtEl>
                                          <p:spTgt spid="130"/>
                                        </p:tgtEl>
                                        <p:attrNameLst>
                                          <p:attrName>style.visibility</p:attrName>
                                        </p:attrNameLst>
                                      </p:cBhvr>
                                      <p:to>
                                        <p:strVal val="visible"/>
                                      </p:to>
                                    </p:set>
                                    <p:animEffect transition="in" filter="blinds(horizontal)">
                                      <p:cBhvr>
                                        <p:cTn id="92" dur="500"/>
                                        <p:tgtEl>
                                          <p:spTgt spid="130"/>
                                        </p:tgtEl>
                                      </p:cBhvr>
                                    </p:animEffect>
                                  </p:childTnLst>
                                </p:cTn>
                              </p:par>
                              <p:par>
                                <p:cTn id="93" presetID="3" presetClass="entr" presetSubtype="10" fill="hold" grpId="0" nodeType="withEffect">
                                  <p:stCondLst>
                                    <p:cond delay="0"/>
                                  </p:stCondLst>
                                  <p:childTnLst>
                                    <p:set>
                                      <p:cBhvr>
                                        <p:cTn id="94" dur="1" fill="hold">
                                          <p:stCondLst>
                                            <p:cond delay="0"/>
                                          </p:stCondLst>
                                        </p:cTn>
                                        <p:tgtEl>
                                          <p:spTgt spid="131"/>
                                        </p:tgtEl>
                                        <p:attrNameLst>
                                          <p:attrName>style.visibility</p:attrName>
                                        </p:attrNameLst>
                                      </p:cBhvr>
                                      <p:to>
                                        <p:strVal val="visible"/>
                                      </p:to>
                                    </p:set>
                                    <p:animEffect transition="in" filter="blinds(horizontal)">
                                      <p:cBhvr>
                                        <p:cTn id="95" dur="500"/>
                                        <p:tgtEl>
                                          <p:spTgt spid="131"/>
                                        </p:tgtEl>
                                      </p:cBhvr>
                                    </p:animEffect>
                                  </p:childTnLst>
                                </p:cTn>
                              </p:par>
                              <p:par>
                                <p:cTn id="96" presetID="3" presetClass="entr" presetSubtype="5" fill="hold" nodeType="withEffect">
                                  <p:stCondLst>
                                    <p:cond delay="0"/>
                                  </p:stCondLst>
                                  <p:childTnLst>
                                    <p:set>
                                      <p:cBhvr>
                                        <p:cTn id="97" dur="1" fill="hold">
                                          <p:stCondLst>
                                            <p:cond delay="0"/>
                                          </p:stCondLst>
                                        </p:cTn>
                                        <p:tgtEl>
                                          <p:spTgt spid="117"/>
                                        </p:tgtEl>
                                        <p:attrNameLst>
                                          <p:attrName>style.visibility</p:attrName>
                                        </p:attrNameLst>
                                      </p:cBhvr>
                                      <p:to>
                                        <p:strVal val="visible"/>
                                      </p:to>
                                    </p:set>
                                    <p:animEffect transition="in" filter="blinds(vertical)">
                                      <p:cBhvr>
                                        <p:cTn id="98" dur="500"/>
                                        <p:tgtEl>
                                          <p:spTgt spid="117"/>
                                        </p:tgtEl>
                                      </p:cBhvr>
                                    </p:animEffect>
                                  </p:childTnLst>
                                </p:cTn>
                              </p:par>
                              <p:par>
                                <p:cTn id="99" presetID="3" presetClass="entr" presetSubtype="5" fill="hold" nodeType="withEffect">
                                  <p:stCondLst>
                                    <p:cond delay="0"/>
                                  </p:stCondLst>
                                  <p:childTnLst>
                                    <p:set>
                                      <p:cBhvr>
                                        <p:cTn id="100" dur="1" fill="hold">
                                          <p:stCondLst>
                                            <p:cond delay="0"/>
                                          </p:stCondLst>
                                        </p:cTn>
                                        <p:tgtEl>
                                          <p:spTgt spid="127"/>
                                        </p:tgtEl>
                                        <p:attrNameLst>
                                          <p:attrName>style.visibility</p:attrName>
                                        </p:attrNameLst>
                                      </p:cBhvr>
                                      <p:to>
                                        <p:strVal val="visible"/>
                                      </p:to>
                                    </p:set>
                                    <p:animEffect transition="in" filter="blinds(vertical)">
                                      <p:cBhvr>
                                        <p:cTn id="101" dur="500"/>
                                        <p:tgtEl>
                                          <p:spTgt spid="127"/>
                                        </p:tgtEl>
                                      </p:cBhvr>
                                    </p:animEffect>
                                  </p:childTnLst>
                                </p:cTn>
                              </p:par>
                            </p:childTnLst>
                          </p:cTn>
                        </p:par>
                      </p:childTnLst>
                    </p:cTn>
                  </p:par>
                  <p:par>
                    <p:cTn id="102" fill="hold">
                      <p:stCondLst>
                        <p:cond delay="indefinite"/>
                      </p:stCondLst>
                      <p:childTnLst>
                        <p:par>
                          <p:cTn id="103" fill="hold">
                            <p:stCondLst>
                              <p:cond delay="0"/>
                            </p:stCondLst>
                            <p:childTnLst>
                              <p:par>
                                <p:cTn id="104" presetID="3" presetClass="entr" presetSubtype="10" fill="hold" nodeType="clickEffect">
                                  <p:stCondLst>
                                    <p:cond delay="0"/>
                                  </p:stCondLst>
                                  <p:childTnLst>
                                    <p:set>
                                      <p:cBhvr>
                                        <p:cTn id="105" dur="1" fill="hold">
                                          <p:stCondLst>
                                            <p:cond delay="0"/>
                                          </p:stCondLst>
                                        </p:cTn>
                                        <p:tgtEl>
                                          <p:spTgt spid="58">
                                            <p:txEl>
                                              <p:pRg st="0" end="0"/>
                                            </p:txEl>
                                          </p:spTgt>
                                        </p:tgtEl>
                                        <p:attrNameLst>
                                          <p:attrName>style.visibility</p:attrName>
                                        </p:attrNameLst>
                                      </p:cBhvr>
                                      <p:to>
                                        <p:strVal val="visible"/>
                                      </p:to>
                                    </p:set>
                                    <p:animEffect transition="in" filter="blinds(horizontal)">
                                      <p:cBhvr>
                                        <p:cTn id="106" dur="500"/>
                                        <p:tgtEl>
                                          <p:spTgt spid="58">
                                            <p:txEl>
                                              <p:pRg st="0" end="0"/>
                                            </p:txEl>
                                          </p:spTgt>
                                        </p:tgtEl>
                                      </p:cBhvr>
                                    </p:animEffect>
                                  </p:childTnLst>
                                </p:cTn>
                              </p:par>
                            </p:childTnLst>
                          </p:cTn>
                        </p:par>
                      </p:childTnLst>
                    </p:cTn>
                  </p:par>
                  <p:par>
                    <p:cTn id="107" fill="hold">
                      <p:stCondLst>
                        <p:cond delay="indefinite"/>
                      </p:stCondLst>
                      <p:childTnLst>
                        <p:par>
                          <p:cTn id="108" fill="hold">
                            <p:stCondLst>
                              <p:cond delay="0"/>
                            </p:stCondLst>
                            <p:childTnLst>
                              <p:par>
                                <p:cTn id="109" presetID="3" presetClass="entr" presetSubtype="10" fill="hold" nodeType="clickEffect">
                                  <p:stCondLst>
                                    <p:cond delay="0"/>
                                  </p:stCondLst>
                                  <p:childTnLst>
                                    <p:set>
                                      <p:cBhvr>
                                        <p:cTn id="110" dur="1" fill="hold">
                                          <p:stCondLst>
                                            <p:cond delay="0"/>
                                          </p:stCondLst>
                                        </p:cTn>
                                        <p:tgtEl>
                                          <p:spTgt spid="58">
                                            <p:txEl>
                                              <p:pRg st="2" end="2"/>
                                            </p:txEl>
                                          </p:spTgt>
                                        </p:tgtEl>
                                        <p:attrNameLst>
                                          <p:attrName>style.visibility</p:attrName>
                                        </p:attrNameLst>
                                      </p:cBhvr>
                                      <p:to>
                                        <p:strVal val="visible"/>
                                      </p:to>
                                    </p:set>
                                    <p:animEffect transition="in" filter="blinds(horizontal)">
                                      <p:cBhvr>
                                        <p:cTn id="111" dur="500"/>
                                        <p:tgtEl>
                                          <p:spTgt spid="58">
                                            <p:txEl>
                                              <p:pRg st="2" end="2"/>
                                            </p:txEl>
                                          </p:spTgt>
                                        </p:tgtEl>
                                      </p:cBhvr>
                                    </p:animEffect>
                                  </p:childTnLst>
                                </p:cTn>
                              </p:par>
                            </p:childTnLst>
                          </p:cTn>
                        </p:par>
                      </p:childTnLst>
                    </p:cTn>
                  </p:par>
                  <p:par>
                    <p:cTn id="112" fill="hold">
                      <p:stCondLst>
                        <p:cond delay="indefinite"/>
                      </p:stCondLst>
                      <p:childTnLst>
                        <p:par>
                          <p:cTn id="113" fill="hold">
                            <p:stCondLst>
                              <p:cond delay="0"/>
                            </p:stCondLst>
                            <p:childTnLst>
                              <p:par>
                                <p:cTn id="114" presetID="3" presetClass="entr" presetSubtype="10" fill="hold" nodeType="clickEffect">
                                  <p:stCondLst>
                                    <p:cond delay="0"/>
                                  </p:stCondLst>
                                  <p:childTnLst>
                                    <p:set>
                                      <p:cBhvr>
                                        <p:cTn id="115" dur="1" fill="hold">
                                          <p:stCondLst>
                                            <p:cond delay="0"/>
                                          </p:stCondLst>
                                        </p:cTn>
                                        <p:tgtEl>
                                          <p:spTgt spid="132"/>
                                        </p:tgtEl>
                                        <p:attrNameLst>
                                          <p:attrName>style.visibility</p:attrName>
                                        </p:attrNameLst>
                                      </p:cBhvr>
                                      <p:to>
                                        <p:strVal val="visible"/>
                                      </p:to>
                                    </p:set>
                                    <p:animEffect transition="in" filter="blinds(horizontal)">
                                      <p:cBhvr>
                                        <p:cTn id="116" dur="500"/>
                                        <p:tgtEl>
                                          <p:spTgt spid="132"/>
                                        </p:tgtEl>
                                      </p:cBhvr>
                                    </p:animEffect>
                                  </p:childTnLst>
                                </p:cTn>
                              </p:par>
                              <p:par>
                                <p:cTn id="117" presetID="3" presetClass="entr" presetSubtype="10" fill="hold" grpId="0" nodeType="withEffect">
                                  <p:stCondLst>
                                    <p:cond delay="0"/>
                                  </p:stCondLst>
                                  <p:childTnLst>
                                    <p:set>
                                      <p:cBhvr>
                                        <p:cTn id="118" dur="1" fill="hold">
                                          <p:stCondLst>
                                            <p:cond delay="0"/>
                                          </p:stCondLst>
                                        </p:cTn>
                                        <p:tgtEl>
                                          <p:spTgt spid="134"/>
                                        </p:tgtEl>
                                        <p:attrNameLst>
                                          <p:attrName>style.visibility</p:attrName>
                                        </p:attrNameLst>
                                      </p:cBhvr>
                                      <p:to>
                                        <p:strVal val="visible"/>
                                      </p:to>
                                    </p:set>
                                    <p:animEffect transition="in" filter="blinds(horizontal)">
                                      <p:cBhvr>
                                        <p:cTn id="119" dur="500"/>
                                        <p:tgtEl>
                                          <p:spTgt spid="134"/>
                                        </p:tgtEl>
                                      </p:cBhvr>
                                    </p:animEffect>
                                  </p:childTnLst>
                                </p:cTn>
                              </p:par>
                              <p:par>
                                <p:cTn id="120" presetID="3" presetClass="entr" presetSubtype="10" fill="hold" nodeType="withEffect">
                                  <p:stCondLst>
                                    <p:cond delay="0"/>
                                  </p:stCondLst>
                                  <p:childTnLst>
                                    <p:set>
                                      <p:cBhvr>
                                        <p:cTn id="121" dur="1" fill="hold">
                                          <p:stCondLst>
                                            <p:cond delay="0"/>
                                          </p:stCondLst>
                                        </p:cTn>
                                        <p:tgtEl>
                                          <p:spTgt spid="135"/>
                                        </p:tgtEl>
                                        <p:attrNameLst>
                                          <p:attrName>style.visibility</p:attrName>
                                        </p:attrNameLst>
                                      </p:cBhvr>
                                      <p:to>
                                        <p:strVal val="visible"/>
                                      </p:to>
                                    </p:set>
                                    <p:animEffect transition="in" filter="blinds(horizontal)">
                                      <p:cBhvr>
                                        <p:cTn id="122" dur="500"/>
                                        <p:tgtEl>
                                          <p:spTgt spid="135"/>
                                        </p:tgtEl>
                                      </p:cBhvr>
                                    </p:animEffect>
                                  </p:childTnLst>
                                </p:cTn>
                              </p:par>
                              <p:par>
                                <p:cTn id="123" presetID="3" presetClass="entr" presetSubtype="10" fill="hold" nodeType="withEffect">
                                  <p:stCondLst>
                                    <p:cond delay="0"/>
                                  </p:stCondLst>
                                  <p:childTnLst>
                                    <p:set>
                                      <p:cBhvr>
                                        <p:cTn id="124" dur="1" fill="hold">
                                          <p:stCondLst>
                                            <p:cond delay="0"/>
                                          </p:stCondLst>
                                        </p:cTn>
                                        <p:tgtEl>
                                          <p:spTgt spid="136"/>
                                        </p:tgtEl>
                                        <p:attrNameLst>
                                          <p:attrName>style.visibility</p:attrName>
                                        </p:attrNameLst>
                                      </p:cBhvr>
                                      <p:to>
                                        <p:strVal val="visible"/>
                                      </p:to>
                                    </p:set>
                                    <p:animEffect transition="in" filter="blinds(horizontal)">
                                      <p:cBhvr>
                                        <p:cTn id="125" dur="500"/>
                                        <p:tgtEl>
                                          <p:spTgt spid="136"/>
                                        </p:tgtEl>
                                      </p:cBhvr>
                                    </p:animEffect>
                                  </p:childTnLst>
                                </p:cTn>
                              </p:par>
                              <p:par>
                                <p:cTn id="126" presetID="3" presetClass="entr" presetSubtype="10" fill="hold" nodeType="withEffect">
                                  <p:stCondLst>
                                    <p:cond delay="0"/>
                                  </p:stCondLst>
                                  <p:childTnLst>
                                    <p:set>
                                      <p:cBhvr>
                                        <p:cTn id="127" dur="1" fill="hold">
                                          <p:stCondLst>
                                            <p:cond delay="0"/>
                                          </p:stCondLst>
                                        </p:cTn>
                                        <p:tgtEl>
                                          <p:spTgt spid="137"/>
                                        </p:tgtEl>
                                        <p:attrNameLst>
                                          <p:attrName>style.visibility</p:attrName>
                                        </p:attrNameLst>
                                      </p:cBhvr>
                                      <p:to>
                                        <p:strVal val="visible"/>
                                      </p:to>
                                    </p:set>
                                    <p:animEffect transition="in" filter="blinds(horizontal)">
                                      <p:cBhvr>
                                        <p:cTn id="128" dur="500"/>
                                        <p:tgtEl>
                                          <p:spTgt spid="137"/>
                                        </p:tgtEl>
                                      </p:cBhvr>
                                    </p:animEffect>
                                  </p:childTnLst>
                                </p:cTn>
                              </p:par>
                              <p:par>
                                <p:cTn id="129" presetID="3" presetClass="entr" presetSubtype="10" fill="hold" grpId="0" nodeType="withEffect">
                                  <p:stCondLst>
                                    <p:cond delay="0"/>
                                  </p:stCondLst>
                                  <p:childTnLst>
                                    <p:set>
                                      <p:cBhvr>
                                        <p:cTn id="130" dur="1" fill="hold">
                                          <p:stCondLst>
                                            <p:cond delay="0"/>
                                          </p:stCondLst>
                                        </p:cTn>
                                        <p:tgtEl>
                                          <p:spTgt spid="138"/>
                                        </p:tgtEl>
                                        <p:attrNameLst>
                                          <p:attrName>style.visibility</p:attrName>
                                        </p:attrNameLst>
                                      </p:cBhvr>
                                      <p:to>
                                        <p:strVal val="visible"/>
                                      </p:to>
                                    </p:set>
                                    <p:animEffect transition="in" filter="blinds(horizontal)">
                                      <p:cBhvr>
                                        <p:cTn id="131" dur="500"/>
                                        <p:tgtEl>
                                          <p:spTgt spid="138"/>
                                        </p:tgtEl>
                                      </p:cBhvr>
                                    </p:animEffect>
                                  </p:childTnLst>
                                </p:cTn>
                              </p:par>
                              <p:par>
                                <p:cTn id="132" presetID="3" presetClass="entr" presetSubtype="10" fill="hold" grpId="0" nodeType="withEffect">
                                  <p:stCondLst>
                                    <p:cond delay="0"/>
                                  </p:stCondLst>
                                  <p:childTnLst>
                                    <p:set>
                                      <p:cBhvr>
                                        <p:cTn id="133" dur="1" fill="hold">
                                          <p:stCondLst>
                                            <p:cond delay="0"/>
                                          </p:stCondLst>
                                        </p:cTn>
                                        <p:tgtEl>
                                          <p:spTgt spid="139"/>
                                        </p:tgtEl>
                                        <p:attrNameLst>
                                          <p:attrName>style.visibility</p:attrName>
                                        </p:attrNameLst>
                                      </p:cBhvr>
                                      <p:to>
                                        <p:strVal val="visible"/>
                                      </p:to>
                                    </p:set>
                                    <p:animEffect transition="in" filter="blinds(horizontal)">
                                      <p:cBhvr>
                                        <p:cTn id="134" dur="500"/>
                                        <p:tgtEl>
                                          <p:spTgt spid="139"/>
                                        </p:tgtEl>
                                      </p:cBhvr>
                                    </p:animEffect>
                                  </p:childTnLst>
                                </p:cTn>
                              </p:par>
                              <p:par>
                                <p:cTn id="135" presetID="3" presetClass="entr" presetSubtype="10" fill="hold" nodeType="withEffect">
                                  <p:stCondLst>
                                    <p:cond delay="0"/>
                                  </p:stCondLst>
                                  <p:childTnLst>
                                    <p:set>
                                      <p:cBhvr>
                                        <p:cTn id="136" dur="1" fill="hold">
                                          <p:stCondLst>
                                            <p:cond delay="0"/>
                                          </p:stCondLst>
                                        </p:cTn>
                                        <p:tgtEl>
                                          <p:spTgt spid="142"/>
                                        </p:tgtEl>
                                        <p:attrNameLst>
                                          <p:attrName>style.visibility</p:attrName>
                                        </p:attrNameLst>
                                      </p:cBhvr>
                                      <p:to>
                                        <p:strVal val="visible"/>
                                      </p:to>
                                    </p:set>
                                    <p:animEffect transition="in" filter="blinds(horizontal)">
                                      <p:cBhvr>
                                        <p:cTn id="137" dur="500"/>
                                        <p:tgtEl>
                                          <p:spTgt spid="142"/>
                                        </p:tgtEl>
                                      </p:cBhvr>
                                    </p:animEffect>
                                  </p:childTnLst>
                                </p:cTn>
                              </p:par>
                              <p:par>
                                <p:cTn id="138" presetID="3" presetClass="entr" presetSubtype="10" fill="hold" nodeType="withEffect">
                                  <p:stCondLst>
                                    <p:cond delay="0"/>
                                  </p:stCondLst>
                                  <p:childTnLst>
                                    <p:set>
                                      <p:cBhvr>
                                        <p:cTn id="139" dur="1" fill="hold">
                                          <p:stCondLst>
                                            <p:cond delay="0"/>
                                          </p:stCondLst>
                                        </p:cTn>
                                        <p:tgtEl>
                                          <p:spTgt spid="133"/>
                                        </p:tgtEl>
                                        <p:attrNameLst>
                                          <p:attrName>style.visibility</p:attrName>
                                        </p:attrNameLst>
                                      </p:cBhvr>
                                      <p:to>
                                        <p:strVal val="visible"/>
                                      </p:to>
                                    </p:set>
                                    <p:animEffect transition="in" filter="blinds(horizontal)">
                                      <p:cBhvr>
                                        <p:cTn id="140" dur="500"/>
                                        <p:tgtEl>
                                          <p:spTgt spid="133"/>
                                        </p:tgtEl>
                                      </p:cBhvr>
                                    </p:animEffect>
                                  </p:childTnLst>
                                </p:cTn>
                              </p:par>
                              <p:par>
                                <p:cTn id="141" presetID="3" presetClass="entr" presetSubtype="10" fill="hold" nodeType="withEffect">
                                  <p:stCondLst>
                                    <p:cond delay="0"/>
                                  </p:stCondLst>
                                  <p:childTnLst>
                                    <p:set>
                                      <p:cBhvr>
                                        <p:cTn id="142" dur="1" fill="hold">
                                          <p:stCondLst>
                                            <p:cond delay="0"/>
                                          </p:stCondLst>
                                        </p:cTn>
                                        <p:tgtEl>
                                          <p:spTgt spid="140"/>
                                        </p:tgtEl>
                                        <p:attrNameLst>
                                          <p:attrName>style.visibility</p:attrName>
                                        </p:attrNameLst>
                                      </p:cBhvr>
                                      <p:to>
                                        <p:strVal val="visible"/>
                                      </p:to>
                                    </p:set>
                                    <p:animEffect transition="in" filter="blinds(horizontal)">
                                      <p:cBhvr>
                                        <p:cTn id="143" dur="500"/>
                                        <p:tgtEl>
                                          <p:spTgt spid="140"/>
                                        </p:tgtEl>
                                      </p:cBhvr>
                                    </p:animEffect>
                                  </p:childTnLst>
                                </p:cTn>
                              </p:par>
                              <p:par>
                                <p:cTn id="144" presetID="3" presetClass="entr" presetSubtype="10" fill="hold" grpId="0" nodeType="withEffect">
                                  <p:stCondLst>
                                    <p:cond delay="0"/>
                                  </p:stCondLst>
                                  <p:childTnLst>
                                    <p:set>
                                      <p:cBhvr>
                                        <p:cTn id="145" dur="1" fill="hold">
                                          <p:stCondLst>
                                            <p:cond delay="0"/>
                                          </p:stCondLst>
                                        </p:cTn>
                                        <p:tgtEl>
                                          <p:spTgt spid="141"/>
                                        </p:tgtEl>
                                        <p:attrNameLst>
                                          <p:attrName>style.visibility</p:attrName>
                                        </p:attrNameLst>
                                      </p:cBhvr>
                                      <p:to>
                                        <p:strVal val="visible"/>
                                      </p:to>
                                    </p:set>
                                    <p:animEffect transition="in" filter="blinds(horizontal)">
                                      <p:cBhvr>
                                        <p:cTn id="146" dur="500"/>
                                        <p:tgtEl>
                                          <p:spTgt spid="141"/>
                                        </p:tgtEl>
                                      </p:cBhvr>
                                    </p:animEffect>
                                  </p:childTnLst>
                                </p:cTn>
                              </p:par>
                              <p:par>
                                <p:cTn id="147" presetID="3" presetClass="entr" presetSubtype="10" fill="hold" grpId="0" nodeType="withEffect">
                                  <p:stCondLst>
                                    <p:cond delay="0"/>
                                  </p:stCondLst>
                                  <p:childTnLst>
                                    <p:set>
                                      <p:cBhvr>
                                        <p:cTn id="148" dur="1" fill="hold">
                                          <p:stCondLst>
                                            <p:cond delay="0"/>
                                          </p:stCondLst>
                                        </p:cTn>
                                        <p:tgtEl>
                                          <p:spTgt spid="143"/>
                                        </p:tgtEl>
                                        <p:attrNameLst>
                                          <p:attrName>style.visibility</p:attrName>
                                        </p:attrNameLst>
                                      </p:cBhvr>
                                      <p:to>
                                        <p:strVal val="visible"/>
                                      </p:to>
                                    </p:set>
                                    <p:animEffect transition="in" filter="blinds(horizontal)">
                                      <p:cBhvr>
                                        <p:cTn id="149" dur="500"/>
                                        <p:tgtEl>
                                          <p:spTgt spid="143"/>
                                        </p:tgtEl>
                                      </p:cBhvr>
                                    </p:animEffect>
                                  </p:childTnLst>
                                </p:cTn>
                              </p:par>
                              <p:par>
                                <p:cTn id="150" presetID="3" presetClass="entr" presetSubtype="10" fill="hold" grpId="0" nodeType="withEffect">
                                  <p:stCondLst>
                                    <p:cond delay="0"/>
                                  </p:stCondLst>
                                  <p:childTnLst>
                                    <p:set>
                                      <p:cBhvr>
                                        <p:cTn id="151" dur="1" fill="hold">
                                          <p:stCondLst>
                                            <p:cond delay="0"/>
                                          </p:stCondLst>
                                        </p:cTn>
                                        <p:tgtEl>
                                          <p:spTgt spid="144"/>
                                        </p:tgtEl>
                                        <p:attrNameLst>
                                          <p:attrName>style.visibility</p:attrName>
                                        </p:attrNameLst>
                                      </p:cBhvr>
                                      <p:to>
                                        <p:strVal val="visible"/>
                                      </p:to>
                                    </p:set>
                                    <p:animEffect transition="in" filter="blinds(horizontal)">
                                      <p:cBhvr>
                                        <p:cTn id="152" dur="500"/>
                                        <p:tgtEl>
                                          <p:spTgt spid="144"/>
                                        </p:tgtEl>
                                      </p:cBhvr>
                                    </p:animEffect>
                                  </p:childTnLst>
                                </p:cTn>
                              </p:par>
                              <p:par>
                                <p:cTn id="153" presetID="3" presetClass="entr" presetSubtype="10" fill="hold" nodeType="withEffect">
                                  <p:stCondLst>
                                    <p:cond delay="0"/>
                                  </p:stCondLst>
                                  <p:childTnLst>
                                    <p:set>
                                      <p:cBhvr>
                                        <p:cTn id="154" dur="1" fill="hold">
                                          <p:stCondLst>
                                            <p:cond delay="0"/>
                                          </p:stCondLst>
                                        </p:cTn>
                                        <p:tgtEl>
                                          <p:spTgt spid="145"/>
                                        </p:tgtEl>
                                        <p:attrNameLst>
                                          <p:attrName>style.visibility</p:attrName>
                                        </p:attrNameLst>
                                      </p:cBhvr>
                                      <p:to>
                                        <p:strVal val="visible"/>
                                      </p:to>
                                    </p:set>
                                    <p:animEffect transition="in" filter="blinds(horizontal)">
                                      <p:cBhvr>
                                        <p:cTn id="155" dur="500"/>
                                        <p:tgtEl>
                                          <p:spTgt spid="145"/>
                                        </p:tgtEl>
                                      </p:cBhvr>
                                    </p:animEffect>
                                  </p:childTnLst>
                                </p:cTn>
                              </p:par>
                              <p:par>
                                <p:cTn id="156" presetID="3" presetClass="entr" presetSubtype="10" fill="hold" grpId="0" nodeType="withEffect">
                                  <p:stCondLst>
                                    <p:cond delay="0"/>
                                  </p:stCondLst>
                                  <p:childTnLst>
                                    <p:set>
                                      <p:cBhvr>
                                        <p:cTn id="157" dur="1" fill="hold">
                                          <p:stCondLst>
                                            <p:cond delay="0"/>
                                          </p:stCondLst>
                                        </p:cTn>
                                        <p:tgtEl>
                                          <p:spTgt spid="146"/>
                                        </p:tgtEl>
                                        <p:attrNameLst>
                                          <p:attrName>style.visibility</p:attrName>
                                        </p:attrNameLst>
                                      </p:cBhvr>
                                      <p:to>
                                        <p:strVal val="visible"/>
                                      </p:to>
                                    </p:set>
                                    <p:animEffect transition="in" filter="blinds(horizontal)">
                                      <p:cBhvr>
                                        <p:cTn id="158" dur="500"/>
                                        <p:tgtEl>
                                          <p:spTgt spid="146"/>
                                        </p:tgtEl>
                                      </p:cBhvr>
                                    </p:animEffect>
                                  </p:childTnLst>
                                </p:cTn>
                              </p:par>
                            </p:childTnLst>
                          </p:cTn>
                        </p:par>
                      </p:childTnLst>
                    </p:cTn>
                  </p:par>
                  <p:par>
                    <p:cTn id="159" fill="hold">
                      <p:stCondLst>
                        <p:cond delay="indefinite"/>
                      </p:stCondLst>
                      <p:childTnLst>
                        <p:par>
                          <p:cTn id="160" fill="hold">
                            <p:stCondLst>
                              <p:cond delay="0"/>
                            </p:stCondLst>
                            <p:childTnLst>
                              <p:par>
                                <p:cTn id="161" presetID="3" presetClass="entr" presetSubtype="10" fill="hold" nodeType="clickEffect">
                                  <p:stCondLst>
                                    <p:cond delay="0"/>
                                  </p:stCondLst>
                                  <p:childTnLst>
                                    <p:set>
                                      <p:cBhvr>
                                        <p:cTn id="162" dur="1" fill="hold">
                                          <p:stCondLst>
                                            <p:cond delay="0"/>
                                          </p:stCondLst>
                                        </p:cTn>
                                        <p:tgtEl>
                                          <p:spTgt spid="147"/>
                                        </p:tgtEl>
                                        <p:attrNameLst>
                                          <p:attrName>style.visibility</p:attrName>
                                        </p:attrNameLst>
                                      </p:cBhvr>
                                      <p:to>
                                        <p:strVal val="visible"/>
                                      </p:to>
                                    </p:set>
                                    <p:animEffect transition="in" filter="blinds(horizontal)">
                                      <p:cBhvr>
                                        <p:cTn id="163" dur="500"/>
                                        <p:tgtEl>
                                          <p:spTgt spid="147"/>
                                        </p:tgtEl>
                                      </p:cBhvr>
                                    </p:animEffect>
                                  </p:childTnLst>
                                </p:cTn>
                              </p:par>
                              <p:par>
                                <p:cTn id="164" presetID="3" presetClass="entr" presetSubtype="10" fill="hold" grpId="0" nodeType="withEffect">
                                  <p:stCondLst>
                                    <p:cond delay="0"/>
                                  </p:stCondLst>
                                  <p:childTnLst>
                                    <p:set>
                                      <p:cBhvr>
                                        <p:cTn id="165" dur="1" fill="hold">
                                          <p:stCondLst>
                                            <p:cond delay="0"/>
                                          </p:stCondLst>
                                        </p:cTn>
                                        <p:tgtEl>
                                          <p:spTgt spid="149"/>
                                        </p:tgtEl>
                                        <p:attrNameLst>
                                          <p:attrName>style.visibility</p:attrName>
                                        </p:attrNameLst>
                                      </p:cBhvr>
                                      <p:to>
                                        <p:strVal val="visible"/>
                                      </p:to>
                                    </p:set>
                                    <p:animEffect transition="in" filter="blinds(horizontal)">
                                      <p:cBhvr>
                                        <p:cTn id="166" dur="500"/>
                                        <p:tgtEl>
                                          <p:spTgt spid="149"/>
                                        </p:tgtEl>
                                      </p:cBhvr>
                                    </p:animEffect>
                                  </p:childTnLst>
                                </p:cTn>
                              </p:par>
                              <p:par>
                                <p:cTn id="167" presetID="3" presetClass="entr" presetSubtype="10" fill="hold" nodeType="withEffect">
                                  <p:stCondLst>
                                    <p:cond delay="0"/>
                                  </p:stCondLst>
                                  <p:childTnLst>
                                    <p:set>
                                      <p:cBhvr>
                                        <p:cTn id="168" dur="1" fill="hold">
                                          <p:stCondLst>
                                            <p:cond delay="0"/>
                                          </p:stCondLst>
                                        </p:cTn>
                                        <p:tgtEl>
                                          <p:spTgt spid="150"/>
                                        </p:tgtEl>
                                        <p:attrNameLst>
                                          <p:attrName>style.visibility</p:attrName>
                                        </p:attrNameLst>
                                      </p:cBhvr>
                                      <p:to>
                                        <p:strVal val="visible"/>
                                      </p:to>
                                    </p:set>
                                    <p:animEffect transition="in" filter="blinds(horizontal)">
                                      <p:cBhvr>
                                        <p:cTn id="169" dur="500"/>
                                        <p:tgtEl>
                                          <p:spTgt spid="150"/>
                                        </p:tgtEl>
                                      </p:cBhvr>
                                    </p:animEffect>
                                  </p:childTnLst>
                                </p:cTn>
                              </p:par>
                              <p:par>
                                <p:cTn id="170" presetID="3" presetClass="entr" presetSubtype="10" fill="hold" nodeType="withEffect">
                                  <p:stCondLst>
                                    <p:cond delay="0"/>
                                  </p:stCondLst>
                                  <p:childTnLst>
                                    <p:set>
                                      <p:cBhvr>
                                        <p:cTn id="171" dur="1" fill="hold">
                                          <p:stCondLst>
                                            <p:cond delay="0"/>
                                          </p:stCondLst>
                                        </p:cTn>
                                        <p:tgtEl>
                                          <p:spTgt spid="151"/>
                                        </p:tgtEl>
                                        <p:attrNameLst>
                                          <p:attrName>style.visibility</p:attrName>
                                        </p:attrNameLst>
                                      </p:cBhvr>
                                      <p:to>
                                        <p:strVal val="visible"/>
                                      </p:to>
                                    </p:set>
                                    <p:animEffect transition="in" filter="blinds(horizontal)">
                                      <p:cBhvr>
                                        <p:cTn id="172" dur="500"/>
                                        <p:tgtEl>
                                          <p:spTgt spid="151"/>
                                        </p:tgtEl>
                                      </p:cBhvr>
                                    </p:animEffect>
                                  </p:childTnLst>
                                </p:cTn>
                              </p:par>
                              <p:par>
                                <p:cTn id="173" presetID="3" presetClass="entr" presetSubtype="10" fill="hold" nodeType="withEffect">
                                  <p:stCondLst>
                                    <p:cond delay="0"/>
                                  </p:stCondLst>
                                  <p:childTnLst>
                                    <p:set>
                                      <p:cBhvr>
                                        <p:cTn id="174" dur="1" fill="hold">
                                          <p:stCondLst>
                                            <p:cond delay="0"/>
                                          </p:stCondLst>
                                        </p:cTn>
                                        <p:tgtEl>
                                          <p:spTgt spid="152"/>
                                        </p:tgtEl>
                                        <p:attrNameLst>
                                          <p:attrName>style.visibility</p:attrName>
                                        </p:attrNameLst>
                                      </p:cBhvr>
                                      <p:to>
                                        <p:strVal val="visible"/>
                                      </p:to>
                                    </p:set>
                                    <p:animEffect transition="in" filter="blinds(horizontal)">
                                      <p:cBhvr>
                                        <p:cTn id="175" dur="500"/>
                                        <p:tgtEl>
                                          <p:spTgt spid="152"/>
                                        </p:tgtEl>
                                      </p:cBhvr>
                                    </p:animEffect>
                                  </p:childTnLst>
                                </p:cTn>
                              </p:par>
                              <p:par>
                                <p:cTn id="176" presetID="3" presetClass="entr" presetSubtype="10" fill="hold" grpId="0" nodeType="withEffect">
                                  <p:stCondLst>
                                    <p:cond delay="0"/>
                                  </p:stCondLst>
                                  <p:childTnLst>
                                    <p:set>
                                      <p:cBhvr>
                                        <p:cTn id="177" dur="1" fill="hold">
                                          <p:stCondLst>
                                            <p:cond delay="0"/>
                                          </p:stCondLst>
                                        </p:cTn>
                                        <p:tgtEl>
                                          <p:spTgt spid="153"/>
                                        </p:tgtEl>
                                        <p:attrNameLst>
                                          <p:attrName>style.visibility</p:attrName>
                                        </p:attrNameLst>
                                      </p:cBhvr>
                                      <p:to>
                                        <p:strVal val="visible"/>
                                      </p:to>
                                    </p:set>
                                    <p:animEffect transition="in" filter="blinds(horizontal)">
                                      <p:cBhvr>
                                        <p:cTn id="178" dur="500"/>
                                        <p:tgtEl>
                                          <p:spTgt spid="153"/>
                                        </p:tgtEl>
                                      </p:cBhvr>
                                    </p:animEffect>
                                  </p:childTnLst>
                                </p:cTn>
                              </p:par>
                              <p:par>
                                <p:cTn id="179" presetID="3" presetClass="entr" presetSubtype="10" fill="hold" grpId="0" nodeType="withEffect">
                                  <p:stCondLst>
                                    <p:cond delay="0"/>
                                  </p:stCondLst>
                                  <p:childTnLst>
                                    <p:set>
                                      <p:cBhvr>
                                        <p:cTn id="180" dur="1" fill="hold">
                                          <p:stCondLst>
                                            <p:cond delay="0"/>
                                          </p:stCondLst>
                                        </p:cTn>
                                        <p:tgtEl>
                                          <p:spTgt spid="154"/>
                                        </p:tgtEl>
                                        <p:attrNameLst>
                                          <p:attrName>style.visibility</p:attrName>
                                        </p:attrNameLst>
                                      </p:cBhvr>
                                      <p:to>
                                        <p:strVal val="visible"/>
                                      </p:to>
                                    </p:set>
                                    <p:animEffect transition="in" filter="blinds(horizontal)">
                                      <p:cBhvr>
                                        <p:cTn id="181" dur="500"/>
                                        <p:tgtEl>
                                          <p:spTgt spid="154"/>
                                        </p:tgtEl>
                                      </p:cBhvr>
                                    </p:animEffect>
                                  </p:childTnLst>
                                </p:cTn>
                              </p:par>
                              <p:par>
                                <p:cTn id="182" presetID="3" presetClass="entr" presetSubtype="10" fill="hold" nodeType="withEffect">
                                  <p:stCondLst>
                                    <p:cond delay="0"/>
                                  </p:stCondLst>
                                  <p:childTnLst>
                                    <p:set>
                                      <p:cBhvr>
                                        <p:cTn id="183" dur="1" fill="hold">
                                          <p:stCondLst>
                                            <p:cond delay="0"/>
                                          </p:stCondLst>
                                        </p:cTn>
                                        <p:tgtEl>
                                          <p:spTgt spid="155"/>
                                        </p:tgtEl>
                                        <p:attrNameLst>
                                          <p:attrName>style.visibility</p:attrName>
                                        </p:attrNameLst>
                                      </p:cBhvr>
                                      <p:to>
                                        <p:strVal val="visible"/>
                                      </p:to>
                                    </p:set>
                                    <p:animEffect transition="in" filter="blinds(horizontal)">
                                      <p:cBhvr>
                                        <p:cTn id="184" dur="500"/>
                                        <p:tgtEl>
                                          <p:spTgt spid="155"/>
                                        </p:tgtEl>
                                      </p:cBhvr>
                                    </p:animEffect>
                                  </p:childTnLst>
                                </p:cTn>
                              </p:par>
                              <p:par>
                                <p:cTn id="185" presetID="3" presetClass="entr" presetSubtype="5" fill="hold" nodeType="withEffect">
                                  <p:stCondLst>
                                    <p:cond delay="0"/>
                                  </p:stCondLst>
                                  <p:childTnLst>
                                    <p:set>
                                      <p:cBhvr>
                                        <p:cTn id="186" dur="1" fill="hold">
                                          <p:stCondLst>
                                            <p:cond delay="0"/>
                                          </p:stCondLst>
                                        </p:cTn>
                                        <p:tgtEl>
                                          <p:spTgt spid="148"/>
                                        </p:tgtEl>
                                        <p:attrNameLst>
                                          <p:attrName>style.visibility</p:attrName>
                                        </p:attrNameLst>
                                      </p:cBhvr>
                                      <p:to>
                                        <p:strVal val="visible"/>
                                      </p:to>
                                    </p:set>
                                    <p:animEffect transition="in" filter="blinds(vertical)">
                                      <p:cBhvr>
                                        <p:cTn id="187" dur="500"/>
                                        <p:tgtEl>
                                          <p:spTgt spid="148"/>
                                        </p:tgtEl>
                                      </p:cBhvr>
                                    </p:animEffect>
                                  </p:childTnLst>
                                </p:cTn>
                              </p:par>
                              <p:par>
                                <p:cTn id="188" presetID="3" presetClass="entr" presetSubtype="5" fill="hold" nodeType="withEffect">
                                  <p:stCondLst>
                                    <p:cond delay="0"/>
                                  </p:stCondLst>
                                  <p:childTnLst>
                                    <p:set>
                                      <p:cBhvr>
                                        <p:cTn id="189" dur="1" fill="hold">
                                          <p:stCondLst>
                                            <p:cond delay="0"/>
                                          </p:stCondLst>
                                        </p:cTn>
                                        <p:tgtEl>
                                          <p:spTgt spid="157"/>
                                        </p:tgtEl>
                                        <p:attrNameLst>
                                          <p:attrName>style.visibility</p:attrName>
                                        </p:attrNameLst>
                                      </p:cBhvr>
                                      <p:to>
                                        <p:strVal val="visible"/>
                                      </p:to>
                                    </p:set>
                                    <p:animEffect transition="in" filter="blinds(vertical)">
                                      <p:cBhvr>
                                        <p:cTn id="190" dur="500"/>
                                        <p:tgtEl>
                                          <p:spTgt spid="157"/>
                                        </p:tgtEl>
                                      </p:cBhvr>
                                    </p:animEffect>
                                  </p:childTnLst>
                                </p:cTn>
                              </p:par>
                              <p:par>
                                <p:cTn id="191" presetID="3" presetClass="entr" presetSubtype="10" fill="hold" grpId="0" nodeType="withEffect">
                                  <p:stCondLst>
                                    <p:cond delay="0"/>
                                  </p:stCondLst>
                                  <p:childTnLst>
                                    <p:set>
                                      <p:cBhvr>
                                        <p:cTn id="192" dur="1" fill="hold">
                                          <p:stCondLst>
                                            <p:cond delay="0"/>
                                          </p:stCondLst>
                                        </p:cTn>
                                        <p:tgtEl>
                                          <p:spTgt spid="156"/>
                                        </p:tgtEl>
                                        <p:attrNameLst>
                                          <p:attrName>style.visibility</p:attrName>
                                        </p:attrNameLst>
                                      </p:cBhvr>
                                      <p:to>
                                        <p:strVal val="visible"/>
                                      </p:to>
                                    </p:set>
                                    <p:animEffect transition="in" filter="blinds(horizontal)">
                                      <p:cBhvr>
                                        <p:cTn id="193" dur="500"/>
                                        <p:tgtEl>
                                          <p:spTgt spid="156"/>
                                        </p:tgtEl>
                                      </p:cBhvr>
                                    </p:animEffect>
                                  </p:childTnLst>
                                </p:cTn>
                              </p:par>
                              <p:par>
                                <p:cTn id="194" presetID="3" presetClass="entr" presetSubtype="10" fill="hold" grpId="0" nodeType="withEffect">
                                  <p:stCondLst>
                                    <p:cond delay="0"/>
                                  </p:stCondLst>
                                  <p:childTnLst>
                                    <p:set>
                                      <p:cBhvr>
                                        <p:cTn id="195" dur="1" fill="hold">
                                          <p:stCondLst>
                                            <p:cond delay="0"/>
                                          </p:stCondLst>
                                        </p:cTn>
                                        <p:tgtEl>
                                          <p:spTgt spid="158"/>
                                        </p:tgtEl>
                                        <p:attrNameLst>
                                          <p:attrName>style.visibility</p:attrName>
                                        </p:attrNameLst>
                                      </p:cBhvr>
                                      <p:to>
                                        <p:strVal val="visible"/>
                                      </p:to>
                                    </p:set>
                                    <p:animEffect transition="in" filter="blinds(horizontal)">
                                      <p:cBhvr>
                                        <p:cTn id="196" dur="500"/>
                                        <p:tgtEl>
                                          <p:spTgt spid="158"/>
                                        </p:tgtEl>
                                      </p:cBhvr>
                                    </p:animEffect>
                                  </p:childTnLst>
                                </p:cTn>
                              </p:par>
                              <p:par>
                                <p:cTn id="197" presetID="3" presetClass="entr" presetSubtype="10" fill="hold" grpId="0" nodeType="withEffect">
                                  <p:stCondLst>
                                    <p:cond delay="0"/>
                                  </p:stCondLst>
                                  <p:childTnLst>
                                    <p:set>
                                      <p:cBhvr>
                                        <p:cTn id="198" dur="1" fill="hold">
                                          <p:stCondLst>
                                            <p:cond delay="0"/>
                                          </p:stCondLst>
                                        </p:cTn>
                                        <p:tgtEl>
                                          <p:spTgt spid="159"/>
                                        </p:tgtEl>
                                        <p:attrNameLst>
                                          <p:attrName>style.visibility</p:attrName>
                                        </p:attrNameLst>
                                      </p:cBhvr>
                                      <p:to>
                                        <p:strVal val="visible"/>
                                      </p:to>
                                    </p:set>
                                    <p:animEffect transition="in" filter="blinds(horizontal)">
                                      <p:cBhvr>
                                        <p:cTn id="199" dur="500"/>
                                        <p:tgtEl>
                                          <p:spTgt spid="159"/>
                                        </p:tgtEl>
                                      </p:cBhvr>
                                    </p:animEffect>
                                  </p:childTnLst>
                                </p:cTn>
                              </p:par>
                              <p:par>
                                <p:cTn id="200" presetID="3" presetClass="entr" presetSubtype="10" fill="hold" nodeType="withEffect">
                                  <p:stCondLst>
                                    <p:cond delay="0"/>
                                  </p:stCondLst>
                                  <p:childTnLst>
                                    <p:set>
                                      <p:cBhvr>
                                        <p:cTn id="201" dur="1" fill="hold">
                                          <p:stCondLst>
                                            <p:cond delay="0"/>
                                          </p:stCondLst>
                                        </p:cTn>
                                        <p:tgtEl>
                                          <p:spTgt spid="160"/>
                                        </p:tgtEl>
                                        <p:attrNameLst>
                                          <p:attrName>style.visibility</p:attrName>
                                        </p:attrNameLst>
                                      </p:cBhvr>
                                      <p:to>
                                        <p:strVal val="visible"/>
                                      </p:to>
                                    </p:set>
                                    <p:animEffect transition="in" filter="blinds(horizontal)">
                                      <p:cBhvr>
                                        <p:cTn id="202" dur="500"/>
                                        <p:tgtEl>
                                          <p:spTgt spid="160"/>
                                        </p:tgtEl>
                                      </p:cBhvr>
                                    </p:animEffect>
                                  </p:childTnLst>
                                </p:cTn>
                              </p:par>
                              <p:par>
                                <p:cTn id="203" presetID="3" presetClass="entr" presetSubtype="10" fill="hold" grpId="0" nodeType="withEffect">
                                  <p:stCondLst>
                                    <p:cond delay="0"/>
                                  </p:stCondLst>
                                  <p:childTnLst>
                                    <p:set>
                                      <p:cBhvr>
                                        <p:cTn id="204" dur="1" fill="hold">
                                          <p:stCondLst>
                                            <p:cond delay="0"/>
                                          </p:stCondLst>
                                        </p:cTn>
                                        <p:tgtEl>
                                          <p:spTgt spid="161"/>
                                        </p:tgtEl>
                                        <p:attrNameLst>
                                          <p:attrName>style.visibility</p:attrName>
                                        </p:attrNameLst>
                                      </p:cBhvr>
                                      <p:to>
                                        <p:strVal val="visible"/>
                                      </p:to>
                                    </p:set>
                                    <p:animEffect transition="in" filter="blinds(horizontal)">
                                      <p:cBhvr>
                                        <p:cTn id="205" dur="500"/>
                                        <p:tgtEl>
                                          <p:spTgt spid="161"/>
                                        </p:tgtEl>
                                      </p:cBhvr>
                                    </p:animEffect>
                                  </p:childTnLst>
                                </p:cTn>
                              </p:par>
                              <p:par>
                                <p:cTn id="206" presetID="3" presetClass="entr" presetSubtype="5" fill="hold" nodeType="withEffect">
                                  <p:stCondLst>
                                    <p:cond delay="0"/>
                                  </p:stCondLst>
                                  <p:childTnLst>
                                    <p:set>
                                      <p:cBhvr>
                                        <p:cTn id="207" dur="1" fill="hold">
                                          <p:stCondLst>
                                            <p:cond delay="0"/>
                                          </p:stCondLst>
                                        </p:cTn>
                                        <p:tgtEl>
                                          <p:spTgt spid="147"/>
                                        </p:tgtEl>
                                        <p:attrNameLst>
                                          <p:attrName>style.visibility</p:attrName>
                                        </p:attrNameLst>
                                      </p:cBhvr>
                                      <p:to>
                                        <p:strVal val="visible"/>
                                      </p:to>
                                    </p:set>
                                    <p:animEffect transition="in" filter="blinds(vertical)">
                                      <p:cBhvr>
                                        <p:cTn id="208" dur="500"/>
                                        <p:tgtEl>
                                          <p:spTgt spid="147"/>
                                        </p:tgtEl>
                                      </p:cBhvr>
                                    </p:animEffect>
                                  </p:childTnLst>
                                </p:cTn>
                              </p:par>
                            </p:childTnLst>
                          </p:cTn>
                        </p:par>
                      </p:childTnLst>
                    </p:cTn>
                  </p:par>
                  <p:par>
                    <p:cTn id="209" fill="hold">
                      <p:stCondLst>
                        <p:cond delay="indefinite"/>
                      </p:stCondLst>
                      <p:childTnLst>
                        <p:par>
                          <p:cTn id="210" fill="hold">
                            <p:stCondLst>
                              <p:cond delay="0"/>
                            </p:stCondLst>
                            <p:childTnLst>
                              <p:par>
                                <p:cTn id="211" presetID="3" presetClass="entr" presetSubtype="10" fill="hold" nodeType="clickEffect">
                                  <p:stCondLst>
                                    <p:cond delay="0"/>
                                  </p:stCondLst>
                                  <p:childTnLst>
                                    <p:set>
                                      <p:cBhvr>
                                        <p:cTn id="212" dur="1" fill="hold">
                                          <p:stCondLst>
                                            <p:cond delay="0"/>
                                          </p:stCondLst>
                                        </p:cTn>
                                        <p:tgtEl>
                                          <p:spTgt spid="162">
                                            <p:txEl>
                                              <p:pRg st="0" end="0"/>
                                            </p:txEl>
                                          </p:spTgt>
                                        </p:tgtEl>
                                        <p:attrNameLst>
                                          <p:attrName>style.visibility</p:attrName>
                                        </p:attrNameLst>
                                      </p:cBhvr>
                                      <p:to>
                                        <p:strVal val="visible"/>
                                      </p:to>
                                    </p:set>
                                    <p:animEffect transition="in" filter="blinds(horizontal)">
                                      <p:cBhvr>
                                        <p:cTn id="213" dur="500"/>
                                        <p:tgtEl>
                                          <p:spTgt spid="162">
                                            <p:txEl>
                                              <p:pRg st="0" end="0"/>
                                            </p:txEl>
                                          </p:spTgt>
                                        </p:tgtEl>
                                      </p:cBhvr>
                                    </p:animEffect>
                                  </p:childTnLst>
                                </p:cTn>
                              </p:par>
                            </p:childTnLst>
                          </p:cTn>
                        </p:par>
                      </p:childTnLst>
                    </p:cTn>
                  </p:par>
                  <p:par>
                    <p:cTn id="214" fill="hold">
                      <p:stCondLst>
                        <p:cond delay="indefinite"/>
                      </p:stCondLst>
                      <p:childTnLst>
                        <p:par>
                          <p:cTn id="215" fill="hold">
                            <p:stCondLst>
                              <p:cond delay="0"/>
                            </p:stCondLst>
                            <p:childTnLst>
                              <p:par>
                                <p:cTn id="216" presetID="3" presetClass="entr" presetSubtype="10" fill="hold" nodeType="clickEffect">
                                  <p:stCondLst>
                                    <p:cond delay="0"/>
                                  </p:stCondLst>
                                  <p:childTnLst>
                                    <p:set>
                                      <p:cBhvr>
                                        <p:cTn id="217" dur="1" fill="hold">
                                          <p:stCondLst>
                                            <p:cond delay="0"/>
                                          </p:stCondLst>
                                        </p:cTn>
                                        <p:tgtEl>
                                          <p:spTgt spid="162">
                                            <p:txEl>
                                              <p:pRg st="2" end="2"/>
                                            </p:txEl>
                                          </p:spTgt>
                                        </p:tgtEl>
                                        <p:attrNameLst>
                                          <p:attrName>style.visibility</p:attrName>
                                        </p:attrNameLst>
                                      </p:cBhvr>
                                      <p:to>
                                        <p:strVal val="visible"/>
                                      </p:to>
                                    </p:set>
                                    <p:animEffect transition="in" filter="blinds(horizontal)">
                                      <p:cBhvr>
                                        <p:cTn id="218" dur="500"/>
                                        <p:tgtEl>
                                          <p:spTgt spid="162">
                                            <p:txEl>
                                              <p:pRg st="2" end="2"/>
                                            </p:txEl>
                                          </p:spTgt>
                                        </p:tgtEl>
                                      </p:cBhvr>
                                    </p:animEffect>
                                  </p:childTnLst>
                                </p:cTn>
                              </p:par>
                            </p:childTnLst>
                          </p:cTn>
                        </p:par>
                      </p:childTnLst>
                    </p:cTn>
                  </p:par>
                  <p:par>
                    <p:cTn id="219" fill="hold">
                      <p:stCondLst>
                        <p:cond delay="indefinite"/>
                      </p:stCondLst>
                      <p:childTnLst>
                        <p:par>
                          <p:cTn id="220" fill="hold">
                            <p:stCondLst>
                              <p:cond delay="0"/>
                            </p:stCondLst>
                            <p:childTnLst>
                              <p:par>
                                <p:cTn id="221" presetID="3" presetClass="entr" presetSubtype="10" fill="hold" nodeType="clickEffect">
                                  <p:stCondLst>
                                    <p:cond delay="0"/>
                                  </p:stCondLst>
                                  <p:childTnLst>
                                    <p:set>
                                      <p:cBhvr>
                                        <p:cTn id="222" dur="1" fill="hold">
                                          <p:stCondLst>
                                            <p:cond delay="0"/>
                                          </p:stCondLst>
                                        </p:cTn>
                                        <p:tgtEl>
                                          <p:spTgt spid="3">
                                            <p:txEl>
                                              <p:pRg st="6" end="6"/>
                                            </p:txEl>
                                          </p:spTgt>
                                        </p:tgtEl>
                                        <p:attrNameLst>
                                          <p:attrName>style.visibility</p:attrName>
                                        </p:attrNameLst>
                                      </p:cBhvr>
                                      <p:to>
                                        <p:strVal val="visible"/>
                                      </p:to>
                                    </p:set>
                                    <p:animEffect transition="in" filter="blinds(horizontal)">
                                      <p:cBhvr>
                                        <p:cTn id="22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 grpId="0"/>
      <p:bldP spid="95" grpId="0" animBg="1"/>
      <p:bldP spid="96" grpId="0" animBg="1"/>
      <p:bldP spid="100" grpId="0"/>
      <p:bldP spid="104" grpId="0"/>
      <p:bldP spid="106" grpId="0"/>
      <p:bldP spid="116" grpId="0"/>
      <p:bldP spid="119" grpId="0"/>
      <p:bldP spid="123" grpId="0" animBg="1"/>
      <p:bldP spid="124" grpId="0" animBg="1"/>
      <p:bldP spid="126" grpId="0"/>
      <p:bldP spid="128" grpId="0"/>
      <p:bldP spid="129" grpId="0"/>
      <p:bldP spid="131" grpId="0"/>
      <p:bldP spid="134" grpId="0"/>
      <p:bldP spid="138" grpId="0" animBg="1"/>
      <p:bldP spid="139" grpId="0" animBg="1"/>
      <p:bldP spid="141" grpId="0"/>
      <p:bldP spid="143" grpId="0"/>
      <p:bldP spid="144" grpId="0"/>
      <p:bldP spid="146" grpId="0"/>
      <p:bldP spid="149" grpId="0"/>
      <p:bldP spid="153" grpId="0" animBg="1"/>
      <p:bldP spid="154" grpId="0" animBg="1"/>
      <p:bldP spid="156" grpId="0"/>
      <p:bldP spid="158" grpId="0"/>
      <p:bldP spid="159" grpId="0"/>
      <p:bldP spid="16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9C1568B-E78F-4828-A04B-76140F6FC83F}"/>
              </a:ext>
            </a:extLst>
          </p:cNvPr>
          <p:cNvSpPr/>
          <p:nvPr/>
        </p:nvSpPr>
        <p:spPr>
          <a:xfrm>
            <a:off x="1264803" y="2212739"/>
            <a:ext cx="6632265" cy="2531462"/>
          </a:xfrm>
          <a:prstGeom prst="rect">
            <a:avLst/>
          </a:prstGeom>
          <a:noFill/>
        </p:spPr>
        <p:txBody>
          <a:bodyPr wrap="none" lIns="68580" tIns="34290" rIns="68580" bIns="34290">
            <a:spAutoFit/>
          </a:bodyPr>
          <a:lstStyle/>
          <a:p>
            <a:pPr algn="ctr"/>
            <a:r>
              <a:rPr lang="en-US" altLang="ja-JP" sz="8000" b="1" dirty="0">
                <a:ln w="38100">
                  <a:solidFill>
                    <a:schemeClr val="tx1"/>
                  </a:solidFill>
                  <a:prstDash val="solid"/>
                </a:ln>
                <a:solidFill>
                  <a:srgbClr val="006600"/>
                </a:solidFill>
                <a:effectLst>
                  <a:outerShdw blurRad="50800" dist="38100" dir="16200000" rotWithShape="0">
                    <a:prstClr val="black">
                      <a:alpha val="40000"/>
                    </a:prstClr>
                  </a:outerShdw>
                </a:effectLst>
                <a:latin typeface="Papyrus" panose="03070502060502030205" pitchFamily="66" charset="0"/>
                <a:ea typeface="HGGyoshotai" panose="03000609000000000000" pitchFamily="65" charset="-128"/>
                <a:cs typeface="Segoe UI Black" panose="020B0A02040204020203" pitchFamily="34" charset="0"/>
              </a:rPr>
              <a:t>Teachings for </a:t>
            </a:r>
          </a:p>
          <a:p>
            <a:pPr algn="ctr"/>
            <a:r>
              <a:rPr lang="en-US" altLang="ja-JP" sz="8000" b="1" dirty="0">
                <a:ln w="38100">
                  <a:solidFill>
                    <a:schemeClr val="tx1"/>
                  </a:solidFill>
                  <a:prstDash val="solid"/>
                </a:ln>
                <a:solidFill>
                  <a:srgbClr val="006600"/>
                </a:solidFill>
                <a:effectLst>
                  <a:outerShdw blurRad="50800" dist="38100" dir="16200000" rotWithShape="0">
                    <a:prstClr val="black">
                      <a:alpha val="40000"/>
                    </a:prstClr>
                  </a:outerShdw>
                </a:effectLst>
                <a:latin typeface="Papyrus" panose="03070502060502030205" pitchFamily="66" charset="0"/>
                <a:ea typeface="HGGyoshotai" panose="03000609000000000000" pitchFamily="65" charset="-128"/>
                <a:cs typeface="Segoe UI Black" panose="020B0A02040204020203" pitchFamily="34" charset="0"/>
              </a:rPr>
              <a:t>exercise 4B</a:t>
            </a:r>
            <a:endParaRPr lang="ja-JP" altLang="en-US" sz="8000" b="1" dirty="0">
              <a:ln w="38100">
                <a:solidFill>
                  <a:schemeClr val="tx1"/>
                </a:solidFill>
                <a:prstDash val="solid"/>
              </a:ln>
              <a:solidFill>
                <a:srgbClr val="006600"/>
              </a:solidFill>
              <a:effectLst>
                <a:outerShdw blurRad="50800" dist="38100" dir="16200000" rotWithShape="0">
                  <a:prstClr val="black">
                    <a:alpha val="40000"/>
                  </a:prstClr>
                </a:outerShdw>
              </a:effectLst>
              <a:latin typeface="Papyrus" panose="03070502060502030205" pitchFamily="66" charset="0"/>
              <a:ea typeface="HGGyoshotai" panose="03000609000000000000" pitchFamily="65" charset="-128"/>
              <a:cs typeface="Segoe UI Black" panose="020B0A02040204020203" pitchFamily="34" charset="0"/>
            </a:endParaRPr>
          </a:p>
        </p:txBody>
      </p:sp>
    </p:spTree>
    <p:extLst>
      <p:ext uri="{BB962C8B-B14F-4D97-AF65-F5344CB8AC3E}">
        <p14:creationId xmlns:p14="http://schemas.microsoft.com/office/powerpoint/2010/main" val="41475343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6484" y="1600200"/>
            <a:ext cx="3373819" cy="4525963"/>
          </a:xfrm>
        </p:spPr>
        <p:txBody>
          <a:bodyPr>
            <a:normAutofit/>
          </a:bodyPr>
          <a:lstStyle/>
          <a:p>
            <a:pPr marL="0" indent="0" algn="ctr">
              <a:buNone/>
            </a:pPr>
            <a:r>
              <a:rPr lang="en-GB" sz="1400" b="1" dirty="0">
                <a:latin typeface="Comic Sans MS" pitchFamily="66" charset="0"/>
              </a:rPr>
              <a:t>You can also apply Newton’s Law of Restitution to problems involving direct collision with a smooth plane surface perpendicular to the direction of motion (</a:t>
            </a:r>
            <a:r>
              <a:rPr lang="en-GB" sz="1400" b="1" dirty="0" err="1">
                <a:latin typeface="Comic Sans MS" pitchFamily="66" charset="0"/>
              </a:rPr>
              <a:t>ie</a:t>
            </a:r>
            <a:r>
              <a:rPr lang="en-GB" sz="1400" b="1" dirty="0">
                <a:latin typeface="Comic Sans MS" pitchFamily="66" charset="0"/>
              </a:rPr>
              <a:t> – a wall!)</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The diagram shows the motion of an object bouncing off a smooth plane surface</a:t>
            </a:r>
          </a:p>
        </p:txBody>
      </p:sp>
      <p:sp>
        <p:nvSpPr>
          <p:cNvPr id="10" name="Oval 9"/>
          <p:cNvSpPr/>
          <p:nvPr/>
        </p:nvSpPr>
        <p:spPr>
          <a:xfrm>
            <a:off x="47244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70104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2" name="Straight Arrow Connector 11"/>
          <p:cNvCxnSpPr/>
          <p:nvPr/>
        </p:nvCxnSpPr>
        <p:spPr>
          <a:xfrm>
            <a:off x="4648200" y="21336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6934200" y="21336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4721194" y="1828800"/>
            <a:ext cx="277641" cy="307777"/>
          </a:xfrm>
          <a:prstGeom prst="rect">
            <a:avLst/>
          </a:prstGeom>
          <a:noFill/>
        </p:spPr>
        <p:txBody>
          <a:bodyPr wrap="none" rtlCol="0">
            <a:spAutoFit/>
          </a:bodyPr>
          <a:lstStyle/>
          <a:p>
            <a:pPr algn="ctr"/>
            <a:r>
              <a:rPr lang="en-GB" sz="1400" dirty="0">
                <a:latin typeface="Comic Sans MS" pitchFamily="66" charset="0"/>
              </a:rPr>
              <a:t>u</a:t>
            </a:r>
          </a:p>
        </p:txBody>
      </p:sp>
      <p:sp>
        <p:nvSpPr>
          <p:cNvPr id="15" name="TextBox 14"/>
          <p:cNvSpPr txBox="1"/>
          <p:nvPr/>
        </p:nvSpPr>
        <p:spPr>
          <a:xfrm>
            <a:off x="7010400" y="1828800"/>
            <a:ext cx="271228" cy="307777"/>
          </a:xfrm>
          <a:prstGeom prst="rect">
            <a:avLst/>
          </a:prstGeom>
          <a:noFill/>
        </p:spPr>
        <p:txBody>
          <a:bodyPr wrap="none" rtlCol="0">
            <a:spAutoFit/>
          </a:bodyPr>
          <a:lstStyle/>
          <a:p>
            <a:pPr algn="ctr"/>
            <a:r>
              <a:rPr lang="en-GB" sz="1400" dirty="0">
                <a:latin typeface="Comic Sans MS" pitchFamily="66" charset="0"/>
              </a:rPr>
              <a:t>v</a:t>
            </a:r>
          </a:p>
        </p:txBody>
      </p:sp>
      <p:cxnSp>
        <p:nvCxnSpPr>
          <p:cNvPr id="17" name="Straight Connector 16"/>
          <p:cNvCxnSpPr/>
          <p:nvPr/>
        </p:nvCxnSpPr>
        <p:spPr>
          <a:xfrm>
            <a:off x="5638800" y="2057400"/>
            <a:ext cx="0" cy="91440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4495800" y="1447800"/>
            <a:ext cx="1426994" cy="307777"/>
          </a:xfrm>
          <a:prstGeom prst="rect">
            <a:avLst/>
          </a:prstGeom>
          <a:noFill/>
        </p:spPr>
        <p:txBody>
          <a:bodyPr wrap="none" rtlCol="0">
            <a:spAutoFit/>
          </a:bodyPr>
          <a:lstStyle/>
          <a:p>
            <a:r>
              <a:rPr lang="en-GB" sz="1400" b="1" dirty="0">
                <a:latin typeface="Comic Sans MS" pitchFamily="66" charset="0"/>
              </a:rPr>
              <a:t>Before impact</a:t>
            </a:r>
          </a:p>
        </p:txBody>
      </p:sp>
      <p:sp>
        <p:nvSpPr>
          <p:cNvPr id="21" name="TextBox 20"/>
          <p:cNvSpPr txBox="1"/>
          <p:nvPr/>
        </p:nvSpPr>
        <p:spPr>
          <a:xfrm>
            <a:off x="6781800" y="1447800"/>
            <a:ext cx="1321196" cy="307777"/>
          </a:xfrm>
          <a:prstGeom prst="rect">
            <a:avLst/>
          </a:prstGeom>
          <a:noFill/>
        </p:spPr>
        <p:txBody>
          <a:bodyPr wrap="none" rtlCol="0">
            <a:spAutoFit/>
          </a:bodyPr>
          <a:lstStyle/>
          <a:p>
            <a:r>
              <a:rPr lang="en-GB" sz="1400" b="1" dirty="0">
                <a:latin typeface="Comic Sans MS" pitchFamily="66" charset="0"/>
              </a:rPr>
              <a:t>After impact</a:t>
            </a:r>
          </a:p>
        </p:txBody>
      </p:sp>
      <p:cxnSp>
        <p:nvCxnSpPr>
          <p:cNvPr id="22" name="Straight Connector 21"/>
          <p:cNvCxnSpPr/>
          <p:nvPr/>
        </p:nvCxnSpPr>
        <p:spPr>
          <a:xfrm>
            <a:off x="7848600" y="2057400"/>
            <a:ext cx="0" cy="91440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3962400" y="3276600"/>
            <a:ext cx="4724400" cy="523220"/>
          </a:xfrm>
          <a:prstGeom prst="rect">
            <a:avLst/>
          </a:prstGeom>
          <a:noFill/>
        </p:spPr>
        <p:txBody>
          <a:bodyPr wrap="square" rtlCol="0">
            <a:spAutoFit/>
          </a:bodyPr>
          <a:lstStyle/>
          <a:p>
            <a:pPr algn="ctr"/>
            <a:r>
              <a:rPr lang="en-GB" sz="1400" dirty="0">
                <a:latin typeface="Comic Sans MS" pitchFamily="66" charset="0"/>
              </a:rPr>
              <a:t>The smooth plane can be thought of as having an initial speed and final speed of 0</a:t>
            </a:r>
          </a:p>
        </p:txBody>
      </p:sp>
      <mc:AlternateContent xmlns:mc="http://schemas.openxmlformats.org/markup-compatibility/2006" xmlns:a14="http://schemas.microsoft.com/office/drawing/2010/main">
        <mc:Choice Requires="a14">
          <p:sp>
            <p:nvSpPr>
              <p:cNvPr id="24" name="TextBox 23"/>
              <p:cNvSpPr txBox="1"/>
              <p:nvPr/>
            </p:nvSpPr>
            <p:spPr>
              <a:xfrm>
                <a:off x="4038600" y="3962400"/>
                <a:ext cx="3198376" cy="53963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𝑠𝑝𝑒𝑒𝑑</m:t>
                          </m:r>
                          <m:r>
                            <a:rPr lang="en-GB" sz="1400" b="0" i="1" smtClean="0">
                              <a:latin typeface="Cambria Math"/>
                            </a:rPr>
                            <m:t> </m:t>
                          </m:r>
                          <m:r>
                            <a:rPr lang="en-GB" sz="1400" b="0" i="1" smtClean="0">
                              <a:latin typeface="Cambria Math"/>
                            </a:rPr>
                            <m:t>𝑜𝑓</m:t>
                          </m:r>
                          <m:r>
                            <a:rPr lang="en-GB" sz="1400" b="0" i="1" smtClean="0">
                              <a:latin typeface="Cambria Math"/>
                            </a:rPr>
                            <m:t> </m:t>
                          </m:r>
                          <m:r>
                            <a:rPr lang="en-GB" sz="1400" b="0" i="1" smtClean="0">
                              <a:latin typeface="Cambria Math"/>
                            </a:rPr>
                            <m:t>𝑠𝑒𝑝𝑎𝑟𝑎𝑡𝑖𝑜𝑛</m:t>
                          </m:r>
                          <m:r>
                            <a:rPr lang="en-GB" sz="1400" b="0" i="1" smtClean="0">
                              <a:latin typeface="Cambria Math"/>
                            </a:rPr>
                            <m:t> </m:t>
                          </m:r>
                          <m:r>
                            <a:rPr lang="en-GB" sz="1400" b="0" i="1" smtClean="0">
                              <a:latin typeface="Cambria Math"/>
                            </a:rPr>
                            <m:t>𝑜𝑓</m:t>
                          </m:r>
                          <m:r>
                            <a:rPr lang="en-GB" sz="1400" b="0" i="1" smtClean="0">
                              <a:latin typeface="Cambria Math"/>
                            </a:rPr>
                            <m:t> </m:t>
                          </m:r>
                          <m:r>
                            <a:rPr lang="en-GB" sz="1400" b="0" i="1" smtClean="0">
                              <a:latin typeface="Cambria Math"/>
                            </a:rPr>
                            <m:t>𝑝𝑎𝑟𝑡𝑖𝑐𝑙𝑒𝑠</m:t>
                          </m:r>
                        </m:num>
                        <m:den>
                          <m:r>
                            <a:rPr lang="en-GB" sz="1400" b="0" i="1" smtClean="0">
                              <a:latin typeface="Cambria Math"/>
                            </a:rPr>
                            <m:t>𝑠𝑝𝑒𝑒𝑑</m:t>
                          </m:r>
                          <m:r>
                            <a:rPr lang="en-GB" sz="1400" b="0" i="1" smtClean="0">
                              <a:latin typeface="Cambria Math"/>
                            </a:rPr>
                            <m:t> </m:t>
                          </m:r>
                          <m:r>
                            <a:rPr lang="en-GB" sz="1400" b="0" i="1" smtClean="0">
                              <a:latin typeface="Cambria Math"/>
                            </a:rPr>
                            <m:t>𝑜𝑓</m:t>
                          </m:r>
                          <m:r>
                            <a:rPr lang="en-GB" sz="1400" b="0" i="1" smtClean="0">
                              <a:latin typeface="Cambria Math"/>
                            </a:rPr>
                            <m:t> </m:t>
                          </m:r>
                          <m:r>
                            <a:rPr lang="en-GB" sz="1400" b="0" i="1" smtClean="0">
                              <a:latin typeface="Cambria Math"/>
                            </a:rPr>
                            <m:t>𝑎𝑝𝑝𝑟𝑜𝑎𝑐h</m:t>
                          </m:r>
                          <m:r>
                            <a:rPr lang="en-GB" sz="1400" b="0" i="1" smtClean="0">
                              <a:latin typeface="Cambria Math"/>
                            </a:rPr>
                            <m:t> </m:t>
                          </m:r>
                          <m:r>
                            <a:rPr lang="en-GB" sz="1400" b="0" i="1" smtClean="0">
                              <a:latin typeface="Cambria Math"/>
                            </a:rPr>
                            <m:t>𝑜𝑓</m:t>
                          </m:r>
                          <m:r>
                            <a:rPr lang="en-GB" sz="1400" b="0" i="1" smtClean="0">
                              <a:latin typeface="Cambria Math"/>
                            </a:rPr>
                            <m:t> </m:t>
                          </m:r>
                          <m:r>
                            <a:rPr lang="en-GB" sz="1400" b="0" i="1" smtClean="0">
                              <a:latin typeface="Cambria Math"/>
                            </a:rPr>
                            <m:t>𝑝𝑎𝑟𝑡𝑖𝑐𝑙𝑒𝑠</m:t>
                          </m:r>
                        </m:den>
                      </m:f>
                    </m:oMath>
                  </m:oMathPara>
                </a14:m>
                <a:endParaRPr lang="en-GB" sz="1400" dirty="0"/>
              </a:p>
            </p:txBody>
          </p:sp>
        </mc:Choice>
        <mc:Fallback xmlns="">
          <p:sp>
            <p:nvSpPr>
              <p:cNvPr id="24" name="TextBox 23"/>
              <p:cNvSpPr txBox="1">
                <a:spLocks noRot="1" noChangeAspect="1" noMove="1" noResize="1" noEditPoints="1" noAdjustHandles="1" noChangeArrowheads="1" noChangeShapeType="1" noTextEdit="1"/>
              </p:cNvSpPr>
              <p:nvPr/>
            </p:nvSpPr>
            <p:spPr>
              <a:xfrm>
                <a:off x="4038600" y="3962400"/>
                <a:ext cx="3198376" cy="539635"/>
              </a:xfrm>
              <a:prstGeom prst="rect">
                <a:avLst/>
              </a:prstGeom>
              <a:blipFill rotWithShape="1">
                <a:blip r:embed="rId8"/>
                <a:stretch>
                  <a:fillRect b="-4494"/>
                </a:stretch>
              </a:blipFill>
            </p:spPr>
            <p:txBody>
              <a:bodyPr/>
              <a:lstStyle/>
              <a:p>
                <a:r>
                  <a:rPr lang="en-GB">
                    <a:noFill/>
                  </a:rPr>
                  <a:t> </a:t>
                </a:r>
              </a:p>
            </p:txBody>
          </p:sp>
        </mc:Fallback>
      </mc:AlternateContent>
      <p:sp>
        <p:nvSpPr>
          <p:cNvPr id="25" name="TextBox 24"/>
          <p:cNvSpPr txBox="1"/>
          <p:nvPr/>
        </p:nvSpPr>
        <p:spPr>
          <a:xfrm>
            <a:off x="4572000" y="2743200"/>
            <a:ext cx="978152" cy="523220"/>
          </a:xfrm>
          <a:prstGeom prst="rect">
            <a:avLst/>
          </a:prstGeom>
          <a:noFill/>
        </p:spPr>
        <p:txBody>
          <a:bodyPr wrap="none" rtlCol="0">
            <a:spAutoFit/>
          </a:bodyPr>
          <a:lstStyle/>
          <a:p>
            <a:pPr algn="ctr"/>
            <a:r>
              <a:rPr lang="en-GB" sz="1400" dirty="0">
                <a:solidFill>
                  <a:srgbClr val="FF0000"/>
                </a:solidFill>
                <a:latin typeface="Comic Sans MS" pitchFamily="66" charset="0"/>
              </a:rPr>
              <a:t>Approach</a:t>
            </a:r>
          </a:p>
          <a:p>
            <a:pPr algn="ctr"/>
            <a:r>
              <a:rPr lang="en-GB" sz="1400" dirty="0">
                <a:solidFill>
                  <a:srgbClr val="FF0000"/>
                </a:solidFill>
                <a:latin typeface="Comic Sans MS" pitchFamily="66" charset="0"/>
              </a:rPr>
              <a:t>u – 0 = u</a:t>
            </a:r>
          </a:p>
        </p:txBody>
      </p:sp>
      <p:sp>
        <p:nvSpPr>
          <p:cNvPr id="26" name="TextBox 25"/>
          <p:cNvSpPr txBox="1"/>
          <p:nvPr/>
        </p:nvSpPr>
        <p:spPr>
          <a:xfrm>
            <a:off x="6781800" y="2743200"/>
            <a:ext cx="1096775" cy="523220"/>
          </a:xfrm>
          <a:prstGeom prst="rect">
            <a:avLst/>
          </a:prstGeom>
          <a:noFill/>
        </p:spPr>
        <p:txBody>
          <a:bodyPr wrap="none" rtlCol="0">
            <a:spAutoFit/>
          </a:bodyPr>
          <a:lstStyle/>
          <a:p>
            <a:pPr algn="ctr"/>
            <a:r>
              <a:rPr lang="en-GB" sz="1400" dirty="0">
                <a:solidFill>
                  <a:srgbClr val="FF0000"/>
                </a:solidFill>
                <a:latin typeface="Comic Sans MS" pitchFamily="66" charset="0"/>
              </a:rPr>
              <a:t>Separation</a:t>
            </a:r>
          </a:p>
          <a:p>
            <a:pPr algn="ctr"/>
            <a:r>
              <a:rPr lang="en-GB" sz="1400" dirty="0">
                <a:solidFill>
                  <a:srgbClr val="FF0000"/>
                </a:solidFill>
                <a:latin typeface="Comic Sans MS" pitchFamily="66" charset="0"/>
              </a:rPr>
              <a:t>0 - - v = v</a:t>
            </a:r>
          </a:p>
        </p:txBody>
      </p:sp>
      <mc:AlternateContent xmlns:mc="http://schemas.openxmlformats.org/markup-compatibility/2006" xmlns:a14="http://schemas.microsoft.com/office/drawing/2010/main">
        <mc:Choice Requires="a14">
          <p:sp>
            <p:nvSpPr>
              <p:cNvPr id="27" name="TextBox 26"/>
              <p:cNvSpPr txBox="1"/>
              <p:nvPr/>
            </p:nvSpPr>
            <p:spPr>
              <a:xfrm>
                <a:off x="4038600" y="4648200"/>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27" name="TextBox 26"/>
              <p:cNvSpPr txBox="1">
                <a:spLocks noRot="1" noChangeAspect="1" noMove="1" noResize="1" noEditPoints="1" noAdjustHandles="1" noChangeArrowheads="1" noChangeShapeType="1" noTextEdit="1"/>
              </p:cNvSpPr>
              <p:nvPr/>
            </p:nvSpPr>
            <p:spPr>
              <a:xfrm>
                <a:off x="4038600" y="4648200"/>
                <a:ext cx="660052" cy="461665"/>
              </a:xfrm>
              <a:prstGeom prst="rect">
                <a:avLst/>
              </a:prstGeom>
              <a:blipFill rotWithShape="1">
                <a:blip r:embed="rId9"/>
                <a:stretch>
                  <a:fillRect/>
                </a:stretch>
              </a:blipFill>
            </p:spPr>
            <p:txBody>
              <a:bodyPr/>
              <a:lstStyle/>
              <a:p>
                <a:r>
                  <a:rPr lang="en-GB">
                    <a:noFill/>
                  </a:rPr>
                  <a:t> </a:t>
                </a:r>
              </a:p>
            </p:txBody>
          </p:sp>
        </mc:Fallback>
      </mc:AlternateContent>
      <p:sp>
        <p:nvSpPr>
          <p:cNvPr id="28" name="TextBox 27"/>
          <p:cNvSpPr txBox="1"/>
          <p:nvPr/>
        </p:nvSpPr>
        <p:spPr>
          <a:xfrm>
            <a:off x="3810000" y="5334000"/>
            <a:ext cx="5105400" cy="523220"/>
          </a:xfrm>
          <a:prstGeom prst="rect">
            <a:avLst/>
          </a:prstGeom>
          <a:noFill/>
        </p:spPr>
        <p:txBody>
          <a:bodyPr wrap="square" rtlCol="0">
            <a:spAutoFit/>
          </a:bodyPr>
          <a:lstStyle/>
          <a:p>
            <a:pPr algn="ctr"/>
            <a:r>
              <a:rPr lang="en-GB" sz="1400" dirty="0">
                <a:latin typeface="Comic Sans MS" pitchFamily="66" charset="0"/>
              </a:rPr>
              <a:t>You can use this formula for the coefficient of restitution for a particle colliding with a perpendicular plane</a:t>
            </a:r>
          </a:p>
        </p:txBody>
      </p:sp>
      <p:sp>
        <p:nvSpPr>
          <p:cNvPr id="29" name="Arc 28"/>
          <p:cNvSpPr/>
          <p:nvPr/>
        </p:nvSpPr>
        <p:spPr>
          <a:xfrm>
            <a:off x="7086600" y="4267200"/>
            <a:ext cx="457200" cy="6096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0" name="TextBox 29"/>
          <p:cNvSpPr txBox="1"/>
          <p:nvPr/>
        </p:nvSpPr>
        <p:spPr>
          <a:xfrm>
            <a:off x="7467600" y="4419600"/>
            <a:ext cx="14478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31" name="TextBox 30"/>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31" name="TextBox 30"/>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10"/>
                <a:stretch>
                  <a:fillRect/>
                </a:stretch>
              </a:blipFill>
            </p:spPr>
            <p:txBody>
              <a:bodyPr/>
              <a:lstStyle/>
              <a:p>
                <a:r>
                  <a:rPr lang="en-GB">
                    <a:noFill/>
                  </a:rPr>
                  <a:t> </a:t>
                </a:r>
              </a:p>
            </p:txBody>
          </p:sp>
        </mc:Fallback>
      </mc:AlternateContent>
      <p:sp>
        <p:nvSpPr>
          <p:cNvPr id="32" name="TextBox 31"/>
          <p:cNvSpPr txBox="1"/>
          <p:nvPr/>
        </p:nvSpPr>
        <p:spPr>
          <a:xfrm>
            <a:off x="7696200" y="1752600"/>
            <a:ext cx="293670" cy="307777"/>
          </a:xfrm>
          <a:prstGeom prst="rect">
            <a:avLst/>
          </a:prstGeom>
          <a:noFill/>
        </p:spPr>
        <p:txBody>
          <a:bodyPr wrap="none" rtlCol="0">
            <a:spAutoFit/>
          </a:bodyPr>
          <a:lstStyle/>
          <a:p>
            <a:pPr algn="ctr"/>
            <a:r>
              <a:rPr lang="en-GB" sz="1400" dirty="0">
                <a:latin typeface="Comic Sans MS" pitchFamily="66" charset="0"/>
              </a:rPr>
              <a:t>0</a:t>
            </a:r>
          </a:p>
        </p:txBody>
      </p:sp>
      <p:sp>
        <p:nvSpPr>
          <p:cNvPr id="33" name="TextBox 32"/>
          <p:cNvSpPr txBox="1"/>
          <p:nvPr/>
        </p:nvSpPr>
        <p:spPr>
          <a:xfrm>
            <a:off x="5486400" y="1752600"/>
            <a:ext cx="293670" cy="307777"/>
          </a:xfrm>
          <a:prstGeom prst="rect">
            <a:avLst/>
          </a:prstGeom>
          <a:noFill/>
        </p:spPr>
        <p:txBody>
          <a:bodyPr wrap="none" rtlCol="0">
            <a:spAutoFit/>
          </a:bodyPr>
          <a:lstStyle/>
          <a:p>
            <a:pPr algn="ctr"/>
            <a:r>
              <a:rPr lang="en-GB" sz="1400" dirty="0">
                <a:latin typeface="Comic Sans MS" pitchFamily="66" charset="0"/>
              </a:rPr>
              <a:t>0</a:t>
            </a:r>
          </a:p>
        </p:txBody>
      </p:sp>
      <mc:AlternateContent xmlns:mc="http://schemas.openxmlformats.org/markup-compatibility/2006" xmlns:a14="http://schemas.microsoft.com/office/drawing/2010/main">
        <mc:Choice Requires="a14">
          <p:sp>
            <p:nvSpPr>
              <p:cNvPr id="35" name="TextBox 34"/>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35" name="TextBox 34"/>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6" name="TextBox 35"/>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36" name="TextBox 35"/>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7" name="TextBox 36"/>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37" name="TextBox 36"/>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8" name="TextBox 37"/>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38" name="TextBox 37"/>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14"/>
                <a:stretch>
                  <a:fillRect b="-3846"/>
                </a:stretch>
              </a:blipFill>
            </p:spPr>
            <p:txBody>
              <a:bodyPr/>
              <a:lstStyle/>
              <a:p>
                <a:r>
                  <a:rPr lang="en-GB">
                    <a:noFill/>
                  </a:rPr>
                  <a:t> </a:t>
                </a:r>
              </a:p>
            </p:txBody>
          </p:sp>
        </mc:Fallback>
      </mc:AlternateContent>
      <p:sp>
        <p:nvSpPr>
          <p:cNvPr id="39" name="TextBox 38"/>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15"/>
              </a:rPr>
              <a:t>Applet for collision demonstrations</a:t>
            </a:r>
            <a:endParaRPr lang="en-GB" sz="1400" dirty="0">
              <a:latin typeface="Comic Sans MS" pitchFamily="66" charset="0"/>
            </a:endParaRPr>
          </a:p>
        </p:txBody>
      </p:sp>
      <p:sp>
        <p:nvSpPr>
          <p:cNvPr id="40"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41" name="テキスト ボックス 3">
            <a:extLst>
              <a:ext uri="{FF2B5EF4-FFF2-40B4-BE49-F238E27FC236}">
                <a16:creationId xmlns:a16="http://schemas.microsoft.com/office/drawing/2014/main" id="{6B541AC0-0713-47D7-9D98-F34D1BB5D915}"/>
              </a:ext>
            </a:extLst>
          </p:cNvPr>
          <p:cNvSpPr txBox="1"/>
          <p:nvPr/>
        </p:nvSpPr>
        <p:spPr>
          <a:xfrm>
            <a:off x="8649954" y="6488668"/>
            <a:ext cx="471604" cy="369332"/>
          </a:xfrm>
          <a:prstGeom prst="rect">
            <a:avLst/>
          </a:prstGeom>
          <a:noFill/>
        </p:spPr>
        <p:txBody>
          <a:bodyPr wrap="none" rtlCol="0">
            <a:spAutoFit/>
          </a:bodyPr>
          <a:lstStyle/>
          <a:p>
            <a:r>
              <a:rPr lang="en-US" dirty="0">
                <a:latin typeface="Comic Sans MS" panose="030F0702030302020204" pitchFamily="66" charset="0"/>
              </a:rPr>
              <a:t>4B</a:t>
            </a:r>
            <a:endParaRPr lang="en-GB" dirty="0">
              <a:latin typeface="Comic Sans MS" panose="030F0702030302020204" pitchFamily="66" charset="0"/>
            </a:endParaRPr>
          </a:p>
        </p:txBody>
      </p:sp>
      <p:sp useBgFill="1">
        <p:nvSpPr>
          <p:cNvPr id="2" name="Rectangle 1"/>
          <p:cNvSpPr/>
          <p:nvPr/>
        </p:nvSpPr>
        <p:spPr>
          <a:xfrm>
            <a:off x="2211978" y="2420983"/>
            <a:ext cx="1193074" cy="2525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ustDataLst>
      <p:tags r:id="rId1"/>
    </p:custDataLst>
    <p:extLst>
      <p:ext uri="{BB962C8B-B14F-4D97-AF65-F5344CB8AC3E}">
        <p14:creationId xmlns:p14="http://schemas.microsoft.com/office/powerpoint/2010/main" val="3419416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blinds(horizontal)">
                                      <p:cBhvr>
                                        <p:cTn id="17" dur="500"/>
                                        <p:tgtEl>
                                          <p:spTgt spid="20"/>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linds(horizontal)">
                                      <p:cBhvr>
                                        <p:cTn id="22" dur="500"/>
                                        <p:tgtEl>
                                          <p:spTgt spid="10"/>
                                        </p:tgtEl>
                                      </p:cBhvr>
                                    </p:animEffect>
                                  </p:childTnLst>
                                </p:cTn>
                              </p:par>
                              <p:par>
                                <p:cTn id="23" presetID="3" presetClass="entr" presetSubtype="10" fill="hold"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blinds(horizontal)">
                                      <p:cBhvr>
                                        <p:cTn id="25" dur="500"/>
                                        <p:tgtEl>
                                          <p:spTgt spid="12"/>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blinds(horizontal)">
                                      <p:cBhvr>
                                        <p:cTn id="28" dur="500"/>
                                        <p:tgtEl>
                                          <p:spTgt spid="14"/>
                                        </p:tgtEl>
                                      </p:cBhvr>
                                    </p:animEffect>
                                  </p:childTnLst>
                                </p:cTn>
                              </p:par>
                              <p:par>
                                <p:cTn id="29" presetID="3" presetClass="entr" presetSubtype="1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blinds(horizontal)">
                                      <p:cBhvr>
                                        <p:cTn id="31" dur="500"/>
                                        <p:tgtEl>
                                          <p:spTgt spid="17"/>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21"/>
                                        </p:tgtEl>
                                        <p:attrNameLst>
                                          <p:attrName>style.visibility</p:attrName>
                                        </p:attrNameLst>
                                      </p:cBhvr>
                                      <p:to>
                                        <p:strVal val="visible"/>
                                      </p:to>
                                    </p:set>
                                    <p:animEffect transition="in" filter="blinds(horizontal)">
                                      <p:cBhvr>
                                        <p:cTn id="36" dur="500"/>
                                        <p:tgtEl>
                                          <p:spTgt spid="21"/>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blinds(horizontal)">
                                      <p:cBhvr>
                                        <p:cTn id="41" dur="500"/>
                                        <p:tgtEl>
                                          <p:spTgt spid="11"/>
                                        </p:tgtEl>
                                      </p:cBhvr>
                                    </p:animEffect>
                                  </p:childTnLst>
                                </p:cTn>
                              </p:par>
                              <p:par>
                                <p:cTn id="42" presetID="3" presetClass="entr" presetSubtype="10" fill="hold" nodeType="withEffect">
                                  <p:stCondLst>
                                    <p:cond delay="0"/>
                                  </p:stCondLst>
                                  <p:childTnLst>
                                    <p:set>
                                      <p:cBhvr>
                                        <p:cTn id="43" dur="1" fill="hold">
                                          <p:stCondLst>
                                            <p:cond delay="0"/>
                                          </p:stCondLst>
                                        </p:cTn>
                                        <p:tgtEl>
                                          <p:spTgt spid="13"/>
                                        </p:tgtEl>
                                        <p:attrNameLst>
                                          <p:attrName>style.visibility</p:attrName>
                                        </p:attrNameLst>
                                      </p:cBhvr>
                                      <p:to>
                                        <p:strVal val="visible"/>
                                      </p:to>
                                    </p:set>
                                    <p:animEffect transition="in" filter="blinds(horizontal)">
                                      <p:cBhvr>
                                        <p:cTn id="44" dur="500"/>
                                        <p:tgtEl>
                                          <p:spTgt spid="13"/>
                                        </p:tgtEl>
                                      </p:cBhvr>
                                    </p:animEffect>
                                  </p:childTnLst>
                                </p:cTn>
                              </p:par>
                              <p:par>
                                <p:cTn id="45" presetID="3" presetClass="entr" presetSubtype="10" fill="hold" grpId="0" nodeType="with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blinds(horizontal)">
                                      <p:cBhvr>
                                        <p:cTn id="47" dur="500"/>
                                        <p:tgtEl>
                                          <p:spTgt spid="15"/>
                                        </p:tgtEl>
                                      </p:cBhvr>
                                    </p:animEffect>
                                  </p:childTnLst>
                                </p:cTn>
                              </p:par>
                              <p:par>
                                <p:cTn id="48" presetID="3" presetClass="entr" presetSubtype="10" fill="hold" nodeType="withEffect">
                                  <p:stCondLst>
                                    <p:cond delay="0"/>
                                  </p:stCondLst>
                                  <p:childTnLst>
                                    <p:set>
                                      <p:cBhvr>
                                        <p:cTn id="49" dur="1" fill="hold">
                                          <p:stCondLst>
                                            <p:cond delay="0"/>
                                          </p:stCondLst>
                                        </p:cTn>
                                        <p:tgtEl>
                                          <p:spTgt spid="22"/>
                                        </p:tgtEl>
                                        <p:attrNameLst>
                                          <p:attrName>style.visibility</p:attrName>
                                        </p:attrNameLst>
                                      </p:cBhvr>
                                      <p:to>
                                        <p:strVal val="visible"/>
                                      </p:to>
                                    </p:set>
                                    <p:animEffect transition="in" filter="blinds(horizontal)">
                                      <p:cBhvr>
                                        <p:cTn id="50" dur="500"/>
                                        <p:tgtEl>
                                          <p:spTgt spid="22"/>
                                        </p:tgtEl>
                                      </p:cBhvr>
                                    </p:animEffect>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grpId="0" nodeType="clickEffect">
                                  <p:stCondLst>
                                    <p:cond delay="0"/>
                                  </p:stCondLst>
                                  <p:childTnLst>
                                    <p:set>
                                      <p:cBhvr>
                                        <p:cTn id="54" dur="1" fill="hold">
                                          <p:stCondLst>
                                            <p:cond delay="0"/>
                                          </p:stCondLst>
                                        </p:cTn>
                                        <p:tgtEl>
                                          <p:spTgt spid="23"/>
                                        </p:tgtEl>
                                        <p:attrNameLst>
                                          <p:attrName>style.visibility</p:attrName>
                                        </p:attrNameLst>
                                      </p:cBhvr>
                                      <p:to>
                                        <p:strVal val="visible"/>
                                      </p:to>
                                    </p:set>
                                    <p:animEffect transition="in" filter="blinds(horizontal)">
                                      <p:cBhvr>
                                        <p:cTn id="55" dur="500"/>
                                        <p:tgtEl>
                                          <p:spTgt spid="23"/>
                                        </p:tgtEl>
                                      </p:cBhvr>
                                    </p:animEffect>
                                  </p:childTnLst>
                                </p:cTn>
                              </p:par>
                            </p:childTnLst>
                          </p:cTn>
                        </p:par>
                      </p:childTnLst>
                    </p:cTn>
                  </p:par>
                  <p:par>
                    <p:cTn id="56" fill="hold">
                      <p:stCondLst>
                        <p:cond delay="indefinite"/>
                      </p:stCondLst>
                      <p:childTnLst>
                        <p:par>
                          <p:cTn id="57" fill="hold">
                            <p:stCondLst>
                              <p:cond delay="0"/>
                            </p:stCondLst>
                            <p:childTnLst>
                              <p:par>
                                <p:cTn id="58" presetID="3" presetClass="entr" presetSubtype="10" fill="hold" grpId="0" nodeType="clickEffect">
                                  <p:stCondLst>
                                    <p:cond delay="0"/>
                                  </p:stCondLst>
                                  <p:childTnLst>
                                    <p:set>
                                      <p:cBhvr>
                                        <p:cTn id="59" dur="1" fill="hold">
                                          <p:stCondLst>
                                            <p:cond delay="0"/>
                                          </p:stCondLst>
                                        </p:cTn>
                                        <p:tgtEl>
                                          <p:spTgt spid="33"/>
                                        </p:tgtEl>
                                        <p:attrNameLst>
                                          <p:attrName>style.visibility</p:attrName>
                                        </p:attrNameLst>
                                      </p:cBhvr>
                                      <p:to>
                                        <p:strVal val="visible"/>
                                      </p:to>
                                    </p:set>
                                    <p:animEffect transition="in" filter="blinds(horizontal)">
                                      <p:cBhvr>
                                        <p:cTn id="60" dur="500"/>
                                        <p:tgtEl>
                                          <p:spTgt spid="33"/>
                                        </p:tgtEl>
                                      </p:cBhvr>
                                    </p:animEffect>
                                  </p:childTnLst>
                                </p:cTn>
                              </p:par>
                            </p:childTnLst>
                          </p:cTn>
                        </p:par>
                      </p:childTnLst>
                    </p:cTn>
                  </p:par>
                  <p:par>
                    <p:cTn id="61" fill="hold">
                      <p:stCondLst>
                        <p:cond delay="indefinite"/>
                      </p:stCondLst>
                      <p:childTnLst>
                        <p:par>
                          <p:cTn id="62" fill="hold">
                            <p:stCondLst>
                              <p:cond delay="0"/>
                            </p:stCondLst>
                            <p:childTnLst>
                              <p:par>
                                <p:cTn id="63" presetID="3" presetClass="entr" presetSubtype="10" fill="hold" grpId="0" nodeType="clickEffect">
                                  <p:stCondLst>
                                    <p:cond delay="0"/>
                                  </p:stCondLst>
                                  <p:childTnLst>
                                    <p:set>
                                      <p:cBhvr>
                                        <p:cTn id="64" dur="1" fill="hold">
                                          <p:stCondLst>
                                            <p:cond delay="0"/>
                                          </p:stCondLst>
                                        </p:cTn>
                                        <p:tgtEl>
                                          <p:spTgt spid="32"/>
                                        </p:tgtEl>
                                        <p:attrNameLst>
                                          <p:attrName>style.visibility</p:attrName>
                                        </p:attrNameLst>
                                      </p:cBhvr>
                                      <p:to>
                                        <p:strVal val="visible"/>
                                      </p:to>
                                    </p:set>
                                    <p:animEffect transition="in" filter="blinds(horizontal)">
                                      <p:cBhvr>
                                        <p:cTn id="65" dur="500"/>
                                        <p:tgtEl>
                                          <p:spTgt spid="32"/>
                                        </p:tgtEl>
                                      </p:cBhvr>
                                    </p:animEffect>
                                  </p:childTnLst>
                                </p:cTn>
                              </p:par>
                            </p:childTnLst>
                          </p:cTn>
                        </p:par>
                      </p:childTnLst>
                    </p:cTn>
                  </p:par>
                  <p:par>
                    <p:cTn id="66" fill="hold">
                      <p:stCondLst>
                        <p:cond delay="indefinite"/>
                      </p:stCondLst>
                      <p:childTnLst>
                        <p:par>
                          <p:cTn id="67" fill="hold">
                            <p:stCondLst>
                              <p:cond delay="0"/>
                            </p:stCondLst>
                            <p:childTnLst>
                              <p:par>
                                <p:cTn id="68" presetID="3" presetClass="entr" presetSubtype="10" fill="hold" grpId="0" nodeType="clickEffect">
                                  <p:stCondLst>
                                    <p:cond delay="0"/>
                                  </p:stCondLst>
                                  <p:childTnLst>
                                    <p:set>
                                      <p:cBhvr>
                                        <p:cTn id="69" dur="1" fill="hold">
                                          <p:stCondLst>
                                            <p:cond delay="0"/>
                                          </p:stCondLst>
                                        </p:cTn>
                                        <p:tgtEl>
                                          <p:spTgt spid="24"/>
                                        </p:tgtEl>
                                        <p:attrNameLst>
                                          <p:attrName>style.visibility</p:attrName>
                                        </p:attrNameLst>
                                      </p:cBhvr>
                                      <p:to>
                                        <p:strVal val="visible"/>
                                      </p:to>
                                    </p:set>
                                    <p:animEffect transition="in" filter="blinds(horizontal)">
                                      <p:cBhvr>
                                        <p:cTn id="70" dur="500"/>
                                        <p:tgtEl>
                                          <p:spTgt spid="24"/>
                                        </p:tgtEl>
                                      </p:cBhvr>
                                    </p:animEffect>
                                  </p:childTnLst>
                                </p:cTn>
                              </p:par>
                            </p:childTnLst>
                          </p:cTn>
                        </p:par>
                      </p:childTnLst>
                    </p:cTn>
                  </p:par>
                  <p:par>
                    <p:cTn id="71" fill="hold">
                      <p:stCondLst>
                        <p:cond delay="indefinite"/>
                      </p:stCondLst>
                      <p:childTnLst>
                        <p:par>
                          <p:cTn id="72" fill="hold">
                            <p:stCondLst>
                              <p:cond delay="0"/>
                            </p:stCondLst>
                            <p:childTnLst>
                              <p:par>
                                <p:cTn id="73" presetID="3" presetClass="entr" presetSubtype="10" fill="hold" grpId="0" nodeType="clickEffect">
                                  <p:stCondLst>
                                    <p:cond delay="0"/>
                                  </p:stCondLst>
                                  <p:childTnLst>
                                    <p:set>
                                      <p:cBhvr>
                                        <p:cTn id="74" dur="1" fill="hold">
                                          <p:stCondLst>
                                            <p:cond delay="0"/>
                                          </p:stCondLst>
                                        </p:cTn>
                                        <p:tgtEl>
                                          <p:spTgt spid="29"/>
                                        </p:tgtEl>
                                        <p:attrNameLst>
                                          <p:attrName>style.visibility</p:attrName>
                                        </p:attrNameLst>
                                      </p:cBhvr>
                                      <p:to>
                                        <p:strVal val="visible"/>
                                      </p:to>
                                    </p:set>
                                    <p:animEffect transition="in" filter="blinds(horizontal)">
                                      <p:cBhvr>
                                        <p:cTn id="75" dur="500"/>
                                        <p:tgtEl>
                                          <p:spTgt spid="29"/>
                                        </p:tgtEl>
                                      </p:cBhvr>
                                    </p:animEffect>
                                  </p:childTnLst>
                                </p:cTn>
                              </p:par>
                            </p:childTnLst>
                          </p:cTn>
                        </p:par>
                      </p:childTnLst>
                    </p:cTn>
                  </p:par>
                  <p:par>
                    <p:cTn id="76" fill="hold">
                      <p:stCondLst>
                        <p:cond delay="indefinite"/>
                      </p:stCondLst>
                      <p:childTnLst>
                        <p:par>
                          <p:cTn id="77" fill="hold">
                            <p:stCondLst>
                              <p:cond delay="0"/>
                            </p:stCondLst>
                            <p:childTnLst>
                              <p:par>
                                <p:cTn id="78" presetID="3" presetClass="entr" presetSubtype="10" fill="hold" grpId="0" nodeType="clickEffect">
                                  <p:stCondLst>
                                    <p:cond delay="0"/>
                                  </p:stCondLst>
                                  <p:childTnLst>
                                    <p:set>
                                      <p:cBhvr>
                                        <p:cTn id="79" dur="1" fill="hold">
                                          <p:stCondLst>
                                            <p:cond delay="0"/>
                                          </p:stCondLst>
                                        </p:cTn>
                                        <p:tgtEl>
                                          <p:spTgt spid="30"/>
                                        </p:tgtEl>
                                        <p:attrNameLst>
                                          <p:attrName>style.visibility</p:attrName>
                                        </p:attrNameLst>
                                      </p:cBhvr>
                                      <p:to>
                                        <p:strVal val="visible"/>
                                      </p:to>
                                    </p:set>
                                    <p:animEffect transition="in" filter="blinds(horizontal)">
                                      <p:cBhvr>
                                        <p:cTn id="80" dur="500"/>
                                        <p:tgtEl>
                                          <p:spTgt spid="30"/>
                                        </p:tgtEl>
                                      </p:cBhvr>
                                    </p:animEffect>
                                  </p:childTnLst>
                                </p:cTn>
                              </p:par>
                            </p:childTnLst>
                          </p:cTn>
                        </p:par>
                      </p:childTnLst>
                    </p:cTn>
                  </p:par>
                  <p:par>
                    <p:cTn id="81" fill="hold">
                      <p:stCondLst>
                        <p:cond delay="indefinite"/>
                      </p:stCondLst>
                      <p:childTnLst>
                        <p:par>
                          <p:cTn id="82" fill="hold">
                            <p:stCondLst>
                              <p:cond delay="0"/>
                            </p:stCondLst>
                            <p:childTnLst>
                              <p:par>
                                <p:cTn id="83" presetID="3" presetClass="entr" presetSubtype="10" fill="hold" nodeType="clickEffect">
                                  <p:stCondLst>
                                    <p:cond delay="0"/>
                                  </p:stCondLst>
                                  <p:childTnLst>
                                    <p:set>
                                      <p:cBhvr>
                                        <p:cTn id="84" dur="1" fill="hold">
                                          <p:stCondLst>
                                            <p:cond delay="0"/>
                                          </p:stCondLst>
                                        </p:cTn>
                                        <p:tgtEl>
                                          <p:spTgt spid="25">
                                            <p:txEl>
                                              <p:pRg st="0" end="0"/>
                                            </p:txEl>
                                          </p:spTgt>
                                        </p:tgtEl>
                                        <p:attrNameLst>
                                          <p:attrName>style.visibility</p:attrName>
                                        </p:attrNameLst>
                                      </p:cBhvr>
                                      <p:to>
                                        <p:strVal val="visible"/>
                                      </p:to>
                                    </p:set>
                                    <p:animEffect transition="in" filter="blinds(horizontal)">
                                      <p:cBhvr>
                                        <p:cTn id="85" dur="500"/>
                                        <p:tgtEl>
                                          <p:spTgt spid="25">
                                            <p:txEl>
                                              <p:pRg st="0" end="0"/>
                                            </p:txEl>
                                          </p:spTgt>
                                        </p:tgtEl>
                                      </p:cBhvr>
                                    </p:animEffect>
                                  </p:childTnLst>
                                </p:cTn>
                              </p:par>
                            </p:childTnLst>
                          </p:cTn>
                        </p:par>
                      </p:childTnLst>
                    </p:cTn>
                  </p:par>
                  <p:par>
                    <p:cTn id="86" fill="hold">
                      <p:stCondLst>
                        <p:cond delay="indefinite"/>
                      </p:stCondLst>
                      <p:childTnLst>
                        <p:par>
                          <p:cTn id="87" fill="hold">
                            <p:stCondLst>
                              <p:cond delay="0"/>
                            </p:stCondLst>
                            <p:childTnLst>
                              <p:par>
                                <p:cTn id="88" presetID="3" presetClass="entr" presetSubtype="10" fill="hold" nodeType="clickEffect">
                                  <p:stCondLst>
                                    <p:cond delay="0"/>
                                  </p:stCondLst>
                                  <p:childTnLst>
                                    <p:set>
                                      <p:cBhvr>
                                        <p:cTn id="89" dur="1" fill="hold">
                                          <p:stCondLst>
                                            <p:cond delay="0"/>
                                          </p:stCondLst>
                                        </p:cTn>
                                        <p:tgtEl>
                                          <p:spTgt spid="25">
                                            <p:txEl>
                                              <p:pRg st="1" end="1"/>
                                            </p:txEl>
                                          </p:spTgt>
                                        </p:tgtEl>
                                        <p:attrNameLst>
                                          <p:attrName>style.visibility</p:attrName>
                                        </p:attrNameLst>
                                      </p:cBhvr>
                                      <p:to>
                                        <p:strVal val="visible"/>
                                      </p:to>
                                    </p:set>
                                    <p:animEffect transition="in" filter="blinds(horizontal)">
                                      <p:cBhvr>
                                        <p:cTn id="90" dur="500"/>
                                        <p:tgtEl>
                                          <p:spTgt spid="25">
                                            <p:txEl>
                                              <p:pRg st="1" end="1"/>
                                            </p:txEl>
                                          </p:spTgt>
                                        </p:tgtEl>
                                      </p:cBhvr>
                                    </p:animEffect>
                                  </p:childTnLst>
                                </p:cTn>
                              </p:par>
                            </p:childTnLst>
                          </p:cTn>
                        </p:par>
                      </p:childTnLst>
                    </p:cTn>
                  </p:par>
                  <p:par>
                    <p:cTn id="91" fill="hold">
                      <p:stCondLst>
                        <p:cond delay="indefinite"/>
                      </p:stCondLst>
                      <p:childTnLst>
                        <p:par>
                          <p:cTn id="92" fill="hold">
                            <p:stCondLst>
                              <p:cond delay="0"/>
                            </p:stCondLst>
                            <p:childTnLst>
                              <p:par>
                                <p:cTn id="93" presetID="3" presetClass="entr" presetSubtype="10" fill="hold" nodeType="clickEffect">
                                  <p:stCondLst>
                                    <p:cond delay="0"/>
                                  </p:stCondLst>
                                  <p:childTnLst>
                                    <p:set>
                                      <p:cBhvr>
                                        <p:cTn id="94" dur="1" fill="hold">
                                          <p:stCondLst>
                                            <p:cond delay="0"/>
                                          </p:stCondLst>
                                        </p:cTn>
                                        <p:tgtEl>
                                          <p:spTgt spid="26">
                                            <p:txEl>
                                              <p:pRg st="0" end="0"/>
                                            </p:txEl>
                                          </p:spTgt>
                                        </p:tgtEl>
                                        <p:attrNameLst>
                                          <p:attrName>style.visibility</p:attrName>
                                        </p:attrNameLst>
                                      </p:cBhvr>
                                      <p:to>
                                        <p:strVal val="visible"/>
                                      </p:to>
                                    </p:set>
                                    <p:animEffect transition="in" filter="blinds(horizontal)">
                                      <p:cBhvr>
                                        <p:cTn id="95" dur="500"/>
                                        <p:tgtEl>
                                          <p:spTgt spid="26">
                                            <p:txEl>
                                              <p:pRg st="0" end="0"/>
                                            </p:txEl>
                                          </p:spTgt>
                                        </p:tgtEl>
                                      </p:cBhvr>
                                    </p:animEffect>
                                  </p:childTnLst>
                                </p:cTn>
                              </p:par>
                            </p:childTnLst>
                          </p:cTn>
                        </p:par>
                      </p:childTnLst>
                    </p:cTn>
                  </p:par>
                  <p:par>
                    <p:cTn id="96" fill="hold">
                      <p:stCondLst>
                        <p:cond delay="indefinite"/>
                      </p:stCondLst>
                      <p:childTnLst>
                        <p:par>
                          <p:cTn id="97" fill="hold">
                            <p:stCondLst>
                              <p:cond delay="0"/>
                            </p:stCondLst>
                            <p:childTnLst>
                              <p:par>
                                <p:cTn id="98" presetID="3" presetClass="entr" presetSubtype="10" fill="hold" nodeType="clickEffect">
                                  <p:stCondLst>
                                    <p:cond delay="0"/>
                                  </p:stCondLst>
                                  <p:childTnLst>
                                    <p:set>
                                      <p:cBhvr>
                                        <p:cTn id="99" dur="1" fill="hold">
                                          <p:stCondLst>
                                            <p:cond delay="0"/>
                                          </p:stCondLst>
                                        </p:cTn>
                                        <p:tgtEl>
                                          <p:spTgt spid="26">
                                            <p:txEl>
                                              <p:pRg st="1" end="1"/>
                                            </p:txEl>
                                          </p:spTgt>
                                        </p:tgtEl>
                                        <p:attrNameLst>
                                          <p:attrName>style.visibility</p:attrName>
                                        </p:attrNameLst>
                                      </p:cBhvr>
                                      <p:to>
                                        <p:strVal val="visible"/>
                                      </p:to>
                                    </p:set>
                                    <p:animEffect transition="in" filter="blinds(horizontal)">
                                      <p:cBhvr>
                                        <p:cTn id="100" dur="500"/>
                                        <p:tgtEl>
                                          <p:spTgt spid="26">
                                            <p:txEl>
                                              <p:pRg st="1" end="1"/>
                                            </p:txEl>
                                          </p:spTgt>
                                        </p:tgtEl>
                                      </p:cBhvr>
                                    </p:animEffect>
                                  </p:childTnLst>
                                </p:cTn>
                              </p:par>
                            </p:childTnLst>
                          </p:cTn>
                        </p:par>
                      </p:childTnLst>
                    </p:cTn>
                  </p:par>
                  <p:par>
                    <p:cTn id="101" fill="hold">
                      <p:stCondLst>
                        <p:cond delay="indefinite"/>
                      </p:stCondLst>
                      <p:childTnLst>
                        <p:par>
                          <p:cTn id="102" fill="hold">
                            <p:stCondLst>
                              <p:cond delay="0"/>
                            </p:stCondLst>
                            <p:childTnLst>
                              <p:par>
                                <p:cTn id="103" presetID="3" presetClass="entr" presetSubtype="10" fill="hold" grpId="0" nodeType="clickEffect">
                                  <p:stCondLst>
                                    <p:cond delay="0"/>
                                  </p:stCondLst>
                                  <p:childTnLst>
                                    <p:set>
                                      <p:cBhvr>
                                        <p:cTn id="104" dur="1" fill="hold">
                                          <p:stCondLst>
                                            <p:cond delay="0"/>
                                          </p:stCondLst>
                                        </p:cTn>
                                        <p:tgtEl>
                                          <p:spTgt spid="27"/>
                                        </p:tgtEl>
                                        <p:attrNameLst>
                                          <p:attrName>style.visibility</p:attrName>
                                        </p:attrNameLst>
                                      </p:cBhvr>
                                      <p:to>
                                        <p:strVal val="visible"/>
                                      </p:to>
                                    </p:set>
                                    <p:animEffect transition="in" filter="blinds(horizontal)">
                                      <p:cBhvr>
                                        <p:cTn id="105" dur="500"/>
                                        <p:tgtEl>
                                          <p:spTgt spid="27"/>
                                        </p:tgtEl>
                                      </p:cBhvr>
                                    </p:animEffect>
                                  </p:childTnLst>
                                </p:cTn>
                              </p:par>
                            </p:childTnLst>
                          </p:cTn>
                        </p:par>
                      </p:childTnLst>
                    </p:cTn>
                  </p:par>
                  <p:par>
                    <p:cTn id="106" fill="hold">
                      <p:stCondLst>
                        <p:cond delay="indefinite"/>
                      </p:stCondLst>
                      <p:childTnLst>
                        <p:par>
                          <p:cTn id="107" fill="hold">
                            <p:stCondLst>
                              <p:cond delay="0"/>
                            </p:stCondLst>
                            <p:childTnLst>
                              <p:par>
                                <p:cTn id="108" presetID="3" presetClass="entr" presetSubtype="10" fill="hold" grpId="0" nodeType="clickEffect">
                                  <p:stCondLst>
                                    <p:cond delay="0"/>
                                  </p:stCondLst>
                                  <p:childTnLst>
                                    <p:set>
                                      <p:cBhvr>
                                        <p:cTn id="109" dur="1" fill="hold">
                                          <p:stCondLst>
                                            <p:cond delay="0"/>
                                          </p:stCondLst>
                                        </p:cTn>
                                        <p:tgtEl>
                                          <p:spTgt spid="28"/>
                                        </p:tgtEl>
                                        <p:attrNameLst>
                                          <p:attrName>style.visibility</p:attrName>
                                        </p:attrNameLst>
                                      </p:cBhvr>
                                      <p:to>
                                        <p:strVal val="visible"/>
                                      </p:to>
                                    </p:set>
                                    <p:animEffect transition="in" filter="blinds(horizontal)">
                                      <p:cBhvr>
                                        <p:cTn id="110" dur="500"/>
                                        <p:tgtEl>
                                          <p:spTgt spid="28"/>
                                        </p:tgtEl>
                                      </p:cBhvr>
                                    </p:animEffect>
                                  </p:childTnLst>
                                </p:cTn>
                              </p:par>
                            </p:childTnLst>
                          </p:cTn>
                        </p:par>
                      </p:childTnLst>
                    </p:cTn>
                  </p:par>
                  <p:par>
                    <p:cTn id="111" fill="hold">
                      <p:stCondLst>
                        <p:cond delay="indefinite"/>
                      </p:stCondLst>
                      <p:childTnLst>
                        <p:par>
                          <p:cTn id="112" fill="hold">
                            <p:stCondLst>
                              <p:cond delay="0"/>
                            </p:stCondLst>
                            <p:childTnLst>
                              <p:par>
                                <p:cTn id="113" presetID="3" presetClass="entr" presetSubtype="10" fill="hold" grpId="0" nodeType="clickEffect">
                                  <p:stCondLst>
                                    <p:cond delay="0"/>
                                  </p:stCondLst>
                                  <p:childTnLst>
                                    <p:set>
                                      <p:cBhvr>
                                        <p:cTn id="114" dur="1" fill="hold">
                                          <p:stCondLst>
                                            <p:cond delay="0"/>
                                          </p:stCondLst>
                                        </p:cTn>
                                        <p:tgtEl>
                                          <p:spTgt spid="31"/>
                                        </p:tgtEl>
                                        <p:attrNameLst>
                                          <p:attrName>style.visibility</p:attrName>
                                        </p:attrNameLst>
                                      </p:cBhvr>
                                      <p:to>
                                        <p:strVal val="visible"/>
                                      </p:to>
                                    </p:set>
                                    <p:animEffect transition="in" filter="blinds(horizontal)">
                                      <p:cBhvr>
                                        <p:cTn id="115"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4" grpId="0"/>
      <p:bldP spid="15" grpId="0"/>
      <p:bldP spid="20" grpId="0"/>
      <p:bldP spid="21" grpId="0"/>
      <p:bldP spid="23" grpId="0"/>
      <p:bldP spid="24" grpId="0"/>
      <p:bldP spid="27" grpId="0"/>
      <p:bldP spid="28" grpId="0"/>
      <p:bldP spid="29" grpId="0" animBg="1"/>
      <p:bldP spid="30" grpId="0"/>
      <p:bldP spid="31" grpId="0"/>
      <p:bldP spid="32" grpId="0"/>
      <p:bldP spid="33" grpId="0"/>
      <p:bldP spid="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6484" y="1600200"/>
            <a:ext cx="3373819" cy="4525963"/>
          </a:xfrm>
        </p:spPr>
        <p:txBody>
          <a:bodyPr>
            <a:normAutofit/>
          </a:bodyPr>
          <a:lstStyle/>
          <a:p>
            <a:pPr marL="0" indent="0" algn="ctr">
              <a:buNone/>
            </a:pPr>
            <a:r>
              <a:rPr lang="en-GB" sz="1400" b="1" dirty="0">
                <a:latin typeface="Comic Sans MS" pitchFamily="66" charset="0"/>
              </a:rPr>
              <a:t>You can also apply Newton’s Law of Restitution to problems involving direct collision with a smooth plane surface perpendicular to the direction of motion (</a:t>
            </a:r>
            <a:r>
              <a:rPr lang="en-GB" sz="1400" b="1" dirty="0" err="1">
                <a:latin typeface="Comic Sans MS" pitchFamily="66" charset="0"/>
              </a:rPr>
              <a:t>ie</a:t>
            </a:r>
            <a:r>
              <a:rPr lang="en-GB" sz="1400" b="1" dirty="0">
                <a:latin typeface="Comic Sans MS" pitchFamily="66" charset="0"/>
              </a:rPr>
              <a:t> – a wall!)</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A particle collides normally with a fixed vertical plane. The diagram shows the speeds (in ms</a:t>
            </a:r>
            <a:r>
              <a:rPr lang="en-GB" sz="1400" baseline="30000" dirty="0">
                <a:latin typeface="Comic Sans MS" pitchFamily="66" charset="0"/>
              </a:rPr>
              <a:t>-1</a:t>
            </a:r>
            <a:r>
              <a:rPr lang="en-GB" sz="1400" dirty="0">
                <a:latin typeface="Comic Sans MS" pitchFamily="66" charset="0"/>
              </a:rPr>
              <a:t>) of the particle before and after collision. Find the value of the coefficient of restitution, e.</a:t>
            </a:r>
          </a:p>
        </p:txBody>
      </p:sp>
      <p:sp>
        <p:nvSpPr>
          <p:cNvPr id="34" name="Oval 33"/>
          <p:cNvSpPr/>
          <p:nvPr/>
        </p:nvSpPr>
        <p:spPr>
          <a:xfrm>
            <a:off x="47244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70104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6" name="Straight Arrow Connector 35"/>
          <p:cNvCxnSpPr/>
          <p:nvPr/>
        </p:nvCxnSpPr>
        <p:spPr>
          <a:xfrm>
            <a:off x="4648200" y="21336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flipH="1">
            <a:off x="6934200" y="21336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4713180" y="1828800"/>
            <a:ext cx="293670" cy="307777"/>
          </a:xfrm>
          <a:prstGeom prst="rect">
            <a:avLst/>
          </a:prstGeom>
          <a:noFill/>
        </p:spPr>
        <p:txBody>
          <a:bodyPr wrap="none" rtlCol="0">
            <a:spAutoFit/>
          </a:bodyPr>
          <a:lstStyle/>
          <a:p>
            <a:pPr algn="ctr"/>
            <a:r>
              <a:rPr lang="en-GB" sz="1400" dirty="0">
                <a:latin typeface="Comic Sans MS" pitchFamily="66" charset="0"/>
              </a:rPr>
              <a:t>8</a:t>
            </a:r>
          </a:p>
        </p:txBody>
      </p:sp>
      <p:sp>
        <p:nvSpPr>
          <p:cNvPr id="39" name="TextBox 38"/>
          <p:cNvSpPr txBox="1"/>
          <p:nvPr/>
        </p:nvSpPr>
        <p:spPr>
          <a:xfrm>
            <a:off x="6999179" y="1828800"/>
            <a:ext cx="293670" cy="307777"/>
          </a:xfrm>
          <a:prstGeom prst="rect">
            <a:avLst/>
          </a:prstGeom>
          <a:noFill/>
        </p:spPr>
        <p:txBody>
          <a:bodyPr wrap="none" rtlCol="0">
            <a:spAutoFit/>
          </a:bodyPr>
          <a:lstStyle/>
          <a:p>
            <a:pPr algn="ctr"/>
            <a:r>
              <a:rPr lang="en-GB" sz="1400" dirty="0">
                <a:latin typeface="Comic Sans MS" pitchFamily="66" charset="0"/>
              </a:rPr>
              <a:t>2</a:t>
            </a:r>
          </a:p>
        </p:txBody>
      </p:sp>
      <p:cxnSp>
        <p:nvCxnSpPr>
          <p:cNvPr id="40" name="Straight Connector 39"/>
          <p:cNvCxnSpPr/>
          <p:nvPr/>
        </p:nvCxnSpPr>
        <p:spPr>
          <a:xfrm>
            <a:off x="5638800" y="1905000"/>
            <a:ext cx="0" cy="106680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4495800" y="1447800"/>
            <a:ext cx="1426994" cy="307777"/>
          </a:xfrm>
          <a:prstGeom prst="rect">
            <a:avLst/>
          </a:prstGeom>
          <a:noFill/>
        </p:spPr>
        <p:txBody>
          <a:bodyPr wrap="none" rtlCol="0">
            <a:spAutoFit/>
          </a:bodyPr>
          <a:lstStyle/>
          <a:p>
            <a:r>
              <a:rPr lang="en-GB" sz="1400" b="1" dirty="0">
                <a:latin typeface="Comic Sans MS" pitchFamily="66" charset="0"/>
              </a:rPr>
              <a:t>Before impact</a:t>
            </a:r>
          </a:p>
        </p:txBody>
      </p:sp>
      <p:sp>
        <p:nvSpPr>
          <p:cNvPr id="42" name="TextBox 41"/>
          <p:cNvSpPr txBox="1"/>
          <p:nvPr/>
        </p:nvSpPr>
        <p:spPr>
          <a:xfrm>
            <a:off x="6781800" y="1447800"/>
            <a:ext cx="1321196" cy="307777"/>
          </a:xfrm>
          <a:prstGeom prst="rect">
            <a:avLst/>
          </a:prstGeom>
          <a:noFill/>
        </p:spPr>
        <p:txBody>
          <a:bodyPr wrap="none" rtlCol="0">
            <a:spAutoFit/>
          </a:bodyPr>
          <a:lstStyle/>
          <a:p>
            <a:r>
              <a:rPr lang="en-GB" sz="1400" b="1" dirty="0">
                <a:latin typeface="Comic Sans MS" pitchFamily="66" charset="0"/>
              </a:rPr>
              <a:t>After impact</a:t>
            </a:r>
          </a:p>
        </p:txBody>
      </p:sp>
      <p:cxnSp>
        <p:nvCxnSpPr>
          <p:cNvPr id="43" name="Straight Connector 42"/>
          <p:cNvCxnSpPr/>
          <p:nvPr/>
        </p:nvCxnSpPr>
        <p:spPr>
          <a:xfrm>
            <a:off x="7848600" y="1905000"/>
            <a:ext cx="0" cy="106680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8" name="TextBox 47"/>
              <p:cNvSpPr txBox="1"/>
              <p:nvPr/>
            </p:nvSpPr>
            <p:spPr>
              <a:xfrm>
                <a:off x="4419600" y="3200400"/>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48" name="TextBox 47"/>
              <p:cNvSpPr txBox="1">
                <a:spLocks noRot="1" noChangeAspect="1" noMove="1" noResize="1" noEditPoints="1" noAdjustHandles="1" noChangeArrowheads="1" noChangeShapeType="1" noTextEdit="1"/>
              </p:cNvSpPr>
              <p:nvPr/>
            </p:nvSpPr>
            <p:spPr>
              <a:xfrm>
                <a:off x="4419600" y="3200400"/>
                <a:ext cx="660052" cy="461665"/>
              </a:xfrm>
              <a:prstGeom prst="rect">
                <a:avLst/>
              </a:prstGeom>
              <a:blipFill rotWithShape="1">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9" name="TextBox 48"/>
              <p:cNvSpPr txBox="1"/>
              <p:nvPr/>
            </p:nvSpPr>
            <p:spPr>
              <a:xfrm>
                <a:off x="4419600" y="3886200"/>
                <a:ext cx="660052" cy="49705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2</m:t>
                          </m:r>
                        </m:num>
                        <m:den>
                          <m:r>
                            <a:rPr lang="en-GB" sz="1400" b="0" i="1" smtClean="0">
                              <a:latin typeface="Cambria Math"/>
                            </a:rPr>
                            <m:t>8</m:t>
                          </m:r>
                        </m:den>
                      </m:f>
                    </m:oMath>
                  </m:oMathPara>
                </a14:m>
                <a:endParaRPr lang="en-GB" sz="1400" dirty="0"/>
              </a:p>
            </p:txBody>
          </p:sp>
        </mc:Choice>
        <mc:Fallback xmlns="">
          <p:sp>
            <p:nvSpPr>
              <p:cNvPr id="49" name="TextBox 48"/>
              <p:cNvSpPr txBox="1">
                <a:spLocks noRot="1" noChangeAspect="1" noMove="1" noResize="1" noEditPoints="1" noAdjustHandles="1" noChangeArrowheads="1" noChangeShapeType="1" noTextEdit="1"/>
              </p:cNvSpPr>
              <p:nvPr/>
            </p:nvSpPr>
            <p:spPr>
              <a:xfrm>
                <a:off x="4419600" y="3886200"/>
                <a:ext cx="660052" cy="497059"/>
              </a:xfrm>
              <a:prstGeom prst="rect">
                <a:avLst/>
              </a:prstGeom>
              <a:blipFill rotWithShape="1">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0" name="TextBox 49"/>
              <p:cNvSpPr txBox="1"/>
              <p:nvPr/>
            </p:nvSpPr>
            <p:spPr>
              <a:xfrm>
                <a:off x="4419600" y="4572000"/>
                <a:ext cx="660052" cy="49705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1</m:t>
                          </m:r>
                        </m:num>
                        <m:den>
                          <m:r>
                            <a:rPr lang="en-GB" sz="1400" b="0" i="1" smtClean="0">
                              <a:latin typeface="Cambria Math"/>
                            </a:rPr>
                            <m:t>4</m:t>
                          </m:r>
                        </m:den>
                      </m:f>
                    </m:oMath>
                  </m:oMathPara>
                </a14:m>
                <a:endParaRPr lang="en-GB" sz="1400" dirty="0"/>
              </a:p>
            </p:txBody>
          </p:sp>
        </mc:Choice>
        <mc:Fallback xmlns="">
          <p:sp>
            <p:nvSpPr>
              <p:cNvPr id="50" name="TextBox 49"/>
              <p:cNvSpPr txBox="1">
                <a:spLocks noRot="1" noChangeAspect="1" noMove="1" noResize="1" noEditPoints="1" noAdjustHandles="1" noChangeArrowheads="1" noChangeShapeType="1" noTextEdit="1"/>
              </p:cNvSpPr>
              <p:nvPr/>
            </p:nvSpPr>
            <p:spPr>
              <a:xfrm>
                <a:off x="4419600" y="4572000"/>
                <a:ext cx="660052" cy="497059"/>
              </a:xfrm>
              <a:prstGeom prst="rect">
                <a:avLst/>
              </a:prstGeom>
              <a:blipFill rotWithShape="1">
                <a:blip r:embed="rId11"/>
                <a:stretch>
                  <a:fillRect/>
                </a:stretch>
              </a:blipFill>
            </p:spPr>
            <p:txBody>
              <a:bodyPr/>
              <a:lstStyle/>
              <a:p>
                <a:r>
                  <a:rPr lang="en-GB">
                    <a:noFill/>
                  </a:rPr>
                  <a:t> </a:t>
                </a:r>
              </a:p>
            </p:txBody>
          </p:sp>
        </mc:Fallback>
      </mc:AlternateContent>
      <p:sp>
        <p:nvSpPr>
          <p:cNvPr id="51" name="Arc 50"/>
          <p:cNvSpPr/>
          <p:nvPr/>
        </p:nvSpPr>
        <p:spPr>
          <a:xfrm>
            <a:off x="5105400" y="3505200"/>
            <a:ext cx="457200" cy="6096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2" name="TextBox 51"/>
          <p:cNvSpPr txBox="1"/>
          <p:nvPr/>
        </p:nvSpPr>
        <p:spPr>
          <a:xfrm>
            <a:off x="5334000" y="3505200"/>
            <a:ext cx="1219200" cy="523220"/>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baseline="-25000" dirty="0">
              <a:solidFill>
                <a:srgbClr val="FF0000"/>
              </a:solidFill>
              <a:latin typeface="Comic Sans MS" pitchFamily="66" charset="0"/>
            </a:endParaRPr>
          </a:p>
        </p:txBody>
      </p:sp>
      <p:sp>
        <p:nvSpPr>
          <p:cNvPr id="53" name="Arc 52"/>
          <p:cNvSpPr/>
          <p:nvPr/>
        </p:nvSpPr>
        <p:spPr>
          <a:xfrm>
            <a:off x="5105400" y="4267200"/>
            <a:ext cx="457200" cy="6096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4" name="TextBox 53"/>
          <p:cNvSpPr txBox="1"/>
          <p:nvPr/>
        </p:nvSpPr>
        <p:spPr>
          <a:xfrm>
            <a:off x="5410200" y="4419600"/>
            <a:ext cx="12192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Simplify</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29" name="TextBox 28"/>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29" name="TextBox 28"/>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0" name="TextBox 29"/>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30" name="TextBox 29"/>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2" name="TextBox 31"/>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32" name="TextBox 31"/>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3" name="TextBox 32"/>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33" name="TextBox 32"/>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4" name="TextBox 43"/>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44" name="TextBox 43"/>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16"/>
                <a:stretch>
                  <a:fillRect b="-3846"/>
                </a:stretch>
              </a:blipFill>
            </p:spPr>
            <p:txBody>
              <a:bodyPr/>
              <a:lstStyle/>
              <a:p>
                <a:r>
                  <a:rPr lang="en-GB">
                    <a:noFill/>
                  </a:rPr>
                  <a:t> </a:t>
                </a:r>
              </a:p>
            </p:txBody>
          </p:sp>
        </mc:Fallback>
      </mc:AlternateContent>
      <p:sp>
        <p:nvSpPr>
          <p:cNvPr id="45" name="TextBox 44"/>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17"/>
              </a:rPr>
              <a:t>Applet for collision demonstrations</a:t>
            </a:r>
            <a:endParaRPr lang="en-GB" sz="1400" dirty="0">
              <a:latin typeface="Comic Sans MS" pitchFamily="66" charset="0"/>
            </a:endParaRPr>
          </a:p>
        </p:txBody>
      </p:sp>
      <p:sp>
        <p:nvSpPr>
          <p:cNvPr id="46"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47" name="テキスト ボックス 3">
            <a:extLst>
              <a:ext uri="{FF2B5EF4-FFF2-40B4-BE49-F238E27FC236}">
                <a16:creationId xmlns:a16="http://schemas.microsoft.com/office/drawing/2014/main" id="{6B541AC0-0713-47D7-9D98-F34D1BB5D915}"/>
              </a:ext>
            </a:extLst>
          </p:cNvPr>
          <p:cNvSpPr txBox="1"/>
          <p:nvPr/>
        </p:nvSpPr>
        <p:spPr>
          <a:xfrm>
            <a:off x="8649954" y="6488668"/>
            <a:ext cx="471604" cy="369332"/>
          </a:xfrm>
          <a:prstGeom prst="rect">
            <a:avLst/>
          </a:prstGeom>
          <a:noFill/>
        </p:spPr>
        <p:txBody>
          <a:bodyPr wrap="none" rtlCol="0">
            <a:spAutoFit/>
          </a:bodyPr>
          <a:lstStyle/>
          <a:p>
            <a:r>
              <a:rPr lang="en-US" dirty="0">
                <a:latin typeface="Comic Sans MS" panose="030F0702030302020204" pitchFamily="66" charset="0"/>
              </a:rPr>
              <a:t>4B</a:t>
            </a:r>
            <a:endParaRPr lang="en-GB"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2194477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8"/>
                                        </p:tgtEl>
                                        <p:attrNameLst>
                                          <p:attrName>style.visibility</p:attrName>
                                        </p:attrNameLst>
                                      </p:cBhvr>
                                      <p:to>
                                        <p:strVal val="visible"/>
                                      </p:to>
                                    </p:set>
                                    <p:animEffect transition="in" filter="blinds(horizontal)">
                                      <p:cBhvr>
                                        <p:cTn id="7" dur="500"/>
                                        <p:tgtEl>
                                          <p:spTgt spid="4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1"/>
                                        </p:tgtEl>
                                        <p:attrNameLst>
                                          <p:attrName>style.visibility</p:attrName>
                                        </p:attrNameLst>
                                      </p:cBhvr>
                                      <p:to>
                                        <p:strVal val="visible"/>
                                      </p:to>
                                    </p:set>
                                    <p:animEffect transition="in" filter="blinds(horizontal)">
                                      <p:cBhvr>
                                        <p:cTn id="12" dur="500"/>
                                        <p:tgtEl>
                                          <p:spTgt spid="51"/>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2"/>
                                        </p:tgtEl>
                                        <p:attrNameLst>
                                          <p:attrName>style.visibility</p:attrName>
                                        </p:attrNameLst>
                                      </p:cBhvr>
                                      <p:to>
                                        <p:strVal val="visible"/>
                                      </p:to>
                                    </p:set>
                                    <p:animEffect transition="in" filter="blinds(horizontal)">
                                      <p:cBhvr>
                                        <p:cTn id="17" dur="500"/>
                                        <p:tgtEl>
                                          <p:spTgt spid="52"/>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9"/>
                                        </p:tgtEl>
                                        <p:attrNameLst>
                                          <p:attrName>style.visibility</p:attrName>
                                        </p:attrNameLst>
                                      </p:cBhvr>
                                      <p:to>
                                        <p:strVal val="visible"/>
                                      </p:to>
                                    </p:set>
                                    <p:animEffect transition="in" filter="blinds(horizontal)">
                                      <p:cBhvr>
                                        <p:cTn id="22" dur="500"/>
                                        <p:tgtEl>
                                          <p:spTgt spid="4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3"/>
                                        </p:tgtEl>
                                        <p:attrNameLst>
                                          <p:attrName>style.visibility</p:attrName>
                                        </p:attrNameLst>
                                      </p:cBhvr>
                                      <p:to>
                                        <p:strVal val="visible"/>
                                      </p:to>
                                    </p:set>
                                    <p:animEffect transition="in" filter="blinds(horizontal)">
                                      <p:cBhvr>
                                        <p:cTn id="27" dur="500"/>
                                        <p:tgtEl>
                                          <p:spTgt spid="53"/>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54"/>
                                        </p:tgtEl>
                                        <p:attrNameLst>
                                          <p:attrName>style.visibility</p:attrName>
                                        </p:attrNameLst>
                                      </p:cBhvr>
                                      <p:to>
                                        <p:strVal val="visible"/>
                                      </p:to>
                                    </p:set>
                                    <p:animEffect transition="in" filter="blinds(horizontal)">
                                      <p:cBhvr>
                                        <p:cTn id="32" dur="500"/>
                                        <p:tgtEl>
                                          <p:spTgt spid="54"/>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50"/>
                                        </p:tgtEl>
                                        <p:attrNameLst>
                                          <p:attrName>style.visibility</p:attrName>
                                        </p:attrNameLst>
                                      </p:cBhvr>
                                      <p:to>
                                        <p:strVal val="visible"/>
                                      </p:to>
                                    </p:set>
                                    <p:animEffect transition="in" filter="blinds(horizontal)">
                                      <p:cBhvr>
                                        <p:cTn id="37"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p:bldP spid="49" grpId="0"/>
      <p:bldP spid="50" grpId="0"/>
      <p:bldP spid="51" grpId="0" animBg="1"/>
      <p:bldP spid="52" grpId="0"/>
      <p:bldP spid="53" grpId="0" animBg="1"/>
      <p:bldP spid="5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6484" y="1600200"/>
            <a:ext cx="3373819" cy="4525963"/>
          </a:xfrm>
        </p:spPr>
        <p:txBody>
          <a:bodyPr>
            <a:normAutofit/>
          </a:bodyPr>
          <a:lstStyle/>
          <a:p>
            <a:pPr marL="0" indent="0" algn="ctr">
              <a:buNone/>
            </a:pPr>
            <a:r>
              <a:rPr lang="en-GB" sz="1400" b="1" dirty="0">
                <a:latin typeface="Comic Sans MS" pitchFamily="66" charset="0"/>
              </a:rPr>
              <a:t>You can also apply Newton’s Law of Restitution to problems involving direct collision with a smooth plane surface perpendicular to the direction of motion (</a:t>
            </a:r>
            <a:r>
              <a:rPr lang="en-GB" sz="1400" b="1" dirty="0" err="1">
                <a:latin typeface="Comic Sans MS" pitchFamily="66" charset="0"/>
              </a:rPr>
              <a:t>ie</a:t>
            </a:r>
            <a:r>
              <a:rPr lang="en-GB" sz="1400" b="1" dirty="0">
                <a:latin typeface="Comic Sans MS" pitchFamily="66" charset="0"/>
              </a:rPr>
              <a:t> – a wall!)</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A small sphere collides normally with a fixed vertical wall. Before the impact, the sphere is moving with a speed of 4ms</a:t>
            </a:r>
            <a:r>
              <a:rPr lang="en-GB" sz="1400" baseline="30000" dirty="0">
                <a:latin typeface="Comic Sans MS" pitchFamily="66" charset="0"/>
              </a:rPr>
              <a:t>-1</a:t>
            </a:r>
            <a:r>
              <a:rPr lang="en-GB" sz="1400" dirty="0">
                <a:latin typeface="Comic Sans MS" pitchFamily="66" charset="0"/>
              </a:rPr>
              <a:t> on a smooth horizontal floor. The coefficient of restitution between the sphere and the wall is 0.2. </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Find the speed of the sphere after the collision.</a:t>
            </a:r>
          </a:p>
        </p:txBody>
      </p:sp>
      <mc:AlternateContent xmlns:mc="http://schemas.openxmlformats.org/markup-compatibility/2006" xmlns:a14="http://schemas.microsoft.com/office/drawing/2010/main">
        <mc:Choice Requires="a14">
          <p:sp>
            <p:nvSpPr>
              <p:cNvPr id="28" name="TextBox 27"/>
              <p:cNvSpPr txBox="1"/>
              <p:nvPr/>
            </p:nvSpPr>
            <p:spPr>
              <a:xfrm>
                <a:off x="4495800" y="1524000"/>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28" name="TextBox 27"/>
              <p:cNvSpPr txBox="1">
                <a:spLocks noRot="1" noChangeAspect="1" noMove="1" noResize="1" noEditPoints="1" noAdjustHandles="1" noChangeArrowheads="1" noChangeShapeType="1" noTextEdit="1"/>
              </p:cNvSpPr>
              <p:nvPr/>
            </p:nvSpPr>
            <p:spPr>
              <a:xfrm>
                <a:off x="4495800" y="1524000"/>
                <a:ext cx="660052" cy="461665"/>
              </a:xfrm>
              <a:prstGeom prst="rect">
                <a:avLst/>
              </a:prstGeom>
              <a:blipFill rotWithShape="1">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9" name="TextBox 28"/>
              <p:cNvSpPr txBox="1"/>
              <p:nvPr/>
            </p:nvSpPr>
            <p:spPr>
              <a:xfrm>
                <a:off x="4343400" y="2286000"/>
                <a:ext cx="801951"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0.2=</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4</m:t>
                          </m:r>
                        </m:den>
                      </m:f>
                    </m:oMath>
                  </m:oMathPara>
                </a14:m>
                <a:endParaRPr lang="en-GB" sz="1400" dirty="0"/>
              </a:p>
            </p:txBody>
          </p:sp>
        </mc:Choice>
        <mc:Fallback xmlns="">
          <p:sp>
            <p:nvSpPr>
              <p:cNvPr id="29" name="TextBox 28"/>
              <p:cNvSpPr txBox="1">
                <a:spLocks noRot="1" noChangeAspect="1" noMove="1" noResize="1" noEditPoints="1" noAdjustHandles="1" noChangeArrowheads="1" noChangeShapeType="1" noTextEdit="1"/>
              </p:cNvSpPr>
              <p:nvPr/>
            </p:nvSpPr>
            <p:spPr>
              <a:xfrm>
                <a:off x="4343400" y="2286000"/>
                <a:ext cx="801951" cy="461665"/>
              </a:xfrm>
              <a:prstGeom prst="rect">
                <a:avLst/>
              </a:prstGeom>
              <a:blipFill rotWithShape="1">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0" name="TextBox 29"/>
              <p:cNvSpPr txBox="1"/>
              <p:nvPr/>
            </p:nvSpPr>
            <p:spPr>
              <a:xfrm>
                <a:off x="4343400" y="3048000"/>
                <a:ext cx="838200"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0.8=</m:t>
                      </m:r>
                      <m:r>
                        <a:rPr lang="en-GB" sz="1400" b="0" i="1" smtClean="0">
                          <a:latin typeface="Cambria Math"/>
                        </a:rPr>
                        <m:t>𝑣</m:t>
                      </m:r>
                    </m:oMath>
                  </m:oMathPara>
                </a14:m>
                <a:endParaRPr lang="en-GB" sz="1400" dirty="0"/>
              </a:p>
            </p:txBody>
          </p:sp>
        </mc:Choice>
        <mc:Fallback xmlns="">
          <p:sp>
            <p:nvSpPr>
              <p:cNvPr id="30" name="TextBox 29"/>
              <p:cNvSpPr txBox="1">
                <a:spLocks noRot="1" noChangeAspect="1" noMove="1" noResize="1" noEditPoints="1" noAdjustHandles="1" noChangeArrowheads="1" noChangeShapeType="1" noTextEdit="1"/>
              </p:cNvSpPr>
              <p:nvPr/>
            </p:nvSpPr>
            <p:spPr>
              <a:xfrm>
                <a:off x="4343400" y="3048000"/>
                <a:ext cx="838200" cy="307777"/>
              </a:xfrm>
              <a:prstGeom prst="rect">
                <a:avLst/>
              </a:prstGeom>
              <a:blipFill rotWithShape="1">
                <a:blip r:embed="rId11"/>
                <a:stretch>
                  <a:fillRect/>
                </a:stretch>
              </a:blipFill>
            </p:spPr>
            <p:txBody>
              <a:bodyPr/>
              <a:lstStyle/>
              <a:p>
                <a:r>
                  <a:rPr lang="en-GB">
                    <a:noFill/>
                  </a:rPr>
                  <a:t> </a:t>
                </a:r>
              </a:p>
            </p:txBody>
          </p:sp>
        </mc:Fallback>
      </mc:AlternateContent>
      <p:sp>
        <p:nvSpPr>
          <p:cNvPr id="32" name="Arc 31"/>
          <p:cNvSpPr/>
          <p:nvPr/>
        </p:nvSpPr>
        <p:spPr>
          <a:xfrm>
            <a:off x="5105400" y="1828800"/>
            <a:ext cx="457200" cy="6858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3" name="TextBox 32"/>
          <p:cNvSpPr txBox="1"/>
          <p:nvPr/>
        </p:nvSpPr>
        <p:spPr>
          <a:xfrm>
            <a:off x="5334000" y="1905000"/>
            <a:ext cx="1219200" cy="523220"/>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baseline="-25000" dirty="0">
              <a:solidFill>
                <a:srgbClr val="FF0000"/>
              </a:solidFill>
              <a:latin typeface="Comic Sans MS" pitchFamily="66" charset="0"/>
            </a:endParaRPr>
          </a:p>
        </p:txBody>
      </p:sp>
      <p:sp>
        <p:nvSpPr>
          <p:cNvPr id="44" name="Arc 43"/>
          <p:cNvSpPr/>
          <p:nvPr/>
        </p:nvSpPr>
        <p:spPr>
          <a:xfrm>
            <a:off x="5105400" y="2514600"/>
            <a:ext cx="457200" cy="6858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5" name="TextBox 44"/>
          <p:cNvSpPr txBox="1"/>
          <p:nvPr/>
        </p:nvSpPr>
        <p:spPr>
          <a:xfrm>
            <a:off x="5486400" y="2667000"/>
            <a:ext cx="1447800" cy="307777"/>
          </a:xfrm>
          <a:prstGeom prst="rect">
            <a:avLst/>
          </a:prstGeom>
          <a:noFill/>
        </p:spPr>
        <p:txBody>
          <a:bodyPr wrap="square" rtlCol="0">
            <a:spAutoFit/>
          </a:bodyPr>
          <a:lstStyle/>
          <a:p>
            <a:pPr algn="ctr"/>
            <a:r>
              <a:rPr lang="en-GB" sz="1400" dirty="0">
                <a:solidFill>
                  <a:srgbClr val="FF0000"/>
                </a:solidFill>
                <a:latin typeface="Comic Sans MS" pitchFamily="66" charset="0"/>
              </a:rPr>
              <a:t>Multiply by 4</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20" name="TextBox 19"/>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20" name="TextBox 19"/>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1" name="TextBox 20"/>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21" name="TextBox 20"/>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2" name="TextBox 21"/>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22" name="TextBox 21"/>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3" name="TextBox 22"/>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23" name="TextBox 22"/>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4" name="TextBox 23"/>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24" name="TextBox 23"/>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16"/>
                <a:stretch>
                  <a:fillRect b="-3846"/>
                </a:stretch>
              </a:blipFill>
            </p:spPr>
            <p:txBody>
              <a:bodyPr/>
              <a:lstStyle/>
              <a:p>
                <a:r>
                  <a:rPr lang="en-GB">
                    <a:noFill/>
                  </a:rPr>
                  <a:t> </a:t>
                </a:r>
              </a:p>
            </p:txBody>
          </p:sp>
        </mc:Fallback>
      </mc:AlternateContent>
      <p:sp>
        <p:nvSpPr>
          <p:cNvPr id="25" name="TextBox 24"/>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17"/>
              </a:rPr>
              <a:t>Applet for collision demonstrations</a:t>
            </a:r>
            <a:endParaRPr lang="en-GB" sz="1400" dirty="0">
              <a:latin typeface="Comic Sans MS" pitchFamily="66" charset="0"/>
            </a:endParaRPr>
          </a:p>
        </p:txBody>
      </p:sp>
      <p:sp>
        <p:nvSpPr>
          <p:cNvPr id="26"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27" name="テキスト ボックス 3">
            <a:extLst>
              <a:ext uri="{FF2B5EF4-FFF2-40B4-BE49-F238E27FC236}">
                <a16:creationId xmlns:a16="http://schemas.microsoft.com/office/drawing/2014/main" id="{6B541AC0-0713-47D7-9D98-F34D1BB5D915}"/>
              </a:ext>
            </a:extLst>
          </p:cNvPr>
          <p:cNvSpPr txBox="1"/>
          <p:nvPr/>
        </p:nvSpPr>
        <p:spPr>
          <a:xfrm>
            <a:off x="8649954" y="6488668"/>
            <a:ext cx="471604" cy="369332"/>
          </a:xfrm>
          <a:prstGeom prst="rect">
            <a:avLst/>
          </a:prstGeom>
          <a:noFill/>
        </p:spPr>
        <p:txBody>
          <a:bodyPr wrap="none" rtlCol="0">
            <a:spAutoFit/>
          </a:bodyPr>
          <a:lstStyle/>
          <a:p>
            <a:r>
              <a:rPr lang="en-US" dirty="0">
                <a:latin typeface="Comic Sans MS" panose="030F0702030302020204" pitchFamily="66" charset="0"/>
              </a:rPr>
              <a:t>4B</a:t>
            </a:r>
            <a:endParaRPr lang="en-GB"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4033196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linds(horizontal)">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blinds(horizontal)">
                                      <p:cBhvr>
                                        <p:cTn id="12" dur="500"/>
                                        <p:tgtEl>
                                          <p:spTgt spid="2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2"/>
                                        </p:tgtEl>
                                        <p:attrNameLst>
                                          <p:attrName>style.visibility</p:attrName>
                                        </p:attrNameLst>
                                      </p:cBhvr>
                                      <p:to>
                                        <p:strVal val="visible"/>
                                      </p:to>
                                    </p:set>
                                    <p:animEffect transition="in" filter="blinds(horizontal)">
                                      <p:cBhvr>
                                        <p:cTn id="17" dur="500"/>
                                        <p:tgtEl>
                                          <p:spTgt spid="32"/>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3"/>
                                        </p:tgtEl>
                                        <p:attrNameLst>
                                          <p:attrName>style.visibility</p:attrName>
                                        </p:attrNameLst>
                                      </p:cBhvr>
                                      <p:to>
                                        <p:strVal val="visible"/>
                                      </p:to>
                                    </p:set>
                                    <p:animEffect transition="in" filter="blinds(horizontal)">
                                      <p:cBhvr>
                                        <p:cTn id="22" dur="500"/>
                                        <p:tgtEl>
                                          <p:spTgt spid="33"/>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9"/>
                                        </p:tgtEl>
                                        <p:attrNameLst>
                                          <p:attrName>style.visibility</p:attrName>
                                        </p:attrNameLst>
                                      </p:cBhvr>
                                      <p:to>
                                        <p:strVal val="visible"/>
                                      </p:to>
                                    </p:set>
                                    <p:animEffect transition="in" filter="blinds(horizontal)">
                                      <p:cBhvr>
                                        <p:cTn id="27" dur="500"/>
                                        <p:tgtEl>
                                          <p:spTgt spid="29"/>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4"/>
                                        </p:tgtEl>
                                        <p:attrNameLst>
                                          <p:attrName>style.visibility</p:attrName>
                                        </p:attrNameLst>
                                      </p:cBhvr>
                                      <p:to>
                                        <p:strVal val="visible"/>
                                      </p:to>
                                    </p:set>
                                    <p:animEffect transition="in" filter="blinds(horizontal)">
                                      <p:cBhvr>
                                        <p:cTn id="32" dur="500"/>
                                        <p:tgtEl>
                                          <p:spTgt spid="44"/>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45"/>
                                        </p:tgtEl>
                                        <p:attrNameLst>
                                          <p:attrName>style.visibility</p:attrName>
                                        </p:attrNameLst>
                                      </p:cBhvr>
                                      <p:to>
                                        <p:strVal val="visible"/>
                                      </p:to>
                                    </p:set>
                                    <p:animEffect transition="in" filter="blinds(horizontal)">
                                      <p:cBhvr>
                                        <p:cTn id="37" dur="500"/>
                                        <p:tgtEl>
                                          <p:spTgt spid="45"/>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30"/>
                                        </p:tgtEl>
                                        <p:attrNameLst>
                                          <p:attrName>style.visibility</p:attrName>
                                        </p:attrNameLst>
                                      </p:cBhvr>
                                      <p:to>
                                        <p:strVal val="visible"/>
                                      </p:to>
                                    </p:set>
                                    <p:animEffect transition="in" filter="blinds(horizontal)">
                                      <p:cBhvr>
                                        <p:cTn id="42"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29" grpId="0"/>
      <p:bldP spid="30" grpId="0"/>
      <p:bldP spid="32" grpId="0" animBg="1"/>
      <p:bldP spid="33" grpId="0"/>
      <p:bldP spid="44" grpId="0" animBg="1"/>
      <p:bldP spid="4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6484" y="1600200"/>
            <a:ext cx="3373819" cy="4525963"/>
          </a:xfrm>
        </p:spPr>
        <p:txBody>
          <a:bodyPr>
            <a:normAutofit lnSpcReduction="10000"/>
          </a:bodyPr>
          <a:lstStyle/>
          <a:p>
            <a:pPr marL="0" indent="0" algn="ctr">
              <a:buNone/>
            </a:pPr>
            <a:r>
              <a:rPr lang="en-GB" sz="1400" b="1" dirty="0">
                <a:latin typeface="Comic Sans MS" pitchFamily="66" charset="0"/>
              </a:rPr>
              <a:t>You can also apply Newton’s Law of Restitution to problems involving direct collision with a smooth plane surface perpendicular to the direction of motion (</a:t>
            </a:r>
            <a:r>
              <a:rPr lang="en-GB" sz="1400" b="1" dirty="0" err="1">
                <a:latin typeface="Comic Sans MS" pitchFamily="66" charset="0"/>
              </a:rPr>
              <a:t>ie</a:t>
            </a:r>
            <a:r>
              <a:rPr lang="en-GB" sz="1400" b="1" dirty="0">
                <a:latin typeface="Comic Sans MS" pitchFamily="66" charset="0"/>
              </a:rPr>
              <a:t> – a wall!)</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A particle falls 22.5cm from rest onto a smooth horizontal plane. It then rebounds to a height of 10cm. </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Find the coefficient of restitution between the particle and the plane. Give your answer to 2sf.</a:t>
            </a:r>
          </a:p>
          <a:p>
            <a:pPr marL="0" indent="0" algn="ctr">
              <a:buNone/>
            </a:pPr>
            <a:endParaRPr lang="en-GB" sz="1400" dirty="0">
              <a:latin typeface="Comic Sans MS" pitchFamily="66" charset="0"/>
            </a:endParaRPr>
          </a:p>
          <a:p>
            <a:pPr algn="ctr">
              <a:buFont typeface="Wingdings"/>
              <a:buChar char="à"/>
            </a:pPr>
            <a:r>
              <a:rPr lang="en-GB" sz="1400" dirty="0">
                <a:latin typeface="Comic Sans MS" pitchFamily="66" charset="0"/>
                <a:sym typeface="Wingdings" pitchFamily="2" charset="2"/>
              </a:rPr>
              <a:t>You will need to find the velocity on impact and after impact</a:t>
            </a:r>
          </a:p>
          <a:p>
            <a:pPr algn="ctr">
              <a:buFont typeface="Wingdings"/>
              <a:buChar char="à"/>
            </a:pPr>
            <a:endParaRPr lang="en-GB" sz="1400" dirty="0">
              <a:latin typeface="Comic Sans MS" pitchFamily="66" charset="0"/>
              <a:sym typeface="Wingdings" pitchFamily="2" charset="2"/>
            </a:endParaRPr>
          </a:p>
          <a:p>
            <a:pPr algn="ctr">
              <a:buFont typeface="Wingdings"/>
              <a:buChar char="à"/>
            </a:pPr>
            <a:r>
              <a:rPr lang="en-GB" sz="1400" dirty="0">
                <a:latin typeface="Comic Sans MS" pitchFamily="66" charset="0"/>
                <a:sym typeface="Wingdings" pitchFamily="2" charset="2"/>
              </a:rPr>
              <a:t>To do this, use the SUVAT equations</a:t>
            </a:r>
            <a:endParaRPr lang="en-GB" sz="1400" dirty="0">
              <a:latin typeface="Comic Sans MS" pitchFamily="66" charset="0"/>
            </a:endParaRPr>
          </a:p>
        </p:txBody>
      </p:sp>
      <p:cxnSp>
        <p:nvCxnSpPr>
          <p:cNvPr id="18" name="Straight Connector 17"/>
          <p:cNvCxnSpPr/>
          <p:nvPr/>
        </p:nvCxnSpPr>
        <p:spPr>
          <a:xfrm>
            <a:off x="4724400" y="2590800"/>
            <a:ext cx="16764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Oval 20"/>
          <p:cNvSpPr/>
          <p:nvPr/>
        </p:nvSpPr>
        <p:spPr>
          <a:xfrm>
            <a:off x="5410200" y="1447800"/>
            <a:ext cx="228600" cy="228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12" name="TextBox 11"/>
              <p:cNvSpPr txBox="1"/>
              <p:nvPr/>
            </p:nvSpPr>
            <p:spPr>
              <a:xfrm>
                <a:off x="6629400" y="1447800"/>
                <a:ext cx="1094787"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𝑠</m:t>
                      </m:r>
                      <m:r>
                        <a:rPr lang="en-GB" sz="1600" b="0" i="1" smtClean="0">
                          <a:latin typeface="Cambria Math"/>
                        </a:rPr>
                        <m:t>=0.225</m:t>
                      </m:r>
                    </m:oMath>
                  </m:oMathPara>
                </a14:m>
                <a:endParaRPr lang="en-GB" sz="1600" dirty="0"/>
              </a:p>
            </p:txBody>
          </p:sp>
        </mc:Choice>
        <mc:Fallback xmlns="">
          <p:sp>
            <p:nvSpPr>
              <p:cNvPr id="12" name="TextBox 11"/>
              <p:cNvSpPr txBox="1">
                <a:spLocks noRot="1" noChangeAspect="1" noMove="1" noResize="1" noEditPoints="1" noAdjustHandles="1" noChangeArrowheads="1" noChangeShapeType="1" noTextEdit="1"/>
              </p:cNvSpPr>
              <p:nvPr/>
            </p:nvSpPr>
            <p:spPr>
              <a:xfrm>
                <a:off x="6629400" y="1447800"/>
                <a:ext cx="1094787" cy="338554"/>
              </a:xfrm>
              <a:prstGeom prst="rect">
                <a:avLst/>
              </a:prstGeom>
              <a:blipFill rotWithShape="1">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3" name="TextBox 22"/>
              <p:cNvSpPr txBox="1"/>
              <p:nvPr/>
            </p:nvSpPr>
            <p:spPr>
              <a:xfrm>
                <a:off x="6629400" y="1828800"/>
                <a:ext cx="735073"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𝑢</m:t>
                      </m:r>
                      <m:r>
                        <a:rPr lang="en-GB" sz="1600" b="0" i="1" smtClean="0">
                          <a:latin typeface="Cambria Math"/>
                        </a:rPr>
                        <m:t>=0</m:t>
                      </m:r>
                    </m:oMath>
                  </m:oMathPara>
                </a14:m>
                <a:endParaRPr lang="en-GB" sz="1600" dirty="0"/>
              </a:p>
            </p:txBody>
          </p:sp>
        </mc:Choice>
        <mc:Fallback xmlns="">
          <p:sp>
            <p:nvSpPr>
              <p:cNvPr id="23" name="TextBox 22"/>
              <p:cNvSpPr txBox="1">
                <a:spLocks noRot="1" noChangeAspect="1" noMove="1" noResize="1" noEditPoints="1" noAdjustHandles="1" noChangeArrowheads="1" noChangeShapeType="1" noTextEdit="1"/>
              </p:cNvSpPr>
              <p:nvPr/>
            </p:nvSpPr>
            <p:spPr>
              <a:xfrm>
                <a:off x="6629400" y="1828800"/>
                <a:ext cx="735073" cy="338554"/>
              </a:xfrm>
              <a:prstGeom prst="rect">
                <a:avLst/>
              </a:prstGeom>
              <a:blipFill rotWithShape="1">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4" name="TextBox 23"/>
              <p:cNvSpPr txBox="1"/>
              <p:nvPr/>
            </p:nvSpPr>
            <p:spPr>
              <a:xfrm>
                <a:off x="6629400" y="2209800"/>
                <a:ext cx="691728"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𝑣</m:t>
                      </m:r>
                      <m:r>
                        <a:rPr lang="en-GB" sz="1600" b="0" i="1" smtClean="0">
                          <a:latin typeface="Cambria Math"/>
                        </a:rPr>
                        <m:t>= ?</m:t>
                      </m:r>
                    </m:oMath>
                  </m:oMathPara>
                </a14:m>
                <a:endParaRPr lang="en-GB" sz="1600" dirty="0"/>
              </a:p>
            </p:txBody>
          </p:sp>
        </mc:Choice>
        <mc:Fallback xmlns="">
          <p:sp>
            <p:nvSpPr>
              <p:cNvPr id="24" name="TextBox 23"/>
              <p:cNvSpPr txBox="1">
                <a:spLocks noRot="1" noChangeAspect="1" noMove="1" noResize="1" noEditPoints="1" noAdjustHandles="1" noChangeArrowheads="1" noChangeShapeType="1" noTextEdit="1"/>
              </p:cNvSpPr>
              <p:nvPr/>
            </p:nvSpPr>
            <p:spPr>
              <a:xfrm>
                <a:off x="6629400" y="2209800"/>
                <a:ext cx="691728" cy="338554"/>
              </a:xfrm>
              <a:prstGeom prst="rect">
                <a:avLst/>
              </a:prstGeom>
              <a:blipFill rotWithShape="1">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5" name="TextBox 24"/>
              <p:cNvSpPr txBox="1"/>
              <p:nvPr/>
            </p:nvSpPr>
            <p:spPr>
              <a:xfrm>
                <a:off x="7696200" y="1676400"/>
                <a:ext cx="887166"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𝑎</m:t>
                      </m:r>
                      <m:r>
                        <a:rPr lang="en-GB" sz="1600" b="0" i="1" smtClean="0">
                          <a:latin typeface="Cambria Math"/>
                        </a:rPr>
                        <m:t>=9.8</m:t>
                      </m:r>
                    </m:oMath>
                  </m:oMathPara>
                </a14:m>
                <a:endParaRPr lang="en-GB" sz="1600" dirty="0"/>
              </a:p>
            </p:txBody>
          </p:sp>
        </mc:Choice>
        <mc:Fallback xmlns="">
          <p:sp>
            <p:nvSpPr>
              <p:cNvPr id="25" name="TextBox 24"/>
              <p:cNvSpPr txBox="1">
                <a:spLocks noRot="1" noChangeAspect="1" noMove="1" noResize="1" noEditPoints="1" noAdjustHandles="1" noChangeArrowheads="1" noChangeShapeType="1" noTextEdit="1"/>
              </p:cNvSpPr>
              <p:nvPr/>
            </p:nvSpPr>
            <p:spPr>
              <a:xfrm>
                <a:off x="7696200" y="1676400"/>
                <a:ext cx="887166" cy="338554"/>
              </a:xfrm>
              <a:prstGeom prst="rect">
                <a:avLst/>
              </a:prstGeom>
              <a:blipFill rotWithShape="1">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6" name="TextBox 25"/>
              <p:cNvSpPr txBox="1"/>
              <p:nvPr/>
            </p:nvSpPr>
            <p:spPr>
              <a:xfrm>
                <a:off x="7696200" y="2057400"/>
                <a:ext cx="660245"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𝑡</m:t>
                      </m:r>
                      <m:r>
                        <a:rPr lang="en-GB" sz="1600" b="0" i="1" smtClean="0">
                          <a:latin typeface="Cambria Math"/>
                        </a:rPr>
                        <m:t>= ?</m:t>
                      </m:r>
                    </m:oMath>
                  </m:oMathPara>
                </a14:m>
                <a:endParaRPr lang="en-GB" sz="1600" dirty="0"/>
              </a:p>
            </p:txBody>
          </p:sp>
        </mc:Choice>
        <mc:Fallback xmlns="">
          <p:sp>
            <p:nvSpPr>
              <p:cNvPr id="26" name="TextBox 25"/>
              <p:cNvSpPr txBox="1">
                <a:spLocks noRot="1" noChangeAspect="1" noMove="1" noResize="1" noEditPoints="1" noAdjustHandles="1" noChangeArrowheads="1" noChangeShapeType="1" noTextEdit="1"/>
              </p:cNvSpPr>
              <p:nvPr/>
            </p:nvSpPr>
            <p:spPr>
              <a:xfrm>
                <a:off x="7696200" y="2057400"/>
                <a:ext cx="660245" cy="338554"/>
              </a:xfrm>
              <a:prstGeom prst="rect">
                <a:avLst/>
              </a:prstGeom>
              <a:blipFill rotWithShape="1">
                <a:blip r:embed="rId13"/>
                <a:stretch>
                  <a:fillRect/>
                </a:stretch>
              </a:blipFill>
            </p:spPr>
            <p:txBody>
              <a:bodyPr/>
              <a:lstStyle/>
              <a:p>
                <a:r>
                  <a:rPr lang="en-GB">
                    <a:noFill/>
                  </a:rPr>
                  <a:t> </a:t>
                </a:r>
              </a:p>
            </p:txBody>
          </p:sp>
        </mc:Fallback>
      </mc:AlternateContent>
      <p:cxnSp>
        <p:nvCxnSpPr>
          <p:cNvPr id="14" name="Straight Arrow Connector 13"/>
          <p:cNvCxnSpPr/>
          <p:nvPr/>
        </p:nvCxnSpPr>
        <p:spPr>
          <a:xfrm>
            <a:off x="5029200" y="1600200"/>
            <a:ext cx="0" cy="990600"/>
          </a:xfrm>
          <a:prstGeom prst="straightConnector1">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4191000" y="1905000"/>
            <a:ext cx="875561" cy="338554"/>
          </a:xfrm>
          <a:prstGeom prst="rect">
            <a:avLst/>
          </a:prstGeom>
          <a:noFill/>
        </p:spPr>
        <p:txBody>
          <a:bodyPr wrap="none" rtlCol="0">
            <a:spAutoFit/>
          </a:bodyPr>
          <a:lstStyle/>
          <a:p>
            <a:pPr algn="ctr"/>
            <a:r>
              <a:rPr lang="en-GB" sz="1600" dirty="0">
                <a:latin typeface="Comic Sans MS" pitchFamily="66" charset="0"/>
              </a:rPr>
              <a:t>22.5cm</a:t>
            </a:r>
          </a:p>
        </p:txBody>
      </p:sp>
      <p:sp>
        <p:nvSpPr>
          <p:cNvPr id="17" name="TextBox 16"/>
          <p:cNvSpPr txBox="1"/>
          <p:nvPr/>
        </p:nvSpPr>
        <p:spPr>
          <a:xfrm>
            <a:off x="3810000" y="2819400"/>
            <a:ext cx="2674130" cy="307777"/>
          </a:xfrm>
          <a:prstGeom prst="rect">
            <a:avLst/>
          </a:prstGeom>
          <a:noFill/>
        </p:spPr>
        <p:txBody>
          <a:bodyPr wrap="none" rtlCol="0">
            <a:spAutoFit/>
          </a:bodyPr>
          <a:lstStyle/>
          <a:p>
            <a:r>
              <a:rPr lang="en-GB" sz="1400" u="sng" dirty="0">
                <a:latin typeface="Comic Sans MS" pitchFamily="66" charset="0"/>
              </a:rPr>
              <a:t>Finding the velocity </a:t>
            </a:r>
            <a:r>
              <a:rPr lang="en-GB" sz="1400" b="1" u="sng" dirty="0">
                <a:latin typeface="Comic Sans MS" pitchFamily="66" charset="0"/>
              </a:rPr>
              <a:t>on</a:t>
            </a:r>
            <a:r>
              <a:rPr lang="en-GB" sz="1400" u="sng" dirty="0">
                <a:latin typeface="Comic Sans MS" pitchFamily="66" charset="0"/>
              </a:rPr>
              <a:t> impact</a:t>
            </a:r>
          </a:p>
        </p:txBody>
      </p:sp>
      <mc:AlternateContent xmlns:mc="http://schemas.openxmlformats.org/markup-compatibility/2006" xmlns:a14="http://schemas.microsoft.com/office/drawing/2010/main">
        <mc:Choice Requires="a14">
          <p:sp>
            <p:nvSpPr>
              <p:cNvPr id="34" name="TextBox 33"/>
              <p:cNvSpPr txBox="1"/>
              <p:nvPr/>
            </p:nvSpPr>
            <p:spPr>
              <a:xfrm>
                <a:off x="3810000" y="3276600"/>
                <a:ext cx="15240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p>
                        <m:sSupPr>
                          <m:ctrlPr>
                            <a:rPr lang="en-GB" sz="1600" i="1" smtClean="0">
                              <a:latin typeface="Cambria Math" panose="02040503050406030204" pitchFamily="18" charset="0"/>
                            </a:rPr>
                          </m:ctrlPr>
                        </m:sSupPr>
                        <m:e>
                          <m:r>
                            <a:rPr lang="en-GB" sz="1600" b="0" i="1" smtClean="0">
                              <a:latin typeface="Cambria Math"/>
                            </a:rPr>
                            <m:t>𝑣</m:t>
                          </m:r>
                        </m:e>
                        <m:sup>
                          <m:r>
                            <a:rPr lang="en-GB" sz="1600" b="0" i="1" smtClean="0">
                              <a:latin typeface="Cambria Math"/>
                            </a:rPr>
                            <m:t>2</m:t>
                          </m:r>
                        </m:sup>
                      </m:sSup>
                      <m:r>
                        <a:rPr lang="en-GB" sz="1600" b="0" i="1" smtClean="0">
                          <a:latin typeface="Cambria Math"/>
                        </a:rPr>
                        <m:t>=</m:t>
                      </m:r>
                      <m:sSup>
                        <m:sSupPr>
                          <m:ctrlPr>
                            <a:rPr lang="en-GB" sz="1600" b="0" i="1" smtClean="0">
                              <a:latin typeface="Cambria Math" panose="02040503050406030204" pitchFamily="18" charset="0"/>
                            </a:rPr>
                          </m:ctrlPr>
                        </m:sSupPr>
                        <m:e>
                          <m:r>
                            <a:rPr lang="en-GB" sz="1600" b="0" i="1" smtClean="0">
                              <a:latin typeface="Cambria Math"/>
                            </a:rPr>
                            <m:t>𝑢</m:t>
                          </m:r>
                        </m:e>
                        <m:sup>
                          <m:r>
                            <a:rPr lang="en-GB" sz="1600" b="0" i="1" smtClean="0">
                              <a:latin typeface="Cambria Math"/>
                            </a:rPr>
                            <m:t>2</m:t>
                          </m:r>
                        </m:sup>
                      </m:sSup>
                      <m:r>
                        <a:rPr lang="en-GB" sz="1600" b="0" i="1" smtClean="0">
                          <a:latin typeface="Cambria Math"/>
                        </a:rPr>
                        <m:t>+2</m:t>
                      </m:r>
                      <m:r>
                        <a:rPr lang="en-GB" sz="1600" b="0" i="1" smtClean="0">
                          <a:latin typeface="Cambria Math"/>
                        </a:rPr>
                        <m:t>𝑎𝑠</m:t>
                      </m:r>
                    </m:oMath>
                  </m:oMathPara>
                </a14:m>
                <a:endParaRPr lang="en-GB" sz="1600" dirty="0"/>
              </a:p>
            </p:txBody>
          </p:sp>
        </mc:Choice>
        <mc:Fallback xmlns="">
          <p:sp>
            <p:nvSpPr>
              <p:cNvPr id="34" name="TextBox 33"/>
              <p:cNvSpPr txBox="1">
                <a:spLocks noRot="1" noChangeAspect="1" noMove="1" noResize="1" noEditPoints="1" noAdjustHandles="1" noChangeArrowheads="1" noChangeShapeType="1" noTextEdit="1"/>
              </p:cNvSpPr>
              <p:nvPr/>
            </p:nvSpPr>
            <p:spPr>
              <a:xfrm>
                <a:off x="3810000" y="3276600"/>
                <a:ext cx="1524000" cy="338554"/>
              </a:xfrm>
              <a:prstGeom prst="rect">
                <a:avLst/>
              </a:prstGeom>
              <a:blipFill rotWithShape="1">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5" name="TextBox 34"/>
              <p:cNvSpPr txBox="1"/>
              <p:nvPr/>
            </p:nvSpPr>
            <p:spPr>
              <a:xfrm>
                <a:off x="3810000" y="3810000"/>
                <a:ext cx="2515882"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p>
                        <m:sSupPr>
                          <m:ctrlPr>
                            <a:rPr lang="en-GB" sz="1600" i="1" smtClean="0">
                              <a:latin typeface="Cambria Math" panose="02040503050406030204" pitchFamily="18" charset="0"/>
                            </a:rPr>
                          </m:ctrlPr>
                        </m:sSupPr>
                        <m:e>
                          <m:r>
                            <a:rPr lang="en-GB" sz="1600" b="0" i="1" smtClean="0">
                              <a:latin typeface="Cambria Math"/>
                            </a:rPr>
                            <m:t>𝑣</m:t>
                          </m:r>
                        </m:e>
                        <m:sup>
                          <m:r>
                            <a:rPr lang="en-GB" sz="1600" b="0" i="1" smtClean="0">
                              <a:latin typeface="Cambria Math"/>
                            </a:rPr>
                            <m:t>2</m:t>
                          </m:r>
                        </m:sup>
                      </m:sSup>
                      <m:r>
                        <a:rPr lang="en-GB" sz="1600" b="0" i="1" smtClean="0">
                          <a:latin typeface="Cambria Math"/>
                        </a:rPr>
                        <m:t>=</m:t>
                      </m:r>
                      <m:sSup>
                        <m:sSupPr>
                          <m:ctrlPr>
                            <a:rPr lang="en-GB" sz="1600" b="0" i="1" smtClean="0">
                              <a:latin typeface="Cambria Math" panose="02040503050406030204" pitchFamily="18" charset="0"/>
                            </a:rPr>
                          </m:ctrlPr>
                        </m:sSupPr>
                        <m:e>
                          <m:r>
                            <a:rPr lang="en-GB" sz="1600" b="0" i="1" smtClean="0">
                              <a:latin typeface="Cambria Math"/>
                            </a:rPr>
                            <m:t>(0)</m:t>
                          </m:r>
                        </m:e>
                        <m:sup>
                          <m:r>
                            <a:rPr lang="en-GB" sz="1600" b="0" i="1" smtClean="0">
                              <a:latin typeface="Cambria Math"/>
                            </a:rPr>
                            <m:t>2</m:t>
                          </m:r>
                        </m:sup>
                      </m:sSup>
                      <m:r>
                        <a:rPr lang="en-GB" sz="1600" b="0" i="1" smtClean="0">
                          <a:latin typeface="Cambria Math"/>
                        </a:rPr>
                        <m:t>+ 2(9.8)(0.225)</m:t>
                      </m:r>
                    </m:oMath>
                  </m:oMathPara>
                </a14:m>
                <a:endParaRPr lang="en-GB" sz="1600" dirty="0"/>
              </a:p>
            </p:txBody>
          </p:sp>
        </mc:Choice>
        <mc:Fallback xmlns="">
          <p:sp>
            <p:nvSpPr>
              <p:cNvPr id="35" name="TextBox 34"/>
              <p:cNvSpPr txBox="1">
                <a:spLocks noRot="1" noChangeAspect="1" noMove="1" noResize="1" noEditPoints="1" noAdjustHandles="1" noChangeArrowheads="1" noChangeShapeType="1" noTextEdit="1"/>
              </p:cNvSpPr>
              <p:nvPr/>
            </p:nvSpPr>
            <p:spPr>
              <a:xfrm>
                <a:off x="3810000" y="3810000"/>
                <a:ext cx="2515882" cy="338554"/>
              </a:xfrm>
              <a:prstGeom prst="rect">
                <a:avLst/>
              </a:prstGeom>
              <a:blipFill rotWithShape="1">
                <a:blip r:embed="rId15"/>
                <a:stretch>
                  <a:fillRect b="-892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6" name="TextBox 35"/>
              <p:cNvSpPr txBox="1"/>
              <p:nvPr/>
            </p:nvSpPr>
            <p:spPr>
              <a:xfrm>
                <a:off x="3810000" y="4343400"/>
                <a:ext cx="1101519"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p>
                        <m:sSupPr>
                          <m:ctrlPr>
                            <a:rPr lang="en-GB" sz="1600" i="1" smtClean="0">
                              <a:latin typeface="Cambria Math" panose="02040503050406030204" pitchFamily="18" charset="0"/>
                            </a:rPr>
                          </m:ctrlPr>
                        </m:sSupPr>
                        <m:e>
                          <m:r>
                            <a:rPr lang="en-GB" sz="1600" b="0" i="1" smtClean="0">
                              <a:latin typeface="Cambria Math"/>
                            </a:rPr>
                            <m:t>𝑣</m:t>
                          </m:r>
                        </m:e>
                        <m:sup>
                          <m:r>
                            <a:rPr lang="en-GB" sz="1600" b="0" i="1" smtClean="0">
                              <a:latin typeface="Cambria Math"/>
                            </a:rPr>
                            <m:t>2</m:t>
                          </m:r>
                        </m:sup>
                      </m:sSup>
                      <m:r>
                        <a:rPr lang="en-GB" sz="1600" b="0" i="1" smtClean="0">
                          <a:latin typeface="Cambria Math"/>
                        </a:rPr>
                        <m:t>=4.41</m:t>
                      </m:r>
                    </m:oMath>
                  </m:oMathPara>
                </a14:m>
                <a:endParaRPr lang="en-GB" sz="1600" dirty="0"/>
              </a:p>
            </p:txBody>
          </p:sp>
        </mc:Choice>
        <mc:Fallback xmlns="">
          <p:sp>
            <p:nvSpPr>
              <p:cNvPr id="36" name="TextBox 35"/>
              <p:cNvSpPr txBox="1">
                <a:spLocks noRot="1" noChangeAspect="1" noMove="1" noResize="1" noEditPoints="1" noAdjustHandles="1" noChangeArrowheads="1" noChangeShapeType="1" noTextEdit="1"/>
              </p:cNvSpPr>
              <p:nvPr/>
            </p:nvSpPr>
            <p:spPr>
              <a:xfrm>
                <a:off x="3810000" y="4343400"/>
                <a:ext cx="1101519" cy="338554"/>
              </a:xfrm>
              <a:prstGeom prst="rect">
                <a:avLst/>
              </a:prstGeom>
              <a:blipFill rotWithShape="1">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7" name="TextBox 36"/>
              <p:cNvSpPr txBox="1"/>
              <p:nvPr/>
            </p:nvSpPr>
            <p:spPr>
              <a:xfrm>
                <a:off x="3886200" y="4876800"/>
                <a:ext cx="1370054"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𝑣</m:t>
                      </m:r>
                      <m:r>
                        <a:rPr lang="en-GB" sz="1600" b="0" i="1" smtClean="0">
                          <a:latin typeface="Cambria Math"/>
                        </a:rPr>
                        <m:t>=2.1</m:t>
                      </m:r>
                      <m:r>
                        <a:rPr lang="en-GB" sz="1600" b="0" i="1" smtClean="0">
                          <a:latin typeface="Cambria Math"/>
                        </a:rPr>
                        <m:t>𝑚</m:t>
                      </m:r>
                      <m:sSup>
                        <m:sSupPr>
                          <m:ctrlPr>
                            <a:rPr lang="en-GB" sz="1600" b="0" i="1" smtClean="0">
                              <a:latin typeface="Cambria Math" panose="02040503050406030204" pitchFamily="18" charset="0"/>
                            </a:rPr>
                          </m:ctrlPr>
                        </m:sSupPr>
                        <m:e>
                          <m:r>
                            <a:rPr lang="en-GB" sz="1600" b="0" i="1" smtClean="0">
                              <a:latin typeface="Cambria Math"/>
                            </a:rPr>
                            <m:t>𝑠</m:t>
                          </m:r>
                        </m:e>
                        <m:sup>
                          <m:r>
                            <a:rPr lang="en-GB" sz="1600" b="0" i="1" smtClean="0">
                              <a:latin typeface="Cambria Math"/>
                            </a:rPr>
                            <m:t>−1</m:t>
                          </m:r>
                        </m:sup>
                      </m:sSup>
                    </m:oMath>
                  </m:oMathPara>
                </a14:m>
                <a:endParaRPr lang="en-GB" sz="1600" dirty="0"/>
              </a:p>
            </p:txBody>
          </p:sp>
        </mc:Choice>
        <mc:Fallback xmlns="">
          <p:sp>
            <p:nvSpPr>
              <p:cNvPr id="37" name="TextBox 36"/>
              <p:cNvSpPr txBox="1">
                <a:spLocks noRot="1" noChangeAspect="1" noMove="1" noResize="1" noEditPoints="1" noAdjustHandles="1" noChangeArrowheads="1" noChangeShapeType="1" noTextEdit="1"/>
              </p:cNvSpPr>
              <p:nvPr/>
            </p:nvSpPr>
            <p:spPr>
              <a:xfrm>
                <a:off x="3886200" y="4876800"/>
                <a:ext cx="1370054" cy="338554"/>
              </a:xfrm>
              <a:prstGeom prst="rect">
                <a:avLst/>
              </a:prstGeom>
              <a:blipFill rotWithShape="1">
                <a:blip r:embed="rId17"/>
                <a:stretch>
                  <a:fillRect/>
                </a:stretch>
              </a:blipFill>
            </p:spPr>
            <p:txBody>
              <a:bodyPr/>
              <a:lstStyle/>
              <a:p>
                <a:r>
                  <a:rPr lang="en-GB">
                    <a:noFill/>
                  </a:rPr>
                  <a:t> </a:t>
                </a:r>
              </a:p>
            </p:txBody>
          </p:sp>
        </mc:Fallback>
      </mc:AlternateContent>
      <p:sp>
        <p:nvSpPr>
          <p:cNvPr id="38" name="Arc 37"/>
          <p:cNvSpPr/>
          <p:nvPr/>
        </p:nvSpPr>
        <p:spPr>
          <a:xfrm>
            <a:off x="6096000" y="3429000"/>
            <a:ext cx="457200" cy="5334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9" name="TextBox 38"/>
          <p:cNvSpPr txBox="1"/>
          <p:nvPr/>
        </p:nvSpPr>
        <p:spPr>
          <a:xfrm>
            <a:off x="6477000" y="3505200"/>
            <a:ext cx="14478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baseline="-25000" dirty="0">
              <a:solidFill>
                <a:srgbClr val="FF0000"/>
              </a:solidFill>
              <a:latin typeface="Comic Sans MS" pitchFamily="66" charset="0"/>
            </a:endParaRPr>
          </a:p>
        </p:txBody>
      </p:sp>
      <p:sp>
        <p:nvSpPr>
          <p:cNvPr id="40" name="Arc 39"/>
          <p:cNvSpPr/>
          <p:nvPr/>
        </p:nvSpPr>
        <p:spPr>
          <a:xfrm>
            <a:off x="6096000" y="3962400"/>
            <a:ext cx="457200" cy="5334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1" name="Arc 40"/>
          <p:cNvSpPr/>
          <p:nvPr/>
        </p:nvSpPr>
        <p:spPr>
          <a:xfrm>
            <a:off x="5029200" y="4495800"/>
            <a:ext cx="457200" cy="5334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2" name="TextBox 41"/>
          <p:cNvSpPr txBox="1"/>
          <p:nvPr/>
        </p:nvSpPr>
        <p:spPr>
          <a:xfrm>
            <a:off x="6477000" y="3962400"/>
            <a:ext cx="1447800" cy="523220"/>
          </a:xfrm>
          <a:prstGeom prst="rect">
            <a:avLst/>
          </a:prstGeom>
          <a:noFill/>
        </p:spPr>
        <p:txBody>
          <a:bodyPr wrap="square" rtlCol="0">
            <a:spAutoFit/>
          </a:bodyPr>
          <a:lstStyle/>
          <a:p>
            <a:pPr algn="ctr"/>
            <a:r>
              <a:rPr lang="en-GB" sz="1400" dirty="0">
                <a:solidFill>
                  <a:srgbClr val="FF0000"/>
                </a:solidFill>
                <a:latin typeface="Comic Sans MS" pitchFamily="66" charset="0"/>
              </a:rPr>
              <a:t>Work out the right side</a:t>
            </a:r>
            <a:endParaRPr lang="en-GB" sz="1400" b="1" baseline="-25000" dirty="0">
              <a:solidFill>
                <a:srgbClr val="FF0000"/>
              </a:solidFill>
              <a:latin typeface="Comic Sans MS" pitchFamily="66" charset="0"/>
            </a:endParaRPr>
          </a:p>
        </p:txBody>
      </p:sp>
      <p:sp>
        <p:nvSpPr>
          <p:cNvPr id="43" name="TextBox 42"/>
          <p:cNvSpPr txBox="1"/>
          <p:nvPr/>
        </p:nvSpPr>
        <p:spPr>
          <a:xfrm>
            <a:off x="5410200" y="4495800"/>
            <a:ext cx="1447800" cy="523220"/>
          </a:xfrm>
          <a:prstGeom prst="rect">
            <a:avLst/>
          </a:prstGeom>
          <a:noFill/>
        </p:spPr>
        <p:txBody>
          <a:bodyPr wrap="square" rtlCol="0">
            <a:spAutoFit/>
          </a:bodyPr>
          <a:lstStyle/>
          <a:p>
            <a:pPr algn="ctr"/>
            <a:r>
              <a:rPr lang="en-GB" sz="1400" dirty="0">
                <a:solidFill>
                  <a:srgbClr val="FF0000"/>
                </a:solidFill>
                <a:latin typeface="Comic Sans MS" pitchFamily="66" charset="0"/>
              </a:rPr>
              <a:t>Square root answer</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46" name="TextBox 45"/>
              <p:cNvSpPr txBox="1"/>
              <p:nvPr/>
            </p:nvSpPr>
            <p:spPr>
              <a:xfrm>
                <a:off x="457200" y="6096000"/>
                <a:ext cx="1374030"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𝑢</m:t>
                      </m:r>
                      <m:r>
                        <a:rPr lang="en-GB" sz="1600" b="0" i="1" smtClean="0">
                          <a:solidFill>
                            <a:srgbClr val="FF0000"/>
                          </a:solidFill>
                          <a:latin typeface="Cambria Math"/>
                        </a:rPr>
                        <m:t>=2.1</m:t>
                      </m:r>
                      <m:r>
                        <a:rPr lang="en-GB" sz="1600" b="0" i="1" smtClean="0">
                          <a:solidFill>
                            <a:srgbClr val="FF0000"/>
                          </a:solidFill>
                          <a:latin typeface="Cambria Math"/>
                        </a:rPr>
                        <m:t>𝑚</m:t>
                      </m:r>
                      <m:sSup>
                        <m:sSupPr>
                          <m:ctrlPr>
                            <a:rPr lang="en-GB" sz="1600" b="0" i="1" smtClean="0">
                              <a:solidFill>
                                <a:srgbClr val="FF0000"/>
                              </a:solidFill>
                              <a:latin typeface="Cambria Math" panose="02040503050406030204" pitchFamily="18" charset="0"/>
                            </a:rPr>
                          </m:ctrlPr>
                        </m:sSupPr>
                        <m:e>
                          <m:r>
                            <a:rPr lang="en-GB" sz="1600" b="0" i="1" smtClean="0">
                              <a:solidFill>
                                <a:srgbClr val="FF0000"/>
                              </a:solidFill>
                              <a:latin typeface="Cambria Math"/>
                            </a:rPr>
                            <m:t>𝑠</m:t>
                          </m:r>
                        </m:e>
                        <m:sup>
                          <m:r>
                            <a:rPr lang="en-GB" sz="1600" b="0" i="1" smtClean="0">
                              <a:solidFill>
                                <a:srgbClr val="FF0000"/>
                              </a:solidFill>
                              <a:latin typeface="Cambria Math"/>
                            </a:rPr>
                            <m:t>−1</m:t>
                          </m:r>
                        </m:sup>
                      </m:sSup>
                    </m:oMath>
                  </m:oMathPara>
                </a14:m>
                <a:endParaRPr lang="en-GB" sz="1600" dirty="0">
                  <a:solidFill>
                    <a:srgbClr val="FF0000"/>
                  </a:solidFill>
                </a:endParaRPr>
              </a:p>
            </p:txBody>
          </p:sp>
        </mc:Choice>
        <mc:Fallback xmlns="">
          <p:sp>
            <p:nvSpPr>
              <p:cNvPr id="46" name="TextBox 45"/>
              <p:cNvSpPr txBox="1">
                <a:spLocks noRot="1" noChangeAspect="1" noMove="1" noResize="1" noEditPoints="1" noAdjustHandles="1" noChangeArrowheads="1" noChangeShapeType="1" noTextEdit="1"/>
              </p:cNvSpPr>
              <p:nvPr/>
            </p:nvSpPr>
            <p:spPr>
              <a:xfrm>
                <a:off x="457200" y="6096000"/>
                <a:ext cx="1374030" cy="338554"/>
              </a:xfrm>
              <a:prstGeom prst="rect">
                <a:avLst/>
              </a:prstGeom>
              <a:blipFill rotWithShape="1">
                <a:blip r:embed="rId18"/>
                <a:stretch>
                  <a:fillRect/>
                </a:stretch>
              </a:blipFill>
            </p:spPr>
            <p:txBody>
              <a:bodyPr/>
              <a:lstStyle/>
              <a:p>
                <a:r>
                  <a:rPr lang="en-GB">
                    <a:noFill/>
                  </a:rPr>
                  <a:t> </a:t>
                </a:r>
              </a:p>
            </p:txBody>
          </p:sp>
        </mc:Fallback>
      </mc:AlternateContent>
      <p:cxnSp>
        <p:nvCxnSpPr>
          <p:cNvPr id="20" name="Straight Arrow Connector 19"/>
          <p:cNvCxnSpPr/>
          <p:nvPr/>
        </p:nvCxnSpPr>
        <p:spPr>
          <a:xfrm flipH="1" flipV="1">
            <a:off x="4953000" y="5410200"/>
            <a:ext cx="838200" cy="45720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5715000" y="5486400"/>
            <a:ext cx="3124200" cy="738664"/>
          </a:xfrm>
          <a:prstGeom prst="rect">
            <a:avLst/>
          </a:prstGeom>
          <a:noFill/>
        </p:spPr>
        <p:txBody>
          <a:bodyPr wrap="square" rtlCol="0">
            <a:spAutoFit/>
          </a:bodyPr>
          <a:lstStyle/>
          <a:p>
            <a:pPr algn="ctr"/>
            <a:r>
              <a:rPr lang="en-GB" sz="1400" dirty="0">
                <a:solidFill>
                  <a:srgbClr val="FF0000"/>
                </a:solidFill>
                <a:latin typeface="Comic Sans MS" pitchFamily="66" charset="0"/>
              </a:rPr>
              <a:t>This is our value for u, the initial speed of the particle before colliding with the plane</a:t>
            </a:r>
            <a:endParaRPr lang="en-GB" sz="1400" b="1" baseline="-25000" dirty="0">
              <a:solidFill>
                <a:srgbClr val="FF0000"/>
              </a:solidFill>
              <a:latin typeface="Comic Sans MS" pitchFamily="66" charset="0"/>
            </a:endParaRPr>
          </a:p>
        </p:txBody>
      </p:sp>
      <p:sp>
        <p:nvSpPr>
          <p:cNvPr id="49" name="TextBox 48"/>
          <p:cNvSpPr txBox="1"/>
          <p:nvPr/>
        </p:nvSpPr>
        <p:spPr>
          <a:xfrm>
            <a:off x="5029200" y="1143000"/>
            <a:ext cx="3810000" cy="307777"/>
          </a:xfrm>
          <a:prstGeom prst="rect">
            <a:avLst/>
          </a:prstGeom>
          <a:noFill/>
        </p:spPr>
        <p:txBody>
          <a:bodyPr wrap="square" rtlCol="0">
            <a:spAutoFit/>
          </a:bodyPr>
          <a:lstStyle/>
          <a:p>
            <a:pPr algn="ctr"/>
            <a:r>
              <a:rPr lang="en-GB" sz="1400" dirty="0">
                <a:latin typeface="Comic Sans MS" pitchFamily="66" charset="0"/>
              </a:rPr>
              <a:t>Remember that we need units in metres!</a:t>
            </a:r>
            <a:endParaRPr lang="en-GB" sz="1400" b="1" baseline="-25000" dirty="0">
              <a:latin typeface="Comic Sans MS" pitchFamily="66" charset="0"/>
            </a:endParaRPr>
          </a:p>
        </p:txBody>
      </p:sp>
      <mc:AlternateContent xmlns:mc="http://schemas.openxmlformats.org/markup-compatibility/2006" xmlns:a14="http://schemas.microsoft.com/office/drawing/2010/main">
        <mc:Choice Requires="a14">
          <p:sp>
            <p:nvSpPr>
              <p:cNvPr id="45" name="TextBox 44"/>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45" name="TextBox 44"/>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1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8" name="TextBox 47"/>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48" name="TextBox 47"/>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2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0" name="TextBox 49"/>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50" name="TextBox 49"/>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2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1" name="TextBox 50"/>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51" name="TextBox 50"/>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2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2" name="TextBox 51"/>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52" name="TextBox 51"/>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23"/>
                <a:stretch>
                  <a:fillRect b="-3846"/>
                </a:stretch>
              </a:blipFill>
            </p:spPr>
            <p:txBody>
              <a:bodyPr/>
              <a:lstStyle/>
              <a:p>
                <a:r>
                  <a:rPr lang="en-GB">
                    <a:noFill/>
                  </a:rPr>
                  <a:t> </a:t>
                </a:r>
              </a:p>
            </p:txBody>
          </p:sp>
        </mc:Fallback>
      </mc:AlternateContent>
      <p:sp>
        <p:nvSpPr>
          <p:cNvPr id="53" name="TextBox 52"/>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24"/>
              </a:rPr>
              <a:t>Applet for collision demonstrations</a:t>
            </a:r>
            <a:endParaRPr lang="en-GB" sz="1400" dirty="0">
              <a:latin typeface="Comic Sans MS" pitchFamily="66" charset="0"/>
            </a:endParaRPr>
          </a:p>
        </p:txBody>
      </p:sp>
      <p:sp>
        <p:nvSpPr>
          <p:cNvPr id="54"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55" name="テキスト ボックス 3">
            <a:extLst>
              <a:ext uri="{FF2B5EF4-FFF2-40B4-BE49-F238E27FC236}">
                <a16:creationId xmlns:a16="http://schemas.microsoft.com/office/drawing/2014/main" id="{6B541AC0-0713-47D7-9D98-F34D1BB5D915}"/>
              </a:ext>
            </a:extLst>
          </p:cNvPr>
          <p:cNvSpPr txBox="1"/>
          <p:nvPr/>
        </p:nvSpPr>
        <p:spPr>
          <a:xfrm>
            <a:off x="8649954" y="6488668"/>
            <a:ext cx="471604" cy="369332"/>
          </a:xfrm>
          <a:prstGeom prst="rect">
            <a:avLst/>
          </a:prstGeom>
          <a:noFill/>
        </p:spPr>
        <p:txBody>
          <a:bodyPr wrap="none" rtlCol="0">
            <a:spAutoFit/>
          </a:bodyPr>
          <a:lstStyle/>
          <a:p>
            <a:r>
              <a:rPr lang="en-US" dirty="0">
                <a:latin typeface="Comic Sans MS" panose="030F0702030302020204" pitchFamily="66" charset="0"/>
              </a:rPr>
              <a:t>4B</a:t>
            </a:r>
            <a:endParaRPr lang="en-GB"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3960333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linds(horizontal)">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blinds(horizontal)">
                                      <p:cBhvr>
                                        <p:cTn id="12" dur="500"/>
                                        <p:tgtEl>
                                          <p:spTgt spid="3">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animEffect transition="in" filter="blinds(horizontal)">
                                      <p:cBhvr>
                                        <p:cTn id="17" dur="500"/>
                                        <p:tgtEl>
                                          <p:spTgt spid="3">
                                            <p:txEl>
                                              <p:pRg st="8" end="8"/>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5" fill="hold"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blinds(vertical)">
                                      <p:cBhvr>
                                        <p:cTn id="22" dur="500"/>
                                        <p:tgtEl>
                                          <p:spTgt spid="18"/>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blinds(horizontal)">
                                      <p:cBhvr>
                                        <p:cTn id="25" dur="500"/>
                                        <p:tgtEl>
                                          <p:spTgt spid="21"/>
                                        </p:tgtEl>
                                      </p:cBhvr>
                                    </p:animEffect>
                                  </p:childTnLst>
                                </p:cTn>
                              </p:par>
                              <p:par>
                                <p:cTn id="26" presetID="3" presetClass="entr" presetSubtype="10" fill="hold" nodeType="with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blinds(horizontal)">
                                      <p:cBhvr>
                                        <p:cTn id="28" dur="500"/>
                                        <p:tgtEl>
                                          <p:spTgt spid="14"/>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blinds(horizontal)">
                                      <p:cBhvr>
                                        <p:cTn id="31" dur="500"/>
                                        <p:tgtEl>
                                          <p:spTgt spid="16"/>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49"/>
                                        </p:tgtEl>
                                        <p:attrNameLst>
                                          <p:attrName>style.visibility</p:attrName>
                                        </p:attrNameLst>
                                      </p:cBhvr>
                                      <p:to>
                                        <p:strVal val="visible"/>
                                      </p:to>
                                    </p:set>
                                    <p:animEffect transition="in" filter="blinds(horizontal)">
                                      <p:cBhvr>
                                        <p:cTn id="36" dur="500"/>
                                        <p:tgtEl>
                                          <p:spTgt spid="49"/>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blinds(horizontal)">
                                      <p:cBhvr>
                                        <p:cTn id="41" dur="500"/>
                                        <p:tgtEl>
                                          <p:spTgt spid="12"/>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23"/>
                                        </p:tgtEl>
                                        <p:attrNameLst>
                                          <p:attrName>style.visibility</p:attrName>
                                        </p:attrNameLst>
                                      </p:cBhvr>
                                      <p:to>
                                        <p:strVal val="visible"/>
                                      </p:to>
                                    </p:set>
                                    <p:animEffect transition="in" filter="blinds(horizontal)">
                                      <p:cBhvr>
                                        <p:cTn id="46" dur="500"/>
                                        <p:tgtEl>
                                          <p:spTgt spid="23"/>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24"/>
                                        </p:tgtEl>
                                        <p:attrNameLst>
                                          <p:attrName>style.visibility</p:attrName>
                                        </p:attrNameLst>
                                      </p:cBhvr>
                                      <p:to>
                                        <p:strVal val="visible"/>
                                      </p:to>
                                    </p:set>
                                    <p:animEffect transition="in" filter="blinds(horizontal)">
                                      <p:cBhvr>
                                        <p:cTn id="51" dur="500"/>
                                        <p:tgtEl>
                                          <p:spTgt spid="24"/>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25"/>
                                        </p:tgtEl>
                                        <p:attrNameLst>
                                          <p:attrName>style.visibility</p:attrName>
                                        </p:attrNameLst>
                                      </p:cBhvr>
                                      <p:to>
                                        <p:strVal val="visible"/>
                                      </p:to>
                                    </p:set>
                                    <p:animEffect transition="in" filter="blinds(horizontal)">
                                      <p:cBhvr>
                                        <p:cTn id="56" dur="500"/>
                                        <p:tgtEl>
                                          <p:spTgt spid="25"/>
                                        </p:tgtEl>
                                      </p:cBhvr>
                                    </p:animEffect>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26"/>
                                        </p:tgtEl>
                                        <p:attrNameLst>
                                          <p:attrName>style.visibility</p:attrName>
                                        </p:attrNameLst>
                                      </p:cBhvr>
                                      <p:to>
                                        <p:strVal val="visible"/>
                                      </p:to>
                                    </p:set>
                                    <p:animEffect transition="in" filter="blinds(horizontal)">
                                      <p:cBhvr>
                                        <p:cTn id="61" dur="500"/>
                                        <p:tgtEl>
                                          <p:spTgt spid="26"/>
                                        </p:tgtEl>
                                      </p:cBhvr>
                                    </p:animEffect>
                                  </p:childTnLst>
                                </p:cTn>
                              </p:par>
                            </p:childTnLst>
                          </p:cTn>
                        </p:par>
                      </p:childTnLst>
                    </p:cTn>
                  </p:par>
                  <p:par>
                    <p:cTn id="62" fill="hold">
                      <p:stCondLst>
                        <p:cond delay="indefinite"/>
                      </p:stCondLst>
                      <p:childTnLst>
                        <p:par>
                          <p:cTn id="63" fill="hold">
                            <p:stCondLst>
                              <p:cond delay="0"/>
                            </p:stCondLst>
                            <p:childTnLst>
                              <p:par>
                                <p:cTn id="64" presetID="3" presetClass="entr" presetSubtype="10" fill="hold" grpId="0" nodeType="clickEffect">
                                  <p:stCondLst>
                                    <p:cond delay="0"/>
                                  </p:stCondLst>
                                  <p:childTnLst>
                                    <p:set>
                                      <p:cBhvr>
                                        <p:cTn id="65" dur="1" fill="hold">
                                          <p:stCondLst>
                                            <p:cond delay="0"/>
                                          </p:stCondLst>
                                        </p:cTn>
                                        <p:tgtEl>
                                          <p:spTgt spid="17"/>
                                        </p:tgtEl>
                                        <p:attrNameLst>
                                          <p:attrName>style.visibility</p:attrName>
                                        </p:attrNameLst>
                                      </p:cBhvr>
                                      <p:to>
                                        <p:strVal val="visible"/>
                                      </p:to>
                                    </p:set>
                                    <p:animEffect transition="in" filter="blinds(horizontal)">
                                      <p:cBhvr>
                                        <p:cTn id="66" dur="500"/>
                                        <p:tgtEl>
                                          <p:spTgt spid="17"/>
                                        </p:tgtEl>
                                      </p:cBhvr>
                                    </p:animEffect>
                                  </p:childTnLst>
                                </p:cTn>
                              </p:par>
                            </p:childTnLst>
                          </p:cTn>
                        </p:par>
                      </p:childTnLst>
                    </p:cTn>
                  </p:par>
                  <p:par>
                    <p:cTn id="67" fill="hold">
                      <p:stCondLst>
                        <p:cond delay="indefinite"/>
                      </p:stCondLst>
                      <p:childTnLst>
                        <p:par>
                          <p:cTn id="68" fill="hold">
                            <p:stCondLst>
                              <p:cond delay="0"/>
                            </p:stCondLst>
                            <p:childTnLst>
                              <p:par>
                                <p:cTn id="69" presetID="3" presetClass="entr" presetSubtype="10" fill="hold" grpId="0" nodeType="clickEffect">
                                  <p:stCondLst>
                                    <p:cond delay="0"/>
                                  </p:stCondLst>
                                  <p:childTnLst>
                                    <p:set>
                                      <p:cBhvr>
                                        <p:cTn id="70" dur="1" fill="hold">
                                          <p:stCondLst>
                                            <p:cond delay="0"/>
                                          </p:stCondLst>
                                        </p:cTn>
                                        <p:tgtEl>
                                          <p:spTgt spid="34"/>
                                        </p:tgtEl>
                                        <p:attrNameLst>
                                          <p:attrName>style.visibility</p:attrName>
                                        </p:attrNameLst>
                                      </p:cBhvr>
                                      <p:to>
                                        <p:strVal val="visible"/>
                                      </p:to>
                                    </p:set>
                                    <p:animEffect transition="in" filter="blinds(horizontal)">
                                      <p:cBhvr>
                                        <p:cTn id="71" dur="500"/>
                                        <p:tgtEl>
                                          <p:spTgt spid="34"/>
                                        </p:tgtEl>
                                      </p:cBhvr>
                                    </p:animEffect>
                                  </p:childTnLst>
                                </p:cTn>
                              </p:par>
                            </p:childTnLst>
                          </p:cTn>
                        </p:par>
                      </p:childTnLst>
                    </p:cTn>
                  </p:par>
                  <p:par>
                    <p:cTn id="72" fill="hold">
                      <p:stCondLst>
                        <p:cond delay="indefinite"/>
                      </p:stCondLst>
                      <p:childTnLst>
                        <p:par>
                          <p:cTn id="73" fill="hold">
                            <p:stCondLst>
                              <p:cond delay="0"/>
                            </p:stCondLst>
                            <p:childTnLst>
                              <p:par>
                                <p:cTn id="74" presetID="3" presetClass="entr" presetSubtype="10" fill="hold" grpId="0" nodeType="clickEffect">
                                  <p:stCondLst>
                                    <p:cond delay="0"/>
                                  </p:stCondLst>
                                  <p:childTnLst>
                                    <p:set>
                                      <p:cBhvr>
                                        <p:cTn id="75" dur="1" fill="hold">
                                          <p:stCondLst>
                                            <p:cond delay="0"/>
                                          </p:stCondLst>
                                        </p:cTn>
                                        <p:tgtEl>
                                          <p:spTgt spid="38"/>
                                        </p:tgtEl>
                                        <p:attrNameLst>
                                          <p:attrName>style.visibility</p:attrName>
                                        </p:attrNameLst>
                                      </p:cBhvr>
                                      <p:to>
                                        <p:strVal val="visible"/>
                                      </p:to>
                                    </p:set>
                                    <p:animEffect transition="in" filter="blinds(horizontal)">
                                      <p:cBhvr>
                                        <p:cTn id="76" dur="500"/>
                                        <p:tgtEl>
                                          <p:spTgt spid="38"/>
                                        </p:tgtEl>
                                      </p:cBhvr>
                                    </p:animEffect>
                                  </p:childTnLst>
                                </p:cTn>
                              </p:par>
                            </p:childTnLst>
                          </p:cTn>
                        </p:par>
                      </p:childTnLst>
                    </p:cTn>
                  </p:par>
                  <p:par>
                    <p:cTn id="77" fill="hold">
                      <p:stCondLst>
                        <p:cond delay="indefinite"/>
                      </p:stCondLst>
                      <p:childTnLst>
                        <p:par>
                          <p:cTn id="78" fill="hold">
                            <p:stCondLst>
                              <p:cond delay="0"/>
                            </p:stCondLst>
                            <p:childTnLst>
                              <p:par>
                                <p:cTn id="79" presetID="3" presetClass="entr" presetSubtype="10" fill="hold" grpId="0" nodeType="clickEffect">
                                  <p:stCondLst>
                                    <p:cond delay="0"/>
                                  </p:stCondLst>
                                  <p:childTnLst>
                                    <p:set>
                                      <p:cBhvr>
                                        <p:cTn id="80" dur="1" fill="hold">
                                          <p:stCondLst>
                                            <p:cond delay="0"/>
                                          </p:stCondLst>
                                        </p:cTn>
                                        <p:tgtEl>
                                          <p:spTgt spid="39"/>
                                        </p:tgtEl>
                                        <p:attrNameLst>
                                          <p:attrName>style.visibility</p:attrName>
                                        </p:attrNameLst>
                                      </p:cBhvr>
                                      <p:to>
                                        <p:strVal val="visible"/>
                                      </p:to>
                                    </p:set>
                                    <p:animEffect transition="in" filter="blinds(horizontal)">
                                      <p:cBhvr>
                                        <p:cTn id="81" dur="500"/>
                                        <p:tgtEl>
                                          <p:spTgt spid="39"/>
                                        </p:tgtEl>
                                      </p:cBhvr>
                                    </p:animEffect>
                                  </p:childTnLst>
                                </p:cTn>
                              </p:par>
                            </p:childTnLst>
                          </p:cTn>
                        </p:par>
                      </p:childTnLst>
                    </p:cTn>
                  </p:par>
                  <p:par>
                    <p:cTn id="82" fill="hold">
                      <p:stCondLst>
                        <p:cond delay="indefinite"/>
                      </p:stCondLst>
                      <p:childTnLst>
                        <p:par>
                          <p:cTn id="83" fill="hold">
                            <p:stCondLst>
                              <p:cond delay="0"/>
                            </p:stCondLst>
                            <p:childTnLst>
                              <p:par>
                                <p:cTn id="84" presetID="3" presetClass="entr" presetSubtype="10" fill="hold" grpId="0" nodeType="clickEffect">
                                  <p:stCondLst>
                                    <p:cond delay="0"/>
                                  </p:stCondLst>
                                  <p:childTnLst>
                                    <p:set>
                                      <p:cBhvr>
                                        <p:cTn id="85" dur="1" fill="hold">
                                          <p:stCondLst>
                                            <p:cond delay="0"/>
                                          </p:stCondLst>
                                        </p:cTn>
                                        <p:tgtEl>
                                          <p:spTgt spid="35"/>
                                        </p:tgtEl>
                                        <p:attrNameLst>
                                          <p:attrName>style.visibility</p:attrName>
                                        </p:attrNameLst>
                                      </p:cBhvr>
                                      <p:to>
                                        <p:strVal val="visible"/>
                                      </p:to>
                                    </p:set>
                                    <p:animEffect transition="in" filter="blinds(horizontal)">
                                      <p:cBhvr>
                                        <p:cTn id="86" dur="500"/>
                                        <p:tgtEl>
                                          <p:spTgt spid="35"/>
                                        </p:tgtEl>
                                      </p:cBhvr>
                                    </p:animEffect>
                                  </p:childTnLst>
                                </p:cTn>
                              </p:par>
                            </p:childTnLst>
                          </p:cTn>
                        </p:par>
                      </p:childTnLst>
                    </p:cTn>
                  </p:par>
                  <p:par>
                    <p:cTn id="87" fill="hold">
                      <p:stCondLst>
                        <p:cond delay="indefinite"/>
                      </p:stCondLst>
                      <p:childTnLst>
                        <p:par>
                          <p:cTn id="88" fill="hold">
                            <p:stCondLst>
                              <p:cond delay="0"/>
                            </p:stCondLst>
                            <p:childTnLst>
                              <p:par>
                                <p:cTn id="89" presetID="3" presetClass="entr" presetSubtype="10" fill="hold" grpId="0" nodeType="clickEffect">
                                  <p:stCondLst>
                                    <p:cond delay="0"/>
                                  </p:stCondLst>
                                  <p:childTnLst>
                                    <p:set>
                                      <p:cBhvr>
                                        <p:cTn id="90" dur="1" fill="hold">
                                          <p:stCondLst>
                                            <p:cond delay="0"/>
                                          </p:stCondLst>
                                        </p:cTn>
                                        <p:tgtEl>
                                          <p:spTgt spid="40"/>
                                        </p:tgtEl>
                                        <p:attrNameLst>
                                          <p:attrName>style.visibility</p:attrName>
                                        </p:attrNameLst>
                                      </p:cBhvr>
                                      <p:to>
                                        <p:strVal val="visible"/>
                                      </p:to>
                                    </p:set>
                                    <p:animEffect transition="in" filter="blinds(horizontal)">
                                      <p:cBhvr>
                                        <p:cTn id="91" dur="500"/>
                                        <p:tgtEl>
                                          <p:spTgt spid="40"/>
                                        </p:tgtEl>
                                      </p:cBhvr>
                                    </p:animEffect>
                                  </p:childTnLst>
                                </p:cTn>
                              </p:par>
                            </p:childTnLst>
                          </p:cTn>
                        </p:par>
                      </p:childTnLst>
                    </p:cTn>
                  </p:par>
                  <p:par>
                    <p:cTn id="92" fill="hold">
                      <p:stCondLst>
                        <p:cond delay="indefinite"/>
                      </p:stCondLst>
                      <p:childTnLst>
                        <p:par>
                          <p:cTn id="93" fill="hold">
                            <p:stCondLst>
                              <p:cond delay="0"/>
                            </p:stCondLst>
                            <p:childTnLst>
                              <p:par>
                                <p:cTn id="94" presetID="3" presetClass="entr" presetSubtype="10" fill="hold" grpId="0" nodeType="clickEffect">
                                  <p:stCondLst>
                                    <p:cond delay="0"/>
                                  </p:stCondLst>
                                  <p:childTnLst>
                                    <p:set>
                                      <p:cBhvr>
                                        <p:cTn id="95" dur="1" fill="hold">
                                          <p:stCondLst>
                                            <p:cond delay="0"/>
                                          </p:stCondLst>
                                        </p:cTn>
                                        <p:tgtEl>
                                          <p:spTgt spid="42"/>
                                        </p:tgtEl>
                                        <p:attrNameLst>
                                          <p:attrName>style.visibility</p:attrName>
                                        </p:attrNameLst>
                                      </p:cBhvr>
                                      <p:to>
                                        <p:strVal val="visible"/>
                                      </p:to>
                                    </p:set>
                                    <p:animEffect transition="in" filter="blinds(horizontal)">
                                      <p:cBhvr>
                                        <p:cTn id="96" dur="500"/>
                                        <p:tgtEl>
                                          <p:spTgt spid="42"/>
                                        </p:tgtEl>
                                      </p:cBhvr>
                                    </p:animEffect>
                                  </p:childTnLst>
                                </p:cTn>
                              </p:par>
                            </p:childTnLst>
                          </p:cTn>
                        </p:par>
                      </p:childTnLst>
                    </p:cTn>
                  </p:par>
                  <p:par>
                    <p:cTn id="97" fill="hold">
                      <p:stCondLst>
                        <p:cond delay="indefinite"/>
                      </p:stCondLst>
                      <p:childTnLst>
                        <p:par>
                          <p:cTn id="98" fill="hold">
                            <p:stCondLst>
                              <p:cond delay="0"/>
                            </p:stCondLst>
                            <p:childTnLst>
                              <p:par>
                                <p:cTn id="99" presetID="3" presetClass="entr" presetSubtype="10" fill="hold" grpId="0" nodeType="clickEffect">
                                  <p:stCondLst>
                                    <p:cond delay="0"/>
                                  </p:stCondLst>
                                  <p:childTnLst>
                                    <p:set>
                                      <p:cBhvr>
                                        <p:cTn id="100" dur="1" fill="hold">
                                          <p:stCondLst>
                                            <p:cond delay="0"/>
                                          </p:stCondLst>
                                        </p:cTn>
                                        <p:tgtEl>
                                          <p:spTgt spid="36"/>
                                        </p:tgtEl>
                                        <p:attrNameLst>
                                          <p:attrName>style.visibility</p:attrName>
                                        </p:attrNameLst>
                                      </p:cBhvr>
                                      <p:to>
                                        <p:strVal val="visible"/>
                                      </p:to>
                                    </p:set>
                                    <p:animEffect transition="in" filter="blinds(horizontal)">
                                      <p:cBhvr>
                                        <p:cTn id="101" dur="500"/>
                                        <p:tgtEl>
                                          <p:spTgt spid="36"/>
                                        </p:tgtEl>
                                      </p:cBhvr>
                                    </p:animEffect>
                                  </p:childTnLst>
                                </p:cTn>
                              </p:par>
                            </p:childTnLst>
                          </p:cTn>
                        </p:par>
                      </p:childTnLst>
                    </p:cTn>
                  </p:par>
                  <p:par>
                    <p:cTn id="102" fill="hold">
                      <p:stCondLst>
                        <p:cond delay="indefinite"/>
                      </p:stCondLst>
                      <p:childTnLst>
                        <p:par>
                          <p:cTn id="103" fill="hold">
                            <p:stCondLst>
                              <p:cond delay="0"/>
                            </p:stCondLst>
                            <p:childTnLst>
                              <p:par>
                                <p:cTn id="104" presetID="3" presetClass="entr" presetSubtype="10" fill="hold" grpId="0" nodeType="clickEffect">
                                  <p:stCondLst>
                                    <p:cond delay="0"/>
                                  </p:stCondLst>
                                  <p:childTnLst>
                                    <p:set>
                                      <p:cBhvr>
                                        <p:cTn id="105" dur="1" fill="hold">
                                          <p:stCondLst>
                                            <p:cond delay="0"/>
                                          </p:stCondLst>
                                        </p:cTn>
                                        <p:tgtEl>
                                          <p:spTgt spid="41"/>
                                        </p:tgtEl>
                                        <p:attrNameLst>
                                          <p:attrName>style.visibility</p:attrName>
                                        </p:attrNameLst>
                                      </p:cBhvr>
                                      <p:to>
                                        <p:strVal val="visible"/>
                                      </p:to>
                                    </p:set>
                                    <p:animEffect transition="in" filter="blinds(horizontal)">
                                      <p:cBhvr>
                                        <p:cTn id="106" dur="500"/>
                                        <p:tgtEl>
                                          <p:spTgt spid="41"/>
                                        </p:tgtEl>
                                      </p:cBhvr>
                                    </p:animEffect>
                                  </p:childTnLst>
                                </p:cTn>
                              </p:par>
                            </p:childTnLst>
                          </p:cTn>
                        </p:par>
                      </p:childTnLst>
                    </p:cTn>
                  </p:par>
                  <p:par>
                    <p:cTn id="107" fill="hold">
                      <p:stCondLst>
                        <p:cond delay="indefinite"/>
                      </p:stCondLst>
                      <p:childTnLst>
                        <p:par>
                          <p:cTn id="108" fill="hold">
                            <p:stCondLst>
                              <p:cond delay="0"/>
                            </p:stCondLst>
                            <p:childTnLst>
                              <p:par>
                                <p:cTn id="109" presetID="3" presetClass="entr" presetSubtype="10" fill="hold" grpId="0" nodeType="clickEffect">
                                  <p:stCondLst>
                                    <p:cond delay="0"/>
                                  </p:stCondLst>
                                  <p:childTnLst>
                                    <p:set>
                                      <p:cBhvr>
                                        <p:cTn id="110" dur="1" fill="hold">
                                          <p:stCondLst>
                                            <p:cond delay="0"/>
                                          </p:stCondLst>
                                        </p:cTn>
                                        <p:tgtEl>
                                          <p:spTgt spid="43"/>
                                        </p:tgtEl>
                                        <p:attrNameLst>
                                          <p:attrName>style.visibility</p:attrName>
                                        </p:attrNameLst>
                                      </p:cBhvr>
                                      <p:to>
                                        <p:strVal val="visible"/>
                                      </p:to>
                                    </p:set>
                                    <p:animEffect transition="in" filter="blinds(horizontal)">
                                      <p:cBhvr>
                                        <p:cTn id="111" dur="500"/>
                                        <p:tgtEl>
                                          <p:spTgt spid="43"/>
                                        </p:tgtEl>
                                      </p:cBhvr>
                                    </p:animEffect>
                                  </p:childTnLst>
                                </p:cTn>
                              </p:par>
                            </p:childTnLst>
                          </p:cTn>
                        </p:par>
                      </p:childTnLst>
                    </p:cTn>
                  </p:par>
                  <p:par>
                    <p:cTn id="112" fill="hold">
                      <p:stCondLst>
                        <p:cond delay="indefinite"/>
                      </p:stCondLst>
                      <p:childTnLst>
                        <p:par>
                          <p:cTn id="113" fill="hold">
                            <p:stCondLst>
                              <p:cond delay="0"/>
                            </p:stCondLst>
                            <p:childTnLst>
                              <p:par>
                                <p:cTn id="114" presetID="3" presetClass="entr" presetSubtype="10" fill="hold" grpId="0" nodeType="clickEffect">
                                  <p:stCondLst>
                                    <p:cond delay="0"/>
                                  </p:stCondLst>
                                  <p:childTnLst>
                                    <p:set>
                                      <p:cBhvr>
                                        <p:cTn id="115" dur="1" fill="hold">
                                          <p:stCondLst>
                                            <p:cond delay="0"/>
                                          </p:stCondLst>
                                        </p:cTn>
                                        <p:tgtEl>
                                          <p:spTgt spid="37"/>
                                        </p:tgtEl>
                                        <p:attrNameLst>
                                          <p:attrName>style.visibility</p:attrName>
                                        </p:attrNameLst>
                                      </p:cBhvr>
                                      <p:to>
                                        <p:strVal val="visible"/>
                                      </p:to>
                                    </p:set>
                                    <p:animEffect transition="in" filter="blinds(horizontal)">
                                      <p:cBhvr>
                                        <p:cTn id="116" dur="500"/>
                                        <p:tgtEl>
                                          <p:spTgt spid="37"/>
                                        </p:tgtEl>
                                      </p:cBhvr>
                                    </p:animEffect>
                                  </p:childTnLst>
                                </p:cTn>
                              </p:par>
                            </p:childTnLst>
                          </p:cTn>
                        </p:par>
                      </p:childTnLst>
                    </p:cTn>
                  </p:par>
                  <p:par>
                    <p:cTn id="117" fill="hold">
                      <p:stCondLst>
                        <p:cond delay="indefinite"/>
                      </p:stCondLst>
                      <p:childTnLst>
                        <p:par>
                          <p:cTn id="118" fill="hold">
                            <p:stCondLst>
                              <p:cond delay="0"/>
                            </p:stCondLst>
                            <p:childTnLst>
                              <p:par>
                                <p:cTn id="119" presetID="3" presetClass="entr" presetSubtype="10" fill="hold" grpId="0" nodeType="clickEffect">
                                  <p:stCondLst>
                                    <p:cond delay="0"/>
                                  </p:stCondLst>
                                  <p:childTnLst>
                                    <p:set>
                                      <p:cBhvr>
                                        <p:cTn id="120" dur="1" fill="hold">
                                          <p:stCondLst>
                                            <p:cond delay="0"/>
                                          </p:stCondLst>
                                        </p:cTn>
                                        <p:tgtEl>
                                          <p:spTgt spid="47"/>
                                        </p:tgtEl>
                                        <p:attrNameLst>
                                          <p:attrName>style.visibility</p:attrName>
                                        </p:attrNameLst>
                                      </p:cBhvr>
                                      <p:to>
                                        <p:strVal val="visible"/>
                                      </p:to>
                                    </p:set>
                                    <p:animEffect transition="in" filter="blinds(horizontal)">
                                      <p:cBhvr>
                                        <p:cTn id="121" dur="500"/>
                                        <p:tgtEl>
                                          <p:spTgt spid="47"/>
                                        </p:tgtEl>
                                      </p:cBhvr>
                                    </p:animEffect>
                                  </p:childTnLst>
                                </p:cTn>
                              </p:par>
                              <p:par>
                                <p:cTn id="122" presetID="3" presetClass="entr" presetSubtype="10" fill="hold" nodeType="withEffect">
                                  <p:stCondLst>
                                    <p:cond delay="0"/>
                                  </p:stCondLst>
                                  <p:childTnLst>
                                    <p:set>
                                      <p:cBhvr>
                                        <p:cTn id="123" dur="1" fill="hold">
                                          <p:stCondLst>
                                            <p:cond delay="0"/>
                                          </p:stCondLst>
                                        </p:cTn>
                                        <p:tgtEl>
                                          <p:spTgt spid="20"/>
                                        </p:tgtEl>
                                        <p:attrNameLst>
                                          <p:attrName>style.visibility</p:attrName>
                                        </p:attrNameLst>
                                      </p:cBhvr>
                                      <p:to>
                                        <p:strVal val="visible"/>
                                      </p:to>
                                    </p:set>
                                    <p:animEffect transition="in" filter="blinds(horizontal)">
                                      <p:cBhvr>
                                        <p:cTn id="124" dur="500"/>
                                        <p:tgtEl>
                                          <p:spTgt spid="20"/>
                                        </p:tgtEl>
                                      </p:cBhvr>
                                    </p:animEffect>
                                  </p:childTnLst>
                                </p:cTn>
                              </p:par>
                            </p:childTnLst>
                          </p:cTn>
                        </p:par>
                      </p:childTnLst>
                    </p:cTn>
                  </p:par>
                  <p:par>
                    <p:cTn id="125" fill="hold">
                      <p:stCondLst>
                        <p:cond delay="indefinite"/>
                      </p:stCondLst>
                      <p:childTnLst>
                        <p:par>
                          <p:cTn id="126" fill="hold">
                            <p:stCondLst>
                              <p:cond delay="0"/>
                            </p:stCondLst>
                            <p:childTnLst>
                              <p:par>
                                <p:cTn id="127" presetID="3" presetClass="entr" presetSubtype="10" fill="hold" grpId="0" nodeType="clickEffect">
                                  <p:stCondLst>
                                    <p:cond delay="0"/>
                                  </p:stCondLst>
                                  <p:childTnLst>
                                    <p:set>
                                      <p:cBhvr>
                                        <p:cTn id="128" dur="1" fill="hold">
                                          <p:stCondLst>
                                            <p:cond delay="0"/>
                                          </p:stCondLst>
                                        </p:cTn>
                                        <p:tgtEl>
                                          <p:spTgt spid="46"/>
                                        </p:tgtEl>
                                        <p:attrNameLst>
                                          <p:attrName>style.visibility</p:attrName>
                                        </p:attrNameLst>
                                      </p:cBhvr>
                                      <p:to>
                                        <p:strVal val="visible"/>
                                      </p:to>
                                    </p:set>
                                    <p:animEffect transition="in" filter="blinds(horizontal)">
                                      <p:cBhvr>
                                        <p:cTn id="129"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12" grpId="0"/>
      <p:bldP spid="23" grpId="0"/>
      <p:bldP spid="24" grpId="0"/>
      <p:bldP spid="25" grpId="0"/>
      <p:bldP spid="26" grpId="0"/>
      <p:bldP spid="16" grpId="0"/>
      <p:bldP spid="17" grpId="0"/>
      <p:bldP spid="34" grpId="0"/>
      <p:bldP spid="35" grpId="0"/>
      <p:bldP spid="36" grpId="0"/>
      <p:bldP spid="37" grpId="0"/>
      <p:bldP spid="38" grpId="0" animBg="1"/>
      <p:bldP spid="39" grpId="0"/>
      <p:bldP spid="40" grpId="0" animBg="1"/>
      <p:bldP spid="41" grpId="0" animBg="1"/>
      <p:bldP spid="42" grpId="0"/>
      <p:bldP spid="43" grpId="0"/>
      <p:bldP spid="46" grpId="0"/>
      <p:bldP spid="47" grpId="0"/>
      <p:bldP spid="4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6484" y="1600200"/>
            <a:ext cx="3373819" cy="4525963"/>
          </a:xfrm>
        </p:spPr>
        <p:txBody>
          <a:bodyPr>
            <a:normAutofit lnSpcReduction="10000"/>
          </a:bodyPr>
          <a:lstStyle/>
          <a:p>
            <a:pPr marL="0" indent="0" algn="ctr">
              <a:buNone/>
            </a:pPr>
            <a:r>
              <a:rPr lang="en-GB" sz="1400" b="1" dirty="0">
                <a:latin typeface="Comic Sans MS" pitchFamily="66" charset="0"/>
              </a:rPr>
              <a:t>You can also apply Newton’s Law of Restitution to problems involving direct collision with a smooth plane surface perpendicular to the direction of motion (</a:t>
            </a:r>
            <a:r>
              <a:rPr lang="en-GB" sz="1400" b="1" dirty="0" err="1">
                <a:latin typeface="Comic Sans MS" pitchFamily="66" charset="0"/>
              </a:rPr>
              <a:t>ie</a:t>
            </a:r>
            <a:r>
              <a:rPr lang="en-GB" sz="1400" b="1" dirty="0">
                <a:latin typeface="Comic Sans MS" pitchFamily="66" charset="0"/>
              </a:rPr>
              <a:t> – a wall!)</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A particle falls 22.5cm from rest onto a smooth horizontal plane. It then rebounds to a height of 10cm. </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Find the coefficient of restitution between the particle and the plane. Give your answer to 2sf.</a:t>
            </a:r>
          </a:p>
          <a:p>
            <a:pPr marL="0" indent="0" algn="ctr">
              <a:buNone/>
            </a:pPr>
            <a:endParaRPr lang="en-GB" sz="1400" dirty="0">
              <a:latin typeface="Comic Sans MS" pitchFamily="66" charset="0"/>
            </a:endParaRPr>
          </a:p>
          <a:p>
            <a:pPr algn="ctr">
              <a:buFont typeface="Wingdings"/>
              <a:buChar char="à"/>
            </a:pPr>
            <a:r>
              <a:rPr lang="en-GB" sz="1400" dirty="0">
                <a:latin typeface="Comic Sans MS" pitchFamily="66" charset="0"/>
                <a:sym typeface="Wingdings" pitchFamily="2" charset="2"/>
              </a:rPr>
              <a:t>You will need to find the velocity on impact and after impact</a:t>
            </a:r>
          </a:p>
          <a:p>
            <a:pPr algn="ctr">
              <a:buFont typeface="Wingdings"/>
              <a:buChar char="à"/>
            </a:pPr>
            <a:endParaRPr lang="en-GB" sz="1400" dirty="0">
              <a:latin typeface="Comic Sans MS" pitchFamily="66" charset="0"/>
              <a:sym typeface="Wingdings" pitchFamily="2" charset="2"/>
            </a:endParaRPr>
          </a:p>
          <a:p>
            <a:pPr algn="ctr">
              <a:buFont typeface="Wingdings"/>
              <a:buChar char="à"/>
            </a:pPr>
            <a:r>
              <a:rPr lang="en-GB" sz="1400" dirty="0">
                <a:latin typeface="Comic Sans MS" pitchFamily="66" charset="0"/>
                <a:sym typeface="Wingdings" pitchFamily="2" charset="2"/>
              </a:rPr>
              <a:t>To do this, use the SUVAT equations</a:t>
            </a:r>
            <a:endParaRPr lang="en-GB" sz="1400" dirty="0">
              <a:latin typeface="Comic Sans MS" pitchFamily="66" charset="0"/>
            </a:endParaRPr>
          </a:p>
        </p:txBody>
      </p:sp>
      <p:cxnSp>
        <p:nvCxnSpPr>
          <p:cNvPr id="18" name="Straight Connector 17"/>
          <p:cNvCxnSpPr/>
          <p:nvPr/>
        </p:nvCxnSpPr>
        <p:spPr>
          <a:xfrm>
            <a:off x="4724400" y="2590800"/>
            <a:ext cx="16764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Oval 20"/>
          <p:cNvSpPr/>
          <p:nvPr/>
        </p:nvSpPr>
        <p:spPr>
          <a:xfrm>
            <a:off x="5410200" y="2362200"/>
            <a:ext cx="228600" cy="228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12" name="TextBox 11"/>
              <p:cNvSpPr txBox="1"/>
              <p:nvPr/>
            </p:nvSpPr>
            <p:spPr>
              <a:xfrm>
                <a:off x="6629400" y="1447800"/>
                <a:ext cx="867160"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𝑠</m:t>
                      </m:r>
                      <m:r>
                        <a:rPr lang="en-GB" sz="1600" b="0" i="1" smtClean="0">
                          <a:latin typeface="Cambria Math"/>
                        </a:rPr>
                        <m:t>=0.1</m:t>
                      </m:r>
                    </m:oMath>
                  </m:oMathPara>
                </a14:m>
                <a:endParaRPr lang="en-GB" sz="1600" dirty="0"/>
              </a:p>
            </p:txBody>
          </p:sp>
        </mc:Choice>
        <mc:Fallback xmlns="">
          <p:sp>
            <p:nvSpPr>
              <p:cNvPr id="12" name="TextBox 11"/>
              <p:cNvSpPr txBox="1">
                <a:spLocks noRot="1" noChangeAspect="1" noMove="1" noResize="1" noEditPoints="1" noAdjustHandles="1" noChangeArrowheads="1" noChangeShapeType="1" noTextEdit="1"/>
              </p:cNvSpPr>
              <p:nvPr/>
            </p:nvSpPr>
            <p:spPr>
              <a:xfrm>
                <a:off x="6629400" y="1447800"/>
                <a:ext cx="867160" cy="338554"/>
              </a:xfrm>
              <a:prstGeom prst="rect">
                <a:avLst/>
              </a:prstGeom>
              <a:blipFill rotWithShape="1">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3" name="TextBox 22"/>
              <p:cNvSpPr txBox="1"/>
              <p:nvPr/>
            </p:nvSpPr>
            <p:spPr>
              <a:xfrm>
                <a:off x="6629400" y="1828800"/>
                <a:ext cx="695703"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𝑢</m:t>
                      </m:r>
                      <m:r>
                        <a:rPr lang="en-GB" sz="1600" b="0" i="1" smtClean="0">
                          <a:latin typeface="Cambria Math"/>
                        </a:rPr>
                        <m:t>= ?</m:t>
                      </m:r>
                    </m:oMath>
                  </m:oMathPara>
                </a14:m>
                <a:endParaRPr lang="en-GB" sz="1600" dirty="0"/>
              </a:p>
            </p:txBody>
          </p:sp>
        </mc:Choice>
        <mc:Fallback xmlns="">
          <p:sp>
            <p:nvSpPr>
              <p:cNvPr id="23" name="TextBox 22"/>
              <p:cNvSpPr txBox="1">
                <a:spLocks noRot="1" noChangeAspect="1" noMove="1" noResize="1" noEditPoints="1" noAdjustHandles="1" noChangeArrowheads="1" noChangeShapeType="1" noTextEdit="1"/>
              </p:cNvSpPr>
              <p:nvPr/>
            </p:nvSpPr>
            <p:spPr>
              <a:xfrm>
                <a:off x="6629400" y="1828800"/>
                <a:ext cx="695703" cy="338554"/>
              </a:xfrm>
              <a:prstGeom prst="rect">
                <a:avLst/>
              </a:prstGeom>
              <a:blipFill rotWithShape="1">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4" name="TextBox 23"/>
              <p:cNvSpPr txBox="1"/>
              <p:nvPr/>
            </p:nvSpPr>
            <p:spPr>
              <a:xfrm>
                <a:off x="6629400" y="2209800"/>
                <a:ext cx="731098"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𝑣</m:t>
                      </m:r>
                      <m:r>
                        <a:rPr lang="en-GB" sz="1600" b="0" i="1" smtClean="0">
                          <a:latin typeface="Cambria Math"/>
                        </a:rPr>
                        <m:t>=0</m:t>
                      </m:r>
                    </m:oMath>
                  </m:oMathPara>
                </a14:m>
                <a:endParaRPr lang="en-GB" sz="1600" dirty="0"/>
              </a:p>
            </p:txBody>
          </p:sp>
        </mc:Choice>
        <mc:Fallback xmlns="">
          <p:sp>
            <p:nvSpPr>
              <p:cNvPr id="24" name="TextBox 23"/>
              <p:cNvSpPr txBox="1">
                <a:spLocks noRot="1" noChangeAspect="1" noMove="1" noResize="1" noEditPoints="1" noAdjustHandles="1" noChangeArrowheads="1" noChangeShapeType="1" noTextEdit="1"/>
              </p:cNvSpPr>
              <p:nvPr/>
            </p:nvSpPr>
            <p:spPr>
              <a:xfrm>
                <a:off x="6629400" y="2209800"/>
                <a:ext cx="731098" cy="338554"/>
              </a:xfrm>
              <a:prstGeom prst="rect">
                <a:avLst/>
              </a:prstGeom>
              <a:blipFill rotWithShape="1">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5" name="TextBox 24"/>
              <p:cNvSpPr txBox="1"/>
              <p:nvPr/>
            </p:nvSpPr>
            <p:spPr>
              <a:xfrm>
                <a:off x="7696200" y="1676400"/>
                <a:ext cx="1041054"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𝑎</m:t>
                      </m:r>
                      <m:r>
                        <a:rPr lang="en-GB" sz="1600" b="0" i="1" smtClean="0">
                          <a:latin typeface="Cambria Math"/>
                        </a:rPr>
                        <m:t>=−9.8</m:t>
                      </m:r>
                    </m:oMath>
                  </m:oMathPara>
                </a14:m>
                <a:endParaRPr lang="en-GB" sz="1600" dirty="0"/>
              </a:p>
            </p:txBody>
          </p:sp>
        </mc:Choice>
        <mc:Fallback xmlns="">
          <p:sp>
            <p:nvSpPr>
              <p:cNvPr id="25" name="TextBox 24"/>
              <p:cNvSpPr txBox="1">
                <a:spLocks noRot="1" noChangeAspect="1" noMove="1" noResize="1" noEditPoints="1" noAdjustHandles="1" noChangeArrowheads="1" noChangeShapeType="1" noTextEdit="1"/>
              </p:cNvSpPr>
              <p:nvPr/>
            </p:nvSpPr>
            <p:spPr>
              <a:xfrm>
                <a:off x="7696200" y="1676400"/>
                <a:ext cx="1041054" cy="338554"/>
              </a:xfrm>
              <a:prstGeom prst="rect">
                <a:avLst/>
              </a:prstGeom>
              <a:blipFill rotWithShape="1">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6" name="TextBox 25"/>
              <p:cNvSpPr txBox="1"/>
              <p:nvPr/>
            </p:nvSpPr>
            <p:spPr>
              <a:xfrm>
                <a:off x="7696200" y="2057400"/>
                <a:ext cx="660245"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𝑡</m:t>
                      </m:r>
                      <m:r>
                        <a:rPr lang="en-GB" sz="1600" b="0" i="1" smtClean="0">
                          <a:latin typeface="Cambria Math"/>
                        </a:rPr>
                        <m:t>= ?</m:t>
                      </m:r>
                    </m:oMath>
                  </m:oMathPara>
                </a14:m>
                <a:endParaRPr lang="en-GB" sz="1600" dirty="0"/>
              </a:p>
            </p:txBody>
          </p:sp>
        </mc:Choice>
        <mc:Fallback xmlns="">
          <p:sp>
            <p:nvSpPr>
              <p:cNvPr id="26" name="TextBox 25"/>
              <p:cNvSpPr txBox="1">
                <a:spLocks noRot="1" noChangeAspect="1" noMove="1" noResize="1" noEditPoints="1" noAdjustHandles="1" noChangeArrowheads="1" noChangeShapeType="1" noTextEdit="1"/>
              </p:cNvSpPr>
              <p:nvPr/>
            </p:nvSpPr>
            <p:spPr>
              <a:xfrm>
                <a:off x="7696200" y="2057400"/>
                <a:ext cx="660245" cy="338554"/>
              </a:xfrm>
              <a:prstGeom prst="rect">
                <a:avLst/>
              </a:prstGeom>
              <a:blipFill rotWithShape="1">
                <a:blip r:embed="rId13"/>
                <a:stretch>
                  <a:fillRect/>
                </a:stretch>
              </a:blipFill>
            </p:spPr>
            <p:txBody>
              <a:bodyPr/>
              <a:lstStyle/>
              <a:p>
                <a:r>
                  <a:rPr lang="en-GB">
                    <a:noFill/>
                  </a:rPr>
                  <a:t> </a:t>
                </a:r>
              </a:p>
            </p:txBody>
          </p:sp>
        </mc:Fallback>
      </mc:AlternateContent>
      <p:cxnSp>
        <p:nvCxnSpPr>
          <p:cNvPr id="14" name="Straight Arrow Connector 13"/>
          <p:cNvCxnSpPr/>
          <p:nvPr/>
        </p:nvCxnSpPr>
        <p:spPr>
          <a:xfrm>
            <a:off x="5029200" y="1905000"/>
            <a:ext cx="0" cy="685800"/>
          </a:xfrm>
          <a:prstGeom prst="straightConnector1">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4419600" y="2057400"/>
            <a:ext cx="667170" cy="338554"/>
          </a:xfrm>
          <a:prstGeom prst="rect">
            <a:avLst/>
          </a:prstGeom>
          <a:noFill/>
        </p:spPr>
        <p:txBody>
          <a:bodyPr wrap="none" rtlCol="0">
            <a:spAutoFit/>
          </a:bodyPr>
          <a:lstStyle/>
          <a:p>
            <a:pPr algn="ctr"/>
            <a:r>
              <a:rPr lang="en-GB" sz="1600" dirty="0">
                <a:latin typeface="Comic Sans MS" pitchFamily="66" charset="0"/>
              </a:rPr>
              <a:t>10cm</a:t>
            </a:r>
          </a:p>
        </p:txBody>
      </p:sp>
      <p:sp>
        <p:nvSpPr>
          <p:cNvPr id="17" name="TextBox 16"/>
          <p:cNvSpPr txBox="1"/>
          <p:nvPr/>
        </p:nvSpPr>
        <p:spPr>
          <a:xfrm>
            <a:off x="3810000" y="2819400"/>
            <a:ext cx="5257800" cy="1384995"/>
          </a:xfrm>
          <a:prstGeom prst="rect">
            <a:avLst/>
          </a:prstGeom>
          <a:noFill/>
        </p:spPr>
        <p:txBody>
          <a:bodyPr wrap="square" rtlCol="0">
            <a:spAutoFit/>
          </a:bodyPr>
          <a:lstStyle/>
          <a:p>
            <a:r>
              <a:rPr lang="en-GB" sz="1400" u="sng" dirty="0">
                <a:latin typeface="Comic Sans MS" pitchFamily="66" charset="0"/>
              </a:rPr>
              <a:t>Finding the velocity </a:t>
            </a:r>
            <a:r>
              <a:rPr lang="en-GB" sz="1400" b="1" u="sng" dirty="0">
                <a:latin typeface="Comic Sans MS" pitchFamily="66" charset="0"/>
              </a:rPr>
              <a:t>after</a:t>
            </a:r>
            <a:r>
              <a:rPr lang="en-GB" sz="1400" u="sng" dirty="0">
                <a:latin typeface="Comic Sans MS" pitchFamily="66" charset="0"/>
              </a:rPr>
              <a:t> impact</a:t>
            </a:r>
          </a:p>
          <a:p>
            <a:r>
              <a:rPr lang="en-GB" sz="1400" dirty="0">
                <a:latin typeface="Comic Sans MS" pitchFamily="66" charset="0"/>
                <a:sym typeface="Wingdings" pitchFamily="2" charset="2"/>
              </a:rPr>
              <a:t> The ball bounces to a height of 10cm, </a:t>
            </a:r>
            <a:r>
              <a:rPr lang="en-GB" sz="1400" i="1" dirty="0">
                <a:latin typeface="Comic Sans MS" pitchFamily="66" charset="0"/>
                <a:sym typeface="Wingdings" pitchFamily="2" charset="2"/>
              </a:rPr>
              <a:t>against</a:t>
            </a:r>
            <a:r>
              <a:rPr lang="en-GB" sz="1400" dirty="0">
                <a:latin typeface="Comic Sans MS" pitchFamily="66" charset="0"/>
                <a:sym typeface="Wingdings" pitchFamily="2" charset="2"/>
              </a:rPr>
              <a:t>  gravitational acceleration of 9.8. </a:t>
            </a:r>
          </a:p>
          <a:p>
            <a:pPr marL="285750" indent="-285750">
              <a:buFont typeface="Wingdings"/>
              <a:buChar char="à"/>
            </a:pPr>
            <a:r>
              <a:rPr lang="en-GB" sz="1400" dirty="0">
                <a:latin typeface="Comic Sans MS" pitchFamily="66" charset="0"/>
                <a:sym typeface="Wingdings" pitchFamily="2" charset="2"/>
              </a:rPr>
              <a:t>At the height of 10cm, the velocity is 0</a:t>
            </a:r>
          </a:p>
          <a:p>
            <a:pPr marL="285750" indent="-285750">
              <a:buFont typeface="Wingdings"/>
              <a:buChar char="à"/>
            </a:pPr>
            <a:r>
              <a:rPr lang="en-GB" sz="1400" dirty="0">
                <a:latin typeface="Comic Sans MS" pitchFamily="66" charset="0"/>
                <a:sym typeface="Wingdings" pitchFamily="2" charset="2"/>
              </a:rPr>
              <a:t>We need to find the rebound velocity that will make this happen</a:t>
            </a:r>
            <a:endParaRPr lang="en-GB" sz="1400" dirty="0">
              <a:latin typeface="Comic Sans MS" pitchFamily="66" charset="0"/>
            </a:endParaRPr>
          </a:p>
        </p:txBody>
      </p:sp>
      <mc:AlternateContent xmlns:mc="http://schemas.openxmlformats.org/markup-compatibility/2006" xmlns:a14="http://schemas.microsoft.com/office/drawing/2010/main">
        <mc:Choice Requires="a14">
          <p:sp>
            <p:nvSpPr>
              <p:cNvPr id="46" name="TextBox 45"/>
              <p:cNvSpPr txBox="1"/>
              <p:nvPr/>
            </p:nvSpPr>
            <p:spPr>
              <a:xfrm>
                <a:off x="457200" y="6096000"/>
                <a:ext cx="1374030"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𝑢</m:t>
                      </m:r>
                      <m:r>
                        <a:rPr lang="en-GB" sz="1600" b="0" i="1" smtClean="0">
                          <a:solidFill>
                            <a:srgbClr val="FF0000"/>
                          </a:solidFill>
                          <a:latin typeface="Cambria Math"/>
                        </a:rPr>
                        <m:t>=2.1</m:t>
                      </m:r>
                      <m:r>
                        <a:rPr lang="en-GB" sz="1600" b="0" i="1" smtClean="0">
                          <a:solidFill>
                            <a:srgbClr val="FF0000"/>
                          </a:solidFill>
                          <a:latin typeface="Cambria Math"/>
                        </a:rPr>
                        <m:t>𝑚</m:t>
                      </m:r>
                      <m:sSup>
                        <m:sSupPr>
                          <m:ctrlPr>
                            <a:rPr lang="en-GB" sz="1600" b="0" i="1" smtClean="0">
                              <a:solidFill>
                                <a:srgbClr val="FF0000"/>
                              </a:solidFill>
                              <a:latin typeface="Cambria Math" panose="02040503050406030204" pitchFamily="18" charset="0"/>
                            </a:rPr>
                          </m:ctrlPr>
                        </m:sSupPr>
                        <m:e>
                          <m:r>
                            <a:rPr lang="en-GB" sz="1600" b="0" i="1" smtClean="0">
                              <a:solidFill>
                                <a:srgbClr val="FF0000"/>
                              </a:solidFill>
                              <a:latin typeface="Cambria Math"/>
                            </a:rPr>
                            <m:t>𝑠</m:t>
                          </m:r>
                        </m:e>
                        <m:sup>
                          <m:r>
                            <a:rPr lang="en-GB" sz="1600" b="0" i="1" smtClean="0">
                              <a:solidFill>
                                <a:srgbClr val="FF0000"/>
                              </a:solidFill>
                              <a:latin typeface="Cambria Math"/>
                            </a:rPr>
                            <m:t>−1</m:t>
                          </m:r>
                        </m:sup>
                      </m:sSup>
                    </m:oMath>
                  </m:oMathPara>
                </a14:m>
                <a:endParaRPr lang="en-GB" sz="1600" dirty="0">
                  <a:solidFill>
                    <a:srgbClr val="FF0000"/>
                  </a:solidFill>
                </a:endParaRPr>
              </a:p>
            </p:txBody>
          </p:sp>
        </mc:Choice>
        <mc:Fallback xmlns="">
          <p:sp>
            <p:nvSpPr>
              <p:cNvPr id="46" name="TextBox 45"/>
              <p:cNvSpPr txBox="1">
                <a:spLocks noRot="1" noChangeAspect="1" noMove="1" noResize="1" noEditPoints="1" noAdjustHandles="1" noChangeArrowheads="1" noChangeShapeType="1" noTextEdit="1"/>
              </p:cNvSpPr>
              <p:nvPr/>
            </p:nvSpPr>
            <p:spPr>
              <a:xfrm>
                <a:off x="457200" y="6096000"/>
                <a:ext cx="1374030" cy="338554"/>
              </a:xfrm>
              <a:prstGeom prst="rect">
                <a:avLst/>
              </a:prstGeom>
              <a:blipFill rotWithShape="1">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4" name="TextBox 43"/>
              <p:cNvSpPr txBox="1"/>
              <p:nvPr/>
            </p:nvSpPr>
            <p:spPr>
              <a:xfrm>
                <a:off x="3733800" y="4648200"/>
                <a:ext cx="25146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p>
                        <m:sSupPr>
                          <m:ctrlPr>
                            <a:rPr lang="en-GB" sz="1600" i="1" smtClean="0">
                              <a:latin typeface="Cambria Math" panose="02040503050406030204" pitchFamily="18" charset="0"/>
                            </a:rPr>
                          </m:ctrlPr>
                        </m:sSupPr>
                        <m:e>
                          <m:r>
                            <a:rPr lang="en-GB" sz="1600" b="0" i="1" smtClean="0">
                              <a:latin typeface="Cambria Math"/>
                            </a:rPr>
                            <m:t>(0)</m:t>
                          </m:r>
                        </m:e>
                        <m:sup>
                          <m:r>
                            <a:rPr lang="en-GB" sz="1600" b="0" i="1" smtClean="0">
                              <a:latin typeface="Cambria Math"/>
                            </a:rPr>
                            <m:t>2</m:t>
                          </m:r>
                        </m:sup>
                      </m:sSup>
                      <m:r>
                        <a:rPr lang="en-GB" sz="1600" b="0" i="1" smtClean="0">
                          <a:latin typeface="Cambria Math"/>
                        </a:rPr>
                        <m:t> =</m:t>
                      </m:r>
                      <m:sSup>
                        <m:sSupPr>
                          <m:ctrlPr>
                            <a:rPr lang="en-GB" sz="1600" b="0" i="1" smtClean="0">
                              <a:latin typeface="Cambria Math" panose="02040503050406030204" pitchFamily="18" charset="0"/>
                            </a:rPr>
                          </m:ctrlPr>
                        </m:sSupPr>
                        <m:e>
                          <m:r>
                            <a:rPr lang="en-GB" sz="1600" b="0" i="1" smtClean="0">
                              <a:latin typeface="Cambria Math"/>
                            </a:rPr>
                            <m:t>𝑢</m:t>
                          </m:r>
                        </m:e>
                        <m:sup>
                          <m:r>
                            <a:rPr lang="en-GB" sz="1600" b="0" i="1" smtClean="0">
                              <a:latin typeface="Cambria Math"/>
                            </a:rPr>
                            <m:t>2</m:t>
                          </m:r>
                        </m:sup>
                      </m:sSup>
                      <m:r>
                        <a:rPr lang="en-GB" sz="1600" b="0" i="1" smtClean="0">
                          <a:latin typeface="Cambria Math"/>
                        </a:rPr>
                        <m:t>+2(−9.8)(0.1)</m:t>
                      </m:r>
                    </m:oMath>
                  </m:oMathPara>
                </a14:m>
                <a:endParaRPr lang="en-GB" sz="1600" dirty="0"/>
              </a:p>
            </p:txBody>
          </p:sp>
        </mc:Choice>
        <mc:Fallback xmlns="">
          <p:sp>
            <p:nvSpPr>
              <p:cNvPr id="44" name="TextBox 43"/>
              <p:cNvSpPr txBox="1">
                <a:spLocks noRot="1" noChangeAspect="1" noMove="1" noResize="1" noEditPoints="1" noAdjustHandles="1" noChangeArrowheads="1" noChangeShapeType="1" noTextEdit="1"/>
              </p:cNvSpPr>
              <p:nvPr/>
            </p:nvSpPr>
            <p:spPr>
              <a:xfrm>
                <a:off x="3733800" y="4648200"/>
                <a:ext cx="2514600" cy="338554"/>
              </a:xfrm>
              <a:prstGeom prst="rect">
                <a:avLst/>
              </a:prstGeom>
              <a:blipFill rotWithShape="1">
                <a:blip r:embed="rId15"/>
                <a:stretch>
                  <a:fillRect b="-9091"/>
                </a:stretch>
              </a:blipFill>
            </p:spPr>
            <p:txBody>
              <a:bodyPr/>
              <a:lstStyle/>
              <a:p>
                <a:r>
                  <a:rPr lang="en-GB">
                    <a:noFill/>
                  </a:rPr>
                  <a:t> </a:t>
                </a:r>
              </a:p>
            </p:txBody>
          </p:sp>
        </mc:Fallback>
      </mc:AlternateContent>
      <p:sp>
        <p:nvSpPr>
          <p:cNvPr id="45" name="Arc 44"/>
          <p:cNvSpPr/>
          <p:nvPr/>
        </p:nvSpPr>
        <p:spPr>
          <a:xfrm>
            <a:off x="5943600" y="48006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8" name="TextBox 47"/>
          <p:cNvSpPr txBox="1"/>
          <p:nvPr/>
        </p:nvSpPr>
        <p:spPr>
          <a:xfrm>
            <a:off x="6324600" y="4419600"/>
            <a:ext cx="14478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49" name="TextBox 48"/>
              <p:cNvSpPr txBox="1"/>
              <p:nvPr/>
            </p:nvSpPr>
            <p:spPr>
              <a:xfrm>
                <a:off x="3962400" y="5105400"/>
                <a:ext cx="16002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i="1" smtClean="0">
                          <a:latin typeface="Cambria Math"/>
                        </a:rPr>
                        <m:t>0</m:t>
                      </m:r>
                      <m:r>
                        <a:rPr lang="en-GB" sz="1600" b="0" i="1" smtClean="0">
                          <a:latin typeface="Cambria Math"/>
                        </a:rPr>
                        <m:t>=</m:t>
                      </m:r>
                      <m:sSup>
                        <m:sSupPr>
                          <m:ctrlPr>
                            <a:rPr lang="en-GB" sz="1600" b="0" i="1" smtClean="0">
                              <a:latin typeface="Cambria Math" panose="02040503050406030204" pitchFamily="18" charset="0"/>
                            </a:rPr>
                          </m:ctrlPr>
                        </m:sSupPr>
                        <m:e>
                          <m:r>
                            <a:rPr lang="en-GB" sz="1600" b="0" i="1" smtClean="0">
                              <a:latin typeface="Cambria Math"/>
                            </a:rPr>
                            <m:t>𝑢</m:t>
                          </m:r>
                        </m:e>
                        <m:sup>
                          <m:r>
                            <a:rPr lang="en-GB" sz="1600" b="0" i="1" smtClean="0">
                              <a:latin typeface="Cambria Math"/>
                            </a:rPr>
                            <m:t>2</m:t>
                          </m:r>
                        </m:sup>
                      </m:sSup>
                      <m:r>
                        <a:rPr lang="en-GB" sz="1600" b="0" i="1" smtClean="0">
                          <a:latin typeface="Cambria Math"/>
                        </a:rPr>
                        <m:t>−1.96</m:t>
                      </m:r>
                    </m:oMath>
                  </m:oMathPara>
                </a14:m>
                <a:endParaRPr lang="en-GB" sz="1600" dirty="0"/>
              </a:p>
            </p:txBody>
          </p:sp>
        </mc:Choice>
        <mc:Fallback xmlns="">
          <p:sp>
            <p:nvSpPr>
              <p:cNvPr id="49" name="TextBox 48"/>
              <p:cNvSpPr txBox="1">
                <a:spLocks noRot="1" noChangeAspect="1" noMove="1" noResize="1" noEditPoints="1" noAdjustHandles="1" noChangeArrowheads="1" noChangeShapeType="1" noTextEdit="1"/>
              </p:cNvSpPr>
              <p:nvPr/>
            </p:nvSpPr>
            <p:spPr>
              <a:xfrm>
                <a:off x="3962400" y="5105400"/>
                <a:ext cx="1600200" cy="338554"/>
              </a:xfrm>
              <a:prstGeom prst="rect">
                <a:avLst/>
              </a:prstGeom>
              <a:blipFill rotWithShape="1">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0" name="TextBox 49"/>
              <p:cNvSpPr txBox="1"/>
              <p:nvPr/>
            </p:nvSpPr>
            <p:spPr>
              <a:xfrm>
                <a:off x="3733800" y="5562600"/>
                <a:ext cx="12192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1.96=</m:t>
                      </m:r>
                      <m:sSup>
                        <m:sSupPr>
                          <m:ctrlPr>
                            <a:rPr lang="en-GB" sz="1600" b="0" i="1" smtClean="0">
                              <a:latin typeface="Cambria Math" panose="02040503050406030204" pitchFamily="18" charset="0"/>
                            </a:rPr>
                          </m:ctrlPr>
                        </m:sSupPr>
                        <m:e>
                          <m:r>
                            <a:rPr lang="en-GB" sz="1600" b="0" i="1" smtClean="0">
                              <a:latin typeface="Cambria Math"/>
                            </a:rPr>
                            <m:t>𝑢</m:t>
                          </m:r>
                        </m:e>
                        <m:sup>
                          <m:r>
                            <a:rPr lang="en-GB" sz="1600" b="0" i="1" smtClean="0">
                              <a:latin typeface="Cambria Math"/>
                            </a:rPr>
                            <m:t>2</m:t>
                          </m:r>
                        </m:sup>
                      </m:sSup>
                    </m:oMath>
                  </m:oMathPara>
                </a14:m>
                <a:endParaRPr lang="en-GB" sz="1600" dirty="0"/>
              </a:p>
            </p:txBody>
          </p:sp>
        </mc:Choice>
        <mc:Fallback xmlns="">
          <p:sp>
            <p:nvSpPr>
              <p:cNvPr id="50" name="TextBox 49"/>
              <p:cNvSpPr txBox="1">
                <a:spLocks noRot="1" noChangeAspect="1" noMove="1" noResize="1" noEditPoints="1" noAdjustHandles="1" noChangeArrowheads="1" noChangeShapeType="1" noTextEdit="1"/>
              </p:cNvSpPr>
              <p:nvPr/>
            </p:nvSpPr>
            <p:spPr>
              <a:xfrm>
                <a:off x="3733800" y="5562600"/>
                <a:ext cx="1219200" cy="338554"/>
              </a:xfrm>
              <a:prstGeom prst="rect">
                <a:avLst/>
              </a:prstGeom>
              <a:blipFill rotWithShape="1">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1" name="TextBox 50"/>
              <p:cNvSpPr txBox="1"/>
              <p:nvPr/>
            </p:nvSpPr>
            <p:spPr>
              <a:xfrm>
                <a:off x="3886200" y="6019800"/>
                <a:ext cx="9906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1.4=</m:t>
                      </m:r>
                      <m:r>
                        <a:rPr lang="en-GB" sz="1600" b="0" i="1" smtClean="0">
                          <a:latin typeface="Cambria Math"/>
                        </a:rPr>
                        <m:t>𝑢</m:t>
                      </m:r>
                    </m:oMath>
                  </m:oMathPara>
                </a14:m>
                <a:endParaRPr lang="en-GB" sz="1600" dirty="0"/>
              </a:p>
            </p:txBody>
          </p:sp>
        </mc:Choice>
        <mc:Fallback xmlns="">
          <p:sp>
            <p:nvSpPr>
              <p:cNvPr id="51" name="TextBox 50"/>
              <p:cNvSpPr txBox="1">
                <a:spLocks noRot="1" noChangeAspect="1" noMove="1" noResize="1" noEditPoints="1" noAdjustHandles="1" noChangeArrowheads="1" noChangeShapeType="1" noTextEdit="1"/>
              </p:cNvSpPr>
              <p:nvPr/>
            </p:nvSpPr>
            <p:spPr>
              <a:xfrm>
                <a:off x="3886200" y="6019800"/>
                <a:ext cx="990600" cy="338554"/>
              </a:xfrm>
              <a:prstGeom prst="rect">
                <a:avLst/>
              </a:prstGeom>
              <a:blipFill rotWithShape="1">
                <a:blip r:embed="rId18"/>
                <a:stretch>
                  <a:fillRect/>
                </a:stretch>
              </a:blipFill>
            </p:spPr>
            <p:txBody>
              <a:bodyPr/>
              <a:lstStyle/>
              <a:p>
                <a:r>
                  <a:rPr lang="en-GB">
                    <a:noFill/>
                  </a:rPr>
                  <a:t> </a:t>
                </a:r>
              </a:p>
            </p:txBody>
          </p:sp>
        </mc:Fallback>
      </mc:AlternateContent>
      <p:sp>
        <p:nvSpPr>
          <p:cNvPr id="52" name="Arc 51"/>
          <p:cNvSpPr/>
          <p:nvPr/>
        </p:nvSpPr>
        <p:spPr>
          <a:xfrm>
            <a:off x="5334000" y="52578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3" name="Arc 52"/>
          <p:cNvSpPr/>
          <p:nvPr/>
        </p:nvSpPr>
        <p:spPr>
          <a:xfrm>
            <a:off x="4724400" y="57150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54" name="TextBox 53"/>
              <p:cNvSpPr txBox="1"/>
              <p:nvPr/>
            </p:nvSpPr>
            <p:spPr>
              <a:xfrm>
                <a:off x="3886200" y="4191000"/>
                <a:ext cx="16002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p>
                        <m:sSupPr>
                          <m:ctrlPr>
                            <a:rPr lang="en-GB" sz="1600" i="1" smtClean="0">
                              <a:latin typeface="Cambria Math" panose="02040503050406030204" pitchFamily="18" charset="0"/>
                            </a:rPr>
                          </m:ctrlPr>
                        </m:sSupPr>
                        <m:e>
                          <m:r>
                            <a:rPr lang="en-GB" sz="1600" b="0" i="1" smtClean="0">
                              <a:latin typeface="Cambria Math"/>
                            </a:rPr>
                            <m:t>𝑣</m:t>
                          </m:r>
                        </m:e>
                        <m:sup>
                          <m:r>
                            <a:rPr lang="en-GB" sz="1600" b="0" i="1" smtClean="0">
                              <a:latin typeface="Cambria Math"/>
                            </a:rPr>
                            <m:t>2</m:t>
                          </m:r>
                        </m:sup>
                      </m:sSup>
                      <m:r>
                        <a:rPr lang="en-GB" sz="1600" b="0" i="1" smtClean="0">
                          <a:latin typeface="Cambria Math"/>
                        </a:rPr>
                        <m:t>=</m:t>
                      </m:r>
                      <m:sSup>
                        <m:sSupPr>
                          <m:ctrlPr>
                            <a:rPr lang="en-GB" sz="1600" b="0" i="1" smtClean="0">
                              <a:latin typeface="Cambria Math" panose="02040503050406030204" pitchFamily="18" charset="0"/>
                            </a:rPr>
                          </m:ctrlPr>
                        </m:sSupPr>
                        <m:e>
                          <m:r>
                            <a:rPr lang="en-GB" sz="1600" b="0" i="1" smtClean="0">
                              <a:latin typeface="Cambria Math"/>
                            </a:rPr>
                            <m:t>𝑢</m:t>
                          </m:r>
                        </m:e>
                        <m:sup>
                          <m:r>
                            <a:rPr lang="en-GB" sz="1600" b="0" i="1" smtClean="0">
                              <a:latin typeface="Cambria Math"/>
                            </a:rPr>
                            <m:t>2</m:t>
                          </m:r>
                        </m:sup>
                      </m:sSup>
                      <m:r>
                        <a:rPr lang="en-GB" sz="1600" b="0" i="1" smtClean="0">
                          <a:latin typeface="Cambria Math"/>
                        </a:rPr>
                        <m:t>+2</m:t>
                      </m:r>
                      <m:r>
                        <a:rPr lang="en-GB" sz="1600" b="0" i="1" smtClean="0">
                          <a:latin typeface="Cambria Math"/>
                        </a:rPr>
                        <m:t>𝑎𝑠</m:t>
                      </m:r>
                    </m:oMath>
                  </m:oMathPara>
                </a14:m>
                <a:endParaRPr lang="en-GB" sz="1600" dirty="0"/>
              </a:p>
            </p:txBody>
          </p:sp>
        </mc:Choice>
        <mc:Fallback xmlns="">
          <p:sp>
            <p:nvSpPr>
              <p:cNvPr id="54" name="TextBox 53"/>
              <p:cNvSpPr txBox="1">
                <a:spLocks noRot="1" noChangeAspect="1" noMove="1" noResize="1" noEditPoints="1" noAdjustHandles="1" noChangeArrowheads="1" noChangeShapeType="1" noTextEdit="1"/>
              </p:cNvSpPr>
              <p:nvPr/>
            </p:nvSpPr>
            <p:spPr>
              <a:xfrm>
                <a:off x="3886200" y="4191000"/>
                <a:ext cx="1600200" cy="338554"/>
              </a:xfrm>
              <a:prstGeom prst="rect">
                <a:avLst/>
              </a:prstGeom>
              <a:blipFill rotWithShape="1">
                <a:blip r:embed="rId19"/>
                <a:stretch>
                  <a:fillRect/>
                </a:stretch>
              </a:blipFill>
            </p:spPr>
            <p:txBody>
              <a:bodyPr/>
              <a:lstStyle/>
              <a:p>
                <a:r>
                  <a:rPr lang="en-GB">
                    <a:noFill/>
                  </a:rPr>
                  <a:t> </a:t>
                </a:r>
              </a:p>
            </p:txBody>
          </p:sp>
        </mc:Fallback>
      </mc:AlternateContent>
      <p:sp>
        <p:nvSpPr>
          <p:cNvPr id="55" name="Arc 54"/>
          <p:cNvSpPr/>
          <p:nvPr/>
        </p:nvSpPr>
        <p:spPr>
          <a:xfrm>
            <a:off x="5943600" y="43434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6" name="TextBox 55"/>
          <p:cNvSpPr txBox="1"/>
          <p:nvPr/>
        </p:nvSpPr>
        <p:spPr>
          <a:xfrm>
            <a:off x="6172200" y="4876800"/>
            <a:ext cx="1836683" cy="307777"/>
          </a:xfrm>
          <a:prstGeom prst="rect">
            <a:avLst/>
          </a:prstGeom>
          <a:noFill/>
        </p:spPr>
        <p:txBody>
          <a:bodyPr wrap="square" rtlCol="0">
            <a:spAutoFit/>
          </a:bodyPr>
          <a:lstStyle/>
          <a:p>
            <a:pPr algn="ctr"/>
            <a:r>
              <a:rPr lang="en-GB" sz="1400" dirty="0">
                <a:solidFill>
                  <a:srgbClr val="FF0000"/>
                </a:solidFill>
                <a:latin typeface="Comic Sans MS" pitchFamily="66" charset="0"/>
              </a:rPr>
              <a:t>Calculate terms</a:t>
            </a:r>
            <a:endParaRPr lang="en-GB" sz="1400" b="1" baseline="-25000" dirty="0">
              <a:solidFill>
                <a:srgbClr val="FF0000"/>
              </a:solidFill>
              <a:latin typeface="Comic Sans MS" pitchFamily="66" charset="0"/>
            </a:endParaRPr>
          </a:p>
        </p:txBody>
      </p:sp>
      <p:sp>
        <p:nvSpPr>
          <p:cNvPr id="57" name="TextBox 56"/>
          <p:cNvSpPr txBox="1"/>
          <p:nvPr/>
        </p:nvSpPr>
        <p:spPr>
          <a:xfrm>
            <a:off x="5638800" y="5334000"/>
            <a:ext cx="1219200" cy="307777"/>
          </a:xfrm>
          <a:prstGeom prst="rect">
            <a:avLst/>
          </a:prstGeom>
          <a:noFill/>
        </p:spPr>
        <p:txBody>
          <a:bodyPr wrap="square" rtlCol="0">
            <a:spAutoFit/>
          </a:bodyPr>
          <a:lstStyle/>
          <a:p>
            <a:pPr algn="ctr"/>
            <a:r>
              <a:rPr lang="en-GB" sz="1400" dirty="0">
                <a:solidFill>
                  <a:srgbClr val="FF0000"/>
                </a:solidFill>
                <a:latin typeface="Comic Sans MS" pitchFamily="66" charset="0"/>
              </a:rPr>
              <a:t>Add 1.96</a:t>
            </a:r>
            <a:endParaRPr lang="en-GB" sz="1400" b="1" baseline="-25000" dirty="0">
              <a:solidFill>
                <a:srgbClr val="FF0000"/>
              </a:solidFill>
              <a:latin typeface="Comic Sans MS" pitchFamily="66" charset="0"/>
            </a:endParaRPr>
          </a:p>
        </p:txBody>
      </p:sp>
      <p:sp>
        <p:nvSpPr>
          <p:cNvPr id="58" name="TextBox 57"/>
          <p:cNvSpPr txBox="1"/>
          <p:nvPr/>
        </p:nvSpPr>
        <p:spPr>
          <a:xfrm>
            <a:off x="5181600" y="5791200"/>
            <a:ext cx="12192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Square root</a:t>
            </a:r>
            <a:endParaRPr lang="en-GB" sz="1400" b="1" baseline="-25000" dirty="0">
              <a:solidFill>
                <a:srgbClr val="FF0000"/>
              </a:solidFill>
              <a:latin typeface="Comic Sans MS" pitchFamily="66" charset="0"/>
            </a:endParaRPr>
          </a:p>
        </p:txBody>
      </p:sp>
      <p:cxnSp>
        <p:nvCxnSpPr>
          <p:cNvPr id="59" name="Straight Arrow Connector 58"/>
          <p:cNvCxnSpPr/>
          <p:nvPr/>
        </p:nvCxnSpPr>
        <p:spPr>
          <a:xfrm flipH="1">
            <a:off x="6477000" y="5867400"/>
            <a:ext cx="685800" cy="15240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7162800" y="5410200"/>
            <a:ext cx="1981200" cy="738664"/>
          </a:xfrm>
          <a:prstGeom prst="rect">
            <a:avLst/>
          </a:prstGeom>
          <a:noFill/>
        </p:spPr>
        <p:txBody>
          <a:bodyPr wrap="square" rtlCol="0">
            <a:spAutoFit/>
          </a:bodyPr>
          <a:lstStyle/>
          <a:p>
            <a:pPr algn="ctr"/>
            <a:r>
              <a:rPr lang="en-GB" sz="1400" dirty="0">
                <a:solidFill>
                  <a:srgbClr val="FF0000"/>
                </a:solidFill>
                <a:latin typeface="Comic Sans MS" pitchFamily="66" charset="0"/>
              </a:rPr>
              <a:t>This is our value for v, the rebound speed of the particle</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61" name="TextBox 60"/>
              <p:cNvSpPr txBox="1"/>
              <p:nvPr/>
            </p:nvSpPr>
            <p:spPr>
              <a:xfrm>
                <a:off x="1905000" y="6096000"/>
                <a:ext cx="1370054"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𝑣</m:t>
                      </m:r>
                      <m:r>
                        <a:rPr lang="en-GB" sz="1600" b="0" i="1" smtClean="0">
                          <a:solidFill>
                            <a:srgbClr val="FF0000"/>
                          </a:solidFill>
                          <a:latin typeface="Cambria Math"/>
                        </a:rPr>
                        <m:t>=1.4</m:t>
                      </m:r>
                      <m:r>
                        <a:rPr lang="en-GB" sz="1600" b="0" i="1" smtClean="0">
                          <a:solidFill>
                            <a:srgbClr val="FF0000"/>
                          </a:solidFill>
                          <a:latin typeface="Cambria Math"/>
                        </a:rPr>
                        <m:t>𝑚</m:t>
                      </m:r>
                      <m:sSup>
                        <m:sSupPr>
                          <m:ctrlPr>
                            <a:rPr lang="en-GB" sz="1600" b="0" i="1" smtClean="0">
                              <a:solidFill>
                                <a:srgbClr val="FF0000"/>
                              </a:solidFill>
                              <a:latin typeface="Cambria Math" panose="02040503050406030204" pitchFamily="18" charset="0"/>
                            </a:rPr>
                          </m:ctrlPr>
                        </m:sSupPr>
                        <m:e>
                          <m:r>
                            <a:rPr lang="en-GB" sz="1600" b="0" i="1" smtClean="0">
                              <a:solidFill>
                                <a:srgbClr val="FF0000"/>
                              </a:solidFill>
                              <a:latin typeface="Cambria Math"/>
                            </a:rPr>
                            <m:t>𝑠</m:t>
                          </m:r>
                        </m:e>
                        <m:sup>
                          <m:r>
                            <a:rPr lang="en-GB" sz="1600" b="0" i="1" smtClean="0">
                              <a:solidFill>
                                <a:srgbClr val="FF0000"/>
                              </a:solidFill>
                              <a:latin typeface="Cambria Math"/>
                            </a:rPr>
                            <m:t>−1</m:t>
                          </m:r>
                        </m:sup>
                      </m:sSup>
                    </m:oMath>
                  </m:oMathPara>
                </a14:m>
                <a:endParaRPr lang="en-GB" sz="1600" dirty="0">
                  <a:solidFill>
                    <a:srgbClr val="FF0000"/>
                  </a:solidFill>
                </a:endParaRPr>
              </a:p>
            </p:txBody>
          </p:sp>
        </mc:Choice>
        <mc:Fallback xmlns="">
          <p:sp>
            <p:nvSpPr>
              <p:cNvPr id="61" name="TextBox 60"/>
              <p:cNvSpPr txBox="1">
                <a:spLocks noRot="1" noChangeAspect="1" noMove="1" noResize="1" noEditPoints="1" noAdjustHandles="1" noChangeArrowheads="1" noChangeShapeType="1" noTextEdit="1"/>
              </p:cNvSpPr>
              <p:nvPr/>
            </p:nvSpPr>
            <p:spPr>
              <a:xfrm>
                <a:off x="1905000" y="6096000"/>
                <a:ext cx="1370054" cy="338554"/>
              </a:xfrm>
              <a:prstGeom prst="rect">
                <a:avLst/>
              </a:prstGeom>
              <a:blipFill rotWithShape="1">
                <a:blip r:embed="rId20"/>
                <a:stretch>
                  <a:fillRect/>
                </a:stretch>
              </a:blipFill>
            </p:spPr>
            <p:txBody>
              <a:bodyPr/>
              <a:lstStyle/>
              <a:p>
                <a:r>
                  <a:rPr lang="en-GB">
                    <a:noFill/>
                  </a:rPr>
                  <a:t> </a:t>
                </a:r>
              </a:p>
            </p:txBody>
          </p:sp>
        </mc:Fallback>
      </mc:AlternateContent>
      <p:sp>
        <p:nvSpPr>
          <p:cNvPr id="62" name="TextBox 61"/>
          <p:cNvSpPr txBox="1"/>
          <p:nvPr/>
        </p:nvSpPr>
        <p:spPr>
          <a:xfrm>
            <a:off x="5029200" y="1143000"/>
            <a:ext cx="3810000" cy="307777"/>
          </a:xfrm>
          <a:prstGeom prst="rect">
            <a:avLst/>
          </a:prstGeom>
          <a:noFill/>
        </p:spPr>
        <p:txBody>
          <a:bodyPr wrap="square" rtlCol="0">
            <a:spAutoFit/>
          </a:bodyPr>
          <a:lstStyle/>
          <a:p>
            <a:pPr algn="ctr"/>
            <a:r>
              <a:rPr lang="en-GB" sz="1400" dirty="0">
                <a:latin typeface="Comic Sans MS" pitchFamily="66" charset="0"/>
              </a:rPr>
              <a:t>Remember that we need units in metres!</a:t>
            </a:r>
            <a:endParaRPr lang="en-GB" sz="1400" b="1" baseline="-25000" dirty="0">
              <a:latin typeface="Comic Sans MS" pitchFamily="66" charset="0"/>
            </a:endParaRPr>
          </a:p>
        </p:txBody>
      </p:sp>
      <mc:AlternateContent xmlns:mc="http://schemas.openxmlformats.org/markup-compatibility/2006" xmlns:a14="http://schemas.microsoft.com/office/drawing/2010/main">
        <mc:Choice Requires="a14">
          <p:sp>
            <p:nvSpPr>
              <p:cNvPr id="41" name="TextBox 40"/>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41" name="TextBox 40"/>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2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2" name="TextBox 41"/>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42" name="TextBox 41"/>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2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3" name="TextBox 42"/>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43" name="TextBox 42"/>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2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7" name="TextBox 46"/>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47" name="TextBox 46"/>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2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3" name="TextBox 62"/>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63" name="TextBox 62"/>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25"/>
                <a:stretch>
                  <a:fillRect b="-3846"/>
                </a:stretch>
              </a:blipFill>
            </p:spPr>
            <p:txBody>
              <a:bodyPr/>
              <a:lstStyle/>
              <a:p>
                <a:r>
                  <a:rPr lang="en-GB">
                    <a:noFill/>
                  </a:rPr>
                  <a:t> </a:t>
                </a:r>
              </a:p>
            </p:txBody>
          </p:sp>
        </mc:Fallback>
      </mc:AlternateContent>
      <p:sp>
        <p:nvSpPr>
          <p:cNvPr id="64" name="TextBox 63"/>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26"/>
              </a:rPr>
              <a:t>Applet for collision demonstrations</a:t>
            </a:r>
            <a:endParaRPr lang="en-GB" sz="1400" dirty="0">
              <a:latin typeface="Comic Sans MS" pitchFamily="66" charset="0"/>
            </a:endParaRPr>
          </a:p>
        </p:txBody>
      </p:sp>
      <p:sp>
        <p:nvSpPr>
          <p:cNvPr id="65"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66" name="テキスト ボックス 3">
            <a:extLst>
              <a:ext uri="{FF2B5EF4-FFF2-40B4-BE49-F238E27FC236}">
                <a16:creationId xmlns:a16="http://schemas.microsoft.com/office/drawing/2014/main" id="{6B541AC0-0713-47D7-9D98-F34D1BB5D915}"/>
              </a:ext>
            </a:extLst>
          </p:cNvPr>
          <p:cNvSpPr txBox="1"/>
          <p:nvPr/>
        </p:nvSpPr>
        <p:spPr>
          <a:xfrm>
            <a:off x="8649954" y="6488668"/>
            <a:ext cx="471604" cy="369332"/>
          </a:xfrm>
          <a:prstGeom prst="rect">
            <a:avLst/>
          </a:prstGeom>
          <a:noFill/>
        </p:spPr>
        <p:txBody>
          <a:bodyPr wrap="none" rtlCol="0">
            <a:spAutoFit/>
          </a:bodyPr>
          <a:lstStyle/>
          <a:p>
            <a:r>
              <a:rPr lang="en-US" dirty="0">
                <a:latin typeface="Comic Sans MS" panose="030F0702030302020204" pitchFamily="66" charset="0"/>
              </a:rPr>
              <a:t>4B</a:t>
            </a:r>
            <a:endParaRPr lang="en-GB"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2221669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animEffect transition="in" filter="blinds(horizontal)">
                                      <p:cBhvr>
                                        <p:cTn id="7" dur="500"/>
                                        <p:tgtEl>
                                          <p:spTgt spid="1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blinds(horizontal)">
                                      <p:cBhvr>
                                        <p:cTn id="12" dur="500"/>
                                        <p:tgtEl>
                                          <p:spTgt spid="18"/>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blinds(horizontal)">
                                      <p:cBhvr>
                                        <p:cTn id="15" dur="500"/>
                                        <p:tgtEl>
                                          <p:spTgt spid="21"/>
                                        </p:tgtEl>
                                      </p:cBhvr>
                                    </p:animEffect>
                                  </p:childTnLst>
                                </p:cTn>
                              </p:par>
                              <p:par>
                                <p:cTn id="16" presetID="3" presetClass="entr" presetSubtype="10" fill="hold"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blinds(horizontal)">
                                      <p:cBhvr>
                                        <p:cTn id="18" dur="500"/>
                                        <p:tgtEl>
                                          <p:spTgt spid="14"/>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blinds(horizontal)">
                                      <p:cBhvr>
                                        <p:cTn id="21" dur="500"/>
                                        <p:tgtEl>
                                          <p:spTgt spid="16"/>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nodeType="clickEffect">
                                  <p:stCondLst>
                                    <p:cond delay="0"/>
                                  </p:stCondLst>
                                  <p:childTnLst>
                                    <p:set>
                                      <p:cBhvr>
                                        <p:cTn id="25" dur="1" fill="hold">
                                          <p:stCondLst>
                                            <p:cond delay="0"/>
                                          </p:stCondLst>
                                        </p:cTn>
                                        <p:tgtEl>
                                          <p:spTgt spid="17">
                                            <p:txEl>
                                              <p:pRg st="1" end="1"/>
                                            </p:txEl>
                                          </p:spTgt>
                                        </p:tgtEl>
                                        <p:attrNameLst>
                                          <p:attrName>style.visibility</p:attrName>
                                        </p:attrNameLst>
                                      </p:cBhvr>
                                      <p:to>
                                        <p:strVal val="visible"/>
                                      </p:to>
                                    </p:set>
                                    <p:animEffect transition="in" filter="blinds(horizontal)">
                                      <p:cBhvr>
                                        <p:cTn id="26" dur="500"/>
                                        <p:tgtEl>
                                          <p:spTgt spid="17">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nodeType="clickEffect">
                                  <p:stCondLst>
                                    <p:cond delay="0"/>
                                  </p:stCondLst>
                                  <p:childTnLst>
                                    <p:set>
                                      <p:cBhvr>
                                        <p:cTn id="30" dur="1" fill="hold">
                                          <p:stCondLst>
                                            <p:cond delay="0"/>
                                          </p:stCondLst>
                                        </p:cTn>
                                        <p:tgtEl>
                                          <p:spTgt spid="17">
                                            <p:txEl>
                                              <p:pRg st="2" end="2"/>
                                            </p:txEl>
                                          </p:spTgt>
                                        </p:tgtEl>
                                        <p:attrNameLst>
                                          <p:attrName>style.visibility</p:attrName>
                                        </p:attrNameLst>
                                      </p:cBhvr>
                                      <p:to>
                                        <p:strVal val="visible"/>
                                      </p:to>
                                    </p:set>
                                    <p:animEffect transition="in" filter="blinds(horizontal)">
                                      <p:cBhvr>
                                        <p:cTn id="31" dur="500"/>
                                        <p:tgtEl>
                                          <p:spTgt spid="17">
                                            <p:txEl>
                                              <p:pRg st="2" end="2"/>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nodeType="clickEffect">
                                  <p:stCondLst>
                                    <p:cond delay="0"/>
                                  </p:stCondLst>
                                  <p:childTnLst>
                                    <p:set>
                                      <p:cBhvr>
                                        <p:cTn id="35" dur="1" fill="hold">
                                          <p:stCondLst>
                                            <p:cond delay="0"/>
                                          </p:stCondLst>
                                        </p:cTn>
                                        <p:tgtEl>
                                          <p:spTgt spid="17">
                                            <p:txEl>
                                              <p:pRg st="3" end="3"/>
                                            </p:txEl>
                                          </p:spTgt>
                                        </p:tgtEl>
                                        <p:attrNameLst>
                                          <p:attrName>style.visibility</p:attrName>
                                        </p:attrNameLst>
                                      </p:cBhvr>
                                      <p:to>
                                        <p:strVal val="visible"/>
                                      </p:to>
                                    </p:set>
                                    <p:animEffect transition="in" filter="blinds(horizontal)">
                                      <p:cBhvr>
                                        <p:cTn id="36" dur="500"/>
                                        <p:tgtEl>
                                          <p:spTgt spid="17">
                                            <p:txEl>
                                              <p:pRg st="3" end="3"/>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62"/>
                                        </p:tgtEl>
                                        <p:attrNameLst>
                                          <p:attrName>style.visibility</p:attrName>
                                        </p:attrNameLst>
                                      </p:cBhvr>
                                      <p:to>
                                        <p:strVal val="visible"/>
                                      </p:to>
                                    </p:set>
                                    <p:animEffect transition="in" filter="blinds(horizontal)">
                                      <p:cBhvr>
                                        <p:cTn id="41" dur="500"/>
                                        <p:tgtEl>
                                          <p:spTgt spid="62"/>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12"/>
                                        </p:tgtEl>
                                        <p:attrNameLst>
                                          <p:attrName>style.visibility</p:attrName>
                                        </p:attrNameLst>
                                      </p:cBhvr>
                                      <p:to>
                                        <p:strVal val="visible"/>
                                      </p:to>
                                    </p:set>
                                    <p:animEffect transition="in" filter="blinds(horizontal)">
                                      <p:cBhvr>
                                        <p:cTn id="46" dur="500"/>
                                        <p:tgtEl>
                                          <p:spTgt spid="12"/>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23"/>
                                        </p:tgtEl>
                                        <p:attrNameLst>
                                          <p:attrName>style.visibility</p:attrName>
                                        </p:attrNameLst>
                                      </p:cBhvr>
                                      <p:to>
                                        <p:strVal val="visible"/>
                                      </p:to>
                                    </p:set>
                                    <p:animEffect transition="in" filter="blinds(horizontal)">
                                      <p:cBhvr>
                                        <p:cTn id="51" dur="500"/>
                                        <p:tgtEl>
                                          <p:spTgt spid="23"/>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24"/>
                                        </p:tgtEl>
                                        <p:attrNameLst>
                                          <p:attrName>style.visibility</p:attrName>
                                        </p:attrNameLst>
                                      </p:cBhvr>
                                      <p:to>
                                        <p:strVal val="visible"/>
                                      </p:to>
                                    </p:set>
                                    <p:animEffect transition="in" filter="blinds(horizontal)">
                                      <p:cBhvr>
                                        <p:cTn id="56" dur="500"/>
                                        <p:tgtEl>
                                          <p:spTgt spid="24"/>
                                        </p:tgtEl>
                                      </p:cBhvr>
                                    </p:animEffect>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25"/>
                                        </p:tgtEl>
                                        <p:attrNameLst>
                                          <p:attrName>style.visibility</p:attrName>
                                        </p:attrNameLst>
                                      </p:cBhvr>
                                      <p:to>
                                        <p:strVal val="visible"/>
                                      </p:to>
                                    </p:set>
                                    <p:animEffect transition="in" filter="blinds(horizontal)">
                                      <p:cBhvr>
                                        <p:cTn id="61" dur="500"/>
                                        <p:tgtEl>
                                          <p:spTgt spid="25"/>
                                        </p:tgtEl>
                                      </p:cBhvr>
                                    </p:animEffect>
                                  </p:childTnLst>
                                </p:cTn>
                              </p:par>
                            </p:childTnLst>
                          </p:cTn>
                        </p:par>
                      </p:childTnLst>
                    </p:cTn>
                  </p:par>
                  <p:par>
                    <p:cTn id="62" fill="hold">
                      <p:stCondLst>
                        <p:cond delay="indefinite"/>
                      </p:stCondLst>
                      <p:childTnLst>
                        <p:par>
                          <p:cTn id="63" fill="hold">
                            <p:stCondLst>
                              <p:cond delay="0"/>
                            </p:stCondLst>
                            <p:childTnLst>
                              <p:par>
                                <p:cTn id="64" presetID="3" presetClass="entr" presetSubtype="10" fill="hold" grpId="0" nodeType="clickEffect">
                                  <p:stCondLst>
                                    <p:cond delay="0"/>
                                  </p:stCondLst>
                                  <p:childTnLst>
                                    <p:set>
                                      <p:cBhvr>
                                        <p:cTn id="65" dur="1" fill="hold">
                                          <p:stCondLst>
                                            <p:cond delay="0"/>
                                          </p:stCondLst>
                                        </p:cTn>
                                        <p:tgtEl>
                                          <p:spTgt spid="26"/>
                                        </p:tgtEl>
                                        <p:attrNameLst>
                                          <p:attrName>style.visibility</p:attrName>
                                        </p:attrNameLst>
                                      </p:cBhvr>
                                      <p:to>
                                        <p:strVal val="visible"/>
                                      </p:to>
                                    </p:set>
                                    <p:animEffect transition="in" filter="blinds(horizontal)">
                                      <p:cBhvr>
                                        <p:cTn id="66" dur="500"/>
                                        <p:tgtEl>
                                          <p:spTgt spid="26"/>
                                        </p:tgtEl>
                                      </p:cBhvr>
                                    </p:animEffect>
                                  </p:childTnLst>
                                </p:cTn>
                              </p:par>
                            </p:childTnLst>
                          </p:cTn>
                        </p:par>
                      </p:childTnLst>
                    </p:cTn>
                  </p:par>
                  <p:par>
                    <p:cTn id="67" fill="hold">
                      <p:stCondLst>
                        <p:cond delay="indefinite"/>
                      </p:stCondLst>
                      <p:childTnLst>
                        <p:par>
                          <p:cTn id="68" fill="hold">
                            <p:stCondLst>
                              <p:cond delay="0"/>
                            </p:stCondLst>
                            <p:childTnLst>
                              <p:par>
                                <p:cTn id="69" presetID="3" presetClass="entr" presetSubtype="10" fill="hold" grpId="0" nodeType="clickEffect">
                                  <p:stCondLst>
                                    <p:cond delay="0"/>
                                  </p:stCondLst>
                                  <p:childTnLst>
                                    <p:set>
                                      <p:cBhvr>
                                        <p:cTn id="70" dur="1" fill="hold">
                                          <p:stCondLst>
                                            <p:cond delay="0"/>
                                          </p:stCondLst>
                                        </p:cTn>
                                        <p:tgtEl>
                                          <p:spTgt spid="54"/>
                                        </p:tgtEl>
                                        <p:attrNameLst>
                                          <p:attrName>style.visibility</p:attrName>
                                        </p:attrNameLst>
                                      </p:cBhvr>
                                      <p:to>
                                        <p:strVal val="visible"/>
                                      </p:to>
                                    </p:set>
                                    <p:animEffect transition="in" filter="blinds(horizontal)">
                                      <p:cBhvr>
                                        <p:cTn id="71" dur="500"/>
                                        <p:tgtEl>
                                          <p:spTgt spid="54"/>
                                        </p:tgtEl>
                                      </p:cBhvr>
                                    </p:animEffect>
                                  </p:childTnLst>
                                </p:cTn>
                              </p:par>
                            </p:childTnLst>
                          </p:cTn>
                        </p:par>
                      </p:childTnLst>
                    </p:cTn>
                  </p:par>
                  <p:par>
                    <p:cTn id="72" fill="hold">
                      <p:stCondLst>
                        <p:cond delay="indefinite"/>
                      </p:stCondLst>
                      <p:childTnLst>
                        <p:par>
                          <p:cTn id="73" fill="hold">
                            <p:stCondLst>
                              <p:cond delay="0"/>
                            </p:stCondLst>
                            <p:childTnLst>
                              <p:par>
                                <p:cTn id="74" presetID="3" presetClass="entr" presetSubtype="10" fill="hold" grpId="0" nodeType="clickEffect">
                                  <p:stCondLst>
                                    <p:cond delay="0"/>
                                  </p:stCondLst>
                                  <p:childTnLst>
                                    <p:set>
                                      <p:cBhvr>
                                        <p:cTn id="75" dur="1" fill="hold">
                                          <p:stCondLst>
                                            <p:cond delay="0"/>
                                          </p:stCondLst>
                                        </p:cTn>
                                        <p:tgtEl>
                                          <p:spTgt spid="55"/>
                                        </p:tgtEl>
                                        <p:attrNameLst>
                                          <p:attrName>style.visibility</p:attrName>
                                        </p:attrNameLst>
                                      </p:cBhvr>
                                      <p:to>
                                        <p:strVal val="visible"/>
                                      </p:to>
                                    </p:set>
                                    <p:animEffect transition="in" filter="blinds(horizontal)">
                                      <p:cBhvr>
                                        <p:cTn id="76" dur="500"/>
                                        <p:tgtEl>
                                          <p:spTgt spid="55"/>
                                        </p:tgtEl>
                                      </p:cBhvr>
                                    </p:animEffect>
                                  </p:childTnLst>
                                </p:cTn>
                              </p:par>
                            </p:childTnLst>
                          </p:cTn>
                        </p:par>
                      </p:childTnLst>
                    </p:cTn>
                  </p:par>
                  <p:par>
                    <p:cTn id="77" fill="hold">
                      <p:stCondLst>
                        <p:cond delay="indefinite"/>
                      </p:stCondLst>
                      <p:childTnLst>
                        <p:par>
                          <p:cTn id="78" fill="hold">
                            <p:stCondLst>
                              <p:cond delay="0"/>
                            </p:stCondLst>
                            <p:childTnLst>
                              <p:par>
                                <p:cTn id="79" presetID="3" presetClass="entr" presetSubtype="10" fill="hold" grpId="0" nodeType="clickEffect">
                                  <p:stCondLst>
                                    <p:cond delay="0"/>
                                  </p:stCondLst>
                                  <p:childTnLst>
                                    <p:set>
                                      <p:cBhvr>
                                        <p:cTn id="80" dur="1" fill="hold">
                                          <p:stCondLst>
                                            <p:cond delay="0"/>
                                          </p:stCondLst>
                                        </p:cTn>
                                        <p:tgtEl>
                                          <p:spTgt spid="48"/>
                                        </p:tgtEl>
                                        <p:attrNameLst>
                                          <p:attrName>style.visibility</p:attrName>
                                        </p:attrNameLst>
                                      </p:cBhvr>
                                      <p:to>
                                        <p:strVal val="visible"/>
                                      </p:to>
                                    </p:set>
                                    <p:animEffect transition="in" filter="blinds(horizontal)">
                                      <p:cBhvr>
                                        <p:cTn id="81" dur="500"/>
                                        <p:tgtEl>
                                          <p:spTgt spid="48"/>
                                        </p:tgtEl>
                                      </p:cBhvr>
                                    </p:animEffect>
                                  </p:childTnLst>
                                </p:cTn>
                              </p:par>
                            </p:childTnLst>
                          </p:cTn>
                        </p:par>
                      </p:childTnLst>
                    </p:cTn>
                  </p:par>
                  <p:par>
                    <p:cTn id="82" fill="hold">
                      <p:stCondLst>
                        <p:cond delay="indefinite"/>
                      </p:stCondLst>
                      <p:childTnLst>
                        <p:par>
                          <p:cTn id="83" fill="hold">
                            <p:stCondLst>
                              <p:cond delay="0"/>
                            </p:stCondLst>
                            <p:childTnLst>
                              <p:par>
                                <p:cTn id="84" presetID="3" presetClass="entr" presetSubtype="10" fill="hold" grpId="0" nodeType="clickEffect">
                                  <p:stCondLst>
                                    <p:cond delay="0"/>
                                  </p:stCondLst>
                                  <p:childTnLst>
                                    <p:set>
                                      <p:cBhvr>
                                        <p:cTn id="85" dur="1" fill="hold">
                                          <p:stCondLst>
                                            <p:cond delay="0"/>
                                          </p:stCondLst>
                                        </p:cTn>
                                        <p:tgtEl>
                                          <p:spTgt spid="44"/>
                                        </p:tgtEl>
                                        <p:attrNameLst>
                                          <p:attrName>style.visibility</p:attrName>
                                        </p:attrNameLst>
                                      </p:cBhvr>
                                      <p:to>
                                        <p:strVal val="visible"/>
                                      </p:to>
                                    </p:set>
                                    <p:animEffect transition="in" filter="blinds(horizontal)">
                                      <p:cBhvr>
                                        <p:cTn id="86" dur="500"/>
                                        <p:tgtEl>
                                          <p:spTgt spid="44"/>
                                        </p:tgtEl>
                                      </p:cBhvr>
                                    </p:animEffect>
                                  </p:childTnLst>
                                </p:cTn>
                              </p:par>
                            </p:childTnLst>
                          </p:cTn>
                        </p:par>
                      </p:childTnLst>
                    </p:cTn>
                  </p:par>
                  <p:par>
                    <p:cTn id="87" fill="hold">
                      <p:stCondLst>
                        <p:cond delay="indefinite"/>
                      </p:stCondLst>
                      <p:childTnLst>
                        <p:par>
                          <p:cTn id="88" fill="hold">
                            <p:stCondLst>
                              <p:cond delay="0"/>
                            </p:stCondLst>
                            <p:childTnLst>
                              <p:par>
                                <p:cTn id="89" presetID="3" presetClass="entr" presetSubtype="10" fill="hold" grpId="0" nodeType="clickEffect">
                                  <p:stCondLst>
                                    <p:cond delay="0"/>
                                  </p:stCondLst>
                                  <p:childTnLst>
                                    <p:set>
                                      <p:cBhvr>
                                        <p:cTn id="90" dur="1" fill="hold">
                                          <p:stCondLst>
                                            <p:cond delay="0"/>
                                          </p:stCondLst>
                                        </p:cTn>
                                        <p:tgtEl>
                                          <p:spTgt spid="45"/>
                                        </p:tgtEl>
                                        <p:attrNameLst>
                                          <p:attrName>style.visibility</p:attrName>
                                        </p:attrNameLst>
                                      </p:cBhvr>
                                      <p:to>
                                        <p:strVal val="visible"/>
                                      </p:to>
                                    </p:set>
                                    <p:animEffect transition="in" filter="blinds(horizontal)">
                                      <p:cBhvr>
                                        <p:cTn id="91" dur="500"/>
                                        <p:tgtEl>
                                          <p:spTgt spid="45"/>
                                        </p:tgtEl>
                                      </p:cBhvr>
                                    </p:animEffect>
                                  </p:childTnLst>
                                </p:cTn>
                              </p:par>
                            </p:childTnLst>
                          </p:cTn>
                        </p:par>
                      </p:childTnLst>
                    </p:cTn>
                  </p:par>
                  <p:par>
                    <p:cTn id="92" fill="hold">
                      <p:stCondLst>
                        <p:cond delay="indefinite"/>
                      </p:stCondLst>
                      <p:childTnLst>
                        <p:par>
                          <p:cTn id="93" fill="hold">
                            <p:stCondLst>
                              <p:cond delay="0"/>
                            </p:stCondLst>
                            <p:childTnLst>
                              <p:par>
                                <p:cTn id="94" presetID="3" presetClass="entr" presetSubtype="10" fill="hold" grpId="0" nodeType="clickEffect">
                                  <p:stCondLst>
                                    <p:cond delay="0"/>
                                  </p:stCondLst>
                                  <p:childTnLst>
                                    <p:set>
                                      <p:cBhvr>
                                        <p:cTn id="95" dur="1" fill="hold">
                                          <p:stCondLst>
                                            <p:cond delay="0"/>
                                          </p:stCondLst>
                                        </p:cTn>
                                        <p:tgtEl>
                                          <p:spTgt spid="56"/>
                                        </p:tgtEl>
                                        <p:attrNameLst>
                                          <p:attrName>style.visibility</p:attrName>
                                        </p:attrNameLst>
                                      </p:cBhvr>
                                      <p:to>
                                        <p:strVal val="visible"/>
                                      </p:to>
                                    </p:set>
                                    <p:animEffect transition="in" filter="blinds(horizontal)">
                                      <p:cBhvr>
                                        <p:cTn id="96" dur="500"/>
                                        <p:tgtEl>
                                          <p:spTgt spid="56"/>
                                        </p:tgtEl>
                                      </p:cBhvr>
                                    </p:animEffect>
                                  </p:childTnLst>
                                </p:cTn>
                              </p:par>
                            </p:childTnLst>
                          </p:cTn>
                        </p:par>
                      </p:childTnLst>
                    </p:cTn>
                  </p:par>
                  <p:par>
                    <p:cTn id="97" fill="hold">
                      <p:stCondLst>
                        <p:cond delay="indefinite"/>
                      </p:stCondLst>
                      <p:childTnLst>
                        <p:par>
                          <p:cTn id="98" fill="hold">
                            <p:stCondLst>
                              <p:cond delay="0"/>
                            </p:stCondLst>
                            <p:childTnLst>
                              <p:par>
                                <p:cTn id="99" presetID="3" presetClass="entr" presetSubtype="10" fill="hold" grpId="0" nodeType="clickEffect">
                                  <p:stCondLst>
                                    <p:cond delay="0"/>
                                  </p:stCondLst>
                                  <p:childTnLst>
                                    <p:set>
                                      <p:cBhvr>
                                        <p:cTn id="100" dur="1" fill="hold">
                                          <p:stCondLst>
                                            <p:cond delay="0"/>
                                          </p:stCondLst>
                                        </p:cTn>
                                        <p:tgtEl>
                                          <p:spTgt spid="49"/>
                                        </p:tgtEl>
                                        <p:attrNameLst>
                                          <p:attrName>style.visibility</p:attrName>
                                        </p:attrNameLst>
                                      </p:cBhvr>
                                      <p:to>
                                        <p:strVal val="visible"/>
                                      </p:to>
                                    </p:set>
                                    <p:animEffect transition="in" filter="blinds(horizontal)">
                                      <p:cBhvr>
                                        <p:cTn id="101" dur="500"/>
                                        <p:tgtEl>
                                          <p:spTgt spid="49"/>
                                        </p:tgtEl>
                                      </p:cBhvr>
                                    </p:animEffect>
                                  </p:childTnLst>
                                </p:cTn>
                              </p:par>
                            </p:childTnLst>
                          </p:cTn>
                        </p:par>
                      </p:childTnLst>
                    </p:cTn>
                  </p:par>
                  <p:par>
                    <p:cTn id="102" fill="hold">
                      <p:stCondLst>
                        <p:cond delay="indefinite"/>
                      </p:stCondLst>
                      <p:childTnLst>
                        <p:par>
                          <p:cTn id="103" fill="hold">
                            <p:stCondLst>
                              <p:cond delay="0"/>
                            </p:stCondLst>
                            <p:childTnLst>
                              <p:par>
                                <p:cTn id="104" presetID="3" presetClass="entr" presetSubtype="10" fill="hold" grpId="0" nodeType="clickEffect">
                                  <p:stCondLst>
                                    <p:cond delay="0"/>
                                  </p:stCondLst>
                                  <p:childTnLst>
                                    <p:set>
                                      <p:cBhvr>
                                        <p:cTn id="105" dur="1" fill="hold">
                                          <p:stCondLst>
                                            <p:cond delay="0"/>
                                          </p:stCondLst>
                                        </p:cTn>
                                        <p:tgtEl>
                                          <p:spTgt spid="52"/>
                                        </p:tgtEl>
                                        <p:attrNameLst>
                                          <p:attrName>style.visibility</p:attrName>
                                        </p:attrNameLst>
                                      </p:cBhvr>
                                      <p:to>
                                        <p:strVal val="visible"/>
                                      </p:to>
                                    </p:set>
                                    <p:animEffect transition="in" filter="blinds(horizontal)">
                                      <p:cBhvr>
                                        <p:cTn id="106" dur="500"/>
                                        <p:tgtEl>
                                          <p:spTgt spid="52"/>
                                        </p:tgtEl>
                                      </p:cBhvr>
                                    </p:animEffect>
                                  </p:childTnLst>
                                </p:cTn>
                              </p:par>
                            </p:childTnLst>
                          </p:cTn>
                        </p:par>
                      </p:childTnLst>
                    </p:cTn>
                  </p:par>
                  <p:par>
                    <p:cTn id="107" fill="hold">
                      <p:stCondLst>
                        <p:cond delay="indefinite"/>
                      </p:stCondLst>
                      <p:childTnLst>
                        <p:par>
                          <p:cTn id="108" fill="hold">
                            <p:stCondLst>
                              <p:cond delay="0"/>
                            </p:stCondLst>
                            <p:childTnLst>
                              <p:par>
                                <p:cTn id="109" presetID="3" presetClass="entr" presetSubtype="10" fill="hold" grpId="0" nodeType="clickEffect">
                                  <p:stCondLst>
                                    <p:cond delay="0"/>
                                  </p:stCondLst>
                                  <p:childTnLst>
                                    <p:set>
                                      <p:cBhvr>
                                        <p:cTn id="110" dur="1" fill="hold">
                                          <p:stCondLst>
                                            <p:cond delay="0"/>
                                          </p:stCondLst>
                                        </p:cTn>
                                        <p:tgtEl>
                                          <p:spTgt spid="57"/>
                                        </p:tgtEl>
                                        <p:attrNameLst>
                                          <p:attrName>style.visibility</p:attrName>
                                        </p:attrNameLst>
                                      </p:cBhvr>
                                      <p:to>
                                        <p:strVal val="visible"/>
                                      </p:to>
                                    </p:set>
                                    <p:animEffect transition="in" filter="blinds(horizontal)">
                                      <p:cBhvr>
                                        <p:cTn id="111" dur="500"/>
                                        <p:tgtEl>
                                          <p:spTgt spid="57"/>
                                        </p:tgtEl>
                                      </p:cBhvr>
                                    </p:animEffect>
                                  </p:childTnLst>
                                </p:cTn>
                              </p:par>
                            </p:childTnLst>
                          </p:cTn>
                        </p:par>
                      </p:childTnLst>
                    </p:cTn>
                  </p:par>
                  <p:par>
                    <p:cTn id="112" fill="hold">
                      <p:stCondLst>
                        <p:cond delay="indefinite"/>
                      </p:stCondLst>
                      <p:childTnLst>
                        <p:par>
                          <p:cTn id="113" fill="hold">
                            <p:stCondLst>
                              <p:cond delay="0"/>
                            </p:stCondLst>
                            <p:childTnLst>
                              <p:par>
                                <p:cTn id="114" presetID="3" presetClass="entr" presetSubtype="10" fill="hold" grpId="0" nodeType="clickEffect">
                                  <p:stCondLst>
                                    <p:cond delay="0"/>
                                  </p:stCondLst>
                                  <p:childTnLst>
                                    <p:set>
                                      <p:cBhvr>
                                        <p:cTn id="115" dur="1" fill="hold">
                                          <p:stCondLst>
                                            <p:cond delay="0"/>
                                          </p:stCondLst>
                                        </p:cTn>
                                        <p:tgtEl>
                                          <p:spTgt spid="50"/>
                                        </p:tgtEl>
                                        <p:attrNameLst>
                                          <p:attrName>style.visibility</p:attrName>
                                        </p:attrNameLst>
                                      </p:cBhvr>
                                      <p:to>
                                        <p:strVal val="visible"/>
                                      </p:to>
                                    </p:set>
                                    <p:animEffect transition="in" filter="blinds(horizontal)">
                                      <p:cBhvr>
                                        <p:cTn id="116" dur="500"/>
                                        <p:tgtEl>
                                          <p:spTgt spid="50"/>
                                        </p:tgtEl>
                                      </p:cBhvr>
                                    </p:animEffect>
                                  </p:childTnLst>
                                </p:cTn>
                              </p:par>
                            </p:childTnLst>
                          </p:cTn>
                        </p:par>
                      </p:childTnLst>
                    </p:cTn>
                  </p:par>
                  <p:par>
                    <p:cTn id="117" fill="hold">
                      <p:stCondLst>
                        <p:cond delay="indefinite"/>
                      </p:stCondLst>
                      <p:childTnLst>
                        <p:par>
                          <p:cTn id="118" fill="hold">
                            <p:stCondLst>
                              <p:cond delay="0"/>
                            </p:stCondLst>
                            <p:childTnLst>
                              <p:par>
                                <p:cTn id="119" presetID="3" presetClass="entr" presetSubtype="10" fill="hold" grpId="0" nodeType="clickEffect">
                                  <p:stCondLst>
                                    <p:cond delay="0"/>
                                  </p:stCondLst>
                                  <p:childTnLst>
                                    <p:set>
                                      <p:cBhvr>
                                        <p:cTn id="120" dur="1" fill="hold">
                                          <p:stCondLst>
                                            <p:cond delay="0"/>
                                          </p:stCondLst>
                                        </p:cTn>
                                        <p:tgtEl>
                                          <p:spTgt spid="53"/>
                                        </p:tgtEl>
                                        <p:attrNameLst>
                                          <p:attrName>style.visibility</p:attrName>
                                        </p:attrNameLst>
                                      </p:cBhvr>
                                      <p:to>
                                        <p:strVal val="visible"/>
                                      </p:to>
                                    </p:set>
                                    <p:animEffect transition="in" filter="blinds(horizontal)">
                                      <p:cBhvr>
                                        <p:cTn id="121" dur="500"/>
                                        <p:tgtEl>
                                          <p:spTgt spid="53"/>
                                        </p:tgtEl>
                                      </p:cBhvr>
                                    </p:animEffect>
                                  </p:childTnLst>
                                </p:cTn>
                              </p:par>
                            </p:childTnLst>
                          </p:cTn>
                        </p:par>
                      </p:childTnLst>
                    </p:cTn>
                  </p:par>
                  <p:par>
                    <p:cTn id="122" fill="hold">
                      <p:stCondLst>
                        <p:cond delay="indefinite"/>
                      </p:stCondLst>
                      <p:childTnLst>
                        <p:par>
                          <p:cTn id="123" fill="hold">
                            <p:stCondLst>
                              <p:cond delay="0"/>
                            </p:stCondLst>
                            <p:childTnLst>
                              <p:par>
                                <p:cTn id="124" presetID="3" presetClass="entr" presetSubtype="10" fill="hold" grpId="0" nodeType="clickEffect">
                                  <p:stCondLst>
                                    <p:cond delay="0"/>
                                  </p:stCondLst>
                                  <p:childTnLst>
                                    <p:set>
                                      <p:cBhvr>
                                        <p:cTn id="125" dur="1" fill="hold">
                                          <p:stCondLst>
                                            <p:cond delay="0"/>
                                          </p:stCondLst>
                                        </p:cTn>
                                        <p:tgtEl>
                                          <p:spTgt spid="58"/>
                                        </p:tgtEl>
                                        <p:attrNameLst>
                                          <p:attrName>style.visibility</p:attrName>
                                        </p:attrNameLst>
                                      </p:cBhvr>
                                      <p:to>
                                        <p:strVal val="visible"/>
                                      </p:to>
                                    </p:set>
                                    <p:animEffect transition="in" filter="blinds(horizontal)">
                                      <p:cBhvr>
                                        <p:cTn id="126" dur="500"/>
                                        <p:tgtEl>
                                          <p:spTgt spid="58"/>
                                        </p:tgtEl>
                                      </p:cBhvr>
                                    </p:animEffect>
                                  </p:childTnLst>
                                </p:cTn>
                              </p:par>
                            </p:childTnLst>
                          </p:cTn>
                        </p:par>
                      </p:childTnLst>
                    </p:cTn>
                  </p:par>
                  <p:par>
                    <p:cTn id="127" fill="hold">
                      <p:stCondLst>
                        <p:cond delay="indefinite"/>
                      </p:stCondLst>
                      <p:childTnLst>
                        <p:par>
                          <p:cTn id="128" fill="hold">
                            <p:stCondLst>
                              <p:cond delay="0"/>
                            </p:stCondLst>
                            <p:childTnLst>
                              <p:par>
                                <p:cTn id="129" presetID="3" presetClass="entr" presetSubtype="10" fill="hold" grpId="0" nodeType="clickEffect">
                                  <p:stCondLst>
                                    <p:cond delay="0"/>
                                  </p:stCondLst>
                                  <p:childTnLst>
                                    <p:set>
                                      <p:cBhvr>
                                        <p:cTn id="130" dur="1" fill="hold">
                                          <p:stCondLst>
                                            <p:cond delay="0"/>
                                          </p:stCondLst>
                                        </p:cTn>
                                        <p:tgtEl>
                                          <p:spTgt spid="51"/>
                                        </p:tgtEl>
                                        <p:attrNameLst>
                                          <p:attrName>style.visibility</p:attrName>
                                        </p:attrNameLst>
                                      </p:cBhvr>
                                      <p:to>
                                        <p:strVal val="visible"/>
                                      </p:to>
                                    </p:set>
                                    <p:animEffect transition="in" filter="blinds(horizontal)">
                                      <p:cBhvr>
                                        <p:cTn id="131" dur="500"/>
                                        <p:tgtEl>
                                          <p:spTgt spid="51"/>
                                        </p:tgtEl>
                                      </p:cBhvr>
                                    </p:animEffect>
                                  </p:childTnLst>
                                </p:cTn>
                              </p:par>
                            </p:childTnLst>
                          </p:cTn>
                        </p:par>
                      </p:childTnLst>
                    </p:cTn>
                  </p:par>
                  <p:par>
                    <p:cTn id="132" fill="hold">
                      <p:stCondLst>
                        <p:cond delay="indefinite"/>
                      </p:stCondLst>
                      <p:childTnLst>
                        <p:par>
                          <p:cTn id="133" fill="hold">
                            <p:stCondLst>
                              <p:cond delay="0"/>
                            </p:stCondLst>
                            <p:childTnLst>
                              <p:par>
                                <p:cTn id="134" presetID="3" presetClass="entr" presetSubtype="10" fill="hold" nodeType="clickEffect">
                                  <p:stCondLst>
                                    <p:cond delay="0"/>
                                  </p:stCondLst>
                                  <p:childTnLst>
                                    <p:set>
                                      <p:cBhvr>
                                        <p:cTn id="135" dur="1" fill="hold">
                                          <p:stCondLst>
                                            <p:cond delay="0"/>
                                          </p:stCondLst>
                                        </p:cTn>
                                        <p:tgtEl>
                                          <p:spTgt spid="59"/>
                                        </p:tgtEl>
                                        <p:attrNameLst>
                                          <p:attrName>style.visibility</p:attrName>
                                        </p:attrNameLst>
                                      </p:cBhvr>
                                      <p:to>
                                        <p:strVal val="visible"/>
                                      </p:to>
                                    </p:set>
                                    <p:animEffect transition="in" filter="blinds(horizontal)">
                                      <p:cBhvr>
                                        <p:cTn id="136" dur="500"/>
                                        <p:tgtEl>
                                          <p:spTgt spid="59"/>
                                        </p:tgtEl>
                                      </p:cBhvr>
                                    </p:animEffect>
                                  </p:childTnLst>
                                </p:cTn>
                              </p:par>
                              <p:par>
                                <p:cTn id="137" presetID="3" presetClass="entr" presetSubtype="10" fill="hold" grpId="0" nodeType="withEffect">
                                  <p:stCondLst>
                                    <p:cond delay="0"/>
                                  </p:stCondLst>
                                  <p:childTnLst>
                                    <p:set>
                                      <p:cBhvr>
                                        <p:cTn id="138" dur="1" fill="hold">
                                          <p:stCondLst>
                                            <p:cond delay="0"/>
                                          </p:stCondLst>
                                        </p:cTn>
                                        <p:tgtEl>
                                          <p:spTgt spid="60"/>
                                        </p:tgtEl>
                                        <p:attrNameLst>
                                          <p:attrName>style.visibility</p:attrName>
                                        </p:attrNameLst>
                                      </p:cBhvr>
                                      <p:to>
                                        <p:strVal val="visible"/>
                                      </p:to>
                                    </p:set>
                                    <p:animEffect transition="in" filter="blinds(horizontal)">
                                      <p:cBhvr>
                                        <p:cTn id="139" dur="500"/>
                                        <p:tgtEl>
                                          <p:spTgt spid="60"/>
                                        </p:tgtEl>
                                      </p:cBhvr>
                                    </p:animEffect>
                                  </p:childTnLst>
                                </p:cTn>
                              </p:par>
                            </p:childTnLst>
                          </p:cTn>
                        </p:par>
                      </p:childTnLst>
                    </p:cTn>
                  </p:par>
                  <p:par>
                    <p:cTn id="140" fill="hold">
                      <p:stCondLst>
                        <p:cond delay="indefinite"/>
                      </p:stCondLst>
                      <p:childTnLst>
                        <p:par>
                          <p:cTn id="141" fill="hold">
                            <p:stCondLst>
                              <p:cond delay="0"/>
                            </p:stCondLst>
                            <p:childTnLst>
                              <p:par>
                                <p:cTn id="142" presetID="3" presetClass="entr" presetSubtype="10" fill="hold" grpId="0" nodeType="clickEffect">
                                  <p:stCondLst>
                                    <p:cond delay="0"/>
                                  </p:stCondLst>
                                  <p:childTnLst>
                                    <p:set>
                                      <p:cBhvr>
                                        <p:cTn id="143" dur="1" fill="hold">
                                          <p:stCondLst>
                                            <p:cond delay="0"/>
                                          </p:stCondLst>
                                        </p:cTn>
                                        <p:tgtEl>
                                          <p:spTgt spid="61"/>
                                        </p:tgtEl>
                                        <p:attrNameLst>
                                          <p:attrName>style.visibility</p:attrName>
                                        </p:attrNameLst>
                                      </p:cBhvr>
                                      <p:to>
                                        <p:strVal val="visible"/>
                                      </p:to>
                                    </p:set>
                                    <p:animEffect transition="in" filter="blinds(horizontal)">
                                      <p:cBhvr>
                                        <p:cTn id="144" dur="5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12" grpId="0"/>
      <p:bldP spid="23" grpId="0"/>
      <p:bldP spid="24" grpId="0"/>
      <p:bldP spid="25" grpId="0"/>
      <p:bldP spid="26" grpId="0"/>
      <p:bldP spid="16" grpId="0"/>
      <p:bldP spid="44" grpId="0"/>
      <p:bldP spid="45" grpId="0" animBg="1"/>
      <p:bldP spid="48" grpId="0"/>
      <p:bldP spid="49" grpId="0"/>
      <p:bldP spid="50" grpId="0"/>
      <p:bldP spid="51" grpId="0"/>
      <p:bldP spid="52" grpId="0" animBg="1"/>
      <p:bldP spid="53" grpId="0" animBg="1"/>
      <p:bldP spid="54" grpId="0"/>
      <p:bldP spid="55" grpId="0" animBg="1"/>
      <p:bldP spid="56" grpId="0"/>
      <p:bldP spid="57" grpId="0"/>
      <p:bldP spid="58" grpId="0"/>
      <p:bldP spid="60" grpId="0"/>
      <p:bldP spid="61" grpId="0"/>
      <p:bldP spid="6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6484" y="1600200"/>
            <a:ext cx="3373819" cy="4525963"/>
          </a:xfrm>
        </p:spPr>
        <p:txBody>
          <a:bodyPr>
            <a:normAutofit lnSpcReduction="10000"/>
          </a:bodyPr>
          <a:lstStyle/>
          <a:p>
            <a:pPr marL="0" indent="0" algn="ctr">
              <a:buNone/>
            </a:pPr>
            <a:r>
              <a:rPr lang="en-GB" sz="1400" b="1" dirty="0">
                <a:latin typeface="Comic Sans MS" pitchFamily="66" charset="0"/>
              </a:rPr>
              <a:t>You can also apply Newton’s Law of Restitution to problems involving direct collision with a smooth plane surface perpendicular to the direction of motion (</a:t>
            </a:r>
            <a:r>
              <a:rPr lang="en-GB" sz="1400" b="1" dirty="0" err="1">
                <a:latin typeface="Comic Sans MS" pitchFamily="66" charset="0"/>
              </a:rPr>
              <a:t>ie</a:t>
            </a:r>
            <a:r>
              <a:rPr lang="en-GB" sz="1400" b="1" dirty="0">
                <a:latin typeface="Comic Sans MS" pitchFamily="66" charset="0"/>
              </a:rPr>
              <a:t> – a wall!)</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A particle falls 22.5cm from rest onto a smooth horizontal plane. It then rebounds to a height of 10cm. </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Find the coefficient of restitution between the particle and the plane. Give your answer to 2sf.</a:t>
            </a:r>
          </a:p>
          <a:p>
            <a:pPr marL="0" indent="0" algn="ctr">
              <a:buNone/>
            </a:pPr>
            <a:endParaRPr lang="en-GB" sz="1400" dirty="0">
              <a:latin typeface="Comic Sans MS" pitchFamily="66" charset="0"/>
            </a:endParaRPr>
          </a:p>
          <a:p>
            <a:pPr algn="ctr">
              <a:buFont typeface="Wingdings"/>
              <a:buChar char="à"/>
            </a:pPr>
            <a:r>
              <a:rPr lang="en-GB" sz="1400" dirty="0">
                <a:latin typeface="Comic Sans MS" pitchFamily="66" charset="0"/>
                <a:sym typeface="Wingdings" pitchFamily="2" charset="2"/>
              </a:rPr>
              <a:t>You will need to find the velocity on impact and after impact</a:t>
            </a:r>
          </a:p>
          <a:p>
            <a:pPr algn="ctr">
              <a:buFont typeface="Wingdings"/>
              <a:buChar char="à"/>
            </a:pPr>
            <a:endParaRPr lang="en-GB" sz="1400" dirty="0">
              <a:latin typeface="Comic Sans MS" pitchFamily="66" charset="0"/>
              <a:sym typeface="Wingdings" pitchFamily="2" charset="2"/>
            </a:endParaRPr>
          </a:p>
          <a:p>
            <a:pPr algn="ctr">
              <a:buFont typeface="Wingdings"/>
              <a:buChar char="à"/>
            </a:pPr>
            <a:r>
              <a:rPr lang="en-GB" sz="1400" dirty="0">
                <a:latin typeface="Comic Sans MS" pitchFamily="66" charset="0"/>
                <a:sym typeface="Wingdings" pitchFamily="2" charset="2"/>
              </a:rPr>
              <a:t>To do this, use the SUVAT equations</a:t>
            </a:r>
            <a:endParaRPr lang="en-GB" sz="1400" dirty="0">
              <a:latin typeface="Comic Sans MS" pitchFamily="66" charset="0"/>
            </a:endParaRPr>
          </a:p>
        </p:txBody>
      </p:sp>
      <mc:AlternateContent xmlns:mc="http://schemas.openxmlformats.org/markup-compatibility/2006" xmlns:a14="http://schemas.microsoft.com/office/drawing/2010/main">
        <mc:Choice Requires="a14">
          <p:sp>
            <p:nvSpPr>
              <p:cNvPr id="46" name="TextBox 45"/>
              <p:cNvSpPr txBox="1"/>
              <p:nvPr/>
            </p:nvSpPr>
            <p:spPr>
              <a:xfrm>
                <a:off x="457200" y="6096000"/>
                <a:ext cx="1374030"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𝑢</m:t>
                      </m:r>
                      <m:r>
                        <a:rPr lang="en-GB" sz="1600" b="0" i="1" smtClean="0">
                          <a:solidFill>
                            <a:srgbClr val="FF0000"/>
                          </a:solidFill>
                          <a:latin typeface="Cambria Math"/>
                        </a:rPr>
                        <m:t>=2.1</m:t>
                      </m:r>
                      <m:r>
                        <a:rPr lang="en-GB" sz="1600" b="0" i="1" smtClean="0">
                          <a:solidFill>
                            <a:srgbClr val="FF0000"/>
                          </a:solidFill>
                          <a:latin typeface="Cambria Math"/>
                        </a:rPr>
                        <m:t>𝑚</m:t>
                      </m:r>
                      <m:sSup>
                        <m:sSupPr>
                          <m:ctrlPr>
                            <a:rPr lang="en-GB" sz="1600" b="0" i="1" smtClean="0">
                              <a:solidFill>
                                <a:srgbClr val="FF0000"/>
                              </a:solidFill>
                              <a:latin typeface="Cambria Math" panose="02040503050406030204" pitchFamily="18" charset="0"/>
                            </a:rPr>
                          </m:ctrlPr>
                        </m:sSupPr>
                        <m:e>
                          <m:r>
                            <a:rPr lang="en-GB" sz="1600" b="0" i="1" smtClean="0">
                              <a:solidFill>
                                <a:srgbClr val="FF0000"/>
                              </a:solidFill>
                              <a:latin typeface="Cambria Math"/>
                            </a:rPr>
                            <m:t>𝑠</m:t>
                          </m:r>
                        </m:e>
                        <m:sup>
                          <m:r>
                            <a:rPr lang="en-GB" sz="1600" b="0" i="1" smtClean="0">
                              <a:solidFill>
                                <a:srgbClr val="FF0000"/>
                              </a:solidFill>
                              <a:latin typeface="Cambria Math"/>
                            </a:rPr>
                            <m:t>−1</m:t>
                          </m:r>
                        </m:sup>
                      </m:sSup>
                    </m:oMath>
                  </m:oMathPara>
                </a14:m>
                <a:endParaRPr lang="en-GB" sz="1600" dirty="0">
                  <a:solidFill>
                    <a:srgbClr val="FF0000"/>
                  </a:solidFill>
                </a:endParaRPr>
              </a:p>
            </p:txBody>
          </p:sp>
        </mc:Choice>
        <mc:Fallback xmlns="">
          <p:sp>
            <p:nvSpPr>
              <p:cNvPr id="46" name="TextBox 45"/>
              <p:cNvSpPr txBox="1">
                <a:spLocks noRot="1" noChangeAspect="1" noMove="1" noResize="1" noEditPoints="1" noAdjustHandles="1" noChangeArrowheads="1" noChangeShapeType="1" noTextEdit="1"/>
              </p:cNvSpPr>
              <p:nvPr/>
            </p:nvSpPr>
            <p:spPr>
              <a:xfrm>
                <a:off x="457200" y="6096000"/>
                <a:ext cx="1374030" cy="338554"/>
              </a:xfrm>
              <a:prstGeom prst="rect">
                <a:avLst/>
              </a:prstGeom>
              <a:blipFill rotWithShape="1">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1" name="TextBox 60"/>
              <p:cNvSpPr txBox="1"/>
              <p:nvPr/>
            </p:nvSpPr>
            <p:spPr>
              <a:xfrm>
                <a:off x="1905000" y="6096000"/>
                <a:ext cx="1370054"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𝑣</m:t>
                      </m:r>
                      <m:r>
                        <a:rPr lang="en-GB" sz="1600" b="0" i="1" smtClean="0">
                          <a:solidFill>
                            <a:srgbClr val="FF0000"/>
                          </a:solidFill>
                          <a:latin typeface="Cambria Math"/>
                        </a:rPr>
                        <m:t>=1.4</m:t>
                      </m:r>
                      <m:r>
                        <a:rPr lang="en-GB" sz="1600" b="0" i="1" smtClean="0">
                          <a:solidFill>
                            <a:srgbClr val="FF0000"/>
                          </a:solidFill>
                          <a:latin typeface="Cambria Math"/>
                        </a:rPr>
                        <m:t>𝑚</m:t>
                      </m:r>
                      <m:sSup>
                        <m:sSupPr>
                          <m:ctrlPr>
                            <a:rPr lang="en-GB" sz="1600" b="0" i="1" smtClean="0">
                              <a:solidFill>
                                <a:srgbClr val="FF0000"/>
                              </a:solidFill>
                              <a:latin typeface="Cambria Math" panose="02040503050406030204" pitchFamily="18" charset="0"/>
                            </a:rPr>
                          </m:ctrlPr>
                        </m:sSupPr>
                        <m:e>
                          <m:r>
                            <a:rPr lang="en-GB" sz="1600" b="0" i="1" smtClean="0">
                              <a:solidFill>
                                <a:srgbClr val="FF0000"/>
                              </a:solidFill>
                              <a:latin typeface="Cambria Math"/>
                            </a:rPr>
                            <m:t>𝑠</m:t>
                          </m:r>
                        </m:e>
                        <m:sup>
                          <m:r>
                            <a:rPr lang="en-GB" sz="1600" b="0" i="1" smtClean="0">
                              <a:solidFill>
                                <a:srgbClr val="FF0000"/>
                              </a:solidFill>
                              <a:latin typeface="Cambria Math"/>
                            </a:rPr>
                            <m:t>−1</m:t>
                          </m:r>
                        </m:sup>
                      </m:sSup>
                    </m:oMath>
                  </m:oMathPara>
                </a14:m>
                <a:endParaRPr lang="en-GB" sz="1600" dirty="0">
                  <a:solidFill>
                    <a:srgbClr val="FF0000"/>
                  </a:solidFill>
                </a:endParaRPr>
              </a:p>
            </p:txBody>
          </p:sp>
        </mc:Choice>
        <mc:Fallback xmlns="">
          <p:sp>
            <p:nvSpPr>
              <p:cNvPr id="61" name="TextBox 60"/>
              <p:cNvSpPr txBox="1">
                <a:spLocks noRot="1" noChangeAspect="1" noMove="1" noResize="1" noEditPoints="1" noAdjustHandles="1" noChangeArrowheads="1" noChangeShapeType="1" noTextEdit="1"/>
              </p:cNvSpPr>
              <p:nvPr/>
            </p:nvSpPr>
            <p:spPr>
              <a:xfrm>
                <a:off x="1905000" y="6096000"/>
                <a:ext cx="1370054" cy="338554"/>
              </a:xfrm>
              <a:prstGeom prst="rect">
                <a:avLst/>
              </a:prstGeom>
              <a:blipFill rotWithShape="1">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9" name="TextBox 38"/>
              <p:cNvSpPr txBox="1"/>
              <p:nvPr/>
            </p:nvSpPr>
            <p:spPr>
              <a:xfrm>
                <a:off x="4419600" y="1600200"/>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39" name="TextBox 38"/>
              <p:cNvSpPr txBox="1">
                <a:spLocks noRot="1" noChangeAspect="1" noMove="1" noResize="1" noEditPoints="1" noAdjustHandles="1" noChangeArrowheads="1" noChangeShapeType="1" noTextEdit="1"/>
              </p:cNvSpPr>
              <p:nvPr/>
            </p:nvSpPr>
            <p:spPr>
              <a:xfrm>
                <a:off x="4419600" y="1600200"/>
                <a:ext cx="660052" cy="461665"/>
              </a:xfrm>
              <a:prstGeom prst="rect">
                <a:avLst/>
              </a:prstGeom>
              <a:blipFill rotWithShape="1">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0" name="TextBox 39"/>
              <p:cNvSpPr txBox="1"/>
              <p:nvPr/>
            </p:nvSpPr>
            <p:spPr>
              <a:xfrm>
                <a:off x="4419600" y="2286000"/>
                <a:ext cx="788549" cy="49705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1.4</m:t>
                          </m:r>
                        </m:num>
                        <m:den>
                          <m:r>
                            <a:rPr lang="en-GB" sz="1400" b="0" i="1" smtClean="0">
                              <a:latin typeface="Cambria Math"/>
                            </a:rPr>
                            <m:t>2.1</m:t>
                          </m:r>
                        </m:den>
                      </m:f>
                    </m:oMath>
                  </m:oMathPara>
                </a14:m>
                <a:endParaRPr lang="en-GB" sz="1400" dirty="0"/>
              </a:p>
            </p:txBody>
          </p:sp>
        </mc:Choice>
        <mc:Fallback xmlns="">
          <p:sp>
            <p:nvSpPr>
              <p:cNvPr id="40" name="TextBox 39"/>
              <p:cNvSpPr txBox="1">
                <a:spLocks noRot="1" noChangeAspect="1" noMove="1" noResize="1" noEditPoints="1" noAdjustHandles="1" noChangeArrowheads="1" noChangeShapeType="1" noTextEdit="1"/>
              </p:cNvSpPr>
              <p:nvPr/>
            </p:nvSpPr>
            <p:spPr>
              <a:xfrm>
                <a:off x="4419600" y="2286000"/>
                <a:ext cx="788549" cy="497059"/>
              </a:xfrm>
              <a:prstGeom prst="rect">
                <a:avLst/>
              </a:prstGeom>
              <a:blipFill rotWithShape="1">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1" name="TextBox 40"/>
              <p:cNvSpPr txBox="1"/>
              <p:nvPr/>
            </p:nvSpPr>
            <p:spPr>
              <a:xfrm>
                <a:off x="4419600" y="3048000"/>
                <a:ext cx="652294" cy="49705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2</m:t>
                          </m:r>
                        </m:num>
                        <m:den>
                          <m:r>
                            <a:rPr lang="en-GB" sz="1400" b="0" i="1" smtClean="0">
                              <a:latin typeface="Cambria Math"/>
                            </a:rPr>
                            <m:t>3</m:t>
                          </m:r>
                        </m:den>
                      </m:f>
                    </m:oMath>
                  </m:oMathPara>
                </a14:m>
                <a:endParaRPr lang="en-GB" sz="1400" dirty="0"/>
              </a:p>
            </p:txBody>
          </p:sp>
        </mc:Choice>
        <mc:Fallback xmlns="">
          <p:sp>
            <p:nvSpPr>
              <p:cNvPr id="41" name="TextBox 40"/>
              <p:cNvSpPr txBox="1">
                <a:spLocks noRot="1" noChangeAspect="1" noMove="1" noResize="1" noEditPoints="1" noAdjustHandles="1" noChangeArrowheads="1" noChangeShapeType="1" noTextEdit="1"/>
              </p:cNvSpPr>
              <p:nvPr/>
            </p:nvSpPr>
            <p:spPr>
              <a:xfrm>
                <a:off x="4419600" y="3048000"/>
                <a:ext cx="652294" cy="497059"/>
              </a:xfrm>
              <a:prstGeom prst="rect">
                <a:avLst/>
              </a:prstGeom>
              <a:blipFill rotWithShape="1">
                <a:blip r:embed="rId13"/>
                <a:stretch>
                  <a:fillRect/>
                </a:stretch>
              </a:blipFill>
            </p:spPr>
            <p:txBody>
              <a:bodyPr/>
              <a:lstStyle/>
              <a:p>
                <a:r>
                  <a:rPr lang="en-GB">
                    <a:noFill/>
                  </a:rPr>
                  <a:t> </a:t>
                </a:r>
              </a:p>
            </p:txBody>
          </p:sp>
        </mc:Fallback>
      </mc:AlternateContent>
      <p:sp>
        <p:nvSpPr>
          <p:cNvPr id="42" name="TextBox 41"/>
          <p:cNvSpPr txBox="1"/>
          <p:nvPr/>
        </p:nvSpPr>
        <p:spPr>
          <a:xfrm>
            <a:off x="5486400" y="2057400"/>
            <a:ext cx="14478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baseline="-25000" dirty="0">
              <a:solidFill>
                <a:srgbClr val="FF0000"/>
              </a:solidFill>
              <a:latin typeface="Comic Sans MS" pitchFamily="66" charset="0"/>
            </a:endParaRPr>
          </a:p>
        </p:txBody>
      </p:sp>
      <p:sp>
        <p:nvSpPr>
          <p:cNvPr id="43" name="Arc 42"/>
          <p:cNvSpPr/>
          <p:nvPr/>
        </p:nvSpPr>
        <p:spPr>
          <a:xfrm>
            <a:off x="5105400" y="1905000"/>
            <a:ext cx="457200" cy="6858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7" name="Arc 46"/>
          <p:cNvSpPr/>
          <p:nvPr/>
        </p:nvSpPr>
        <p:spPr>
          <a:xfrm>
            <a:off x="5105400" y="2590800"/>
            <a:ext cx="457200" cy="6858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3" name="TextBox 62"/>
          <p:cNvSpPr txBox="1"/>
          <p:nvPr/>
        </p:nvSpPr>
        <p:spPr>
          <a:xfrm>
            <a:off x="5486400" y="2743200"/>
            <a:ext cx="10668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Simplify</a:t>
            </a:r>
            <a:endParaRPr lang="en-GB" sz="1400" b="1" baseline="-25000" dirty="0">
              <a:solidFill>
                <a:srgbClr val="FF0000"/>
              </a:solidFill>
              <a:latin typeface="Comic Sans MS" pitchFamily="66" charset="0"/>
            </a:endParaRPr>
          </a:p>
        </p:txBody>
      </p:sp>
      <p:sp>
        <p:nvSpPr>
          <p:cNvPr id="21" name="Arc 20"/>
          <p:cNvSpPr/>
          <p:nvPr/>
        </p:nvSpPr>
        <p:spPr>
          <a:xfrm>
            <a:off x="5114925" y="3295650"/>
            <a:ext cx="457200" cy="6858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2" name="TextBox 21"/>
          <p:cNvSpPr txBox="1"/>
          <p:nvPr/>
        </p:nvSpPr>
        <p:spPr>
          <a:xfrm>
            <a:off x="5495925" y="3448050"/>
            <a:ext cx="10668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Simplify</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23" name="TextBox 22"/>
              <p:cNvSpPr txBox="1"/>
              <p:nvPr/>
            </p:nvSpPr>
            <p:spPr>
              <a:xfrm>
                <a:off x="4419600" y="3829050"/>
                <a:ext cx="887935"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=0.67</m:t>
                      </m:r>
                    </m:oMath>
                  </m:oMathPara>
                </a14:m>
                <a:endParaRPr lang="en-GB" sz="1400" dirty="0"/>
              </a:p>
            </p:txBody>
          </p:sp>
        </mc:Choice>
        <mc:Fallback xmlns="">
          <p:sp>
            <p:nvSpPr>
              <p:cNvPr id="23" name="TextBox 22"/>
              <p:cNvSpPr txBox="1">
                <a:spLocks noRot="1" noChangeAspect="1" noMove="1" noResize="1" noEditPoints="1" noAdjustHandles="1" noChangeArrowheads="1" noChangeShapeType="1" noTextEdit="1"/>
              </p:cNvSpPr>
              <p:nvPr/>
            </p:nvSpPr>
            <p:spPr>
              <a:xfrm>
                <a:off x="4419600" y="3829050"/>
                <a:ext cx="887935" cy="307777"/>
              </a:xfrm>
              <a:prstGeom prst="rect">
                <a:avLst/>
              </a:prstGeom>
              <a:blipFill rotWithShape="1">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5" name="TextBox 24"/>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25" name="TextBox 24"/>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6" name="TextBox 25"/>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26" name="TextBox 25"/>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7" name="TextBox 26"/>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27" name="TextBox 26"/>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8" name="TextBox 27"/>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28" name="TextBox 27"/>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1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9" name="TextBox 28"/>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29" name="TextBox 28"/>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20"/>
                <a:stretch>
                  <a:fillRect b="-3846"/>
                </a:stretch>
              </a:blipFill>
            </p:spPr>
            <p:txBody>
              <a:bodyPr/>
              <a:lstStyle/>
              <a:p>
                <a:r>
                  <a:rPr lang="en-GB">
                    <a:noFill/>
                  </a:rPr>
                  <a:t> </a:t>
                </a:r>
              </a:p>
            </p:txBody>
          </p:sp>
        </mc:Fallback>
      </mc:AlternateContent>
      <p:sp>
        <p:nvSpPr>
          <p:cNvPr id="30" name="TextBox 29"/>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21"/>
              </a:rPr>
              <a:t>Applet for collision demonstrations</a:t>
            </a:r>
            <a:endParaRPr lang="en-GB" sz="1400" dirty="0">
              <a:latin typeface="Comic Sans MS" pitchFamily="66" charset="0"/>
            </a:endParaRPr>
          </a:p>
        </p:txBody>
      </p:sp>
      <p:sp>
        <p:nvSpPr>
          <p:cNvPr id="32"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33" name="テキスト ボックス 3">
            <a:extLst>
              <a:ext uri="{FF2B5EF4-FFF2-40B4-BE49-F238E27FC236}">
                <a16:creationId xmlns:a16="http://schemas.microsoft.com/office/drawing/2014/main" id="{6B541AC0-0713-47D7-9D98-F34D1BB5D915}"/>
              </a:ext>
            </a:extLst>
          </p:cNvPr>
          <p:cNvSpPr txBox="1"/>
          <p:nvPr/>
        </p:nvSpPr>
        <p:spPr>
          <a:xfrm>
            <a:off x="8649954" y="6488668"/>
            <a:ext cx="471604" cy="369332"/>
          </a:xfrm>
          <a:prstGeom prst="rect">
            <a:avLst/>
          </a:prstGeom>
          <a:noFill/>
        </p:spPr>
        <p:txBody>
          <a:bodyPr wrap="none" rtlCol="0">
            <a:spAutoFit/>
          </a:bodyPr>
          <a:lstStyle/>
          <a:p>
            <a:r>
              <a:rPr lang="en-US" dirty="0">
                <a:latin typeface="Comic Sans MS" panose="030F0702030302020204" pitchFamily="66" charset="0"/>
              </a:rPr>
              <a:t>4B</a:t>
            </a:r>
            <a:endParaRPr lang="en-GB"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907177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blinds(horizontal)">
                                      <p:cBhvr>
                                        <p:cTn id="7" dur="500"/>
                                        <p:tgtEl>
                                          <p:spTgt spid="3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3"/>
                                        </p:tgtEl>
                                        <p:attrNameLst>
                                          <p:attrName>style.visibility</p:attrName>
                                        </p:attrNameLst>
                                      </p:cBhvr>
                                      <p:to>
                                        <p:strVal val="visible"/>
                                      </p:to>
                                    </p:set>
                                    <p:animEffect transition="in" filter="blinds(horizontal)">
                                      <p:cBhvr>
                                        <p:cTn id="12" dur="500"/>
                                        <p:tgtEl>
                                          <p:spTgt spid="4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2"/>
                                        </p:tgtEl>
                                        <p:attrNameLst>
                                          <p:attrName>style.visibility</p:attrName>
                                        </p:attrNameLst>
                                      </p:cBhvr>
                                      <p:to>
                                        <p:strVal val="visible"/>
                                      </p:to>
                                    </p:set>
                                    <p:animEffect transition="in" filter="blinds(horizontal)">
                                      <p:cBhvr>
                                        <p:cTn id="17" dur="500"/>
                                        <p:tgtEl>
                                          <p:spTgt spid="42"/>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0"/>
                                        </p:tgtEl>
                                        <p:attrNameLst>
                                          <p:attrName>style.visibility</p:attrName>
                                        </p:attrNameLst>
                                      </p:cBhvr>
                                      <p:to>
                                        <p:strVal val="visible"/>
                                      </p:to>
                                    </p:set>
                                    <p:animEffect transition="in" filter="blinds(horizontal)">
                                      <p:cBhvr>
                                        <p:cTn id="22" dur="500"/>
                                        <p:tgtEl>
                                          <p:spTgt spid="40"/>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7"/>
                                        </p:tgtEl>
                                        <p:attrNameLst>
                                          <p:attrName>style.visibility</p:attrName>
                                        </p:attrNameLst>
                                      </p:cBhvr>
                                      <p:to>
                                        <p:strVal val="visible"/>
                                      </p:to>
                                    </p:set>
                                    <p:animEffect transition="in" filter="blinds(horizontal)">
                                      <p:cBhvr>
                                        <p:cTn id="27" dur="500"/>
                                        <p:tgtEl>
                                          <p:spTgt spid="47"/>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63"/>
                                        </p:tgtEl>
                                        <p:attrNameLst>
                                          <p:attrName>style.visibility</p:attrName>
                                        </p:attrNameLst>
                                      </p:cBhvr>
                                      <p:to>
                                        <p:strVal val="visible"/>
                                      </p:to>
                                    </p:set>
                                    <p:animEffect transition="in" filter="blinds(horizontal)">
                                      <p:cBhvr>
                                        <p:cTn id="32" dur="500"/>
                                        <p:tgtEl>
                                          <p:spTgt spid="63"/>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41"/>
                                        </p:tgtEl>
                                        <p:attrNameLst>
                                          <p:attrName>style.visibility</p:attrName>
                                        </p:attrNameLst>
                                      </p:cBhvr>
                                      <p:to>
                                        <p:strVal val="visible"/>
                                      </p:to>
                                    </p:set>
                                    <p:animEffect transition="in" filter="blinds(horizontal)">
                                      <p:cBhvr>
                                        <p:cTn id="37" dur="500"/>
                                        <p:tgtEl>
                                          <p:spTgt spid="41"/>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1"/>
                                        </p:tgtEl>
                                        <p:attrNameLst>
                                          <p:attrName>style.visibility</p:attrName>
                                        </p:attrNameLst>
                                      </p:cBhvr>
                                      <p:to>
                                        <p:strVal val="visible"/>
                                      </p:to>
                                    </p:set>
                                    <p:animEffect transition="in" filter="blinds(horizontal)">
                                      <p:cBhvr>
                                        <p:cTn id="42" dur="500"/>
                                        <p:tgtEl>
                                          <p:spTgt spid="21"/>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22"/>
                                        </p:tgtEl>
                                        <p:attrNameLst>
                                          <p:attrName>style.visibility</p:attrName>
                                        </p:attrNameLst>
                                      </p:cBhvr>
                                      <p:to>
                                        <p:strVal val="visible"/>
                                      </p:to>
                                    </p:set>
                                    <p:animEffect transition="in" filter="blinds(horizontal)">
                                      <p:cBhvr>
                                        <p:cTn id="47" dur="500"/>
                                        <p:tgtEl>
                                          <p:spTgt spid="22"/>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3"/>
                                        </p:tgtEl>
                                        <p:attrNameLst>
                                          <p:attrName>style.visibility</p:attrName>
                                        </p:attrNameLst>
                                      </p:cBhvr>
                                      <p:to>
                                        <p:strVal val="visible"/>
                                      </p:to>
                                    </p:set>
                                    <p:animEffect transition="in" filter="blinds(horizontal)">
                                      <p:cBhvr>
                                        <p:cTn id="5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P spid="40" grpId="0"/>
      <p:bldP spid="41" grpId="0"/>
      <p:bldP spid="42" grpId="0"/>
      <p:bldP spid="43" grpId="0" animBg="1"/>
      <p:bldP spid="47" grpId="0" animBg="1"/>
      <p:bldP spid="63" grpId="0"/>
      <p:bldP spid="21" grpId="0" animBg="1"/>
      <p:bldP spid="22" grpId="0"/>
      <p:bldP spid="23"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9C1568B-E78F-4828-A04B-76140F6FC83F}"/>
              </a:ext>
            </a:extLst>
          </p:cNvPr>
          <p:cNvSpPr/>
          <p:nvPr/>
        </p:nvSpPr>
        <p:spPr>
          <a:xfrm>
            <a:off x="1264803" y="2212739"/>
            <a:ext cx="6632265" cy="2531462"/>
          </a:xfrm>
          <a:prstGeom prst="rect">
            <a:avLst/>
          </a:prstGeom>
          <a:noFill/>
        </p:spPr>
        <p:txBody>
          <a:bodyPr wrap="none" lIns="68580" tIns="34290" rIns="68580" bIns="34290">
            <a:spAutoFit/>
          </a:bodyPr>
          <a:lstStyle/>
          <a:p>
            <a:pPr algn="ctr"/>
            <a:r>
              <a:rPr lang="en-US" altLang="ja-JP" sz="8000" b="1" dirty="0">
                <a:ln w="38100">
                  <a:solidFill>
                    <a:schemeClr val="tx1"/>
                  </a:solidFill>
                  <a:prstDash val="solid"/>
                </a:ln>
                <a:solidFill>
                  <a:srgbClr val="006600"/>
                </a:solidFill>
                <a:effectLst>
                  <a:outerShdw blurRad="50800" dist="38100" dir="16200000" rotWithShape="0">
                    <a:prstClr val="black">
                      <a:alpha val="40000"/>
                    </a:prstClr>
                  </a:outerShdw>
                </a:effectLst>
                <a:latin typeface="Papyrus" panose="03070502060502030205" pitchFamily="66" charset="0"/>
                <a:ea typeface="HGGyoshotai" panose="03000609000000000000" pitchFamily="65" charset="-128"/>
                <a:cs typeface="Segoe UI Black" panose="020B0A02040204020203" pitchFamily="34" charset="0"/>
              </a:rPr>
              <a:t>Teachings for </a:t>
            </a:r>
          </a:p>
          <a:p>
            <a:pPr algn="ctr"/>
            <a:r>
              <a:rPr lang="en-US" altLang="ja-JP" sz="8000" b="1" dirty="0">
                <a:ln w="38100">
                  <a:solidFill>
                    <a:schemeClr val="tx1"/>
                  </a:solidFill>
                  <a:prstDash val="solid"/>
                </a:ln>
                <a:solidFill>
                  <a:srgbClr val="006600"/>
                </a:solidFill>
                <a:effectLst>
                  <a:outerShdw blurRad="50800" dist="38100" dir="16200000" rotWithShape="0">
                    <a:prstClr val="black">
                      <a:alpha val="40000"/>
                    </a:prstClr>
                  </a:outerShdw>
                </a:effectLst>
                <a:latin typeface="Papyrus" panose="03070502060502030205" pitchFamily="66" charset="0"/>
                <a:ea typeface="HGGyoshotai" panose="03000609000000000000" pitchFamily="65" charset="-128"/>
                <a:cs typeface="Segoe UI Black" panose="020B0A02040204020203" pitchFamily="34" charset="0"/>
              </a:rPr>
              <a:t>exercise 4C</a:t>
            </a:r>
            <a:endParaRPr lang="ja-JP" altLang="en-US" sz="8000" b="1" dirty="0">
              <a:ln w="38100">
                <a:solidFill>
                  <a:schemeClr val="tx1"/>
                </a:solidFill>
                <a:prstDash val="solid"/>
              </a:ln>
              <a:solidFill>
                <a:srgbClr val="006600"/>
              </a:solidFill>
              <a:effectLst>
                <a:outerShdw blurRad="50800" dist="38100" dir="16200000" rotWithShape="0">
                  <a:prstClr val="black">
                    <a:alpha val="40000"/>
                  </a:prstClr>
                </a:outerShdw>
              </a:effectLst>
              <a:latin typeface="Papyrus" panose="03070502060502030205" pitchFamily="66" charset="0"/>
              <a:ea typeface="HGGyoshotai" panose="03000609000000000000" pitchFamily="65" charset="-128"/>
              <a:cs typeface="Segoe UI Black" panose="020B0A02040204020203" pitchFamily="34" charset="0"/>
            </a:endParaRPr>
          </a:p>
        </p:txBody>
      </p:sp>
    </p:spTree>
    <p:extLst>
      <p:ext uri="{BB962C8B-B14F-4D97-AF65-F5344CB8AC3E}">
        <p14:creationId xmlns:p14="http://schemas.microsoft.com/office/powerpoint/2010/main" val="988436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9C1568B-E78F-4828-A04B-76140F6FC83F}"/>
              </a:ext>
            </a:extLst>
          </p:cNvPr>
          <p:cNvSpPr/>
          <p:nvPr/>
        </p:nvSpPr>
        <p:spPr>
          <a:xfrm>
            <a:off x="1264803" y="2212739"/>
            <a:ext cx="6632265" cy="2531462"/>
          </a:xfrm>
          <a:prstGeom prst="rect">
            <a:avLst/>
          </a:prstGeom>
          <a:noFill/>
        </p:spPr>
        <p:txBody>
          <a:bodyPr wrap="none" lIns="68580" tIns="34290" rIns="68580" bIns="34290">
            <a:spAutoFit/>
          </a:bodyPr>
          <a:lstStyle/>
          <a:p>
            <a:pPr algn="ctr"/>
            <a:r>
              <a:rPr lang="en-US" altLang="ja-JP" sz="8000" b="1" dirty="0">
                <a:ln w="38100">
                  <a:solidFill>
                    <a:schemeClr val="tx1"/>
                  </a:solidFill>
                  <a:prstDash val="solid"/>
                </a:ln>
                <a:solidFill>
                  <a:srgbClr val="006600"/>
                </a:solidFill>
                <a:effectLst>
                  <a:outerShdw blurRad="50800" dist="38100" dir="16200000" rotWithShape="0">
                    <a:prstClr val="black">
                      <a:alpha val="40000"/>
                    </a:prstClr>
                  </a:outerShdw>
                </a:effectLst>
                <a:latin typeface="Papyrus" panose="03070502060502030205" pitchFamily="66" charset="0"/>
                <a:ea typeface="HGGyoshotai" panose="03000609000000000000" pitchFamily="65" charset="-128"/>
                <a:cs typeface="Segoe UI Black" panose="020B0A02040204020203" pitchFamily="34" charset="0"/>
              </a:rPr>
              <a:t>Teachings for </a:t>
            </a:r>
          </a:p>
          <a:p>
            <a:pPr algn="ctr"/>
            <a:r>
              <a:rPr lang="en-US" altLang="ja-JP" sz="8000" b="1" dirty="0">
                <a:ln w="38100">
                  <a:solidFill>
                    <a:schemeClr val="tx1"/>
                  </a:solidFill>
                  <a:prstDash val="solid"/>
                </a:ln>
                <a:solidFill>
                  <a:srgbClr val="006600"/>
                </a:solidFill>
                <a:effectLst>
                  <a:outerShdw blurRad="50800" dist="38100" dir="16200000" rotWithShape="0">
                    <a:prstClr val="black">
                      <a:alpha val="40000"/>
                    </a:prstClr>
                  </a:outerShdw>
                </a:effectLst>
                <a:latin typeface="Papyrus" panose="03070502060502030205" pitchFamily="66" charset="0"/>
                <a:ea typeface="HGGyoshotai" panose="03000609000000000000" pitchFamily="65" charset="-128"/>
                <a:cs typeface="Segoe UI Black" panose="020B0A02040204020203" pitchFamily="34" charset="0"/>
              </a:rPr>
              <a:t>exercise 4A</a:t>
            </a:r>
            <a:endParaRPr lang="ja-JP" altLang="en-US" sz="8000" b="1" dirty="0">
              <a:ln w="38100">
                <a:solidFill>
                  <a:schemeClr val="tx1"/>
                </a:solidFill>
                <a:prstDash val="solid"/>
              </a:ln>
              <a:solidFill>
                <a:srgbClr val="006600"/>
              </a:solidFill>
              <a:effectLst>
                <a:outerShdw blurRad="50800" dist="38100" dir="16200000" rotWithShape="0">
                  <a:prstClr val="black">
                    <a:alpha val="40000"/>
                  </a:prstClr>
                </a:outerShdw>
              </a:effectLst>
              <a:latin typeface="Papyrus" panose="03070502060502030205" pitchFamily="66" charset="0"/>
              <a:ea typeface="HGGyoshotai" panose="03000609000000000000" pitchFamily="65" charset="-128"/>
              <a:cs typeface="Segoe UI Black" panose="020B0A02040204020203" pitchFamily="34" charset="0"/>
            </a:endParaRPr>
          </a:p>
        </p:txBody>
      </p:sp>
    </p:spTree>
    <p:extLst>
      <p:ext uri="{BB962C8B-B14F-4D97-AF65-F5344CB8AC3E}">
        <p14:creationId xmlns:p14="http://schemas.microsoft.com/office/powerpoint/2010/main" val="26831226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3581400" cy="4525963"/>
          </a:xfrm>
        </p:spPr>
        <p:txBody>
          <a:bodyPr>
            <a:normAutofit/>
          </a:bodyPr>
          <a:lstStyle/>
          <a:p>
            <a:pPr marL="0" indent="0" algn="ctr">
              <a:buNone/>
            </a:pPr>
            <a:r>
              <a:rPr lang="en-GB" sz="1400" b="1" dirty="0">
                <a:latin typeface="Comic Sans MS" pitchFamily="66" charset="0"/>
              </a:rPr>
              <a:t>You can solve problems which ask you to find the change in energy due to an impact of the application of an impulse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Two spheres have equal radii and masses 3kg and 5kg respectively. A and B move towards each other along the same straight line on a smooth horizontal surface with velocities 3ms</a:t>
            </a:r>
            <a:r>
              <a:rPr lang="en-GB" sz="1400" baseline="30000" dirty="0">
                <a:latin typeface="Comic Sans MS" pitchFamily="66" charset="0"/>
              </a:rPr>
              <a:t>-1</a:t>
            </a:r>
            <a:r>
              <a:rPr lang="en-GB" sz="1400" dirty="0">
                <a:latin typeface="Comic Sans MS" pitchFamily="66" charset="0"/>
              </a:rPr>
              <a:t> and 2ms</a:t>
            </a:r>
            <a:r>
              <a:rPr lang="en-GB" sz="1400" baseline="30000" dirty="0">
                <a:latin typeface="Comic Sans MS" pitchFamily="66" charset="0"/>
              </a:rPr>
              <a:t>-1 </a:t>
            </a:r>
            <a:r>
              <a:rPr lang="en-GB" sz="1400" dirty="0">
                <a:latin typeface="Comic Sans MS" pitchFamily="66" charset="0"/>
              </a:rPr>
              <a:t>respectively.</a:t>
            </a:r>
          </a:p>
          <a:p>
            <a:pPr marL="0" indent="0" algn="ctr">
              <a:buNone/>
            </a:pPr>
            <a:endParaRPr lang="en-GB" sz="1400" dirty="0">
              <a:latin typeface="Comic Sans MS" pitchFamily="66" charset="0"/>
            </a:endParaRPr>
          </a:p>
          <a:p>
            <a:pPr algn="ctr">
              <a:buAutoNum type="alphaLcParenR"/>
            </a:pPr>
            <a:r>
              <a:rPr lang="en-GB" sz="1400" dirty="0">
                <a:latin typeface="Comic Sans MS" pitchFamily="66" charset="0"/>
              </a:rPr>
              <a:t>If the coefficient of restitution is </a:t>
            </a:r>
            <a:r>
              <a:rPr lang="en-GB" sz="1400" baseline="30000" dirty="0">
                <a:latin typeface="Comic Sans MS" pitchFamily="66" charset="0"/>
              </a:rPr>
              <a:t>3</a:t>
            </a:r>
            <a:r>
              <a:rPr lang="en-GB" sz="1400" dirty="0">
                <a:latin typeface="Comic Sans MS" pitchFamily="66" charset="0"/>
              </a:rPr>
              <a:t>/</a:t>
            </a:r>
            <a:r>
              <a:rPr lang="en-GB" sz="1400" baseline="-25000" dirty="0">
                <a:latin typeface="Comic Sans MS" pitchFamily="66" charset="0"/>
              </a:rPr>
              <a:t>5</a:t>
            </a:r>
            <a:r>
              <a:rPr lang="en-GB" sz="1400" dirty="0">
                <a:latin typeface="Comic Sans MS" pitchFamily="66" charset="0"/>
              </a:rPr>
              <a:t>, find the velocities of the spheres after the collision</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Find the loss of kinetic energy due to the impact</a:t>
            </a:r>
          </a:p>
        </p:txBody>
      </p:sp>
      <p:cxnSp>
        <p:nvCxnSpPr>
          <p:cNvPr id="11" name="Straight Connector 10"/>
          <p:cNvCxnSpPr/>
          <p:nvPr/>
        </p:nvCxnSpPr>
        <p:spPr>
          <a:xfrm>
            <a:off x="3976048" y="1422779"/>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976048" y="1727579"/>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976048" y="1422779"/>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14" name="TextBox 13"/>
          <p:cNvSpPr txBox="1"/>
          <p:nvPr/>
        </p:nvSpPr>
        <p:spPr>
          <a:xfrm>
            <a:off x="5500048" y="1422779"/>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15" name="Straight Connector 14"/>
          <p:cNvCxnSpPr/>
          <p:nvPr/>
        </p:nvCxnSpPr>
        <p:spPr>
          <a:xfrm>
            <a:off x="5500048" y="1422779"/>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024048" y="1422779"/>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500048" y="1422779"/>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976048" y="1422779"/>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4204648" y="2108579"/>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4966648" y="2108579"/>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5728648" y="2108579"/>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490648" y="2108579"/>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3" name="Straight Arrow Connector 22"/>
          <p:cNvCxnSpPr/>
          <p:nvPr/>
        </p:nvCxnSpPr>
        <p:spPr>
          <a:xfrm>
            <a:off x="4128448" y="2032379"/>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204648" y="1727579"/>
            <a:ext cx="293670" cy="307777"/>
          </a:xfrm>
          <a:prstGeom prst="rect">
            <a:avLst/>
          </a:prstGeom>
          <a:noFill/>
        </p:spPr>
        <p:txBody>
          <a:bodyPr wrap="none" rtlCol="0">
            <a:spAutoFit/>
          </a:bodyPr>
          <a:lstStyle/>
          <a:p>
            <a:pPr algn="ctr"/>
            <a:r>
              <a:rPr lang="en-GB" sz="1400" dirty="0">
                <a:latin typeface="Comic Sans MS" pitchFamily="66" charset="0"/>
              </a:rPr>
              <a:t>3</a:t>
            </a:r>
          </a:p>
        </p:txBody>
      </p:sp>
      <p:cxnSp>
        <p:nvCxnSpPr>
          <p:cNvPr id="25" name="Straight Arrow Connector 24"/>
          <p:cNvCxnSpPr/>
          <p:nvPr/>
        </p:nvCxnSpPr>
        <p:spPr>
          <a:xfrm>
            <a:off x="6414448" y="2032379"/>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6498663" y="1727579"/>
            <a:ext cx="277640" cy="307777"/>
          </a:xfrm>
          <a:prstGeom prst="rect">
            <a:avLst/>
          </a:prstGeom>
          <a:noFill/>
        </p:spPr>
        <p:txBody>
          <a:bodyPr wrap="none" rtlCol="0">
            <a:spAutoFit/>
          </a:bodyPr>
          <a:lstStyle/>
          <a:p>
            <a:pPr algn="ctr"/>
            <a:r>
              <a:rPr lang="en-GB" sz="1400" dirty="0">
                <a:latin typeface="Comic Sans MS" pitchFamily="66" charset="0"/>
              </a:rPr>
              <a:t>y</a:t>
            </a:r>
            <a:endParaRPr lang="en-GB" sz="1400" baseline="-25000" dirty="0">
              <a:latin typeface="Comic Sans MS" pitchFamily="66" charset="0"/>
            </a:endParaRPr>
          </a:p>
        </p:txBody>
      </p:sp>
      <p:cxnSp>
        <p:nvCxnSpPr>
          <p:cNvPr id="27" name="Straight Connector 26"/>
          <p:cNvCxnSpPr/>
          <p:nvPr/>
        </p:nvCxnSpPr>
        <p:spPr>
          <a:xfrm>
            <a:off x="3976048" y="2718179"/>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128448" y="2108579"/>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29" name="TextBox 28"/>
          <p:cNvSpPr txBox="1"/>
          <p:nvPr/>
        </p:nvSpPr>
        <p:spPr>
          <a:xfrm>
            <a:off x="5652448" y="2108579"/>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30" name="TextBox 29"/>
          <p:cNvSpPr txBox="1"/>
          <p:nvPr/>
        </p:nvSpPr>
        <p:spPr>
          <a:xfrm>
            <a:off x="4890448" y="2108579"/>
            <a:ext cx="457200" cy="307777"/>
          </a:xfrm>
          <a:prstGeom prst="rect">
            <a:avLst/>
          </a:prstGeom>
          <a:noFill/>
        </p:spPr>
        <p:txBody>
          <a:bodyPr wrap="square" rtlCol="0">
            <a:spAutoFit/>
          </a:bodyPr>
          <a:lstStyle/>
          <a:p>
            <a:pPr algn="ctr"/>
            <a:r>
              <a:rPr lang="en-GB" sz="1400" dirty="0">
                <a:latin typeface="Comic Sans MS" pitchFamily="66" charset="0"/>
              </a:rPr>
              <a:t>B</a:t>
            </a:r>
          </a:p>
        </p:txBody>
      </p:sp>
      <p:sp>
        <p:nvSpPr>
          <p:cNvPr id="31" name="TextBox 30"/>
          <p:cNvSpPr txBox="1"/>
          <p:nvPr/>
        </p:nvSpPr>
        <p:spPr>
          <a:xfrm>
            <a:off x="6414448" y="2108579"/>
            <a:ext cx="457200" cy="307777"/>
          </a:xfrm>
          <a:prstGeom prst="rect">
            <a:avLst/>
          </a:prstGeom>
          <a:noFill/>
        </p:spPr>
        <p:txBody>
          <a:bodyPr wrap="square" rtlCol="0">
            <a:spAutoFit/>
          </a:bodyPr>
          <a:lstStyle/>
          <a:p>
            <a:pPr algn="ctr"/>
            <a:r>
              <a:rPr lang="en-GB" sz="1400" dirty="0">
                <a:latin typeface="Comic Sans MS" pitchFamily="66" charset="0"/>
              </a:rPr>
              <a:t>B</a:t>
            </a:r>
          </a:p>
        </p:txBody>
      </p:sp>
      <p:cxnSp>
        <p:nvCxnSpPr>
          <p:cNvPr id="32" name="Straight Arrow Connector 31"/>
          <p:cNvCxnSpPr/>
          <p:nvPr/>
        </p:nvCxnSpPr>
        <p:spPr>
          <a:xfrm flipH="1">
            <a:off x="4890448" y="2032379"/>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4966648" y="1727579"/>
            <a:ext cx="293670" cy="307777"/>
          </a:xfrm>
          <a:prstGeom prst="rect">
            <a:avLst/>
          </a:prstGeom>
          <a:noFill/>
        </p:spPr>
        <p:txBody>
          <a:bodyPr wrap="none" rtlCol="0">
            <a:spAutoFit/>
          </a:bodyPr>
          <a:lstStyle/>
          <a:p>
            <a:pPr algn="ctr"/>
            <a:r>
              <a:rPr lang="en-GB" sz="1400" dirty="0">
                <a:latin typeface="Comic Sans MS" pitchFamily="66" charset="0"/>
              </a:rPr>
              <a:t>2</a:t>
            </a:r>
          </a:p>
        </p:txBody>
      </p:sp>
      <p:cxnSp>
        <p:nvCxnSpPr>
          <p:cNvPr id="34" name="Straight Arrow Connector 33"/>
          <p:cNvCxnSpPr/>
          <p:nvPr/>
        </p:nvCxnSpPr>
        <p:spPr>
          <a:xfrm>
            <a:off x="5652448" y="2032379"/>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5730251" y="1727579"/>
            <a:ext cx="290464" cy="307777"/>
          </a:xfrm>
          <a:prstGeom prst="rect">
            <a:avLst/>
          </a:prstGeom>
          <a:noFill/>
        </p:spPr>
        <p:txBody>
          <a:bodyPr wrap="none" rtlCol="0">
            <a:spAutoFit/>
          </a:bodyPr>
          <a:lstStyle/>
          <a:p>
            <a:pPr algn="ctr"/>
            <a:r>
              <a:rPr lang="en-GB" sz="1400" dirty="0">
                <a:latin typeface="Comic Sans MS" pitchFamily="66" charset="0"/>
              </a:rPr>
              <a:t>x</a:t>
            </a:r>
            <a:endParaRPr lang="en-GB" sz="1400" baseline="-25000" dirty="0">
              <a:latin typeface="Comic Sans MS" pitchFamily="66" charset="0"/>
            </a:endParaRPr>
          </a:p>
        </p:txBody>
      </p:sp>
      <p:sp>
        <p:nvSpPr>
          <p:cNvPr id="36" name="TextBox 35"/>
          <p:cNvSpPr txBox="1"/>
          <p:nvPr/>
        </p:nvSpPr>
        <p:spPr>
          <a:xfrm>
            <a:off x="4113163" y="2413379"/>
            <a:ext cx="484428" cy="307777"/>
          </a:xfrm>
          <a:prstGeom prst="rect">
            <a:avLst/>
          </a:prstGeom>
          <a:noFill/>
        </p:spPr>
        <p:txBody>
          <a:bodyPr wrap="none" rtlCol="0">
            <a:spAutoFit/>
          </a:bodyPr>
          <a:lstStyle/>
          <a:p>
            <a:pPr algn="ctr"/>
            <a:r>
              <a:rPr lang="en-GB" sz="1400" dirty="0">
                <a:latin typeface="Comic Sans MS" pitchFamily="66" charset="0"/>
              </a:rPr>
              <a:t>3kg</a:t>
            </a:r>
          </a:p>
        </p:txBody>
      </p:sp>
      <p:sp>
        <p:nvSpPr>
          <p:cNvPr id="37" name="TextBox 36"/>
          <p:cNvSpPr txBox="1"/>
          <p:nvPr/>
        </p:nvSpPr>
        <p:spPr>
          <a:xfrm>
            <a:off x="5637162" y="2413379"/>
            <a:ext cx="484428" cy="307777"/>
          </a:xfrm>
          <a:prstGeom prst="rect">
            <a:avLst/>
          </a:prstGeom>
          <a:noFill/>
        </p:spPr>
        <p:txBody>
          <a:bodyPr wrap="none" rtlCol="0">
            <a:spAutoFit/>
          </a:bodyPr>
          <a:lstStyle/>
          <a:p>
            <a:pPr algn="ctr"/>
            <a:r>
              <a:rPr lang="en-GB" sz="1400" dirty="0">
                <a:latin typeface="Comic Sans MS" pitchFamily="66" charset="0"/>
              </a:rPr>
              <a:t>3kg</a:t>
            </a:r>
          </a:p>
        </p:txBody>
      </p:sp>
      <p:sp>
        <p:nvSpPr>
          <p:cNvPr id="38" name="TextBox 37"/>
          <p:cNvSpPr txBox="1"/>
          <p:nvPr/>
        </p:nvSpPr>
        <p:spPr>
          <a:xfrm>
            <a:off x="4875163" y="2413379"/>
            <a:ext cx="484428" cy="307777"/>
          </a:xfrm>
          <a:prstGeom prst="rect">
            <a:avLst/>
          </a:prstGeom>
          <a:noFill/>
        </p:spPr>
        <p:txBody>
          <a:bodyPr wrap="none" rtlCol="0">
            <a:spAutoFit/>
          </a:bodyPr>
          <a:lstStyle/>
          <a:p>
            <a:pPr algn="ctr"/>
            <a:r>
              <a:rPr lang="en-GB" sz="1400" dirty="0">
                <a:latin typeface="Comic Sans MS" pitchFamily="66" charset="0"/>
              </a:rPr>
              <a:t>5kg</a:t>
            </a:r>
          </a:p>
        </p:txBody>
      </p:sp>
      <p:sp>
        <p:nvSpPr>
          <p:cNvPr id="39" name="TextBox 38"/>
          <p:cNvSpPr txBox="1"/>
          <p:nvPr/>
        </p:nvSpPr>
        <p:spPr>
          <a:xfrm>
            <a:off x="6399163" y="2413379"/>
            <a:ext cx="484428" cy="307777"/>
          </a:xfrm>
          <a:prstGeom prst="rect">
            <a:avLst/>
          </a:prstGeom>
          <a:noFill/>
        </p:spPr>
        <p:txBody>
          <a:bodyPr wrap="none" rtlCol="0">
            <a:spAutoFit/>
          </a:bodyPr>
          <a:lstStyle/>
          <a:p>
            <a:pPr algn="ctr"/>
            <a:r>
              <a:rPr lang="en-GB" sz="1400" dirty="0">
                <a:latin typeface="Comic Sans MS" pitchFamily="66" charset="0"/>
              </a:rPr>
              <a:t>5kg</a:t>
            </a:r>
          </a:p>
        </p:txBody>
      </p:sp>
      <mc:AlternateContent xmlns:mc="http://schemas.openxmlformats.org/markup-compatibility/2006" xmlns:a14="http://schemas.microsoft.com/office/drawing/2010/main">
        <mc:Choice Requires="a14">
          <p:sp>
            <p:nvSpPr>
              <p:cNvPr id="40" name="TextBox 39"/>
              <p:cNvSpPr txBox="1"/>
              <p:nvPr/>
            </p:nvSpPr>
            <p:spPr>
              <a:xfrm>
                <a:off x="3886200" y="3352800"/>
                <a:ext cx="3198376" cy="53963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𝑠𝑝𝑒𝑒𝑑</m:t>
                          </m:r>
                          <m:r>
                            <a:rPr lang="en-GB" sz="1400" b="0" i="1" smtClean="0">
                              <a:latin typeface="Cambria Math"/>
                            </a:rPr>
                            <m:t> </m:t>
                          </m:r>
                          <m:r>
                            <a:rPr lang="en-GB" sz="1400" b="0" i="1" smtClean="0">
                              <a:latin typeface="Cambria Math"/>
                            </a:rPr>
                            <m:t>𝑜𝑓</m:t>
                          </m:r>
                          <m:r>
                            <a:rPr lang="en-GB" sz="1400" b="0" i="1" smtClean="0">
                              <a:latin typeface="Cambria Math"/>
                            </a:rPr>
                            <m:t> </m:t>
                          </m:r>
                          <m:r>
                            <a:rPr lang="en-GB" sz="1400" b="0" i="1" smtClean="0">
                              <a:latin typeface="Cambria Math"/>
                            </a:rPr>
                            <m:t>𝑠𝑒𝑝𝑎𝑟𝑎𝑡𝑖𝑜𝑛</m:t>
                          </m:r>
                          <m:r>
                            <a:rPr lang="en-GB" sz="1400" b="0" i="1" smtClean="0">
                              <a:latin typeface="Cambria Math"/>
                            </a:rPr>
                            <m:t> </m:t>
                          </m:r>
                          <m:r>
                            <a:rPr lang="en-GB" sz="1400" b="0" i="1" smtClean="0">
                              <a:latin typeface="Cambria Math"/>
                            </a:rPr>
                            <m:t>𝑜𝑓</m:t>
                          </m:r>
                          <m:r>
                            <a:rPr lang="en-GB" sz="1400" b="0" i="1" smtClean="0">
                              <a:latin typeface="Cambria Math"/>
                            </a:rPr>
                            <m:t> </m:t>
                          </m:r>
                          <m:r>
                            <a:rPr lang="en-GB" sz="1400" b="0" i="1" smtClean="0">
                              <a:latin typeface="Cambria Math"/>
                            </a:rPr>
                            <m:t>𝑝𝑎𝑟𝑡𝑖𝑐𝑙𝑒𝑠</m:t>
                          </m:r>
                        </m:num>
                        <m:den>
                          <m:r>
                            <a:rPr lang="en-GB" sz="1400" b="0" i="1" smtClean="0">
                              <a:latin typeface="Cambria Math"/>
                            </a:rPr>
                            <m:t>𝑠𝑝𝑒𝑒𝑑</m:t>
                          </m:r>
                          <m:r>
                            <a:rPr lang="en-GB" sz="1400" b="0" i="1" smtClean="0">
                              <a:latin typeface="Cambria Math"/>
                            </a:rPr>
                            <m:t> </m:t>
                          </m:r>
                          <m:r>
                            <a:rPr lang="en-GB" sz="1400" b="0" i="1" smtClean="0">
                              <a:latin typeface="Cambria Math"/>
                            </a:rPr>
                            <m:t>𝑜𝑓</m:t>
                          </m:r>
                          <m:r>
                            <a:rPr lang="en-GB" sz="1400" b="0" i="1" smtClean="0">
                              <a:latin typeface="Cambria Math"/>
                            </a:rPr>
                            <m:t> </m:t>
                          </m:r>
                          <m:r>
                            <a:rPr lang="en-GB" sz="1400" b="0" i="1" smtClean="0">
                              <a:latin typeface="Cambria Math"/>
                            </a:rPr>
                            <m:t>𝑎𝑝𝑝𝑟𝑜𝑎𝑐h</m:t>
                          </m:r>
                          <m:r>
                            <a:rPr lang="en-GB" sz="1400" b="0" i="1" smtClean="0">
                              <a:latin typeface="Cambria Math"/>
                            </a:rPr>
                            <m:t> </m:t>
                          </m:r>
                          <m:r>
                            <a:rPr lang="en-GB" sz="1400" b="0" i="1" smtClean="0">
                              <a:latin typeface="Cambria Math"/>
                            </a:rPr>
                            <m:t>𝑜𝑓</m:t>
                          </m:r>
                          <m:r>
                            <a:rPr lang="en-GB" sz="1400" b="0" i="1" smtClean="0">
                              <a:latin typeface="Cambria Math"/>
                            </a:rPr>
                            <m:t> </m:t>
                          </m:r>
                          <m:r>
                            <a:rPr lang="en-GB" sz="1400" b="0" i="1" smtClean="0">
                              <a:latin typeface="Cambria Math"/>
                            </a:rPr>
                            <m:t>𝑝𝑎𝑟𝑡𝑖𝑐𝑙𝑒𝑠</m:t>
                          </m:r>
                        </m:den>
                      </m:f>
                    </m:oMath>
                  </m:oMathPara>
                </a14:m>
                <a:endParaRPr lang="en-GB" sz="1400" dirty="0"/>
              </a:p>
            </p:txBody>
          </p:sp>
        </mc:Choice>
        <mc:Fallback xmlns="">
          <p:sp>
            <p:nvSpPr>
              <p:cNvPr id="40" name="TextBox 39"/>
              <p:cNvSpPr txBox="1">
                <a:spLocks noRot="1" noChangeAspect="1" noMove="1" noResize="1" noEditPoints="1" noAdjustHandles="1" noChangeArrowheads="1" noChangeShapeType="1" noTextEdit="1"/>
              </p:cNvSpPr>
              <p:nvPr/>
            </p:nvSpPr>
            <p:spPr>
              <a:xfrm>
                <a:off x="3886200" y="3352800"/>
                <a:ext cx="3198376" cy="539635"/>
              </a:xfrm>
              <a:prstGeom prst="rect">
                <a:avLst/>
              </a:prstGeom>
              <a:blipFill rotWithShape="1">
                <a:blip r:embed="rId9"/>
                <a:stretch>
                  <a:fillRect b="-4494"/>
                </a:stretch>
              </a:blipFill>
            </p:spPr>
            <p:txBody>
              <a:bodyPr/>
              <a:lstStyle/>
              <a:p>
                <a:r>
                  <a:rPr lang="en-GB">
                    <a:noFill/>
                  </a:rPr>
                  <a:t> </a:t>
                </a:r>
              </a:p>
            </p:txBody>
          </p:sp>
        </mc:Fallback>
      </mc:AlternateContent>
      <p:sp>
        <p:nvSpPr>
          <p:cNvPr id="41" name="TextBox 40"/>
          <p:cNvSpPr txBox="1"/>
          <p:nvPr/>
        </p:nvSpPr>
        <p:spPr>
          <a:xfrm>
            <a:off x="4247163" y="2743200"/>
            <a:ext cx="1018227" cy="523220"/>
          </a:xfrm>
          <a:prstGeom prst="rect">
            <a:avLst/>
          </a:prstGeom>
          <a:noFill/>
        </p:spPr>
        <p:txBody>
          <a:bodyPr wrap="none" rtlCol="0">
            <a:spAutoFit/>
          </a:bodyPr>
          <a:lstStyle/>
          <a:p>
            <a:pPr algn="ctr"/>
            <a:r>
              <a:rPr lang="en-GB" sz="1400" dirty="0">
                <a:solidFill>
                  <a:srgbClr val="FF0000"/>
                </a:solidFill>
                <a:latin typeface="Comic Sans MS" pitchFamily="66" charset="0"/>
              </a:rPr>
              <a:t>Approach</a:t>
            </a:r>
          </a:p>
          <a:p>
            <a:pPr algn="ctr"/>
            <a:r>
              <a:rPr lang="en-GB" sz="1400" dirty="0">
                <a:solidFill>
                  <a:srgbClr val="FF0000"/>
                </a:solidFill>
                <a:latin typeface="Comic Sans MS" pitchFamily="66" charset="0"/>
              </a:rPr>
              <a:t>3 - - 2 = 5</a:t>
            </a:r>
          </a:p>
        </p:txBody>
      </p:sp>
      <p:sp>
        <p:nvSpPr>
          <p:cNvPr id="42" name="TextBox 41"/>
          <p:cNvSpPr txBox="1"/>
          <p:nvPr/>
        </p:nvSpPr>
        <p:spPr>
          <a:xfrm>
            <a:off x="5715000" y="2743200"/>
            <a:ext cx="1096775" cy="523220"/>
          </a:xfrm>
          <a:prstGeom prst="rect">
            <a:avLst/>
          </a:prstGeom>
          <a:noFill/>
        </p:spPr>
        <p:txBody>
          <a:bodyPr wrap="none" rtlCol="0">
            <a:spAutoFit/>
          </a:bodyPr>
          <a:lstStyle/>
          <a:p>
            <a:pPr algn="ctr"/>
            <a:r>
              <a:rPr lang="en-GB" sz="1400" dirty="0">
                <a:solidFill>
                  <a:srgbClr val="FF0000"/>
                </a:solidFill>
                <a:latin typeface="Comic Sans MS" pitchFamily="66" charset="0"/>
              </a:rPr>
              <a:t>Separation</a:t>
            </a:r>
          </a:p>
          <a:p>
            <a:pPr algn="ctr"/>
            <a:r>
              <a:rPr lang="en-GB" sz="1400" dirty="0">
                <a:solidFill>
                  <a:srgbClr val="FF0000"/>
                </a:solidFill>
                <a:latin typeface="Comic Sans MS" pitchFamily="66" charset="0"/>
              </a:rPr>
              <a:t>y - x</a:t>
            </a:r>
          </a:p>
        </p:txBody>
      </p:sp>
      <mc:AlternateContent xmlns:mc="http://schemas.openxmlformats.org/markup-compatibility/2006" xmlns:a14="http://schemas.microsoft.com/office/drawing/2010/main">
        <mc:Choice Requires="a14">
          <p:sp>
            <p:nvSpPr>
              <p:cNvPr id="43" name="TextBox 42"/>
              <p:cNvSpPr txBox="1"/>
              <p:nvPr/>
            </p:nvSpPr>
            <p:spPr>
              <a:xfrm>
                <a:off x="3886200" y="4038600"/>
                <a:ext cx="978666" cy="49705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GB" sz="1400" b="0" i="1" smtClean="0">
                              <a:latin typeface="Cambria Math" panose="02040503050406030204" pitchFamily="18" charset="0"/>
                            </a:rPr>
                          </m:ctrlPr>
                        </m:fPr>
                        <m:num>
                          <m:r>
                            <a:rPr lang="en-GB" sz="1400" b="0" i="1" smtClean="0">
                              <a:latin typeface="Cambria Math"/>
                            </a:rPr>
                            <m:t>3</m:t>
                          </m:r>
                        </m:num>
                        <m:den>
                          <m:r>
                            <a:rPr lang="en-GB" sz="1400" b="0" i="1" smtClean="0">
                              <a:latin typeface="Cambria Math"/>
                            </a:rPr>
                            <m:t>5</m:t>
                          </m:r>
                        </m:den>
                      </m:f>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𝑦</m:t>
                          </m:r>
                          <m:r>
                            <a:rPr lang="en-GB" sz="1400" b="0" i="1" smtClean="0">
                              <a:latin typeface="Cambria Math"/>
                            </a:rPr>
                            <m:t>−</m:t>
                          </m:r>
                          <m:r>
                            <a:rPr lang="en-GB" sz="1400" b="0" i="1" smtClean="0">
                              <a:latin typeface="Cambria Math"/>
                            </a:rPr>
                            <m:t>𝑥</m:t>
                          </m:r>
                        </m:num>
                        <m:den>
                          <m:r>
                            <a:rPr lang="en-GB" sz="1400" b="0" i="1" smtClean="0">
                              <a:latin typeface="Cambria Math"/>
                            </a:rPr>
                            <m:t>5</m:t>
                          </m:r>
                        </m:den>
                      </m:f>
                    </m:oMath>
                  </m:oMathPara>
                </a14:m>
                <a:endParaRPr lang="en-GB" sz="1400" dirty="0"/>
              </a:p>
            </p:txBody>
          </p:sp>
        </mc:Choice>
        <mc:Fallback xmlns="">
          <p:sp>
            <p:nvSpPr>
              <p:cNvPr id="43" name="TextBox 42"/>
              <p:cNvSpPr txBox="1">
                <a:spLocks noRot="1" noChangeAspect="1" noMove="1" noResize="1" noEditPoints="1" noAdjustHandles="1" noChangeArrowheads="1" noChangeShapeType="1" noTextEdit="1"/>
              </p:cNvSpPr>
              <p:nvPr/>
            </p:nvSpPr>
            <p:spPr>
              <a:xfrm>
                <a:off x="3886200" y="4038600"/>
                <a:ext cx="978666" cy="497059"/>
              </a:xfrm>
              <a:prstGeom prst="rect">
                <a:avLst/>
              </a:prstGeom>
              <a:blipFill rotWithShape="1">
                <a:blip r:embed="rId10"/>
                <a:stretch>
                  <a:fillRect b="-123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4" name="TextBox 43"/>
              <p:cNvSpPr txBox="1"/>
              <p:nvPr/>
            </p:nvSpPr>
            <p:spPr>
              <a:xfrm>
                <a:off x="3886200" y="4724400"/>
                <a:ext cx="97866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3=</m:t>
                      </m:r>
                      <m:r>
                        <a:rPr lang="en-GB" sz="1400" b="0" i="1" smtClean="0">
                          <a:latin typeface="Cambria Math"/>
                        </a:rPr>
                        <m:t>𝑦</m:t>
                      </m:r>
                      <m:r>
                        <a:rPr lang="en-GB" sz="1400" b="0" i="1" smtClean="0">
                          <a:latin typeface="Cambria Math"/>
                        </a:rPr>
                        <m:t>−</m:t>
                      </m:r>
                      <m:r>
                        <a:rPr lang="en-GB" sz="1400" b="0" i="1" smtClean="0">
                          <a:latin typeface="Cambria Math"/>
                        </a:rPr>
                        <m:t>𝑥</m:t>
                      </m:r>
                    </m:oMath>
                  </m:oMathPara>
                </a14:m>
                <a:endParaRPr lang="en-GB" sz="1400" dirty="0"/>
              </a:p>
            </p:txBody>
          </p:sp>
        </mc:Choice>
        <mc:Fallback xmlns="">
          <p:sp>
            <p:nvSpPr>
              <p:cNvPr id="44" name="TextBox 43"/>
              <p:cNvSpPr txBox="1">
                <a:spLocks noRot="1" noChangeAspect="1" noMove="1" noResize="1" noEditPoints="1" noAdjustHandles="1" noChangeArrowheads="1" noChangeShapeType="1" noTextEdit="1"/>
              </p:cNvSpPr>
              <p:nvPr/>
            </p:nvSpPr>
            <p:spPr>
              <a:xfrm>
                <a:off x="3886200" y="4724400"/>
                <a:ext cx="978666" cy="307777"/>
              </a:xfrm>
              <a:prstGeom prst="rect">
                <a:avLst/>
              </a:prstGeom>
              <a:blipFill rotWithShape="1">
                <a:blip r:embed="rId11"/>
                <a:stretch>
                  <a:fillRect b="-2000"/>
                </a:stretch>
              </a:blipFill>
            </p:spPr>
            <p:txBody>
              <a:bodyPr/>
              <a:lstStyle/>
              <a:p>
                <a:r>
                  <a:rPr lang="en-GB">
                    <a:noFill/>
                  </a:rPr>
                  <a:t> </a:t>
                </a:r>
              </a:p>
            </p:txBody>
          </p:sp>
        </mc:Fallback>
      </mc:AlternateContent>
      <p:sp>
        <p:nvSpPr>
          <p:cNvPr id="45" name="Arc 44"/>
          <p:cNvSpPr/>
          <p:nvPr/>
        </p:nvSpPr>
        <p:spPr>
          <a:xfrm>
            <a:off x="4724400" y="4343400"/>
            <a:ext cx="533400" cy="5334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6" name="TextBox 45"/>
          <p:cNvSpPr txBox="1"/>
          <p:nvPr/>
        </p:nvSpPr>
        <p:spPr>
          <a:xfrm>
            <a:off x="7315200" y="3733800"/>
            <a:ext cx="14478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baseline="-25000" dirty="0">
              <a:solidFill>
                <a:srgbClr val="FF0000"/>
              </a:solidFill>
              <a:latin typeface="Comic Sans MS" pitchFamily="66" charset="0"/>
            </a:endParaRPr>
          </a:p>
        </p:txBody>
      </p:sp>
      <p:sp>
        <p:nvSpPr>
          <p:cNvPr id="48" name="Arc 47"/>
          <p:cNvSpPr/>
          <p:nvPr/>
        </p:nvSpPr>
        <p:spPr>
          <a:xfrm>
            <a:off x="6858000" y="3657600"/>
            <a:ext cx="533400" cy="5334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9" name="TextBox 48"/>
          <p:cNvSpPr txBox="1"/>
          <p:nvPr/>
        </p:nvSpPr>
        <p:spPr>
          <a:xfrm>
            <a:off x="5181600" y="4419600"/>
            <a:ext cx="1447800" cy="307777"/>
          </a:xfrm>
          <a:prstGeom prst="rect">
            <a:avLst/>
          </a:prstGeom>
          <a:noFill/>
        </p:spPr>
        <p:txBody>
          <a:bodyPr wrap="square" rtlCol="0">
            <a:spAutoFit/>
          </a:bodyPr>
          <a:lstStyle/>
          <a:p>
            <a:pPr algn="ctr"/>
            <a:r>
              <a:rPr lang="en-GB" sz="1400" dirty="0">
                <a:solidFill>
                  <a:srgbClr val="FF0000"/>
                </a:solidFill>
                <a:latin typeface="Comic Sans MS" pitchFamily="66" charset="0"/>
              </a:rPr>
              <a:t>Multiply by 5</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50" name="TextBox 49"/>
              <p:cNvSpPr txBox="1"/>
              <p:nvPr/>
            </p:nvSpPr>
            <p:spPr>
              <a:xfrm>
                <a:off x="7391400" y="1447800"/>
                <a:ext cx="1092094"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3=</m:t>
                      </m:r>
                      <m:r>
                        <a:rPr lang="en-GB" sz="1600" b="0" i="1" smtClean="0">
                          <a:solidFill>
                            <a:srgbClr val="FF0000"/>
                          </a:solidFill>
                          <a:latin typeface="Cambria Math"/>
                        </a:rPr>
                        <m:t>𝑦</m:t>
                      </m:r>
                      <m:r>
                        <a:rPr lang="en-GB" sz="1600" b="0" i="1" smtClean="0">
                          <a:solidFill>
                            <a:srgbClr val="FF0000"/>
                          </a:solidFill>
                          <a:latin typeface="Cambria Math"/>
                        </a:rPr>
                        <m:t>−</m:t>
                      </m:r>
                      <m:r>
                        <a:rPr lang="en-GB" sz="1600" b="0" i="1" smtClean="0">
                          <a:solidFill>
                            <a:srgbClr val="FF0000"/>
                          </a:solidFill>
                          <a:latin typeface="Cambria Math"/>
                        </a:rPr>
                        <m:t>𝑥</m:t>
                      </m:r>
                    </m:oMath>
                  </m:oMathPara>
                </a14:m>
                <a:endParaRPr lang="en-GB" sz="1600" dirty="0">
                  <a:solidFill>
                    <a:srgbClr val="FF0000"/>
                  </a:solidFill>
                </a:endParaRPr>
              </a:p>
            </p:txBody>
          </p:sp>
        </mc:Choice>
        <mc:Fallback xmlns="">
          <p:sp>
            <p:nvSpPr>
              <p:cNvPr id="50" name="TextBox 49"/>
              <p:cNvSpPr txBox="1">
                <a:spLocks noRot="1" noChangeAspect="1" noMove="1" noResize="1" noEditPoints="1" noAdjustHandles="1" noChangeArrowheads="1" noChangeShapeType="1" noTextEdit="1"/>
              </p:cNvSpPr>
              <p:nvPr/>
            </p:nvSpPr>
            <p:spPr>
              <a:xfrm>
                <a:off x="7391400" y="1447800"/>
                <a:ext cx="1092094" cy="338554"/>
              </a:xfrm>
              <a:prstGeom prst="rect">
                <a:avLst/>
              </a:prstGeom>
              <a:blipFill rotWithShape="1">
                <a:blip r:embed="rId12"/>
                <a:stretch>
                  <a:fillRect b="-181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2" name="TextBox 51"/>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52" name="TextBox 51"/>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3" name="TextBox 52"/>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53" name="TextBox 52"/>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4" name="TextBox 53"/>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54" name="TextBox 53"/>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5" name="TextBox 54"/>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55" name="TextBox 54"/>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6" name="TextBox 55"/>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56" name="TextBox 55"/>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17"/>
                <a:stretch>
                  <a:fillRect b="-3846"/>
                </a:stretch>
              </a:blipFill>
            </p:spPr>
            <p:txBody>
              <a:bodyPr/>
              <a:lstStyle/>
              <a:p>
                <a:r>
                  <a:rPr lang="en-GB">
                    <a:noFill/>
                  </a:rPr>
                  <a:t> </a:t>
                </a:r>
              </a:p>
            </p:txBody>
          </p:sp>
        </mc:Fallback>
      </mc:AlternateContent>
      <p:sp>
        <p:nvSpPr>
          <p:cNvPr id="57" name="TextBox 56"/>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18"/>
              </a:rPr>
              <a:t>Applet for collision demonstrations</a:t>
            </a:r>
            <a:endParaRPr lang="en-GB" sz="1400" dirty="0">
              <a:latin typeface="Comic Sans MS" pitchFamily="66" charset="0"/>
            </a:endParaRPr>
          </a:p>
        </p:txBody>
      </p:sp>
      <p:sp>
        <p:nvSpPr>
          <p:cNvPr id="58"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59" name="テキスト ボックス 3">
            <a:extLst>
              <a:ext uri="{FF2B5EF4-FFF2-40B4-BE49-F238E27FC236}">
                <a16:creationId xmlns:a16="http://schemas.microsoft.com/office/drawing/2014/main" id="{6B541AC0-0713-47D7-9D98-F34D1BB5D915}"/>
              </a:ext>
            </a:extLst>
          </p:cNvPr>
          <p:cNvSpPr txBox="1"/>
          <p:nvPr/>
        </p:nvSpPr>
        <p:spPr>
          <a:xfrm>
            <a:off x="8649954" y="6488668"/>
            <a:ext cx="471604" cy="369332"/>
          </a:xfrm>
          <a:prstGeom prst="rect">
            <a:avLst/>
          </a:prstGeom>
          <a:noFill/>
        </p:spPr>
        <p:txBody>
          <a:bodyPr wrap="none" rtlCol="0">
            <a:spAutoFit/>
          </a:bodyPr>
          <a:lstStyle/>
          <a:p>
            <a:r>
              <a:rPr lang="en-US" dirty="0">
                <a:latin typeface="Comic Sans MS" panose="030F0702030302020204" pitchFamily="66" charset="0"/>
              </a:rPr>
              <a:t>4C</a:t>
            </a:r>
            <a:endParaRPr lang="en-GB"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1520510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linds(horizontal)">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blinds(horizontal)">
                                      <p:cBhvr>
                                        <p:cTn id="12" dur="500"/>
                                        <p:tgtEl>
                                          <p:spTgt spid="3">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blinds(horizontal)">
                                      <p:cBhvr>
                                        <p:cTn id="17" dur="500"/>
                                        <p:tgtEl>
                                          <p:spTgt spid="16"/>
                                        </p:tgtEl>
                                      </p:cBhvr>
                                    </p:animEffect>
                                  </p:childTnLst>
                                </p:cTn>
                              </p:par>
                              <p:par>
                                <p:cTn id="18" presetID="3" presetClass="entr" presetSubtype="10" fill="hold" nodeType="with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blinds(horizontal)">
                                      <p:cBhvr>
                                        <p:cTn id="20" dur="500"/>
                                        <p:tgtEl>
                                          <p:spTgt spid="17"/>
                                        </p:tgtEl>
                                      </p:cBhvr>
                                    </p:animEffect>
                                  </p:childTnLst>
                                </p:cTn>
                              </p:par>
                              <p:par>
                                <p:cTn id="21" presetID="3" presetClass="entr" presetSubtype="10" fill="hold" nodeType="with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blinds(horizontal)">
                                      <p:cBhvr>
                                        <p:cTn id="23" dur="500"/>
                                        <p:tgtEl>
                                          <p:spTgt spid="18"/>
                                        </p:tgtEl>
                                      </p:cBhvr>
                                    </p:animEffect>
                                  </p:childTnLst>
                                </p:cTn>
                              </p:par>
                              <p:par>
                                <p:cTn id="24" presetID="3" presetClass="entr" presetSubtype="10" fill="hold" nodeType="withEffect">
                                  <p:stCondLst>
                                    <p:cond delay="0"/>
                                  </p:stCondLst>
                                  <p:childTnLst>
                                    <p:set>
                                      <p:cBhvr>
                                        <p:cTn id="25" dur="1" fill="hold">
                                          <p:stCondLst>
                                            <p:cond delay="0"/>
                                          </p:stCondLst>
                                        </p:cTn>
                                        <p:tgtEl>
                                          <p:spTgt spid="27"/>
                                        </p:tgtEl>
                                        <p:attrNameLst>
                                          <p:attrName>style.visibility</p:attrName>
                                        </p:attrNameLst>
                                      </p:cBhvr>
                                      <p:to>
                                        <p:strVal val="visible"/>
                                      </p:to>
                                    </p:set>
                                    <p:animEffect transition="in" filter="blinds(horizontal)">
                                      <p:cBhvr>
                                        <p:cTn id="26" dur="500"/>
                                        <p:tgtEl>
                                          <p:spTgt spid="27"/>
                                        </p:tgtEl>
                                      </p:cBhvr>
                                    </p:animEffect>
                                  </p:childTnLst>
                                </p:cTn>
                              </p:par>
                              <p:par>
                                <p:cTn id="27" presetID="3" presetClass="entr" presetSubtype="10" fill="hold" nodeType="with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blinds(horizontal)">
                                      <p:cBhvr>
                                        <p:cTn id="29" dur="500"/>
                                        <p:tgtEl>
                                          <p:spTgt spid="11"/>
                                        </p:tgtEl>
                                      </p:cBhvr>
                                    </p:animEffect>
                                  </p:childTnLst>
                                </p:cTn>
                              </p:par>
                              <p:par>
                                <p:cTn id="30" presetID="3" presetClass="entr" presetSubtype="10" fill="hold" nodeType="with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blinds(horizontal)">
                                      <p:cBhvr>
                                        <p:cTn id="32" dur="500"/>
                                        <p:tgtEl>
                                          <p:spTgt spid="15"/>
                                        </p:tgtEl>
                                      </p:cBhvr>
                                    </p:animEffect>
                                  </p:childTnLst>
                                </p:cTn>
                              </p:par>
                              <p:par>
                                <p:cTn id="33" presetID="3" presetClass="entr" presetSubtype="10" fill="hold" nodeType="with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blinds(horizontal)">
                                      <p:cBhvr>
                                        <p:cTn id="35" dur="500"/>
                                        <p:tgtEl>
                                          <p:spTgt spid="12"/>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blinds(horizontal)">
                                      <p:cBhvr>
                                        <p:cTn id="38" dur="500"/>
                                        <p:tgtEl>
                                          <p:spTgt spid="13"/>
                                        </p:tgtEl>
                                      </p:cBhvr>
                                    </p:animEffect>
                                  </p:childTnLst>
                                </p:cTn>
                              </p:par>
                              <p:par>
                                <p:cTn id="39" presetID="3" presetClass="entr" presetSubtype="10" fill="hold" grpId="0" nodeType="with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blinds(horizontal)">
                                      <p:cBhvr>
                                        <p:cTn id="41" dur="500"/>
                                        <p:tgtEl>
                                          <p:spTgt spid="14"/>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19"/>
                                        </p:tgtEl>
                                        <p:attrNameLst>
                                          <p:attrName>style.visibility</p:attrName>
                                        </p:attrNameLst>
                                      </p:cBhvr>
                                      <p:to>
                                        <p:strVal val="visible"/>
                                      </p:to>
                                    </p:set>
                                    <p:animEffect transition="in" filter="blinds(horizontal)">
                                      <p:cBhvr>
                                        <p:cTn id="46" dur="500"/>
                                        <p:tgtEl>
                                          <p:spTgt spid="19"/>
                                        </p:tgtEl>
                                      </p:cBhvr>
                                    </p:animEffect>
                                  </p:childTnLst>
                                </p:cTn>
                              </p:par>
                              <p:par>
                                <p:cTn id="47" presetID="3" presetClass="entr" presetSubtype="10" fill="hold" nodeType="withEffect">
                                  <p:stCondLst>
                                    <p:cond delay="0"/>
                                  </p:stCondLst>
                                  <p:childTnLst>
                                    <p:set>
                                      <p:cBhvr>
                                        <p:cTn id="48" dur="1" fill="hold">
                                          <p:stCondLst>
                                            <p:cond delay="0"/>
                                          </p:stCondLst>
                                        </p:cTn>
                                        <p:tgtEl>
                                          <p:spTgt spid="23"/>
                                        </p:tgtEl>
                                        <p:attrNameLst>
                                          <p:attrName>style.visibility</p:attrName>
                                        </p:attrNameLst>
                                      </p:cBhvr>
                                      <p:to>
                                        <p:strVal val="visible"/>
                                      </p:to>
                                    </p:set>
                                    <p:animEffect transition="in" filter="blinds(horizontal)">
                                      <p:cBhvr>
                                        <p:cTn id="49" dur="500"/>
                                        <p:tgtEl>
                                          <p:spTgt spid="23"/>
                                        </p:tgtEl>
                                      </p:cBhvr>
                                    </p:animEffect>
                                  </p:childTnLst>
                                </p:cTn>
                              </p:par>
                              <p:par>
                                <p:cTn id="50" presetID="3" presetClass="entr" presetSubtype="10" fill="hold" grpId="0" nodeType="withEffect">
                                  <p:stCondLst>
                                    <p:cond delay="0"/>
                                  </p:stCondLst>
                                  <p:childTnLst>
                                    <p:set>
                                      <p:cBhvr>
                                        <p:cTn id="51" dur="1" fill="hold">
                                          <p:stCondLst>
                                            <p:cond delay="0"/>
                                          </p:stCondLst>
                                        </p:cTn>
                                        <p:tgtEl>
                                          <p:spTgt spid="24"/>
                                        </p:tgtEl>
                                        <p:attrNameLst>
                                          <p:attrName>style.visibility</p:attrName>
                                        </p:attrNameLst>
                                      </p:cBhvr>
                                      <p:to>
                                        <p:strVal val="visible"/>
                                      </p:to>
                                    </p:set>
                                    <p:animEffect transition="in" filter="blinds(horizontal)">
                                      <p:cBhvr>
                                        <p:cTn id="52" dur="500"/>
                                        <p:tgtEl>
                                          <p:spTgt spid="24"/>
                                        </p:tgtEl>
                                      </p:cBhvr>
                                    </p:animEffect>
                                  </p:childTnLst>
                                </p:cTn>
                              </p:par>
                              <p:par>
                                <p:cTn id="53" presetID="3" presetClass="entr" presetSubtype="10" fill="hold" grpId="0" nodeType="withEffect">
                                  <p:stCondLst>
                                    <p:cond delay="0"/>
                                  </p:stCondLst>
                                  <p:childTnLst>
                                    <p:set>
                                      <p:cBhvr>
                                        <p:cTn id="54" dur="1" fill="hold">
                                          <p:stCondLst>
                                            <p:cond delay="0"/>
                                          </p:stCondLst>
                                        </p:cTn>
                                        <p:tgtEl>
                                          <p:spTgt spid="28"/>
                                        </p:tgtEl>
                                        <p:attrNameLst>
                                          <p:attrName>style.visibility</p:attrName>
                                        </p:attrNameLst>
                                      </p:cBhvr>
                                      <p:to>
                                        <p:strVal val="visible"/>
                                      </p:to>
                                    </p:set>
                                    <p:animEffect transition="in" filter="blinds(horizontal)">
                                      <p:cBhvr>
                                        <p:cTn id="55" dur="500"/>
                                        <p:tgtEl>
                                          <p:spTgt spid="28"/>
                                        </p:tgtEl>
                                      </p:cBhvr>
                                    </p:animEffect>
                                  </p:childTnLst>
                                </p:cTn>
                              </p:par>
                              <p:par>
                                <p:cTn id="56" presetID="3" presetClass="entr" presetSubtype="10" fill="hold" grpId="0" nodeType="withEffect">
                                  <p:stCondLst>
                                    <p:cond delay="0"/>
                                  </p:stCondLst>
                                  <p:childTnLst>
                                    <p:set>
                                      <p:cBhvr>
                                        <p:cTn id="57" dur="1" fill="hold">
                                          <p:stCondLst>
                                            <p:cond delay="0"/>
                                          </p:stCondLst>
                                        </p:cTn>
                                        <p:tgtEl>
                                          <p:spTgt spid="36"/>
                                        </p:tgtEl>
                                        <p:attrNameLst>
                                          <p:attrName>style.visibility</p:attrName>
                                        </p:attrNameLst>
                                      </p:cBhvr>
                                      <p:to>
                                        <p:strVal val="visible"/>
                                      </p:to>
                                    </p:set>
                                    <p:animEffect transition="in" filter="blinds(horizontal)">
                                      <p:cBhvr>
                                        <p:cTn id="58" dur="500"/>
                                        <p:tgtEl>
                                          <p:spTgt spid="36"/>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20"/>
                                        </p:tgtEl>
                                        <p:attrNameLst>
                                          <p:attrName>style.visibility</p:attrName>
                                        </p:attrNameLst>
                                      </p:cBhvr>
                                      <p:to>
                                        <p:strVal val="visible"/>
                                      </p:to>
                                    </p:set>
                                    <p:animEffect transition="in" filter="blinds(horizontal)">
                                      <p:cBhvr>
                                        <p:cTn id="63" dur="500"/>
                                        <p:tgtEl>
                                          <p:spTgt spid="20"/>
                                        </p:tgtEl>
                                      </p:cBhvr>
                                    </p:animEffect>
                                  </p:childTnLst>
                                </p:cTn>
                              </p:par>
                              <p:par>
                                <p:cTn id="64" presetID="3" presetClass="entr" presetSubtype="10" fill="hold" grpId="0" nodeType="withEffect">
                                  <p:stCondLst>
                                    <p:cond delay="0"/>
                                  </p:stCondLst>
                                  <p:childTnLst>
                                    <p:set>
                                      <p:cBhvr>
                                        <p:cTn id="65" dur="1" fill="hold">
                                          <p:stCondLst>
                                            <p:cond delay="0"/>
                                          </p:stCondLst>
                                        </p:cTn>
                                        <p:tgtEl>
                                          <p:spTgt spid="30"/>
                                        </p:tgtEl>
                                        <p:attrNameLst>
                                          <p:attrName>style.visibility</p:attrName>
                                        </p:attrNameLst>
                                      </p:cBhvr>
                                      <p:to>
                                        <p:strVal val="visible"/>
                                      </p:to>
                                    </p:set>
                                    <p:animEffect transition="in" filter="blinds(horizontal)">
                                      <p:cBhvr>
                                        <p:cTn id="66" dur="500"/>
                                        <p:tgtEl>
                                          <p:spTgt spid="30"/>
                                        </p:tgtEl>
                                      </p:cBhvr>
                                    </p:animEffect>
                                  </p:childTnLst>
                                </p:cTn>
                              </p:par>
                              <p:par>
                                <p:cTn id="67" presetID="3" presetClass="entr" presetSubtype="10" fill="hold" nodeType="withEffect">
                                  <p:stCondLst>
                                    <p:cond delay="0"/>
                                  </p:stCondLst>
                                  <p:childTnLst>
                                    <p:set>
                                      <p:cBhvr>
                                        <p:cTn id="68" dur="1" fill="hold">
                                          <p:stCondLst>
                                            <p:cond delay="0"/>
                                          </p:stCondLst>
                                        </p:cTn>
                                        <p:tgtEl>
                                          <p:spTgt spid="32"/>
                                        </p:tgtEl>
                                        <p:attrNameLst>
                                          <p:attrName>style.visibility</p:attrName>
                                        </p:attrNameLst>
                                      </p:cBhvr>
                                      <p:to>
                                        <p:strVal val="visible"/>
                                      </p:to>
                                    </p:set>
                                    <p:animEffect transition="in" filter="blinds(horizontal)">
                                      <p:cBhvr>
                                        <p:cTn id="69" dur="500"/>
                                        <p:tgtEl>
                                          <p:spTgt spid="32"/>
                                        </p:tgtEl>
                                      </p:cBhvr>
                                    </p:animEffect>
                                  </p:childTnLst>
                                </p:cTn>
                              </p:par>
                              <p:par>
                                <p:cTn id="70" presetID="3" presetClass="entr" presetSubtype="10" fill="hold" grpId="0" nodeType="withEffect">
                                  <p:stCondLst>
                                    <p:cond delay="0"/>
                                  </p:stCondLst>
                                  <p:childTnLst>
                                    <p:set>
                                      <p:cBhvr>
                                        <p:cTn id="71" dur="1" fill="hold">
                                          <p:stCondLst>
                                            <p:cond delay="0"/>
                                          </p:stCondLst>
                                        </p:cTn>
                                        <p:tgtEl>
                                          <p:spTgt spid="33"/>
                                        </p:tgtEl>
                                        <p:attrNameLst>
                                          <p:attrName>style.visibility</p:attrName>
                                        </p:attrNameLst>
                                      </p:cBhvr>
                                      <p:to>
                                        <p:strVal val="visible"/>
                                      </p:to>
                                    </p:set>
                                    <p:animEffect transition="in" filter="blinds(horizontal)">
                                      <p:cBhvr>
                                        <p:cTn id="72" dur="500"/>
                                        <p:tgtEl>
                                          <p:spTgt spid="33"/>
                                        </p:tgtEl>
                                      </p:cBhvr>
                                    </p:animEffect>
                                  </p:childTnLst>
                                </p:cTn>
                              </p:par>
                              <p:par>
                                <p:cTn id="73" presetID="3" presetClass="entr" presetSubtype="10" fill="hold" grpId="0" nodeType="withEffect">
                                  <p:stCondLst>
                                    <p:cond delay="0"/>
                                  </p:stCondLst>
                                  <p:childTnLst>
                                    <p:set>
                                      <p:cBhvr>
                                        <p:cTn id="74" dur="1" fill="hold">
                                          <p:stCondLst>
                                            <p:cond delay="0"/>
                                          </p:stCondLst>
                                        </p:cTn>
                                        <p:tgtEl>
                                          <p:spTgt spid="38"/>
                                        </p:tgtEl>
                                        <p:attrNameLst>
                                          <p:attrName>style.visibility</p:attrName>
                                        </p:attrNameLst>
                                      </p:cBhvr>
                                      <p:to>
                                        <p:strVal val="visible"/>
                                      </p:to>
                                    </p:set>
                                    <p:animEffect transition="in" filter="blinds(horizontal)">
                                      <p:cBhvr>
                                        <p:cTn id="75" dur="500"/>
                                        <p:tgtEl>
                                          <p:spTgt spid="38"/>
                                        </p:tgtEl>
                                      </p:cBhvr>
                                    </p:animEffect>
                                  </p:childTnLst>
                                </p:cTn>
                              </p:par>
                            </p:childTnLst>
                          </p:cTn>
                        </p:par>
                      </p:childTnLst>
                    </p:cTn>
                  </p:par>
                  <p:par>
                    <p:cTn id="76" fill="hold">
                      <p:stCondLst>
                        <p:cond delay="indefinite"/>
                      </p:stCondLst>
                      <p:childTnLst>
                        <p:par>
                          <p:cTn id="77" fill="hold">
                            <p:stCondLst>
                              <p:cond delay="0"/>
                            </p:stCondLst>
                            <p:childTnLst>
                              <p:par>
                                <p:cTn id="78" presetID="3" presetClass="entr" presetSubtype="10" fill="hold" grpId="0" nodeType="clickEffect">
                                  <p:stCondLst>
                                    <p:cond delay="0"/>
                                  </p:stCondLst>
                                  <p:childTnLst>
                                    <p:set>
                                      <p:cBhvr>
                                        <p:cTn id="79" dur="1" fill="hold">
                                          <p:stCondLst>
                                            <p:cond delay="0"/>
                                          </p:stCondLst>
                                        </p:cTn>
                                        <p:tgtEl>
                                          <p:spTgt spid="21"/>
                                        </p:tgtEl>
                                        <p:attrNameLst>
                                          <p:attrName>style.visibility</p:attrName>
                                        </p:attrNameLst>
                                      </p:cBhvr>
                                      <p:to>
                                        <p:strVal val="visible"/>
                                      </p:to>
                                    </p:set>
                                    <p:animEffect transition="in" filter="blinds(horizontal)">
                                      <p:cBhvr>
                                        <p:cTn id="80" dur="500"/>
                                        <p:tgtEl>
                                          <p:spTgt spid="21"/>
                                        </p:tgtEl>
                                      </p:cBhvr>
                                    </p:animEffect>
                                  </p:childTnLst>
                                </p:cTn>
                              </p:par>
                              <p:par>
                                <p:cTn id="81" presetID="3" presetClass="entr" presetSubtype="10" fill="hold" grpId="0" nodeType="withEffect">
                                  <p:stCondLst>
                                    <p:cond delay="0"/>
                                  </p:stCondLst>
                                  <p:childTnLst>
                                    <p:set>
                                      <p:cBhvr>
                                        <p:cTn id="82" dur="1" fill="hold">
                                          <p:stCondLst>
                                            <p:cond delay="0"/>
                                          </p:stCondLst>
                                        </p:cTn>
                                        <p:tgtEl>
                                          <p:spTgt spid="29"/>
                                        </p:tgtEl>
                                        <p:attrNameLst>
                                          <p:attrName>style.visibility</p:attrName>
                                        </p:attrNameLst>
                                      </p:cBhvr>
                                      <p:to>
                                        <p:strVal val="visible"/>
                                      </p:to>
                                    </p:set>
                                    <p:animEffect transition="in" filter="blinds(horizontal)">
                                      <p:cBhvr>
                                        <p:cTn id="83" dur="500"/>
                                        <p:tgtEl>
                                          <p:spTgt spid="29"/>
                                        </p:tgtEl>
                                      </p:cBhvr>
                                    </p:animEffect>
                                  </p:childTnLst>
                                </p:cTn>
                              </p:par>
                              <p:par>
                                <p:cTn id="84" presetID="3" presetClass="entr" presetSubtype="10" fill="hold" nodeType="withEffect">
                                  <p:stCondLst>
                                    <p:cond delay="0"/>
                                  </p:stCondLst>
                                  <p:childTnLst>
                                    <p:set>
                                      <p:cBhvr>
                                        <p:cTn id="85" dur="1" fill="hold">
                                          <p:stCondLst>
                                            <p:cond delay="0"/>
                                          </p:stCondLst>
                                        </p:cTn>
                                        <p:tgtEl>
                                          <p:spTgt spid="34"/>
                                        </p:tgtEl>
                                        <p:attrNameLst>
                                          <p:attrName>style.visibility</p:attrName>
                                        </p:attrNameLst>
                                      </p:cBhvr>
                                      <p:to>
                                        <p:strVal val="visible"/>
                                      </p:to>
                                    </p:set>
                                    <p:animEffect transition="in" filter="blinds(horizontal)">
                                      <p:cBhvr>
                                        <p:cTn id="86" dur="500"/>
                                        <p:tgtEl>
                                          <p:spTgt spid="34"/>
                                        </p:tgtEl>
                                      </p:cBhvr>
                                    </p:animEffect>
                                  </p:childTnLst>
                                </p:cTn>
                              </p:par>
                              <p:par>
                                <p:cTn id="87" presetID="3" presetClass="entr" presetSubtype="10" fill="hold" grpId="0" nodeType="withEffect">
                                  <p:stCondLst>
                                    <p:cond delay="0"/>
                                  </p:stCondLst>
                                  <p:childTnLst>
                                    <p:set>
                                      <p:cBhvr>
                                        <p:cTn id="88" dur="1" fill="hold">
                                          <p:stCondLst>
                                            <p:cond delay="0"/>
                                          </p:stCondLst>
                                        </p:cTn>
                                        <p:tgtEl>
                                          <p:spTgt spid="35"/>
                                        </p:tgtEl>
                                        <p:attrNameLst>
                                          <p:attrName>style.visibility</p:attrName>
                                        </p:attrNameLst>
                                      </p:cBhvr>
                                      <p:to>
                                        <p:strVal val="visible"/>
                                      </p:to>
                                    </p:set>
                                    <p:animEffect transition="in" filter="blinds(horizontal)">
                                      <p:cBhvr>
                                        <p:cTn id="89" dur="500"/>
                                        <p:tgtEl>
                                          <p:spTgt spid="35"/>
                                        </p:tgtEl>
                                      </p:cBhvr>
                                    </p:animEffect>
                                  </p:childTnLst>
                                </p:cTn>
                              </p:par>
                              <p:par>
                                <p:cTn id="90" presetID="3" presetClass="entr" presetSubtype="10" fill="hold" grpId="0" nodeType="withEffect">
                                  <p:stCondLst>
                                    <p:cond delay="0"/>
                                  </p:stCondLst>
                                  <p:childTnLst>
                                    <p:set>
                                      <p:cBhvr>
                                        <p:cTn id="91" dur="1" fill="hold">
                                          <p:stCondLst>
                                            <p:cond delay="0"/>
                                          </p:stCondLst>
                                        </p:cTn>
                                        <p:tgtEl>
                                          <p:spTgt spid="37"/>
                                        </p:tgtEl>
                                        <p:attrNameLst>
                                          <p:attrName>style.visibility</p:attrName>
                                        </p:attrNameLst>
                                      </p:cBhvr>
                                      <p:to>
                                        <p:strVal val="visible"/>
                                      </p:to>
                                    </p:set>
                                    <p:animEffect transition="in" filter="blinds(horizontal)">
                                      <p:cBhvr>
                                        <p:cTn id="92" dur="500"/>
                                        <p:tgtEl>
                                          <p:spTgt spid="37"/>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grpId="0" nodeType="clickEffect">
                                  <p:stCondLst>
                                    <p:cond delay="0"/>
                                  </p:stCondLst>
                                  <p:childTnLst>
                                    <p:set>
                                      <p:cBhvr>
                                        <p:cTn id="96" dur="1" fill="hold">
                                          <p:stCondLst>
                                            <p:cond delay="0"/>
                                          </p:stCondLst>
                                        </p:cTn>
                                        <p:tgtEl>
                                          <p:spTgt spid="22"/>
                                        </p:tgtEl>
                                        <p:attrNameLst>
                                          <p:attrName>style.visibility</p:attrName>
                                        </p:attrNameLst>
                                      </p:cBhvr>
                                      <p:to>
                                        <p:strVal val="visible"/>
                                      </p:to>
                                    </p:set>
                                    <p:animEffect transition="in" filter="blinds(horizontal)">
                                      <p:cBhvr>
                                        <p:cTn id="97" dur="500"/>
                                        <p:tgtEl>
                                          <p:spTgt spid="22"/>
                                        </p:tgtEl>
                                      </p:cBhvr>
                                    </p:animEffect>
                                  </p:childTnLst>
                                </p:cTn>
                              </p:par>
                              <p:par>
                                <p:cTn id="98" presetID="3" presetClass="entr" presetSubtype="10" fill="hold" nodeType="withEffect">
                                  <p:stCondLst>
                                    <p:cond delay="0"/>
                                  </p:stCondLst>
                                  <p:childTnLst>
                                    <p:set>
                                      <p:cBhvr>
                                        <p:cTn id="99" dur="1" fill="hold">
                                          <p:stCondLst>
                                            <p:cond delay="0"/>
                                          </p:stCondLst>
                                        </p:cTn>
                                        <p:tgtEl>
                                          <p:spTgt spid="25"/>
                                        </p:tgtEl>
                                        <p:attrNameLst>
                                          <p:attrName>style.visibility</p:attrName>
                                        </p:attrNameLst>
                                      </p:cBhvr>
                                      <p:to>
                                        <p:strVal val="visible"/>
                                      </p:to>
                                    </p:set>
                                    <p:animEffect transition="in" filter="blinds(horizontal)">
                                      <p:cBhvr>
                                        <p:cTn id="100" dur="500"/>
                                        <p:tgtEl>
                                          <p:spTgt spid="25"/>
                                        </p:tgtEl>
                                      </p:cBhvr>
                                    </p:animEffect>
                                  </p:childTnLst>
                                </p:cTn>
                              </p:par>
                              <p:par>
                                <p:cTn id="101" presetID="3" presetClass="entr" presetSubtype="10" fill="hold" grpId="0" nodeType="withEffect">
                                  <p:stCondLst>
                                    <p:cond delay="0"/>
                                  </p:stCondLst>
                                  <p:childTnLst>
                                    <p:set>
                                      <p:cBhvr>
                                        <p:cTn id="102" dur="1" fill="hold">
                                          <p:stCondLst>
                                            <p:cond delay="0"/>
                                          </p:stCondLst>
                                        </p:cTn>
                                        <p:tgtEl>
                                          <p:spTgt spid="26"/>
                                        </p:tgtEl>
                                        <p:attrNameLst>
                                          <p:attrName>style.visibility</p:attrName>
                                        </p:attrNameLst>
                                      </p:cBhvr>
                                      <p:to>
                                        <p:strVal val="visible"/>
                                      </p:to>
                                    </p:set>
                                    <p:animEffect transition="in" filter="blinds(horizontal)">
                                      <p:cBhvr>
                                        <p:cTn id="103" dur="500"/>
                                        <p:tgtEl>
                                          <p:spTgt spid="26"/>
                                        </p:tgtEl>
                                      </p:cBhvr>
                                    </p:animEffect>
                                  </p:childTnLst>
                                </p:cTn>
                              </p:par>
                              <p:par>
                                <p:cTn id="104" presetID="3" presetClass="entr" presetSubtype="10" fill="hold" grpId="0" nodeType="withEffect">
                                  <p:stCondLst>
                                    <p:cond delay="0"/>
                                  </p:stCondLst>
                                  <p:childTnLst>
                                    <p:set>
                                      <p:cBhvr>
                                        <p:cTn id="105" dur="1" fill="hold">
                                          <p:stCondLst>
                                            <p:cond delay="0"/>
                                          </p:stCondLst>
                                        </p:cTn>
                                        <p:tgtEl>
                                          <p:spTgt spid="31"/>
                                        </p:tgtEl>
                                        <p:attrNameLst>
                                          <p:attrName>style.visibility</p:attrName>
                                        </p:attrNameLst>
                                      </p:cBhvr>
                                      <p:to>
                                        <p:strVal val="visible"/>
                                      </p:to>
                                    </p:set>
                                    <p:animEffect transition="in" filter="blinds(horizontal)">
                                      <p:cBhvr>
                                        <p:cTn id="106" dur="500"/>
                                        <p:tgtEl>
                                          <p:spTgt spid="31"/>
                                        </p:tgtEl>
                                      </p:cBhvr>
                                    </p:animEffect>
                                  </p:childTnLst>
                                </p:cTn>
                              </p:par>
                              <p:par>
                                <p:cTn id="107" presetID="3" presetClass="entr" presetSubtype="10" fill="hold" grpId="0" nodeType="withEffect">
                                  <p:stCondLst>
                                    <p:cond delay="0"/>
                                  </p:stCondLst>
                                  <p:childTnLst>
                                    <p:set>
                                      <p:cBhvr>
                                        <p:cTn id="108" dur="1" fill="hold">
                                          <p:stCondLst>
                                            <p:cond delay="0"/>
                                          </p:stCondLst>
                                        </p:cTn>
                                        <p:tgtEl>
                                          <p:spTgt spid="39"/>
                                        </p:tgtEl>
                                        <p:attrNameLst>
                                          <p:attrName>style.visibility</p:attrName>
                                        </p:attrNameLst>
                                      </p:cBhvr>
                                      <p:to>
                                        <p:strVal val="visible"/>
                                      </p:to>
                                    </p:set>
                                    <p:animEffect transition="in" filter="blinds(horizontal)">
                                      <p:cBhvr>
                                        <p:cTn id="109" dur="500"/>
                                        <p:tgtEl>
                                          <p:spTgt spid="39"/>
                                        </p:tgtEl>
                                      </p:cBhvr>
                                    </p:animEffect>
                                  </p:childTnLst>
                                </p:cTn>
                              </p:par>
                            </p:childTnLst>
                          </p:cTn>
                        </p:par>
                      </p:childTnLst>
                    </p:cTn>
                  </p:par>
                  <p:par>
                    <p:cTn id="110" fill="hold">
                      <p:stCondLst>
                        <p:cond delay="indefinite"/>
                      </p:stCondLst>
                      <p:childTnLst>
                        <p:par>
                          <p:cTn id="111" fill="hold">
                            <p:stCondLst>
                              <p:cond delay="0"/>
                            </p:stCondLst>
                            <p:childTnLst>
                              <p:par>
                                <p:cTn id="112" presetID="3" presetClass="entr" presetSubtype="10" fill="hold" grpId="0" nodeType="clickEffect">
                                  <p:stCondLst>
                                    <p:cond delay="0"/>
                                  </p:stCondLst>
                                  <p:childTnLst>
                                    <p:set>
                                      <p:cBhvr>
                                        <p:cTn id="113" dur="1" fill="hold">
                                          <p:stCondLst>
                                            <p:cond delay="0"/>
                                          </p:stCondLst>
                                        </p:cTn>
                                        <p:tgtEl>
                                          <p:spTgt spid="40"/>
                                        </p:tgtEl>
                                        <p:attrNameLst>
                                          <p:attrName>style.visibility</p:attrName>
                                        </p:attrNameLst>
                                      </p:cBhvr>
                                      <p:to>
                                        <p:strVal val="visible"/>
                                      </p:to>
                                    </p:set>
                                    <p:animEffect transition="in" filter="blinds(horizontal)">
                                      <p:cBhvr>
                                        <p:cTn id="114" dur="500"/>
                                        <p:tgtEl>
                                          <p:spTgt spid="40"/>
                                        </p:tgtEl>
                                      </p:cBhvr>
                                    </p:animEffect>
                                  </p:childTnLst>
                                </p:cTn>
                              </p:par>
                            </p:childTnLst>
                          </p:cTn>
                        </p:par>
                      </p:childTnLst>
                    </p:cTn>
                  </p:par>
                  <p:par>
                    <p:cTn id="115" fill="hold">
                      <p:stCondLst>
                        <p:cond delay="indefinite"/>
                      </p:stCondLst>
                      <p:childTnLst>
                        <p:par>
                          <p:cTn id="116" fill="hold">
                            <p:stCondLst>
                              <p:cond delay="0"/>
                            </p:stCondLst>
                            <p:childTnLst>
                              <p:par>
                                <p:cTn id="117" presetID="3" presetClass="entr" presetSubtype="10" fill="hold" grpId="0" nodeType="clickEffect">
                                  <p:stCondLst>
                                    <p:cond delay="0"/>
                                  </p:stCondLst>
                                  <p:childTnLst>
                                    <p:set>
                                      <p:cBhvr>
                                        <p:cTn id="118" dur="1" fill="hold">
                                          <p:stCondLst>
                                            <p:cond delay="0"/>
                                          </p:stCondLst>
                                        </p:cTn>
                                        <p:tgtEl>
                                          <p:spTgt spid="48"/>
                                        </p:tgtEl>
                                        <p:attrNameLst>
                                          <p:attrName>style.visibility</p:attrName>
                                        </p:attrNameLst>
                                      </p:cBhvr>
                                      <p:to>
                                        <p:strVal val="visible"/>
                                      </p:to>
                                    </p:set>
                                    <p:animEffect transition="in" filter="blinds(horizontal)">
                                      <p:cBhvr>
                                        <p:cTn id="119" dur="500"/>
                                        <p:tgtEl>
                                          <p:spTgt spid="48"/>
                                        </p:tgtEl>
                                      </p:cBhvr>
                                    </p:animEffect>
                                  </p:childTnLst>
                                </p:cTn>
                              </p:par>
                            </p:childTnLst>
                          </p:cTn>
                        </p:par>
                      </p:childTnLst>
                    </p:cTn>
                  </p:par>
                  <p:par>
                    <p:cTn id="120" fill="hold">
                      <p:stCondLst>
                        <p:cond delay="indefinite"/>
                      </p:stCondLst>
                      <p:childTnLst>
                        <p:par>
                          <p:cTn id="121" fill="hold">
                            <p:stCondLst>
                              <p:cond delay="0"/>
                            </p:stCondLst>
                            <p:childTnLst>
                              <p:par>
                                <p:cTn id="122" presetID="3" presetClass="entr" presetSubtype="10" fill="hold" grpId="0" nodeType="clickEffect">
                                  <p:stCondLst>
                                    <p:cond delay="0"/>
                                  </p:stCondLst>
                                  <p:childTnLst>
                                    <p:set>
                                      <p:cBhvr>
                                        <p:cTn id="123" dur="1" fill="hold">
                                          <p:stCondLst>
                                            <p:cond delay="0"/>
                                          </p:stCondLst>
                                        </p:cTn>
                                        <p:tgtEl>
                                          <p:spTgt spid="46"/>
                                        </p:tgtEl>
                                        <p:attrNameLst>
                                          <p:attrName>style.visibility</p:attrName>
                                        </p:attrNameLst>
                                      </p:cBhvr>
                                      <p:to>
                                        <p:strVal val="visible"/>
                                      </p:to>
                                    </p:set>
                                    <p:animEffect transition="in" filter="blinds(horizontal)">
                                      <p:cBhvr>
                                        <p:cTn id="124" dur="500"/>
                                        <p:tgtEl>
                                          <p:spTgt spid="46"/>
                                        </p:tgtEl>
                                      </p:cBhvr>
                                    </p:animEffect>
                                  </p:childTnLst>
                                </p:cTn>
                              </p:par>
                            </p:childTnLst>
                          </p:cTn>
                        </p:par>
                      </p:childTnLst>
                    </p:cTn>
                  </p:par>
                  <p:par>
                    <p:cTn id="125" fill="hold">
                      <p:stCondLst>
                        <p:cond delay="indefinite"/>
                      </p:stCondLst>
                      <p:childTnLst>
                        <p:par>
                          <p:cTn id="126" fill="hold">
                            <p:stCondLst>
                              <p:cond delay="0"/>
                            </p:stCondLst>
                            <p:childTnLst>
                              <p:par>
                                <p:cTn id="127" presetID="3" presetClass="entr" presetSubtype="10" fill="hold" nodeType="clickEffect">
                                  <p:stCondLst>
                                    <p:cond delay="0"/>
                                  </p:stCondLst>
                                  <p:childTnLst>
                                    <p:set>
                                      <p:cBhvr>
                                        <p:cTn id="128" dur="1" fill="hold">
                                          <p:stCondLst>
                                            <p:cond delay="0"/>
                                          </p:stCondLst>
                                        </p:cTn>
                                        <p:tgtEl>
                                          <p:spTgt spid="41">
                                            <p:txEl>
                                              <p:pRg st="0" end="0"/>
                                            </p:txEl>
                                          </p:spTgt>
                                        </p:tgtEl>
                                        <p:attrNameLst>
                                          <p:attrName>style.visibility</p:attrName>
                                        </p:attrNameLst>
                                      </p:cBhvr>
                                      <p:to>
                                        <p:strVal val="visible"/>
                                      </p:to>
                                    </p:set>
                                    <p:animEffect transition="in" filter="blinds(horizontal)">
                                      <p:cBhvr>
                                        <p:cTn id="129" dur="500"/>
                                        <p:tgtEl>
                                          <p:spTgt spid="41">
                                            <p:txEl>
                                              <p:pRg st="0" end="0"/>
                                            </p:txEl>
                                          </p:spTgt>
                                        </p:tgtEl>
                                      </p:cBhvr>
                                    </p:animEffect>
                                  </p:childTnLst>
                                </p:cTn>
                              </p:par>
                            </p:childTnLst>
                          </p:cTn>
                        </p:par>
                      </p:childTnLst>
                    </p:cTn>
                  </p:par>
                  <p:par>
                    <p:cTn id="130" fill="hold">
                      <p:stCondLst>
                        <p:cond delay="indefinite"/>
                      </p:stCondLst>
                      <p:childTnLst>
                        <p:par>
                          <p:cTn id="131" fill="hold">
                            <p:stCondLst>
                              <p:cond delay="0"/>
                            </p:stCondLst>
                            <p:childTnLst>
                              <p:par>
                                <p:cTn id="132" presetID="3" presetClass="entr" presetSubtype="10" fill="hold" nodeType="clickEffect">
                                  <p:stCondLst>
                                    <p:cond delay="0"/>
                                  </p:stCondLst>
                                  <p:childTnLst>
                                    <p:set>
                                      <p:cBhvr>
                                        <p:cTn id="133" dur="1" fill="hold">
                                          <p:stCondLst>
                                            <p:cond delay="0"/>
                                          </p:stCondLst>
                                        </p:cTn>
                                        <p:tgtEl>
                                          <p:spTgt spid="41">
                                            <p:txEl>
                                              <p:pRg st="1" end="1"/>
                                            </p:txEl>
                                          </p:spTgt>
                                        </p:tgtEl>
                                        <p:attrNameLst>
                                          <p:attrName>style.visibility</p:attrName>
                                        </p:attrNameLst>
                                      </p:cBhvr>
                                      <p:to>
                                        <p:strVal val="visible"/>
                                      </p:to>
                                    </p:set>
                                    <p:animEffect transition="in" filter="blinds(horizontal)">
                                      <p:cBhvr>
                                        <p:cTn id="134" dur="500"/>
                                        <p:tgtEl>
                                          <p:spTgt spid="41">
                                            <p:txEl>
                                              <p:pRg st="1" end="1"/>
                                            </p:txEl>
                                          </p:spTgt>
                                        </p:tgtEl>
                                      </p:cBhvr>
                                    </p:animEffect>
                                  </p:childTnLst>
                                </p:cTn>
                              </p:par>
                            </p:childTnLst>
                          </p:cTn>
                        </p:par>
                      </p:childTnLst>
                    </p:cTn>
                  </p:par>
                  <p:par>
                    <p:cTn id="135" fill="hold">
                      <p:stCondLst>
                        <p:cond delay="indefinite"/>
                      </p:stCondLst>
                      <p:childTnLst>
                        <p:par>
                          <p:cTn id="136" fill="hold">
                            <p:stCondLst>
                              <p:cond delay="0"/>
                            </p:stCondLst>
                            <p:childTnLst>
                              <p:par>
                                <p:cTn id="137" presetID="3" presetClass="entr" presetSubtype="10" fill="hold" nodeType="clickEffect">
                                  <p:stCondLst>
                                    <p:cond delay="0"/>
                                  </p:stCondLst>
                                  <p:childTnLst>
                                    <p:set>
                                      <p:cBhvr>
                                        <p:cTn id="138" dur="1" fill="hold">
                                          <p:stCondLst>
                                            <p:cond delay="0"/>
                                          </p:stCondLst>
                                        </p:cTn>
                                        <p:tgtEl>
                                          <p:spTgt spid="42">
                                            <p:txEl>
                                              <p:pRg st="0" end="0"/>
                                            </p:txEl>
                                          </p:spTgt>
                                        </p:tgtEl>
                                        <p:attrNameLst>
                                          <p:attrName>style.visibility</p:attrName>
                                        </p:attrNameLst>
                                      </p:cBhvr>
                                      <p:to>
                                        <p:strVal val="visible"/>
                                      </p:to>
                                    </p:set>
                                    <p:animEffect transition="in" filter="blinds(horizontal)">
                                      <p:cBhvr>
                                        <p:cTn id="139" dur="500"/>
                                        <p:tgtEl>
                                          <p:spTgt spid="42">
                                            <p:txEl>
                                              <p:pRg st="0" end="0"/>
                                            </p:txEl>
                                          </p:spTgt>
                                        </p:tgtEl>
                                      </p:cBhvr>
                                    </p:animEffect>
                                  </p:childTnLst>
                                </p:cTn>
                              </p:par>
                            </p:childTnLst>
                          </p:cTn>
                        </p:par>
                      </p:childTnLst>
                    </p:cTn>
                  </p:par>
                  <p:par>
                    <p:cTn id="140" fill="hold">
                      <p:stCondLst>
                        <p:cond delay="indefinite"/>
                      </p:stCondLst>
                      <p:childTnLst>
                        <p:par>
                          <p:cTn id="141" fill="hold">
                            <p:stCondLst>
                              <p:cond delay="0"/>
                            </p:stCondLst>
                            <p:childTnLst>
                              <p:par>
                                <p:cTn id="142" presetID="3" presetClass="entr" presetSubtype="10" fill="hold" nodeType="clickEffect">
                                  <p:stCondLst>
                                    <p:cond delay="0"/>
                                  </p:stCondLst>
                                  <p:childTnLst>
                                    <p:set>
                                      <p:cBhvr>
                                        <p:cTn id="143" dur="1" fill="hold">
                                          <p:stCondLst>
                                            <p:cond delay="0"/>
                                          </p:stCondLst>
                                        </p:cTn>
                                        <p:tgtEl>
                                          <p:spTgt spid="42">
                                            <p:txEl>
                                              <p:pRg st="1" end="1"/>
                                            </p:txEl>
                                          </p:spTgt>
                                        </p:tgtEl>
                                        <p:attrNameLst>
                                          <p:attrName>style.visibility</p:attrName>
                                        </p:attrNameLst>
                                      </p:cBhvr>
                                      <p:to>
                                        <p:strVal val="visible"/>
                                      </p:to>
                                    </p:set>
                                    <p:animEffect transition="in" filter="blinds(horizontal)">
                                      <p:cBhvr>
                                        <p:cTn id="144" dur="500"/>
                                        <p:tgtEl>
                                          <p:spTgt spid="42">
                                            <p:txEl>
                                              <p:pRg st="1" end="1"/>
                                            </p:txEl>
                                          </p:spTgt>
                                        </p:tgtEl>
                                      </p:cBhvr>
                                    </p:animEffect>
                                  </p:childTnLst>
                                </p:cTn>
                              </p:par>
                            </p:childTnLst>
                          </p:cTn>
                        </p:par>
                      </p:childTnLst>
                    </p:cTn>
                  </p:par>
                  <p:par>
                    <p:cTn id="145" fill="hold">
                      <p:stCondLst>
                        <p:cond delay="indefinite"/>
                      </p:stCondLst>
                      <p:childTnLst>
                        <p:par>
                          <p:cTn id="146" fill="hold">
                            <p:stCondLst>
                              <p:cond delay="0"/>
                            </p:stCondLst>
                            <p:childTnLst>
                              <p:par>
                                <p:cTn id="147" presetID="3" presetClass="entr" presetSubtype="10" fill="hold" grpId="0" nodeType="clickEffect">
                                  <p:stCondLst>
                                    <p:cond delay="0"/>
                                  </p:stCondLst>
                                  <p:childTnLst>
                                    <p:set>
                                      <p:cBhvr>
                                        <p:cTn id="148" dur="1" fill="hold">
                                          <p:stCondLst>
                                            <p:cond delay="0"/>
                                          </p:stCondLst>
                                        </p:cTn>
                                        <p:tgtEl>
                                          <p:spTgt spid="43"/>
                                        </p:tgtEl>
                                        <p:attrNameLst>
                                          <p:attrName>style.visibility</p:attrName>
                                        </p:attrNameLst>
                                      </p:cBhvr>
                                      <p:to>
                                        <p:strVal val="visible"/>
                                      </p:to>
                                    </p:set>
                                    <p:animEffect transition="in" filter="blinds(horizontal)">
                                      <p:cBhvr>
                                        <p:cTn id="149" dur="500"/>
                                        <p:tgtEl>
                                          <p:spTgt spid="43"/>
                                        </p:tgtEl>
                                      </p:cBhvr>
                                    </p:animEffect>
                                  </p:childTnLst>
                                </p:cTn>
                              </p:par>
                            </p:childTnLst>
                          </p:cTn>
                        </p:par>
                      </p:childTnLst>
                    </p:cTn>
                  </p:par>
                  <p:par>
                    <p:cTn id="150" fill="hold">
                      <p:stCondLst>
                        <p:cond delay="indefinite"/>
                      </p:stCondLst>
                      <p:childTnLst>
                        <p:par>
                          <p:cTn id="151" fill="hold">
                            <p:stCondLst>
                              <p:cond delay="0"/>
                            </p:stCondLst>
                            <p:childTnLst>
                              <p:par>
                                <p:cTn id="152" presetID="3" presetClass="entr" presetSubtype="10" fill="hold" grpId="0" nodeType="clickEffect">
                                  <p:stCondLst>
                                    <p:cond delay="0"/>
                                  </p:stCondLst>
                                  <p:childTnLst>
                                    <p:set>
                                      <p:cBhvr>
                                        <p:cTn id="153" dur="1" fill="hold">
                                          <p:stCondLst>
                                            <p:cond delay="0"/>
                                          </p:stCondLst>
                                        </p:cTn>
                                        <p:tgtEl>
                                          <p:spTgt spid="45"/>
                                        </p:tgtEl>
                                        <p:attrNameLst>
                                          <p:attrName>style.visibility</p:attrName>
                                        </p:attrNameLst>
                                      </p:cBhvr>
                                      <p:to>
                                        <p:strVal val="visible"/>
                                      </p:to>
                                    </p:set>
                                    <p:animEffect transition="in" filter="blinds(horizontal)">
                                      <p:cBhvr>
                                        <p:cTn id="154" dur="500"/>
                                        <p:tgtEl>
                                          <p:spTgt spid="45"/>
                                        </p:tgtEl>
                                      </p:cBhvr>
                                    </p:animEffect>
                                  </p:childTnLst>
                                </p:cTn>
                              </p:par>
                            </p:childTnLst>
                          </p:cTn>
                        </p:par>
                      </p:childTnLst>
                    </p:cTn>
                  </p:par>
                  <p:par>
                    <p:cTn id="155" fill="hold">
                      <p:stCondLst>
                        <p:cond delay="indefinite"/>
                      </p:stCondLst>
                      <p:childTnLst>
                        <p:par>
                          <p:cTn id="156" fill="hold">
                            <p:stCondLst>
                              <p:cond delay="0"/>
                            </p:stCondLst>
                            <p:childTnLst>
                              <p:par>
                                <p:cTn id="157" presetID="3" presetClass="entr" presetSubtype="10" fill="hold" grpId="0" nodeType="clickEffect">
                                  <p:stCondLst>
                                    <p:cond delay="0"/>
                                  </p:stCondLst>
                                  <p:childTnLst>
                                    <p:set>
                                      <p:cBhvr>
                                        <p:cTn id="158" dur="1" fill="hold">
                                          <p:stCondLst>
                                            <p:cond delay="0"/>
                                          </p:stCondLst>
                                        </p:cTn>
                                        <p:tgtEl>
                                          <p:spTgt spid="49"/>
                                        </p:tgtEl>
                                        <p:attrNameLst>
                                          <p:attrName>style.visibility</p:attrName>
                                        </p:attrNameLst>
                                      </p:cBhvr>
                                      <p:to>
                                        <p:strVal val="visible"/>
                                      </p:to>
                                    </p:set>
                                    <p:animEffect transition="in" filter="blinds(horizontal)">
                                      <p:cBhvr>
                                        <p:cTn id="159" dur="500"/>
                                        <p:tgtEl>
                                          <p:spTgt spid="49"/>
                                        </p:tgtEl>
                                      </p:cBhvr>
                                    </p:animEffect>
                                  </p:childTnLst>
                                </p:cTn>
                              </p:par>
                            </p:childTnLst>
                          </p:cTn>
                        </p:par>
                      </p:childTnLst>
                    </p:cTn>
                  </p:par>
                  <p:par>
                    <p:cTn id="160" fill="hold">
                      <p:stCondLst>
                        <p:cond delay="indefinite"/>
                      </p:stCondLst>
                      <p:childTnLst>
                        <p:par>
                          <p:cTn id="161" fill="hold">
                            <p:stCondLst>
                              <p:cond delay="0"/>
                            </p:stCondLst>
                            <p:childTnLst>
                              <p:par>
                                <p:cTn id="162" presetID="3" presetClass="entr" presetSubtype="10" fill="hold" grpId="0" nodeType="clickEffect">
                                  <p:stCondLst>
                                    <p:cond delay="0"/>
                                  </p:stCondLst>
                                  <p:childTnLst>
                                    <p:set>
                                      <p:cBhvr>
                                        <p:cTn id="163" dur="1" fill="hold">
                                          <p:stCondLst>
                                            <p:cond delay="0"/>
                                          </p:stCondLst>
                                        </p:cTn>
                                        <p:tgtEl>
                                          <p:spTgt spid="44"/>
                                        </p:tgtEl>
                                        <p:attrNameLst>
                                          <p:attrName>style.visibility</p:attrName>
                                        </p:attrNameLst>
                                      </p:cBhvr>
                                      <p:to>
                                        <p:strVal val="visible"/>
                                      </p:to>
                                    </p:set>
                                    <p:animEffect transition="in" filter="blinds(horizontal)">
                                      <p:cBhvr>
                                        <p:cTn id="164" dur="500"/>
                                        <p:tgtEl>
                                          <p:spTgt spid="44"/>
                                        </p:tgtEl>
                                      </p:cBhvr>
                                    </p:animEffect>
                                  </p:childTnLst>
                                </p:cTn>
                              </p:par>
                            </p:childTnLst>
                          </p:cTn>
                        </p:par>
                      </p:childTnLst>
                    </p:cTn>
                  </p:par>
                  <p:par>
                    <p:cTn id="165" fill="hold">
                      <p:stCondLst>
                        <p:cond delay="indefinite"/>
                      </p:stCondLst>
                      <p:childTnLst>
                        <p:par>
                          <p:cTn id="166" fill="hold">
                            <p:stCondLst>
                              <p:cond delay="0"/>
                            </p:stCondLst>
                            <p:childTnLst>
                              <p:par>
                                <p:cTn id="167" presetID="3" presetClass="entr" presetSubtype="10" fill="hold" grpId="0" nodeType="clickEffect">
                                  <p:stCondLst>
                                    <p:cond delay="0"/>
                                  </p:stCondLst>
                                  <p:childTnLst>
                                    <p:set>
                                      <p:cBhvr>
                                        <p:cTn id="168" dur="1" fill="hold">
                                          <p:stCondLst>
                                            <p:cond delay="0"/>
                                          </p:stCondLst>
                                        </p:cTn>
                                        <p:tgtEl>
                                          <p:spTgt spid="50"/>
                                        </p:tgtEl>
                                        <p:attrNameLst>
                                          <p:attrName>style.visibility</p:attrName>
                                        </p:attrNameLst>
                                      </p:cBhvr>
                                      <p:to>
                                        <p:strVal val="visible"/>
                                      </p:to>
                                    </p:set>
                                    <p:animEffect transition="in" filter="blinds(horizontal)">
                                      <p:cBhvr>
                                        <p:cTn id="169"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9" grpId="0" animBg="1"/>
      <p:bldP spid="20" grpId="0" animBg="1"/>
      <p:bldP spid="21" grpId="0" animBg="1"/>
      <p:bldP spid="22" grpId="0" animBg="1"/>
      <p:bldP spid="24" grpId="0"/>
      <p:bldP spid="26" grpId="0"/>
      <p:bldP spid="28" grpId="0"/>
      <p:bldP spid="29" grpId="0"/>
      <p:bldP spid="30" grpId="0"/>
      <p:bldP spid="31" grpId="0"/>
      <p:bldP spid="33" grpId="0"/>
      <p:bldP spid="35" grpId="0"/>
      <p:bldP spid="36" grpId="0"/>
      <p:bldP spid="37" grpId="0"/>
      <p:bldP spid="38" grpId="0"/>
      <p:bldP spid="39" grpId="0"/>
      <p:bldP spid="40" grpId="0"/>
      <p:bldP spid="43" grpId="0"/>
      <p:bldP spid="44" grpId="0"/>
      <p:bldP spid="45" grpId="0" animBg="1"/>
      <p:bldP spid="46" grpId="0"/>
      <p:bldP spid="48" grpId="0" animBg="1"/>
      <p:bldP spid="49" grpId="0"/>
      <p:bldP spid="50"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3581400" cy="4525963"/>
          </a:xfrm>
        </p:spPr>
        <p:txBody>
          <a:bodyPr>
            <a:normAutofit/>
          </a:bodyPr>
          <a:lstStyle/>
          <a:p>
            <a:pPr marL="0" indent="0" algn="ctr">
              <a:buNone/>
            </a:pPr>
            <a:r>
              <a:rPr lang="en-GB" sz="1400" b="1" dirty="0">
                <a:latin typeface="Comic Sans MS" pitchFamily="66" charset="0"/>
              </a:rPr>
              <a:t>You can solve problems which ask you to find the change in energy due to an impact of the application of an impulse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Two spheres have equal radii and masses 3kg and 5kg respectively. A and B move towards each other along the same straight line on a smooth horizontal surface with velocities 3ms</a:t>
            </a:r>
            <a:r>
              <a:rPr lang="en-GB" sz="1400" baseline="30000" dirty="0">
                <a:latin typeface="Comic Sans MS" pitchFamily="66" charset="0"/>
              </a:rPr>
              <a:t>-1</a:t>
            </a:r>
            <a:r>
              <a:rPr lang="en-GB" sz="1400" dirty="0">
                <a:latin typeface="Comic Sans MS" pitchFamily="66" charset="0"/>
              </a:rPr>
              <a:t> and 2ms</a:t>
            </a:r>
            <a:r>
              <a:rPr lang="en-GB" sz="1400" baseline="30000" dirty="0">
                <a:latin typeface="Comic Sans MS" pitchFamily="66" charset="0"/>
              </a:rPr>
              <a:t>-1 </a:t>
            </a:r>
            <a:r>
              <a:rPr lang="en-GB" sz="1400" dirty="0">
                <a:latin typeface="Comic Sans MS" pitchFamily="66" charset="0"/>
              </a:rPr>
              <a:t>respectively.</a:t>
            </a:r>
          </a:p>
          <a:p>
            <a:pPr marL="0" indent="0" algn="ctr">
              <a:buNone/>
            </a:pPr>
            <a:endParaRPr lang="en-GB" sz="1400" dirty="0">
              <a:latin typeface="Comic Sans MS" pitchFamily="66" charset="0"/>
            </a:endParaRPr>
          </a:p>
          <a:p>
            <a:pPr algn="ctr">
              <a:buAutoNum type="alphaLcParenR"/>
            </a:pPr>
            <a:r>
              <a:rPr lang="en-GB" sz="1400" dirty="0">
                <a:latin typeface="Comic Sans MS" pitchFamily="66" charset="0"/>
              </a:rPr>
              <a:t>If the coefficient of restitution is </a:t>
            </a:r>
            <a:r>
              <a:rPr lang="en-GB" sz="1400" baseline="30000" dirty="0">
                <a:latin typeface="Comic Sans MS" pitchFamily="66" charset="0"/>
              </a:rPr>
              <a:t>3</a:t>
            </a:r>
            <a:r>
              <a:rPr lang="en-GB" sz="1400" dirty="0">
                <a:latin typeface="Comic Sans MS" pitchFamily="66" charset="0"/>
              </a:rPr>
              <a:t>/</a:t>
            </a:r>
            <a:r>
              <a:rPr lang="en-GB" sz="1400" baseline="-25000" dirty="0">
                <a:latin typeface="Comic Sans MS" pitchFamily="66" charset="0"/>
              </a:rPr>
              <a:t>5</a:t>
            </a:r>
            <a:r>
              <a:rPr lang="en-GB" sz="1400" dirty="0">
                <a:latin typeface="Comic Sans MS" pitchFamily="66" charset="0"/>
              </a:rPr>
              <a:t>, find the velocities of the spheres after the collision</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Find the loss of kinetic energy due to the impact</a:t>
            </a:r>
          </a:p>
        </p:txBody>
      </p:sp>
      <p:cxnSp>
        <p:nvCxnSpPr>
          <p:cNvPr id="11" name="Straight Connector 10"/>
          <p:cNvCxnSpPr/>
          <p:nvPr/>
        </p:nvCxnSpPr>
        <p:spPr>
          <a:xfrm>
            <a:off x="3976048" y="1422779"/>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976048" y="1727579"/>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976048" y="1422779"/>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14" name="TextBox 13"/>
          <p:cNvSpPr txBox="1"/>
          <p:nvPr/>
        </p:nvSpPr>
        <p:spPr>
          <a:xfrm>
            <a:off x="5500048" y="1422779"/>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15" name="Straight Connector 14"/>
          <p:cNvCxnSpPr/>
          <p:nvPr/>
        </p:nvCxnSpPr>
        <p:spPr>
          <a:xfrm>
            <a:off x="5500048" y="1422779"/>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024048" y="1422779"/>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500048" y="1422779"/>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976048" y="1422779"/>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4204648" y="2108579"/>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4966648" y="2108579"/>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5728648" y="2108579"/>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490648" y="2108579"/>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3" name="Straight Arrow Connector 22"/>
          <p:cNvCxnSpPr/>
          <p:nvPr/>
        </p:nvCxnSpPr>
        <p:spPr>
          <a:xfrm>
            <a:off x="4128448" y="2032379"/>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204648" y="1727579"/>
            <a:ext cx="293670" cy="307777"/>
          </a:xfrm>
          <a:prstGeom prst="rect">
            <a:avLst/>
          </a:prstGeom>
          <a:noFill/>
        </p:spPr>
        <p:txBody>
          <a:bodyPr wrap="none" rtlCol="0">
            <a:spAutoFit/>
          </a:bodyPr>
          <a:lstStyle/>
          <a:p>
            <a:pPr algn="ctr"/>
            <a:r>
              <a:rPr lang="en-GB" sz="1400" dirty="0">
                <a:latin typeface="Comic Sans MS" pitchFamily="66" charset="0"/>
              </a:rPr>
              <a:t>3</a:t>
            </a:r>
          </a:p>
        </p:txBody>
      </p:sp>
      <p:cxnSp>
        <p:nvCxnSpPr>
          <p:cNvPr id="25" name="Straight Arrow Connector 24"/>
          <p:cNvCxnSpPr/>
          <p:nvPr/>
        </p:nvCxnSpPr>
        <p:spPr>
          <a:xfrm>
            <a:off x="6414448" y="2032379"/>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6498663" y="1727579"/>
            <a:ext cx="277640" cy="307777"/>
          </a:xfrm>
          <a:prstGeom prst="rect">
            <a:avLst/>
          </a:prstGeom>
          <a:noFill/>
        </p:spPr>
        <p:txBody>
          <a:bodyPr wrap="none" rtlCol="0">
            <a:spAutoFit/>
          </a:bodyPr>
          <a:lstStyle/>
          <a:p>
            <a:pPr algn="ctr"/>
            <a:r>
              <a:rPr lang="en-GB" sz="1400" dirty="0">
                <a:latin typeface="Comic Sans MS" pitchFamily="66" charset="0"/>
              </a:rPr>
              <a:t>y</a:t>
            </a:r>
            <a:endParaRPr lang="en-GB" sz="1400" baseline="-25000" dirty="0">
              <a:latin typeface="Comic Sans MS" pitchFamily="66" charset="0"/>
            </a:endParaRPr>
          </a:p>
        </p:txBody>
      </p:sp>
      <p:cxnSp>
        <p:nvCxnSpPr>
          <p:cNvPr id="27" name="Straight Connector 26"/>
          <p:cNvCxnSpPr/>
          <p:nvPr/>
        </p:nvCxnSpPr>
        <p:spPr>
          <a:xfrm>
            <a:off x="3976048" y="2718179"/>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128448" y="2108579"/>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29" name="TextBox 28"/>
          <p:cNvSpPr txBox="1"/>
          <p:nvPr/>
        </p:nvSpPr>
        <p:spPr>
          <a:xfrm>
            <a:off x="5652448" y="2108579"/>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30" name="TextBox 29"/>
          <p:cNvSpPr txBox="1"/>
          <p:nvPr/>
        </p:nvSpPr>
        <p:spPr>
          <a:xfrm>
            <a:off x="4890448" y="2108579"/>
            <a:ext cx="457200" cy="307777"/>
          </a:xfrm>
          <a:prstGeom prst="rect">
            <a:avLst/>
          </a:prstGeom>
          <a:noFill/>
        </p:spPr>
        <p:txBody>
          <a:bodyPr wrap="square" rtlCol="0">
            <a:spAutoFit/>
          </a:bodyPr>
          <a:lstStyle/>
          <a:p>
            <a:pPr algn="ctr"/>
            <a:r>
              <a:rPr lang="en-GB" sz="1400" dirty="0">
                <a:latin typeface="Comic Sans MS" pitchFamily="66" charset="0"/>
              </a:rPr>
              <a:t>B</a:t>
            </a:r>
          </a:p>
        </p:txBody>
      </p:sp>
      <p:sp>
        <p:nvSpPr>
          <p:cNvPr id="31" name="TextBox 30"/>
          <p:cNvSpPr txBox="1"/>
          <p:nvPr/>
        </p:nvSpPr>
        <p:spPr>
          <a:xfrm>
            <a:off x="6414448" y="2108579"/>
            <a:ext cx="457200" cy="307777"/>
          </a:xfrm>
          <a:prstGeom prst="rect">
            <a:avLst/>
          </a:prstGeom>
          <a:noFill/>
        </p:spPr>
        <p:txBody>
          <a:bodyPr wrap="square" rtlCol="0">
            <a:spAutoFit/>
          </a:bodyPr>
          <a:lstStyle/>
          <a:p>
            <a:pPr algn="ctr"/>
            <a:r>
              <a:rPr lang="en-GB" sz="1400" dirty="0">
                <a:latin typeface="Comic Sans MS" pitchFamily="66" charset="0"/>
              </a:rPr>
              <a:t>B</a:t>
            </a:r>
          </a:p>
        </p:txBody>
      </p:sp>
      <p:cxnSp>
        <p:nvCxnSpPr>
          <p:cNvPr id="32" name="Straight Arrow Connector 31"/>
          <p:cNvCxnSpPr/>
          <p:nvPr/>
        </p:nvCxnSpPr>
        <p:spPr>
          <a:xfrm flipH="1">
            <a:off x="4890448" y="2032379"/>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4966648" y="1727579"/>
            <a:ext cx="293670" cy="307777"/>
          </a:xfrm>
          <a:prstGeom prst="rect">
            <a:avLst/>
          </a:prstGeom>
          <a:noFill/>
        </p:spPr>
        <p:txBody>
          <a:bodyPr wrap="none" rtlCol="0">
            <a:spAutoFit/>
          </a:bodyPr>
          <a:lstStyle/>
          <a:p>
            <a:pPr algn="ctr"/>
            <a:r>
              <a:rPr lang="en-GB" sz="1400" dirty="0">
                <a:latin typeface="Comic Sans MS" pitchFamily="66" charset="0"/>
              </a:rPr>
              <a:t>2</a:t>
            </a:r>
          </a:p>
        </p:txBody>
      </p:sp>
      <p:cxnSp>
        <p:nvCxnSpPr>
          <p:cNvPr id="34" name="Straight Arrow Connector 33"/>
          <p:cNvCxnSpPr/>
          <p:nvPr/>
        </p:nvCxnSpPr>
        <p:spPr>
          <a:xfrm>
            <a:off x="5652448" y="2032379"/>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5730251" y="1727579"/>
            <a:ext cx="290464" cy="307777"/>
          </a:xfrm>
          <a:prstGeom prst="rect">
            <a:avLst/>
          </a:prstGeom>
          <a:noFill/>
        </p:spPr>
        <p:txBody>
          <a:bodyPr wrap="none" rtlCol="0">
            <a:spAutoFit/>
          </a:bodyPr>
          <a:lstStyle/>
          <a:p>
            <a:pPr algn="ctr"/>
            <a:r>
              <a:rPr lang="en-GB" sz="1400" dirty="0">
                <a:latin typeface="Comic Sans MS" pitchFamily="66" charset="0"/>
              </a:rPr>
              <a:t>x</a:t>
            </a:r>
            <a:endParaRPr lang="en-GB" sz="1400" baseline="-25000" dirty="0">
              <a:latin typeface="Comic Sans MS" pitchFamily="66" charset="0"/>
            </a:endParaRPr>
          </a:p>
        </p:txBody>
      </p:sp>
      <p:sp>
        <p:nvSpPr>
          <p:cNvPr id="36" name="TextBox 35"/>
          <p:cNvSpPr txBox="1"/>
          <p:nvPr/>
        </p:nvSpPr>
        <p:spPr>
          <a:xfrm>
            <a:off x="4113163" y="2413379"/>
            <a:ext cx="484428" cy="307777"/>
          </a:xfrm>
          <a:prstGeom prst="rect">
            <a:avLst/>
          </a:prstGeom>
          <a:noFill/>
        </p:spPr>
        <p:txBody>
          <a:bodyPr wrap="none" rtlCol="0">
            <a:spAutoFit/>
          </a:bodyPr>
          <a:lstStyle/>
          <a:p>
            <a:pPr algn="ctr"/>
            <a:r>
              <a:rPr lang="en-GB" sz="1400" dirty="0">
                <a:latin typeface="Comic Sans MS" pitchFamily="66" charset="0"/>
              </a:rPr>
              <a:t>3kg</a:t>
            </a:r>
          </a:p>
        </p:txBody>
      </p:sp>
      <p:sp>
        <p:nvSpPr>
          <p:cNvPr id="37" name="TextBox 36"/>
          <p:cNvSpPr txBox="1"/>
          <p:nvPr/>
        </p:nvSpPr>
        <p:spPr>
          <a:xfrm>
            <a:off x="5637162" y="2413379"/>
            <a:ext cx="484428" cy="307777"/>
          </a:xfrm>
          <a:prstGeom prst="rect">
            <a:avLst/>
          </a:prstGeom>
          <a:noFill/>
        </p:spPr>
        <p:txBody>
          <a:bodyPr wrap="none" rtlCol="0">
            <a:spAutoFit/>
          </a:bodyPr>
          <a:lstStyle/>
          <a:p>
            <a:pPr algn="ctr"/>
            <a:r>
              <a:rPr lang="en-GB" sz="1400" dirty="0">
                <a:latin typeface="Comic Sans MS" pitchFamily="66" charset="0"/>
              </a:rPr>
              <a:t>3kg</a:t>
            </a:r>
          </a:p>
        </p:txBody>
      </p:sp>
      <p:sp>
        <p:nvSpPr>
          <p:cNvPr id="38" name="TextBox 37"/>
          <p:cNvSpPr txBox="1"/>
          <p:nvPr/>
        </p:nvSpPr>
        <p:spPr>
          <a:xfrm>
            <a:off x="4875163" y="2413379"/>
            <a:ext cx="484428" cy="307777"/>
          </a:xfrm>
          <a:prstGeom prst="rect">
            <a:avLst/>
          </a:prstGeom>
          <a:noFill/>
        </p:spPr>
        <p:txBody>
          <a:bodyPr wrap="none" rtlCol="0">
            <a:spAutoFit/>
          </a:bodyPr>
          <a:lstStyle/>
          <a:p>
            <a:pPr algn="ctr"/>
            <a:r>
              <a:rPr lang="en-GB" sz="1400" dirty="0">
                <a:latin typeface="Comic Sans MS" pitchFamily="66" charset="0"/>
              </a:rPr>
              <a:t>5kg</a:t>
            </a:r>
          </a:p>
        </p:txBody>
      </p:sp>
      <p:sp>
        <p:nvSpPr>
          <p:cNvPr id="39" name="TextBox 38"/>
          <p:cNvSpPr txBox="1"/>
          <p:nvPr/>
        </p:nvSpPr>
        <p:spPr>
          <a:xfrm>
            <a:off x="6399163" y="2413379"/>
            <a:ext cx="484428" cy="307777"/>
          </a:xfrm>
          <a:prstGeom prst="rect">
            <a:avLst/>
          </a:prstGeom>
          <a:noFill/>
        </p:spPr>
        <p:txBody>
          <a:bodyPr wrap="none" rtlCol="0">
            <a:spAutoFit/>
          </a:bodyPr>
          <a:lstStyle/>
          <a:p>
            <a:pPr algn="ctr"/>
            <a:r>
              <a:rPr lang="en-GB" sz="1400" dirty="0">
                <a:latin typeface="Comic Sans MS" pitchFamily="66" charset="0"/>
              </a:rPr>
              <a:t>5kg</a:t>
            </a:r>
          </a:p>
        </p:txBody>
      </p:sp>
      <mc:AlternateContent xmlns:mc="http://schemas.openxmlformats.org/markup-compatibility/2006" xmlns:a14="http://schemas.microsoft.com/office/drawing/2010/main">
        <mc:Choice Requires="a14">
          <p:sp>
            <p:nvSpPr>
              <p:cNvPr id="50" name="TextBox 49"/>
              <p:cNvSpPr txBox="1"/>
              <p:nvPr/>
            </p:nvSpPr>
            <p:spPr>
              <a:xfrm>
                <a:off x="7391400" y="1447800"/>
                <a:ext cx="1092094"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3=</m:t>
                      </m:r>
                      <m:r>
                        <a:rPr lang="en-GB" sz="1600" b="0" i="1" smtClean="0">
                          <a:solidFill>
                            <a:srgbClr val="FF0000"/>
                          </a:solidFill>
                          <a:latin typeface="Cambria Math"/>
                        </a:rPr>
                        <m:t>𝑦</m:t>
                      </m:r>
                      <m:r>
                        <a:rPr lang="en-GB" sz="1600" b="0" i="1" smtClean="0">
                          <a:solidFill>
                            <a:srgbClr val="FF0000"/>
                          </a:solidFill>
                          <a:latin typeface="Cambria Math"/>
                        </a:rPr>
                        <m:t>−</m:t>
                      </m:r>
                      <m:r>
                        <a:rPr lang="en-GB" sz="1600" b="0" i="1" smtClean="0">
                          <a:solidFill>
                            <a:srgbClr val="FF0000"/>
                          </a:solidFill>
                          <a:latin typeface="Cambria Math"/>
                        </a:rPr>
                        <m:t>𝑥</m:t>
                      </m:r>
                    </m:oMath>
                  </m:oMathPara>
                </a14:m>
                <a:endParaRPr lang="en-GB" sz="1600" dirty="0">
                  <a:solidFill>
                    <a:srgbClr val="FF0000"/>
                  </a:solidFill>
                </a:endParaRPr>
              </a:p>
            </p:txBody>
          </p:sp>
        </mc:Choice>
        <mc:Fallback xmlns="">
          <p:sp>
            <p:nvSpPr>
              <p:cNvPr id="50" name="TextBox 49"/>
              <p:cNvSpPr txBox="1">
                <a:spLocks noRot="1" noChangeAspect="1" noMove="1" noResize="1" noEditPoints="1" noAdjustHandles="1" noChangeArrowheads="1" noChangeShapeType="1" noTextEdit="1"/>
              </p:cNvSpPr>
              <p:nvPr/>
            </p:nvSpPr>
            <p:spPr>
              <a:xfrm>
                <a:off x="7391400" y="1447800"/>
                <a:ext cx="1092094" cy="338554"/>
              </a:xfrm>
              <a:prstGeom prst="rect">
                <a:avLst/>
              </a:prstGeom>
              <a:blipFill rotWithShape="1">
                <a:blip r:embed="rId9"/>
                <a:stretch>
                  <a:fillRect b="-181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1" name="TextBox 50"/>
              <p:cNvSpPr txBox="1"/>
              <p:nvPr/>
            </p:nvSpPr>
            <p:spPr>
              <a:xfrm>
                <a:off x="4191000" y="2971800"/>
                <a:ext cx="2581924"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i="1" smtClean="0">
                              <a:latin typeface="Cambria Math" panose="02040503050406030204" pitchFamily="18" charset="0"/>
                            </a:rPr>
                          </m:ctrlPr>
                        </m:sSubPr>
                        <m:e>
                          <m:r>
                            <a:rPr lang="en-GB" sz="1400" b="0" i="1" smtClean="0">
                              <a:latin typeface="Cambria Math"/>
                            </a:rPr>
                            <m:t>𝑚</m:t>
                          </m:r>
                        </m:e>
                        <m:sub>
                          <m:r>
                            <a:rPr lang="en-GB" sz="1400" b="0" i="1" smtClean="0">
                              <a:latin typeface="Cambria Math"/>
                            </a:rPr>
                            <m:t>1</m:t>
                          </m:r>
                        </m:sub>
                      </m:sSub>
                      <m:sSub>
                        <m:sSubPr>
                          <m:ctrlPr>
                            <a:rPr lang="en-GB" sz="1400" i="1" smtClean="0">
                              <a:latin typeface="Cambria Math" panose="02040503050406030204" pitchFamily="18" charset="0"/>
                            </a:rPr>
                          </m:ctrlPr>
                        </m:sSubPr>
                        <m:e>
                          <m:r>
                            <a:rPr lang="en-GB" sz="1400" b="1" i="1" smtClean="0">
                              <a:latin typeface="Cambria Math"/>
                            </a:rPr>
                            <m:t>𝒖</m:t>
                          </m:r>
                        </m:e>
                        <m:sub>
                          <m:r>
                            <a:rPr lang="en-GB" sz="1400" b="0" i="1" smtClean="0">
                              <a:latin typeface="Cambria Math"/>
                            </a:rPr>
                            <m:t>1</m:t>
                          </m:r>
                        </m:sub>
                      </m:sSub>
                      <m:r>
                        <a:rPr lang="en-GB" sz="1400" b="0" i="1" smtClean="0">
                          <a:latin typeface="Cambria Math"/>
                        </a:rPr>
                        <m:t>+</m:t>
                      </m:r>
                      <m:sSub>
                        <m:sSubPr>
                          <m:ctrlPr>
                            <a:rPr lang="en-GB" sz="1400" b="0" i="1" smtClean="0">
                              <a:latin typeface="Cambria Math" panose="02040503050406030204" pitchFamily="18" charset="0"/>
                            </a:rPr>
                          </m:ctrlPr>
                        </m:sSubPr>
                        <m:e>
                          <m:r>
                            <a:rPr lang="en-GB" sz="1400" b="0" i="1" smtClean="0">
                              <a:latin typeface="Cambria Math"/>
                            </a:rPr>
                            <m:t>𝑚</m:t>
                          </m:r>
                        </m:e>
                        <m:sub>
                          <m:r>
                            <a:rPr lang="en-GB" sz="1400" b="0" i="1" smtClean="0">
                              <a:latin typeface="Cambria Math"/>
                            </a:rPr>
                            <m:t>2</m:t>
                          </m:r>
                        </m:sub>
                      </m:sSub>
                      <m:sSub>
                        <m:sSubPr>
                          <m:ctrlPr>
                            <a:rPr lang="en-GB" sz="1400" b="0" i="1" smtClean="0">
                              <a:latin typeface="Cambria Math" panose="02040503050406030204" pitchFamily="18" charset="0"/>
                            </a:rPr>
                          </m:ctrlPr>
                        </m:sSubPr>
                        <m:e>
                          <m:r>
                            <a:rPr lang="en-GB" sz="1400" b="1" i="1" smtClean="0">
                              <a:latin typeface="Cambria Math"/>
                            </a:rPr>
                            <m:t>𝒖</m:t>
                          </m:r>
                        </m:e>
                        <m:sub>
                          <m:r>
                            <a:rPr lang="en-GB" sz="1400" b="0" i="1" smtClean="0">
                              <a:latin typeface="Cambria Math"/>
                            </a:rPr>
                            <m:t>2</m:t>
                          </m:r>
                        </m:sub>
                      </m:sSub>
                      <m:r>
                        <a:rPr lang="en-GB" sz="1400" b="0" i="1" smtClean="0">
                          <a:latin typeface="Cambria Math"/>
                        </a:rPr>
                        <m:t>=</m:t>
                      </m:r>
                      <m:sSub>
                        <m:sSubPr>
                          <m:ctrlPr>
                            <a:rPr lang="en-GB" sz="1400" b="0" i="1" smtClean="0">
                              <a:latin typeface="Cambria Math" panose="02040503050406030204" pitchFamily="18" charset="0"/>
                            </a:rPr>
                          </m:ctrlPr>
                        </m:sSubPr>
                        <m:e>
                          <m:r>
                            <a:rPr lang="en-GB" sz="1400" b="0" i="1" smtClean="0">
                              <a:latin typeface="Cambria Math"/>
                            </a:rPr>
                            <m:t>𝑚</m:t>
                          </m:r>
                        </m:e>
                        <m:sub>
                          <m:r>
                            <a:rPr lang="en-GB" sz="1400" b="0" i="1" smtClean="0">
                              <a:latin typeface="Cambria Math"/>
                            </a:rPr>
                            <m:t>1</m:t>
                          </m:r>
                        </m:sub>
                      </m:sSub>
                      <m:sSub>
                        <m:sSubPr>
                          <m:ctrlPr>
                            <a:rPr lang="en-GB" sz="1400" b="0" i="1" smtClean="0">
                              <a:latin typeface="Cambria Math" panose="02040503050406030204" pitchFamily="18" charset="0"/>
                            </a:rPr>
                          </m:ctrlPr>
                        </m:sSubPr>
                        <m:e>
                          <m:r>
                            <a:rPr lang="en-GB" sz="1400" b="1" i="1" smtClean="0">
                              <a:latin typeface="Cambria Math"/>
                            </a:rPr>
                            <m:t>𝒗</m:t>
                          </m:r>
                        </m:e>
                        <m:sub>
                          <m:r>
                            <a:rPr lang="en-GB" sz="1400" b="0" i="1" smtClean="0">
                              <a:latin typeface="Cambria Math"/>
                            </a:rPr>
                            <m:t>1</m:t>
                          </m:r>
                        </m:sub>
                      </m:sSub>
                      <m:r>
                        <a:rPr lang="en-GB" sz="1400" b="0" i="1" smtClean="0">
                          <a:latin typeface="Cambria Math"/>
                        </a:rPr>
                        <m:t>+</m:t>
                      </m:r>
                      <m:sSub>
                        <m:sSubPr>
                          <m:ctrlPr>
                            <a:rPr lang="en-GB" sz="1400" b="0" i="1" smtClean="0">
                              <a:latin typeface="Cambria Math" panose="02040503050406030204" pitchFamily="18" charset="0"/>
                            </a:rPr>
                          </m:ctrlPr>
                        </m:sSubPr>
                        <m:e>
                          <m:r>
                            <a:rPr lang="en-GB" sz="1400" b="0" i="1" smtClean="0">
                              <a:latin typeface="Cambria Math"/>
                            </a:rPr>
                            <m:t>𝑚</m:t>
                          </m:r>
                        </m:e>
                        <m:sub>
                          <m:r>
                            <a:rPr lang="en-GB" sz="1400" b="0" i="1" smtClean="0">
                              <a:latin typeface="Cambria Math"/>
                            </a:rPr>
                            <m:t>2</m:t>
                          </m:r>
                        </m:sub>
                      </m:sSub>
                      <m:sSub>
                        <m:sSubPr>
                          <m:ctrlPr>
                            <a:rPr lang="en-GB" sz="1400" b="0" i="1" smtClean="0">
                              <a:latin typeface="Cambria Math" panose="02040503050406030204" pitchFamily="18" charset="0"/>
                            </a:rPr>
                          </m:ctrlPr>
                        </m:sSubPr>
                        <m:e>
                          <m:r>
                            <a:rPr lang="en-GB" sz="1400" b="1" i="1" smtClean="0">
                              <a:latin typeface="Cambria Math"/>
                            </a:rPr>
                            <m:t>𝒗</m:t>
                          </m:r>
                        </m:e>
                        <m:sub>
                          <m:r>
                            <a:rPr lang="en-GB" sz="1400" b="0" i="1" smtClean="0">
                              <a:latin typeface="Cambria Math"/>
                            </a:rPr>
                            <m:t>2</m:t>
                          </m:r>
                        </m:sub>
                      </m:sSub>
                    </m:oMath>
                  </m:oMathPara>
                </a14:m>
                <a:endParaRPr lang="en-GB" sz="1400" dirty="0"/>
              </a:p>
            </p:txBody>
          </p:sp>
        </mc:Choice>
        <mc:Fallback xmlns="">
          <p:sp>
            <p:nvSpPr>
              <p:cNvPr id="51" name="TextBox 50"/>
              <p:cNvSpPr txBox="1">
                <a:spLocks noRot="1" noChangeAspect="1" noMove="1" noResize="1" noEditPoints="1" noAdjustHandles="1" noChangeArrowheads="1" noChangeShapeType="1" noTextEdit="1"/>
              </p:cNvSpPr>
              <p:nvPr/>
            </p:nvSpPr>
            <p:spPr>
              <a:xfrm>
                <a:off x="4191000" y="2971800"/>
                <a:ext cx="2581924" cy="307777"/>
              </a:xfrm>
              <a:prstGeom prst="rect">
                <a:avLst/>
              </a:prstGeom>
              <a:blipFill rotWithShape="1">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2" name="TextBox 51"/>
              <p:cNvSpPr txBox="1"/>
              <p:nvPr/>
            </p:nvSpPr>
            <p:spPr>
              <a:xfrm>
                <a:off x="4038600" y="3505200"/>
                <a:ext cx="2879058"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ctrlPr>
                            <a:rPr lang="en-GB" sz="1400" b="0" i="1" smtClean="0">
                              <a:latin typeface="Cambria Math" panose="02040503050406030204" pitchFamily="18" charset="0"/>
                            </a:rPr>
                          </m:ctrlPr>
                        </m:dPr>
                        <m:e>
                          <m:r>
                            <a:rPr lang="en-GB" sz="1400" b="0" i="1" smtClean="0">
                              <a:latin typeface="Cambria Math"/>
                            </a:rPr>
                            <m:t>3</m:t>
                          </m:r>
                        </m:e>
                      </m:d>
                      <m:d>
                        <m:dPr>
                          <m:ctrlPr>
                            <a:rPr lang="en-GB" sz="1400" b="0" i="1" smtClean="0">
                              <a:latin typeface="Cambria Math" panose="02040503050406030204" pitchFamily="18" charset="0"/>
                            </a:rPr>
                          </m:ctrlPr>
                        </m:dPr>
                        <m:e>
                          <m:r>
                            <a:rPr lang="en-GB" sz="1400" b="0" i="1" smtClean="0">
                              <a:latin typeface="Cambria Math"/>
                            </a:rPr>
                            <m:t>3</m:t>
                          </m:r>
                        </m:e>
                      </m:d>
                      <m:r>
                        <a:rPr lang="en-GB" sz="1400" b="0" i="1" smtClean="0">
                          <a:latin typeface="Cambria Math"/>
                        </a:rPr>
                        <m:t>−</m:t>
                      </m:r>
                      <m:d>
                        <m:dPr>
                          <m:ctrlPr>
                            <a:rPr lang="en-GB" sz="1400" b="0" i="1" smtClean="0">
                              <a:latin typeface="Cambria Math" panose="02040503050406030204" pitchFamily="18" charset="0"/>
                            </a:rPr>
                          </m:ctrlPr>
                        </m:dPr>
                        <m:e>
                          <m:r>
                            <a:rPr lang="en-GB" sz="1400" b="0" i="1" smtClean="0">
                              <a:latin typeface="Cambria Math"/>
                            </a:rPr>
                            <m:t>5</m:t>
                          </m:r>
                        </m:e>
                      </m:d>
                      <m:d>
                        <m:dPr>
                          <m:ctrlPr>
                            <a:rPr lang="en-GB" sz="1400" b="0" i="1" smtClean="0">
                              <a:latin typeface="Cambria Math" panose="02040503050406030204" pitchFamily="18" charset="0"/>
                            </a:rPr>
                          </m:ctrlPr>
                        </m:dPr>
                        <m:e>
                          <m:r>
                            <a:rPr lang="en-GB" sz="1400" b="0" i="1" smtClean="0">
                              <a:latin typeface="Cambria Math"/>
                            </a:rPr>
                            <m:t>2</m:t>
                          </m:r>
                        </m:e>
                      </m:d>
                      <m:r>
                        <a:rPr lang="en-GB" sz="1400" b="0" i="1" smtClean="0">
                          <a:latin typeface="Cambria Math"/>
                        </a:rPr>
                        <m:t>=</m:t>
                      </m:r>
                      <m:d>
                        <m:dPr>
                          <m:ctrlPr>
                            <a:rPr lang="en-GB" sz="1400" b="0" i="1" smtClean="0">
                              <a:latin typeface="Cambria Math" panose="02040503050406030204" pitchFamily="18" charset="0"/>
                            </a:rPr>
                          </m:ctrlPr>
                        </m:dPr>
                        <m:e>
                          <m:r>
                            <a:rPr lang="en-GB" sz="1400" b="0" i="1" smtClean="0">
                              <a:latin typeface="Cambria Math"/>
                            </a:rPr>
                            <m:t>3</m:t>
                          </m:r>
                        </m:e>
                      </m:d>
                      <m:d>
                        <m:dPr>
                          <m:ctrlPr>
                            <a:rPr lang="en-GB" sz="1400" b="0" i="1" smtClean="0">
                              <a:latin typeface="Cambria Math" panose="02040503050406030204" pitchFamily="18" charset="0"/>
                            </a:rPr>
                          </m:ctrlPr>
                        </m:dPr>
                        <m:e>
                          <m:r>
                            <a:rPr lang="en-GB" sz="1400" b="0" i="1" smtClean="0">
                              <a:latin typeface="Cambria Math"/>
                            </a:rPr>
                            <m:t>𝑥</m:t>
                          </m:r>
                        </m:e>
                      </m:d>
                      <m:r>
                        <a:rPr lang="en-GB" sz="1400" b="0" i="1" smtClean="0">
                          <a:latin typeface="Cambria Math"/>
                        </a:rPr>
                        <m:t>+(5)(</m:t>
                      </m:r>
                      <m:r>
                        <a:rPr lang="en-GB" sz="1400" b="0" i="1" smtClean="0">
                          <a:latin typeface="Cambria Math"/>
                        </a:rPr>
                        <m:t>𝑦</m:t>
                      </m:r>
                      <m:r>
                        <a:rPr lang="en-GB" sz="1400" b="0" i="1" smtClean="0">
                          <a:latin typeface="Cambria Math"/>
                        </a:rPr>
                        <m:t>)</m:t>
                      </m:r>
                    </m:oMath>
                  </m:oMathPara>
                </a14:m>
                <a:endParaRPr lang="en-GB" sz="1400" dirty="0"/>
              </a:p>
            </p:txBody>
          </p:sp>
        </mc:Choice>
        <mc:Fallback xmlns="">
          <p:sp>
            <p:nvSpPr>
              <p:cNvPr id="52" name="TextBox 51"/>
              <p:cNvSpPr txBox="1">
                <a:spLocks noRot="1" noChangeAspect="1" noMove="1" noResize="1" noEditPoints="1" noAdjustHandles="1" noChangeArrowheads="1" noChangeShapeType="1" noTextEdit="1"/>
              </p:cNvSpPr>
              <p:nvPr/>
            </p:nvSpPr>
            <p:spPr>
              <a:xfrm>
                <a:off x="4038600" y="3505200"/>
                <a:ext cx="2879058" cy="307777"/>
              </a:xfrm>
              <a:prstGeom prst="rect">
                <a:avLst/>
              </a:prstGeom>
              <a:blipFill rotWithShape="1">
                <a:blip r:embed="rId11"/>
                <a:stretch>
                  <a:fillRect b="-8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3" name="TextBox 52"/>
              <p:cNvSpPr txBox="1"/>
              <p:nvPr/>
            </p:nvSpPr>
            <p:spPr>
              <a:xfrm>
                <a:off x="5029200" y="3962400"/>
                <a:ext cx="1312090"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−1=3</m:t>
                      </m:r>
                      <m:r>
                        <a:rPr lang="en-GB" sz="1400" b="0" i="1" smtClean="0">
                          <a:latin typeface="Cambria Math"/>
                        </a:rPr>
                        <m:t>𝑥</m:t>
                      </m:r>
                      <m:r>
                        <a:rPr lang="en-GB" sz="1400" b="0" i="1" smtClean="0">
                          <a:latin typeface="Cambria Math"/>
                        </a:rPr>
                        <m:t>+5</m:t>
                      </m:r>
                      <m:r>
                        <a:rPr lang="en-GB" sz="1400" b="0" i="1" smtClean="0">
                          <a:latin typeface="Cambria Math"/>
                        </a:rPr>
                        <m:t>𝑦</m:t>
                      </m:r>
                    </m:oMath>
                  </m:oMathPara>
                </a14:m>
                <a:endParaRPr lang="en-GB" sz="1400" dirty="0"/>
              </a:p>
            </p:txBody>
          </p:sp>
        </mc:Choice>
        <mc:Fallback xmlns="">
          <p:sp>
            <p:nvSpPr>
              <p:cNvPr id="53" name="TextBox 52"/>
              <p:cNvSpPr txBox="1">
                <a:spLocks noRot="1" noChangeAspect="1" noMove="1" noResize="1" noEditPoints="1" noAdjustHandles="1" noChangeArrowheads="1" noChangeShapeType="1" noTextEdit="1"/>
              </p:cNvSpPr>
              <p:nvPr/>
            </p:nvSpPr>
            <p:spPr>
              <a:xfrm>
                <a:off x="5029200" y="3962400"/>
                <a:ext cx="1312090" cy="307777"/>
              </a:xfrm>
              <a:prstGeom prst="rect">
                <a:avLst/>
              </a:prstGeom>
              <a:blipFill rotWithShape="1">
                <a:blip r:embed="rId12"/>
                <a:stretch>
                  <a:fillRect b="-8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4" name="TextBox 53"/>
              <p:cNvSpPr txBox="1"/>
              <p:nvPr/>
            </p:nvSpPr>
            <p:spPr>
              <a:xfrm>
                <a:off x="7239000" y="1828800"/>
                <a:ext cx="1473609"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−1=3</m:t>
                      </m:r>
                      <m:r>
                        <a:rPr lang="en-GB" sz="1600" b="0" i="1" smtClean="0">
                          <a:solidFill>
                            <a:srgbClr val="FF0000"/>
                          </a:solidFill>
                          <a:latin typeface="Cambria Math"/>
                        </a:rPr>
                        <m:t>𝑥</m:t>
                      </m:r>
                      <m:r>
                        <a:rPr lang="en-GB" sz="1600" b="0" i="1" smtClean="0">
                          <a:solidFill>
                            <a:srgbClr val="FF0000"/>
                          </a:solidFill>
                          <a:latin typeface="Cambria Math"/>
                        </a:rPr>
                        <m:t>+5</m:t>
                      </m:r>
                      <m:r>
                        <a:rPr lang="en-GB" sz="1600" b="0" i="1" smtClean="0">
                          <a:solidFill>
                            <a:srgbClr val="FF0000"/>
                          </a:solidFill>
                          <a:latin typeface="Cambria Math"/>
                        </a:rPr>
                        <m:t>𝑦</m:t>
                      </m:r>
                    </m:oMath>
                  </m:oMathPara>
                </a14:m>
                <a:endParaRPr lang="en-GB" sz="1600" dirty="0">
                  <a:solidFill>
                    <a:srgbClr val="FF0000"/>
                  </a:solidFill>
                </a:endParaRPr>
              </a:p>
            </p:txBody>
          </p:sp>
        </mc:Choice>
        <mc:Fallback xmlns="">
          <p:sp>
            <p:nvSpPr>
              <p:cNvPr id="54" name="TextBox 53"/>
              <p:cNvSpPr txBox="1">
                <a:spLocks noRot="1" noChangeAspect="1" noMove="1" noResize="1" noEditPoints="1" noAdjustHandles="1" noChangeArrowheads="1" noChangeShapeType="1" noTextEdit="1"/>
              </p:cNvSpPr>
              <p:nvPr/>
            </p:nvSpPr>
            <p:spPr>
              <a:xfrm>
                <a:off x="7239000" y="1828800"/>
                <a:ext cx="1473609" cy="338554"/>
              </a:xfrm>
              <a:prstGeom prst="rect">
                <a:avLst/>
              </a:prstGeom>
              <a:blipFill rotWithShape="1">
                <a:blip r:embed="rId13"/>
                <a:stretch>
                  <a:fillRect b="-8929"/>
                </a:stretch>
              </a:blipFill>
            </p:spPr>
            <p:txBody>
              <a:bodyPr/>
              <a:lstStyle/>
              <a:p>
                <a:r>
                  <a:rPr lang="en-GB">
                    <a:noFill/>
                  </a:rPr>
                  <a:t> </a:t>
                </a:r>
              </a:p>
            </p:txBody>
          </p:sp>
        </mc:Fallback>
      </mc:AlternateContent>
      <p:sp>
        <p:nvSpPr>
          <p:cNvPr id="55" name="TextBox 54"/>
          <p:cNvSpPr txBox="1"/>
          <p:nvPr/>
        </p:nvSpPr>
        <p:spPr>
          <a:xfrm>
            <a:off x="7107071" y="3264089"/>
            <a:ext cx="14478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baseline="-25000" dirty="0">
              <a:solidFill>
                <a:srgbClr val="FF0000"/>
              </a:solidFill>
              <a:latin typeface="Comic Sans MS" pitchFamily="66" charset="0"/>
            </a:endParaRPr>
          </a:p>
        </p:txBody>
      </p:sp>
      <p:sp>
        <p:nvSpPr>
          <p:cNvPr id="56" name="Arc 55"/>
          <p:cNvSpPr/>
          <p:nvPr/>
        </p:nvSpPr>
        <p:spPr>
          <a:xfrm>
            <a:off x="6705600" y="32004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7" name="Arc 56"/>
          <p:cNvSpPr/>
          <p:nvPr/>
        </p:nvSpPr>
        <p:spPr>
          <a:xfrm>
            <a:off x="6705600" y="36576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8" name="TextBox 57"/>
          <p:cNvSpPr txBox="1"/>
          <p:nvPr/>
        </p:nvSpPr>
        <p:spPr>
          <a:xfrm>
            <a:off x="7086600" y="3733800"/>
            <a:ext cx="1447800" cy="307777"/>
          </a:xfrm>
          <a:prstGeom prst="rect">
            <a:avLst/>
          </a:prstGeom>
          <a:noFill/>
        </p:spPr>
        <p:txBody>
          <a:bodyPr wrap="square" rtlCol="0">
            <a:spAutoFit/>
          </a:bodyPr>
          <a:lstStyle/>
          <a:p>
            <a:pPr algn="ctr"/>
            <a:r>
              <a:rPr lang="en-GB" sz="1400" dirty="0">
                <a:solidFill>
                  <a:srgbClr val="FF0000"/>
                </a:solidFill>
                <a:latin typeface="Comic Sans MS" pitchFamily="66" charset="0"/>
              </a:rPr>
              <a:t>Calculate</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59" name="TextBox 58"/>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59" name="TextBox 58"/>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0" name="TextBox 59"/>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60" name="TextBox 59"/>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1" name="TextBox 60"/>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61" name="TextBox 60"/>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2" name="TextBox 61"/>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62" name="TextBox 61"/>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3" name="TextBox 62"/>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63" name="TextBox 62"/>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18"/>
                <a:stretch>
                  <a:fillRect b="-3846"/>
                </a:stretch>
              </a:blipFill>
            </p:spPr>
            <p:txBody>
              <a:bodyPr/>
              <a:lstStyle/>
              <a:p>
                <a:r>
                  <a:rPr lang="en-GB">
                    <a:noFill/>
                  </a:rPr>
                  <a:t> </a:t>
                </a:r>
              </a:p>
            </p:txBody>
          </p:sp>
        </mc:Fallback>
      </mc:AlternateContent>
      <p:sp>
        <p:nvSpPr>
          <p:cNvPr id="64" name="TextBox 63"/>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19"/>
              </a:rPr>
              <a:t>Applet for collision demonstrations</a:t>
            </a:r>
            <a:endParaRPr lang="en-GB" sz="1400" dirty="0">
              <a:latin typeface="Comic Sans MS" pitchFamily="66" charset="0"/>
            </a:endParaRPr>
          </a:p>
        </p:txBody>
      </p:sp>
      <p:sp>
        <p:nvSpPr>
          <p:cNvPr id="65"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66" name="テキスト ボックス 3">
            <a:extLst>
              <a:ext uri="{FF2B5EF4-FFF2-40B4-BE49-F238E27FC236}">
                <a16:creationId xmlns:a16="http://schemas.microsoft.com/office/drawing/2014/main" id="{6B541AC0-0713-47D7-9D98-F34D1BB5D915}"/>
              </a:ext>
            </a:extLst>
          </p:cNvPr>
          <p:cNvSpPr txBox="1"/>
          <p:nvPr/>
        </p:nvSpPr>
        <p:spPr>
          <a:xfrm>
            <a:off x="8649954" y="6488668"/>
            <a:ext cx="471604" cy="369332"/>
          </a:xfrm>
          <a:prstGeom prst="rect">
            <a:avLst/>
          </a:prstGeom>
          <a:noFill/>
        </p:spPr>
        <p:txBody>
          <a:bodyPr wrap="none" rtlCol="0">
            <a:spAutoFit/>
          </a:bodyPr>
          <a:lstStyle/>
          <a:p>
            <a:r>
              <a:rPr lang="en-US" dirty="0">
                <a:latin typeface="Comic Sans MS" panose="030F0702030302020204" pitchFamily="66" charset="0"/>
              </a:rPr>
              <a:t>4C</a:t>
            </a:r>
            <a:endParaRPr lang="en-GB"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1135884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1"/>
                                        </p:tgtEl>
                                        <p:attrNameLst>
                                          <p:attrName>style.visibility</p:attrName>
                                        </p:attrNameLst>
                                      </p:cBhvr>
                                      <p:to>
                                        <p:strVal val="visible"/>
                                      </p:to>
                                    </p:set>
                                    <p:animEffect transition="in" filter="blinds(horizontal)">
                                      <p:cBhvr>
                                        <p:cTn id="7" dur="500"/>
                                        <p:tgtEl>
                                          <p:spTgt spid="5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6"/>
                                        </p:tgtEl>
                                        <p:attrNameLst>
                                          <p:attrName>style.visibility</p:attrName>
                                        </p:attrNameLst>
                                      </p:cBhvr>
                                      <p:to>
                                        <p:strVal val="visible"/>
                                      </p:to>
                                    </p:set>
                                    <p:animEffect transition="in" filter="blinds(horizontal)">
                                      <p:cBhvr>
                                        <p:cTn id="12" dur="500"/>
                                        <p:tgtEl>
                                          <p:spTgt spid="5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5"/>
                                        </p:tgtEl>
                                        <p:attrNameLst>
                                          <p:attrName>style.visibility</p:attrName>
                                        </p:attrNameLst>
                                      </p:cBhvr>
                                      <p:to>
                                        <p:strVal val="visible"/>
                                      </p:to>
                                    </p:set>
                                    <p:animEffect transition="in" filter="blinds(horizontal)">
                                      <p:cBhvr>
                                        <p:cTn id="17" dur="500"/>
                                        <p:tgtEl>
                                          <p:spTgt spid="5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2"/>
                                        </p:tgtEl>
                                        <p:attrNameLst>
                                          <p:attrName>style.visibility</p:attrName>
                                        </p:attrNameLst>
                                      </p:cBhvr>
                                      <p:to>
                                        <p:strVal val="visible"/>
                                      </p:to>
                                    </p:set>
                                    <p:animEffect transition="in" filter="blinds(horizontal)">
                                      <p:cBhvr>
                                        <p:cTn id="22" dur="500"/>
                                        <p:tgtEl>
                                          <p:spTgt spid="52"/>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7"/>
                                        </p:tgtEl>
                                        <p:attrNameLst>
                                          <p:attrName>style.visibility</p:attrName>
                                        </p:attrNameLst>
                                      </p:cBhvr>
                                      <p:to>
                                        <p:strVal val="visible"/>
                                      </p:to>
                                    </p:set>
                                    <p:animEffect transition="in" filter="blinds(horizontal)">
                                      <p:cBhvr>
                                        <p:cTn id="27" dur="500"/>
                                        <p:tgtEl>
                                          <p:spTgt spid="57"/>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58"/>
                                        </p:tgtEl>
                                        <p:attrNameLst>
                                          <p:attrName>style.visibility</p:attrName>
                                        </p:attrNameLst>
                                      </p:cBhvr>
                                      <p:to>
                                        <p:strVal val="visible"/>
                                      </p:to>
                                    </p:set>
                                    <p:animEffect transition="in" filter="blinds(horizontal)">
                                      <p:cBhvr>
                                        <p:cTn id="32" dur="500"/>
                                        <p:tgtEl>
                                          <p:spTgt spid="58"/>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53"/>
                                        </p:tgtEl>
                                        <p:attrNameLst>
                                          <p:attrName>style.visibility</p:attrName>
                                        </p:attrNameLst>
                                      </p:cBhvr>
                                      <p:to>
                                        <p:strVal val="visible"/>
                                      </p:to>
                                    </p:set>
                                    <p:animEffect transition="in" filter="blinds(horizontal)">
                                      <p:cBhvr>
                                        <p:cTn id="37" dur="500"/>
                                        <p:tgtEl>
                                          <p:spTgt spid="53"/>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54"/>
                                        </p:tgtEl>
                                        <p:attrNameLst>
                                          <p:attrName>style.visibility</p:attrName>
                                        </p:attrNameLst>
                                      </p:cBhvr>
                                      <p:to>
                                        <p:strVal val="visible"/>
                                      </p:to>
                                    </p:set>
                                    <p:animEffect transition="in" filter="blinds(horizontal)">
                                      <p:cBhvr>
                                        <p:cTn id="42"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p:bldP spid="52" grpId="0"/>
      <p:bldP spid="53" grpId="0"/>
      <p:bldP spid="54" grpId="0"/>
      <p:bldP spid="55" grpId="0"/>
      <p:bldP spid="56" grpId="0" animBg="1"/>
      <p:bldP spid="57" grpId="0" animBg="1"/>
      <p:bldP spid="58"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3581400" cy="4525963"/>
          </a:xfrm>
        </p:spPr>
        <p:txBody>
          <a:bodyPr>
            <a:normAutofit/>
          </a:bodyPr>
          <a:lstStyle/>
          <a:p>
            <a:pPr marL="0" indent="0" algn="ctr">
              <a:buNone/>
            </a:pPr>
            <a:r>
              <a:rPr lang="en-GB" sz="1400" b="1" dirty="0">
                <a:latin typeface="Comic Sans MS" pitchFamily="66" charset="0"/>
              </a:rPr>
              <a:t>You can solve problems which ask you to find the change in energy due to an impact of the application of an impulse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Two spheres have equal radii and masses 3kg and 5kg respectively. A and B move towards each other along the same straight line on a smooth horizontal surface with velocities 3ms</a:t>
            </a:r>
            <a:r>
              <a:rPr lang="en-GB" sz="1400" baseline="30000" dirty="0">
                <a:latin typeface="Comic Sans MS" pitchFamily="66" charset="0"/>
              </a:rPr>
              <a:t>-1</a:t>
            </a:r>
            <a:r>
              <a:rPr lang="en-GB" sz="1400" dirty="0">
                <a:latin typeface="Comic Sans MS" pitchFamily="66" charset="0"/>
              </a:rPr>
              <a:t> and 2ms</a:t>
            </a:r>
            <a:r>
              <a:rPr lang="en-GB" sz="1400" baseline="30000" dirty="0">
                <a:latin typeface="Comic Sans MS" pitchFamily="66" charset="0"/>
              </a:rPr>
              <a:t>-1 </a:t>
            </a:r>
            <a:r>
              <a:rPr lang="en-GB" sz="1400" dirty="0">
                <a:latin typeface="Comic Sans MS" pitchFamily="66" charset="0"/>
              </a:rPr>
              <a:t>respectively.</a:t>
            </a:r>
          </a:p>
          <a:p>
            <a:pPr marL="0" indent="0" algn="ctr">
              <a:buNone/>
            </a:pPr>
            <a:endParaRPr lang="en-GB" sz="1400" dirty="0">
              <a:latin typeface="Comic Sans MS" pitchFamily="66" charset="0"/>
            </a:endParaRPr>
          </a:p>
          <a:p>
            <a:pPr algn="ctr">
              <a:buAutoNum type="alphaLcParenR"/>
            </a:pPr>
            <a:r>
              <a:rPr lang="en-GB" sz="1400" dirty="0">
                <a:latin typeface="Comic Sans MS" pitchFamily="66" charset="0"/>
              </a:rPr>
              <a:t>If the coefficient of restitution is </a:t>
            </a:r>
            <a:r>
              <a:rPr lang="en-GB" sz="1400" baseline="30000" dirty="0">
                <a:latin typeface="Comic Sans MS" pitchFamily="66" charset="0"/>
              </a:rPr>
              <a:t>3</a:t>
            </a:r>
            <a:r>
              <a:rPr lang="en-GB" sz="1400" dirty="0">
                <a:latin typeface="Comic Sans MS" pitchFamily="66" charset="0"/>
              </a:rPr>
              <a:t>/</a:t>
            </a:r>
            <a:r>
              <a:rPr lang="en-GB" sz="1400" baseline="-25000" dirty="0">
                <a:latin typeface="Comic Sans MS" pitchFamily="66" charset="0"/>
              </a:rPr>
              <a:t>5</a:t>
            </a:r>
            <a:r>
              <a:rPr lang="en-GB" sz="1400" dirty="0">
                <a:latin typeface="Comic Sans MS" pitchFamily="66" charset="0"/>
              </a:rPr>
              <a:t>, find the velocities of the spheres after the collision</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Find the loss of kinetic energy due to the impact</a:t>
            </a:r>
          </a:p>
        </p:txBody>
      </p:sp>
      <p:cxnSp>
        <p:nvCxnSpPr>
          <p:cNvPr id="11" name="Straight Connector 10"/>
          <p:cNvCxnSpPr/>
          <p:nvPr/>
        </p:nvCxnSpPr>
        <p:spPr>
          <a:xfrm>
            <a:off x="3976048" y="1422779"/>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976048" y="1727579"/>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976048" y="1422779"/>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14" name="TextBox 13"/>
          <p:cNvSpPr txBox="1"/>
          <p:nvPr/>
        </p:nvSpPr>
        <p:spPr>
          <a:xfrm>
            <a:off x="5500048" y="1422779"/>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15" name="Straight Connector 14"/>
          <p:cNvCxnSpPr/>
          <p:nvPr/>
        </p:nvCxnSpPr>
        <p:spPr>
          <a:xfrm>
            <a:off x="5500048" y="1422779"/>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024048" y="1422779"/>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500048" y="1422779"/>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976048" y="1422779"/>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4204648" y="2108579"/>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4966648" y="2108579"/>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5728648" y="2108579"/>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490648" y="2108579"/>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3" name="Straight Arrow Connector 22"/>
          <p:cNvCxnSpPr/>
          <p:nvPr/>
        </p:nvCxnSpPr>
        <p:spPr>
          <a:xfrm>
            <a:off x="4128448" y="2032379"/>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204648" y="1727579"/>
            <a:ext cx="293670" cy="307777"/>
          </a:xfrm>
          <a:prstGeom prst="rect">
            <a:avLst/>
          </a:prstGeom>
          <a:noFill/>
        </p:spPr>
        <p:txBody>
          <a:bodyPr wrap="none" rtlCol="0">
            <a:spAutoFit/>
          </a:bodyPr>
          <a:lstStyle/>
          <a:p>
            <a:pPr algn="ctr"/>
            <a:r>
              <a:rPr lang="en-GB" sz="1400" dirty="0">
                <a:latin typeface="Comic Sans MS" pitchFamily="66" charset="0"/>
              </a:rPr>
              <a:t>3</a:t>
            </a:r>
          </a:p>
        </p:txBody>
      </p:sp>
      <p:cxnSp>
        <p:nvCxnSpPr>
          <p:cNvPr id="25" name="Straight Arrow Connector 24"/>
          <p:cNvCxnSpPr/>
          <p:nvPr/>
        </p:nvCxnSpPr>
        <p:spPr>
          <a:xfrm>
            <a:off x="6414448" y="2032379"/>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6498663" y="1727579"/>
            <a:ext cx="277640" cy="307777"/>
          </a:xfrm>
          <a:prstGeom prst="rect">
            <a:avLst/>
          </a:prstGeom>
          <a:noFill/>
        </p:spPr>
        <p:txBody>
          <a:bodyPr wrap="none" rtlCol="0">
            <a:spAutoFit/>
          </a:bodyPr>
          <a:lstStyle/>
          <a:p>
            <a:pPr algn="ctr"/>
            <a:r>
              <a:rPr lang="en-GB" sz="1400" dirty="0">
                <a:latin typeface="Comic Sans MS" pitchFamily="66" charset="0"/>
              </a:rPr>
              <a:t>y</a:t>
            </a:r>
            <a:endParaRPr lang="en-GB" sz="1400" baseline="-25000" dirty="0">
              <a:latin typeface="Comic Sans MS" pitchFamily="66" charset="0"/>
            </a:endParaRPr>
          </a:p>
        </p:txBody>
      </p:sp>
      <p:cxnSp>
        <p:nvCxnSpPr>
          <p:cNvPr id="27" name="Straight Connector 26"/>
          <p:cNvCxnSpPr/>
          <p:nvPr/>
        </p:nvCxnSpPr>
        <p:spPr>
          <a:xfrm>
            <a:off x="3976048" y="2718179"/>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128448" y="2108579"/>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29" name="TextBox 28"/>
          <p:cNvSpPr txBox="1"/>
          <p:nvPr/>
        </p:nvSpPr>
        <p:spPr>
          <a:xfrm>
            <a:off x="5652448" y="2108579"/>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30" name="TextBox 29"/>
          <p:cNvSpPr txBox="1"/>
          <p:nvPr/>
        </p:nvSpPr>
        <p:spPr>
          <a:xfrm>
            <a:off x="4890448" y="2108579"/>
            <a:ext cx="457200" cy="307777"/>
          </a:xfrm>
          <a:prstGeom prst="rect">
            <a:avLst/>
          </a:prstGeom>
          <a:noFill/>
        </p:spPr>
        <p:txBody>
          <a:bodyPr wrap="square" rtlCol="0">
            <a:spAutoFit/>
          </a:bodyPr>
          <a:lstStyle/>
          <a:p>
            <a:pPr algn="ctr"/>
            <a:r>
              <a:rPr lang="en-GB" sz="1400" dirty="0">
                <a:latin typeface="Comic Sans MS" pitchFamily="66" charset="0"/>
              </a:rPr>
              <a:t>B</a:t>
            </a:r>
          </a:p>
        </p:txBody>
      </p:sp>
      <p:sp>
        <p:nvSpPr>
          <p:cNvPr id="31" name="TextBox 30"/>
          <p:cNvSpPr txBox="1"/>
          <p:nvPr/>
        </p:nvSpPr>
        <p:spPr>
          <a:xfrm>
            <a:off x="6414448" y="2108579"/>
            <a:ext cx="457200" cy="307777"/>
          </a:xfrm>
          <a:prstGeom prst="rect">
            <a:avLst/>
          </a:prstGeom>
          <a:noFill/>
        </p:spPr>
        <p:txBody>
          <a:bodyPr wrap="square" rtlCol="0">
            <a:spAutoFit/>
          </a:bodyPr>
          <a:lstStyle/>
          <a:p>
            <a:pPr algn="ctr"/>
            <a:r>
              <a:rPr lang="en-GB" sz="1400" dirty="0">
                <a:latin typeface="Comic Sans MS" pitchFamily="66" charset="0"/>
              </a:rPr>
              <a:t>B</a:t>
            </a:r>
          </a:p>
        </p:txBody>
      </p:sp>
      <p:cxnSp>
        <p:nvCxnSpPr>
          <p:cNvPr id="32" name="Straight Arrow Connector 31"/>
          <p:cNvCxnSpPr/>
          <p:nvPr/>
        </p:nvCxnSpPr>
        <p:spPr>
          <a:xfrm flipH="1">
            <a:off x="4890448" y="2032379"/>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4966648" y="1727579"/>
            <a:ext cx="293670" cy="307777"/>
          </a:xfrm>
          <a:prstGeom prst="rect">
            <a:avLst/>
          </a:prstGeom>
          <a:noFill/>
        </p:spPr>
        <p:txBody>
          <a:bodyPr wrap="none" rtlCol="0">
            <a:spAutoFit/>
          </a:bodyPr>
          <a:lstStyle/>
          <a:p>
            <a:pPr algn="ctr"/>
            <a:r>
              <a:rPr lang="en-GB" sz="1400" dirty="0">
                <a:latin typeface="Comic Sans MS" pitchFamily="66" charset="0"/>
              </a:rPr>
              <a:t>2</a:t>
            </a:r>
          </a:p>
        </p:txBody>
      </p:sp>
      <p:cxnSp>
        <p:nvCxnSpPr>
          <p:cNvPr id="34" name="Straight Arrow Connector 33"/>
          <p:cNvCxnSpPr/>
          <p:nvPr/>
        </p:nvCxnSpPr>
        <p:spPr>
          <a:xfrm>
            <a:off x="5652448" y="2032379"/>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5730251" y="1727579"/>
            <a:ext cx="290464" cy="307777"/>
          </a:xfrm>
          <a:prstGeom prst="rect">
            <a:avLst/>
          </a:prstGeom>
          <a:noFill/>
        </p:spPr>
        <p:txBody>
          <a:bodyPr wrap="none" rtlCol="0">
            <a:spAutoFit/>
          </a:bodyPr>
          <a:lstStyle/>
          <a:p>
            <a:pPr algn="ctr"/>
            <a:r>
              <a:rPr lang="en-GB" sz="1400" dirty="0">
                <a:latin typeface="Comic Sans MS" pitchFamily="66" charset="0"/>
              </a:rPr>
              <a:t>x</a:t>
            </a:r>
            <a:endParaRPr lang="en-GB" sz="1400" baseline="-25000" dirty="0">
              <a:latin typeface="Comic Sans MS" pitchFamily="66" charset="0"/>
            </a:endParaRPr>
          </a:p>
        </p:txBody>
      </p:sp>
      <p:sp>
        <p:nvSpPr>
          <p:cNvPr id="36" name="TextBox 35"/>
          <p:cNvSpPr txBox="1"/>
          <p:nvPr/>
        </p:nvSpPr>
        <p:spPr>
          <a:xfrm>
            <a:off x="4113163" y="2413379"/>
            <a:ext cx="484428" cy="307777"/>
          </a:xfrm>
          <a:prstGeom prst="rect">
            <a:avLst/>
          </a:prstGeom>
          <a:noFill/>
        </p:spPr>
        <p:txBody>
          <a:bodyPr wrap="none" rtlCol="0">
            <a:spAutoFit/>
          </a:bodyPr>
          <a:lstStyle/>
          <a:p>
            <a:pPr algn="ctr"/>
            <a:r>
              <a:rPr lang="en-GB" sz="1400" dirty="0">
                <a:latin typeface="Comic Sans MS" pitchFamily="66" charset="0"/>
              </a:rPr>
              <a:t>3kg</a:t>
            </a:r>
          </a:p>
        </p:txBody>
      </p:sp>
      <p:sp>
        <p:nvSpPr>
          <p:cNvPr id="37" name="TextBox 36"/>
          <p:cNvSpPr txBox="1"/>
          <p:nvPr/>
        </p:nvSpPr>
        <p:spPr>
          <a:xfrm>
            <a:off x="5637162" y="2413379"/>
            <a:ext cx="484428" cy="307777"/>
          </a:xfrm>
          <a:prstGeom prst="rect">
            <a:avLst/>
          </a:prstGeom>
          <a:noFill/>
        </p:spPr>
        <p:txBody>
          <a:bodyPr wrap="none" rtlCol="0">
            <a:spAutoFit/>
          </a:bodyPr>
          <a:lstStyle/>
          <a:p>
            <a:pPr algn="ctr"/>
            <a:r>
              <a:rPr lang="en-GB" sz="1400" dirty="0">
                <a:latin typeface="Comic Sans MS" pitchFamily="66" charset="0"/>
              </a:rPr>
              <a:t>3kg</a:t>
            </a:r>
          </a:p>
        </p:txBody>
      </p:sp>
      <p:sp>
        <p:nvSpPr>
          <p:cNvPr id="38" name="TextBox 37"/>
          <p:cNvSpPr txBox="1"/>
          <p:nvPr/>
        </p:nvSpPr>
        <p:spPr>
          <a:xfrm>
            <a:off x="4875163" y="2413379"/>
            <a:ext cx="484428" cy="307777"/>
          </a:xfrm>
          <a:prstGeom prst="rect">
            <a:avLst/>
          </a:prstGeom>
          <a:noFill/>
        </p:spPr>
        <p:txBody>
          <a:bodyPr wrap="none" rtlCol="0">
            <a:spAutoFit/>
          </a:bodyPr>
          <a:lstStyle/>
          <a:p>
            <a:pPr algn="ctr"/>
            <a:r>
              <a:rPr lang="en-GB" sz="1400" dirty="0">
                <a:latin typeface="Comic Sans MS" pitchFamily="66" charset="0"/>
              </a:rPr>
              <a:t>5kg</a:t>
            </a:r>
          </a:p>
        </p:txBody>
      </p:sp>
      <p:sp>
        <p:nvSpPr>
          <p:cNvPr id="39" name="TextBox 38"/>
          <p:cNvSpPr txBox="1"/>
          <p:nvPr/>
        </p:nvSpPr>
        <p:spPr>
          <a:xfrm>
            <a:off x="6399163" y="2413379"/>
            <a:ext cx="484428" cy="307777"/>
          </a:xfrm>
          <a:prstGeom prst="rect">
            <a:avLst/>
          </a:prstGeom>
          <a:noFill/>
        </p:spPr>
        <p:txBody>
          <a:bodyPr wrap="none" rtlCol="0">
            <a:spAutoFit/>
          </a:bodyPr>
          <a:lstStyle/>
          <a:p>
            <a:pPr algn="ctr"/>
            <a:r>
              <a:rPr lang="en-GB" sz="1400" dirty="0">
                <a:latin typeface="Comic Sans MS" pitchFamily="66" charset="0"/>
              </a:rPr>
              <a:t>5kg</a:t>
            </a:r>
          </a:p>
        </p:txBody>
      </p:sp>
      <mc:AlternateContent xmlns:mc="http://schemas.openxmlformats.org/markup-compatibility/2006" xmlns:a14="http://schemas.microsoft.com/office/drawing/2010/main">
        <mc:Choice Requires="a14">
          <p:sp>
            <p:nvSpPr>
              <p:cNvPr id="50" name="TextBox 49"/>
              <p:cNvSpPr txBox="1"/>
              <p:nvPr/>
            </p:nvSpPr>
            <p:spPr>
              <a:xfrm>
                <a:off x="7391400" y="1447800"/>
                <a:ext cx="1092094"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3=</m:t>
                      </m:r>
                      <m:r>
                        <a:rPr lang="en-GB" sz="1600" b="0" i="1" smtClean="0">
                          <a:solidFill>
                            <a:srgbClr val="FF0000"/>
                          </a:solidFill>
                          <a:latin typeface="Cambria Math"/>
                        </a:rPr>
                        <m:t>𝑦</m:t>
                      </m:r>
                      <m:r>
                        <a:rPr lang="en-GB" sz="1600" b="0" i="1" smtClean="0">
                          <a:solidFill>
                            <a:srgbClr val="FF0000"/>
                          </a:solidFill>
                          <a:latin typeface="Cambria Math"/>
                        </a:rPr>
                        <m:t>−</m:t>
                      </m:r>
                      <m:r>
                        <a:rPr lang="en-GB" sz="1600" b="0" i="1" smtClean="0">
                          <a:solidFill>
                            <a:srgbClr val="FF0000"/>
                          </a:solidFill>
                          <a:latin typeface="Cambria Math"/>
                        </a:rPr>
                        <m:t>𝑥</m:t>
                      </m:r>
                    </m:oMath>
                  </m:oMathPara>
                </a14:m>
                <a:endParaRPr lang="en-GB" sz="1600" dirty="0">
                  <a:solidFill>
                    <a:srgbClr val="FF0000"/>
                  </a:solidFill>
                </a:endParaRPr>
              </a:p>
            </p:txBody>
          </p:sp>
        </mc:Choice>
        <mc:Fallback xmlns="">
          <p:sp>
            <p:nvSpPr>
              <p:cNvPr id="50" name="TextBox 49"/>
              <p:cNvSpPr txBox="1">
                <a:spLocks noRot="1" noChangeAspect="1" noMove="1" noResize="1" noEditPoints="1" noAdjustHandles="1" noChangeArrowheads="1" noChangeShapeType="1" noTextEdit="1"/>
              </p:cNvSpPr>
              <p:nvPr/>
            </p:nvSpPr>
            <p:spPr>
              <a:xfrm>
                <a:off x="7391400" y="1447800"/>
                <a:ext cx="1092094" cy="338554"/>
              </a:xfrm>
              <a:prstGeom prst="rect">
                <a:avLst/>
              </a:prstGeom>
              <a:blipFill rotWithShape="1">
                <a:blip r:embed="rId9"/>
                <a:stretch>
                  <a:fillRect b="-181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4" name="TextBox 53"/>
              <p:cNvSpPr txBox="1"/>
              <p:nvPr/>
            </p:nvSpPr>
            <p:spPr>
              <a:xfrm>
                <a:off x="7239000" y="1828800"/>
                <a:ext cx="1473609"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−1=3</m:t>
                      </m:r>
                      <m:r>
                        <a:rPr lang="en-GB" sz="1600" b="0" i="1" smtClean="0">
                          <a:solidFill>
                            <a:srgbClr val="FF0000"/>
                          </a:solidFill>
                          <a:latin typeface="Cambria Math"/>
                        </a:rPr>
                        <m:t>𝑥</m:t>
                      </m:r>
                      <m:r>
                        <a:rPr lang="en-GB" sz="1600" b="0" i="1" smtClean="0">
                          <a:solidFill>
                            <a:srgbClr val="FF0000"/>
                          </a:solidFill>
                          <a:latin typeface="Cambria Math"/>
                        </a:rPr>
                        <m:t>+5</m:t>
                      </m:r>
                      <m:r>
                        <a:rPr lang="en-GB" sz="1600" b="0" i="1" smtClean="0">
                          <a:solidFill>
                            <a:srgbClr val="FF0000"/>
                          </a:solidFill>
                          <a:latin typeface="Cambria Math"/>
                        </a:rPr>
                        <m:t>𝑦</m:t>
                      </m:r>
                    </m:oMath>
                  </m:oMathPara>
                </a14:m>
                <a:endParaRPr lang="en-GB" sz="1600" dirty="0">
                  <a:solidFill>
                    <a:srgbClr val="FF0000"/>
                  </a:solidFill>
                </a:endParaRPr>
              </a:p>
            </p:txBody>
          </p:sp>
        </mc:Choice>
        <mc:Fallback xmlns="">
          <p:sp>
            <p:nvSpPr>
              <p:cNvPr id="54" name="TextBox 53"/>
              <p:cNvSpPr txBox="1">
                <a:spLocks noRot="1" noChangeAspect="1" noMove="1" noResize="1" noEditPoints="1" noAdjustHandles="1" noChangeArrowheads="1" noChangeShapeType="1" noTextEdit="1"/>
              </p:cNvSpPr>
              <p:nvPr/>
            </p:nvSpPr>
            <p:spPr>
              <a:xfrm>
                <a:off x="7239000" y="1828800"/>
                <a:ext cx="1473609" cy="338554"/>
              </a:xfrm>
              <a:prstGeom prst="rect">
                <a:avLst/>
              </a:prstGeom>
              <a:blipFill rotWithShape="1">
                <a:blip r:embed="rId10"/>
                <a:stretch>
                  <a:fillRect b="-892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9" name="TextBox 48"/>
              <p:cNvSpPr txBox="1"/>
              <p:nvPr/>
            </p:nvSpPr>
            <p:spPr>
              <a:xfrm>
                <a:off x="4343400" y="2895600"/>
                <a:ext cx="1092094"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3=</m:t>
                      </m:r>
                      <m:r>
                        <a:rPr lang="en-GB" sz="1600" b="0" i="1" smtClean="0">
                          <a:solidFill>
                            <a:schemeClr val="tx1"/>
                          </a:solidFill>
                          <a:latin typeface="Cambria Math"/>
                        </a:rPr>
                        <m:t>𝑦</m:t>
                      </m:r>
                      <m:r>
                        <a:rPr lang="en-GB" sz="1600" b="0" i="1" smtClean="0">
                          <a:solidFill>
                            <a:schemeClr val="tx1"/>
                          </a:solidFill>
                          <a:latin typeface="Cambria Math"/>
                        </a:rPr>
                        <m:t>−</m:t>
                      </m:r>
                      <m:r>
                        <a:rPr lang="en-GB" sz="1600" b="0" i="1" smtClean="0">
                          <a:solidFill>
                            <a:schemeClr val="tx1"/>
                          </a:solidFill>
                          <a:latin typeface="Cambria Math"/>
                        </a:rPr>
                        <m:t>𝑥</m:t>
                      </m:r>
                    </m:oMath>
                  </m:oMathPara>
                </a14:m>
                <a:endParaRPr lang="en-GB" sz="1600" dirty="0">
                  <a:solidFill>
                    <a:schemeClr val="tx1"/>
                  </a:solidFill>
                </a:endParaRPr>
              </a:p>
            </p:txBody>
          </p:sp>
        </mc:Choice>
        <mc:Fallback xmlns="">
          <p:sp>
            <p:nvSpPr>
              <p:cNvPr id="49" name="TextBox 48"/>
              <p:cNvSpPr txBox="1">
                <a:spLocks noRot="1" noChangeAspect="1" noMove="1" noResize="1" noEditPoints="1" noAdjustHandles="1" noChangeArrowheads="1" noChangeShapeType="1" noTextEdit="1"/>
              </p:cNvSpPr>
              <p:nvPr/>
            </p:nvSpPr>
            <p:spPr>
              <a:xfrm>
                <a:off x="4343400" y="2895600"/>
                <a:ext cx="1092094" cy="338554"/>
              </a:xfrm>
              <a:prstGeom prst="rect">
                <a:avLst/>
              </a:prstGeom>
              <a:blipFill rotWithShape="1">
                <a:blip r:embed="rId11"/>
                <a:stretch>
                  <a:fillRect b="-1786"/>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9" name="TextBox 58"/>
              <p:cNvSpPr txBox="1"/>
              <p:nvPr/>
            </p:nvSpPr>
            <p:spPr>
              <a:xfrm>
                <a:off x="4191000" y="3276600"/>
                <a:ext cx="1473609"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−1=3</m:t>
                      </m:r>
                      <m:r>
                        <a:rPr lang="en-GB" sz="1600" b="0" i="1" smtClean="0">
                          <a:solidFill>
                            <a:schemeClr val="tx1"/>
                          </a:solidFill>
                          <a:latin typeface="Cambria Math"/>
                        </a:rPr>
                        <m:t>𝑥</m:t>
                      </m:r>
                      <m:r>
                        <a:rPr lang="en-GB" sz="1600" b="0" i="1" smtClean="0">
                          <a:solidFill>
                            <a:schemeClr val="tx1"/>
                          </a:solidFill>
                          <a:latin typeface="Cambria Math"/>
                        </a:rPr>
                        <m:t>+5</m:t>
                      </m:r>
                      <m:r>
                        <a:rPr lang="en-GB" sz="1600" b="0" i="1" smtClean="0">
                          <a:solidFill>
                            <a:schemeClr val="tx1"/>
                          </a:solidFill>
                          <a:latin typeface="Cambria Math"/>
                        </a:rPr>
                        <m:t>𝑦</m:t>
                      </m:r>
                    </m:oMath>
                  </m:oMathPara>
                </a14:m>
                <a:endParaRPr lang="en-GB" sz="1600" dirty="0">
                  <a:solidFill>
                    <a:schemeClr val="tx1"/>
                  </a:solidFill>
                </a:endParaRPr>
              </a:p>
            </p:txBody>
          </p:sp>
        </mc:Choice>
        <mc:Fallback xmlns="">
          <p:sp>
            <p:nvSpPr>
              <p:cNvPr id="59" name="TextBox 58"/>
              <p:cNvSpPr txBox="1">
                <a:spLocks noRot="1" noChangeAspect="1" noMove="1" noResize="1" noEditPoints="1" noAdjustHandles="1" noChangeArrowheads="1" noChangeShapeType="1" noTextEdit="1"/>
              </p:cNvSpPr>
              <p:nvPr/>
            </p:nvSpPr>
            <p:spPr>
              <a:xfrm>
                <a:off x="4191000" y="3276600"/>
                <a:ext cx="1473609" cy="338554"/>
              </a:xfrm>
              <a:prstGeom prst="rect">
                <a:avLst/>
              </a:prstGeom>
              <a:blipFill rotWithShape="1">
                <a:blip r:embed="rId12"/>
                <a:stretch>
                  <a:fillRect b="-9091"/>
                </a:stretch>
              </a:blipFill>
            </p:spPr>
            <p:txBody>
              <a:bodyPr/>
              <a:lstStyle/>
              <a:p>
                <a:r>
                  <a:rPr lang="en-GB">
                    <a:noFill/>
                  </a:rPr>
                  <a:t> </a:t>
                </a:r>
              </a:p>
            </p:txBody>
          </p:sp>
        </mc:Fallback>
      </mc:AlternateContent>
      <p:cxnSp>
        <p:nvCxnSpPr>
          <p:cNvPr id="60" name="Straight Arrow Connector 59"/>
          <p:cNvCxnSpPr/>
          <p:nvPr/>
        </p:nvCxnSpPr>
        <p:spPr>
          <a:xfrm>
            <a:off x="5638800" y="3124200"/>
            <a:ext cx="9144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5562600" y="2819400"/>
            <a:ext cx="1037463" cy="307777"/>
          </a:xfrm>
          <a:prstGeom prst="rect">
            <a:avLst/>
          </a:prstGeom>
          <a:noFill/>
        </p:spPr>
        <p:txBody>
          <a:bodyPr wrap="none" rtlCol="0">
            <a:spAutoFit/>
          </a:bodyPr>
          <a:lstStyle/>
          <a:p>
            <a:r>
              <a:rPr lang="en-GB" sz="1400" dirty="0">
                <a:latin typeface="Comic Sans MS" pitchFamily="66" charset="0"/>
              </a:rPr>
              <a:t>Rearrange</a:t>
            </a:r>
          </a:p>
        </p:txBody>
      </p:sp>
      <p:sp>
        <p:nvSpPr>
          <p:cNvPr id="62" name="TextBox 61"/>
          <p:cNvSpPr txBox="1"/>
          <p:nvPr/>
        </p:nvSpPr>
        <p:spPr>
          <a:xfrm>
            <a:off x="3962400" y="2895600"/>
            <a:ext cx="385042" cy="338554"/>
          </a:xfrm>
          <a:prstGeom prst="rect">
            <a:avLst/>
          </a:prstGeom>
          <a:noFill/>
        </p:spPr>
        <p:txBody>
          <a:bodyPr wrap="none" rtlCol="0">
            <a:spAutoFit/>
          </a:bodyPr>
          <a:lstStyle/>
          <a:p>
            <a:r>
              <a:rPr lang="en-GB" sz="1600" b="1" dirty="0">
                <a:latin typeface="Comic Sans MS" pitchFamily="66" charset="0"/>
              </a:rPr>
              <a:t>1)</a:t>
            </a:r>
          </a:p>
        </p:txBody>
      </p:sp>
      <p:sp>
        <p:nvSpPr>
          <p:cNvPr id="63" name="TextBox 62"/>
          <p:cNvSpPr txBox="1"/>
          <p:nvPr/>
        </p:nvSpPr>
        <p:spPr>
          <a:xfrm>
            <a:off x="3962400" y="3200400"/>
            <a:ext cx="385042" cy="338554"/>
          </a:xfrm>
          <a:prstGeom prst="rect">
            <a:avLst/>
          </a:prstGeom>
          <a:noFill/>
        </p:spPr>
        <p:txBody>
          <a:bodyPr wrap="none" rtlCol="0">
            <a:spAutoFit/>
          </a:bodyPr>
          <a:lstStyle/>
          <a:p>
            <a:r>
              <a:rPr lang="en-GB" sz="1600" b="1" dirty="0">
                <a:latin typeface="Comic Sans MS" pitchFamily="66" charset="0"/>
              </a:rPr>
              <a:t>2)</a:t>
            </a:r>
          </a:p>
        </p:txBody>
      </p:sp>
      <mc:AlternateContent xmlns:mc="http://schemas.openxmlformats.org/markup-compatibility/2006" xmlns:a14="http://schemas.microsoft.com/office/drawing/2010/main">
        <mc:Choice Requires="a14">
          <p:sp>
            <p:nvSpPr>
              <p:cNvPr id="64" name="TextBox 63"/>
              <p:cNvSpPr txBox="1"/>
              <p:nvPr/>
            </p:nvSpPr>
            <p:spPr>
              <a:xfrm>
                <a:off x="6629400" y="2895600"/>
                <a:ext cx="1092094"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3+</m:t>
                      </m:r>
                      <m:r>
                        <a:rPr lang="en-GB" sz="1600" b="0" i="1" smtClean="0">
                          <a:solidFill>
                            <a:schemeClr val="tx1"/>
                          </a:solidFill>
                          <a:latin typeface="Cambria Math"/>
                        </a:rPr>
                        <m:t>𝑥</m:t>
                      </m:r>
                      <m:r>
                        <a:rPr lang="en-GB" sz="1600" b="0" i="1" smtClean="0">
                          <a:solidFill>
                            <a:schemeClr val="tx1"/>
                          </a:solidFill>
                          <a:latin typeface="Cambria Math"/>
                        </a:rPr>
                        <m:t>=</m:t>
                      </m:r>
                      <m:r>
                        <a:rPr lang="en-GB" sz="1600" b="0" i="1" smtClean="0">
                          <a:solidFill>
                            <a:schemeClr val="tx1"/>
                          </a:solidFill>
                          <a:latin typeface="Cambria Math"/>
                        </a:rPr>
                        <m:t>𝑦</m:t>
                      </m:r>
                    </m:oMath>
                  </m:oMathPara>
                </a14:m>
                <a:endParaRPr lang="en-GB" sz="1600" dirty="0">
                  <a:solidFill>
                    <a:schemeClr val="tx1"/>
                  </a:solidFill>
                </a:endParaRPr>
              </a:p>
            </p:txBody>
          </p:sp>
        </mc:Choice>
        <mc:Fallback xmlns="">
          <p:sp>
            <p:nvSpPr>
              <p:cNvPr id="64" name="TextBox 63"/>
              <p:cNvSpPr txBox="1">
                <a:spLocks noRot="1" noChangeAspect="1" noMove="1" noResize="1" noEditPoints="1" noAdjustHandles="1" noChangeArrowheads="1" noChangeShapeType="1" noTextEdit="1"/>
              </p:cNvSpPr>
              <p:nvPr/>
            </p:nvSpPr>
            <p:spPr>
              <a:xfrm>
                <a:off x="6629400" y="2895600"/>
                <a:ext cx="1092094" cy="338554"/>
              </a:xfrm>
              <a:prstGeom prst="rect">
                <a:avLst/>
              </a:prstGeom>
              <a:blipFill rotWithShape="1">
                <a:blip r:embed="rId13"/>
                <a:stretch>
                  <a:fillRect b="-1786"/>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5" name="TextBox 64"/>
              <p:cNvSpPr txBox="1"/>
              <p:nvPr/>
            </p:nvSpPr>
            <p:spPr>
              <a:xfrm>
                <a:off x="4191000" y="3810000"/>
                <a:ext cx="1473609"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−1=3</m:t>
                      </m:r>
                      <m:r>
                        <a:rPr lang="en-GB" sz="1600" b="0" i="1" smtClean="0">
                          <a:solidFill>
                            <a:schemeClr val="tx1"/>
                          </a:solidFill>
                          <a:latin typeface="Cambria Math"/>
                        </a:rPr>
                        <m:t>𝑥</m:t>
                      </m:r>
                      <m:r>
                        <a:rPr lang="en-GB" sz="1600" b="0" i="1" smtClean="0">
                          <a:solidFill>
                            <a:schemeClr val="tx1"/>
                          </a:solidFill>
                          <a:latin typeface="Cambria Math"/>
                        </a:rPr>
                        <m:t>+5</m:t>
                      </m:r>
                      <m:r>
                        <a:rPr lang="en-GB" sz="1600" b="0" i="1" smtClean="0">
                          <a:solidFill>
                            <a:srgbClr val="FF0000"/>
                          </a:solidFill>
                          <a:latin typeface="Cambria Math"/>
                        </a:rPr>
                        <m:t>𝑦</m:t>
                      </m:r>
                    </m:oMath>
                  </m:oMathPara>
                </a14:m>
                <a:endParaRPr lang="en-GB" sz="1600" dirty="0">
                  <a:solidFill>
                    <a:srgbClr val="FF0000"/>
                  </a:solidFill>
                </a:endParaRPr>
              </a:p>
            </p:txBody>
          </p:sp>
        </mc:Choice>
        <mc:Fallback xmlns="">
          <p:sp>
            <p:nvSpPr>
              <p:cNvPr id="65" name="TextBox 64"/>
              <p:cNvSpPr txBox="1">
                <a:spLocks noRot="1" noChangeAspect="1" noMove="1" noResize="1" noEditPoints="1" noAdjustHandles="1" noChangeArrowheads="1" noChangeShapeType="1" noTextEdit="1"/>
              </p:cNvSpPr>
              <p:nvPr/>
            </p:nvSpPr>
            <p:spPr>
              <a:xfrm>
                <a:off x="4191000" y="3810000"/>
                <a:ext cx="1473609" cy="338554"/>
              </a:xfrm>
              <a:prstGeom prst="rect">
                <a:avLst/>
              </a:prstGeom>
              <a:blipFill rotWithShape="1">
                <a:blip r:embed="rId14"/>
                <a:stretch>
                  <a:fillRect b="-1786"/>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7" name="TextBox 66"/>
              <p:cNvSpPr txBox="1"/>
              <p:nvPr/>
            </p:nvSpPr>
            <p:spPr>
              <a:xfrm>
                <a:off x="4191000" y="4724400"/>
                <a:ext cx="1942583"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−1=3</m:t>
                      </m:r>
                      <m:r>
                        <a:rPr lang="en-GB" sz="1600" b="0" i="1" smtClean="0">
                          <a:solidFill>
                            <a:schemeClr val="tx1"/>
                          </a:solidFill>
                          <a:latin typeface="Cambria Math"/>
                        </a:rPr>
                        <m:t>𝑥</m:t>
                      </m:r>
                      <m:r>
                        <a:rPr lang="en-GB" sz="1600" b="0" i="1" smtClean="0">
                          <a:solidFill>
                            <a:schemeClr val="tx1"/>
                          </a:solidFill>
                          <a:latin typeface="Cambria Math"/>
                        </a:rPr>
                        <m:t>+15+5</m:t>
                      </m:r>
                      <m:r>
                        <a:rPr lang="en-GB" sz="1600" b="0" i="1" smtClean="0">
                          <a:solidFill>
                            <a:schemeClr val="tx1"/>
                          </a:solidFill>
                          <a:latin typeface="Cambria Math"/>
                        </a:rPr>
                        <m:t>𝑥</m:t>
                      </m:r>
                    </m:oMath>
                  </m:oMathPara>
                </a14:m>
                <a:endParaRPr lang="en-GB" sz="1600" dirty="0">
                  <a:solidFill>
                    <a:schemeClr val="tx1"/>
                  </a:solidFill>
                </a:endParaRPr>
              </a:p>
            </p:txBody>
          </p:sp>
        </mc:Choice>
        <mc:Fallback xmlns="">
          <p:sp>
            <p:nvSpPr>
              <p:cNvPr id="67" name="TextBox 66"/>
              <p:cNvSpPr txBox="1">
                <a:spLocks noRot="1" noChangeAspect="1" noMove="1" noResize="1" noEditPoints="1" noAdjustHandles="1" noChangeArrowheads="1" noChangeShapeType="1" noTextEdit="1"/>
              </p:cNvSpPr>
              <p:nvPr/>
            </p:nvSpPr>
            <p:spPr>
              <a:xfrm>
                <a:off x="4191000" y="4724400"/>
                <a:ext cx="1942583" cy="338554"/>
              </a:xfrm>
              <a:prstGeom prst="rect">
                <a:avLst/>
              </a:prstGeom>
              <a:blipFill rotWithShape="1">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8" name="TextBox 67"/>
              <p:cNvSpPr txBox="1"/>
              <p:nvPr/>
            </p:nvSpPr>
            <p:spPr>
              <a:xfrm>
                <a:off x="4038600" y="5181600"/>
                <a:ext cx="12192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−16=8</m:t>
                      </m:r>
                      <m:r>
                        <a:rPr lang="en-GB" sz="1600" b="0" i="1" smtClean="0">
                          <a:solidFill>
                            <a:schemeClr val="tx1"/>
                          </a:solidFill>
                          <a:latin typeface="Cambria Math"/>
                        </a:rPr>
                        <m:t>𝑥</m:t>
                      </m:r>
                    </m:oMath>
                  </m:oMathPara>
                </a14:m>
                <a:endParaRPr lang="en-GB" sz="1600" dirty="0">
                  <a:solidFill>
                    <a:schemeClr val="tx1"/>
                  </a:solidFill>
                </a:endParaRPr>
              </a:p>
            </p:txBody>
          </p:sp>
        </mc:Choice>
        <mc:Fallback xmlns="">
          <p:sp>
            <p:nvSpPr>
              <p:cNvPr id="68" name="TextBox 67"/>
              <p:cNvSpPr txBox="1">
                <a:spLocks noRot="1" noChangeAspect="1" noMove="1" noResize="1" noEditPoints="1" noAdjustHandles="1" noChangeArrowheads="1" noChangeShapeType="1" noTextEdit="1"/>
              </p:cNvSpPr>
              <p:nvPr/>
            </p:nvSpPr>
            <p:spPr>
              <a:xfrm>
                <a:off x="4038600" y="5181600"/>
                <a:ext cx="1219200" cy="338554"/>
              </a:xfrm>
              <a:prstGeom prst="rect">
                <a:avLst/>
              </a:prstGeom>
              <a:blipFill rotWithShape="1">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9" name="TextBox 68"/>
              <p:cNvSpPr txBox="1"/>
              <p:nvPr/>
            </p:nvSpPr>
            <p:spPr>
              <a:xfrm>
                <a:off x="4038600" y="5638800"/>
                <a:ext cx="12192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−2=</m:t>
                      </m:r>
                      <m:r>
                        <a:rPr lang="en-GB" sz="1600" b="0" i="1" smtClean="0">
                          <a:solidFill>
                            <a:schemeClr val="tx1"/>
                          </a:solidFill>
                          <a:latin typeface="Cambria Math"/>
                        </a:rPr>
                        <m:t>𝑥</m:t>
                      </m:r>
                    </m:oMath>
                  </m:oMathPara>
                </a14:m>
                <a:endParaRPr lang="en-GB" sz="1600" dirty="0">
                  <a:solidFill>
                    <a:schemeClr val="tx1"/>
                  </a:solidFill>
                </a:endParaRPr>
              </a:p>
            </p:txBody>
          </p:sp>
        </mc:Choice>
        <mc:Fallback xmlns="">
          <p:sp>
            <p:nvSpPr>
              <p:cNvPr id="69" name="TextBox 68"/>
              <p:cNvSpPr txBox="1">
                <a:spLocks noRot="1" noChangeAspect="1" noMove="1" noResize="1" noEditPoints="1" noAdjustHandles="1" noChangeArrowheads="1" noChangeShapeType="1" noTextEdit="1"/>
              </p:cNvSpPr>
              <p:nvPr/>
            </p:nvSpPr>
            <p:spPr>
              <a:xfrm>
                <a:off x="4038600" y="5638800"/>
                <a:ext cx="1219200" cy="338554"/>
              </a:xfrm>
              <a:prstGeom prst="rect">
                <a:avLst/>
              </a:prstGeom>
              <a:blipFill rotWithShape="1">
                <a:blip r:embed="rId1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0" name="TextBox 69"/>
              <p:cNvSpPr txBox="1"/>
              <p:nvPr/>
            </p:nvSpPr>
            <p:spPr>
              <a:xfrm>
                <a:off x="4191000" y="6096000"/>
                <a:ext cx="10668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1=</m:t>
                      </m:r>
                      <m:r>
                        <a:rPr lang="en-GB" sz="1600" b="0" i="1" smtClean="0">
                          <a:solidFill>
                            <a:schemeClr val="tx1"/>
                          </a:solidFill>
                          <a:latin typeface="Cambria Math"/>
                        </a:rPr>
                        <m:t>𝑦</m:t>
                      </m:r>
                    </m:oMath>
                  </m:oMathPara>
                </a14:m>
                <a:endParaRPr lang="en-GB" sz="1600" dirty="0">
                  <a:solidFill>
                    <a:schemeClr val="tx1"/>
                  </a:solidFill>
                </a:endParaRPr>
              </a:p>
            </p:txBody>
          </p:sp>
        </mc:Choice>
        <mc:Fallback xmlns="">
          <p:sp>
            <p:nvSpPr>
              <p:cNvPr id="70" name="TextBox 69"/>
              <p:cNvSpPr txBox="1">
                <a:spLocks noRot="1" noChangeAspect="1" noMove="1" noResize="1" noEditPoints="1" noAdjustHandles="1" noChangeArrowheads="1" noChangeShapeType="1" noTextEdit="1"/>
              </p:cNvSpPr>
              <p:nvPr/>
            </p:nvSpPr>
            <p:spPr>
              <a:xfrm>
                <a:off x="4191000" y="6096000"/>
                <a:ext cx="1066800" cy="338554"/>
              </a:xfrm>
              <a:prstGeom prst="rect">
                <a:avLst/>
              </a:prstGeom>
              <a:blipFill rotWithShape="1">
                <a:blip r:embed="rId19"/>
                <a:stretch>
                  <a:fillRect b="-1786"/>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1" name="TextBox 70"/>
              <p:cNvSpPr txBox="1"/>
              <p:nvPr/>
            </p:nvSpPr>
            <p:spPr>
              <a:xfrm>
                <a:off x="7239000" y="2286000"/>
                <a:ext cx="863221"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𝑥</m:t>
                      </m:r>
                      <m:r>
                        <a:rPr lang="en-GB" sz="1600" b="0" i="1" smtClean="0">
                          <a:solidFill>
                            <a:srgbClr val="FF0000"/>
                          </a:solidFill>
                          <a:latin typeface="Cambria Math"/>
                        </a:rPr>
                        <m:t>=−2</m:t>
                      </m:r>
                    </m:oMath>
                  </m:oMathPara>
                </a14:m>
                <a:endParaRPr lang="en-GB" sz="1600" dirty="0">
                  <a:solidFill>
                    <a:srgbClr val="FF0000"/>
                  </a:solidFill>
                </a:endParaRPr>
              </a:p>
            </p:txBody>
          </p:sp>
        </mc:Choice>
        <mc:Fallback xmlns="">
          <p:sp>
            <p:nvSpPr>
              <p:cNvPr id="71" name="TextBox 70"/>
              <p:cNvSpPr txBox="1">
                <a:spLocks noRot="1" noChangeAspect="1" noMove="1" noResize="1" noEditPoints="1" noAdjustHandles="1" noChangeArrowheads="1" noChangeShapeType="1" noTextEdit="1"/>
              </p:cNvSpPr>
              <p:nvPr/>
            </p:nvSpPr>
            <p:spPr>
              <a:xfrm>
                <a:off x="7239000" y="2286000"/>
                <a:ext cx="863221" cy="338554"/>
              </a:xfrm>
              <a:prstGeom prst="rect">
                <a:avLst/>
              </a:prstGeom>
              <a:blipFill rotWithShape="1">
                <a:blip r:embed="rId2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2" name="TextBox 71"/>
              <p:cNvSpPr txBox="1"/>
              <p:nvPr/>
            </p:nvSpPr>
            <p:spPr>
              <a:xfrm>
                <a:off x="8001000" y="2286000"/>
                <a:ext cx="8382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𝑦</m:t>
                      </m:r>
                      <m:r>
                        <a:rPr lang="en-GB" sz="1600" b="0" i="1" smtClean="0">
                          <a:solidFill>
                            <a:srgbClr val="FF0000"/>
                          </a:solidFill>
                          <a:latin typeface="Cambria Math"/>
                        </a:rPr>
                        <m:t>=1</m:t>
                      </m:r>
                    </m:oMath>
                  </m:oMathPara>
                </a14:m>
                <a:endParaRPr lang="en-GB" sz="1600" dirty="0">
                  <a:solidFill>
                    <a:srgbClr val="FF0000"/>
                  </a:solidFill>
                </a:endParaRPr>
              </a:p>
            </p:txBody>
          </p:sp>
        </mc:Choice>
        <mc:Fallback xmlns="">
          <p:sp>
            <p:nvSpPr>
              <p:cNvPr id="72" name="TextBox 71"/>
              <p:cNvSpPr txBox="1">
                <a:spLocks noRot="1" noChangeAspect="1" noMove="1" noResize="1" noEditPoints="1" noAdjustHandles="1" noChangeArrowheads="1" noChangeShapeType="1" noTextEdit="1"/>
              </p:cNvSpPr>
              <p:nvPr/>
            </p:nvSpPr>
            <p:spPr>
              <a:xfrm>
                <a:off x="8001000" y="2286000"/>
                <a:ext cx="838200" cy="338554"/>
              </a:xfrm>
              <a:prstGeom prst="rect">
                <a:avLst/>
              </a:prstGeom>
              <a:blipFill rotWithShape="1">
                <a:blip r:embed="rId21"/>
                <a:stretch>
                  <a:fillRect b="-1786"/>
                </a:stretch>
              </a:blipFill>
            </p:spPr>
            <p:txBody>
              <a:bodyPr/>
              <a:lstStyle/>
              <a:p>
                <a:r>
                  <a:rPr lang="en-GB">
                    <a:noFill/>
                  </a:rPr>
                  <a:t> </a:t>
                </a:r>
              </a:p>
            </p:txBody>
          </p:sp>
        </mc:Fallback>
      </mc:AlternateContent>
      <p:sp>
        <p:nvSpPr>
          <p:cNvPr id="73" name="Arc 72"/>
          <p:cNvSpPr/>
          <p:nvPr/>
        </p:nvSpPr>
        <p:spPr>
          <a:xfrm>
            <a:off x="6019800" y="40386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4" name="TextBox 73"/>
          <p:cNvSpPr txBox="1"/>
          <p:nvPr/>
        </p:nvSpPr>
        <p:spPr>
          <a:xfrm>
            <a:off x="6477000" y="3962400"/>
            <a:ext cx="2286000" cy="523220"/>
          </a:xfrm>
          <a:prstGeom prst="rect">
            <a:avLst/>
          </a:prstGeom>
          <a:noFill/>
        </p:spPr>
        <p:txBody>
          <a:bodyPr wrap="square" rtlCol="0">
            <a:spAutoFit/>
          </a:bodyPr>
          <a:lstStyle/>
          <a:p>
            <a:pPr algn="ctr"/>
            <a:r>
              <a:rPr lang="en-GB" sz="1400" dirty="0">
                <a:solidFill>
                  <a:srgbClr val="FF0000"/>
                </a:solidFill>
                <a:latin typeface="Comic Sans MS" pitchFamily="66" charset="0"/>
              </a:rPr>
              <a:t>Replace y with the equivalent expression</a:t>
            </a:r>
            <a:endParaRPr lang="en-GB" sz="1400" b="1" baseline="-25000" dirty="0">
              <a:solidFill>
                <a:srgbClr val="FF0000"/>
              </a:solidFill>
              <a:latin typeface="Comic Sans MS" pitchFamily="66" charset="0"/>
            </a:endParaRPr>
          </a:p>
        </p:txBody>
      </p:sp>
      <p:sp>
        <p:nvSpPr>
          <p:cNvPr id="75" name="Arc 74"/>
          <p:cNvSpPr/>
          <p:nvPr/>
        </p:nvSpPr>
        <p:spPr>
          <a:xfrm>
            <a:off x="6019800" y="44958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6" name="Arc 75"/>
          <p:cNvSpPr/>
          <p:nvPr/>
        </p:nvSpPr>
        <p:spPr>
          <a:xfrm>
            <a:off x="5791200" y="49530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7" name="Arc 76"/>
          <p:cNvSpPr/>
          <p:nvPr/>
        </p:nvSpPr>
        <p:spPr>
          <a:xfrm>
            <a:off x="4953000" y="54102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8" name="Arc 77"/>
          <p:cNvSpPr/>
          <p:nvPr/>
        </p:nvSpPr>
        <p:spPr>
          <a:xfrm>
            <a:off x="4953000" y="58674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9" name="TextBox 78"/>
          <p:cNvSpPr txBox="1"/>
          <p:nvPr/>
        </p:nvSpPr>
        <p:spPr>
          <a:xfrm>
            <a:off x="6324600" y="4572000"/>
            <a:ext cx="2362200" cy="307777"/>
          </a:xfrm>
          <a:prstGeom prst="rect">
            <a:avLst/>
          </a:prstGeom>
          <a:noFill/>
        </p:spPr>
        <p:txBody>
          <a:bodyPr wrap="square" rtlCol="0">
            <a:spAutoFit/>
          </a:bodyPr>
          <a:lstStyle/>
          <a:p>
            <a:pPr algn="ctr"/>
            <a:r>
              <a:rPr lang="en-GB" sz="1400" dirty="0">
                <a:solidFill>
                  <a:srgbClr val="FF0000"/>
                </a:solidFill>
                <a:latin typeface="Comic Sans MS" pitchFamily="66" charset="0"/>
              </a:rPr>
              <a:t>Multiply out bracket</a:t>
            </a:r>
            <a:endParaRPr lang="en-GB" sz="1400" b="1" baseline="-25000" dirty="0">
              <a:solidFill>
                <a:srgbClr val="FF0000"/>
              </a:solidFill>
              <a:latin typeface="Comic Sans MS" pitchFamily="66" charset="0"/>
            </a:endParaRPr>
          </a:p>
        </p:txBody>
      </p:sp>
      <p:sp>
        <p:nvSpPr>
          <p:cNvPr id="80" name="TextBox 79"/>
          <p:cNvSpPr txBox="1"/>
          <p:nvPr/>
        </p:nvSpPr>
        <p:spPr>
          <a:xfrm>
            <a:off x="6172200" y="5029200"/>
            <a:ext cx="2133600" cy="307777"/>
          </a:xfrm>
          <a:prstGeom prst="rect">
            <a:avLst/>
          </a:prstGeom>
          <a:noFill/>
        </p:spPr>
        <p:txBody>
          <a:bodyPr wrap="square" rtlCol="0">
            <a:spAutoFit/>
          </a:bodyPr>
          <a:lstStyle/>
          <a:p>
            <a:pPr algn="ctr"/>
            <a:r>
              <a:rPr lang="en-GB" sz="1400" dirty="0">
                <a:solidFill>
                  <a:srgbClr val="FF0000"/>
                </a:solidFill>
                <a:latin typeface="Comic Sans MS" pitchFamily="66" charset="0"/>
              </a:rPr>
              <a:t>Rearrange/Simplify</a:t>
            </a:r>
            <a:endParaRPr lang="en-GB" sz="1400" b="1" baseline="-25000" dirty="0">
              <a:solidFill>
                <a:srgbClr val="FF0000"/>
              </a:solidFill>
              <a:latin typeface="Comic Sans MS" pitchFamily="66" charset="0"/>
            </a:endParaRPr>
          </a:p>
        </p:txBody>
      </p:sp>
      <p:sp>
        <p:nvSpPr>
          <p:cNvPr id="81" name="TextBox 80"/>
          <p:cNvSpPr txBox="1"/>
          <p:nvPr/>
        </p:nvSpPr>
        <p:spPr>
          <a:xfrm>
            <a:off x="5410200" y="5486400"/>
            <a:ext cx="1371600" cy="304800"/>
          </a:xfrm>
          <a:prstGeom prst="rect">
            <a:avLst/>
          </a:prstGeom>
          <a:noFill/>
        </p:spPr>
        <p:txBody>
          <a:bodyPr wrap="square" rtlCol="0">
            <a:spAutoFit/>
          </a:bodyPr>
          <a:lstStyle/>
          <a:p>
            <a:pPr algn="ctr"/>
            <a:r>
              <a:rPr lang="en-GB" sz="1400" dirty="0">
                <a:solidFill>
                  <a:srgbClr val="FF0000"/>
                </a:solidFill>
                <a:latin typeface="Comic Sans MS" pitchFamily="66" charset="0"/>
              </a:rPr>
              <a:t>Divide by 8</a:t>
            </a:r>
            <a:endParaRPr lang="en-GB" sz="1400" b="1" baseline="-25000" dirty="0">
              <a:solidFill>
                <a:srgbClr val="FF0000"/>
              </a:solidFill>
              <a:latin typeface="Comic Sans MS" pitchFamily="66" charset="0"/>
            </a:endParaRPr>
          </a:p>
        </p:txBody>
      </p:sp>
      <p:sp>
        <p:nvSpPr>
          <p:cNvPr id="82" name="TextBox 81"/>
          <p:cNvSpPr txBox="1"/>
          <p:nvPr/>
        </p:nvSpPr>
        <p:spPr>
          <a:xfrm>
            <a:off x="5486400" y="5943600"/>
            <a:ext cx="2819400" cy="307777"/>
          </a:xfrm>
          <a:prstGeom prst="rect">
            <a:avLst/>
          </a:prstGeom>
          <a:noFill/>
        </p:spPr>
        <p:txBody>
          <a:bodyPr wrap="square" rtlCol="0">
            <a:spAutoFit/>
          </a:bodyPr>
          <a:lstStyle/>
          <a:p>
            <a:pPr algn="ctr"/>
            <a:r>
              <a:rPr lang="en-GB" sz="1400" dirty="0">
                <a:solidFill>
                  <a:srgbClr val="FF0000"/>
                </a:solidFill>
                <a:latin typeface="Comic Sans MS" pitchFamily="66" charset="0"/>
              </a:rPr>
              <a:t>Use this to find the value of y</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83" name="TextBox 82"/>
              <p:cNvSpPr txBox="1"/>
              <p:nvPr/>
            </p:nvSpPr>
            <p:spPr>
              <a:xfrm>
                <a:off x="457200" y="4800600"/>
                <a:ext cx="15240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𝑥</m:t>
                      </m:r>
                      <m:r>
                        <a:rPr lang="en-GB" sz="1600" b="0" i="1" smtClean="0">
                          <a:solidFill>
                            <a:srgbClr val="FF0000"/>
                          </a:solidFill>
                          <a:latin typeface="Cambria Math"/>
                        </a:rPr>
                        <m:t>=−2</m:t>
                      </m:r>
                      <m:r>
                        <a:rPr lang="en-GB" sz="1600" b="0" i="1" smtClean="0">
                          <a:solidFill>
                            <a:srgbClr val="FF0000"/>
                          </a:solidFill>
                          <a:latin typeface="Cambria Math"/>
                        </a:rPr>
                        <m:t>𝑚</m:t>
                      </m:r>
                      <m:sSup>
                        <m:sSupPr>
                          <m:ctrlPr>
                            <a:rPr lang="en-GB" sz="1600" b="0" i="1" smtClean="0">
                              <a:solidFill>
                                <a:srgbClr val="FF0000"/>
                              </a:solidFill>
                              <a:latin typeface="Cambria Math" panose="02040503050406030204" pitchFamily="18" charset="0"/>
                            </a:rPr>
                          </m:ctrlPr>
                        </m:sSupPr>
                        <m:e>
                          <m:r>
                            <a:rPr lang="en-GB" sz="1600" b="0" i="1" smtClean="0">
                              <a:solidFill>
                                <a:srgbClr val="FF0000"/>
                              </a:solidFill>
                              <a:latin typeface="Cambria Math"/>
                            </a:rPr>
                            <m:t>𝑠</m:t>
                          </m:r>
                        </m:e>
                        <m:sup>
                          <m:r>
                            <a:rPr lang="en-GB" sz="1600" b="0" i="1" smtClean="0">
                              <a:solidFill>
                                <a:srgbClr val="FF0000"/>
                              </a:solidFill>
                              <a:latin typeface="Cambria Math"/>
                            </a:rPr>
                            <m:t>−1</m:t>
                          </m:r>
                        </m:sup>
                      </m:sSup>
                    </m:oMath>
                  </m:oMathPara>
                </a14:m>
                <a:endParaRPr lang="en-GB" sz="1600" dirty="0">
                  <a:solidFill>
                    <a:srgbClr val="FF0000"/>
                  </a:solidFill>
                </a:endParaRPr>
              </a:p>
            </p:txBody>
          </p:sp>
        </mc:Choice>
        <mc:Fallback xmlns="">
          <p:sp>
            <p:nvSpPr>
              <p:cNvPr id="83" name="TextBox 82"/>
              <p:cNvSpPr txBox="1">
                <a:spLocks noRot="1" noChangeAspect="1" noMove="1" noResize="1" noEditPoints="1" noAdjustHandles="1" noChangeArrowheads="1" noChangeShapeType="1" noTextEdit="1"/>
              </p:cNvSpPr>
              <p:nvPr/>
            </p:nvSpPr>
            <p:spPr>
              <a:xfrm>
                <a:off x="457200" y="4800600"/>
                <a:ext cx="1524000" cy="338554"/>
              </a:xfrm>
              <a:prstGeom prst="rect">
                <a:avLst/>
              </a:prstGeom>
              <a:blipFill rotWithShape="1">
                <a:blip r:embed="rId2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4" name="TextBox 83"/>
              <p:cNvSpPr txBox="1"/>
              <p:nvPr/>
            </p:nvSpPr>
            <p:spPr>
              <a:xfrm>
                <a:off x="1981200" y="4800600"/>
                <a:ext cx="13716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𝑦</m:t>
                      </m:r>
                      <m:r>
                        <a:rPr lang="en-GB" sz="1600" b="0" i="1" smtClean="0">
                          <a:solidFill>
                            <a:srgbClr val="FF0000"/>
                          </a:solidFill>
                          <a:latin typeface="Cambria Math"/>
                        </a:rPr>
                        <m:t>=1</m:t>
                      </m:r>
                      <m:r>
                        <a:rPr lang="en-GB" sz="1600" b="0" i="1" smtClean="0">
                          <a:solidFill>
                            <a:srgbClr val="FF0000"/>
                          </a:solidFill>
                          <a:latin typeface="Cambria Math"/>
                        </a:rPr>
                        <m:t>𝑚</m:t>
                      </m:r>
                      <m:sSup>
                        <m:sSupPr>
                          <m:ctrlPr>
                            <a:rPr lang="en-GB" sz="1600" b="0" i="1" smtClean="0">
                              <a:solidFill>
                                <a:srgbClr val="FF0000"/>
                              </a:solidFill>
                              <a:latin typeface="Cambria Math" panose="02040503050406030204" pitchFamily="18" charset="0"/>
                            </a:rPr>
                          </m:ctrlPr>
                        </m:sSupPr>
                        <m:e>
                          <m:r>
                            <a:rPr lang="en-GB" sz="1600" b="0" i="1" smtClean="0">
                              <a:solidFill>
                                <a:srgbClr val="FF0000"/>
                              </a:solidFill>
                              <a:latin typeface="Cambria Math"/>
                            </a:rPr>
                            <m:t>𝑠</m:t>
                          </m:r>
                        </m:e>
                        <m:sup>
                          <m:r>
                            <a:rPr lang="en-GB" sz="1600" b="0" i="1" smtClean="0">
                              <a:solidFill>
                                <a:srgbClr val="FF0000"/>
                              </a:solidFill>
                              <a:latin typeface="Cambria Math"/>
                            </a:rPr>
                            <m:t>−1</m:t>
                          </m:r>
                        </m:sup>
                      </m:sSup>
                    </m:oMath>
                  </m:oMathPara>
                </a14:m>
                <a:endParaRPr lang="en-GB" sz="1600" dirty="0">
                  <a:solidFill>
                    <a:srgbClr val="FF0000"/>
                  </a:solidFill>
                </a:endParaRPr>
              </a:p>
            </p:txBody>
          </p:sp>
        </mc:Choice>
        <mc:Fallback xmlns="">
          <p:sp>
            <p:nvSpPr>
              <p:cNvPr id="84" name="TextBox 83"/>
              <p:cNvSpPr txBox="1">
                <a:spLocks noRot="1" noChangeAspect="1" noMove="1" noResize="1" noEditPoints="1" noAdjustHandles="1" noChangeArrowheads="1" noChangeShapeType="1" noTextEdit="1"/>
              </p:cNvSpPr>
              <p:nvPr/>
            </p:nvSpPr>
            <p:spPr>
              <a:xfrm>
                <a:off x="1981200" y="4800600"/>
                <a:ext cx="1371600" cy="338554"/>
              </a:xfrm>
              <a:prstGeom prst="rect">
                <a:avLst/>
              </a:prstGeom>
              <a:blipFill rotWithShape="1">
                <a:blip r:embed="rId23"/>
                <a:stretch>
                  <a:fillRect b="-1818"/>
                </a:stretch>
              </a:blipFill>
            </p:spPr>
            <p:txBody>
              <a:bodyPr/>
              <a:lstStyle/>
              <a:p>
                <a:r>
                  <a:rPr lang="en-GB">
                    <a:noFill/>
                  </a:rPr>
                  <a:t> </a:t>
                </a:r>
              </a:p>
            </p:txBody>
          </p:sp>
        </mc:Fallback>
      </mc:AlternateContent>
      <p:sp>
        <p:nvSpPr>
          <p:cNvPr id="40" name="Rectangle 39"/>
          <p:cNvSpPr/>
          <p:nvPr/>
        </p:nvSpPr>
        <p:spPr>
          <a:xfrm>
            <a:off x="6629400" y="2895600"/>
            <a:ext cx="1066800" cy="381000"/>
          </a:xfrm>
          <a:prstGeom prst="rect">
            <a:avLst/>
          </a:prstGeom>
          <a:noFill/>
          <a:ln w="3175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41" name="TextBox 40"/>
              <p:cNvSpPr txBox="1"/>
              <p:nvPr/>
            </p:nvSpPr>
            <p:spPr>
              <a:xfrm>
                <a:off x="4169391" y="4278573"/>
                <a:ext cx="2108078"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−1=3</m:t>
                      </m:r>
                      <m:r>
                        <a:rPr lang="en-GB" sz="1600" b="0" i="1" smtClean="0">
                          <a:latin typeface="Cambria Math"/>
                        </a:rPr>
                        <m:t>𝑥</m:t>
                      </m:r>
                      <m:r>
                        <a:rPr lang="en-GB" sz="1600" b="0" i="1" smtClean="0">
                          <a:latin typeface="Cambria Math"/>
                        </a:rPr>
                        <m:t>+5(            )</m:t>
                      </m:r>
                    </m:oMath>
                  </m:oMathPara>
                </a14:m>
                <a:endParaRPr lang="en-GB" sz="1600" dirty="0"/>
              </a:p>
            </p:txBody>
          </p:sp>
        </mc:Choice>
        <mc:Fallback xmlns="">
          <p:sp>
            <p:nvSpPr>
              <p:cNvPr id="41" name="TextBox 40"/>
              <p:cNvSpPr txBox="1">
                <a:spLocks noRot="1" noChangeAspect="1" noMove="1" noResize="1" noEditPoints="1" noAdjustHandles="1" noChangeArrowheads="1" noChangeShapeType="1" noTextEdit="1"/>
              </p:cNvSpPr>
              <p:nvPr/>
            </p:nvSpPr>
            <p:spPr>
              <a:xfrm>
                <a:off x="4169391" y="4278573"/>
                <a:ext cx="2108078" cy="338554"/>
              </a:xfrm>
              <a:prstGeom prst="rect">
                <a:avLst/>
              </a:prstGeom>
              <a:blipFill rotWithShape="1">
                <a:blip r:embed="rId25"/>
                <a:stretch>
                  <a:fillRect b="-1090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6" name="TextBox 85"/>
              <p:cNvSpPr txBox="1"/>
              <p:nvPr/>
            </p:nvSpPr>
            <p:spPr>
              <a:xfrm>
                <a:off x="5427261" y="4267200"/>
                <a:ext cx="705258"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3+</m:t>
                      </m:r>
                      <m:r>
                        <a:rPr lang="en-GB" sz="1600" b="0" i="1" smtClean="0">
                          <a:solidFill>
                            <a:srgbClr val="FF0000"/>
                          </a:solidFill>
                          <a:latin typeface="Cambria Math"/>
                        </a:rPr>
                        <m:t>𝑥</m:t>
                      </m:r>
                    </m:oMath>
                  </m:oMathPara>
                </a14:m>
                <a:endParaRPr lang="en-GB" sz="1600" dirty="0">
                  <a:solidFill>
                    <a:srgbClr val="FF0000"/>
                  </a:solidFill>
                </a:endParaRPr>
              </a:p>
            </p:txBody>
          </p:sp>
        </mc:Choice>
        <mc:Fallback xmlns="">
          <p:sp>
            <p:nvSpPr>
              <p:cNvPr id="86" name="TextBox 85"/>
              <p:cNvSpPr txBox="1">
                <a:spLocks noRot="1" noChangeAspect="1" noMove="1" noResize="1" noEditPoints="1" noAdjustHandles="1" noChangeArrowheads="1" noChangeShapeType="1" noTextEdit="1"/>
              </p:cNvSpPr>
              <p:nvPr/>
            </p:nvSpPr>
            <p:spPr>
              <a:xfrm>
                <a:off x="5427261" y="4267200"/>
                <a:ext cx="705258" cy="338554"/>
              </a:xfrm>
              <a:prstGeom prst="rect">
                <a:avLst/>
              </a:prstGeom>
              <a:blipFill rotWithShape="1">
                <a:blip r:embed="rId2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7" name="TextBox 86"/>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87" name="TextBox 86"/>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2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8" name="TextBox 87"/>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88" name="TextBox 87"/>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2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9" name="TextBox 88"/>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89" name="TextBox 88"/>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2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0" name="TextBox 89"/>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90" name="TextBox 89"/>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3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1" name="TextBox 90"/>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91" name="TextBox 90"/>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31"/>
                <a:stretch>
                  <a:fillRect b="-3846"/>
                </a:stretch>
              </a:blipFill>
            </p:spPr>
            <p:txBody>
              <a:bodyPr/>
              <a:lstStyle/>
              <a:p>
                <a:r>
                  <a:rPr lang="en-GB">
                    <a:noFill/>
                  </a:rPr>
                  <a:t> </a:t>
                </a:r>
              </a:p>
            </p:txBody>
          </p:sp>
        </mc:Fallback>
      </mc:AlternateContent>
      <p:sp>
        <p:nvSpPr>
          <p:cNvPr id="92" name="TextBox 91"/>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32"/>
              </a:rPr>
              <a:t>Applet for collision demonstrations</a:t>
            </a:r>
            <a:endParaRPr lang="en-GB" sz="1400" dirty="0">
              <a:latin typeface="Comic Sans MS" pitchFamily="66" charset="0"/>
            </a:endParaRPr>
          </a:p>
        </p:txBody>
      </p:sp>
      <p:sp>
        <p:nvSpPr>
          <p:cNvPr id="93"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94" name="テキスト ボックス 3">
            <a:extLst>
              <a:ext uri="{FF2B5EF4-FFF2-40B4-BE49-F238E27FC236}">
                <a16:creationId xmlns:a16="http://schemas.microsoft.com/office/drawing/2014/main" id="{6B541AC0-0713-47D7-9D98-F34D1BB5D915}"/>
              </a:ext>
            </a:extLst>
          </p:cNvPr>
          <p:cNvSpPr txBox="1"/>
          <p:nvPr/>
        </p:nvSpPr>
        <p:spPr>
          <a:xfrm>
            <a:off x="8649954" y="6488668"/>
            <a:ext cx="471604" cy="369332"/>
          </a:xfrm>
          <a:prstGeom prst="rect">
            <a:avLst/>
          </a:prstGeom>
          <a:noFill/>
        </p:spPr>
        <p:txBody>
          <a:bodyPr wrap="none" rtlCol="0">
            <a:spAutoFit/>
          </a:bodyPr>
          <a:lstStyle/>
          <a:p>
            <a:r>
              <a:rPr lang="en-US" dirty="0">
                <a:latin typeface="Comic Sans MS" panose="030F0702030302020204" pitchFamily="66" charset="0"/>
              </a:rPr>
              <a:t>4C</a:t>
            </a:r>
            <a:endParaRPr lang="en-GB"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3852136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2"/>
                                        </p:tgtEl>
                                        <p:attrNameLst>
                                          <p:attrName>style.visibility</p:attrName>
                                        </p:attrNameLst>
                                      </p:cBhvr>
                                      <p:to>
                                        <p:strVal val="visible"/>
                                      </p:to>
                                    </p:set>
                                    <p:animEffect transition="in" filter="blinds(horizontal)">
                                      <p:cBhvr>
                                        <p:cTn id="7" dur="500"/>
                                        <p:tgtEl>
                                          <p:spTgt spid="6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3"/>
                                        </p:tgtEl>
                                        <p:attrNameLst>
                                          <p:attrName>style.visibility</p:attrName>
                                        </p:attrNameLst>
                                      </p:cBhvr>
                                      <p:to>
                                        <p:strVal val="visible"/>
                                      </p:to>
                                    </p:set>
                                    <p:animEffect transition="in" filter="blinds(horizontal)">
                                      <p:cBhvr>
                                        <p:cTn id="10" dur="500"/>
                                        <p:tgtEl>
                                          <p:spTgt spid="63"/>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59"/>
                                        </p:tgtEl>
                                        <p:attrNameLst>
                                          <p:attrName>style.visibility</p:attrName>
                                        </p:attrNameLst>
                                      </p:cBhvr>
                                      <p:to>
                                        <p:strVal val="visible"/>
                                      </p:to>
                                    </p:set>
                                    <p:animEffect transition="in" filter="blinds(horizontal)">
                                      <p:cBhvr>
                                        <p:cTn id="13" dur="500"/>
                                        <p:tgtEl>
                                          <p:spTgt spid="59"/>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49"/>
                                        </p:tgtEl>
                                        <p:attrNameLst>
                                          <p:attrName>style.visibility</p:attrName>
                                        </p:attrNameLst>
                                      </p:cBhvr>
                                      <p:to>
                                        <p:strVal val="visible"/>
                                      </p:to>
                                    </p:set>
                                    <p:animEffect transition="in" filter="blinds(horizontal)">
                                      <p:cBhvr>
                                        <p:cTn id="16" dur="500"/>
                                        <p:tgtEl>
                                          <p:spTgt spid="49"/>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nodeType="clickEffect">
                                  <p:stCondLst>
                                    <p:cond delay="0"/>
                                  </p:stCondLst>
                                  <p:childTnLst>
                                    <p:set>
                                      <p:cBhvr>
                                        <p:cTn id="20" dur="1" fill="hold">
                                          <p:stCondLst>
                                            <p:cond delay="0"/>
                                          </p:stCondLst>
                                        </p:cTn>
                                        <p:tgtEl>
                                          <p:spTgt spid="60"/>
                                        </p:tgtEl>
                                        <p:attrNameLst>
                                          <p:attrName>style.visibility</p:attrName>
                                        </p:attrNameLst>
                                      </p:cBhvr>
                                      <p:to>
                                        <p:strVal val="visible"/>
                                      </p:to>
                                    </p:set>
                                    <p:animEffect transition="in" filter="blinds(horizontal)">
                                      <p:cBhvr>
                                        <p:cTn id="21" dur="500"/>
                                        <p:tgtEl>
                                          <p:spTgt spid="60"/>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61"/>
                                        </p:tgtEl>
                                        <p:attrNameLst>
                                          <p:attrName>style.visibility</p:attrName>
                                        </p:attrNameLst>
                                      </p:cBhvr>
                                      <p:to>
                                        <p:strVal val="visible"/>
                                      </p:to>
                                    </p:set>
                                    <p:animEffect transition="in" filter="blinds(horizontal)">
                                      <p:cBhvr>
                                        <p:cTn id="26" dur="500"/>
                                        <p:tgtEl>
                                          <p:spTgt spid="61"/>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64"/>
                                        </p:tgtEl>
                                        <p:attrNameLst>
                                          <p:attrName>style.visibility</p:attrName>
                                        </p:attrNameLst>
                                      </p:cBhvr>
                                      <p:to>
                                        <p:strVal val="visible"/>
                                      </p:to>
                                    </p:set>
                                    <p:animEffect transition="in" filter="blinds(horizontal)">
                                      <p:cBhvr>
                                        <p:cTn id="31" dur="500"/>
                                        <p:tgtEl>
                                          <p:spTgt spid="64"/>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65"/>
                                        </p:tgtEl>
                                        <p:attrNameLst>
                                          <p:attrName>style.visibility</p:attrName>
                                        </p:attrNameLst>
                                      </p:cBhvr>
                                      <p:to>
                                        <p:strVal val="visible"/>
                                      </p:to>
                                    </p:set>
                                    <p:animEffect transition="in" filter="blinds(horizontal)">
                                      <p:cBhvr>
                                        <p:cTn id="36" dur="500"/>
                                        <p:tgtEl>
                                          <p:spTgt spid="65"/>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73"/>
                                        </p:tgtEl>
                                        <p:attrNameLst>
                                          <p:attrName>style.visibility</p:attrName>
                                        </p:attrNameLst>
                                      </p:cBhvr>
                                      <p:to>
                                        <p:strVal val="visible"/>
                                      </p:to>
                                    </p:set>
                                    <p:animEffect transition="in" filter="blinds(horizontal)">
                                      <p:cBhvr>
                                        <p:cTn id="41" dur="500"/>
                                        <p:tgtEl>
                                          <p:spTgt spid="73"/>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74"/>
                                        </p:tgtEl>
                                        <p:attrNameLst>
                                          <p:attrName>style.visibility</p:attrName>
                                        </p:attrNameLst>
                                      </p:cBhvr>
                                      <p:to>
                                        <p:strVal val="visible"/>
                                      </p:to>
                                    </p:set>
                                    <p:animEffect transition="in" filter="blinds(horizontal)">
                                      <p:cBhvr>
                                        <p:cTn id="46" dur="500"/>
                                        <p:tgtEl>
                                          <p:spTgt spid="74"/>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40"/>
                                        </p:tgtEl>
                                        <p:attrNameLst>
                                          <p:attrName>style.visibility</p:attrName>
                                        </p:attrNameLst>
                                      </p:cBhvr>
                                      <p:to>
                                        <p:strVal val="visible"/>
                                      </p:to>
                                    </p:set>
                                    <p:animEffect transition="in" filter="blinds(horizontal)">
                                      <p:cBhvr>
                                        <p:cTn id="51" dur="500"/>
                                        <p:tgtEl>
                                          <p:spTgt spid="40"/>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41"/>
                                        </p:tgtEl>
                                        <p:attrNameLst>
                                          <p:attrName>style.visibility</p:attrName>
                                        </p:attrNameLst>
                                      </p:cBhvr>
                                      <p:to>
                                        <p:strVal val="visible"/>
                                      </p:to>
                                    </p:set>
                                    <p:animEffect transition="in" filter="blinds(horizontal)">
                                      <p:cBhvr>
                                        <p:cTn id="56" dur="500"/>
                                        <p:tgtEl>
                                          <p:spTgt spid="41"/>
                                        </p:tgtEl>
                                      </p:cBhvr>
                                    </p:animEffect>
                                  </p:childTnLst>
                                </p:cTn>
                              </p:par>
                              <p:par>
                                <p:cTn id="57" presetID="3" presetClass="entr" presetSubtype="10" fill="hold" grpId="0" nodeType="withEffect">
                                  <p:stCondLst>
                                    <p:cond delay="0"/>
                                  </p:stCondLst>
                                  <p:childTnLst>
                                    <p:set>
                                      <p:cBhvr>
                                        <p:cTn id="58" dur="1" fill="hold">
                                          <p:stCondLst>
                                            <p:cond delay="0"/>
                                          </p:stCondLst>
                                        </p:cTn>
                                        <p:tgtEl>
                                          <p:spTgt spid="86"/>
                                        </p:tgtEl>
                                        <p:attrNameLst>
                                          <p:attrName>style.visibility</p:attrName>
                                        </p:attrNameLst>
                                      </p:cBhvr>
                                      <p:to>
                                        <p:strVal val="visible"/>
                                      </p:to>
                                    </p:set>
                                    <p:animEffect transition="in" filter="blinds(horizontal)">
                                      <p:cBhvr>
                                        <p:cTn id="59" dur="500"/>
                                        <p:tgtEl>
                                          <p:spTgt spid="86"/>
                                        </p:tgtEl>
                                      </p:cBhvr>
                                    </p:animEffect>
                                  </p:childTnLst>
                                </p:cTn>
                              </p:par>
                            </p:childTnLst>
                          </p:cTn>
                        </p:par>
                      </p:childTnLst>
                    </p:cTn>
                  </p:par>
                  <p:par>
                    <p:cTn id="60" fill="hold">
                      <p:stCondLst>
                        <p:cond delay="indefinite"/>
                      </p:stCondLst>
                      <p:childTnLst>
                        <p:par>
                          <p:cTn id="61" fill="hold">
                            <p:stCondLst>
                              <p:cond delay="0"/>
                            </p:stCondLst>
                            <p:childTnLst>
                              <p:par>
                                <p:cTn id="62" presetID="3" presetClass="exit" presetSubtype="10" fill="hold" grpId="1" nodeType="clickEffect">
                                  <p:stCondLst>
                                    <p:cond delay="0"/>
                                  </p:stCondLst>
                                  <p:childTnLst>
                                    <p:animEffect transition="out" filter="blinds(horizontal)">
                                      <p:cBhvr>
                                        <p:cTn id="63" dur="500"/>
                                        <p:tgtEl>
                                          <p:spTgt spid="40"/>
                                        </p:tgtEl>
                                      </p:cBhvr>
                                    </p:animEffect>
                                    <p:set>
                                      <p:cBhvr>
                                        <p:cTn id="64" dur="1" fill="hold">
                                          <p:stCondLst>
                                            <p:cond delay="499"/>
                                          </p:stCondLst>
                                        </p:cTn>
                                        <p:tgtEl>
                                          <p:spTgt spid="40"/>
                                        </p:tgtEl>
                                        <p:attrNameLst>
                                          <p:attrName>style.visibility</p:attrName>
                                        </p:attrNameLst>
                                      </p:cBhvr>
                                      <p:to>
                                        <p:strVal val="hidden"/>
                                      </p:to>
                                    </p:set>
                                  </p:childTnLst>
                                </p:cTn>
                              </p:par>
                            </p:childTnLst>
                          </p:cTn>
                        </p:par>
                      </p:childTnLst>
                    </p:cTn>
                  </p:par>
                  <p:par>
                    <p:cTn id="65" fill="hold">
                      <p:stCondLst>
                        <p:cond delay="indefinite"/>
                      </p:stCondLst>
                      <p:childTnLst>
                        <p:par>
                          <p:cTn id="66" fill="hold">
                            <p:stCondLst>
                              <p:cond delay="0"/>
                            </p:stCondLst>
                            <p:childTnLst>
                              <p:par>
                                <p:cTn id="67" presetID="3" presetClass="entr" presetSubtype="10" fill="hold" grpId="0" nodeType="clickEffect">
                                  <p:stCondLst>
                                    <p:cond delay="0"/>
                                  </p:stCondLst>
                                  <p:childTnLst>
                                    <p:set>
                                      <p:cBhvr>
                                        <p:cTn id="68" dur="1" fill="hold">
                                          <p:stCondLst>
                                            <p:cond delay="0"/>
                                          </p:stCondLst>
                                        </p:cTn>
                                        <p:tgtEl>
                                          <p:spTgt spid="75"/>
                                        </p:tgtEl>
                                        <p:attrNameLst>
                                          <p:attrName>style.visibility</p:attrName>
                                        </p:attrNameLst>
                                      </p:cBhvr>
                                      <p:to>
                                        <p:strVal val="visible"/>
                                      </p:to>
                                    </p:set>
                                    <p:animEffect transition="in" filter="blinds(horizontal)">
                                      <p:cBhvr>
                                        <p:cTn id="69" dur="500"/>
                                        <p:tgtEl>
                                          <p:spTgt spid="75"/>
                                        </p:tgtEl>
                                      </p:cBhvr>
                                    </p:animEffect>
                                  </p:childTnLst>
                                </p:cTn>
                              </p:par>
                            </p:childTnLst>
                          </p:cTn>
                        </p:par>
                      </p:childTnLst>
                    </p:cTn>
                  </p:par>
                  <p:par>
                    <p:cTn id="70" fill="hold">
                      <p:stCondLst>
                        <p:cond delay="indefinite"/>
                      </p:stCondLst>
                      <p:childTnLst>
                        <p:par>
                          <p:cTn id="71" fill="hold">
                            <p:stCondLst>
                              <p:cond delay="0"/>
                            </p:stCondLst>
                            <p:childTnLst>
                              <p:par>
                                <p:cTn id="72" presetID="3" presetClass="entr" presetSubtype="10" fill="hold" grpId="0" nodeType="clickEffect">
                                  <p:stCondLst>
                                    <p:cond delay="0"/>
                                  </p:stCondLst>
                                  <p:childTnLst>
                                    <p:set>
                                      <p:cBhvr>
                                        <p:cTn id="73" dur="1" fill="hold">
                                          <p:stCondLst>
                                            <p:cond delay="0"/>
                                          </p:stCondLst>
                                        </p:cTn>
                                        <p:tgtEl>
                                          <p:spTgt spid="79"/>
                                        </p:tgtEl>
                                        <p:attrNameLst>
                                          <p:attrName>style.visibility</p:attrName>
                                        </p:attrNameLst>
                                      </p:cBhvr>
                                      <p:to>
                                        <p:strVal val="visible"/>
                                      </p:to>
                                    </p:set>
                                    <p:animEffect transition="in" filter="blinds(horizontal)">
                                      <p:cBhvr>
                                        <p:cTn id="74" dur="500"/>
                                        <p:tgtEl>
                                          <p:spTgt spid="79"/>
                                        </p:tgtEl>
                                      </p:cBhvr>
                                    </p:animEffect>
                                  </p:childTnLst>
                                </p:cTn>
                              </p:par>
                            </p:childTnLst>
                          </p:cTn>
                        </p:par>
                      </p:childTnLst>
                    </p:cTn>
                  </p:par>
                  <p:par>
                    <p:cTn id="75" fill="hold">
                      <p:stCondLst>
                        <p:cond delay="indefinite"/>
                      </p:stCondLst>
                      <p:childTnLst>
                        <p:par>
                          <p:cTn id="76" fill="hold">
                            <p:stCondLst>
                              <p:cond delay="0"/>
                            </p:stCondLst>
                            <p:childTnLst>
                              <p:par>
                                <p:cTn id="77" presetID="3" presetClass="entr" presetSubtype="10" fill="hold" grpId="0" nodeType="clickEffect">
                                  <p:stCondLst>
                                    <p:cond delay="0"/>
                                  </p:stCondLst>
                                  <p:childTnLst>
                                    <p:set>
                                      <p:cBhvr>
                                        <p:cTn id="78" dur="1" fill="hold">
                                          <p:stCondLst>
                                            <p:cond delay="0"/>
                                          </p:stCondLst>
                                        </p:cTn>
                                        <p:tgtEl>
                                          <p:spTgt spid="67"/>
                                        </p:tgtEl>
                                        <p:attrNameLst>
                                          <p:attrName>style.visibility</p:attrName>
                                        </p:attrNameLst>
                                      </p:cBhvr>
                                      <p:to>
                                        <p:strVal val="visible"/>
                                      </p:to>
                                    </p:set>
                                    <p:animEffect transition="in" filter="blinds(horizontal)">
                                      <p:cBhvr>
                                        <p:cTn id="79" dur="500"/>
                                        <p:tgtEl>
                                          <p:spTgt spid="67"/>
                                        </p:tgtEl>
                                      </p:cBhvr>
                                    </p:animEffect>
                                  </p:childTnLst>
                                </p:cTn>
                              </p:par>
                            </p:childTnLst>
                          </p:cTn>
                        </p:par>
                      </p:childTnLst>
                    </p:cTn>
                  </p:par>
                  <p:par>
                    <p:cTn id="80" fill="hold">
                      <p:stCondLst>
                        <p:cond delay="indefinite"/>
                      </p:stCondLst>
                      <p:childTnLst>
                        <p:par>
                          <p:cTn id="81" fill="hold">
                            <p:stCondLst>
                              <p:cond delay="0"/>
                            </p:stCondLst>
                            <p:childTnLst>
                              <p:par>
                                <p:cTn id="82" presetID="3" presetClass="entr" presetSubtype="10" fill="hold" grpId="0" nodeType="clickEffect">
                                  <p:stCondLst>
                                    <p:cond delay="0"/>
                                  </p:stCondLst>
                                  <p:childTnLst>
                                    <p:set>
                                      <p:cBhvr>
                                        <p:cTn id="83" dur="1" fill="hold">
                                          <p:stCondLst>
                                            <p:cond delay="0"/>
                                          </p:stCondLst>
                                        </p:cTn>
                                        <p:tgtEl>
                                          <p:spTgt spid="76"/>
                                        </p:tgtEl>
                                        <p:attrNameLst>
                                          <p:attrName>style.visibility</p:attrName>
                                        </p:attrNameLst>
                                      </p:cBhvr>
                                      <p:to>
                                        <p:strVal val="visible"/>
                                      </p:to>
                                    </p:set>
                                    <p:animEffect transition="in" filter="blinds(horizontal)">
                                      <p:cBhvr>
                                        <p:cTn id="84" dur="500"/>
                                        <p:tgtEl>
                                          <p:spTgt spid="76"/>
                                        </p:tgtEl>
                                      </p:cBhvr>
                                    </p:animEffect>
                                  </p:childTnLst>
                                </p:cTn>
                              </p:par>
                            </p:childTnLst>
                          </p:cTn>
                        </p:par>
                      </p:childTnLst>
                    </p:cTn>
                  </p:par>
                  <p:par>
                    <p:cTn id="85" fill="hold">
                      <p:stCondLst>
                        <p:cond delay="indefinite"/>
                      </p:stCondLst>
                      <p:childTnLst>
                        <p:par>
                          <p:cTn id="86" fill="hold">
                            <p:stCondLst>
                              <p:cond delay="0"/>
                            </p:stCondLst>
                            <p:childTnLst>
                              <p:par>
                                <p:cTn id="87" presetID="3" presetClass="entr" presetSubtype="10" fill="hold" grpId="0" nodeType="clickEffect">
                                  <p:stCondLst>
                                    <p:cond delay="0"/>
                                  </p:stCondLst>
                                  <p:childTnLst>
                                    <p:set>
                                      <p:cBhvr>
                                        <p:cTn id="88" dur="1" fill="hold">
                                          <p:stCondLst>
                                            <p:cond delay="0"/>
                                          </p:stCondLst>
                                        </p:cTn>
                                        <p:tgtEl>
                                          <p:spTgt spid="80"/>
                                        </p:tgtEl>
                                        <p:attrNameLst>
                                          <p:attrName>style.visibility</p:attrName>
                                        </p:attrNameLst>
                                      </p:cBhvr>
                                      <p:to>
                                        <p:strVal val="visible"/>
                                      </p:to>
                                    </p:set>
                                    <p:animEffect transition="in" filter="blinds(horizontal)">
                                      <p:cBhvr>
                                        <p:cTn id="89" dur="500"/>
                                        <p:tgtEl>
                                          <p:spTgt spid="80"/>
                                        </p:tgtEl>
                                      </p:cBhvr>
                                    </p:animEffect>
                                  </p:childTnLst>
                                </p:cTn>
                              </p:par>
                            </p:childTnLst>
                          </p:cTn>
                        </p:par>
                      </p:childTnLst>
                    </p:cTn>
                  </p:par>
                  <p:par>
                    <p:cTn id="90" fill="hold">
                      <p:stCondLst>
                        <p:cond delay="indefinite"/>
                      </p:stCondLst>
                      <p:childTnLst>
                        <p:par>
                          <p:cTn id="91" fill="hold">
                            <p:stCondLst>
                              <p:cond delay="0"/>
                            </p:stCondLst>
                            <p:childTnLst>
                              <p:par>
                                <p:cTn id="92" presetID="3" presetClass="entr" presetSubtype="10" fill="hold" grpId="0" nodeType="clickEffect">
                                  <p:stCondLst>
                                    <p:cond delay="0"/>
                                  </p:stCondLst>
                                  <p:childTnLst>
                                    <p:set>
                                      <p:cBhvr>
                                        <p:cTn id="93" dur="1" fill="hold">
                                          <p:stCondLst>
                                            <p:cond delay="0"/>
                                          </p:stCondLst>
                                        </p:cTn>
                                        <p:tgtEl>
                                          <p:spTgt spid="68"/>
                                        </p:tgtEl>
                                        <p:attrNameLst>
                                          <p:attrName>style.visibility</p:attrName>
                                        </p:attrNameLst>
                                      </p:cBhvr>
                                      <p:to>
                                        <p:strVal val="visible"/>
                                      </p:to>
                                    </p:set>
                                    <p:animEffect transition="in" filter="blinds(horizontal)">
                                      <p:cBhvr>
                                        <p:cTn id="94" dur="500"/>
                                        <p:tgtEl>
                                          <p:spTgt spid="68"/>
                                        </p:tgtEl>
                                      </p:cBhvr>
                                    </p:animEffect>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77"/>
                                        </p:tgtEl>
                                        <p:attrNameLst>
                                          <p:attrName>style.visibility</p:attrName>
                                        </p:attrNameLst>
                                      </p:cBhvr>
                                      <p:to>
                                        <p:strVal val="visible"/>
                                      </p:to>
                                    </p:set>
                                    <p:animEffect transition="in" filter="blinds(horizontal)">
                                      <p:cBhvr>
                                        <p:cTn id="99" dur="500"/>
                                        <p:tgtEl>
                                          <p:spTgt spid="77"/>
                                        </p:tgtEl>
                                      </p:cBhvr>
                                    </p:animEffect>
                                  </p:childTnLst>
                                </p:cTn>
                              </p:par>
                            </p:childTnLst>
                          </p:cTn>
                        </p:par>
                      </p:childTnLst>
                    </p:cTn>
                  </p:par>
                  <p:par>
                    <p:cTn id="100" fill="hold">
                      <p:stCondLst>
                        <p:cond delay="indefinite"/>
                      </p:stCondLst>
                      <p:childTnLst>
                        <p:par>
                          <p:cTn id="101" fill="hold">
                            <p:stCondLst>
                              <p:cond delay="0"/>
                            </p:stCondLst>
                            <p:childTnLst>
                              <p:par>
                                <p:cTn id="102" presetID="3" presetClass="entr" presetSubtype="10" fill="hold" grpId="0" nodeType="clickEffect">
                                  <p:stCondLst>
                                    <p:cond delay="0"/>
                                  </p:stCondLst>
                                  <p:childTnLst>
                                    <p:set>
                                      <p:cBhvr>
                                        <p:cTn id="103" dur="1" fill="hold">
                                          <p:stCondLst>
                                            <p:cond delay="0"/>
                                          </p:stCondLst>
                                        </p:cTn>
                                        <p:tgtEl>
                                          <p:spTgt spid="81"/>
                                        </p:tgtEl>
                                        <p:attrNameLst>
                                          <p:attrName>style.visibility</p:attrName>
                                        </p:attrNameLst>
                                      </p:cBhvr>
                                      <p:to>
                                        <p:strVal val="visible"/>
                                      </p:to>
                                    </p:set>
                                    <p:animEffect transition="in" filter="blinds(horizontal)">
                                      <p:cBhvr>
                                        <p:cTn id="104" dur="500"/>
                                        <p:tgtEl>
                                          <p:spTgt spid="81"/>
                                        </p:tgtEl>
                                      </p:cBhvr>
                                    </p:animEffect>
                                  </p:childTnLst>
                                </p:cTn>
                              </p:par>
                            </p:childTnLst>
                          </p:cTn>
                        </p:par>
                      </p:childTnLst>
                    </p:cTn>
                  </p:par>
                  <p:par>
                    <p:cTn id="105" fill="hold">
                      <p:stCondLst>
                        <p:cond delay="indefinite"/>
                      </p:stCondLst>
                      <p:childTnLst>
                        <p:par>
                          <p:cTn id="106" fill="hold">
                            <p:stCondLst>
                              <p:cond delay="0"/>
                            </p:stCondLst>
                            <p:childTnLst>
                              <p:par>
                                <p:cTn id="107" presetID="3" presetClass="entr" presetSubtype="10" fill="hold" grpId="0" nodeType="clickEffect">
                                  <p:stCondLst>
                                    <p:cond delay="0"/>
                                  </p:stCondLst>
                                  <p:childTnLst>
                                    <p:set>
                                      <p:cBhvr>
                                        <p:cTn id="108" dur="1" fill="hold">
                                          <p:stCondLst>
                                            <p:cond delay="0"/>
                                          </p:stCondLst>
                                        </p:cTn>
                                        <p:tgtEl>
                                          <p:spTgt spid="69"/>
                                        </p:tgtEl>
                                        <p:attrNameLst>
                                          <p:attrName>style.visibility</p:attrName>
                                        </p:attrNameLst>
                                      </p:cBhvr>
                                      <p:to>
                                        <p:strVal val="visible"/>
                                      </p:to>
                                    </p:set>
                                    <p:animEffect transition="in" filter="blinds(horizontal)">
                                      <p:cBhvr>
                                        <p:cTn id="109" dur="500"/>
                                        <p:tgtEl>
                                          <p:spTgt spid="69"/>
                                        </p:tgtEl>
                                      </p:cBhvr>
                                    </p:animEffect>
                                  </p:childTnLst>
                                </p:cTn>
                              </p:par>
                            </p:childTnLst>
                          </p:cTn>
                        </p:par>
                      </p:childTnLst>
                    </p:cTn>
                  </p:par>
                  <p:par>
                    <p:cTn id="110" fill="hold">
                      <p:stCondLst>
                        <p:cond delay="indefinite"/>
                      </p:stCondLst>
                      <p:childTnLst>
                        <p:par>
                          <p:cTn id="111" fill="hold">
                            <p:stCondLst>
                              <p:cond delay="0"/>
                            </p:stCondLst>
                            <p:childTnLst>
                              <p:par>
                                <p:cTn id="112" presetID="3" presetClass="entr" presetSubtype="10" fill="hold" grpId="0" nodeType="clickEffect">
                                  <p:stCondLst>
                                    <p:cond delay="0"/>
                                  </p:stCondLst>
                                  <p:childTnLst>
                                    <p:set>
                                      <p:cBhvr>
                                        <p:cTn id="113" dur="1" fill="hold">
                                          <p:stCondLst>
                                            <p:cond delay="0"/>
                                          </p:stCondLst>
                                        </p:cTn>
                                        <p:tgtEl>
                                          <p:spTgt spid="78"/>
                                        </p:tgtEl>
                                        <p:attrNameLst>
                                          <p:attrName>style.visibility</p:attrName>
                                        </p:attrNameLst>
                                      </p:cBhvr>
                                      <p:to>
                                        <p:strVal val="visible"/>
                                      </p:to>
                                    </p:set>
                                    <p:animEffect transition="in" filter="blinds(horizontal)">
                                      <p:cBhvr>
                                        <p:cTn id="114" dur="500"/>
                                        <p:tgtEl>
                                          <p:spTgt spid="78"/>
                                        </p:tgtEl>
                                      </p:cBhvr>
                                    </p:animEffect>
                                  </p:childTnLst>
                                </p:cTn>
                              </p:par>
                            </p:childTnLst>
                          </p:cTn>
                        </p:par>
                      </p:childTnLst>
                    </p:cTn>
                  </p:par>
                  <p:par>
                    <p:cTn id="115" fill="hold">
                      <p:stCondLst>
                        <p:cond delay="indefinite"/>
                      </p:stCondLst>
                      <p:childTnLst>
                        <p:par>
                          <p:cTn id="116" fill="hold">
                            <p:stCondLst>
                              <p:cond delay="0"/>
                            </p:stCondLst>
                            <p:childTnLst>
                              <p:par>
                                <p:cTn id="117" presetID="3" presetClass="entr" presetSubtype="10" fill="hold" grpId="0" nodeType="clickEffect">
                                  <p:stCondLst>
                                    <p:cond delay="0"/>
                                  </p:stCondLst>
                                  <p:childTnLst>
                                    <p:set>
                                      <p:cBhvr>
                                        <p:cTn id="118" dur="1" fill="hold">
                                          <p:stCondLst>
                                            <p:cond delay="0"/>
                                          </p:stCondLst>
                                        </p:cTn>
                                        <p:tgtEl>
                                          <p:spTgt spid="82"/>
                                        </p:tgtEl>
                                        <p:attrNameLst>
                                          <p:attrName>style.visibility</p:attrName>
                                        </p:attrNameLst>
                                      </p:cBhvr>
                                      <p:to>
                                        <p:strVal val="visible"/>
                                      </p:to>
                                    </p:set>
                                    <p:animEffect transition="in" filter="blinds(horizontal)">
                                      <p:cBhvr>
                                        <p:cTn id="119" dur="500"/>
                                        <p:tgtEl>
                                          <p:spTgt spid="82"/>
                                        </p:tgtEl>
                                      </p:cBhvr>
                                    </p:animEffect>
                                  </p:childTnLst>
                                </p:cTn>
                              </p:par>
                            </p:childTnLst>
                          </p:cTn>
                        </p:par>
                      </p:childTnLst>
                    </p:cTn>
                  </p:par>
                  <p:par>
                    <p:cTn id="120" fill="hold">
                      <p:stCondLst>
                        <p:cond delay="indefinite"/>
                      </p:stCondLst>
                      <p:childTnLst>
                        <p:par>
                          <p:cTn id="121" fill="hold">
                            <p:stCondLst>
                              <p:cond delay="0"/>
                            </p:stCondLst>
                            <p:childTnLst>
                              <p:par>
                                <p:cTn id="122" presetID="3" presetClass="entr" presetSubtype="10" fill="hold" grpId="0" nodeType="clickEffect">
                                  <p:stCondLst>
                                    <p:cond delay="0"/>
                                  </p:stCondLst>
                                  <p:childTnLst>
                                    <p:set>
                                      <p:cBhvr>
                                        <p:cTn id="123" dur="1" fill="hold">
                                          <p:stCondLst>
                                            <p:cond delay="0"/>
                                          </p:stCondLst>
                                        </p:cTn>
                                        <p:tgtEl>
                                          <p:spTgt spid="70"/>
                                        </p:tgtEl>
                                        <p:attrNameLst>
                                          <p:attrName>style.visibility</p:attrName>
                                        </p:attrNameLst>
                                      </p:cBhvr>
                                      <p:to>
                                        <p:strVal val="visible"/>
                                      </p:to>
                                    </p:set>
                                    <p:animEffect transition="in" filter="blinds(horizontal)">
                                      <p:cBhvr>
                                        <p:cTn id="124" dur="500"/>
                                        <p:tgtEl>
                                          <p:spTgt spid="70"/>
                                        </p:tgtEl>
                                      </p:cBhvr>
                                    </p:animEffect>
                                  </p:childTnLst>
                                </p:cTn>
                              </p:par>
                            </p:childTnLst>
                          </p:cTn>
                        </p:par>
                      </p:childTnLst>
                    </p:cTn>
                  </p:par>
                  <p:par>
                    <p:cTn id="125" fill="hold">
                      <p:stCondLst>
                        <p:cond delay="indefinite"/>
                      </p:stCondLst>
                      <p:childTnLst>
                        <p:par>
                          <p:cTn id="126" fill="hold">
                            <p:stCondLst>
                              <p:cond delay="0"/>
                            </p:stCondLst>
                            <p:childTnLst>
                              <p:par>
                                <p:cTn id="127" presetID="3" presetClass="entr" presetSubtype="10" fill="hold" grpId="0" nodeType="clickEffect">
                                  <p:stCondLst>
                                    <p:cond delay="0"/>
                                  </p:stCondLst>
                                  <p:childTnLst>
                                    <p:set>
                                      <p:cBhvr>
                                        <p:cTn id="128" dur="1" fill="hold">
                                          <p:stCondLst>
                                            <p:cond delay="0"/>
                                          </p:stCondLst>
                                        </p:cTn>
                                        <p:tgtEl>
                                          <p:spTgt spid="71"/>
                                        </p:tgtEl>
                                        <p:attrNameLst>
                                          <p:attrName>style.visibility</p:attrName>
                                        </p:attrNameLst>
                                      </p:cBhvr>
                                      <p:to>
                                        <p:strVal val="visible"/>
                                      </p:to>
                                    </p:set>
                                    <p:animEffect transition="in" filter="blinds(horizontal)">
                                      <p:cBhvr>
                                        <p:cTn id="129" dur="500"/>
                                        <p:tgtEl>
                                          <p:spTgt spid="71"/>
                                        </p:tgtEl>
                                      </p:cBhvr>
                                    </p:animEffect>
                                  </p:childTnLst>
                                </p:cTn>
                              </p:par>
                            </p:childTnLst>
                          </p:cTn>
                        </p:par>
                      </p:childTnLst>
                    </p:cTn>
                  </p:par>
                  <p:par>
                    <p:cTn id="130" fill="hold">
                      <p:stCondLst>
                        <p:cond delay="indefinite"/>
                      </p:stCondLst>
                      <p:childTnLst>
                        <p:par>
                          <p:cTn id="131" fill="hold">
                            <p:stCondLst>
                              <p:cond delay="0"/>
                            </p:stCondLst>
                            <p:childTnLst>
                              <p:par>
                                <p:cTn id="132" presetID="3" presetClass="entr" presetSubtype="10" fill="hold" grpId="0" nodeType="clickEffect">
                                  <p:stCondLst>
                                    <p:cond delay="0"/>
                                  </p:stCondLst>
                                  <p:childTnLst>
                                    <p:set>
                                      <p:cBhvr>
                                        <p:cTn id="133" dur="1" fill="hold">
                                          <p:stCondLst>
                                            <p:cond delay="0"/>
                                          </p:stCondLst>
                                        </p:cTn>
                                        <p:tgtEl>
                                          <p:spTgt spid="72"/>
                                        </p:tgtEl>
                                        <p:attrNameLst>
                                          <p:attrName>style.visibility</p:attrName>
                                        </p:attrNameLst>
                                      </p:cBhvr>
                                      <p:to>
                                        <p:strVal val="visible"/>
                                      </p:to>
                                    </p:set>
                                    <p:animEffect transition="in" filter="blinds(horizontal)">
                                      <p:cBhvr>
                                        <p:cTn id="134" dur="500"/>
                                        <p:tgtEl>
                                          <p:spTgt spid="72"/>
                                        </p:tgtEl>
                                      </p:cBhvr>
                                    </p:animEffect>
                                  </p:childTnLst>
                                </p:cTn>
                              </p:par>
                            </p:childTnLst>
                          </p:cTn>
                        </p:par>
                      </p:childTnLst>
                    </p:cTn>
                  </p:par>
                  <p:par>
                    <p:cTn id="135" fill="hold">
                      <p:stCondLst>
                        <p:cond delay="indefinite"/>
                      </p:stCondLst>
                      <p:childTnLst>
                        <p:par>
                          <p:cTn id="136" fill="hold">
                            <p:stCondLst>
                              <p:cond delay="0"/>
                            </p:stCondLst>
                            <p:childTnLst>
                              <p:par>
                                <p:cTn id="137" presetID="3" presetClass="entr" presetSubtype="10" fill="hold" grpId="0" nodeType="clickEffect">
                                  <p:stCondLst>
                                    <p:cond delay="0"/>
                                  </p:stCondLst>
                                  <p:childTnLst>
                                    <p:set>
                                      <p:cBhvr>
                                        <p:cTn id="138" dur="1" fill="hold">
                                          <p:stCondLst>
                                            <p:cond delay="0"/>
                                          </p:stCondLst>
                                        </p:cTn>
                                        <p:tgtEl>
                                          <p:spTgt spid="83"/>
                                        </p:tgtEl>
                                        <p:attrNameLst>
                                          <p:attrName>style.visibility</p:attrName>
                                        </p:attrNameLst>
                                      </p:cBhvr>
                                      <p:to>
                                        <p:strVal val="visible"/>
                                      </p:to>
                                    </p:set>
                                    <p:animEffect transition="in" filter="blinds(horizontal)">
                                      <p:cBhvr>
                                        <p:cTn id="139" dur="500"/>
                                        <p:tgtEl>
                                          <p:spTgt spid="83"/>
                                        </p:tgtEl>
                                      </p:cBhvr>
                                    </p:animEffect>
                                  </p:childTnLst>
                                </p:cTn>
                              </p:par>
                            </p:childTnLst>
                          </p:cTn>
                        </p:par>
                      </p:childTnLst>
                    </p:cTn>
                  </p:par>
                  <p:par>
                    <p:cTn id="140" fill="hold">
                      <p:stCondLst>
                        <p:cond delay="indefinite"/>
                      </p:stCondLst>
                      <p:childTnLst>
                        <p:par>
                          <p:cTn id="141" fill="hold">
                            <p:stCondLst>
                              <p:cond delay="0"/>
                            </p:stCondLst>
                            <p:childTnLst>
                              <p:par>
                                <p:cTn id="142" presetID="3" presetClass="entr" presetSubtype="10" fill="hold" grpId="0" nodeType="clickEffect">
                                  <p:stCondLst>
                                    <p:cond delay="0"/>
                                  </p:stCondLst>
                                  <p:childTnLst>
                                    <p:set>
                                      <p:cBhvr>
                                        <p:cTn id="143" dur="1" fill="hold">
                                          <p:stCondLst>
                                            <p:cond delay="0"/>
                                          </p:stCondLst>
                                        </p:cTn>
                                        <p:tgtEl>
                                          <p:spTgt spid="84"/>
                                        </p:tgtEl>
                                        <p:attrNameLst>
                                          <p:attrName>style.visibility</p:attrName>
                                        </p:attrNameLst>
                                      </p:cBhvr>
                                      <p:to>
                                        <p:strVal val="visible"/>
                                      </p:to>
                                    </p:set>
                                    <p:animEffect transition="in" filter="blinds(horizontal)">
                                      <p:cBhvr>
                                        <p:cTn id="144" dur="500"/>
                                        <p:tgtEl>
                                          <p:spTgt spid="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p:bldP spid="59" grpId="0"/>
      <p:bldP spid="61" grpId="0"/>
      <p:bldP spid="62" grpId="0"/>
      <p:bldP spid="63" grpId="0"/>
      <p:bldP spid="64" grpId="0"/>
      <p:bldP spid="65" grpId="0"/>
      <p:bldP spid="67" grpId="0"/>
      <p:bldP spid="68" grpId="0"/>
      <p:bldP spid="69" grpId="0"/>
      <p:bldP spid="70" grpId="0"/>
      <p:bldP spid="71" grpId="0"/>
      <p:bldP spid="72" grpId="0"/>
      <p:bldP spid="73" grpId="0" animBg="1"/>
      <p:bldP spid="74" grpId="0"/>
      <p:bldP spid="75" grpId="0" animBg="1"/>
      <p:bldP spid="76" grpId="0" animBg="1"/>
      <p:bldP spid="77" grpId="0" animBg="1"/>
      <p:bldP spid="78" grpId="0" animBg="1"/>
      <p:bldP spid="79" grpId="0"/>
      <p:bldP spid="80" grpId="0"/>
      <p:bldP spid="81" grpId="0"/>
      <p:bldP spid="82" grpId="0"/>
      <p:bldP spid="83" grpId="0"/>
      <p:bldP spid="84" grpId="0"/>
      <p:bldP spid="40" grpId="0" animBg="1"/>
      <p:bldP spid="40" grpId="1" animBg="1"/>
      <p:bldP spid="41" grpId="0"/>
      <p:bldP spid="86"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3581400" cy="4525963"/>
          </a:xfrm>
        </p:spPr>
        <p:txBody>
          <a:bodyPr>
            <a:normAutofit/>
          </a:bodyPr>
          <a:lstStyle/>
          <a:p>
            <a:pPr marL="0" indent="0" algn="ctr">
              <a:buNone/>
            </a:pPr>
            <a:r>
              <a:rPr lang="en-GB" sz="1400" b="1" dirty="0">
                <a:latin typeface="Comic Sans MS" pitchFamily="66" charset="0"/>
              </a:rPr>
              <a:t>You can solve problems which ask you to find the change in energy due to an impact of the application of an impulse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Two spheres have equal radii and masses 3kg and 5kg respectively. A and B move towards each other along the same straight line on a smooth horizontal surface with velocities 3ms</a:t>
            </a:r>
            <a:r>
              <a:rPr lang="en-GB" sz="1400" baseline="30000" dirty="0">
                <a:latin typeface="Comic Sans MS" pitchFamily="66" charset="0"/>
              </a:rPr>
              <a:t>-1</a:t>
            </a:r>
            <a:r>
              <a:rPr lang="en-GB" sz="1400" dirty="0">
                <a:latin typeface="Comic Sans MS" pitchFamily="66" charset="0"/>
              </a:rPr>
              <a:t> and 2ms</a:t>
            </a:r>
            <a:r>
              <a:rPr lang="en-GB" sz="1400" baseline="30000" dirty="0">
                <a:latin typeface="Comic Sans MS" pitchFamily="66" charset="0"/>
              </a:rPr>
              <a:t>-1 </a:t>
            </a:r>
            <a:r>
              <a:rPr lang="en-GB" sz="1400" dirty="0">
                <a:latin typeface="Comic Sans MS" pitchFamily="66" charset="0"/>
              </a:rPr>
              <a:t>respectively.</a:t>
            </a:r>
          </a:p>
          <a:p>
            <a:pPr marL="0" indent="0" algn="ctr">
              <a:buNone/>
            </a:pPr>
            <a:endParaRPr lang="en-GB" sz="1400" dirty="0">
              <a:latin typeface="Comic Sans MS" pitchFamily="66" charset="0"/>
            </a:endParaRPr>
          </a:p>
          <a:p>
            <a:pPr algn="ctr">
              <a:buAutoNum type="alphaLcParenR"/>
            </a:pPr>
            <a:r>
              <a:rPr lang="en-GB" sz="1400" dirty="0">
                <a:latin typeface="Comic Sans MS" pitchFamily="66" charset="0"/>
              </a:rPr>
              <a:t>If the coefficient of restitution is </a:t>
            </a:r>
            <a:r>
              <a:rPr lang="en-GB" sz="1400" baseline="30000" dirty="0">
                <a:latin typeface="Comic Sans MS" pitchFamily="66" charset="0"/>
              </a:rPr>
              <a:t>3</a:t>
            </a:r>
            <a:r>
              <a:rPr lang="en-GB" sz="1400" dirty="0">
                <a:latin typeface="Comic Sans MS" pitchFamily="66" charset="0"/>
              </a:rPr>
              <a:t>/</a:t>
            </a:r>
            <a:r>
              <a:rPr lang="en-GB" sz="1400" baseline="-25000" dirty="0">
                <a:latin typeface="Comic Sans MS" pitchFamily="66" charset="0"/>
              </a:rPr>
              <a:t>5</a:t>
            </a:r>
            <a:r>
              <a:rPr lang="en-GB" sz="1400" dirty="0">
                <a:latin typeface="Comic Sans MS" pitchFamily="66" charset="0"/>
              </a:rPr>
              <a:t>, find the velocities of the spheres after the collision</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Find the loss of kinetic energy due to the impact</a:t>
            </a:r>
          </a:p>
        </p:txBody>
      </p:sp>
      <p:cxnSp>
        <p:nvCxnSpPr>
          <p:cNvPr id="11" name="Straight Connector 10"/>
          <p:cNvCxnSpPr/>
          <p:nvPr/>
        </p:nvCxnSpPr>
        <p:spPr>
          <a:xfrm>
            <a:off x="3976048" y="1422779"/>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976048" y="1727579"/>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976048" y="1422779"/>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14" name="TextBox 13"/>
          <p:cNvSpPr txBox="1"/>
          <p:nvPr/>
        </p:nvSpPr>
        <p:spPr>
          <a:xfrm>
            <a:off x="5500048" y="1422779"/>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15" name="Straight Connector 14"/>
          <p:cNvCxnSpPr/>
          <p:nvPr/>
        </p:nvCxnSpPr>
        <p:spPr>
          <a:xfrm>
            <a:off x="5500048" y="1422779"/>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024048" y="1422779"/>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500048" y="1422779"/>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976048" y="1422779"/>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4204648" y="2108579"/>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4966648" y="2108579"/>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5728648" y="2108579"/>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490648" y="2108579"/>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3" name="Straight Arrow Connector 22"/>
          <p:cNvCxnSpPr/>
          <p:nvPr/>
        </p:nvCxnSpPr>
        <p:spPr>
          <a:xfrm>
            <a:off x="4128448" y="2032379"/>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204648" y="1727579"/>
            <a:ext cx="293670" cy="307777"/>
          </a:xfrm>
          <a:prstGeom prst="rect">
            <a:avLst/>
          </a:prstGeom>
          <a:noFill/>
        </p:spPr>
        <p:txBody>
          <a:bodyPr wrap="none" rtlCol="0">
            <a:spAutoFit/>
          </a:bodyPr>
          <a:lstStyle/>
          <a:p>
            <a:pPr algn="ctr"/>
            <a:r>
              <a:rPr lang="en-GB" sz="1400" dirty="0">
                <a:latin typeface="Comic Sans MS" pitchFamily="66" charset="0"/>
              </a:rPr>
              <a:t>3</a:t>
            </a:r>
          </a:p>
        </p:txBody>
      </p:sp>
      <p:cxnSp>
        <p:nvCxnSpPr>
          <p:cNvPr id="25" name="Straight Arrow Connector 24"/>
          <p:cNvCxnSpPr/>
          <p:nvPr/>
        </p:nvCxnSpPr>
        <p:spPr>
          <a:xfrm>
            <a:off x="6414448" y="2032379"/>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6498663" y="1727579"/>
            <a:ext cx="277640" cy="307777"/>
          </a:xfrm>
          <a:prstGeom prst="rect">
            <a:avLst/>
          </a:prstGeom>
          <a:noFill/>
        </p:spPr>
        <p:txBody>
          <a:bodyPr wrap="none" rtlCol="0">
            <a:spAutoFit/>
          </a:bodyPr>
          <a:lstStyle/>
          <a:p>
            <a:pPr algn="ctr"/>
            <a:r>
              <a:rPr lang="en-GB" sz="1400" dirty="0">
                <a:latin typeface="Comic Sans MS" pitchFamily="66" charset="0"/>
              </a:rPr>
              <a:t>y</a:t>
            </a:r>
            <a:endParaRPr lang="en-GB" sz="1400" baseline="-25000" dirty="0">
              <a:latin typeface="Comic Sans MS" pitchFamily="66" charset="0"/>
            </a:endParaRPr>
          </a:p>
        </p:txBody>
      </p:sp>
      <p:cxnSp>
        <p:nvCxnSpPr>
          <p:cNvPr id="27" name="Straight Connector 26"/>
          <p:cNvCxnSpPr/>
          <p:nvPr/>
        </p:nvCxnSpPr>
        <p:spPr>
          <a:xfrm>
            <a:off x="3976048" y="2718179"/>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128448" y="2108579"/>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29" name="TextBox 28"/>
          <p:cNvSpPr txBox="1"/>
          <p:nvPr/>
        </p:nvSpPr>
        <p:spPr>
          <a:xfrm>
            <a:off x="5652448" y="2108579"/>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30" name="TextBox 29"/>
          <p:cNvSpPr txBox="1"/>
          <p:nvPr/>
        </p:nvSpPr>
        <p:spPr>
          <a:xfrm>
            <a:off x="4890448" y="2108579"/>
            <a:ext cx="457200" cy="307777"/>
          </a:xfrm>
          <a:prstGeom prst="rect">
            <a:avLst/>
          </a:prstGeom>
          <a:noFill/>
        </p:spPr>
        <p:txBody>
          <a:bodyPr wrap="square" rtlCol="0">
            <a:spAutoFit/>
          </a:bodyPr>
          <a:lstStyle/>
          <a:p>
            <a:pPr algn="ctr"/>
            <a:r>
              <a:rPr lang="en-GB" sz="1400" dirty="0">
                <a:latin typeface="Comic Sans MS" pitchFamily="66" charset="0"/>
              </a:rPr>
              <a:t>B</a:t>
            </a:r>
          </a:p>
        </p:txBody>
      </p:sp>
      <p:sp>
        <p:nvSpPr>
          <p:cNvPr id="31" name="TextBox 30"/>
          <p:cNvSpPr txBox="1"/>
          <p:nvPr/>
        </p:nvSpPr>
        <p:spPr>
          <a:xfrm>
            <a:off x="6414448" y="2108579"/>
            <a:ext cx="457200" cy="307777"/>
          </a:xfrm>
          <a:prstGeom prst="rect">
            <a:avLst/>
          </a:prstGeom>
          <a:noFill/>
        </p:spPr>
        <p:txBody>
          <a:bodyPr wrap="square" rtlCol="0">
            <a:spAutoFit/>
          </a:bodyPr>
          <a:lstStyle/>
          <a:p>
            <a:pPr algn="ctr"/>
            <a:r>
              <a:rPr lang="en-GB" sz="1400" dirty="0">
                <a:latin typeface="Comic Sans MS" pitchFamily="66" charset="0"/>
              </a:rPr>
              <a:t>B</a:t>
            </a:r>
          </a:p>
        </p:txBody>
      </p:sp>
      <p:cxnSp>
        <p:nvCxnSpPr>
          <p:cNvPr id="32" name="Straight Arrow Connector 31"/>
          <p:cNvCxnSpPr/>
          <p:nvPr/>
        </p:nvCxnSpPr>
        <p:spPr>
          <a:xfrm flipH="1">
            <a:off x="4890448" y="2032379"/>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4966648" y="1727579"/>
            <a:ext cx="293670" cy="307777"/>
          </a:xfrm>
          <a:prstGeom prst="rect">
            <a:avLst/>
          </a:prstGeom>
          <a:noFill/>
        </p:spPr>
        <p:txBody>
          <a:bodyPr wrap="none" rtlCol="0">
            <a:spAutoFit/>
          </a:bodyPr>
          <a:lstStyle/>
          <a:p>
            <a:pPr algn="ctr"/>
            <a:r>
              <a:rPr lang="en-GB" sz="1400" dirty="0">
                <a:latin typeface="Comic Sans MS" pitchFamily="66" charset="0"/>
              </a:rPr>
              <a:t>2</a:t>
            </a:r>
          </a:p>
        </p:txBody>
      </p:sp>
      <p:cxnSp>
        <p:nvCxnSpPr>
          <p:cNvPr id="34" name="Straight Arrow Connector 33"/>
          <p:cNvCxnSpPr/>
          <p:nvPr/>
        </p:nvCxnSpPr>
        <p:spPr>
          <a:xfrm>
            <a:off x="5652448" y="2032379"/>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5730251" y="1727579"/>
            <a:ext cx="290464" cy="307777"/>
          </a:xfrm>
          <a:prstGeom prst="rect">
            <a:avLst/>
          </a:prstGeom>
          <a:noFill/>
        </p:spPr>
        <p:txBody>
          <a:bodyPr wrap="none" rtlCol="0">
            <a:spAutoFit/>
          </a:bodyPr>
          <a:lstStyle/>
          <a:p>
            <a:pPr algn="ctr"/>
            <a:r>
              <a:rPr lang="en-GB" sz="1400" dirty="0">
                <a:latin typeface="Comic Sans MS" pitchFamily="66" charset="0"/>
              </a:rPr>
              <a:t>x</a:t>
            </a:r>
            <a:endParaRPr lang="en-GB" sz="1400" baseline="-25000" dirty="0">
              <a:latin typeface="Comic Sans MS" pitchFamily="66" charset="0"/>
            </a:endParaRPr>
          </a:p>
        </p:txBody>
      </p:sp>
      <p:sp>
        <p:nvSpPr>
          <p:cNvPr id="36" name="TextBox 35"/>
          <p:cNvSpPr txBox="1"/>
          <p:nvPr/>
        </p:nvSpPr>
        <p:spPr>
          <a:xfrm>
            <a:off x="4113163" y="2413379"/>
            <a:ext cx="484428" cy="307777"/>
          </a:xfrm>
          <a:prstGeom prst="rect">
            <a:avLst/>
          </a:prstGeom>
          <a:noFill/>
        </p:spPr>
        <p:txBody>
          <a:bodyPr wrap="none" rtlCol="0">
            <a:spAutoFit/>
          </a:bodyPr>
          <a:lstStyle/>
          <a:p>
            <a:pPr algn="ctr"/>
            <a:r>
              <a:rPr lang="en-GB" sz="1400" dirty="0">
                <a:latin typeface="Comic Sans MS" pitchFamily="66" charset="0"/>
              </a:rPr>
              <a:t>3kg</a:t>
            </a:r>
          </a:p>
        </p:txBody>
      </p:sp>
      <p:sp>
        <p:nvSpPr>
          <p:cNvPr id="37" name="TextBox 36"/>
          <p:cNvSpPr txBox="1"/>
          <p:nvPr/>
        </p:nvSpPr>
        <p:spPr>
          <a:xfrm>
            <a:off x="5637162" y="2413379"/>
            <a:ext cx="484428" cy="307777"/>
          </a:xfrm>
          <a:prstGeom prst="rect">
            <a:avLst/>
          </a:prstGeom>
          <a:noFill/>
        </p:spPr>
        <p:txBody>
          <a:bodyPr wrap="none" rtlCol="0">
            <a:spAutoFit/>
          </a:bodyPr>
          <a:lstStyle/>
          <a:p>
            <a:pPr algn="ctr"/>
            <a:r>
              <a:rPr lang="en-GB" sz="1400" dirty="0">
                <a:latin typeface="Comic Sans MS" pitchFamily="66" charset="0"/>
              </a:rPr>
              <a:t>3kg</a:t>
            </a:r>
          </a:p>
        </p:txBody>
      </p:sp>
      <p:sp>
        <p:nvSpPr>
          <p:cNvPr id="38" name="TextBox 37"/>
          <p:cNvSpPr txBox="1"/>
          <p:nvPr/>
        </p:nvSpPr>
        <p:spPr>
          <a:xfrm>
            <a:off x="4875163" y="2413379"/>
            <a:ext cx="484428" cy="307777"/>
          </a:xfrm>
          <a:prstGeom prst="rect">
            <a:avLst/>
          </a:prstGeom>
          <a:noFill/>
        </p:spPr>
        <p:txBody>
          <a:bodyPr wrap="none" rtlCol="0">
            <a:spAutoFit/>
          </a:bodyPr>
          <a:lstStyle/>
          <a:p>
            <a:pPr algn="ctr"/>
            <a:r>
              <a:rPr lang="en-GB" sz="1400" dirty="0">
                <a:latin typeface="Comic Sans MS" pitchFamily="66" charset="0"/>
              </a:rPr>
              <a:t>5kg</a:t>
            </a:r>
          </a:p>
        </p:txBody>
      </p:sp>
      <p:sp>
        <p:nvSpPr>
          <p:cNvPr id="39" name="TextBox 38"/>
          <p:cNvSpPr txBox="1"/>
          <p:nvPr/>
        </p:nvSpPr>
        <p:spPr>
          <a:xfrm>
            <a:off x="6399163" y="2413379"/>
            <a:ext cx="484428" cy="307777"/>
          </a:xfrm>
          <a:prstGeom prst="rect">
            <a:avLst/>
          </a:prstGeom>
          <a:noFill/>
        </p:spPr>
        <p:txBody>
          <a:bodyPr wrap="none" rtlCol="0">
            <a:spAutoFit/>
          </a:bodyPr>
          <a:lstStyle/>
          <a:p>
            <a:pPr algn="ctr"/>
            <a:r>
              <a:rPr lang="en-GB" sz="1400" dirty="0">
                <a:latin typeface="Comic Sans MS" pitchFamily="66" charset="0"/>
              </a:rPr>
              <a:t>5kg</a:t>
            </a:r>
          </a:p>
        </p:txBody>
      </p:sp>
      <mc:AlternateContent xmlns:mc="http://schemas.openxmlformats.org/markup-compatibility/2006" xmlns:a14="http://schemas.microsoft.com/office/drawing/2010/main">
        <mc:Choice Requires="a14">
          <p:sp>
            <p:nvSpPr>
              <p:cNvPr id="50" name="TextBox 49"/>
              <p:cNvSpPr txBox="1"/>
              <p:nvPr/>
            </p:nvSpPr>
            <p:spPr>
              <a:xfrm>
                <a:off x="7391400" y="1447800"/>
                <a:ext cx="1092094"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3=</m:t>
                      </m:r>
                      <m:r>
                        <a:rPr lang="en-GB" sz="1600" b="0" i="1" smtClean="0">
                          <a:solidFill>
                            <a:srgbClr val="FF0000"/>
                          </a:solidFill>
                          <a:latin typeface="Cambria Math"/>
                        </a:rPr>
                        <m:t>𝑦</m:t>
                      </m:r>
                      <m:r>
                        <a:rPr lang="en-GB" sz="1600" b="0" i="1" smtClean="0">
                          <a:solidFill>
                            <a:srgbClr val="FF0000"/>
                          </a:solidFill>
                          <a:latin typeface="Cambria Math"/>
                        </a:rPr>
                        <m:t>−</m:t>
                      </m:r>
                      <m:r>
                        <a:rPr lang="en-GB" sz="1600" b="0" i="1" smtClean="0">
                          <a:solidFill>
                            <a:srgbClr val="FF0000"/>
                          </a:solidFill>
                          <a:latin typeface="Cambria Math"/>
                        </a:rPr>
                        <m:t>𝑥</m:t>
                      </m:r>
                    </m:oMath>
                  </m:oMathPara>
                </a14:m>
                <a:endParaRPr lang="en-GB" sz="1600" dirty="0">
                  <a:solidFill>
                    <a:srgbClr val="FF0000"/>
                  </a:solidFill>
                </a:endParaRPr>
              </a:p>
            </p:txBody>
          </p:sp>
        </mc:Choice>
        <mc:Fallback xmlns="">
          <p:sp>
            <p:nvSpPr>
              <p:cNvPr id="50" name="TextBox 49"/>
              <p:cNvSpPr txBox="1">
                <a:spLocks noRot="1" noChangeAspect="1" noMove="1" noResize="1" noEditPoints="1" noAdjustHandles="1" noChangeArrowheads="1" noChangeShapeType="1" noTextEdit="1"/>
              </p:cNvSpPr>
              <p:nvPr/>
            </p:nvSpPr>
            <p:spPr>
              <a:xfrm>
                <a:off x="7391400" y="1447800"/>
                <a:ext cx="1092094" cy="338554"/>
              </a:xfrm>
              <a:prstGeom prst="rect">
                <a:avLst/>
              </a:prstGeom>
              <a:blipFill rotWithShape="1">
                <a:blip r:embed="rId9"/>
                <a:stretch>
                  <a:fillRect b="-181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4" name="TextBox 53"/>
              <p:cNvSpPr txBox="1"/>
              <p:nvPr/>
            </p:nvSpPr>
            <p:spPr>
              <a:xfrm>
                <a:off x="7239000" y="1828800"/>
                <a:ext cx="1473609"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−1=3</m:t>
                      </m:r>
                      <m:r>
                        <a:rPr lang="en-GB" sz="1600" b="0" i="1" smtClean="0">
                          <a:solidFill>
                            <a:srgbClr val="FF0000"/>
                          </a:solidFill>
                          <a:latin typeface="Cambria Math"/>
                        </a:rPr>
                        <m:t>𝑥</m:t>
                      </m:r>
                      <m:r>
                        <a:rPr lang="en-GB" sz="1600" b="0" i="1" smtClean="0">
                          <a:solidFill>
                            <a:srgbClr val="FF0000"/>
                          </a:solidFill>
                          <a:latin typeface="Cambria Math"/>
                        </a:rPr>
                        <m:t>+5</m:t>
                      </m:r>
                      <m:r>
                        <a:rPr lang="en-GB" sz="1600" b="0" i="1" smtClean="0">
                          <a:solidFill>
                            <a:srgbClr val="FF0000"/>
                          </a:solidFill>
                          <a:latin typeface="Cambria Math"/>
                        </a:rPr>
                        <m:t>𝑦</m:t>
                      </m:r>
                    </m:oMath>
                  </m:oMathPara>
                </a14:m>
                <a:endParaRPr lang="en-GB" sz="1600" dirty="0">
                  <a:solidFill>
                    <a:srgbClr val="FF0000"/>
                  </a:solidFill>
                </a:endParaRPr>
              </a:p>
            </p:txBody>
          </p:sp>
        </mc:Choice>
        <mc:Fallback xmlns="">
          <p:sp>
            <p:nvSpPr>
              <p:cNvPr id="54" name="TextBox 53"/>
              <p:cNvSpPr txBox="1">
                <a:spLocks noRot="1" noChangeAspect="1" noMove="1" noResize="1" noEditPoints="1" noAdjustHandles="1" noChangeArrowheads="1" noChangeShapeType="1" noTextEdit="1"/>
              </p:cNvSpPr>
              <p:nvPr/>
            </p:nvSpPr>
            <p:spPr>
              <a:xfrm>
                <a:off x="7239000" y="1828800"/>
                <a:ext cx="1473609" cy="338554"/>
              </a:xfrm>
              <a:prstGeom prst="rect">
                <a:avLst/>
              </a:prstGeom>
              <a:blipFill rotWithShape="1">
                <a:blip r:embed="rId10"/>
                <a:stretch>
                  <a:fillRect b="-892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1" name="TextBox 70"/>
              <p:cNvSpPr txBox="1"/>
              <p:nvPr/>
            </p:nvSpPr>
            <p:spPr>
              <a:xfrm>
                <a:off x="7239000" y="2286000"/>
                <a:ext cx="863221"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𝑥</m:t>
                      </m:r>
                      <m:r>
                        <a:rPr lang="en-GB" sz="1600" b="0" i="1" smtClean="0">
                          <a:solidFill>
                            <a:srgbClr val="FF0000"/>
                          </a:solidFill>
                          <a:latin typeface="Cambria Math"/>
                        </a:rPr>
                        <m:t>=−2</m:t>
                      </m:r>
                    </m:oMath>
                  </m:oMathPara>
                </a14:m>
                <a:endParaRPr lang="en-GB" sz="1600" dirty="0">
                  <a:solidFill>
                    <a:srgbClr val="FF0000"/>
                  </a:solidFill>
                </a:endParaRPr>
              </a:p>
            </p:txBody>
          </p:sp>
        </mc:Choice>
        <mc:Fallback xmlns="">
          <p:sp>
            <p:nvSpPr>
              <p:cNvPr id="71" name="TextBox 70"/>
              <p:cNvSpPr txBox="1">
                <a:spLocks noRot="1" noChangeAspect="1" noMove="1" noResize="1" noEditPoints="1" noAdjustHandles="1" noChangeArrowheads="1" noChangeShapeType="1" noTextEdit="1"/>
              </p:cNvSpPr>
              <p:nvPr/>
            </p:nvSpPr>
            <p:spPr>
              <a:xfrm>
                <a:off x="7239000" y="2286000"/>
                <a:ext cx="863221" cy="338554"/>
              </a:xfrm>
              <a:prstGeom prst="rect">
                <a:avLst/>
              </a:prstGeom>
              <a:blipFill rotWithShape="1">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2" name="TextBox 71"/>
              <p:cNvSpPr txBox="1"/>
              <p:nvPr/>
            </p:nvSpPr>
            <p:spPr>
              <a:xfrm>
                <a:off x="8001000" y="2286000"/>
                <a:ext cx="8382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𝑦</m:t>
                      </m:r>
                      <m:r>
                        <a:rPr lang="en-GB" sz="1600" b="0" i="1" smtClean="0">
                          <a:solidFill>
                            <a:srgbClr val="FF0000"/>
                          </a:solidFill>
                          <a:latin typeface="Cambria Math"/>
                        </a:rPr>
                        <m:t>=1</m:t>
                      </m:r>
                    </m:oMath>
                  </m:oMathPara>
                </a14:m>
                <a:endParaRPr lang="en-GB" sz="1600" dirty="0">
                  <a:solidFill>
                    <a:srgbClr val="FF0000"/>
                  </a:solidFill>
                </a:endParaRPr>
              </a:p>
            </p:txBody>
          </p:sp>
        </mc:Choice>
        <mc:Fallback xmlns="">
          <p:sp>
            <p:nvSpPr>
              <p:cNvPr id="72" name="TextBox 71"/>
              <p:cNvSpPr txBox="1">
                <a:spLocks noRot="1" noChangeAspect="1" noMove="1" noResize="1" noEditPoints="1" noAdjustHandles="1" noChangeArrowheads="1" noChangeShapeType="1" noTextEdit="1"/>
              </p:cNvSpPr>
              <p:nvPr/>
            </p:nvSpPr>
            <p:spPr>
              <a:xfrm>
                <a:off x="8001000" y="2286000"/>
                <a:ext cx="838200" cy="338554"/>
              </a:xfrm>
              <a:prstGeom prst="rect">
                <a:avLst/>
              </a:prstGeom>
              <a:blipFill rotWithShape="1">
                <a:blip r:embed="rId12"/>
                <a:stretch>
                  <a:fillRect b="-1786"/>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3" name="TextBox 82"/>
              <p:cNvSpPr txBox="1"/>
              <p:nvPr/>
            </p:nvSpPr>
            <p:spPr>
              <a:xfrm>
                <a:off x="457200" y="4800600"/>
                <a:ext cx="15240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𝑥</m:t>
                      </m:r>
                      <m:r>
                        <a:rPr lang="en-GB" sz="1600" b="0" i="1" smtClean="0">
                          <a:solidFill>
                            <a:srgbClr val="FF0000"/>
                          </a:solidFill>
                          <a:latin typeface="Cambria Math"/>
                        </a:rPr>
                        <m:t>=−2</m:t>
                      </m:r>
                      <m:r>
                        <a:rPr lang="en-GB" sz="1600" b="0" i="1" smtClean="0">
                          <a:solidFill>
                            <a:srgbClr val="FF0000"/>
                          </a:solidFill>
                          <a:latin typeface="Cambria Math"/>
                        </a:rPr>
                        <m:t>𝑚</m:t>
                      </m:r>
                      <m:sSup>
                        <m:sSupPr>
                          <m:ctrlPr>
                            <a:rPr lang="en-GB" sz="1600" b="0" i="1" smtClean="0">
                              <a:solidFill>
                                <a:srgbClr val="FF0000"/>
                              </a:solidFill>
                              <a:latin typeface="Cambria Math" panose="02040503050406030204" pitchFamily="18" charset="0"/>
                            </a:rPr>
                          </m:ctrlPr>
                        </m:sSupPr>
                        <m:e>
                          <m:r>
                            <a:rPr lang="en-GB" sz="1600" b="0" i="1" smtClean="0">
                              <a:solidFill>
                                <a:srgbClr val="FF0000"/>
                              </a:solidFill>
                              <a:latin typeface="Cambria Math"/>
                            </a:rPr>
                            <m:t>𝑠</m:t>
                          </m:r>
                        </m:e>
                        <m:sup>
                          <m:r>
                            <a:rPr lang="en-GB" sz="1600" b="0" i="1" smtClean="0">
                              <a:solidFill>
                                <a:srgbClr val="FF0000"/>
                              </a:solidFill>
                              <a:latin typeface="Cambria Math"/>
                            </a:rPr>
                            <m:t>−1</m:t>
                          </m:r>
                        </m:sup>
                      </m:sSup>
                    </m:oMath>
                  </m:oMathPara>
                </a14:m>
                <a:endParaRPr lang="en-GB" sz="1600" dirty="0">
                  <a:solidFill>
                    <a:srgbClr val="FF0000"/>
                  </a:solidFill>
                </a:endParaRPr>
              </a:p>
            </p:txBody>
          </p:sp>
        </mc:Choice>
        <mc:Fallback xmlns="">
          <p:sp>
            <p:nvSpPr>
              <p:cNvPr id="83" name="TextBox 82"/>
              <p:cNvSpPr txBox="1">
                <a:spLocks noRot="1" noChangeAspect="1" noMove="1" noResize="1" noEditPoints="1" noAdjustHandles="1" noChangeArrowheads="1" noChangeShapeType="1" noTextEdit="1"/>
              </p:cNvSpPr>
              <p:nvPr/>
            </p:nvSpPr>
            <p:spPr>
              <a:xfrm>
                <a:off x="457200" y="4800600"/>
                <a:ext cx="1524000" cy="338554"/>
              </a:xfrm>
              <a:prstGeom prst="rect">
                <a:avLst/>
              </a:prstGeom>
              <a:blipFill rotWithShape="1">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4" name="TextBox 83"/>
              <p:cNvSpPr txBox="1"/>
              <p:nvPr/>
            </p:nvSpPr>
            <p:spPr>
              <a:xfrm>
                <a:off x="1981200" y="4800600"/>
                <a:ext cx="13716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𝑦</m:t>
                      </m:r>
                      <m:r>
                        <a:rPr lang="en-GB" sz="1600" b="0" i="1" smtClean="0">
                          <a:solidFill>
                            <a:srgbClr val="FF0000"/>
                          </a:solidFill>
                          <a:latin typeface="Cambria Math"/>
                        </a:rPr>
                        <m:t>=1</m:t>
                      </m:r>
                      <m:r>
                        <a:rPr lang="en-GB" sz="1600" b="0" i="1" smtClean="0">
                          <a:solidFill>
                            <a:srgbClr val="FF0000"/>
                          </a:solidFill>
                          <a:latin typeface="Cambria Math"/>
                        </a:rPr>
                        <m:t>𝑚</m:t>
                      </m:r>
                      <m:sSup>
                        <m:sSupPr>
                          <m:ctrlPr>
                            <a:rPr lang="en-GB" sz="1600" b="0" i="1" smtClean="0">
                              <a:solidFill>
                                <a:srgbClr val="FF0000"/>
                              </a:solidFill>
                              <a:latin typeface="Cambria Math" panose="02040503050406030204" pitchFamily="18" charset="0"/>
                            </a:rPr>
                          </m:ctrlPr>
                        </m:sSupPr>
                        <m:e>
                          <m:r>
                            <a:rPr lang="en-GB" sz="1600" b="0" i="1" smtClean="0">
                              <a:solidFill>
                                <a:srgbClr val="FF0000"/>
                              </a:solidFill>
                              <a:latin typeface="Cambria Math"/>
                            </a:rPr>
                            <m:t>𝑠</m:t>
                          </m:r>
                        </m:e>
                        <m:sup>
                          <m:r>
                            <a:rPr lang="en-GB" sz="1600" b="0" i="1" smtClean="0">
                              <a:solidFill>
                                <a:srgbClr val="FF0000"/>
                              </a:solidFill>
                              <a:latin typeface="Cambria Math"/>
                            </a:rPr>
                            <m:t>−1</m:t>
                          </m:r>
                        </m:sup>
                      </m:sSup>
                    </m:oMath>
                  </m:oMathPara>
                </a14:m>
                <a:endParaRPr lang="en-GB" sz="1600" dirty="0">
                  <a:solidFill>
                    <a:srgbClr val="FF0000"/>
                  </a:solidFill>
                </a:endParaRPr>
              </a:p>
            </p:txBody>
          </p:sp>
        </mc:Choice>
        <mc:Fallback xmlns="">
          <p:sp>
            <p:nvSpPr>
              <p:cNvPr id="84" name="TextBox 83"/>
              <p:cNvSpPr txBox="1">
                <a:spLocks noRot="1" noChangeAspect="1" noMove="1" noResize="1" noEditPoints="1" noAdjustHandles="1" noChangeArrowheads="1" noChangeShapeType="1" noTextEdit="1"/>
              </p:cNvSpPr>
              <p:nvPr/>
            </p:nvSpPr>
            <p:spPr>
              <a:xfrm>
                <a:off x="1981200" y="4800600"/>
                <a:ext cx="1371600" cy="338554"/>
              </a:xfrm>
              <a:prstGeom prst="rect">
                <a:avLst/>
              </a:prstGeom>
              <a:blipFill rotWithShape="1">
                <a:blip r:embed="rId14"/>
                <a:stretch>
                  <a:fillRect b="-1818"/>
                </a:stretch>
              </a:blipFill>
            </p:spPr>
            <p:txBody>
              <a:bodyPr/>
              <a:lstStyle/>
              <a:p>
                <a:r>
                  <a:rPr lang="en-GB">
                    <a:noFill/>
                  </a:rPr>
                  <a:t> </a:t>
                </a:r>
              </a:p>
            </p:txBody>
          </p:sp>
        </mc:Fallback>
      </mc:AlternateContent>
      <p:cxnSp>
        <p:nvCxnSpPr>
          <p:cNvPr id="85" name="Straight Arrow Connector 84"/>
          <p:cNvCxnSpPr/>
          <p:nvPr/>
        </p:nvCxnSpPr>
        <p:spPr>
          <a:xfrm flipH="1">
            <a:off x="5646115" y="2042770"/>
            <a:ext cx="457200"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86" name="TextBox 85"/>
          <p:cNvSpPr txBox="1"/>
          <p:nvPr/>
        </p:nvSpPr>
        <p:spPr>
          <a:xfrm>
            <a:off x="5722315" y="1737970"/>
            <a:ext cx="293670" cy="307777"/>
          </a:xfrm>
          <a:prstGeom prst="rect">
            <a:avLst/>
          </a:prstGeom>
          <a:noFill/>
        </p:spPr>
        <p:txBody>
          <a:bodyPr wrap="none" rtlCol="0">
            <a:spAutoFit/>
          </a:bodyPr>
          <a:lstStyle/>
          <a:p>
            <a:pPr algn="ctr"/>
            <a:r>
              <a:rPr lang="en-GB" sz="1400" dirty="0">
                <a:solidFill>
                  <a:srgbClr val="FF0000"/>
                </a:solidFill>
                <a:latin typeface="Comic Sans MS" pitchFamily="66" charset="0"/>
              </a:rPr>
              <a:t>2</a:t>
            </a:r>
            <a:endParaRPr lang="en-GB" sz="1400" baseline="-25000" dirty="0">
              <a:solidFill>
                <a:srgbClr val="FF0000"/>
              </a:solidFill>
              <a:latin typeface="Comic Sans MS" pitchFamily="66" charset="0"/>
            </a:endParaRPr>
          </a:p>
        </p:txBody>
      </p:sp>
      <p:cxnSp>
        <p:nvCxnSpPr>
          <p:cNvPr id="87" name="Straight Arrow Connector 86"/>
          <p:cNvCxnSpPr/>
          <p:nvPr/>
        </p:nvCxnSpPr>
        <p:spPr>
          <a:xfrm>
            <a:off x="6393688" y="2042770"/>
            <a:ext cx="457200"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88" name="TextBox 87"/>
          <p:cNvSpPr txBox="1"/>
          <p:nvPr/>
        </p:nvSpPr>
        <p:spPr>
          <a:xfrm>
            <a:off x="6484315" y="1737970"/>
            <a:ext cx="264816" cy="307777"/>
          </a:xfrm>
          <a:prstGeom prst="rect">
            <a:avLst/>
          </a:prstGeom>
          <a:noFill/>
        </p:spPr>
        <p:txBody>
          <a:bodyPr wrap="none" rtlCol="0">
            <a:spAutoFit/>
          </a:bodyPr>
          <a:lstStyle/>
          <a:p>
            <a:pPr algn="ctr"/>
            <a:r>
              <a:rPr lang="en-GB" sz="1400" dirty="0">
                <a:solidFill>
                  <a:srgbClr val="FF0000"/>
                </a:solidFill>
                <a:latin typeface="Comic Sans MS" pitchFamily="66" charset="0"/>
              </a:rPr>
              <a:t>1</a:t>
            </a:r>
            <a:endParaRPr lang="en-GB" sz="1400" baseline="-25000" dirty="0">
              <a:solidFill>
                <a:srgbClr val="FF0000"/>
              </a:solidFill>
              <a:latin typeface="Comic Sans MS" pitchFamily="66" charset="0"/>
            </a:endParaRPr>
          </a:p>
        </p:txBody>
      </p:sp>
      <p:sp>
        <p:nvSpPr>
          <p:cNvPr id="41" name="TextBox 40"/>
          <p:cNvSpPr txBox="1"/>
          <p:nvPr/>
        </p:nvSpPr>
        <p:spPr>
          <a:xfrm>
            <a:off x="3962400" y="2895600"/>
            <a:ext cx="5029200" cy="738664"/>
          </a:xfrm>
          <a:prstGeom prst="rect">
            <a:avLst/>
          </a:prstGeom>
          <a:noFill/>
        </p:spPr>
        <p:txBody>
          <a:bodyPr wrap="square" rtlCol="0">
            <a:spAutoFit/>
          </a:bodyPr>
          <a:lstStyle/>
          <a:p>
            <a:pPr marL="285750" indent="-285750">
              <a:buFont typeface="Wingdings"/>
              <a:buChar char="à"/>
            </a:pPr>
            <a:r>
              <a:rPr lang="en-GB" sz="1400" dirty="0">
                <a:latin typeface="Comic Sans MS" pitchFamily="66" charset="0"/>
              </a:rPr>
              <a:t>To calculate the kinetic energy lost, calculate the kinetic energy before and after the impact</a:t>
            </a:r>
          </a:p>
          <a:p>
            <a:pPr marL="285750" indent="-285750">
              <a:buFont typeface="Wingdings"/>
              <a:buChar char="à"/>
            </a:pPr>
            <a:r>
              <a:rPr lang="en-GB" sz="1400" dirty="0">
                <a:latin typeface="Comic Sans MS" pitchFamily="66" charset="0"/>
              </a:rPr>
              <a:t>The direction of motion does not matter</a:t>
            </a:r>
          </a:p>
        </p:txBody>
      </p:sp>
      <p:sp>
        <p:nvSpPr>
          <p:cNvPr id="42" name="TextBox 41"/>
          <p:cNvSpPr txBox="1"/>
          <p:nvPr/>
        </p:nvSpPr>
        <p:spPr>
          <a:xfrm>
            <a:off x="3962400" y="3657600"/>
            <a:ext cx="2007281" cy="307777"/>
          </a:xfrm>
          <a:prstGeom prst="rect">
            <a:avLst/>
          </a:prstGeom>
          <a:noFill/>
        </p:spPr>
        <p:txBody>
          <a:bodyPr wrap="none" rtlCol="0">
            <a:spAutoFit/>
          </a:bodyPr>
          <a:lstStyle/>
          <a:p>
            <a:r>
              <a:rPr lang="en-GB" sz="1400" u="sng" dirty="0">
                <a:latin typeface="Comic Sans MS" pitchFamily="66" charset="0"/>
              </a:rPr>
              <a:t>Kinetic energy before</a:t>
            </a:r>
          </a:p>
        </p:txBody>
      </p:sp>
      <p:sp>
        <p:nvSpPr>
          <p:cNvPr id="89" name="TextBox 88"/>
          <p:cNvSpPr txBox="1"/>
          <p:nvPr/>
        </p:nvSpPr>
        <p:spPr>
          <a:xfrm>
            <a:off x="3962400" y="3962400"/>
            <a:ext cx="659155" cy="307777"/>
          </a:xfrm>
          <a:prstGeom prst="rect">
            <a:avLst/>
          </a:prstGeom>
          <a:noFill/>
        </p:spPr>
        <p:txBody>
          <a:bodyPr wrap="none" rtlCol="0">
            <a:spAutoFit/>
          </a:bodyPr>
          <a:lstStyle/>
          <a:p>
            <a:r>
              <a:rPr lang="en-GB" sz="1400" u="sng" dirty="0">
                <a:latin typeface="Comic Sans MS" pitchFamily="66" charset="0"/>
              </a:rPr>
              <a:t>For A</a:t>
            </a:r>
          </a:p>
        </p:txBody>
      </p:sp>
      <p:sp>
        <p:nvSpPr>
          <p:cNvPr id="90" name="TextBox 89"/>
          <p:cNvSpPr txBox="1"/>
          <p:nvPr/>
        </p:nvSpPr>
        <p:spPr>
          <a:xfrm>
            <a:off x="6629400" y="3962400"/>
            <a:ext cx="659155" cy="307777"/>
          </a:xfrm>
          <a:prstGeom prst="rect">
            <a:avLst/>
          </a:prstGeom>
          <a:noFill/>
        </p:spPr>
        <p:txBody>
          <a:bodyPr wrap="none" rtlCol="0">
            <a:spAutoFit/>
          </a:bodyPr>
          <a:lstStyle/>
          <a:p>
            <a:r>
              <a:rPr lang="en-GB" sz="1400" u="sng" dirty="0">
                <a:latin typeface="Comic Sans MS" pitchFamily="66" charset="0"/>
              </a:rPr>
              <a:t>For B</a:t>
            </a:r>
          </a:p>
        </p:txBody>
      </p:sp>
      <mc:AlternateContent xmlns:mc="http://schemas.openxmlformats.org/markup-compatibility/2006" xmlns:a14="http://schemas.microsoft.com/office/drawing/2010/main">
        <mc:Choice Requires="a14">
          <p:sp>
            <p:nvSpPr>
              <p:cNvPr id="43" name="TextBox 42"/>
              <p:cNvSpPr txBox="1"/>
              <p:nvPr/>
            </p:nvSpPr>
            <p:spPr>
              <a:xfrm>
                <a:off x="3962400" y="4267200"/>
                <a:ext cx="1177566" cy="49564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𝐾𝐸</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1</m:t>
                          </m:r>
                        </m:num>
                        <m:den>
                          <m:r>
                            <a:rPr lang="en-GB" sz="1400" b="0" i="1" smtClean="0">
                              <a:latin typeface="Cambria Math"/>
                            </a:rPr>
                            <m:t>2</m:t>
                          </m:r>
                        </m:den>
                      </m:f>
                      <m:r>
                        <a:rPr lang="en-GB" sz="1400" b="0" i="1" smtClean="0">
                          <a:latin typeface="Cambria Math"/>
                        </a:rPr>
                        <m:t>𝑚</m:t>
                      </m:r>
                      <m:sSup>
                        <m:sSupPr>
                          <m:ctrlPr>
                            <a:rPr lang="en-GB" sz="1400" b="0" i="1" smtClean="0">
                              <a:latin typeface="Cambria Math" panose="02040503050406030204" pitchFamily="18" charset="0"/>
                            </a:rPr>
                          </m:ctrlPr>
                        </m:sSupPr>
                        <m:e>
                          <m:r>
                            <a:rPr lang="en-GB" sz="1400" b="0" i="1" smtClean="0">
                              <a:latin typeface="Cambria Math"/>
                            </a:rPr>
                            <m:t>𝑣</m:t>
                          </m:r>
                        </m:e>
                        <m:sup>
                          <m:r>
                            <a:rPr lang="en-GB" sz="1400" b="0" i="1" smtClean="0">
                              <a:latin typeface="Cambria Math"/>
                            </a:rPr>
                            <m:t>2</m:t>
                          </m:r>
                        </m:sup>
                      </m:sSup>
                    </m:oMath>
                  </m:oMathPara>
                </a14:m>
                <a:endParaRPr lang="en-GB" sz="1400" dirty="0"/>
              </a:p>
            </p:txBody>
          </p:sp>
        </mc:Choice>
        <mc:Fallback xmlns="">
          <p:sp>
            <p:nvSpPr>
              <p:cNvPr id="43" name="TextBox 42"/>
              <p:cNvSpPr txBox="1">
                <a:spLocks noRot="1" noChangeAspect="1" noMove="1" noResize="1" noEditPoints="1" noAdjustHandles="1" noChangeArrowheads="1" noChangeShapeType="1" noTextEdit="1"/>
              </p:cNvSpPr>
              <p:nvPr/>
            </p:nvSpPr>
            <p:spPr>
              <a:xfrm>
                <a:off x="3962400" y="4267200"/>
                <a:ext cx="1177566" cy="495649"/>
              </a:xfrm>
              <a:prstGeom prst="rect">
                <a:avLst/>
              </a:prstGeom>
              <a:blipFill rotWithShape="1">
                <a:blip r:embed="rId15"/>
                <a:stretch>
                  <a:fillRect b="-123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1" name="TextBox 90"/>
              <p:cNvSpPr txBox="1"/>
              <p:nvPr/>
            </p:nvSpPr>
            <p:spPr>
              <a:xfrm>
                <a:off x="3962400" y="4800600"/>
                <a:ext cx="1409232" cy="49564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𝐾𝐸</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1</m:t>
                          </m:r>
                        </m:num>
                        <m:den>
                          <m:r>
                            <a:rPr lang="en-GB" sz="1400" b="0" i="1" smtClean="0">
                              <a:latin typeface="Cambria Math"/>
                            </a:rPr>
                            <m:t>2</m:t>
                          </m:r>
                        </m:den>
                      </m:f>
                      <m:r>
                        <a:rPr lang="en-GB" sz="1400" b="0" i="1" smtClean="0">
                          <a:latin typeface="Cambria Math"/>
                        </a:rPr>
                        <m:t>(3)(</m:t>
                      </m:r>
                      <m:sSup>
                        <m:sSupPr>
                          <m:ctrlPr>
                            <a:rPr lang="en-GB" sz="1400" b="0" i="1" smtClean="0">
                              <a:latin typeface="Cambria Math" panose="02040503050406030204" pitchFamily="18" charset="0"/>
                            </a:rPr>
                          </m:ctrlPr>
                        </m:sSupPr>
                        <m:e>
                          <m:r>
                            <a:rPr lang="en-GB" sz="1400" b="0" i="1" smtClean="0">
                              <a:latin typeface="Cambria Math"/>
                            </a:rPr>
                            <m:t>3)</m:t>
                          </m:r>
                        </m:e>
                        <m:sup>
                          <m:r>
                            <a:rPr lang="en-GB" sz="1400" b="0" i="1" smtClean="0">
                              <a:latin typeface="Cambria Math"/>
                            </a:rPr>
                            <m:t>2</m:t>
                          </m:r>
                        </m:sup>
                      </m:sSup>
                    </m:oMath>
                  </m:oMathPara>
                </a14:m>
                <a:endParaRPr lang="en-GB" sz="1400" dirty="0"/>
              </a:p>
            </p:txBody>
          </p:sp>
        </mc:Choice>
        <mc:Fallback xmlns="">
          <p:sp>
            <p:nvSpPr>
              <p:cNvPr id="91" name="TextBox 90"/>
              <p:cNvSpPr txBox="1">
                <a:spLocks noRot="1" noChangeAspect="1" noMove="1" noResize="1" noEditPoints="1" noAdjustHandles="1" noChangeArrowheads="1" noChangeShapeType="1" noTextEdit="1"/>
              </p:cNvSpPr>
              <p:nvPr/>
            </p:nvSpPr>
            <p:spPr>
              <a:xfrm>
                <a:off x="3962400" y="4800600"/>
                <a:ext cx="1409232" cy="495649"/>
              </a:xfrm>
              <a:prstGeom prst="rect">
                <a:avLst/>
              </a:prstGeom>
              <a:blipFill rotWithShape="1">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2" name="TextBox 91"/>
              <p:cNvSpPr txBox="1"/>
              <p:nvPr/>
            </p:nvSpPr>
            <p:spPr>
              <a:xfrm>
                <a:off x="3962400" y="5410200"/>
                <a:ext cx="1110882"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𝐾𝐸</m:t>
                      </m:r>
                      <m:r>
                        <a:rPr lang="en-GB" sz="1400" b="0" i="1" smtClean="0">
                          <a:latin typeface="Cambria Math"/>
                        </a:rPr>
                        <m:t>=13.5</m:t>
                      </m:r>
                      <m:r>
                        <a:rPr lang="en-GB" sz="1400" b="0" i="1" smtClean="0">
                          <a:latin typeface="Cambria Math"/>
                        </a:rPr>
                        <m:t>𝐽</m:t>
                      </m:r>
                    </m:oMath>
                  </m:oMathPara>
                </a14:m>
                <a:endParaRPr lang="en-GB" sz="1400" dirty="0"/>
              </a:p>
            </p:txBody>
          </p:sp>
        </mc:Choice>
        <mc:Fallback xmlns="">
          <p:sp>
            <p:nvSpPr>
              <p:cNvPr id="92" name="TextBox 91"/>
              <p:cNvSpPr txBox="1">
                <a:spLocks noRot="1" noChangeAspect="1" noMove="1" noResize="1" noEditPoints="1" noAdjustHandles="1" noChangeArrowheads="1" noChangeShapeType="1" noTextEdit="1"/>
              </p:cNvSpPr>
              <p:nvPr/>
            </p:nvSpPr>
            <p:spPr>
              <a:xfrm>
                <a:off x="3962400" y="5410200"/>
                <a:ext cx="1110882" cy="307777"/>
              </a:xfrm>
              <a:prstGeom prst="rect">
                <a:avLst/>
              </a:prstGeom>
              <a:blipFill rotWithShape="1">
                <a:blip r:embed="rId17"/>
                <a:stretch>
                  <a:fillRect b="-2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4" name="TextBox 93"/>
              <p:cNvSpPr txBox="1"/>
              <p:nvPr/>
            </p:nvSpPr>
            <p:spPr>
              <a:xfrm>
                <a:off x="6553200" y="4800600"/>
                <a:ext cx="1409232" cy="49564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𝐾𝐸</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1</m:t>
                          </m:r>
                        </m:num>
                        <m:den>
                          <m:r>
                            <a:rPr lang="en-GB" sz="1400" b="0" i="1" smtClean="0">
                              <a:latin typeface="Cambria Math"/>
                            </a:rPr>
                            <m:t>2</m:t>
                          </m:r>
                        </m:den>
                      </m:f>
                      <m:r>
                        <a:rPr lang="en-GB" sz="1400" b="0" i="1" smtClean="0">
                          <a:latin typeface="Cambria Math"/>
                        </a:rPr>
                        <m:t>(5)(</m:t>
                      </m:r>
                      <m:sSup>
                        <m:sSupPr>
                          <m:ctrlPr>
                            <a:rPr lang="en-GB" sz="1400" b="0" i="1" smtClean="0">
                              <a:latin typeface="Cambria Math" panose="02040503050406030204" pitchFamily="18" charset="0"/>
                            </a:rPr>
                          </m:ctrlPr>
                        </m:sSupPr>
                        <m:e>
                          <m:r>
                            <a:rPr lang="en-GB" sz="1400" b="0" i="1" smtClean="0">
                              <a:latin typeface="Cambria Math"/>
                            </a:rPr>
                            <m:t>2)</m:t>
                          </m:r>
                        </m:e>
                        <m:sup>
                          <m:r>
                            <a:rPr lang="en-GB" sz="1400" b="0" i="1" smtClean="0">
                              <a:latin typeface="Cambria Math"/>
                            </a:rPr>
                            <m:t>2</m:t>
                          </m:r>
                        </m:sup>
                      </m:sSup>
                    </m:oMath>
                  </m:oMathPara>
                </a14:m>
                <a:endParaRPr lang="en-GB" sz="1400" dirty="0"/>
              </a:p>
            </p:txBody>
          </p:sp>
        </mc:Choice>
        <mc:Fallback xmlns="">
          <p:sp>
            <p:nvSpPr>
              <p:cNvPr id="94" name="TextBox 93"/>
              <p:cNvSpPr txBox="1">
                <a:spLocks noRot="1" noChangeAspect="1" noMove="1" noResize="1" noEditPoints="1" noAdjustHandles="1" noChangeArrowheads="1" noChangeShapeType="1" noTextEdit="1"/>
              </p:cNvSpPr>
              <p:nvPr/>
            </p:nvSpPr>
            <p:spPr>
              <a:xfrm>
                <a:off x="6553200" y="4800600"/>
                <a:ext cx="1409232" cy="495649"/>
              </a:xfrm>
              <a:prstGeom prst="rect">
                <a:avLst/>
              </a:prstGeom>
              <a:blipFill rotWithShape="1">
                <a:blip r:embed="rId1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5" name="TextBox 94"/>
              <p:cNvSpPr txBox="1"/>
              <p:nvPr/>
            </p:nvSpPr>
            <p:spPr>
              <a:xfrm>
                <a:off x="6553200" y="5410200"/>
                <a:ext cx="97462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𝐾𝐸</m:t>
                      </m:r>
                      <m:r>
                        <a:rPr lang="en-GB" sz="1400" b="0" i="1" smtClean="0">
                          <a:latin typeface="Cambria Math"/>
                        </a:rPr>
                        <m:t>=10</m:t>
                      </m:r>
                      <m:r>
                        <a:rPr lang="en-GB" sz="1400" b="0" i="1" smtClean="0">
                          <a:latin typeface="Cambria Math"/>
                        </a:rPr>
                        <m:t>𝐽</m:t>
                      </m:r>
                    </m:oMath>
                  </m:oMathPara>
                </a14:m>
                <a:endParaRPr lang="en-GB" sz="1400" dirty="0"/>
              </a:p>
            </p:txBody>
          </p:sp>
        </mc:Choice>
        <mc:Fallback xmlns="">
          <p:sp>
            <p:nvSpPr>
              <p:cNvPr id="95" name="TextBox 94"/>
              <p:cNvSpPr txBox="1">
                <a:spLocks noRot="1" noChangeAspect="1" noMove="1" noResize="1" noEditPoints="1" noAdjustHandles="1" noChangeArrowheads="1" noChangeShapeType="1" noTextEdit="1"/>
              </p:cNvSpPr>
              <p:nvPr/>
            </p:nvSpPr>
            <p:spPr>
              <a:xfrm>
                <a:off x="6553200" y="5410200"/>
                <a:ext cx="974626" cy="307777"/>
              </a:xfrm>
              <a:prstGeom prst="rect">
                <a:avLst/>
              </a:prstGeom>
              <a:blipFill rotWithShape="1">
                <a:blip r:embed="rId19"/>
                <a:stretch>
                  <a:fillRect b="-2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6" name="TextBox 95"/>
              <p:cNvSpPr txBox="1"/>
              <p:nvPr/>
            </p:nvSpPr>
            <p:spPr>
              <a:xfrm>
                <a:off x="6553200" y="4267200"/>
                <a:ext cx="1177566" cy="49564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𝐾𝐸</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1</m:t>
                          </m:r>
                        </m:num>
                        <m:den>
                          <m:r>
                            <a:rPr lang="en-GB" sz="1400" b="0" i="1" smtClean="0">
                              <a:latin typeface="Cambria Math"/>
                            </a:rPr>
                            <m:t>2</m:t>
                          </m:r>
                        </m:den>
                      </m:f>
                      <m:r>
                        <a:rPr lang="en-GB" sz="1400" b="0" i="1" smtClean="0">
                          <a:latin typeface="Cambria Math"/>
                        </a:rPr>
                        <m:t>𝑚</m:t>
                      </m:r>
                      <m:sSup>
                        <m:sSupPr>
                          <m:ctrlPr>
                            <a:rPr lang="en-GB" sz="1400" b="0" i="1" smtClean="0">
                              <a:latin typeface="Cambria Math" panose="02040503050406030204" pitchFamily="18" charset="0"/>
                            </a:rPr>
                          </m:ctrlPr>
                        </m:sSupPr>
                        <m:e>
                          <m:r>
                            <a:rPr lang="en-GB" sz="1400" b="0" i="1" smtClean="0">
                              <a:latin typeface="Cambria Math"/>
                            </a:rPr>
                            <m:t>𝑣</m:t>
                          </m:r>
                        </m:e>
                        <m:sup>
                          <m:r>
                            <a:rPr lang="en-GB" sz="1400" b="0" i="1" smtClean="0">
                              <a:latin typeface="Cambria Math"/>
                            </a:rPr>
                            <m:t>2</m:t>
                          </m:r>
                        </m:sup>
                      </m:sSup>
                    </m:oMath>
                  </m:oMathPara>
                </a14:m>
                <a:endParaRPr lang="en-GB" sz="1400" dirty="0"/>
              </a:p>
            </p:txBody>
          </p:sp>
        </mc:Choice>
        <mc:Fallback xmlns="">
          <p:sp>
            <p:nvSpPr>
              <p:cNvPr id="96" name="TextBox 95"/>
              <p:cNvSpPr txBox="1">
                <a:spLocks noRot="1" noChangeAspect="1" noMove="1" noResize="1" noEditPoints="1" noAdjustHandles="1" noChangeArrowheads="1" noChangeShapeType="1" noTextEdit="1"/>
              </p:cNvSpPr>
              <p:nvPr/>
            </p:nvSpPr>
            <p:spPr>
              <a:xfrm>
                <a:off x="6553200" y="4267200"/>
                <a:ext cx="1177566" cy="495649"/>
              </a:xfrm>
              <a:prstGeom prst="rect">
                <a:avLst/>
              </a:prstGeom>
              <a:blipFill rotWithShape="1">
                <a:blip r:embed="rId15"/>
                <a:stretch>
                  <a:fillRect b="-1235"/>
                </a:stretch>
              </a:blipFill>
            </p:spPr>
            <p:txBody>
              <a:bodyPr/>
              <a:lstStyle/>
              <a:p>
                <a:r>
                  <a:rPr lang="en-GB">
                    <a:noFill/>
                  </a:rPr>
                  <a:t> </a:t>
                </a:r>
              </a:p>
            </p:txBody>
          </p:sp>
        </mc:Fallback>
      </mc:AlternateContent>
      <p:sp>
        <p:nvSpPr>
          <p:cNvPr id="97" name="Arc 96"/>
          <p:cNvSpPr/>
          <p:nvPr/>
        </p:nvSpPr>
        <p:spPr>
          <a:xfrm>
            <a:off x="5105400" y="45720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8" name="TextBox 97"/>
          <p:cNvSpPr txBox="1"/>
          <p:nvPr/>
        </p:nvSpPr>
        <p:spPr>
          <a:xfrm>
            <a:off x="5334000" y="4495800"/>
            <a:ext cx="1219200" cy="523220"/>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baseline="-25000" dirty="0">
              <a:solidFill>
                <a:srgbClr val="FF0000"/>
              </a:solidFill>
              <a:latin typeface="Comic Sans MS" pitchFamily="66" charset="0"/>
            </a:endParaRPr>
          </a:p>
        </p:txBody>
      </p:sp>
      <p:sp>
        <p:nvSpPr>
          <p:cNvPr id="99" name="Arc 98"/>
          <p:cNvSpPr/>
          <p:nvPr/>
        </p:nvSpPr>
        <p:spPr>
          <a:xfrm>
            <a:off x="5105400" y="51054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0" name="Arc 99"/>
          <p:cNvSpPr/>
          <p:nvPr/>
        </p:nvSpPr>
        <p:spPr>
          <a:xfrm>
            <a:off x="7696200" y="45720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1" name="Arc 100"/>
          <p:cNvSpPr/>
          <p:nvPr/>
        </p:nvSpPr>
        <p:spPr>
          <a:xfrm>
            <a:off x="7696200" y="51054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2" name="TextBox 101"/>
          <p:cNvSpPr txBox="1"/>
          <p:nvPr/>
        </p:nvSpPr>
        <p:spPr>
          <a:xfrm>
            <a:off x="5562600" y="5181600"/>
            <a:ext cx="990600" cy="307777"/>
          </a:xfrm>
          <a:prstGeom prst="rect">
            <a:avLst/>
          </a:prstGeom>
          <a:noFill/>
        </p:spPr>
        <p:txBody>
          <a:bodyPr wrap="square" rtlCol="0">
            <a:spAutoFit/>
          </a:bodyPr>
          <a:lstStyle/>
          <a:p>
            <a:pPr algn="ctr"/>
            <a:r>
              <a:rPr lang="en-GB" sz="1400" dirty="0">
                <a:solidFill>
                  <a:srgbClr val="FF0000"/>
                </a:solidFill>
                <a:latin typeface="Comic Sans MS" pitchFamily="66" charset="0"/>
              </a:rPr>
              <a:t>Calculate</a:t>
            </a:r>
            <a:endParaRPr lang="en-GB" sz="1400" b="1" baseline="-25000" dirty="0">
              <a:solidFill>
                <a:srgbClr val="FF0000"/>
              </a:solidFill>
              <a:latin typeface="Comic Sans MS" pitchFamily="66" charset="0"/>
            </a:endParaRPr>
          </a:p>
        </p:txBody>
      </p:sp>
      <p:sp>
        <p:nvSpPr>
          <p:cNvPr id="103" name="TextBox 102"/>
          <p:cNvSpPr txBox="1"/>
          <p:nvPr/>
        </p:nvSpPr>
        <p:spPr>
          <a:xfrm>
            <a:off x="7961194" y="4495800"/>
            <a:ext cx="1219200" cy="523220"/>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baseline="-25000" dirty="0">
              <a:solidFill>
                <a:srgbClr val="FF0000"/>
              </a:solidFill>
              <a:latin typeface="Comic Sans MS" pitchFamily="66" charset="0"/>
            </a:endParaRPr>
          </a:p>
        </p:txBody>
      </p:sp>
      <p:sp>
        <p:nvSpPr>
          <p:cNvPr id="104" name="TextBox 103"/>
          <p:cNvSpPr txBox="1"/>
          <p:nvPr/>
        </p:nvSpPr>
        <p:spPr>
          <a:xfrm>
            <a:off x="8189794" y="5181600"/>
            <a:ext cx="990600" cy="307777"/>
          </a:xfrm>
          <a:prstGeom prst="rect">
            <a:avLst/>
          </a:prstGeom>
          <a:noFill/>
        </p:spPr>
        <p:txBody>
          <a:bodyPr wrap="square" rtlCol="0">
            <a:spAutoFit/>
          </a:bodyPr>
          <a:lstStyle/>
          <a:p>
            <a:pPr algn="ctr"/>
            <a:r>
              <a:rPr lang="en-GB" sz="1400" dirty="0">
                <a:solidFill>
                  <a:srgbClr val="FF0000"/>
                </a:solidFill>
                <a:latin typeface="Comic Sans MS" pitchFamily="66" charset="0"/>
              </a:rPr>
              <a:t>Calculate</a:t>
            </a:r>
            <a:endParaRPr lang="en-GB" sz="1400" b="1" baseline="-25000" dirty="0">
              <a:solidFill>
                <a:srgbClr val="FF0000"/>
              </a:solidFill>
              <a:latin typeface="Comic Sans MS" pitchFamily="66" charset="0"/>
            </a:endParaRPr>
          </a:p>
        </p:txBody>
      </p:sp>
      <p:sp>
        <p:nvSpPr>
          <p:cNvPr id="105" name="TextBox 104"/>
          <p:cNvSpPr txBox="1"/>
          <p:nvPr/>
        </p:nvSpPr>
        <p:spPr>
          <a:xfrm>
            <a:off x="3962400" y="5943600"/>
            <a:ext cx="2694969" cy="307777"/>
          </a:xfrm>
          <a:prstGeom prst="rect">
            <a:avLst/>
          </a:prstGeom>
          <a:noFill/>
        </p:spPr>
        <p:txBody>
          <a:bodyPr wrap="none" rtlCol="0">
            <a:spAutoFit/>
          </a:bodyPr>
          <a:lstStyle/>
          <a:p>
            <a:r>
              <a:rPr lang="en-GB" sz="1400" dirty="0">
                <a:solidFill>
                  <a:srgbClr val="FF0000"/>
                </a:solidFill>
                <a:latin typeface="Comic Sans MS" pitchFamily="66" charset="0"/>
              </a:rPr>
              <a:t>Kinetic energy before = 23.5J</a:t>
            </a:r>
          </a:p>
        </p:txBody>
      </p:sp>
      <mc:AlternateContent xmlns:mc="http://schemas.openxmlformats.org/markup-compatibility/2006" xmlns:a14="http://schemas.microsoft.com/office/drawing/2010/main">
        <mc:Choice Requires="a14">
          <p:sp>
            <p:nvSpPr>
              <p:cNvPr id="73" name="TextBox 72"/>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73" name="TextBox 72"/>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2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4" name="TextBox 73"/>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74" name="TextBox 73"/>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2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5" name="TextBox 74"/>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75" name="TextBox 74"/>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2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6" name="TextBox 75"/>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76" name="TextBox 75"/>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2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7" name="TextBox 76"/>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77" name="TextBox 76"/>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24"/>
                <a:stretch>
                  <a:fillRect b="-3846"/>
                </a:stretch>
              </a:blipFill>
            </p:spPr>
            <p:txBody>
              <a:bodyPr/>
              <a:lstStyle/>
              <a:p>
                <a:r>
                  <a:rPr lang="en-GB">
                    <a:noFill/>
                  </a:rPr>
                  <a:t> </a:t>
                </a:r>
              </a:p>
            </p:txBody>
          </p:sp>
        </mc:Fallback>
      </mc:AlternateContent>
      <p:sp>
        <p:nvSpPr>
          <p:cNvPr id="78" name="TextBox 77"/>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25"/>
              </a:rPr>
              <a:t>Applet for collision demonstrations</a:t>
            </a:r>
            <a:endParaRPr lang="en-GB" sz="1400" dirty="0">
              <a:latin typeface="Comic Sans MS" pitchFamily="66" charset="0"/>
            </a:endParaRPr>
          </a:p>
        </p:txBody>
      </p:sp>
      <p:sp>
        <p:nvSpPr>
          <p:cNvPr id="79"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80" name="テキスト ボックス 3">
            <a:extLst>
              <a:ext uri="{FF2B5EF4-FFF2-40B4-BE49-F238E27FC236}">
                <a16:creationId xmlns:a16="http://schemas.microsoft.com/office/drawing/2014/main" id="{6B541AC0-0713-47D7-9D98-F34D1BB5D915}"/>
              </a:ext>
            </a:extLst>
          </p:cNvPr>
          <p:cNvSpPr txBox="1"/>
          <p:nvPr/>
        </p:nvSpPr>
        <p:spPr>
          <a:xfrm>
            <a:off x="8649954" y="6488668"/>
            <a:ext cx="471604" cy="369332"/>
          </a:xfrm>
          <a:prstGeom prst="rect">
            <a:avLst/>
          </a:prstGeom>
          <a:noFill/>
        </p:spPr>
        <p:txBody>
          <a:bodyPr wrap="none" rtlCol="0">
            <a:spAutoFit/>
          </a:bodyPr>
          <a:lstStyle/>
          <a:p>
            <a:r>
              <a:rPr lang="en-US" dirty="0">
                <a:latin typeface="Comic Sans MS" panose="030F0702030302020204" pitchFamily="66" charset="0"/>
              </a:rPr>
              <a:t>4C</a:t>
            </a:r>
            <a:endParaRPr lang="en-GB"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3605766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nodeType="clickEffect">
                                  <p:stCondLst>
                                    <p:cond delay="0"/>
                                  </p:stCondLst>
                                  <p:childTnLst>
                                    <p:animEffect transition="out" filter="blinds(horizontal)">
                                      <p:cBhvr>
                                        <p:cTn id="6" dur="500"/>
                                        <p:tgtEl>
                                          <p:spTgt spid="34"/>
                                        </p:tgtEl>
                                      </p:cBhvr>
                                    </p:animEffect>
                                    <p:set>
                                      <p:cBhvr>
                                        <p:cTn id="7" dur="1" fill="hold">
                                          <p:stCondLst>
                                            <p:cond delay="499"/>
                                          </p:stCondLst>
                                        </p:cTn>
                                        <p:tgtEl>
                                          <p:spTgt spid="34"/>
                                        </p:tgtEl>
                                        <p:attrNameLst>
                                          <p:attrName>style.visibility</p:attrName>
                                        </p:attrNameLst>
                                      </p:cBhvr>
                                      <p:to>
                                        <p:strVal val="hidden"/>
                                      </p:to>
                                    </p:set>
                                  </p:childTnLst>
                                </p:cTn>
                              </p:par>
                              <p:par>
                                <p:cTn id="8" presetID="3" presetClass="exit" presetSubtype="10" fill="hold" grpId="0" nodeType="withEffect">
                                  <p:stCondLst>
                                    <p:cond delay="0"/>
                                  </p:stCondLst>
                                  <p:childTnLst>
                                    <p:animEffect transition="out" filter="blinds(horizontal)">
                                      <p:cBhvr>
                                        <p:cTn id="9" dur="500"/>
                                        <p:tgtEl>
                                          <p:spTgt spid="35"/>
                                        </p:tgtEl>
                                      </p:cBhvr>
                                    </p:animEffect>
                                    <p:set>
                                      <p:cBhvr>
                                        <p:cTn id="10" dur="1" fill="hold">
                                          <p:stCondLst>
                                            <p:cond delay="499"/>
                                          </p:stCondLst>
                                        </p:cTn>
                                        <p:tgtEl>
                                          <p:spTgt spid="35"/>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85"/>
                                        </p:tgtEl>
                                        <p:attrNameLst>
                                          <p:attrName>style.visibility</p:attrName>
                                        </p:attrNameLst>
                                      </p:cBhvr>
                                      <p:to>
                                        <p:strVal val="visible"/>
                                      </p:to>
                                    </p:set>
                                    <p:animEffect transition="in" filter="blinds(horizontal)">
                                      <p:cBhvr>
                                        <p:cTn id="15" dur="500"/>
                                        <p:tgtEl>
                                          <p:spTgt spid="85"/>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86"/>
                                        </p:tgtEl>
                                        <p:attrNameLst>
                                          <p:attrName>style.visibility</p:attrName>
                                        </p:attrNameLst>
                                      </p:cBhvr>
                                      <p:to>
                                        <p:strVal val="visible"/>
                                      </p:to>
                                    </p:set>
                                    <p:animEffect transition="in" filter="blinds(horizontal)">
                                      <p:cBhvr>
                                        <p:cTn id="18" dur="500"/>
                                        <p:tgtEl>
                                          <p:spTgt spid="86"/>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xit" presetSubtype="10" fill="hold" nodeType="clickEffect">
                                  <p:stCondLst>
                                    <p:cond delay="0"/>
                                  </p:stCondLst>
                                  <p:childTnLst>
                                    <p:animEffect transition="out" filter="blinds(horizontal)">
                                      <p:cBhvr>
                                        <p:cTn id="22" dur="500"/>
                                        <p:tgtEl>
                                          <p:spTgt spid="25"/>
                                        </p:tgtEl>
                                      </p:cBhvr>
                                    </p:animEffect>
                                    <p:set>
                                      <p:cBhvr>
                                        <p:cTn id="23" dur="1" fill="hold">
                                          <p:stCondLst>
                                            <p:cond delay="499"/>
                                          </p:stCondLst>
                                        </p:cTn>
                                        <p:tgtEl>
                                          <p:spTgt spid="25"/>
                                        </p:tgtEl>
                                        <p:attrNameLst>
                                          <p:attrName>style.visibility</p:attrName>
                                        </p:attrNameLst>
                                      </p:cBhvr>
                                      <p:to>
                                        <p:strVal val="hidden"/>
                                      </p:to>
                                    </p:set>
                                  </p:childTnLst>
                                </p:cTn>
                              </p:par>
                              <p:par>
                                <p:cTn id="24" presetID="3" presetClass="exit" presetSubtype="10" fill="hold" grpId="0" nodeType="withEffect">
                                  <p:stCondLst>
                                    <p:cond delay="0"/>
                                  </p:stCondLst>
                                  <p:childTnLst>
                                    <p:animEffect transition="out" filter="blinds(horizontal)">
                                      <p:cBhvr>
                                        <p:cTn id="25" dur="500"/>
                                        <p:tgtEl>
                                          <p:spTgt spid="26"/>
                                        </p:tgtEl>
                                      </p:cBhvr>
                                    </p:animEffect>
                                    <p:set>
                                      <p:cBhvr>
                                        <p:cTn id="26" dur="1" fill="hold">
                                          <p:stCondLst>
                                            <p:cond delay="499"/>
                                          </p:stCondLst>
                                        </p:cTn>
                                        <p:tgtEl>
                                          <p:spTgt spid="26"/>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nodeType="clickEffect">
                                  <p:stCondLst>
                                    <p:cond delay="0"/>
                                  </p:stCondLst>
                                  <p:childTnLst>
                                    <p:set>
                                      <p:cBhvr>
                                        <p:cTn id="30" dur="1" fill="hold">
                                          <p:stCondLst>
                                            <p:cond delay="0"/>
                                          </p:stCondLst>
                                        </p:cTn>
                                        <p:tgtEl>
                                          <p:spTgt spid="87"/>
                                        </p:tgtEl>
                                        <p:attrNameLst>
                                          <p:attrName>style.visibility</p:attrName>
                                        </p:attrNameLst>
                                      </p:cBhvr>
                                      <p:to>
                                        <p:strVal val="visible"/>
                                      </p:to>
                                    </p:set>
                                    <p:animEffect transition="in" filter="blinds(horizontal)">
                                      <p:cBhvr>
                                        <p:cTn id="31" dur="500"/>
                                        <p:tgtEl>
                                          <p:spTgt spid="87"/>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88"/>
                                        </p:tgtEl>
                                        <p:attrNameLst>
                                          <p:attrName>style.visibility</p:attrName>
                                        </p:attrNameLst>
                                      </p:cBhvr>
                                      <p:to>
                                        <p:strVal val="visible"/>
                                      </p:to>
                                    </p:set>
                                    <p:animEffect transition="in" filter="blinds(horizontal)">
                                      <p:cBhvr>
                                        <p:cTn id="34" dur="500"/>
                                        <p:tgtEl>
                                          <p:spTgt spid="88"/>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nodeType="clickEffect">
                                  <p:stCondLst>
                                    <p:cond delay="0"/>
                                  </p:stCondLst>
                                  <p:childTnLst>
                                    <p:set>
                                      <p:cBhvr>
                                        <p:cTn id="38" dur="1" fill="hold">
                                          <p:stCondLst>
                                            <p:cond delay="0"/>
                                          </p:stCondLst>
                                        </p:cTn>
                                        <p:tgtEl>
                                          <p:spTgt spid="41">
                                            <p:txEl>
                                              <p:pRg st="0" end="0"/>
                                            </p:txEl>
                                          </p:spTgt>
                                        </p:tgtEl>
                                        <p:attrNameLst>
                                          <p:attrName>style.visibility</p:attrName>
                                        </p:attrNameLst>
                                      </p:cBhvr>
                                      <p:to>
                                        <p:strVal val="visible"/>
                                      </p:to>
                                    </p:set>
                                    <p:animEffect transition="in" filter="blinds(horizontal)">
                                      <p:cBhvr>
                                        <p:cTn id="39" dur="500"/>
                                        <p:tgtEl>
                                          <p:spTgt spid="41">
                                            <p:txEl>
                                              <p:pRg st="0" end="0"/>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nodeType="clickEffect">
                                  <p:stCondLst>
                                    <p:cond delay="0"/>
                                  </p:stCondLst>
                                  <p:childTnLst>
                                    <p:set>
                                      <p:cBhvr>
                                        <p:cTn id="43" dur="1" fill="hold">
                                          <p:stCondLst>
                                            <p:cond delay="0"/>
                                          </p:stCondLst>
                                        </p:cTn>
                                        <p:tgtEl>
                                          <p:spTgt spid="41">
                                            <p:txEl>
                                              <p:pRg st="1" end="1"/>
                                            </p:txEl>
                                          </p:spTgt>
                                        </p:tgtEl>
                                        <p:attrNameLst>
                                          <p:attrName>style.visibility</p:attrName>
                                        </p:attrNameLst>
                                      </p:cBhvr>
                                      <p:to>
                                        <p:strVal val="visible"/>
                                      </p:to>
                                    </p:set>
                                    <p:animEffect transition="in" filter="blinds(horizontal)">
                                      <p:cBhvr>
                                        <p:cTn id="44" dur="500"/>
                                        <p:tgtEl>
                                          <p:spTgt spid="41">
                                            <p:txEl>
                                              <p:pRg st="1" end="1"/>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42"/>
                                        </p:tgtEl>
                                        <p:attrNameLst>
                                          <p:attrName>style.visibility</p:attrName>
                                        </p:attrNameLst>
                                      </p:cBhvr>
                                      <p:to>
                                        <p:strVal val="visible"/>
                                      </p:to>
                                    </p:set>
                                    <p:animEffect transition="in" filter="blinds(horizontal)">
                                      <p:cBhvr>
                                        <p:cTn id="49" dur="500"/>
                                        <p:tgtEl>
                                          <p:spTgt spid="42"/>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89"/>
                                        </p:tgtEl>
                                        <p:attrNameLst>
                                          <p:attrName>style.visibility</p:attrName>
                                        </p:attrNameLst>
                                      </p:cBhvr>
                                      <p:to>
                                        <p:strVal val="visible"/>
                                      </p:to>
                                    </p:set>
                                    <p:animEffect transition="in" filter="blinds(horizontal)">
                                      <p:cBhvr>
                                        <p:cTn id="54" dur="500"/>
                                        <p:tgtEl>
                                          <p:spTgt spid="89"/>
                                        </p:tgtEl>
                                      </p:cBhvr>
                                    </p:animEffect>
                                  </p:childTnLst>
                                </p:cTn>
                              </p:par>
                            </p:childTnLst>
                          </p:cTn>
                        </p:par>
                      </p:childTnLst>
                    </p:cTn>
                  </p:par>
                  <p:par>
                    <p:cTn id="55" fill="hold">
                      <p:stCondLst>
                        <p:cond delay="indefinite"/>
                      </p:stCondLst>
                      <p:childTnLst>
                        <p:par>
                          <p:cTn id="56" fill="hold">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43"/>
                                        </p:tgtEl>
                                        <p:attrNameLst>
                                          <p:attrName>style.visibility</p:attrName>
                                        </p:attrNameLst>
                                      </p:cBhvr>
                                      <p:to>
                                        <p:strVal val="visible"/>
                                      </p:to>
                                    </p:set>
                                    <p:animEffect transition="in" filter="blinds(horizontal)">
                                      <p:cBhvr>
                                        <p:cTn id="59" dur="500"/>
                                        <p:tgtEl>
                                          <p:spTgt spid="43"/>
                                        </p:tgtEl>
                                      </p:cBhvr>
                                    </p:animEffect>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97"/>
                                        </p:tgtEl>
                                        <p:attrNameLst>
                                          <p:attrName>style.visibility</p:attrName>
                                        </p:attrNameLst>
                                      </p:cBhvr>
                                      <p:to>
                                        <p:strVal val="visible"/>
                                      </p:to>
                                    </p:set>
                                    <p:animEffect transition="in" filter="blinds(horizontal)">
                                      <p:cBhvr>
                                        <p:cTn id="64" dur="500"/>
                                        <p:tgtEl>
                                          <p:spTgt spid="97"/>
                                        </p:tgtEl>
                                      </p:cBhvr>
                                    </p:animEffect>
                                  </p:childTnLst>
                                </p:cTn>
                              </p:par>
                            </p:childTnLst>
                          </p:cTn>
                        </p:par>
                      </p:childTnLst>
                    </p:cTn>
                  </p:par>
                  <p:par>
                    <p:cTn id="65" fill="hold">
                      <p:stCondLst>
                        <p:cond delay="indefinite"/>
                      </p:stCondLst>
                      <p:childTnLst>
                        <p:par>
                          <p:cTn id="66" fill="hold">
                            <p:stCondLst>
                              <p:cond delay="0"/>
                            </p:stCondLst>
                            <p:childTnLst>
                              <p:par>
                                <p:cTn id="67" presetID="3" presetClass="entr" presetSubtype="10" fill="hold" grpId="0" nodeType="clickEffect">
                                  <p:stCondLst>
                                    <p:cond delay="0"/>
                                  </p:stCondLst>
                                  <p:childTnLst>
                                    <p:set>
                                      <p:cBhvr>
                                        <p:cTn id="68" dur="1" fill="hold">
                                          <p:stCondLst>
                                            <p:cond delay="0"/>
                                          </p:stCondLst>
                                        </p:cTn>
                                        <p:tgtEl>
                                          <p:spTgt spid="98"/>
                                        </p:tgtEl>
                                        <p:attrNameLst>
                                          <p:attrName>style.visibility</p:attrName>
                                        </p:attrNameLst>
                                      </p:cBhvr>
                                      <p:to>
                                        <p:strVal val="visible"/>
                                      </p:to>
                                    </p:set>
                                    <p:animEffect transition="in" filter="blinds(horizontal)">
                                      <p:cBhvr>
                                        <p:cTn id="69" dur="500"/>
                                        <p:tgtEl>
                                          <p:spTgt spid="98"/>
                                        </p:tgtEl>
                                      </p:cBhvr>
                                    </p:animEffect>
                                  </p:childTnLst>
                                </p:cTn>
                              </p:par>
                            </p:childTnLst>
                          </p:cTn>
                        </p:par>
                      </p:childTnLst>
                    </p:cTn>
                  </p:par>
                  <p:par>
                    <p:cTn id="70" fill="hold">
                      <p:stCondLst>
                        <p:cond delay="indefinite"/>
                      </p:stCondLst>
                      <p:childTnLst>
                        <p:par>
                          <p:cTn id="71" fill="hold">
                            <p:stCondLst>
                              <p:cond delay="0"/>
                            </p:stCondLst>
                            <p:childTnLst>
                              <p:par>
                                <p:cTn id="72" presetID="3" presetClass="entr" presetSubtype="10" fill="hold" grpId="0" nodeType="clickEffect">
                                  <p:stCondLst>
                                    <p:cond delay="0"/>
                                  </p:stCondLst>
                                  <p:childTnLst>
                                    <p:set>
                                      <p:cBhvr>
                                        <p:cTn id="73" dur="1" fill="hold">
                                          <p:stCondLst>
                                            <p:cond delay="0"/>
                                          </p:stCondLst>
                                        </p:cTn>
                                        <p:tgtEl>
                                          <p:spTgt spid="91"/>
                                        </p:tgtEl>
                                        <p:attrNameLst>
                                          <p:attrName>style.visibility</p:attrName>
                                        </p:attrNameLst>
                                      </p:cBhvr>
                                      <p:to>
                                        <p:strVal val="visible"/>
                                      </p:to>
                                    </p:set>
                                    <p:animEffect transition="in" filter="blinds(horizontal)">
                                      <p:cBhvr>
                                        <p:cTn id="74" dur="500"/>
                                        <p:tgtEl>
                                          <p:spTgt spid="91"/>
                                        </p:tgtEl>
                                      </p:cBhvr>
                                    </p:animEffect>
                                  </p:childTnLst>
                                </p:cTn>
                              </p:par>
                            </p:childTnLst>
                          </p:cTn>
                        </p:par>
                      </p:childTnLst>
                    </p:cTn>
                  </p:par>
                  <p:par>
                    <p:cTn id="75" fill="hold">
                      <p:stCondLst>
                        <p:cond delay="indefinite"/>
                      </p:stCondLst>
                      <p:childTnLst>
                        <p:par>
                          <p:cTn id="76" fill="hold">
                            <p:stCondLst>
                              <p:cond delay="0"/>
                            </p:stCondLst>
                            <p:childTnLst>
                              <p:par>
                                <p:cTn id="77" presetID="3" presetClass="entr" presetSubtype="10" fill="hold" grpId="0" nodeType="clickEffect">
                                  <p:stCondLst>
                                    <p:cond delay="0"/>
                                  </p:stCondLst>
                                  <p:childTnLst>
                                    <p:set>
                                      <p:cBhvr>
                                        <p:cTn id="78" dur="1" fill="hold">
                                          <p:stCondLst>
                                            <p:cond delay="0"/>
                                          </p:stCondLst>
                                        </p:cTn>
                                        <p:tgtEl>
                                          <p:spTgt spid="99"/>
                                        </p:tgtEl>
                                        <p:attrNameLst>
                                          <p:attrName>style.visibility</p:attrName>
                                        </p:attrNameLst>
                                      </p:cBhvr>
                                      <p:to>
                                        <p:strVal val="visible"/>
                                      </p:to>
                                    </p:set>
                                    <p:animEffect transition="in" filter="blinds(horizontal)">
                                      <p:cBhvr>
                                        <p:cTn id="79" dur="500"/>
                                        <p:tgtEl>
                                          <p:spTgt spid="99"/>
                                        </p:tgtEl>
                                      </p:cBhvr>
                                    </p:animEffect>
                                  </p:childTnLst>
                                </p:cTn>
                              </p:par>
                            </p:childTnLst>
                          </p:cTn>
                        </p:par>
                      </p:childTnLst>
                    </p:cTn>
                  </p:par>
                  <p:par>
                    <p:cTn id="80" fill="hold">
                      <p:stCondLst>
                        <p:cond delay="indefinite"/>
                      </p:stCondLst>
                      <p:childTnLst>
                        <p:par>
                          <p:cTn id="81" fill="hold">
                            <p:stCondLst>
                              <p:cond delay="0"/>
                            </p:stCondLst>
                            <p:childTnLst>
                              <p:par>
                                <p:cTn id="82" presetID="3" presetClass="entr" presetSubtype="10" fill="hold" grpId="0" nodeType="clickEffect">
                                  <p:stCondLst>
                                    <p:cond delay="0"/>
                                  </p:stCondLst>
                                  <p:childTnLst>
                                    <p:set>
                                      <p:cBhvr>
                                        <p:cTn id="83" dur="1" fill="hold">
                                          <p:stCondLst>
                                            <p:cond delay="0"/>
                                          </p:stCondLst>
                                        </p:cTn>
                                        <p:tgtEl>
                                          <p:spTgt spid="102"/>
                                        </p:tgtEl>
                                        <p:attrNameLst>
                                          <p:attrName>style.visibility</p:attrName>
                                        </p:attrNameLst>
                                      </p:cBhvr>
                                      <p:to>
                                        <p:strVal val="visible"/>
                                      </p:to>
                                    </p:set>
                                    <p:animEffect transition="in" filter="blinds(horizontal)">
                                      <p:cBhvr>
                                        <p:cTn id="84" dur="500"/>
                                        <p:tgtEl>
                                          <p:spTgt spid="102"/>
                                        </p:tgtEl>
                                      </p:cBhvr>
                                    </p:animEffect>
                                  </p:childTnLst>
                                </p:cTn>
                              </p:par>
                            </p:childTnLst>
                          </p:cTn>
                        </p:par>
                      </p:childTnLst>
                    </p:cTn>
                  </p:par>
                  <p:par>
                    <p:cTn id="85" fill="hold">
                      <p:stCondLst>
                        <p:cond delay="indefinite"/>
                      </p:stCondLst>
                      <p:childTnLst>
                        <p:par>
                          <p:cTn id="86" fill="hold">
                            <p:stCondLst>
                              <p:cond delay="0"/>
                            </p:stCondLst>
                            <p:childTnLst>
                              <p:par>
                                <p:cTn id="87" presetID="3" presetClass="entr" presetSubtype="10" fill="hold" grpId="0" nodeType="clickEffect">
                                  <p:stCondLst>
                                    <p:cond delay="0"/>
                                  </p:stCondLst>
                                  <p:childTnLst>
                                    <p:set>
                                      <p:cBhvr>
                                        <p:cTn id="88" dur="1" fill="hold">
                                          <p:stCondLst>
                                            <p:cond delay="0"/>
                                          </p:stCondLst>
                                        </p:cTn>
                                        <p:tgtEl>
                                          <p:spTgt spid="92"/>
                                        </p:tgtEl>
                                        <p:attrNameLst>
                                          <p:attrName>style.visibility</p:attrName>
                                        </p:attrNameLst>
                                      </p:cBhvr>
                                      <p:to>
                                        <p:strVal val="visible"/>
                                      </p:to>
                                    </p:set>
                                    <p:animEffect transition="in" filter="blinds(horizontal)">
                                      <p:cBhvr>
                                        <p:cTn id="89" dur="500"/>
                                        <p:tgtEl>
                                          <p:spTgt spid="92"/>
                                        </p:tgtEl>
                                      </p:cBhvr>
                                    </p:animEffect>
                                  </p:childTnLst>
                                </p:cTn>
                              </p:par>
                            </p:childTnLst>
                          </p:cTn>
                        </p:par>
                      </p:childTnLst>
                    </p:cTn>
                  </p:par>
                  <p:par>
                    <p:cTn id="90" fill="hold">
                      <p:stCondLst>
                        <p:cond delay="indefinite"/>
                      </p:stCondLst>
                      <p:childTnLst>
                        <p:par>
                          <p:cTn id="91" fill="hold">
                            <p:stCondLst>
                              <p:cond delay="0"/>
                            </p:stCondLst>
                            <p:childTnLst>
                              <p:par>
                                <p:cTn id="92" presetID="3" presetClass="entr" presetSubtype="10" fill="hold" grpId="0" nodeType="clickEffect">
                                  <p:stCondLst>
                                    <p:cond delay="0"/>
                                  </p:stCondLst>
                                  <p:childTnLst>
                                    <p:set>
                                      <p:cBhvr>
                                        <p:cTn id="93" dur="1" fill="hold">
                                          <p:stCondLst>
                                            <p:cond delay="0"/>
                                          </p:stCondLst>
                                        </p:cTn>
                                        <p:tgtEl>
                                          <p:spTgt spid="90"/>
                                        </p:tgtEl>
                                        <p:attrNameLst>
                                          <p:attrName>style.visibility</p:attrName>
                                        </p:attrNameLst>
                                      </p:cBhvr>
                                      <p:to>
                                        <p:strVal val="visible"/>
                                      </p:to>
                                    </p:set>
                                    <p:animEffect transition="in" filter="blinds(horizontal)">
                                      <p:cBhvr>
                                        <p:cTn id="94" dur="500"/>
                                        <p:tgtEl>
                                          <p:spTgt spid="90"/>
                                        </p:tgtEl>
                                      </p:cBhvr>
                                    </p:animEffect>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96"/>
                                        </p:tgtEl>
                                        <p:attrNameLst>
                                          <p:attrName>style.visibility</p:attrName>
                                        </p:attrNameLst>
                                      </p:cBhvr>
                                      <p:to>
                                        <p:strVal val="visible"/>
                                      </p:to>
                                    </p:set>
                                    <p:animEffect transition="in" filter="blinds(horizontal)">
                                      <p:cBhvr>
                                        <p:cTn id="99" dur="500"/>
                                        <p:tgtEl>
                                          <p:spTgt spid="96"/>
                                        </p:tgtEl>
                                      </p:cBhvr>
                                    </p:animEffect>
                                  </p:childTnLst>
                                </p:cTn>
                              </p:par>
                            </p:childTnLst>
                          </p:cTn>
                        </p:par>
                      </p:childTnLst>
                    </p:cTn>
                  </p:par>
                  <p:par>
                    <p:cTn id="100" fill="hold">
                      <p:stCondLst>
                        <p:cond delay="indefinite"/>
                      </p:stCondLst>
                      <p:childTnLst>
                        <p:par>
                          <p:cTn id="101" fill="hold">
                            <p:stCondLst>
                              <p:cond delay="0"/>
                            </p:stCondLst>
                            <p:childTnLst>
                              <p:par>
                                <p:cTn id="102" presetID="3" presetClass="entr" presetSubtype="10" fill="hold" grpId="0" nodeType="clickEffect">
                                  <p:stCondLst>
                                    <p:cond delay="0"/>
                                  </p:stCondLst>
                                  <p:childTnLst>
                                    <p:set>
                                      <p:cBhvr>
                                        <p:cTn id="103" dur="1" fill="hold">
                                          <p:stCondLst>
                                            <p:cond delay="0"/>
                                          </p:stCondLst>
                                        </p:cTn>
                                        <p:tgtEl>
                                          <p:spTgt spid="100"/>
                                        </p:tgtEl>
                                        <p:attrNameLst>
                                          <p:attrName>style.visibility</p:attrName>
                                        </p:attrNameLst>
                                      </p:cBhvr>
                                      <p:to>
                                        <p:strVal val="visible"/>
                                      </p:to>
                                    </p:set>
                                    <p:animEffect transition="in" filter="blinds(horizontal)">
                                      <p:cBhvr>
                                        <p:cTn id="104" dur="500"/>
                                        <p:tgtEl>
                                          <p:spTgt spid="100"/>
                                        </p:tgtEl>
                                      </p:cBhvr>
                                    </p:animEffect>
                                  </p:childTnLst>
                                </p:cTn>
                              </p:par>
                            </p:childTnLst>
                          </p:cTn>
                        </p:par>
                      </p:childTnLst>
                    </p:cTn>
                  </p:par>
                  <p:par>
                    <p:cTn id="105" fill="hold">
                      <p:stCondLst>
                        <p:cond delay="indefinite"/>
                      </p:stCondLst>
                      <p:childTnLst>
                        <p:par>
                          <p:cTn id="106" fill="hold">
                            <p:stCondLst>
                              <p:cond delay="0"/>
                            </p:stCondLst>
                            <p:childTnLst>
                              <p:par>
                                <p:cTn id="107" presetID="3" presetClass="entr" presetSubtype="10" fill="hold" grpId="0" nodeType="clickEffect">
                                  <p:stCondLst>
                                    <p:cond delay="0"/>
                                  </p:stCondLst>
                                  <p:childTnLst>
                                    <p:set>
                                      <p:cBhvr>
                                        <p:cTn id="108" dur="1" fill="hold">
                                          <p:stCondLst>
                                            <p:cond delay="0"/>
                                          </p:stCondLst>
                                        </p:cTn>
                                        <p:tgtEl>
                                          <p:spTgt spid="103"/>
                                        </p:tgtEl>
                                        <p:attrNameLst>
                                          <p:attrName>style.visibility</p:attrName>
                                        </p:attrNameLst>
                                      </p:cBhvr>
                                      <p:to>
                                        <p:strVal val="visible"/>
                                      </p:to>
                                    </p:set>
                                    <p:animEffect transition="in" filter="blinds(horizontal)">
                                      <p:cBhvr>
                                        <p:cTn id="109" dur="500"/>
                                        <p:tgtEl>
                                          <p:spTgt spid="103"/>
                                        </p:tgtEl>
                                      </p:cBhvr>
                                    </p:animEffect>
                                  </p:childTnLst>
                                </p:cTn>
                              </p:par>
                            </p:childTnLst>
                          </p:cTn>
                        </p:par>
                      </p:childTnLst>
                    </p:cTn>
                  </p:par>
                  <p:par>
                    <p:cTn id="110" fill="hold">
                      <p:stCondLst>
                        <p:cond delay="indefinite"/>
                      </p:stCondLst>
                      <p:childTnLst>
                        <p:par>
                          <p:cTn id="111" fill="hold">
                            <p:stCondLst>
                              <p:cond delay="0"/>
                            </p:stCondLst>
                            <p:childTnLst>
                              <p:par>
                                <p:cTn id="112" presetID="3" presetClass="entr" presetSubtype="10" fill="hold" grpId="0" nodeType="clickEffect">
                                  <p:stCondLst>
                                    <p:cond delay="0"/>
                                  </p:stCondLst>
                                  <p:childTnLst>
                                    <p:set>
                                      <p:cBhvr>
                                        <p:cTn id="113" dur="1" fill="hold">
                                          <p:stCondLst>
                                            <p:cond delay="0"/>
                                          </p:stCondLst>
                                        </p:cTn>
                                        <p:tgtEl>
                                          <p:spTgt spid="94"/>
                                        </p:tgtEl>
                                        <p:attrNameLst>
                                          <p:attrName>style.visibility</p:attrName>
                                        </p:attrNameLst>
                                      </p:cBhvr>
                                      <p:to>
                                        <p:strVal val="visible"/>
                                      </p:to>
                                    </p:set>
                                    <p:animEffect transition="in" filter="blinds(horizontal)">
                                      <p:cBhvr>
                                        <p:cTn id="114" dur="500"/>
                                        <p:tgtEl>
                                          <p:spTgt spid="94"/>
                                        </p:tgtEl>
                                      </p:cBhvr>
                                    </p:animEffect>
                                  </p:childTnLst>
                                </p:cTn>
                              </p:par>
                            </p:childTnLst>
                          </p:cTn>
                        </p:par>
                      </p:childTnLst>
                    </p:cTn>
                  </p:par>
                  <p:par>
                    <p:cTn id="115" fill="hold">
                      <p:stCondLst>
                        <p:cond delay="indefinite"/>
                      </p:stCondLst>
                      <p:childTnLst>
                        <p:par>
                          <p:cTn id="116" fill="hold">
                            <p:stCondLst>
                              <p:cond delay="0"/>
                            </p:stCondLst>
                            <p:childTnLst>
                              <p:par>
                                <p:cTn id="117" presetID="3" presetClass="entr" presetSubtype="10" fill="hold" grpId="0" nodeType="clickEffect">
                                  <p:stCondLst>
                                    <p:cond delay="0"/>
                                  </p:stCondLst>
                                  <p:childTnLst>
                                    <p:set>
                                      <p:cBhvr>
                                        <p:cTn id="118" dur="1" fill="hold">
                                          <p:stCondLst>
                                            <p:cond delay="0"/>
                                          </p:stCondLst>
                                        </p:cTn>
                                        <p:tgtEl>
                                          <p:spTgt spid="101"/>
                                        </p:tgtEl>
                                        <p:attrNameLst>
                                          <p:attrName>style.visibility</p:attrName>
                                        </p:attrNameLst>
                                      </p:cBhvr>
                                      <p:to>
                                        <p:strVal val="visible"/>
                                      </p:to>
                                    </p:set>
                                    <p:animEffect transition="in" filter="blinds(horizontal)">
                                      <p:cBhvr>
                                        <p:cTn id="119" dur="500"/>
                                        <p:tgtEl>
                                          <p:spTgt spid="101"/>
                                        </p:tgtEl>
                                      </p:cBhvr>
                                    </p:animEffect>
                                  </p:childTnLst>
                                </p:cTn>
                              </p:par>
                            </p:childTnLst>
                          </p:cTn>
                        </p:par>
                      </p:childTnLst>
                    </p:cTn>
                  </p:par>
                  <p:par>
                    <p:cTn id="120" fill="hold">
                      <p:stCondLst>
                        <p:cond delay="indefinite"/>
                      </p:stCondLst>
                      <p:childTnLst>
                        <p:par>
                          <p:cTn id="121" fill="hold">
                            <p:stCondLst>
                              <p:cond delay="0"/>
                            </p:stCondLst>
                            <p:childTnLst>
                              <p:par>
                                <p:cTn id="122" presetID="3" presetClass="entr" presetSubtype="10" fill="hold" grpId="0" nodeType="clickEffect">
                                  <p:stCondLst>
                                    <p:cond delay="0"/>
                                  </p:stCondLst>
                                  <p:childTnLst>
                                    <p:set>
                                      <p:cBhvr>
                                        <p:cTn id="123" dur="1" fill="hold">
                                          <p:stCondLst>
                                            <p:cond delay="0"/>
                                          </p:stCondLst>
                                        </p:cTn>
                                        <p:tgtEl>
                                          <p:spTgt spid="104"/>
                                        </p:tgtEl>
                                        <p:attrNameLst>
                                          <p:attrName>style.visibility</p:attrName>
                                        </p:attrNameLst>
                                      </p:cBhvr>
                                      <p:to>
                                        <p:strVal val="visible"/>
                                      </p:to>
                                    </p:set>
                                    <p:animEffect transition="in" filter="blinds(horizontal)">
                                      <p:cBhvr>
                                        <p:cTn id="124" dur="500"/>
                                        <p:tgtEl>
                                          <p:spTgt spid="104"/>
                                        </p:tgtEl>
                                      </p:cBhvr>
                                    </p:animEffect>
                                  </p:childTnLst>
                                </p:cTn>
                              </p:par>
                            </p:childTnLst>
                          </p:cTn>
                        </p:par>
                      </p:childTnLst>
                    </p:cTn>
                  </p:par>
                  <p:par>
                    <p:cTn id="125" fill="hold">
                      <p:stCondLst>
                        <p:cond delay="indefinite"/>
                      </p:stCondLst>
                      <p:childTnLst>
                        <p:par>
                          <p:cTn id="126" fill="hold">
                            <p:stCondLst>
                              <p:cond delay="0"/>
                            </p:stCondLst>
                            <p:childTnLst>
                              <p:par>
                                <p:cTn id="127" presetID="3" presetClass="entr" presetSubtype="10" fill="hold" grpId="0" nodeType="clickEffect">
                                  <p:stCondLst>
                                    <p:cond delay="0"/>
                                  </p:stCondLst>
                                  <p:childTnLst>
                                    <p:set>
                                      <p:cBhvr>
                                        <p:cTn id="128" dur="1" fill="hold">
                                          <p:stCondLst>
                                            <p:cond delay="0"/>
                                          </p:stCondLst>
                                        </p:cTn>
                                        <p:tgtEl>
                                          <p:spTgt spid="95"/>
                                        </p:tgtEl>
                                        <p:attrNameLst>
                                          <p:attrName>style.visibility</p:attrName>
                                        </p:attrNameLst>
                                      </p:cBhvr>
                                      <p:to>
                                        <p:strVal val="visible"/>
                                      </p:to>
                                    </p:set>
                                    <p:animEffect transition="in" filter="blinds(horizontal)">
                                      <p:cBhvr>
                                        <p:cTn id="129" dur="500"/>
                                        <p:tgtEl>
                                          <p:spTgt spid="95"/>
                                        </p:tgtEl>
                                      </p:cBhvr>
                                    </p:animEffect>
                                  </p:childTnLst>
                                </p:cTn>
                              </p:par>
                            </p:childTnLst>
                          </p:cTn>
                        </p:par>
                      </p:childTnLst>
                    </p:cTn>
                  </p:par>
                  <p:par>
                    <p:cTn id="130" fill="hold">
                      <p:stCondLst>
                        <p:cond delay="indefinite"/>
                      </p:stCondLst>
                      <p:childTnLst>
                        <p:par>
                          <p:cTn id="131" fill="hold">
                            <p:stCondLst>
                              <p:cond delay="0"/>
                            </p:stCondLst>
                            <p:childTnLst>
                              <p:par>
                                <p:cTn id="132" presetID="3" presetClass="entr" presetSubtype="10" fill="hold" grpId="0" nodeType="clickEffect">
                                  <p:stCondLst>
                                    <p:cond delay="0"/>
                                  </p:stCondLst>
                                  <p:childTnLst>
                                    <p:set>
                                      <p:cBhvr>
                                        <p:cTn id="133" dur="1" fill="hold">
                                          <p:stCondLst>
                                            <p:cond delay="0"/>
                                          </p:stCondLst>
                                        </p:cTn>
                                        <p:tgtEl>
                                          <p:spTgt spid="105"/>
                                        </p:tgtEl>
                                        <p:attrNameLst>
                                          <p:attrName>style.visibility</p:attrName>
                                        </p:attrNameLst>
                                      </p:cBhvr>
                                      <p:to>
                                        <p:strVal val="visible"/>
                                      </p:to>
                                    </p:set>
                                    <p:animEffect transition="in" filter="blinds(horizontal)">
                                      <p:cBhvr>
                                        <p:cTn id="134" dur="500"/>
                                        <p:tgtEl>
                                          <p:spTgt spid="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35" grpId="0"/>
      <p:bldP spid="86" grpId="0"/>
      <p:bldP spid="88" grpId="0"/>
      <p:bldP spid="42" grpId="0"/>
      <p:bldP spid="89" grpId="0"/>
      <p:bldP spid="90" grpId="0"/>
      <p:bldP spid="43" grpId="0"/>
      <p:bldP spid="91" grpId="0"/>
      <p:bldP spid="92" grpId="0"/>
      <p:bldP spid="94" grpId="0"/>
      <p:bldP spid="95" grpId="0"/>
      <p:bldP spid="96" grpId="0"/>
      <p:bldP spid="97" grpId="0" animBg="1"/>
      <p:bldP spid="98" grpId="0"/>
      <p:bldP spid="99" grpId="0" animBg="1"/>
      <p:bldP spid="100" grpId="0" animBg="1"/>
      <p:bldP spid="101" grpId="0" animBg="1"/>
      <p:bldP spid="102" grpId="0"/>
      <p:bldP spid="103" grpId="0"/>
      <p:bldP spid="104" grpId="0"/>
      <p:bldP spid="105"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3581400" cy="4525963"/>
          </a:xfrm>
        </p:spPr>
        <p:txBody>
          <a:bodyPr>
            <a:normAutofit/>
          </a:bodyPr>
          <a:lstStyle/>
          <a:p>
            <a:pPr marL="0" indent="0" algn="ctr">
              <a:buNone/>
            </a:pPr>
            <a:r>
              <a:rPr lang="en-GB" sz="1400" b="1" dirty="0">
                <a:latin typeface="Comic Sans MS" pitchFamily="66" charset="0"/>
              </a:rPr>
              <a:t>You can solve problems which ask you to find the change in energy due to an impact of the application of an impulse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Two spheres have equal radii and masses 3kg and 5kg respectively. A and B move towards each other along the same straight line on a smooth horizontal surface with velocities 3ms</a:t>
            </a:r>
            <a:r>
              <a:rPr lang="en-GB" sz="1400" baseline="30000" dirty="0">
                <a:latin typeface="Comic Sans MS" pitchFamily="66" charset="0"/>
              </a:rPr>
              <a:t>-1</a:t>
            </a:r>
            <a:r>
              <a:rPr lang="en-GB" sz="1400" dirty="0">
                <a:latin typeface="Comic Sans MS" pitchFamily="66" charset="0"/>
              </a:rPr>
              <a:t> and 2ms</a:t>
            </a:r>
            <a:r>
              <a:rPr lang="en-GB" sz="1400" baseline="30000" dirty="0">
                <a:latin typeface="Comic Sans MS" pitchFamily="66" charset="0"/>
              </a:rPr>
              <a:t>-1 </a:t>
            </a:r>
            <a:r>
              <a:rPr lang="en-GB" sz="1400" dirty="0">
                <a:latin typeface="Comic Sans MS" pitchFamily="66" charset="0"/>
              </a:rPr>
              <a:t>respectively.</a:t>
            </a:r>
          </a:p>
          <a:p>
            <a:pPr marL="0" indent="0" algn="ctr">
              <a:buNone/>
            </a:pPr>
            <a:endParaRPr lang="en-GB" sz="1400" dirty="0">
              <a:latin typeface="Comic Sans MS" pitchFamily="66" charset="0"/>
            </a:endParaRPr>
          </a:p>
          <a:p>
            <a:pPr algn="ctr">
              <a:buAutoNum type="alphaLcParenR"/>
            </a:pPr>
            <a:r>
              <a:rPr lang="en-GB" sz="1400" dirty="0">
                <a:latin typeface="Comic Sans MS" pitchFamily="66" charset="0"/>
              </a:rPr>
              <a:t>If the coefficient of restitution is </a:t>
            </a:r>
            <a:r>
              <a:rPr lang="en-GB" sz="1400" baseline="30000" dirty="0">
                <a:latin typeface="Comic Sans MS" pitchFamily="66" charset="0"/>
              </a:rPr>
              <a:t>3</a:t>
            </a:r>
            <a:r>
              <a:rPr lang="en-GB" sz="1400" dirty="0">
                <a:latin typeface="Comic Sans MS" pitchFamily="66" charset="0"/>
              </a:rPr>
              <a:t>/</a:t>
            </a:r>
            <a:r>
              <a:rPr lang="en-GB" sz="1400" baseline="-25000" dirty="0">
                <a:latin typeface="Comic Sans MS" pitchFamily="66" charset="0"/>
              </a:rPr>
              <a:t>5</a:t>
            </a:r>
            <a:r>
              <a:rPr lang="en-GB" sz="1400" dirty="0">
                <a:latin typeface="Comic Sans MS" pitchFamily="66" charset="0"/>
              </a:rPr>
              <a:t>, find the velocities of the spheres after the collision</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Find the loss of kinetic energy due to the impact</a:t>
            </a:r>
          </a:p>
        </p:txBody>
      </p:sp>
      <p:cxnSp>
        <p:nvCxnSpPr>
          <p:cNvPr id="11" name="Straight Connector 10"/>
          <p:cNvCxnSpPr/>
          <p:nvPr/>
        </p:nvCxnSpPr>
        <p:spPr>
          <a:xfrm>
            <a:off x="3976048" y="1422779"/>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976048" y="1727579"/>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976048" y="1422779"/>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14" name="TextBox 13"/>
          <p:cNvSpPr txBox="1"/>
          <p:nvPr/>
        </p:nvSpPr>
        <p:spPr>
          <a:xfrm>
            <a:off x="5500048" y="1422779"/>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15" name="Straight Connector 14"/>
          <p:cNvCxnSpPr/>
          <p:nvPr/>
        </p:nvCxnSpPr>
        <p:spPr>
          <a:xfrm>
            <a:off x="5500048" y="1422779"/>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024048" y="1422779"/>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500048" y="1422779"/>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976048" y="1422779"/>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4204648" y="2108579"/>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4966648" y="2108579"/>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5728648" y="2108579"/>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490648" y="2108579"/>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3" name="Straight Arrow Connector 22"/>
          <p:cNvCxnSpPr/>
          <p:nvPr/>
        </p:nvCxnSpPr>
        <p:spPr>
          <a:xfrm>
            <a:off x="4128448" y="2032379"/>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204648" y="1727579"/>
            <a:ext cx="293670" cy="307777"/>
          </a:xfrm>
          <a:prstGeom prst="rect">
            <a:avLst/>
          </a:prstGeom>
          <a:noFill/>
        </p:spPr>
        <p:txBody>
          <a:bodyPr wrap="none" rtlCol="0">
            <a:spAutoFit/>
          </a:bodyPr>
          <a:lstStyle/>
          <a:p>
            <a:pPr algn="ctr"/>
            <a:r>
              <a:rPr lang="en-GB" sz="1400" dirty="0">
                <a:latin typeface="Comic Sans MS" pitchFamily="66" charset="0"/>
              </a:rPr>
              <a:t>3</a:t>
            </a:r>
          </a:p>
        </p:txBody>
      </p:sp>
      <p:cxnSp>
        <p:nvCxnSpPr>
          <p:cNvPr id="27" name="Straight Connector 26"/>
          <p:cNvCxnSpPr/>
          <p:nvPr/>
        </p:nvCxnSpPr>
        <p:spPr>
          <a:xfrm>
            <a:off x="3976048" y="2718179"/>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128448" y="2108579"/>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29" name="TextBox 28"/>
          <p:cNvSpPr txBox="1"/>
          <p:nvPr/>
        </p:nvSpPr>
        <p:spPr>
          <a:xfrm>
            <a:off x="5652448" y="2108579"/>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30" name="TextBox 29"/>
          <p:cNvSpPr txBox="1"/>
          <p:nvPr/>
        </p:nvSpPr>
        <p:spPr>
          <a:xfrm>
            <a:off x="4890448" y="2108579"/>
            <a:ext cx="457200" cy="307777"/>
          </a:xfrm>
          <a:prstGeom prst="rect">
            <a:avLst/>
          </a:prstGeom>
          <a:noFill/>
        </p:spPr>
        <p:txBody>
          <a:bodyPr wrap="square" rtlCol="0">
            <a:spAutoFit/>
          </a:bodyPr>
          <a:lstStyle/>
          <a:p>
            <a:pPr algn="ctr"/>
            <a:r>
              <a:rPr lang="en-GB" sz="1400" dirty="0">
                <a:latin typeface="Comic Sans MS" pitchFamily="66" charset="0"/>
              </a:rPr>
              <a:t>B</a:t>
            </a:r>
          </a:p>
        </p:txBody>
      </p:sp>
      <p:sp>
        <p:nvSpPr>
          <p:cNvPr id="31" name="TextBox 30"/>
          <p:cNvSpPr txBox="1"/>
          <p:nvPr/>
        </p:nvSpPr>
        <p:spPr>
          <a:xfrm>
            <a:off x="6414448" y="2108579"/>
            <a:ext cx="457200" cy="307777"/>
          </a:xfrm>
          <a:prstGeom prst="rect">
            <a:avLst/>
          </a:prstGeom>
          <a:noFill/>
        </p:spPr>
        <p:txBody>
          <a:bodyPr wrap="square" rtlCol="0">
            <a:spAutoFit/>
          </a:bodyPr>
          <a:lstStyle/>
          <a:p>
            <a:pPr algn="ctr"/>
            <a:r>
              <a:rPr lang="en-GB" sz="1400" dirty="0">
                <a:latin typeface="Comic Sans MS" pitchFamily="66" charset="0"/>
              </a:rPr>
              <a:t>B</a:t>
            </a:r>
          </a:p>
        </p:txBody>
      </p:sp>
      <p:cxnSp>
        <p:nvCxnSpPr>
          <p:cNvPr id="32" name="Straight Arrow Connector 31"/>
          <p:cNvCxnSpPr/>
          <p:nvPr/>
        </p:nvCxnSpPr>
        <p:spPr>
          <a:xfrm flipH="1">
            <a:off x="4890448" y="2032379"/>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4966648" y="1727579"/>
            <a:ext cx="293670" cy="307777"/>
          </a:xfrm>
          <a:prstGeom prst="rect">
            <a:avLst/>
          </a:prstGeom>
          <a:noFill/>
        </p:spPr>
        <p:txBody>
          <a:bodyPr wrap="none" rtlCol="0">
            <a:spAutoFit/>
          </a:bodyPr>
          <a:lstStyle/>
          <a:p>
            <a:pPr algn="ctr"/>
            <a:r>
              <a:rPr lang="en-GB" sz="1400" dirty="0">
                <a:latin typeface="Comic Sans MS" pitchFamily="66" charset="0"/>
              </a:rPr>
              <a:t>2</a:t>
            </a:r>
          </a:p>
        </p:txBody>
      </p:sp>
      <p:sp>
        <p:nvSpPr>
          <p:cNvPr id="36" name="TextBox 35"/>
          <p:cNvSpPr txBox="1"/>
          <p:nvPr/>
        </p:nvSpPr>
        <p:spPr>
          <a:xfrm>
            <a:off x="4113163" y="2413379"/>
            <a:ext cx="484428" cy="307777"/>
          </a:xfrm>
          <a:prstGeom prst="rect">
            <a:avLst/>
          </a:prstGeom>
          <a:noFill/>
        </p:spPr>
        <p:txBody>
          <a:bodyPr wrap="none" rtlCol="0">
            <a:spAutoFit/>
          </a:bodyPr>
          <a:lstStyle/>
          <a:p>
            <a:pPr algn="ctr"/>
            <a:r>
              <a:rPr lang="en-GB" sz="1400" dirty="0">
                <a:latin typeface="Comic Sans MS" pitchFamily="66" charset="0"/>
              </a:rPr>
              <a:t>3kg</a:t>
            </a:r>
          </a:p>
        </p:txBody>
      </p:sp>
      <p:sp>
        <p:nvSpPr>
          <p:cNvPr id="37" name="TextBox 36"/>
          <p:cNvSpPr txBox="1"/>
          <p:nvPr/>
        </p:nvSpPr>
        <p:spPr>
          <a:xfrm>
            <a:off x="5637162" y="2413379"/>
            <a:ext cx="484428" cy="307777"/>
          </a:xfrm>
          <a:prstGeom prst="rect">
            <a:avLst/>
          </a:prstGeom>
          <a:noFill/>
        </p:spPr>
        <p:txBody>
          <a:bodyPr wrap="none" rtlCol="0">
            <a:spAutoFit/>
          </a:bodyPr>
          <a:lstStyle/>
          <a:p>
            <a:pPr algn="ctr"/>
            <a:r>
              <a:rPr lang="en-GB" sz="1400" dirty="0">
                <a:latin typeface="Comic Sans MS" pitchFamily="66" charset="0"/>
              </a:rPr>
              <a:t>3kg</a:t>
            </a:r>
          </a:p>
        </p:txBody>
      </p:sp>
      <p:sp>
        <p:nvSpPr>
          <p:cNvPr id="38" name="TextBox 37"/>
          <p:cNvSpPr txBox="1"/>
          <p:nvPr/>
        </p:nvSpPr>
        <p:spPr>
          <a:xfrm>
            <a:off x="4875163" y="2413379"/>
            <a:ext cx="484428" cy="307777"/>
          </a:xfrm>
          <a:prstGeom prst="rect">
            <a:avLst/>
          </a:prstGeom>
          <a:noFill/>
        </p:spPr>
        <p:txBody>
          <a:bodyPr wrap="none" rtlCol="0">
            <a:spAutoFit/>
          </a:bodyPr>
          <a:lstStyle/>
          <a:p>
            <a:pPr algn="ctr"/>
            <a:r>
              <a:rPr lang="en-GB" sz="1400" dirty="0">
                <a:latin typeface="Comic Sans MS" pitchFamily="66" charset="0"/>
              </a:rPr>
              <a:t>5kg</a:t>
            </a:r>
          </a:p>
        </p:txBody>
      </p:sp>
      <p:sp>
        <p:nvSpPr>
          <p:cNvPr id="39" name="TextBox 38"/>
          <p:cNvSpPr txBox="1"/>
          <p:nvPr/>
        </p:nvSpPr>
        <p:spPr>
          <a:xfrm>
            <a:off x="6399163" y="2413379"/>
            <a:ext cx="484428" cy="307777"/>
          </a:xfrm>
          <a:prstGeom prst="rect">
            <a:avLst/>
          </a:prstGeom>
          <a:noFill/>
        </p:spPr>
        <p:txBody>
          <a:bodyPr wrap="none" rtlCol="0">
            <a:spAutoFit/>
          </a:bodyPr>
          <a:lstStyle/>
          <a:p>
            <a:pPr algn="ctr"/>
            <a:r>
              <a:rPr lang="en-GB" sz="1400" dirty="0">
                <a:latin typeface="Comic Sans MS" pitchFamily="66" charset="0"/>
              </a:rPr>
              <a:t>5kg</a:t>
            </a:r>
          </a:p>
        </p:txBody>
      </p:sp>
      <mc:AlternateContent xmlns:mc="http://schemas.openxmlformats.org/markup-compatibility/2006" xmlns:a14="http://schemas.microsoft.com/office/drawing/2010/main">
        <mc:Choice Requires="a14">
          <p:sp>
            <p:nvSpPr>
              <p:cNvPr id="50" name="TextBox 49"/>
              <p:cNvSpPr txBox="1"/>
              <p:nvPr/>
            </p:nvSpPr>
            <p:spPr>
              <a:xfrm>
                <a:off x="7391400" y="1447800"/>
                <a:ext cx="1092094"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3=</m:t>
                      </m:r>
                      <m:r>
                        <a:rPr lang="en-GB" sz="1600" b="0" i="1" smtClean="0">
                          <a:solidFill>
                            <a:srgbClr val="FF0000"/>
                          </a:solidFill>
                          <a:latin typeface="Cambria Math"/>
                        </a:rPr>
                        <m:t>𝑦</m:t>
                      </m:r>
                      <m:r>
                        <a:rPr lang="en-GB" sz="1600" b="0" i="1" smtClean="0">
                          <a:solidFill>
                            <a:srgbClr val="FF0000"/>
                          </a:solidFill>
                          <a:latin typeface="Cambria Math"/>
                        </a:rPr>
                        <m:t>−</m:t>
                      </m:r>
                      <m:r>
                        <a:rPr lang="en-GB" sz="1600" b="0" i="1" smtClean="0">
                          <a:solidFill>
                            <a:srgbClr val="FF0000"/>
                          </a:solidFill>
                          <a:latin typeface="Cambria Math"/>
                        </a:rPr>
                        <m:t>𝑥</m:t>
                      </m:r>
                    </m:oMath>
                  </m:oMathPara>
                </a14:m>
                <a:endParaRPr lang="en-GB" sz="1600" dirty="0">
                  <a:solidFill>
                    <a:srgbClr val="FF0000"/>
                  </a:solidFill>
                </a:endParaRPr>
              </a:p>
            </p:txBody>
          </p:sp>
        </mc:Choice>
        <mc:Fallback xmlns="">
          <p:sp>
            <p:nvSpPr>
              <p:cNvPr id="50" name="TextBox 49"/>
              <p:cNvSpPr txBox="1">
                <a:spLocks noRot="1" noChangeAspect="1" noMove="1" noResize="1" noEditPoints="1" noAdjustHandles="1" noChangeArrowheads="1" noChangeShapeType="1" noTextEdit="1"/>
              </p:cNvSpPr>
              <p:nvPr/>
            </p:nvSpPr>
            <p:spPr>
              <a:xfrm>
                <a:off x="7391400" y="1447800"/>
                <a:ext cx="1092094" cy="338554"/>
              </a:xfrm>
              <a:prstGeom prst="rect">
                <a:avLst/>
              </a:prstGeom>
              <a:blipFill rotWithShape="1">
                <a:blip r:embed="rId9"/>
                <a:stretch>
                  <a:fillRect b="-181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4" name="TextBox 53"/>
              <p:cNvSpPr txBox="1"/>
              <p:nvPr/>
            </p:nvSpPr>
            <p:spPr>
              <a:xfrm>
                <a:off x="7239000" y="1828800"/>
                <a:ext cx="1473609"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−1=3</m:t>
                      </m:r>
                      <m:r>
                        <a:rPr lang="en-GB" sz="1600" b="0" i="1" smtClean="0">
                          <a:solidFill>
                            <a:srgbClr val="FF0000"/>
                          </a:solidFill>
                          <a:latin typeface="Cambria Math"/>
                        </a:rPr>
                        <m:t>𝑥</m:t>
                      </m:r>
                      <m:r>
                        <a:rPr lang="en-GB" sz="1600" b="0" i="1" smtClean="0">
                          <a:solidFill>
                            <a:srgbClr val="FF0000"/>
                          </a:solidFill>
                          <a:latin typeface="Cambria Math"/>
                        </a:rPr>
                        <m:t>+5</m:t>
                      </m:r>
                      <m:r>
                        <a:rPr lang="en-GB" sz="1600" b="0" i="1" smtClean="0">
                          <a:solidFill>
                            <a:srgbClr val="FF0000"/>
                          </a:solidFill>
                          <a:latin typeface="Cambria Math"/>
                        </a:rPr>
                        <m:t>𝑦</m:t>
                      </m:r>
                    </m:oMath>
                  </m:oMathPara>
                </a14:m>
                <a:endParaRPr lang="en-GB" sz="1600" dirty="0">
                  <a:solidFill>
                    <a:srgbClr val="FF0000"/>
                  </a:solidFill>
                </a:endParaRPr>
              </a:p>
            </p:txBody>
          </p:sp>
        </mc:Choice>
        <mc:Fallback xmlns="">
          <p:sp>
            <p:nvSpPr>
              <p:cNvPr id="54" name="TextBox 53"/>
              <p:cNvSpPr txBox="1">
                <a:spLocks noRot="1" noChangeAspect="1" noMove="1" noResize="1" noEditPoints="1" noAdjustHandles="1" noChangeArrowheads="1" noChangeShapeType="1" noTextEdit="1"/>
              </p:cNvSpPr>
              <p:nvPr/>
            </p:nvSpPr>
            <p:spPr>
              <a:xfrm>
                <a:off x="7239000" y="1828800"/>
                <a:ext cx="1473609" cy="338554"/>
              </a:xfrm>
              <a:prstGeom prst="rect">
                <a:avLst/>
              </a:prstGeom>
              <a:blipFill rotWithShape="1">
                <a:blip r:embed="rId10"/>
                <a:stretch>
                  <a:fillRect b="-892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1" name="TextBox 70"/>
              <p:cNvSpPr txBox="1"/>
              <p:nvPr/>
            </p:nvSpPr>
            <p:spPr>
              <a:xfrm>
                <a:off x="7239000" y="2286000"/>
                <a:ext cx="863221"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𝑥</m:t>
                      </m:r>
                      <m:r>
                        <a:rPr lang="en-GB" sz="1600" b="0" i="1" smtClean="0">
                          <a:solidFill>
                            <a:srgbClr val="FF0000"/>
                          </a:solidFill>
                          <a:latin typeface="Cambria Math"/>
                        </a:rPr>
                        <m:t>=−2</m:t>
                      </m:r>
                    </m:oMath>
                  </m:oMathPara>
                </a14:m>
                <a:endParaRPr lang="en-GB" sz="1600" dirty="0">
                  <a:solidFill>
                    <a:srgbClr val="FF0000"/>
                  </a:solidFill>
                </a:endParaRPr>
              </a:p>
            </p:txBody>
          </p:sp>
        </mc:Choice>
        <mc:Fallback xmlns="">
          <p:sp>
            <p:nvSpPr>
              <p:cNvPr id="71" name="TextBox 70"/>
              <p:cNvSpPr txBox="1">
                <a:spLocks noRot="1" noChangeAspect="1" noMove="1" noResize="1" noEditPoints="1" noAdjustHandles="1" noChangeArrowheads="1" noChangeShapeType="1" noTextEdit="1"/>
              </p:cNvSpPr>
              <p:nvPr/>
            </p:nvSpPr>
            <p:spPr>
              <a:xfrm>
                <a:off x="7239000" y="2286000"/>
                <a:ext cx="863221" cy="338554"/>
              </a:xfrm>
              <a:prstGeom prst="rect">
                <a:avLst/>
              </a:prstGeom>
              <a:blipFill rotWithShape="1">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2" name="TextBox 71"/>
              <p:cNvSpPr txBox="1"/>
              <p:nvPr/>
            </p:nvSpPr>
            <p:spPr>
              <a:xfrm>
                <a:off x="8001000" y="2286000"/>
                <a:ext cx="8382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𝑦</m:t>
                      </m:r>
                      <m:r>
                        <a:rPr lang="en-GB" sz="1600" b="0" i="1" smtClean="0">
                          <a:solidFill>
                            <a:srgbClr val="FF0000"/>
                          </a:solidFill>
                          <a:latin typeface="Cambria Math"/>
                        </a:rPr>
                        <m:t>=1</m:t>
                      </m:r>
                    </m:oMath>
                  </m:oMathPara>
                </a14:m>
                <a:endParaRPr lang="en-GB" sz="1600" dirty="0">
                  <a:solidFill>
                    <a:srgbClr val="FF0000"/>
                  </a:solidFill>
                </a:endParaRPr>
              </a:p>
            </p:txBody>
          </p:sp>
        </mc:Choice>
        <mc:Fallback xmlns="">
          <p:sp>
            <p:nvSpPr>
              <p:cNvPr id="72" name="TextBox 71"/>
              <p:cNvSpPr txBox="1">
                <a:spLocks noRot="1" noChangeAspect="1" noMove="1" noResize="1" noEditPoints="1" noAdjustHandles="1" noChangeArrowheads="1" noChangeShapeType="1" noTextEdit="1"/>
              </p:cNvSpPr>
              <p:nvPr/>
            </p:nvSpPr>
            <p:spPr>
              <a:xfrm>
                <a:off x="8001000" y="2286000"/>
                <a:ext cx="838200" cy="338554"/>
              </a:xfrm>
              <a:prstGeom prst="rect">
                <a:avLst/>
              </a:prstGeom>
              <a:blipFill rotWithShape="1">
                <a:blip r:embed="rId12"/>
                <a:stretch>
                  <a:fillRect b="-1786"/>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3" name="TextBox 82"/>
              <p:cNvSpPr txBox="1"/>
              <p:nvPr/>
            </p:nvSpPr>
            <p:spPr>
              <a:xfrm>
                <a:off x="457200" y="4800600"/>
                <a:ext cx="15240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𝑥</m:t>
                      </m:r>
                      <m:r>
                        <a:rPr lang="en-GB" sz="1600" b="0" i="1" smtClean="0">
                          <a:solidFill>
                            <a:srgbClr val="FF0000"/>
                          </a:solidFill>
                          <a:latin typeface="Cambria Math"/>
                        </a:rPr>
                        <m:t>=−2</m:t>
                      </m:r>
                      <m:r>
                        <a:rPr lang="en-GB" sz="1600" b="0" i="1" smtClean="0">
                          <a:solidFill>
                            <a:srgbClr val="FF0000"/>
                          </a:solidFill>
                          <a:latin typeface="Cambria Math"/>
                        </a:rPr>
                        <m:t>𝑚</m:t>
                      </m:r>
                      <m:sSup>
                        <m:sSupPr>
                          <m:ctrlPr>
                            <a:rPr lang="en-GB" sz="1600" b="0" i="1" smtClean="0">
                              <a:solidFill>
                                <a:srgbClr val="FF0000"/>
                              </a:solidFill>
                              <a:latin typeface="Cambria Math" panose="02040503050406030204" pitchFamily="18" charset="0"/>
                            </a:rPr>
                          </m:ctrlPr>
                        </m:sSupPr>
                        <m:e>
                          <m:r>
                            <a:rPr lang="en-GB" sz="1600" b="0" i="1" smtClean="0">
                              <a:solidFill>
                                <a:srgbClr val="FF0000"/>
                              </a:solidFill>
                              <a:latin typeface="Cambria Math"/>
                            </a:rPr>
                            <m:t>𝑠</m:t>
                          </m:r>
                        </m:e>
                        <m:sup>
                          <m:r>
                            <a:rPr lang="en-GB" sz="1600" b="0" i="1" smtClean="0">
                              <a:solidFill>
                                <a:srgbClr val="FF0000"/>
                              </a:solidFill>
                              <a:latin typeface="Cambria Math"/>
                            </a:rPr>
                            <m:t>−1</m:t>
                          </m:r>
                        </m:sup>
                      </m:sSup>
                    </m:oMath>
                  </m:oMathPara>
                </a14:m>
                <a:endParaRPr lang="en-GB" sz="1600" dirty="0">
                  <a:solidFill>
                    <a:srgbClr val="FF0000"/>
                  </a:solidFill>
                </a:endParaRPr>
              </a:p>
            </p:txBody>
          </p:sp>
        </mc:Choice>
        <mc:Fallback xmlns="">
          <p:sp>
            <p:nvSpPr>
              <p:cNvPr id="83" name="TextBox 82"/>
              <p:cNvSpPr txBox="1">
                <a:spLocks noRot="1" noChangeAspect="1" noMove="1" noResize="1" noEditPoints="1" noAdjustHandles="1" noChangeArrowheads="1" noChangeShapeType="1" noTextEdit="1"/>
              </p:cNvSpPr>
              <p:nvPr/>
            </p:nvSpPr>
            <p:spPr>
              <a:xfrm>
                <a:off x="457200" y="4800600"/>
                <a:ext cx="1524000" cy="338554"/>
              </a:xfrm>
              <a:prstGeom prst="rect">
                <a:avLst/>
              </a:prstGeom>
              <a:blipFill rotWithShape="1">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4" name="TextBox 83"/>
              <p:cNvSpPr txBox="1"/>
              <p:nvPr/>
            </p:nvSpPr>
            <p:spPr>
              <a:xfrm>
                <a:off x="1981200" y="4800600"/>
                <a:ext cx="13716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𝑦</m:t>
                      </m:r>
                      <m:r>
                        <a:rPr lang="en-GB" sz="1600" b="0" i="1" smtClean="0">
                          <a:solidFill>
                            <a:srgbClr val="FF0000"/>
                          </a:solidFill>
                          <a:latin typeface="Cambria Math"/>
                        </a:rPr>
                        <m:t>=1</m:t>
                      </m:r>
                      <m:r>
                        <a:rPr lang="en-GB" sz="1600" b="0" i="1" smtClean="0">
                          <a:solidFill>
                            <a:srgbClr val="FF0000"/>
                          </a:solidFill>
                          <a:latin typeface="Cambria Math"/>
                        </a:rPr>
                        <m:t>𝑚</m:t>
                      </m:r>
                      <m:sSup>
                        <m:sSupPr>
                          <m:ctrlPr>
                            <a:rPr lang="en-GB" sz="1600" b="0" i="1" smtClean="0">
                              <a:solidFill>
                                <a:srgbClr val="FF0000"/>
                              </a:solidFill>
                              <a:latin typeface="Cambria Math" panose="02040503050406030204" pitchFamily="18" charset="0"/>
                            </a:rPr>
                          </m:ctrlPr>
                        </m:sSupPr>
                        <m:e>
                          <m:r>
                            <a:rPr lang="en-GB" sz="1600" b="0" i="1" smtClean="0">
                              <a:solidFill>
                                <a:srgbClr val="FF0000"/>
                              </a:solidFill>
                              <a:latin typeface="Cambria Math"/>
                            </a:rPr>
                            <m:t>𝑠</m:t>
                          </m:r>
                        </m:e>
                        <m:sup>
                          <m:r>
                            <a:rPr lang="en-GB" sz="1600" b="0" i="1" smtClean="0">
                              <a:solidFill>
                                <a:srgbClr val="FF0000"/>
                              </a:solidFill>
                              <a:latin typeface="Cambria Math"/>
                            </a:rPr>
                            <m:t>−1</m:t>
                          </m:r>
                        </m:sup>
                      </m:sSup>
                    </m:oMath>
                  </m:oMathPara>
                </a14:m>
                <a:endParaRPr lang="en-GB" sz="1600" dirty="0">
                  <a:solidFill>
                    <a:srgbClr val="FF0000"/>
                  </a:solidFill>
                </a:endParaRPr>
              </a:p>
            </p:txBody>
          </p:sp>
        </mc:Choice>
        <mc:Fallback xmlns="">
          <p:sp>
            <p:nvSpPr>
              <p:cNvPr id="84" name="TextBox 83"/>
              <p:cNvSpPr txBox="1">
                <a:spLocks noRot="1" noChangeAspect="1" noMove="1" noResize="1" noEditPoints="1" noAdjustHandles="1" noChangeArrowheads="1" noChangeShapeType="1" noTextEdit="1"/>
              </p:cNvSpPr>
              <p:nvPr/>
            </p:nvSpPr>
            <p:spPr>
              <a:xfrm>
                <a:off x="1981200" y="4800600"/>
                <a:ext cx="1371600" cy="338554"/>
              </a:xfrm>
              <a:prstGeom prst="rect">
                <a:avLst/>
              </a:prstGeom>
              <a:blipFill rotWithShape="1">
                <a:blip r:embed="rId14"/>
                <a:stretch>
                  <a:fillRect b="-1818"/>
                </a:stretch>
              </a:blipFill>
            </p:spPr>
            <p:txBody>
              <a:bodyPr/>
              <a:lstStyle/>
              <a:p>
                <a:r>
                  <a:rPr lang="en-GB">
                    <a:noFill/>
                  </a:rPr>
                  <a:t> </a:t>
                </a:r>
              </a:p>
            </p:txBody>
          </p:sp>
        </mc:Fallback>
      </mc:AlternateContent>
      <p:sp>
        <p:nvSpPr>
          <p:cNvPr id="41" name="TextBox 40"/>
          <p:cNvSpPr txBox="1"/>
          <p:nvPr/>
        </p:nvSpPr>
        <p:spPr>
          <a:xfrm>
            <a:off x="3962400" y="2895600"/>
            <a:ext cx="5029200" cy="738664"/>
          </a:xfrm>
          <a:prstGeom prst="rect">
            <a:avLst/>
          </a:prstGeom>
          <a:noFill/>
        </p:spPr>
        <p:txBody>
          <a:bodyPr wrap="square" rtlCol="0">
            <a:spAutoFit/>
          </a:bodyPr>
          <a:lstStyle/>
          <a:p>
            <a:pPr marL="285750" indent="-285750">
              <a:buFont typeface="Wingdings"/>
              <a:buChar char="à"/>
            </a:pPr>
            <a:r>
              <a:rPr lang="en-GB" sz="1400" dirty="0">
                <a:latin typeface="Comic Sans MS" pitchFamily="66" charset="0"/>
              </a:rPr>
              <a:t>To calculate the kinetic energy lost, calculate the kinetic energy before and after the impact</a:t>
            </a:r>
          </a:p>
          <a:p>
            <a:pPr marL="285750" indent="-285750">
              <a:buFont typeface="Wingdings"/>
              <a:buChar char="à"/>
            </a:pPr>
            <a:r>
              <a:rPr lang="en-GB" sz="1400" dirty="0">
                <a:latin typeface="Comic Sans MS" pitchFamily="66" charset="0"/>
              </a:rPr>
              <a:t>The direction of motion does not matter</a:t>
            </a:r>
          </a:p>
        </p:txBody>
      </p:sp>
      <p:sp>
        <p:nvSpPr>
          <p:cNvPr id="42" name="TextBox 41"/>
          <p:cNvSpPr txBox="1"/>
          <p:nvPr/>
        </p:nvSpPr>
        <p:spPr>
          <a:xfrm>
            <a:off x="3962400" y="3657600"/>
            <a:ext cx="1885453" cy="307777"/>
          </a:xfrm>
          <a:prstGeom prst="rect">
            <a:avLst/>
          </a:prstGeom>
          <a:noFill/>
        </p:spPr>
        <p:txBody>
          <a:bodyPr wrap="none" rtlCol="0">
            <a:spAutoFit/>
          </a:bodyPr>
          <a:lstStyle/>
          <a:p>
            <a:r>
              <a:rPr lang="en-GB" sz="1400" u="sng" dirty="0">
                <a:latin typeface="Comic Sans MS" pitchFamily="66" charset="0"/>
              </a:rPr>
              <a:t>Kinetic energy after</a:t>
            </a:r>
          </a:p>
        </p:txBody>
      </p:sp>
      <p:sp>
        <p:nvSpPr>
          <p:cNvPr id="89" name="TextBox 88"/>
          <p:cNvSpPr txBox="1"/>
          <p:nvPr/>
        </p:nvSpPr>
        <p:spPr>
          <a:xfrm>
            <a:off x="3962400" y="3962400"/>
            <a:ext cx="659155" cy="307777"/>
          </a:xfrm>
          <a:prstGeom prst="rect">
            <a:avLst/>
          </a:prstGeom>
          <a:noFill/>
        </p:spPr>
        <p:txBody>
          <a:bodyPr wrap="none" rtlCol="0">
            <a:spAutoFit/>
          </a:bodyPr>
          <a:lstStyle/>
          <a:p>
            <a:r>
              <a:rPr lang="en-GB" sz="1400" u="sng" dirty="0">
                <a:latin typeface="Comic Sans MS" pitchFamily="66" charset="0"/>
              </a:rPr>
              <a:t>For A</a:t>
            </a:r>
          </a:p>
        </p:txBody>
      </p:sp>
      <p:sp>
        <p:nvSpPr>
          <p:cNvPr id="90" name="TextBox 89"/>
          <p:cNvSpPr txBox="1"/>
          <p:nvPr/>
        </p:nvSpPr>
        <p:spPr>
          <a:xfrm>
            <a:off x="6629400" y="3962400"/>
            <a:ext cx="659155" cy="307777"/>
          </a:xfrm>
          <a:prstGeom prst="rect">
            <a:avLst/>
          </a:prstGeom>
          <a:noFill/>
        </p:spPr>
        <p:txBody>
          <a:bodyPr wrap="none" rtlCol="0">
            <a:spAutoFit/>
          </a:bodyPr>
          <a:lstStyle/>
          <a:p>
            <a:r>
              <a:rPr lang="en-GB" sz="1400" u="sng" dirty="0">
                <a:latin typeface="Comic Sans MS" pitchFamily="66" charset="0"/>
              </a:rPr>
              <a:t>For B</a:t>
            </a:r>
          </a:p>
        </p:txBody>
      </p:sp>
      <mc:AlternateContent xmlns:mc="http://schemas.openxmlformats.org/markup-compatibility/2006" xmlns:a14="http://schemas.microsoft.com/office/drawing/2010/main">
        <mc:Choice Requires="a14">
          <p:sp>
            <p:nvSpPr>
              <p:cNvPr id="43" name="TextBox 42"/>
              <p:cNvSpPr txBox="1"/>
              <p:nvPr/>
            </p:nvSpPr>
            <p:spPr>
              <a:xfrm>
                <a:off x="3962400" y="4267200"/>
                <a:ext cx="1177566" cy="49564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𝐾𝐸</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1</m:t>
                          </m:r>
                        </m:num>
                        <m:den>
                          <m:r>
                            <a:rPr lang="en-GB" sz="1400" b="0" i="1" smtClean="0">
                              <a:latin typeface="Cambria Math"/>
                            </a:rPr>
                            <m:t>2</m:t>
                          </m:r>
                        </m:den>
                      </m:f>
                      <m:r>
                        <a:rPr lang="en-GB" sz="1400" b="0" i="1" smtClean="0">
                          <a:latin typeface="Cambria Math"/>
                        </a:rPr>
                        <m:t>𝑚</m:t>
                      </m:r>
                      <m:sSup>
                        <m:sSupPr>
                          <m:ctrlPr>
                            <a:rPr lang="en-GB" sz="1400" b="0" i="1" smtClean="0">
                              <a:latin typeface="Cambria Math" panose="02040503050406030204" pitchFamily="18" charset="0"/>
                            </a:rPr>
                          </m:ctrlPr>
                        </m:sSupPr>
                        <m:e>
                          <m:r>
                            <a:rPr lang="en-GB" sz="1400" b="0" i="1" smtClean="0">
                              <a:latin typeface="Cambria Math"/>
                            </a:rPr>
                            <m:t>𝑣</m:t>
                          </m:r>
                        </m:e>
                        <m:sup>
                          <m:r>
                            <a:rPr lang="en-GB" sz="1400" b="0" i="1" smtClean="0">
                              <a:latin typeface="Cambria Math"/>
                            </a:rPr>
                            <m:t>2</m:t>
                          </m:r>
                        </m:sup>
                      </m:sSup>
                    </m:oMath>
                  </m:oMathPara>
                </a14:m>
                <a:endParaRPr lang="en-GB" sz="1400" dirty="0"/>
              </a:p>
            </p:txBody>
          </p:sp>
        </mc:Choice>
        <mc:Fallback xmlns="">
          <p:sp>
            <p:nvSpPr>
              <p:cNvPr id="43" name="TextBox 42"/>
              <p:cNvSpPr txBox="1">
                <a:spLocks noRot="1" noChangeAspect="1" noMove="1" noResize="1" noEditPoints="1" noAdjustHandles="1" noChangeArrowheads="1" noChangeShapeType="1" noTextEdit="1"/>
              </p:cNvSpPr>
              <p:nvPr/>
            </p:nvSpPr>
            <p:spPr>
              <a:xfrm>
                <a:off x="3962400" y="4267200"/>
                <a:ext cx="1177566" cy="495649"/>
              </a:xfrm>
              <a:prstGeom prst="rect">
                <a:avLst/>
              </a:prstGeom>
              <a:blipFill rotWithShape="1">
                <a:blip r:embed="rId15"/>
                <a:stretch>
                  <a:fillRect b="-123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1" name="TextBox 90"/>
              <p:cNvSpPr txBox="1"/>
              <p:nvPr/>
            </p:nvSpPr>
            <p:spPr>
              <a:xfrm>
                <a:off x="3962400" y="4800600"/>
                <a:ext cx="1409232" cy="49564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𝐾𝐸</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1</m:t>
                          </m:r>
                        </m:num>
                        <m:den>
                          <m:r>
                            <a:rPr lang="en-GB" sz="1400" b="0" i="1" smtClean="0">
                              <a:latin typeface="Cambria Math"/>
                            </a:rPr>
                            <m:t>2</m:t>
                          </m:r>
                        </m:den>
                      </m:f>
                      <m:r>
                        <a:rPr lang="en-GB" sz="1400" b="0" i="1" smtClean="0">
                          <a:latin typeface="Cambria Math"/>
                        </a:rPr>
                        <m:t>(3)(</m:t>
                      </m:r>
                      <m:sSup>
                        <m:sSupPr>
                          <m:ctrlPr>
                            <a:rPr lang="en-GB" sz="1400" b="0" i="1" smtClean="0">
                              <a:latin typeface="Cambria Math" panose="02040503050406030204" pitchFamily="18" charset="0"/>
                            </a:rPr>
                          </m:ctrlPr>
                        </m:sSupPr>
                        <m:e>
                          <m:r>
                            <a:rPr lang="en-GB" sz="1400" b="0" i="1" smtClean="0">
                              <a:latin typeface="Cambria Math"/>
                            </a:rPr>
                            <m:t>2)</m:t>
                          </m:r>
                        </m:e>
                        <m:sup>
                          <m:r>
                            <a:rPr lang="en-GB" sz="1400" b="0" i="1" smtClean="0">
                              <a:latin typeface="Cambria Math"/>
                            </a:rPr>
                            <m:t>2</m:t>
                          </m:r>
                        </m:sup>
                      </m:sSup>
                    </m:oMath>
                  </m:oMathPara>
                </a14:m>
                <a:endParaRPr lang="en-GB" sz="1400" dirty="0"/>
              </a:p>
            </p:txBody>
          </p:sp>
        </mc:Choice>
        <mc:Fallback xmlns="">
          <p:sp>
            <p:nvSpPr>
              <p:cNvPr id="91" name="TextBox 90"/>
              <p:cNvSpPr txBox="1">
                <a:spLocks noRot="1" noChangeAspect="1" noMove="1" noResize="1" noEditPoints="1" noAdjustHandles="1" noChangeArrowheads="1" noChangeShapeType="1" noTextEdit="1"/>
              </p:cNvSpPr>
              <p:nvPr/>
            </p:nvSpPr>
            <p:spPr>
              <a:xfrm>
                <a:off x="3962400" y="4800600"/>
                <a:ext cx="1409232" cy="495649"/>
              </a:xfrm>
              <a:prstGeom prst="rect">
                <a:avLst/>
              </a:prstGeom>
              <a:blipFill rotWithShape="1">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2" name="TextBox 91"/>
              <p:cNvSpPr txBox="1"/>
              <p:nvPr/>
            </p:nvSpPr>
            <p:spPr>
              <a:xfrm>
                <a:off x="3962400" y="5410200"/>
                <a:ext cx="875240"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𝐾𝐸</m:t>
                      </m:r>
                      <m:r>
                        <a:rPr lang="en-GB" sz="1400" b="0" i="1" smtClean="0">
                          <a:latin typeface="Cambria Math"/>
                        </a:rPr>
                        <m:t>=6</m:t>
                      </m:r>
                      <m:r>
                        <a:rPr lang="en-GB" sz="1400" b="0" i="1" smtClean="0">
                          <a:latin typeface="Cambria Math"/>
                        </a:rPr>
                        <m:t>𝐽</m:t>
                      </m:r>
                    </m:oMath>
                  </m:oMathPara>
                </a14:m>
                <a:endParaRPr lang="en-GB" sz="1400" dirty="0"/>
              </a:p>
            </p:txBody>
          </p:sp>
        </mc:Choice>
        <mc:Fallback xmlns="">
          <p:sp>
            <p:nvSpPr>
              <p:cNvPr id="92" name="TextBox 91"/>
              <p:cNvSpPr txBox="1">
                <a:spLocks noRot="1" noChangeAspect="1" noMove="1" noResize="1" noEditPoints="1" noAdjustHandles="1" noChangeArrowheads="1" noChangeShapeType="1" noTextEdit="1"/>
              </p:cNvSpPr>
              <p:nvPr/>
            </p:nvSpPr>
            <p:spPr>
              <a:xfrm>
                <a:off x="3962400" y="5410200"/>
                <a:ext cx="875240" cy="307777"/>
              </a:xfrm>
              <a:prstGeom prst="rect">
                <a:avLst/>
              </a:prstGeom>
              <a:blipFill rotWithShape="1">
                <a:blip r:embed="rId17"/>
                <a:stretch>
                  <a:fillRect b="-2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4" name="TextBox 93"/>
              <p:cNvSpPr txBox="1"/>
              <p:nvPr/>
            </p:nvSpPr>
            <p:spPr>
              <a:xfrm>
                <a:off x="6553200" y="4800600"/>
                <a:ext cx="1409232" cy="49564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𝐾𝐸</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1</m:t>
                          </m:r>
                        </m:num>
                        <m:den>
                          <m:r>
                            <a:rPr lang="en-GB" sz="1400" b="0" i="1" smtClean="0">
                              <a:latin typeface="Cambria Math"/>
                            </a:rPr>
                            <m:t>2</m:t>
                          </m:r>
                        </m:den>
                      </m:f>
                      <m:r>
                        <a:rPr lang="en-GB" sz="1400" b="0" i="1" smtClean="0">
                          <a:latin typeface="Cambria Math"/>
                        </a:rPr>
                        <m:t>(5)(</m:t>
                      </m:r>
                      <m:sSup>
                        <m:sSupPr>
                          <m:ctrlPr>
                            <a:rPr lang="en-GB" sz="1400" b="0" i="1" smtClean="0">
                              <a:latin typeface="Cambria Math" panose="02040503050406030204" pitchFamily="18" charset="0"/>
                            </a:rPr>
                          </m:ctrlPr>
                        </m:sSupPr>
                        <m:e>
                          <m:r>
                            <a:rPr lang="en-GB" sz="1400" b="0" i="1" smtClean="0">
                              <a:latin typeface="Cambria Math"/>
                            </a:rPr>
                            <m:t>1)</m:t>
                          </m:r>
                        </m:e>
                        <m:sup>
                          <m:r>
                            <a:rPr lang="en-GB" sz="1400" b="0" i="1" smtClean="0">
                              <a:latin typeface="Cambria Math"/>
                            </a:rPr>
                            <m:t>2</m:t>
                          </m:r>
                        </m:sup>
                      </m:sSup>
                    </m:oMath>
                  </m:oMathPara>
                </a14:m>
                <a:endParaRPr lang="en-GB" sz="1400" dirty="0"/>
              </a:p>
            </p:txBody>
          </p:sp>
        </mc:Choice>
        <mc:Fallback xmlns="">
          <p:sp>
            <p:nvSpPr>
              <p:cNvPr id="94" name="TextBox 93"/>
              <p:cNvSpPr txBox="1">
                <a:spLocks noRot="1" noChangeAspect="1" noMove="1" noResize="1" noEditPoints="1" noAdjustHandles="1" noChangeArrowheads="1" noChangeShapeType="1" noTextEdit="1"/>
              </p:cNvSpPr>
              <p:nvPr/>
            </p:nvSpPr>
            <p:spPr>
              <a:xfrm>
                <a:off x="6553200" y="4800600"/>
                <a:ext cx="1409232" cy="495649"/>
              </a:xfrm>
              <a:prstGeom prst="rect">
                <a:avLst/>
              </a:prstGeom>
              <a:blipFill rotWithShape="1">
                <a:blip r:embed="rId1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5" name="TextBox 94"/>
              <p:cNvSpPr txBox="1"/>
              <p:nvPr/>
            </p:nvSpPr>
            <p:spPr>
              <a:xfrm>
                <a:off x="6553200" y="5410200"/>
                <a:ext cx="1011495"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𝐾𝐸</m:t>
                      </m:r>
                      <m:r>
                        <a:rPr lang="en-GB" sz="1400" b="0" i="1" smtClean="0">
                          <a:latin typeface="Cambria Math"/>
                        </a:rPr>
                        <m:t>=2.5</m:t>
                      </m:r>
                      <m:r>
                        <a:rPr lang="en-GB" sz="1400" b="0" i="1" smtClean="0">
                          <a:latin typeface="Cambria Math"/>
                        </a:rPr>
                        <m:t>𝐽</m:t>
                      </m:r>
                    </m:oMath>
                  </m:oMathPara>
                </a14:m>
                <a:endParaRPr lang="en-GB" sz="1400" dirty="0"/>
              </a:p>
            </p:txBody>
          </p:sp>
        </mc:Choice>
        <mc:Fallback xmlns="">
          <p:sp>
            <p:nvSpPr>
              <p:cNvPr id="95" name="TextBox 94"/>
              <p:cNvSpPr txBox="1">
                <a:spLocks noRot="1" noChangeAspect="1" noMove="1" noResize="1" noEditPoints="1" noAdjustHandles="1" noChangeArrowheads="1" noChangeShapeType="1" noTextEdit="1"/>
              </p:cNvSpPr>
              <p:nvPr/>
            </p:nvSpPr>
            <p:spPr>
              <a:xfrm>
                <a:off x="6553200" y="5410200"/>
                <a:ext cx="1011495" cy="307777"/>
              </a:xfrm>
              <a:prstGeom prst="rect">
                <a:avLst/>
              </a:prstGeom>
              <a:blipFill rotWithShape="1">
                <a:blip r:embed="rId19"/>
                <a:stretch>
                  <a:fillRect b="-2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6" name="TextBox 95"/>
              <p:cNvSpPr txBox="1"/>
              <p:nvPr/>
            </p:nvSpPr>
            <p:spPr>
              <a:xfrm>
                <a:off x="6553200" y="4267200"/>
                <a:ext cx="1177566" cy="49564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𝐾𝐸</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1</m:t>
                          </m:r>
                        </m:num>
                        <m:den>
                          <m:r>
                            <a:rPr lang="en-GB" sz="1400" b="0" i="1" smtClean="0">
                              <a:latin typeface="Cambria Math"/>
                            </a:rPr>
                            <m:t>2</m:t>
                          </m:r>
                        </m:den>
                      </m:f>
                      <m:r>
                        <a:rPr lang="en-GB" sz="1400" b="0" i="1" smtClean="0">
                          <a:latin typeface="Cambria Math"/>
                        </a:rPr>
                        <m:t>𝑚</m:t>
                      </m:r>
                      <m:sSup>
                        <m:sSupPr>
                          <m:ctrlPr>
                            <a:rPr lang="en-GB" sz="1400" b="0" i="1" smtClean="0">
                              <a:latin typeface="Cambria Math" panose="02040503050406030204" pitchFamily="18" charset="0"/>
                            </a:rPr>
                          </m:ctrlPr>
                        </m:sSupPr>
                        <m:e>
                          <m:r>
                            <a:rPr lang="en-GB" sz="1400" b="0" i="1" smtClean="0">
                              <a:latin typeface="Cambria Math"/>
                            </a:rPr>
                            <m:t>𝑣</m:t>
                          </m:r>
                        </m:e>
                        <m:sup>
                          <m:r>
                            <a:rPr lang="en-GB" sz="1400" b="0" i="1" smtClean="0">
                              <a:latin typeface="Cambria Math"/>
                            </a:rPr>
                            <m:t>2</m:t>
                          </m:r>
                        </m:sup>
                      </m:sSup>
                    </m:oMath>
                  </m:oMathPara>
                </a14:m>
                <a:endParaRPr lang="en-GB" sz="1400" dirty="0"/>
              </a:p>
            </p:txBody>
          </p:sp>
        </mc:Choice>
        <mc:Fallback xmlns="">
          <p:sp>
            <p:nvSpPr>
              <p:cNvPr id="96" name="TextBox 95"/>
              <p:cNvSpPr txBox="1">
                <a:spLocks noRot="1" noChangeAspect="1" noMove="1" noResize="1" noEditPoints="1" noAdjustHandles="1" noChangeArrowheads="1" noChangeShapeType="1" noTextEdit="1"/>
              </p:cNvSpPr>
              <p:nvPr/>
            </p:nvSpPr>
            <p:spPr>
              <a:xfrm>
                <a:off x="6553200" y="4267200"/>
                <a:ext cx="1177566" cy="495649"/>
              </a:xfrm>
              <a:prstGeom prst="rect">
                <a:avLst/>
              </a:prstGeom>
              <a:blipFill rotWithShape="1">
                <a:blip r:embed="rId15"/>
                <a:stretch>
                  <a:fillRect b="-1235"/>
                </a:stretch>
              </a:blipFill>
            </p:spPr>
            <p:txBody>
              <a:bodyPr/>
              <a:lstStyle/>
              <a:p>
                <a:r>
                  <a:rPr lang="en-GB">
                    <a:noFill/>
                  </a:rPr>
                  <a:t> </a:t>
                </a:r>
              </a:p>
            </p:txBody>
          </p:sp>
        </mc:Fallback>
      </mc:AlternateContent>
      <p:sp>
        <p:nvSpPr>
          <p:cNvPr id="97" name="Arc 96"/>
          <p:cNvSpPr/>
          <p:nvPr/>
        </p:nvSpPr>
        <p:spPr>
          <a:xfrm>
            <a:off x="5105400" y="45720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8" name="TextBox 97"/>
          <p:cNvSpPr txBox="1"/>
          <p:nvPr/>
        </p:nvSpPr>
        <p:spPr>
          <a:xfrm>
            <a:off x="5334000" y="4495800"/>
            <a:ext cx="1219200" cy="523220"/>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baseline="-25000" dirty="0">
              <a:solidFill>
                <a:srgbClr val="FF0000"/>
              </a:solidFill>
              <a:latin typeface="Comic Sans MS" pitchFamily="66" charset="0"/>
            </a:endParaRPr>
          </a:p>
        </p:txBody>
      </p:sp>
      <p:sp>
        <p:nvSpPr>
          <p:cNvPr id="99" name="Arc 98"/>
          <p:cNvSpPr/>
          <p:nvPr/>
        </p:nvSpPr>
        <p:spPr>
          <a:xfrm>
            <a:off x="5105400" y="51054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0" name="Arc 99"/>
          <p:cNvSpPr/>
          <p:nvPr/>
        </p:nvSpPr>
        <p:spPr>
          <a:xfrm>
            <a:off x="7696200" y="45720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1" name="Arc 100"/>
          <p:cNvSpPr/>
          <p:nvPr/>
        </p:nvSpPr>
        <p:spPr>
          <a:xfrm>
            <a:off x="7696200" y="51054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2" name="TextBox 101"/>
          <p:cNvSpPr txBox="1"/>
          <p:nvPr/>
        </p:nvSpPr>
        <p:spPr>
          <a:xfrm>
            <a:off x="5562600" y="5181600"/>
            <a:ext cx="990600" cy="307777"/>
          </a:xfrm>
          <a:prstGeom prst="rect">
            <a:avLst/>
          </a:prstGeom>
          <a:noFill/>
        </p:spPr>
        <p:txBody>
          <a:bodyPr wrap="square" rtlCol="0">
            <a:spAutoFit/>
          </a:bodyPr>
          <a:lstStyle/>
          <a:p>
            <a:pPr algn="ctr"/>
            <a:r>
              <a:rPr lang="en-GB" sz="1400" dirty="0">
                <a:solidFill>
                  <a:srgbClr val="FF0000"/>
                </a:solidFill>
                <a:latin typeface="Comic Sans MS" pitchFamily="66" charset="0"/>
              </a:rPr>
              <a:t>Calculate</a:t>
            </a:r>
            <a:endParaRPr lang="en-GB" sz="1400" b="1" baseline="-25000" dirty="0">
              <a:solidFill>
                <a:srgbClr val="FF0000"/>
              </a:solidFill>
              <a:latin typeface="Comic Sans MS" pitchFamily="66" charset="0"/>
            </a:endParaRPr>
          </a:p>
        </p:txBody>
      </p:sp>
      <p:sp>
        <p:nvSpPr>
          <p:cNvPr id="103" name="TextBox 102"/>
          <p:cNvSpPr txBox="1"/>
          <p:nvPr/>
        </p:nvSpPr>
        <p:spPr>
          <a:xfrm>
            <a:off x="7961194" y="4495800"/>
            <a:ext cx="1219200" cy="523220"/>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baseline="-25000" dirty="0">
              <a:solidFill>
                <a:srgbClr val="FF0000"/>
              </a:solidFill>
              <a:latin typeface="Comic Sans MS" pitchFamily="66" charset="0"/>
            </a:endParaRPr>
          </a:p>
        </p:txBody>
      </p:sp>
      <p:sp>
        <p:nvSpPr>
          <p:cNvPr id="104" name="TextBox 103"/>
          <p:cNvSpPr txBox="1"/>
          <p:nvPr/>
        </p:nvSpPr>
        <p:spPr>
          <a:xfrm>
            <a:off x="8189794" y="5181600"/>
            <a:ext cx="990600" cy="307777"/>
          </a:xfrm>
          <a:prstGeom prst="rect">
            <a:avLst/>
          </a:prstGeom>
          <a:noFill/>
        </p:spPr>
        <p:txBody>
          <a:bodyPr wrap="square" rtlCol="0">
            <a:spAutoFit/>
          </a:bodyPr>
          <a:lstStyle/>
          <a:p>
            <a:pPr algn="ctr"/>
            <a:r>
              <a:rPr lang="en-GB" sz="1400" dirty="0">
                <a:solidFill>
                  <a:srgbClr val="FF0000"/>
                </a:solidFill>
                <a:latin typeface="Comic Sans MS" pitchFamily="66" charset="0"/>
              </a:rPr>
              <a:t>Calculate</a:t>
            </a:r>
            <a:endParaRPr lang="en-GB" sz="1400" b="1" baseline="-25000" dirty="0">
              <a:solidFill>
                <a:srgbClr val="FF0000"/>
              </a:solidFill>
              <a:latin typeface="Comic Sans MS" pitchFamily="66" charset="0"/>
            </a:endParaRPr>
          </a:p>
        </p:txBody>
      </p:sp>
      <p:sp>
        <p:nvSpPr>
          <p:cNvPr id="105" name="TextBox 104"/>
          <p:cNvSpPr txBox="1"/>
          <p:nvPr/>
        </p:nvSpPr>
        <p:spPr>
          <a:xfrm>
            <a:off x="609600" y="5638800"/>
            <a:ext cx="2694969" cy="307777"/>
          </a:xfrm>
          <a:prstGeom prst="rect">
            <a:avLst/>
          </a:prstGeom>
          <a:noFill/>
        </p:spPr>
        <p:txBody>
          <a:bodyPr wrap="none" rtlCol="0">
            <a:spAutoFit/>
          </a:bodyPr>
          <a:lstStyle/>
          <a:p>
            <a:r>
              <a:rPr lang="en-GB" sz="1400" dirty="0">
                <a:solidFill>
                  <a:srgbClr val="FF0000"/>
                </a:solidFill>
                <a:latin typeface="Comic Sans MS" pitchFamily="66" charset="0"/>
              </a:rPr>
              <a:t>Kinetic energy before = 23.5J</a:t>
            </a:r>
          </a:p>
        </p:txBody>
      </p:sp>
      <p:sp>
        <p:nvSpPr>
          <p:cNvPr id="69" name="TextBox 68"/>
          <p:cNvSpPr txBox="1"/>
          <p:nvPr/>
        </p:nvSpPr>
        <p:spPr>
          <a:xfrm>
            <a:off x="3962400" y="5867400"/>
            <a:ext cx="2464136" cy="307777"/>
          </a:xfrm>
          <a:prstGeom prst="rect">
            <a:avLst/>
          </a:prstGeom>
          <a:noFill/>
        </p:spPr>
        <p:txBody>
          <a:bodyPr wrap="none" rtlCol="0">
            <a:spAutoFit/>
          </a:bodyPr>
          <a:lstStyle/>
          <a:p>
            <a:r>
              <a:rPr lang="en-GB" sz="1400" dirty="0">
                <a:solidFill>
                  <a:srgbClr val="FF0000"/>
                </a:solidFill>
                <a:latin typeface="Comic Sans MS" pitchFamily="66" charset="0"/>
              </a:rPr>
              <a:t>Kinetic energy after = 8.5J</a:t>
            </a:r>
          </a:p>
        </p:txBody>
      </p:sp>
      <p:sp>
        <p:nvSpPr>
          <p:cNvPr id="73" name="TextBox 72"/>
          <p:cNvSpPr txBox="1"/>
          <p:nvPr/>
        </p:nvSpPr>
        <p:spPr>
          <a:xfrm>
            <a:off x="3962400" y="6172200"/>
            <a:ext cx="2255746" cy="307777"/>
          </a:xfrm>
          <a:prstGeom prst="rect">
            <a:avLst/>
          </a:prstGeom>
          <a:noFill/>
        </p:spPr>
        <p:txBody>
          <a:bodyPr wrap="none" rtlCol="0">
            <a:spAutoFit/>
          </a:bodyPr>
          <a:lstStyle/>
          <a:p>
            <a:r>
              <a:rPr lang="en-GB" sz="1400" dirty="0">
                <a:solidFill>
                  <a:srgbClr val="FF0000"/>
                </a:solidFill>
                <a:latin typeface="Comic Sans MS" pitchFamily="66" charset="0"/>
              </a:rPr>
              <a:t>Kinetic energy </a:t>
            </a:r>
            <a:r>
              <a:rPr lang="en-GB" sz="1400" b="1" u="sng" dirty="0">
                <a:solidFill>
                  <a:srgbClr val="FF0000"/>
                </a:solidFill>
                <a:latin typeface="Comic Sans MS" pitchFamily="66" charset="0"/>
              </a:rPr>
              <a:t>lost</a:t>
            </a:r>
            <a:r>
              <a:rPr lang="en-GB" sz="1400" dirty="0">
                <a:solidFill>
                  <a:srgbClr val="FF0000"/>
                </a:solidFill>
                <a:latin typeface="Comic Sans MS" pitchFamily="66" charset="0"/>
              </a:rPr>
              <a:t> = 15J</a:t>
            </a:r>
          </a:p>
        </p:txBody>
      </p:sp>
      <p:cxnSp>
        <p:nvCxnSpPr>
          <p:cNvPr id="68" name="Straight Arrow Connector 67"/>
          <p:cNvCxnSpPr/>
          <p:nvPr/>
        </p:nvCxnSpPr>
        <p:spPr>
          <a:xfrm flipH="1">
            <a:off x="5646115" y="2042770"/>
            <a:ext cx="457200"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70" name="TextBox 69"/>
          <p:cNvSpPr txBox="1"/>
          <p:nvPr/>
        </p:nvSpPr>
        <p:spPr>
          <a:xfrm>
            <a:off x="5722315" y="1737970"/>
            <a:ext cx="293670" cy="307777"/>
          </a:xfrm>
          <a:prstGeom prst="rect">
            <a:avLst/>
          </a:prstGeom>
          <a:noFill/>
        </p:spPr>
        <p:txBody>
          <a:bodyPr wrap="none" rtlCol="0">
            <a:spAutoFit/>
          </a:bodyPr>
          <a:lstStyle/>
          <a:p>
            <a:pPr algn="ctr"/>
            <a:r>
              <a:rPr lang="en-GB" sz="1400" dirty="0">
                <a:solidFill>
                  <a:srgbClr val="FF0000"/>
                </a:solidFill>
                <a:latin typeface="Comic Sans MS" pitchFamily="66" charset="0"/>
              </a:rPr>
              <a:t>2</a:t>
            </a:r>
            <a:endParaRPr lang="en-GB" sz="1400" baseline="-25000" dirty="0">
              <a:solidFill>
                <a:srgbClr val="FF0000"/>
              </a:solidFill>
              <a:latin typeface="Comic Sans MS" pitchFamily="66" charset="0"/>
            </a:endParaRPr>
          </a:p>
        </p:txBody>
      </p:sp>
      <p:cxnSp>
        <p:nvCxnSpPr>
          <p:cNvPr id="74" name="Straight Arrow Connector 73"/>
          <p:cNvCxnSpPr/>
          <p:nvPr/>
        </p:nvCxnSpPr>
        <p:spPr>
          <a:xfrm>
            <a:off x="6393688" y="2042770"/>
            <a:ext cx="457200"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75" name="TextBox 74"/>
          <p:cNvSpPr txBox="1"/>
          <p:nvPr/>
        </p:nvSpPr>
        <p:spPr>
          <a:xfrm>
            <a:off x="6484315" y="1737970"/>
            <a:ext cx="264816" cy="307777"/>
          </a:xfrm>
          <a:prstGeom prst="rect">
            <a:avLst/>
          </a:prstGeom>
          <a:noFill/>
        </p:spPr>
        <p:txBody>
          <a:bodyPr wrap="none" rtlCol="0">
            <a:spAutoFit/>
          </a:bodyPr>
          <a:lstStyle/>
          <a:p>
            <a:pPr algn="ctr"/>
            <a:r>
              <a:rPr lang="en-GB" sz="1400" dirty="0">
                <a:solidFill>
                  <a:srgbClr val="FF0000"/>
                </a:solidFill>
                <a:latin typeface="Comic Sans MS" pitchFamily="66" charset="0"/>
              </a:rPr>
              <a:t>1</a:t>
            </a:r>
            <a:endParaRPr lang="en-GB" sz="1400"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76" name="TextBox 75"/>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76" name="TextBox 75"/>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2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7" name="TextBox 76"/>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77" name="TextBox 76"/>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2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8" name="TextBox 77"/>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78" name="TextBox 77"/>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2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9" name="TextBox 78"/>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79" name="TextBox 78"/>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2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0" name="TextBox 79"/>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80" name="TextBox 79"/>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24"/>
                <a:stretch>
                  <a:fillRect b="-3846"/>
                </a:stretch>
              </a:blipFill>
            </p:spPr>
            <p:txBody>
              <a:bodyPr/>
              <a:lstStyle/>
              <a:p>
                <a:r>
                  <a:rPr lang="en-GB">
                    <a:noFill/>
                  </a:rPr>
                  <a:t> </a:t>
                </a:r>
              </a:p>
            </p:txBody>
          </p:sp>
        </mc:Fallback>
      </mc:AlternateContent>
      <p:sp>
        <p:nvSpPr>
          <p:cNvPr id="81" name="TextBox 80"/>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25"/>
              </a:rPr>
              <a:t>Applet for collision demonstrations</a:t>
            </a:r>
            <a:endParaRPr lang="en-GB" sz="1400" dirty="0">
              <a:latin typeface="Comic Sans MS" pitchFamily="66" charset="0"/>
            </a:endParaRPr>
          </a:p>
        </p:txBody>
      </p:sp>
      <p:sp>
        <p:nvSpPr>
          <p:cNvPr id="82"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85" name="テキスト ボックス 3">
            <a:extLst>
              <a:ext uri="{FF2B5EF4-FFF2-40B4-BE49-F238E27FC236}">
                <a16:creationId xmlns:a16="http://schemas.microsoft.com/office/drawing/2014/main" id="{6B541AC0-0713-47D7-9D98-F34D1BB5D915}"/>
              </a:ext>
            </a:extLst>
          </p:cNvPr>
          <p:cNvSpPr txBox="1"/>
          <p:nvPr/>
        </p:nvSpPr>
        <p:spPr>
          <a:xfrm>
            <a:off x="8649954" y="6488668"/>
            <a:ext cx="471604" cy="369332"/>
          </a:xfrm>
          <a:prstGeom prst="rect">
            <a:avLst/>
          </a:prstGeom>
          <a:noFill/>
        </p:spPr>
        <p:txBody>
          <a:bodyPr wrap="none" rtlCol="0">
            <a:spAutoFit/>
          </a:bodyPr>
          <a:lstStyle/>
          <a:p>
            <a:r>
              <a:rPr lang="en-US" dirty="0">
                <a:latin typeface="Comic Sans MS" panose="030F0702030302020204" pitchFamily="66" charset="0"/>
              </a:rPr>
              <a:t>4C</a:t>
            </a:r>
            <a:endParaRPr lang="en-GB"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3232540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2">
                                            <p:txEl>
                                              <p:pRg st="0" end="0"/>
                                            </p:txEl>
                                          </p:spTgt>
                                        </p:tgtEl>
                                        <p:attrNameLst>
                                          <p:attrName>style.visibility</p:attrName>
                                        </p:attrNameLst>
                                      </p:cBhvr>
                                      <p:to>
                                        <p:strVal val="visible"/>
                                      </p:to>
                                    </p:set>
                                    <p:animEffect transition="in" filter="blinds(horizontal)">
                                      <p:cBhvr>
                                        <p:cTn id="7" dur="500"/>
                                        <p:tgtEl>
                                          <p:spTgt spid="4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9"/>
                                        </p:tgtEl>
                                        <p:attrNameLst>
                                          <p:attrName>style.visibility</p:attrName>
                                        </p:attrNameLst>
                                      </p:cBhvr>
                                      <p:to>
                                        <p:strVal val="visible"/>
                                      </p:to>
                                    </p:set>
                                    <p:animEffect transition="in" filter="blinds(horizontal)">
                                      <p:cBhvr>
                                        <p:cTn id="12" dur="500"/>
                                        <p:tgtEl>
                                          <p:spTgt spid="8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3"/>
                                        </p:tgtEl>
                                        <p:attrNameLst>
                                          <p:attrName>style.visibility</p:attrName>
                                        </p:attrNameLst>
                                      </p:cBhvr>
                                      <p:to>
                                        <p:strVal val="visible"/>
                                      </p:to>
                                    </p:set>
                                    <p:animEffect transition="in" filter="blinds(horizontal)">
                                      <p:cBhvr>
                                        <p:cTn id="17" dur="500"/>
                                        <p:tgtEl>
                                          <p:spTgt spid="4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7"/>
                                        </p:tgtEl>
                                        <p:attrNameLst>
                                          <p:attrName>style.visibility</p:attrName>
                                        </p:attrNameLst>
                                      </p:cBhvr>
                                      <p:to>
                                        <p:strVal val="visible"/>
                                      </p:to>
                                    </p:set>
                                    <p:animEffect transition="in" filter="blinds(horizontal)">
                                      <p:cBhvr>
                                        <p:cTn id="22" dur="500"/>
                                        <p:tgtEl>
                                          <p:spTgt spid="9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8"/>
                                        </p:tgtEl>
                                        <p:attrNameLst>
                                          <p:attrName>style.visibility</p:attrName>
                                        </p:attrNameLst>
                                      </p:cBhvr>
                                      <p:to>
                                        <p:strVal val="visible"/>
                                      </p:to>
                                    </p:set>
                                    <p:animEffect transition="in" filter="blinds(horizontal)">
                                      <p:cBhvr>
                                        <p:cTn id="27" dur="500"/>
                                        <p:tgtEl>
                                          <p:spTgt spid="98"/>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91"/>
                                        </p:tgtEl>
                                        <p:attrNameLst>
                                          <p:attrName>style.visibility</p:attrName>
                                        </p:attrNameLst>
                                      </p:cBhvr>
                                      <p:to>
                                        <p:strVal val="visible"/>
                                      </p:to>
                                    </p:set>
                                    <p:animEffect transition="in" filter="blinds(horizontal)">
                                      <p:cBhvr>
                                        <p:cTn id="32" dur="500"/>
                                        <p:tgtEl>
                                          <p:spTgt spid="91"/>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99"/>
                                        </p:tgtEl>
                                        <p:attrNameLst>
                                          <p:attrName>style.visibility</p:attrName>
                                        </p:attrNameLst>
                                      </p:cBhvr>
                                      <p:to>
                                        <p:strVal val="visible"/>
                                      </p:to>
                                    </p:set>
                                    <p:animEffect transition="in" filter="blinds(horizontal)">
                                      <p:cBhvr>
                                        <p:cTn id="37" dur="500"/>
                                        <p:tgtEl>
                                          <p:spTgt spid="99"/>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02"/>
                                        </p:tgtEl>
                                        <p:attrNameLst>
                                          <p:attrName>style.visibility</p:attrName>
                                        </p:attrNameLst>
                                      </p:cBhvr>
                                      <p:to>
                                        <p:strVal val="visible"/>
                                      </p:to>
                                    </p:set>
                                    <p:animEffect transition="in" filter="blinds(horizontal)">
                                      <p:cBhvr>
                                        <p:cTn id="42" dur="500"/>
                                        <p:tgtEl>
                                          <p:spTgt spid="102"/>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92"/>
                                        </p:tgtEl>
                                        <p:attrNameLst>
                                          <p:attrName>style.visibility</p:attrName>
                                        </p:attrNameLst>
                                      </p:cBhvr>
                                      <p:to>
                                        <p:strVal val="visible"/>
                                      </p:to>
                                    </p:set>
                                    <p:animEffect transition="in" filter="blinds(horizontal)">
                                      <p:cBhvr>
                                        <p:cTn id="47" dur="500"/>
                                        <p:tgtEl>
                                          <p:spTgt spid="92"/>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90"/>
                                        </p:tgtEl>
                                        <p:attrNameLst>
                                          <p:attrName>style.visibility</p:attrName>
                                        </p:attrNameLst>
                                      </p:cBhvr>
                                      <p:to>
                                        <p:strVal val="visible"/>
                                      </p:to>
                                    </p:set>
                                    <p:animEffect transition="in" filter="blinds(horizontal)">
                                      <p:cBhvr>
                                        <p:cTn id="52" dur="500"/>
                                        <p:tgtEl>
                                          <p:spTgt spid="90"/>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96"/>
                                        </p:tgtEl>
                                        <p:attrNameLst>
                                          <p:attrName>style.visibility</p:attrName>
                                        </p:attrNameLst>
                                      </p:cBhvr>
                                      <p:to>
                                        <p:strVal val="visible"/>
                                      </p:to>
                                    </p:set>
                                    <p:animEffect transition="in" filter="blinds(horizontal)">
                                      <p:cBhvr>
                                        <p:cTn id="57" dur="500"/>
                                        <p:tgtEl>
                                          <p:spTgt spid="96"/>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100"/>
                                        </p:tgtEl>
                                        <p:attrNameLst>
                                          <p:attrName>style.visibility</p:attrName>
                                        </p:attrNameLst>
                                      </p:cBhvr>
                                      <p:to>
                                        <p:strVal val="visible"/>
                                      </p:to>
                                    </p:set>
                                    <p:animEffect transition="in" filter="blinds(horizontal)">
                                      <p:cBhvr>
                                        <p:cTn id="62" dur="500"/>
                                        <p:tgtEl>
                                          <p:spTgt spid="100"/>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103"/>
                                        </p:tgtEl>
                                        <p:attrNameLst>
                                          <p:attrName>style.visibility</p:attrName>
                                        </p:attrNameLst>
                                      </p:cBhvr>
                                      <p:to>
                                        <p:strVal val="visible"/>
                                      </p:to>
                                    </p:set>
                                    <p:animEffect transition="in" filter="blinds(horizontal)">
                                      <p:cBhvr>
                                        <p:cTn id="67" dur="500"/>
                                        <p:tgtEl>
                                          <p:spTgt spid="103"/>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94"/>
                                        </p:tgtEl>
                                        <p:attrNameLst>
                                          <p:attrName>style.visibility</p:attrName>
                                        </p:attrNameLst>
                                      </p:cBhvr>
                                      <p:to>
                                        <p:strVal val="visible"/>
                                      </p:to>
                                    </p:set>
                                    <p:animEffect transition="in" filter="blinds(horizontal)">
                                      <p:cBhvr>
                                        <p:cTn id="72" dur="500"/>
                                        <p:tgtEl>
                                          <p:spTgt spid="94"/>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101"/>
                                        </p:tgtEl>
                                        <p:attrNameLst>
                                          <p:attrName>style.visibility</p:attrName>
                                        </p:attrNameLst>
                                      </p:cBhvr>
                                      <p:to>
                                        <p:strVal val="visible"/>
                                      </p:to>
                                    </p:set>
                                    <p:animEffect transition="in" filter="blinds(horizontal)">
                                      <p:cBhvr>
                                        <p:cTn id="77" dur="500"/>
                                        <p:tgtEl>
                                          <p:spTgt spid="101"/>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104"/>
                                        </p:tgtEl>
                                        <p:attrNameLst>
                                          <p:attrName>style.visibility</p:attrName>
                                        </p:attrNameLst>
                                      </p:cBhvr>
                                      <p:to>
                                        <p:strVal val="visible"/>
                                      </p:to>
                                    </p:set>
                                    <p:animEffect transition="in" filter="blinds(horizontal)">
                                      <p:cBhvr>
                                        <p:cTn id="82" dur="500"/>
                                        <p:tgtEl>
                                          <p:spTgt spid="104"/>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grpId="0" nodeType="clickEffect">
                                  <p:stCondLst>
                                    <p:cond delay="0"/>
                                  </p:stCondLst>
                                  <p:childTnLst>
                                    <p:set>
                                      <p:cBhvr>
                                        <p:cTn id="86" dur="1" fill="hold">
                                          <p:stCondLst>
                                            <p:cond delay="0"/>
                                          </p:stCondLst>
                                        </p:cTn>
                                        <p:tgtEl>
                                          <p:spTgt spid="95"/>
                                        </p:tgtEl>
                                        <p:attrNameLst>
                                          <p:attrName>style.visibility</p:attrName>
                                        </p:attrNameLst>
                                      </p:cBhvr>
                                      <p:to>
                                        <p:strVal val="visible"/>
                                      </p:to>
                                    </p:set>
                                    <p:animEffect transition="in" filter="blinds(horizontal)">
                                      <p:cBhvr>
                                        <p:cTn id="87" dur="500"/>
                                        <p:tgtEl>
                                          <p:spTgt spid="95"/>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grpId="0" nodeType="clickEffect">
                                  <p:stCondLst>
                                    <p:cond delay="0"/>
                                  </p:stCondLst>
                                  <p:childTnLst>
                                    <p:set>
                                      <p:cBhvr>
                                        <p:cTn id="91" dur="1" fill="hold">
                                          <p:stCondLst>
                                            <p:cond delay="0"/>
                                          </p:stCondLst>
                                        </p:cTn>
                                        <p:tgtEl>
                                          <p:spTgt spid="69"/>
                                        </p:tgtEl>
                                        <p:attrNameLst>
                                          <p:attrName>style.visibility</p:attrName>
                                        </p:attrNameLst>
                                      </p:cBhvr>
                                      <p:to>
                                        <p:strVal val="visible"/>
                                      </p:to>
                                    </p:set>
                                    <p:animEffect transition="in" filter="blinds(horizontal)">
                                      <p:cBhvr>
                                        <p:cTn id="92" dur="500"/>
                                        <p:tgtEl>
                                          <p:spTgt spid="69"/>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grpId="0" nodeType="clickEffect">
                                  <p:stCondLst>
                                    <p:cond delay="0"/>
                                  </p:stCondLst>
                                  <p:childTnLst>
                                    <p:set>
                                      <p:cBhvr>
                                        <p:cTn id="96" dur="1" fill="hold">
                                          <p:stCondLst>
                                            <p:cond delay="0"/>
                                          </p:stCondLst>
                                        </p:cTn>
                                        <p:tgtEl>
                                          <p:spTgt spid="73"/>
                                        </p:tgtEl>
                                        <p:attrNameLst>
                                          <p:attrName>style.visibility</p:attrName>
                                        </p:attrNameLst>
                                      </p:cBhvr>
                                      <p:to>
                                        <p:strVal val="visible"/>
                                      </p:to>
                                    </p:set>
                                    <p:animEffect transition="in" filter="blinds(horizontal)">
                                      <p:cBhvr>
                                        <p:cTn id="97" dur="500"/>
                                        <p:tgtEl>
                                          <p:spTgt spid="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 grpId="0"/>
      <p:bldP spid="90" grpId="0"/>
      <p:bldP spid="43" grpId="0"/>
      <p:bldP spid="91" grpId="0"/>
      <p:bldP spid="92" grpId="0"/>
      <p:bldP spid="94" grpId="0"/>
      <p:bldP spid="95" grpId="0"/>
      <p:bldP spid="96" grpId="0"/>
      <p:bldP spid="97" grpId="0" animBg="1"/>
      <p:bldP spid="98" grpId="0"/>
      <p:bldP spid="99" grpId="0" animBg="1"/>
      <p:bldP spid="100" grpId="0" animBg="1"/>
      <p:bldP spid="101" grpId="0" animBg="1"/>
      <p:bldP spid="102" grpId="0"/>
      <p:bldP spid="103" grpId="0"/>
      <p:bldP spid="104" grpId="0"/>
      <p:bldP spid="69" grpId="0"/>
      <p:bldP spid="73"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3581400" cy="4525963"/>
          </a:xfrm>
        </p:spPr>
        <p:txBody>
          <a:bodyPr>
            <a:normAutofit lnSpcReduction="10000"/>
          </a:bodyPr>
          <a:lstStyle/>
          <a:p>
            <a:pPr marL="0" indent="0" algn="ctr">
              <a:buNone/>
            </a:pPr>
            <a:r>
              <a:rPr lang="en-GB" sz="1400" b="1" dirty="0">
                <a:latin typeface="Comic Sans MS" pitchFamily="66" charset="0"/>
              </a:rPr>
              <a:t>You can solve problems which ask you to find the change in energy due to an impact of the application of an impulse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A gun of mass 600kg fires a shell of mass 12kg horizontally, with velocity 20ms</a:t>
            </a:r>
            <a:r>
              <a:rPr lang="en-GB" sz="1400" baseline="30000" dirty="0">
                <a:latin typeface="Comic Sans MS" pitchFamily="66" charset="0"/>
              </a:rPr>
              <a:t>-1</a:t>
            </a:r>
            <a:r>
              <a:rPr lang="en-GB" sz="1400" dirty="0">
                <a:latin typeface="Comic Sans MS" pitchFamily="66" charset="0"/>
              </a:rPr>
              <a:t>. </a:t>
            </a:r>
          </a:p>
          <a:p>
            <a:pPr marL="0" indent="0" algn="ctr">
              <a:buNone/>
            </a:pPr>
            <a:endParaRPr lang="en-GB" sz="1400" dirty="0">
              <a:latin typeface="Comic Sans MS" pitchFamily="66" charset="0"/>
            </a:endParaRPr>
          </a:p>
          <a:p>
            <a:pPr algn="ctr">
              <a:buAutoNum type="alphaLcParenR"/>
            </a:pPr>
            <a:r>
              <a:rPr lang="en-GB" sz="1400" dirty="0">
                <a:latin typeface="Comic Sans MS" pitchFamily="66" charset="0"/>
              </a:rPr>
              <a:t>Find the velocity of the gun after the shell has been fired</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Find the total kinetic energy generated on firing</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Show that the ratio of the energy of the gun to the energy of the shell is equal to the ratio of the speed of the gun to the speed of the shell</a:t>
            </a:r>
          </a:p>
        </p:txBody>
      </p:sp>
      <p:pic>
        <p:nvPicPr>
          <p:cNvPr id="1027" name="Picture 3" descr="C:\Users\User\AppData\Local\Microsoft\Windows\Temporary Internet Files\Content.IE5\4MY2HU0N\MC900230682[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3866866" y="1695735"/>
            <a:ext cx="1524000" cy="739614"/>
          </a:xfrm>
          <a:prstGeom prst="rect">
            <a:avLst/>
          </a:prstGeom>
          <a:noFill/>
          <a:extLst>
            <a:ext uri="{909E8E84-426E-40DD-AFC4-6F175D3DCCD1}">
              <a14:hiddenFill xmlns:a14="http://schemas.microsoft.com/office/drawing/2010/main">
                <a:solidFill>
                  <a:srgbClr val="FFFFFF"/>
                </a:solidFill>
              </a14:hiddenFill>
            </a:ext>
          </a:extLst>
        </p:spPr>
      </p:pic>
      <p:sp>
        <p:nvSpPr>
          <p:cNvPr id="11" name="Oval 10"/>
          <p:cNvSpPr/>
          <p:nvPr/>
        </p:nvSpPr>
        <p:spPr>
          <a:xfrm>
            <a:off x="5502322" y="1820838"/>
            <a:ext cx="152400" cy="152400"/>
          </a:xfrm>
          <a:prstGeom prst="ellipse">
            <a:avLst/>
          </a:pr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 name="Straight Connector 13"/>
          <p:cNvCxnSpPr/>
          <p:nvPr/>
        </p:nvCxnSpPr>
        <p:spPr>
          <a:xfrm>
            <a:off x="5914030" y="1327245"/>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914030" y="1632045"/>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5914030" y="1327245"/>
            <a:ext cx="1524000" cy="307777"/>
          </a:xfrm>
          <a:prstGeom prst="rect">
            <a:avLst/>
          </a:prstGeom>
          <a:noFill/>
        </p:spPr>
        <p:txBody>
          <a:bodyPr wrap="square" rtlCol="0">
            <a:spAutoFit/>
          </a:bodyPr>
          <a:lstStyle/>
          <a:p>
            <a:pPr algn="ctr"/>
            <a:r>
              <a:rPr lang="en-GB" sz="1400" b="1" dirty="0">
                <a:latin typeface="Comic Sans MS" pitchFamily="66" charset="0"/>
              </a:rPr>
              <a:t>Before</a:t>
            </a:r>
          </a:p>
        </p:txBody>
      </p:sp>
      <p:sp>
        <p:nvSpPr>
          <p:cNvPr id="17" name="TextBox 16"/>
          <p:cNvSpPr txBox="1"/>
          <p:nvPr/>
        </p:nvSpPr>
        <p:spPr>
          <a:xfrm>
            <a:off x="7438030" y="1327245"/>
            <a:ext cx="1524000" cy="307777"/>
          </a:xfrm>
          <a:prstGeom prst="rect">
            <a:avLst/>
          </a:prstGeom>
          <a:noFill/>
        </p:spPr>
        <p:txBody>
          <a:bodyPr wrap="square" rtlCol="0">
            <a:spAutoFit/>
          </a:bodyPr>
          <a:lstStyle/>
          <a:p>
            <a:pPr algn="ctr"/>
            <a:r>
              <a:rPr lang="en-GB" sz="1400" b="1" dirty="0">
                <a:latin typeface="Comic Sans MS" pitchFamily="66" charset="0"/>
              </a:rPr>
              <a:t>After</a:t>
            </a:r>
          </a:p>
        </p:txBody>
      </p:sp>
      <p:cxnSp>
        <p:nvCxnSpPr>
          <p:cNvPr id="19" name="Straight Connector 18"/>
          <p:cNvCxnSpPr/>
          <p:nvPr/>
        </p:nvCxnSpPr>
        <p:spPr>
          <a:xfrm>
            <a:off x="8962030" y="1327245"/>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7438030" y="1327245"/>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5914030" y="1327245"/>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6142630" y="2013045"/>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6904630" y="2013045"/>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7666630" y="2013045"/>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8428630" y="2013045"/>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6" name="Straight Arrow Connector 25"/>
          <p:cNvCxnSpPr/>
          <p:nvPr/>
        </p:nvCxnSpPr>
        <p:spPr>
          <a:xfrm>
            <a:off x="6066430" y="1936845"/>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6142630" y="1632045"/>
            <a:ext cx="293670" cy="307777"/>
          </a:xfrm>
          <a:prstGeom prst="rect">
            <a:avLst/>
          </a:prstGeom>
          <a:noFill/>
        </p:spPr>
        <p:txBody>
          <a:bodyPr wrap="none" rtlCol="0">
            <a:spAutoFit/>
          </a:bodyPr>
          <a:lstStyle/>
          <a:p>
            <a:pPr algn="ctr"/>
            <a:r>
              <a:rPr lang="en-GB" sz="1400" dirty="0">
                <a:latin typeface="Comic Sans MS" pitchFamily="66" charset="0"/>
              </a:rPr>
              <a:t>0</a:t>
            </a:r>
          </a:p>
        </p:txBody>
      </p:sp>
      <p:cxnSp>
        <p:nvCxnSpPr>
          <p:cNvPr id="28" name="Straight Arrow Connector 27"/>
          <p:cNvCxnSpPr/>
          <p:nvPr/>
        </p:nvCxnSpPr>
        <p:spPr>
          <a:xfrm>
            <a:off x="8352430" y="1936845"/>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8374128" y="1632045"/>
            <a:ext cx="402675" cy="307777"/>
          </a:xfrm>
          <a:prstGeom prst="rect">
            <a:avLst/>
          </a:prstGeom>
          <a:noFill/>
        </p:spPr>
        <p:txBody>
          <a:bodyPr wrap="none" rtlCol="0">
            <a:spAutoFit/>
          </a:bodyPr>
          <a:lstStyle/>
          <a:p>
            <a:pPr algn="ctr"/>
            <a:r>
              <a:rPr lang="en-GB" sz="1400" dirty="0">
                <a:latin typeface="Comic Sans MS" pitchFamily="66" charset="0"/>
              </a:rPr>
              <a:t>20</a:t>
            </a:r>
            <a:endParaRPr lang="en-GB" sz="1400" baseline="-25000" dirty="0">
              <a:latin typeface="Comic Sans MS" pitchFamily="66" charset="0"/>
            </a:endParaRPr>
          </a:p>
        </p:txBody>
      </p:sp>
      <p:cxnSp>
        <p:nvCxnSpPr>
          <p:cNvPr id="30" name="Straight Connector 29"/>
          <p:cNvCxnSpPr/>
          <p:nvPr/>
        </p:nvCxnSpPr>
        <p:spPr>
          <a:xfrm>
            <a:off x="5914030" y="2622645"/>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6066430" y="2013045"/>
            <a:ext cx="457200" cy="307777"/>
          </a:xfrm>
          <a:prstGeom prst="rect">
            <a:avLst/>
          </a:prstGeom>
          <a:noFill/>
        </p:spPr>
        <p:txBody>
          <a:bodyPr wrap="square" rtlCol="0">
            <a:spAutoFit/>
          </a:bodyPr>
          <a:lstStyle/>
          <a:p>
            <a:pPr algn="ctr"/>
            <a:r>
              <a:rPr lang="en-GB" sz="1400" dirty="0">
                <a:latin typeface="Comic Sans MS" pitchFamily="66" charset="0"/>
              </a:rPr>
              <a:t>G</a:t>
            </a:r>
          </a:p>
        </p:txBody>
      </p:sp>
      <p:sp>
        <p:nvSpPr>
          <p:cNvPr id="32" name="TextBox 31"/>
          <p:cNvSpPr txBox="1"/>
          <p:nvPr/>
        </p:nvSpPr>
        <p:spPr>
          <a:xfrm>
            <a:off x="7590430" y="2013045"/>
            <a:ext cx="457200" cy="307777"/>
          </a:xfrm>
          <a:prstGeom prst="rect">
            <a:avLst/>
          </a:prstGeom>
          <a:noFill/>
        </p:spPr>
        <p:txBody>
          <a:bodyPr wrap="square" rtlCol="0">
            <a:spAutoFit/>
          </a:bodyPr>
          <a:lstStyle/>
          <a:p>
            <a:pPr algn="ctr"/>
            <a:r>
              <a:rPr lang="en-GB" sz="1400" dirty="0">
                <a:latin typeface="Comic Sans MS" pitchFamily="66" charset="0"/>
              </a:rPr>
              <a:t>G</a:t>
            </a:r>
          </a:p>
        </p:txBody>
      </p:sp>
      <p:sp>
        <p:nvSpPr>
          <p:cNvPr id="33" name="TextBox 32"/>
          <p:cNvSpPr txBox="1"/>
          <p:nvPr/>
        </p:nvSpPr>
        <p:spPr>
          <a:xfrm>
            <a:off x="6828430" y="2013045"/>
            <a:ext cx="457200" cy="307777"/>
          </a:xfrm>
          <a:prstGeom prst="rect">
            <a:avLst/>
          </a:prstGeom>
          <a:noFill/>
        </p:spPr>
        <p:txBody>
          <a:bodyPr wrap="square" rtlCol="0">
            <a:spAutoFit/>
          </a:bodyPr>
          <a:lstStyle/>
          <a:p>
            <a:pPr algn="ctr"/>
            <a:r>
              <a:rPr lang="en-GB" sz="1400" dirty="0">
                <a:latin typeface="Comic Sans MS" pitchFamily="66" charset="0"/>
              </a:rPr>
              <a:t>S</a:t>
            </a:r>
          </a:p>
        </p:txBody>
      </p:sp>
      <p:sp>
        <p:nvSpPr>
          <p:cNvPr id="34" name="TextBox 33"/>
          <p:cNvSpPr txBox="1"/>
          <p:nvPr/>
        </p:nvSpPr>
        <p:spPr>
          <a:xfrm>
            <a:off x="8352430" y="2013045"/>
            <a:ext cx="457200" cy="307777"/>
          </a:xfrm>
          <a:prstGeom prst="rect">
            <a:avLst/>
          </a:prstGeom>
          <a:noFill/>
        </p:spPr>
        <p:txBody>
          <a:bodyPr wrap="square" rtlCol="0">
            <a:spAutoFit/>
          </a:bodyPr>
          <a:lstStyle/>
          <a:p>
            <a:pPr algn="ctr"/>
            <a:r>
              <a:rPr lang="en-GB" sz="1400" dirty="0">
                <a:latin typeface="Comic Sans MS" pitchFamily="66" charset="0"/>
              </a:rPr>
              <a:t>S</a:t>
            </a:r>
          </a:p>
        </p:txBody>
      </p:sp>
      <p:cxnSp>
        <p:nvCxnSpPr>
          <p:cNvPr id="35" name="Straight Arrow Connector 34"/>
          <p:cNvCxnSpPr/>
          <p:nvPr/>
        </p:nvCxnSpPr>
        <p:spPr>
          <a:xfrm>
            <a:off x="6828430" y="1936845"/>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6904630" y="1632045"/>
            <a:ext cx="293670" cy="307777"/>
          </a:xfrm>
          <a:prstGeom prst="rect">
            <a:avLst/>
          </a:prstGeom>
          <a:noFill/>
        </p:spPr>
        <p:txBody>
          <a:bodyPr wrap="none" rtlCol="0">
            <a:spAutoFit/>
          </a:bodyPr>
          <a:lstStyle/>
          <a:p>
            <a:pPr algn="ctr"/>
            <a:r>
              <a:rPr lang="en-GB" sz="1400" dirty="0">
                <a:latin typeface="Comic Sans MS" pitchFamily="66" charset="0"/>
              </a:rPr>
              <a:t>0</a:t>
            </a:r>
          </a:p>
        </p:txBody>
      </p:sp>
      <p:cxnSp>
        <p:nvCxnSpPr>
          <p:cNvPr id="37" name="Straight Arrow Connector 36"/>
          <p:cNvCxnSpPr/>
          <p:nvPr/>
        </p:nvCxnSpPr>
        <p:spPr>
          <a:xfrm>
            <a:off x="7590430" y="1936845"/>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7668233" y="1632045"/>
            <a:ext cx="290464" cy="307777"/>
          </a:xfrm>
          <a:prstGeom prst="rect">
            <a:avLst/>
          </a:prstGeom>
          <a:noFill/>
        </p:spPr>
        <p:txBody>
          <a:bodyPr wrap="none" rtlCol="0">
            <a:spAutoFit/>
          </a:bodyPr>
          <a:lstStyle/>
          <a:p>
            <a:pPr algn="ctr"/>
            <a:r>
              <a:rPr lang="en-GB" sz="1400" dirty="0">
                <a:latin typeface="Comic Sans MS" pitchFamily="66" charset="0"/>
              </a:rPr>
              <a:t>x</a:t>
            </a:r>
            <a:endParaRPr lang="en-GB" sz="1400" baseline="-25000" dirty="0">
              <a:latin typeface="Comic Sans MS" pitchFamily="66" charset="0"/>
            </a:endParaRPr>
          </a:p>
        </p:txBody>
      </p:sp>
      <p:sp>
        <p:nvSpPr>
          <p:cNvPr id="39" name="TextBox 38"/>
          <p:cNvSpPr txBox="1"/>
          <p:nvPr/>
        </p:nvSpPr>
        <p:spPr>
          <a:xfrm>
            <a:off x="5942141" y="2317845"/>
            <a:ext cx="702436" cy="307777"/>
          </a:xfrm>
          <a:prstGeom prst="rect">
            <a:avLst/>
          </a:prstGeom>
          <a:noFill/>
        </p:spPr>
        <p:txBody>
          <a:bodyPr wrap="none" rtlCol="0">
            <a:spAutoFit/>
          </a:bodyPr>
          <a:lstStyle/>
          <a:p>
            <a:pPr algn="ctr"/>
            <a:r>
              <a:rPr lang="en-GB" sz="1400" dirty="0">
                <a:latin typeface="Comic Sans MS" pitchFamily="66" charset="0"/>
              </a:rPr>
              <a:t>600kg</a:t>
            </a:r>
          </a:p>
        </p:txBody>
      </p:sp>
      <p:sp>
        <p:nvSpPr>
          <p:cNvPr id="40" name="TextBox 39"/>
          <p:cNvSpPr txBox="1"/>
          <p:nvPr/>
        </p:nvSpPr>
        <p:spPr>
          <a:xfrm>
            <a:off x="7466140" y="2317845"/>
            <a:ext cx="702436" cy="307777"/>
          </a:xfrm>
          <a:prstGeom prst="rect">
            <a:avLst/>
          </a:prstGeom>
          <a:noFill/>
        </p:spPr>
        <p:txBody>
          <a:bodyPr wrap="none" rtlCol="0">
            <a:spAutoFit/>
          </a:bodyPr>
          <a:lstStyle/>
          <a:p>
            <a:pPr algn="ctr"/>
            <a:r>
              <a:rPr lang="en-GB" sz="1400" dirty="0">
                <a:latin typeface="Comic Sans MS" pitchFamily="66" charset="0"/>
              </a:rPr>
              <a:t>600kg</a:t>
            </a:r>
          </a:p>
        </p:txBody>
      </p:sp>
      <p:sp>
        <p:nvSpPr>
          <p:cNvPr id="41" name="TextBox 40"/>
          <p:cNvSpPr txBox="1"/>
          <p:nvPr/>
        </p:nvSpPr>
        <p:spPr>
          <a:xfrm>
            <a:off x="6773070" y="2317845"/>
            <a:ext cx="564578" cy="307777"/>
          </a:xfrm>
          <a:prstGeom prst="rect">
            <a:avLst/>
          </a:prstGeom>
          <a:noFill/>
        </p:spPr>
        <p:txBody>
          <a:bodyPr wrap="none" rtlCol="0">
            <a:spAutoFit/>
          </a:bodyPr>
          <a:lstStyle/>
          <a:p>
            <a:pPr algn="ctr"/>
            <a:r>
              <a:rPr lang="en-GB" sz="1400" dirty="0">
                <a:latin typeface="Comic Sans MS" pitchFamily="66" charset="0"/>
              </a:rPr>
              <a:t>12kg</a:t>
            </a:r>
          </a:p>
        </p:txBody>
      </p:sp>
      <p:sp>
        <p:nvSpPr>
          <p:cNvPr id="42" name="TextBox 41"/>
          <p:cNvSpPr txBox="1"/>
          <p:nvPr/>
        </p:nvSpPr>
        <p:spPr>
          <a:xfrm>
            <a:off x="8297070" y="2317845"/>
            <a:ext cx="564578" cy="307777"/>
          </a:xfrm>
          <a:prstGeom prst="rect">
            <a:avLst/>
          </a:prstGeom>
          <a:noFill/>
        </p:spPr>
        <p:txBody>
          <a:bodyPr wrap="none" rtlCol="0">
            <a:spAutoFit/>
          </a:bodyPr>
          <a:lstStyle/>
          <a:p>
            <a:pPr algn="ctr"/>
            <a:r>
              <a:rPr lang="en-GB" sz="1400" dirty="0">
                <a:latin typeface="Comic Sans MS" pitchFamily="66" charset="0"/>
              </a:rPr>
              <a:t>12kg</a:t>
            </a:r>
          </a:p>
        </p:txBody>
      </p:sp>
      <mc:AlternateContent xmlns:mc="http://schemas.openxmlformats.org/markup-compatibility/2006" xmlns:a14="http://schemas.microsoft.com/office/drawing/2010/main">
        <mc:Choice Requires="a14">
          <p:sp>
            <p:nvSpPr>
              <p:cNvPr id="43" name="TextBox 42"/>
              <p:cNvSpPr txBox="1"/>
              <p:nvPr/>
            </p:nvSpPr>
            <p:spPr>
              <a:xfrm>
                <a:off x="4267200" y="2819400"/>
                <a:ext cx="2667000"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GB" sz="1400" i="1" smtClean="0">
                              <a:latin typeface="Cambria Math" panose="02040503050406030204" pitchFamily="18" charset="0"/>
                            </a:rPr>
                          </m:ctrlPr>
                        </m:sSubPr>
                        <m:e>
                          <m:r>
                            <a:rPr lang="en-GB" sz="1400" b="0" i="1" smtClean="0">
                              <a:latin typeface="Cambria Math"/>
                            </a:rPr>
                            <m:t>𝑚</m:t>
                          </m:r>
                        </m:e>
                        <m:sub>
                          <m:r>
                            <a:rPr lang="en-GB" sz="1400" b="0" i="1" smtClean="0">
                              <a:latin typeface="Cambria Math"/>
                            </a:rPr>
                            <m:t>1</m:t>
                          </m:r>
                        </m:sub>
                      </m:sSub>
                      <m:sSub>
                        <m:sSubPr>
                          <m:ctrlPr>
                            <a:rPr lang="en-GB" sz="1400" i="1" smtClean="0">
                              <a:latin typeface="Cambria Math" panose="02040503050406030204" pitchFamily="18" charset="0"/>
                            </a:rPr>
                          </m:ctrlPr>
                        </m:sSubPr>
                        <m:e>
                          <m:r>
                            <a:rPr lang="en-GB" sz="1400" b="1" i="1" smtClean="0">
                              <a:latin typeface="Cambria Math"/>
                            </a:rPr>
                            <m:t>𝒖</m:t>
                          </m:r>
                        </m:e>
                        <m:sub>
                          <m:r>
                            <a:rPr lang="en-GB" sz="1400" b="0" i="1" smtClean="0">
                              <a:latin typeface="Cambria Math"/>
                            </a:rPr>
                            <m:t>1</m:t>
                          </m:r>
                        </m:sub>
                      </m:sSub>
                      <m:r>
                        <a:rPr lang="en-GB" sz="1400" b="0" i="1" smtClean="0">
                          <a:latin typeface="Cambria Math"/>
                        </a:rPr>
                        <m:t>+</m:t>
                      </m:r>
                      <m:sSub>
                        <m:sSubPr>
                          <m:ctrlPr>
                            <a:rPr lang="en-GB" sz="1400" b="0" i="1" smtClean="0">
                              <a:latin typeface="Cambria Math" panose="02040503050406030204" pitchFamily="18" charset="0"/>
                            </a:rPr>
                          </m:ctrlPr>
                        </m:sSubPr>
                        <m:e>
                          <m:r>
                            <a:rPr lang="en-GB" sz="1400" b="0" i="1" smtClean="0">
                              <a:latin typeface="Cambria Math"/>
                            </a:rPr>
                            <m:t>𝑚</m:t>
                          </m:r>
                        </m:e>
                        <m:sub>
                          <m:r>
                            <a:rPr lang="en-GB" sz="1400" b="0" i="1" smtClean="0">
                              <a:latin typeface="Cambria Math"/>
                            </a:rPr>
                            <m:t>2</m:t>
                          </m:r>
                        </m:sub>
                      </m:sSub>
                      <m:sSub>
                        <m:sSubPr>
                          <m:ctrlPr>
                            <a:rPr lang="en-GB" sz="1400" b="0" i="1" smtClean="0">
                              <a:latin typeface="Cambria Math" panose="02040503050406030204" pitchFamily="18" charset="0"/>
                            </a:rPr>
                          </m:ctrlPr>
                        </m:sSubPr>
                        <m:e>
                          <m:r>
                            <a:rPr lang="en-GB" sz="1400" b="1" i="1" smtClean="0">
                              <a:latin typeface="Cambria Math"/>
                            </a:rPr>
                            <m:t>𝒖</m:t>
                          </m:r>
                        </m:e>
                        <m:sub>
                          <m:r>
                            <a:rPr lang="en-GB" sz="1400" b="0" i="1" smtClean="0">
                              <a:latin typeface="Cambria Math"/>
                            </a:rPr>
                            <m:t>2</m:t>
                          </m:r>
                        </m:sub>
                      </m:sSub>
                      <m:r>
                        <a:rPr lang="en-GB" sz="1400" b="0" i="1" smtClean="0">
                          <a:latin typeface="Cambria Math"/>
                        </a:rPr>
                        <m:t>=</m:t>
                      </m:r>
                      <m:sSub>
                        <m:sSubPr>
                          <m:ctrlPr>
                            <a:rPr lang="en-GB" sz="1400" b="0" i="1" smtClean="0">
                              <a:latin typeface="Cambria Math" panose="02040503050406030204" pitchFamily="18" charset="0"/>
                            </a:rPr>
                          </m:ctrlPr>
                        </m:sSubPr>
                        <m:e>
                          <m:r>
                            <a:rPr lang="en-GB" sz="1400" b="0" i="1" smtClean="0">
                              <a:latin typeface="Cambria Math"/>
                            </a:rPr>
                            <m:t>𝑚</m:t>
                          </m:r>
                        </m:e>
                        <m:sub>
                          <m:r>
                            <a:rPr lang="en-GB" sz="1400" b="0" i="1" smtClean="0">
                              <a:latin typeface="Cambria Math"/>
                            </a:rPr>
                            <m:t>1</m:t>
                          </m:r>
                        </m:sub>
                      </m:sSub>
                      <m:sSub>
                        <m:sSubPr>
                          <m:ctrlPr>
                            <a:rPr lang="en-GB" sz="1400" b="0" i="1" smtClean="0">
                              <a:latin typeface="Cambria Math" panose="02040503050406030204" pitchFamily="18" charset="0"/>
                            </a:rPr>
                          </m:ctrlPr>
                        </m:sSubPr>
                        <m:e>
                          <m:r>
                            <a:rPr lang="en-GB" sz="1400" b="1" i="1" smtClean="0">
                              <a:latin typeface="Cambria Math"/>
                            </a:rPr>
                            <m:t>𝒗</m:t>
                          </m:r>
                        </m:e>
                        <m:sub>
                          <m:r>
                            <a:rPr lang="en-GB" sz="1400" b="0" i="1" smtClean="0">
                              <a:latin typeface="Cambria Math"/>
                            </a:rPr>
                            <m:t>1</m:t>
                          </m:r>
                        </m:sub>
                      </m:sSub>
                      <m:r>
                        <a:rPr lang="en-GB" sz="1400" b="0" i="1" smtClean="0">
                          <a:latin typeface="Cambria Math"/>
                        </a:rPr>
                        <m:t>+</m:t>
                      </m:r>
                      <m:sSub>
                        <m:sSubPr>
                          <m:ctrlPr>
                            <a:rPr lang="en-GB" sz="1400" b="0" i="1" smtClean="0">
                              <a:latin typeface="Cambria Math" panose="02040503050406030204" pitchFamily="18" charset="0"/>
                            </a:rPr>
                          </m:ctrlPr>
                        </m:sSubPr>
                        <m:e>
                          <m:r>
                            <a:rPr lang="en-GB" sz="1400" b="0" i="1" smtClean="0">
                              <a:latin typeface="Cambria Math"/>
                            </a:rPr>
                            <m:t>𝑚</m:t>
                          </m:r>
                        </m:e>
                        <m:sub>
                          <m:r>
                            <a:rPr lang="en-GB" sz="1400" b="0" i="1" smtClean="0">
                              <a:latin typeface="Cambria Math"/>
                            </a:rPr>
                            <m:t>2</m:t>
                          </m:r>
                        </m:sub>
                      </m:sSub>
                      <m:sSub>
                        <m:sSubPr>
                          <m:ctrlPr>
                            <a:rPr lang="en-GB" sz="1400" b="0" i="1" smtClean="0">
                              <a:latin typeface="Cambria Math" panose="02040503050406030204" pitchFamily="18" charset="0"/>
                            </a:rPr>
                          </m:ctrlPr>
                        </m:sSubPr>
                        <m:e>
                          <m:r>
                            <a:rPr lang="en-GB" sz="1400" b="1" i="1" smtClean="0">
                              <a:latin typeface="Cambria Math"/>
                            </a:rPr>
                            <m:t>𝒗</m:t>
                          </m:r>
                        </m:e>
                        <m:sub>
                          <m:r>
                            <a:rPr lang="en-GB" sz="1400" b="0" i="1" smtClean="0">
                              <a:latin typeface="Cambria Math"/>
                            </a:rPr>
                            <m:t>2</m:t>
                          </m:r>
                        </m:sub>
                      </m:sSub>
                    </m:oMath>
                  </m:oMathPara>
                </a14:m>
                <a:endParaRPr lang="en-GB" sz="1400" dirty="0"/>
              </a:p>
            </p:txBody>
          </p:sp>
        </mc:Choice>
        <mc:Fallback xmlns="">
          <p:sp>
            <p:nvSpPr>
              <p:cNvPr id="43" name="TextBox 42"/>
              <p:cNvSpPr txBox="1">
                <a:spLocks noRot="1" noChangeAspect="1" noMove="1" noResize="1" noEditPoints="1" noAdjustHandles="1" noChangeArrowheads="1" noChangeShapeType="1" noTextEdit="1"/>
              </p:cNvSpPr>
              <p:nvPr/>
            </p:nvSpPr>
            <p:spPr>
              <a:xfrm>
                <a:off x="4267200" y="2819400"/>
                <a:ext cx="2667000" cy="307777"/>
              </a:xfrm>
              <a:prstGeom prst="rect">
                <a:avLst/>
              </a:prstGeom>
              <a:blipFill rotWithShape="1">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4" name="TextBox 43"/>
              <p:cNvSpPr txBox="1"/>
              <p:nvPr/>
            </p:nvSpPr>
            <p:spPr>
              <a:xfrm>
                <a:off x="3886200" y="3352800"/>
                <a:ext cx="3563924"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ctrlPr>
                            <a:rPr lang="en-GB" sz="1400" b="0" i="1" smtClean="0">
                              <a:latin typeface="Cambria Math" panose="02040503050406030204" pitchFamily="18" charset="0"/>
                            </a:rPr>
                          </m:ctrlPr>
                        </m:dPr>
                        <m:e>
                          <m:r>
                            <a:rPr lang="en-GB" sz="1400" b="0" i="1" smtClean="0">
                              <a:latin typeface="Cambria Math"/>
                            </a:rPr>
                            <m:t>600</m:t>
                          </m:r>
                        </m:e>
                      </m:d>
                      <m:d>
                        <m:dPr>
                          <m:ctrlPr>
                            <a:rPr lang="en-GB" sz="1400" b="0" i="1" smtClean="0">
                              <a:latin typeface="Cambria Math" panose="02040503050406030204" pitchFamily="18" charset="0"/>
                            </a:rPr>
                          </m:ctrlPr>
                        </m:dPr>
                        <m:e>
                          <m:r>
                            <a:rPr lang="en-GB" sz="1400" b="0" i="1" smtClean="0">
                              <a:latin typeface="Cambria Math"/>
                            </a:rPr>
                            <m:t>0</m:t>
                          </m:r>
                        </m:e>
                      </m:d>
                      <m:r>
                        <a:rPr lang="en-GB" sz="1400" b="0" i="1" smtClean="0">
                          <a:latin typeface="Cambria Math"/>
                        </a:rPr>
                        <m:t>+(12)(0)=(600)(</m:t>
                      </m:r>
                      <m:r>
                        <a:rPr lang="en-GB" sz="1400" b="0" i="1" smtClean="0">
                          <a:latin typeface="Cambria Math"/>
                        </a:rPr>
                        <m:t>𝑥</m:t>
                      </m:r>
                      <m:r>
                        <a:rPr lang="en-GB" sz="1400" b="0" i="1" smtClean="0">
                          <a:latin typeface="Cambria Math"/>
                        </a:rPr>
                        <m:t>)+(12)(20)</m:t>
                      </m:r>
                    </m:oMath>
                  </m:oMathPara>
                </a14:m>
                <a:endParaRPr lang="en-GB" sz="1400" dirty="0"/>
              </a:p>
            </p:txBody>
          </p:sp>
        </mc:Choice>
        <mc:Fallback xmlns="">
          <p:sp>
            <p:nvSpPr>
              <p:cNvPr id="44" name="TextBox 43"/>
              <p:cNvSpPr txBox="1">
                <a:spLocks noRot="1" noChangeAspect="1" noMove="1" noResize="1" noEditPoints="1" noAdjustHandles="1" noChangeArrowheads="1" noChangeShapeType="1" noTextEdit="1"/>
              </p:cNvSpPr>
              <p:nvPr/>
            </p:nvSpPr>
            <p:spPr>
              <a:xfrm>
                <a:off x="3886200" y="3352800"/>
                <a:ext cx="3563924" cy="307777"/>
              </a:xfrm>
              <a:prstGeom prst="rect">
                <a:avLst/>
              </a:prstGeom>
              <a:blipFill rotWithShape="1">
                <a:blip r:embed="rId12"/>
                <a:stretch>
                  <a:fillRect b="-8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5" name="TextBox 44"/>
              <p:cNvSpPr txBox="1"/>
              <p:nvPr/>
            </p:nvSpPr>
            <p:spPr>
              <a:xfrm>
                <a:off x="5257800" y="3886200"/>
                <a:ext cx="1470915"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0=600</m:t>
                      </m:r>
                      <m:r>
                        <a:rPr lang="en-GB" sz="1400" b="0" i="1" smtClean="0">
                          <a:latin typeface="Cambria Math"/>
                        </a:rPr>
                        <m:t>𝑥</m:t>
                      </m:r>
                      <m:r>
                        <a:rPr lang="en-GB" sz="1400" b="0" i="1" smtClean="0">
                          <a:latin typeface="Cambria Math"/>
                        </a:rPr>
                        <m:t>+240</m:t>
                      </m:r>
                    </m:oMath>
                  </m:oMathPara>
                </a14:m>
                <a:endParaRPr lang="en-GB" sz="1400" dirty="0"/>
              </a:p>
            </p:txBody>
          </p:sp>
        </mc:Choice>
        <mc:Fallback xmlns="">
          <p:sp>
            <p:nvSpPr>
              <p:cNvPr id="45" name="TextBox 44"/>
              <p:cNvSpPr txBox="1">
                <a:spLocks noRot="1" noChangeAspect="1" noMove="1" noResize="1" noEditPoints="1" noAdjustHandles="1" noChangeArrowheads="1" noChangeShapeType="1" noTextEdit="1"/>
              </p:cNvSpPr>
              <p:nvPr/>
            </p:nvSpPr>
            <p:spPr>
              <a:xfrm>
                <a:off x="5257800" y="3886200"/>
                <a:ext cx="1470915" cy="307777"/>
              </a:xfrm>
              <a:prstGeom prst="rect">
                <a:avLst/>
              </a:prstGeom>
              <a:blipFill rotWithShape="1">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6" name="TextBox 45"/>
              <p:cNvSpPr txBox="1"/>
              <p:nvPr/>
            </p:nvSpPr>
            <p:spPr>
              <a:xfrm>
                <a:off x="4876800" y="4419600"/>
                <a:ext cx="1371600"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−240=600</m:t>
                      </m:r>
                      <m:r>
                        <a:rPr lang="en-GB" sz="1400" b="0" i="1" smtClean="0">
                          <a:latin typeface="Cambria Math"/>
                        </a:rPr>
                        <m:t>𝑥</m:t>
                      </m:r>
                    </m:oMath>
                  </m:oMathPara>
                </a14:m>
                <a:endParaRPr lang="en-GB" sz="1400" dirty="0"/>
              </a:p>
            </p:txBody>
          </p:sp>
        </mc:Choice>
        <mc:Fallback xmlns="">
          <p:sp>
            <p:nvSpPr>
              <p:cNvPr id="46" name="TextBox 45"/>
              <p:cNvSpPr txBox="1">
                <a:spLocks noRot="1" noChangeAspect="1" noMove="1" noResize="1" noEditPoints="1" noAdjustHandles="1" noChangeArrowheads="1" noChangeShapeType="1" noTextEdit="1"/>
              </p:cNvSpPr>
              <p:nvPr/>
            </p:nvSpPr>
            <p:spPr>
              <a:xfrm>
                <a:off x="4876800" y="4419600"/>
                <a:ext cx="1371600" cy="307777"/>
              </a:xfrm>
              <a:prstGeom prst="rect">
                <a:avLst/>
              </a:prstGeom>
              <a:blipFill rotWithShape="1">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7" name="TextBox 46"/>
              <p:cNvSpPr txBox="1"/>
              <p:nvPr/>
            </p:nvSpPr>
            <p:spPr>
              <a:xfrm>
                <a:off x="4876800" y="4953000"/>
                <a:ext cx="1143000"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−0.4=</m:t>
                      </m:r>
                      <m:r>
                        <a:rPr lang="en-GB" sz="1400" b="0" i="1" smtClean="0">
                          <a:latin typeface="Cambria Math"/>
                        </a:rPr>
                        <m:t>𝑥</m:t>
                      </m:r>
                    </m:oMath>
                  </m:oMathPara>
                </a14:m>
                <a:endParaRPr lang="en-GB" sz="1400" dirty="0"/>
              </a:p>
            </p:txBody>
          </p:sp>
        </mc:Choice>
        <mc:Fallback xmlns="">
          <p:sp>
            <p:nvSpPr>
              <p:cNvPr id="47" name="TextBox 46"/>
              <p:cNvSpPr txBox="1">
                <a:spLocks noRot="1" noChangeAspect="1" noMove="1" noResize="1" noEditPoints="1" noAdjustHandles="1" noChangeArrowheads="1" noChangeShapeType="1" noTextEdit="1"/>
              </p:cNvSpPr>
              <p:nvPr/>
            </p:nvSpPr>
            <p:spPr>
              <a:xfrm>
                <a:off x="4876800" y="4953000"/>
                <a:ext cx="1143000" cy="307777"/>
              </a:xfrm>
              <a:prstGeom prst="rect">
                <a:avLst/>
              </a:prstGeom>
              <a:blipFill rotWithShape="1">
                <a:blip r:embed="rId15"/>
                <a:stretch>
                  <a:fillRect/>
                </a:stretch>
              </a:blipFill>
            </p:spPr>
            <p:txBody>
              <a:bodyPr/>
              <a:lstStyle/>
              <a:p>
                <a:r>
                  <a:rPr lang="en-GB">
                    <a:noFill/>
                  </a:rPr>
                  <a:t> </a:t>
                </a:r>
              </a:p>
            </p:txBody>
          </p:sp>
        </mc:Fallback>
      </mc:AlternateContent>
      <p:sp>
        <p:nvSpPr>
          <p:cNvPr id="48" name="Arc 47"/>
          <p:cNvSpPr/>
          <p:nvPr/>
        </p:nvSpPr>
        <p:spPr>
          <a:xfrm>
            <a:off x="7162800" y="30480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9" name="TextBox 48"/>
          <p:cNvSpPr txBox="1"/>
          <p:nvPr/>
        </p:nvSpPr>
        <p:spPr>
          <a:xfrm>
            <a:off x="7620000" y="3124200"/>
            <a:ext cx="13716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baseline="-25000" dirty="0">
              <a:solidFill>
                <a:srgbClr val="FF0000"/>
              </a:solidFill>
              <a:latin typeface="Comic Sans MS" pitchFamily="66" charset="0"/>
            </a:endParaRPr>
          </a:p>
        </p:txBody>
      </p:sp>
      <p:sp>
        <p:nvSpPr>
          <p:cNvPr id="50" name="Arc 49"/>
          <p:cNvSpPr/>
          <p:nvPr/>
        </p:nvSpPr>
        <p:spPr>
          <a:xfrm>
            <a:off x="7162800" y="35814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1" name="Arc 50"/>
          <p:cNvSpPr/>
          <p:nvPr/>
        </p:nvSpPr>
        <p:spPr>
          <a:xfrm>
            <a:off x="6477000" y="41148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2" name="Arc 51"/>
          <p:cNvSpPr/>
          <p:nvPr/>
        </p:nvSpPr>
        <p:spPr>
          <a:xfrm>
            <a:off x="5943600" y="46482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3" name="TextBox 52"/>
          <p:cNvSpPr txBox="1"/>
          <p:nvPr/>
        </p:nvSpPr>
        <p:spPr>
          <a:xfrm>
            <a:off x="7543800" y="3581400"/>
            <a:ext cx="1219200" cy="523220"/>
          </a:xfrm>
          <a:prstGeom prst="rect">
            <a:avLst/>
          </a:prstGeom>
          <a:noFill/>
        </p:spPr>
        <p:txBody>
          <a:bodyPr wrap="square" rtlCol="0">
            <a:spAutoFit/>
          </a:bodyPr>
          <a:lstStyle/>
          <a:p>
            <a:pPr algn="ctr"/>
            <a:r>
              <a:rPr lang="en-GB" sz="1400" dirty="0">
                <a:solidFill>
                  <a:srgbClr val="FF0000"/>
                </a:solidFill>
                <a:latin typeface="Comic Sans MS" pitchFamily="66" charset="0"/>
              </a:rPr>
              <a:t>Calculate terms</a:t>
            </a:r>
            <a:endParaRPr lang="en-GB" sz="1400" b="1" baseline="-25000" dirty="0">
              <a:solidFill>
                <a:srgbClr val="FF0000"/>
              </a:solidFill>
              <a:latin typeface="Comic Sans MS" pitchFamily="66" charset="0"/>
            </a:endParaRPr>
          </a:p>
        </p:txBody>
      </p:sp>
      <p:sp>
        <p:nvSpPr>
          <p:cNvPr id="54" name="TextBox 53"/>
          <p:cNvSpPr txBox="1"/>
          <p:nvPr/>
        </p:nvSpPr>
        <p:spPr>
          <a:xfrm>
            <a:off x="6934200" y="4191000"/>
            <a:ext cx="1524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Subtract 240</a:t>
            </a:r>
            <a:endParaRPr lang="en-GB" sz="1400" b="1" baseline="-25000" dirty="0">
              <a:solidFill>
                <a:srgbClr val="FF0000"/>
              </a:solidFill>
              <a:latin typeface="Comic Sans MS" pitchFamily="66" charset="0"/>
            </a:endParaRPr>
          </a:p>
        </p:txBody>
      </p:sp>
      <p:sp>
        <p:nvSpPr>
          <p:cNvPr id="55" name="TextBox 54"/>
          <p:cNvSpPr txBox="1"/>
          <p:nvPr/>
        </p:nvSpPr>
        <p:spPr>
          <a:xfrm>
            <a:off x="6400800" y="4724400"/>
            <a:ext cx="1524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Divide by 600</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56" name="TextBox 55"/>
              <p:cNvSpPr txBox="1"/>
              <p:nvPr/>
            </p:nvSpPr>
            <p:spPr>
              <a:xfrm>
                <a:off x="1295400" y="3962400"/>
                <a:ext cx="1589964"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𝑥</m:t>
                      </m:r>
                      <m:r>
                        <a:rPr lang="en-GB" sz="1400" b="0" i="1" smtClean="0">
                          <a:solidFill>
                            <a:srgbClr val="FF0000"/>
                          </a:solidFill>
                          <a:latin typeface="Cambria Math"/>
                        </a:rPr>
                        <m:t>=−0.4</m:t>
                      </m:r>
                      <m:r>
                        <a:rPr lang="en-GB" sz="1400" b="0" i="1" smtClean="0">
                          <a:solidFill>
                            <a:srgbClr val="FF0000"/>
                          </a:solidFill>
                          <a:latin typeface="Cambria Math"/>
                        </a:rPr>
                        <m:t>𝑚</m:t>
                      </m:r>
                      <m:sSup>
                        <m:sSupPr>
                          <m:ctrlPr>
                            <a:rPr lang="en-GB" sz="1400" b="0" i="1" smtClean="0">
                              <a:solidFill>
                                <a:srgbClr val="FF0000"/>
                              </a:solidFill>
                              <a:latin typeface="Cambria Math" panose="02040503050406030204" pitchFamily="18" charset="0"/>
                            </a:rPr>
                          </m:ctrlPr>
                        </m:sSupPr>
                        <m:e>
                          <m:r>
                            <a:rPr lang="en-GB" sz="1400" b="0" i="1" smtClean="0">
                              <a:solidFill>
                                <a:srgbClr val="FF0000"/>
                              </a:solidFill>
                              <a:latin typeface="Cambria Math"/>
                            </a:rPr>
                            <m:t>𝑠</m:t>
                          </m:r>
                        </m:e>
                        <m:sup>
                          <m:r>
                            <a:rPr lang="en-GB" sz="1400" b="0" i="1" smtClean="0">
                              <a:solidFill>
                                <a:srgbClr val="FF0000"/>
                              </a:solidFill>
                              <a:latin typeface="Cambria Math"/>
                            </a:rPr>
                            <m:t>−1</m:t>
                          </m:r>
                        </m:sup>
                      </m:sSup>
                    </m:oMath>
                  </m:oMathPara>
                </a14:m>
                <a:endParaRPr lang="en-GB" sz="1400" dirty="0">
                  <a:solidFill>
                    <a:srgbClr val="FF0000"/>
                  </a:solidFill>
                </a:endParaRPr>
              </a:p>
            </p:txBody>
          </p:sp>
        </mc:Choice>
        <mc:Fallback xmlns="">
          <p:sp>
            <p:nvSpPr>
              <p:cNvPr id="56" name="TextBox 55"/>
              <p:cNvSpPr txBox="1">
                <a:spLocks noRot="1" noChangeAspect="1" noMove="1" noResize="1" noEditPoints="1" noAdjustHandles="1" noChangeArrowheads="1" noChangeShapeType="1" noTextEdit="1"/>
              </p:cNvSpPr>
              <p:nvPr/>
            </p:nvSpPr>
            <p:spPr>
              <a:xfrm>
                <a:off x="1295400" y="3962400"/>
                <a:ext cx="1589964" cy="307777"/>
              </a:xfrm>
              <a:prstGeom prst="rect">
                <a:avLst/>
              </a:prstGeom>
              <a:blipFill rotWithShape="1">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8" name="TextBox 57"/>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58" name="TextBox 57"/>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9" name="TextBox 58"/>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59" name="TextBox 58"/>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0" name="TextBox 59"/>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60" name="TextBox 59"/>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1" name="TextBox 60"/>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61" name="TextBox 60"/>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2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2" name="TextBox 61"/>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62" name="TextBox 61"/>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21"/>
                <a:stretch>
                  <a:fillRect b="-3846"/>
                </a:stretch>
              </a:blipFill>
            </p:spPr>
            <p:txBody>
              <a:bodyPr/>
              <a:lstStyle/>
              <a:p>
                <a:r>
                  <a:rPr lang="en-GB">
                    <a:noFill/>
                  </a:rPr>
                  <a:t> </a:t>
                </a:r>
              </a:p>
            </p:txBody>
          </p:sp>
        </mc:Fallback>
      </mc:AlternateContent>
      <p:sp>
        <p:nvSpPr>
          <p:cNvPr id="63" name="TextBox 62"/>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22"/>
              </a:rPr>
              <a:t>Applet for collision demonstrations</a:t>
            </a:r>
            <a:endParaRPr lang="en-GB" sz="1400" dirty="0">
              <a:latin typeface="Comic Sans MS" pitchFamily="66" charset="0"/>
            </a:endParaRPr>
          </a:p>
        </p:txBody>
      </p:sp>
      <p:sp>
        <p:nvSpPr>
          <p:cNvPr id="64"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65" name="テキスト ボックス 3">
            <a:extLst>
              <a:ext uri="{FF2B5EF4-FFF2-40B4-BE49-F238E27FC236}">
                <a16:creationId xmlns:a16="http://schemas.microsoft.com/office/drawing/2014/main" id="{6B541AC0-0713-47D7-9D98-F34D1BB5D915}"/>
              </a:ext>
            </a:extLst>
          </p:cNvPr>
          <p:cNvSpPr txBox="1"/>
          <p:nvPr/>
        </p:nvSpPr>
        <p:spPr>
          <a:xfrm>
            <a:off x="8649954" y="6488668"/>
            <a:ext cx="471604" cy="369332"/>
          </a:xfrm>
          <a:prstGeom prst="rect">
            <a:avLst/>
          </a:prstGeom>
          <a:noFill/>
        </p:spPr>
        <p:txBody>
          <a:bodyPr wrap="none" rtlCol="0">
            <a:spAutoFit/>
          </a:bodyPr>
          <a:lstStyle/>
          <a:p>
            <a:r>
              <a:rPr lang="en-US" dirty="0">
                <a:latin typeface="Comic Sans MS" panose="030F0702030302020204" pitchFamily="66" charset="0"/>
              </a:rPr>
              <a:t>4C</a:t>
            </a:r>
            <a:endParaRPr lang="en-GB"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1879535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linds(horizontal)">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blinds(horizontal)">
                                      <p:cBhvr>
                                        <p:cTn id="12" dur="500"/>
                                        <p:tgtEl>
                                          <p:spTgt spid="3">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animEffect transition="in" filter="blinds(horizontal)">
                                      <p:cBhvr>
                                        <p:cTn id="17" dur="500"/>
                                        <p:tgtEl>
                                          <p:spTgt spid="3">
                                            <p:txEl>
                                              <p:pRg st="8" end="8"/>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027"/>
                                        </p:tgtEl>
                                        <p:attrNameLst>
                                          <p:attrName>style.visibility</p:attrName>
                                        </p:attrNameLst>
                                      </p:cBhvr>
                                      <p:to>
                                        <p:strVal val="visible"/>
                                      </p:to>
                                    </p:set>
                                    <p:animEffect transition="in" filter="blinds(horizontal)">
                                      <p:cBhvr>
                                        <p:cTn id="22" dur="500"/>
                                        <p:tgtEl>
                                          <p:spTgt spid="1027"/>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blinds(horizontal)">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20"/>
                                        </p:tgtEl>
                                        <p:attrNameLst>
                                          <p:attrName>style.visibility</p:attrName>
                                        </p:attrNameLst>
                                      </p:cBhvr>
                                      <p:to>
                                        <p:strVal val="visible"/>
                                      </p:to>
                                    </p:set>
                                    <p:animEffect transition="in" filter="blinds(horizontal)">
                                      <p:cBhvr>
                                        <p:cTn id="30" dur="500"/>
                                        <p:tgtEl>
                                          <p:spTgt spid="20"/>
                                        </p:tgtEl>
                                      </p:cBhvr>
                                    </p:animEffect>
                                  </p:childTnLst>
                                </p:cTn>
                              </p:par>
                              <p:par>
                                <p:cTn id="31" presetID="3" presetClass="entr" presetSubtype="10" fill="hold" nodeType="withEffect">
                                  <p:stCondLst>
                                    <p:cond delay="0"/>
                                  </p:stCondLst>
                                  <p:childTnLst>
                                    <p:set>
                                      <p:cBhvr>
                                        <p:cTn id="32" dur="1" fill="hold">
                                          <p:stCondLst>
                                            <p:cond delay="0"/>
                                          </p:stCondLst>
                                        </p:cTn>
                                        <p:tgtEl>
                                          <p:spTgt spid="19"/>
                                        </p:tgtEl>
                                        <p:attrNameLst>
                                          <p:attrName>style.visibility</p:attrName>
                                        </p:attrNameLst>
                                      </p:cBhvr>
                                      <p:to>
                                        <p:strVal val="visible"/>
                                      </p:to>
                                    </p:set>
                                    <p:animEffect transition="in" filter="blinds(horizontal)">
                                      <p:cBhvr>
                                        <p:cTn id="33" dur="500"/>
                                        <p:tgtEl>
                                          <p:spTgt spid="19"/>
                                        </p:tgtEl>
                                      </p:cBhvr>
                                    </p:animEffect>
                                  </p:childTnLst>
                                </p:cTn>
                              </p:par>
                              <p:par>
                                <p:cTn id="34" presetID="3" presetClass="entr" presetSubtype="10" fill="hold" nodeType="withEffect">
                                  <p:stCondLst>
                                    <p:cond delay="0"/>
                                  </p:stCondLst>
                                  <p:childTnLst>
                                    <p:set>
                                      <p:cBhvr>
                                        <p:cTn id="35" dur="1" fill="hold">
                                          <p:stCondLst>
                                            <p:cond delay="0"/>
                                          </p:stCondLst>
                                        </p:cTn>
                                        <p:tgtEl>
                                          <p:spTgt spid="21"/>
                                        </p:tgtEl>
                                        <p:attrNameLst>
                                          <p:attrName>style.visibility</p:attrName>
                                        </p:attrNameLst>
                                      </p:cBhvr>
                                      <p:to>
                                        <p:strVal val="visible"/>
                                      </p:to>
                                    </p:set>
                                    <p:animEffect transition="in" filter="blinds(horizontal)">
                                      <p:cBhvr>
                                        <p:cTn id="36" dur="500"/>
                                        <p:tgtEl>
                                          <p:spTgt spid="21"/>
                                        </p:tgtEl>
                                      </p:cBhvr>
                                    </p:animEffect>
                                  </p:childTnLst>
                                </p:cTn>
                              </p:par>
                              <p:par>
                                <p:cTn id="37" presetID="3" presetClass="entr" presetSubtype="10" fill="hold" nodeType="with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blinds(horizontal)">
                                      <p:cBhvr>
                                        <p:cTn id="39" dur="500"/>
                                        <p:tgtEl>
                                          <p:spTgt spid="14"/>
                                        </p:tgtEl>
                                      </p:cBhvr>
                                    </p:animEffect>
                                  </p:childTnLst>
                                </p:cTn>
                              </p:par>
                              <p:par>
                                <p:cTn id="40" presetID="3" presetClass="entr" presetSubtype="10" fill="hold" nodeType="with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blinds(horizontal)">
                                      <p:cBhvr>
                                        <p:cTn id="42" dur="500"/>
                                        <p:tgtEl>
                                          <p:spTgt spid="15"/>
                                        </p:tgtEl>
                                      </p:cBhvr>
                                    </p:animEffect>
                                  </p:childTnLst>
                                </p:cTn>
                              </p:par>
                              <p:par>
                                <p:cTn id="43" presetID="3" presetClass="entr" presetSubtype="10" fill="hold" grpId="0" nodeType="withEffect">
                                  <p:stCondLst>
                                    <p:cond delay="0"/>
                                  </p:stCondLst>
                                  <p:childTnLst>
                                    <p:set>
                                      <p:cBhvr>
                                        <p:cTn id="44" dur="1" fill="hold">
                                          <p:stCondLst>
                                            <p:cond delay="0"/>
                                          </p:stCondLst>
                                        </p:cTn>
                                        <p:tgtEl>
                                          <p:spTgt spid="16"/>
                                        </p:tgtEl>
                                        <p:attrNameLst>
                                          <p:attrName>style.visibility</p:attrName>
                                        </p:attrNameLst>
                                      </p:cBhvr>
                                      <p:to>
                                        <p:strVal val="visible"/>
                                      </p:to>
                                    </p:set>
                                    <p:animEffect transition="in" filter="blinds(horizontal)">
                                      <p:cBhvr>
                                        <p:cTn id="45" dur="500"/>
                                        <p:tgtEl>
                                          <p:spTgt spid="16"/>
                                        </p:tgtEl>
                                      </p:cBhvr>
                                    </p:animEffect>
                                  </p:childTnLst>
                                </p:cTn>
                              </p:par>
                              <p:par>
                                <p:cTn id="46" presetID="3" presetClass="entr" presetSubtype="10" fill="hold" grpId="0" nodeType="withEffect">
                                  <p:stCondLst>
                                    <p:cond delay="0"/>
                                  </p:stCondLst>
                                  <p:childTnLst>
                                    <p:set>
                                      <p:cBhvr>
                                        <p:cTn id="47" dur="1" fill="hold">
                                          <p:stCondLst>
                                            <p:cond delay="0"/>
                                          </p:stCondLst>
                                        </p:cTn>
                                        <p:tgtEl>
                                          <p:spTgt spid="17"/>
                                        </p:tgtEl>
                                        <p:attrNameLst>
                                          <p:attrName>style.visibility</p:attrName>
                                        </p:attrNameLst>
                                      </p:cBhvr>
                                      <p:to>
                                        <p:strVal val="visible"/>
                                      </p:to>
                                    </p:set>
                                    <p:animEffect transition="in" filter="blinds(horizontal)">
                                      <p:cBhvr>
                                        <p:cTn id="48" dur="500"/>
                                        <p:tgtEl>
                                          <p:spTgt spid="17"/>
                                        </p:tgtEl>
                                      </p:cBhvr>
                                    </p:animEffect>
                                  </p:childTnLst>
                                </p:cTn>
                              </p:par>
                              <p:par>
                                <p:cTn id="49" presetID="3" presetClass="entr" presetSubtype="10" fill="hold" nodeType="withEffect">
                                  <p:stCondLst>
                                    <p:cond delay="0"/>
                                  </p:stCondLst>
                                  <p:childTnLst>
                                    <p:set>
                                      <p:cBhvr>
                                        <p:cTn id="50" dur="1" fill="hold">
                                          <p:stCondLst>
                                            <p:cond delay="0"/>
                                          </p:stCondLst>
                                        </p:cTn>
                                        <p:tgtEl>
                                          <p:spTgt spid="30"/>
                                        </p:tgtEl>
                                        <p:attrNameLst>
                                          <p:attrName>style.visibility</p:attrName>
                                        </p:attrNameLst>
                                      </p:cBhvr>
                                      <p:to>
                                        <p:strVal val="visible"/>
                                      </p:to>
                                    </p:set>
                                    <p:animEffect transition="in" filter="blinds(horizontal)">
                                      <p:cBhvr>
                                        <p:cTn id="51" dur="500"/>
                                        <p:tgtEl>
                                          <p:spTgt spid="30"/>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22"/>
                                        </p:tgtEl>
                                        <p:attrNameLst>
                                          <p:attrName>style.visibility</p:attrName>
                                        </p:attrNameLst>
                                      </p:cBhvr>
                                      <p:to>
                                        <p:strVal val="visible"/>
                                      </p:to>
                                    </p:set>
                                    <p:animEffect transition="in" filter="blinds(horizontal)">
                                      <p:cBhvr>
                                        <p:cTn id="56" dur="500"/>
                                        <p:tgtEl>
                                          <p:spTgt spid="22"/>
                                        </p:tgtEl>
                                      </p:cBhvr>
                                    </p:animEffect>
                                  </p:childTnLst>
                                </p:cTn>
                              </p:par>
                              <p:par>
                                <p:cTn id="57" presetID="3" presetClass="entr" presetSubtype="10" fill="hold" nodeType="withEffect">
                                  <p:stCondLst>
                                    <p:cond delay="0"/>
                                  </p:stCondLst>
                                  <p:childTnLst>
                                    <p:set>
                                      <p:cBhvr>
                                        <p:cTn id="58" dur="1" fill="hold">
                                          <p:stCondLst>
                                            <p:cond delay="0"/>
                                          </p:stCondLst>
                                        </p:cTn>
                                        <p:tgtEl>
                                          <p:spTgt spid="26"/>
                                        </p:tgtEl>
                                        <p:attrNameLst>
                                          <p:attrName>style.visibility</p:attrName>
                                        </p:attrNameLst>
                                      </p:cBhvr>
                                      <p:to>
                                        <p:strVal val="visible"/>
                                      </p:to>
                                    </p:set>
                                    <p:animEffect transition="in" filter="blinds(horizontal)">
                                      <p:cBhvr>
                                        <p:cTn id="59" dur="500"/>
                                        <p:tgtEl>
                                          <p:spTgt spid="26"/>
                                        </p:tgtEl>
                                      </p:cBhvr>
                                    </p:animEffect>
                                  </p:childTnLst>
                                </p:cTn>
                              </p:par>
                              <p:par>
                                <p:cTn id="60" presetID="3" presetClass="entr" presetSubtype="10" fill="hold" grpId="0" nodeType="withEffect">
                                  <p:stCondLst>
                                    <p:cond delay="0"/>
                                  </p:stCondLst>
                                  <p:childTnLst>
                                    <p:set>
                                      <p:cBhvr>
                                        <p:cTn id="61" dur="1" fill="hold">
                                          <p:stCondLst>
                                            <p:cond delay="0"/>
                                          </p:stCondLst>
                                        </p:cTn>
                                        <p:tgtEl>
                                          <p:spTgt spid="27"/>
                                        </p:tgtEl>
                                        <p:attrNameLst>
                                          <p:attrName>style.visibility</p:attrName>
                                        </p:attrNameLst>
                                      </p:cBhvr>
                                      <p:to>
                                        <p:strVal val="visible"/>
                                      </p:to>
                                    </p:set>
                                    <p:animEffect transition="in" filter="blinds(horizontal)">
                                      <p:cBhvr>
                                        <p:cTn id="62" dur="500"/>
                                        <p:tgtEl>
                                          <p:spTgt spid="27"/>
                                        </p:tgtEl>
                                      </p:cBhvr>
                                    </p:animEffect>
                                  </p:childTnLst>
                                </p:cTn>
                              </p:par>
                              <p:par>
                                <p:cTn id="63" presetID="3" presetClass="entr" presetSubtype="10" fill="hold" grpId="0" nodeType="withEffect">
                                  <p:stCondLst>
                                    <p:cond delay="0"/>
                                  </p:stCondLst>
                                  <p:childTnLst>
                                    <p:set>
                                      <p:cBhvr>
                                        <p:cTn id="64" dur="1" fill="hold">
                                          <p:stCondLst>
                                            <p:cond delay="0"/>
                                          </p:stCondLst>
                                        </p:cTn>
                                        <p:tgtEl>
                                          <p:spTgt spid="31"/>
                                        </p:tgtEl>
                                        <p:attrNameLst>
                                          <p:attrName>style.visibility</p:attrName>
                                        </p:attrNameLst>
                                      </p:cBhvr>
                                      <p:to>
                                        <p:strVal val="visible"/>
                                      </p:to>
                                    </p:set>
                                    <p:animEffect transition="in" filter="blinds(horizontal)">
                                      <p:cBhvr>
                                        <p:cTn id="65" dur="500"/>
                                        <p:tgtEl>
                                          <p:spTgt spid="31"/>
                                        </p:tgtEl>
                                      </p:cBhvr>
                                    </p:animEffect>
                                  </p:childTnLst>
                                </p:cTn>
                              </p:par>
                              <p:par>
                                <p:cTn id="66" presetID="3" presetClass="entr" presetSubtype="10" fill="hold" grpId="0" nodeType="withEffect">
                                  <p:stCondLst>
                                    <p:cond delay="0"/>
                                  </p:stCondLst>
                                  <p:childTnLst>
                                    <p:set>
                                      <p:cBhvr>
                                        <p:cTn id="67" dur="1" fill="hold">
                                          <p:stCondLst>
                                            <p:cond delay="0"/>
                                          </p:stCondLst>
                                        </p:cTn>
                                        <p:tgtEl>
                                          <p:spTgt spid="39"/>
                                        </p:tgtEl>
                                        <p:attrNameLst>
                                          <p:attrName>style.visibility</p:attrName>
                                        </p:attrNameLst>
                                      </p:cBhvr>
                                      <p:to>
                                        <p:strVal val="visible"/>
                                      </p:to>
                                    </p:set>
                                    <p:animEffect transition="in" filter="blinds(horizontal)">
                                      <p:cBhvr>
                                        <p:cTn id="68" dur="500"/>
                                        <p:tgtEl>
                                          <p:spTgt spid="39"/>
                                        </p:tgtEl>
                                      </p:cBhvr>
                                    </p:animEffect>
                                  </p:childTnLst>
                                </p:cTn>
                              </p:par>
                            </p:childTnLst>
                          </p:cTn>
                        </p:par>
                      </p:childTnLst>
                    </p:cTn>
                  </p:par>
                  <p:par>
                    <p:cTn id="69" fill="hold">
                      <p:stCondLst>
                        <p:cond delay="indefinite"/>
                      </p:stCondLst>
                      <p:childTnLst>
                        <p:par>
                          <p:cTn id="70" fill="hold">
                            <p:stCondLst>
                              <p:cond delay="0"/>
                            </p:stCondLst>
                            <p:childTnLst>
                              <p:par>
                                <p:cTn id="71" presetID="3" presetClass="entr" presetSubtype="10" fill="hold" grpId="0" nodeType="clickEffect">
                                  <p:stCondLst>
                                    <p:cond delay="0"/>
                                  </p:stCondLst>
                                  <p:childTnLst>
                                    <p:set>
                                      <p:cBhvr>
                                        <p:cTn id="72" dur="1" fill="hold">
                                          <p:stCondLst>
                                            <p:cond delay="0"/>
                                          </p:stCondLst>
                                        </p:cTn>
                                        <p:tgtEl>
                                          <p:spTgt spid="23"/>
                                        </p:tgtEl>
                                        <p:attrNameLst>
                                          <p:attrName>style.visibility</p:attrName>
                                        </p:attrNameLst>
                                      </p:cBhvr>
                                      <p:to>
                                        <p:strVal val="visible"/>
                                      </p:to>
                                    </p:set>
                                    <p:animEffect transition="in" filter="blinds(horizontal)">
                                      <p:cBhvr>
                                        <p:cTn id="73" dur="500"/>
                                        <p:tgtEl>
                                          <p:spTgt spid="23"/>
                                        </p:tgtEl>
                                      </p:cBhvr>
                                    </p:animEffect>
                                  </p:childTnLst>
                                </p:cTn>
                              </p:par>
                              <p:par>
                                <p:cTn id="74" presetID="3" presetClass="entr" presetSubtype="10" fill="hold" grpId="0" nodeType="withEffect">
                                  <p:stCondLst>
                                    <p:cond delay="0"/>
                                  </p:stCondLst>
                                  <p:childTnLst>
                                    <p:set>
                                      <p:cBhvr>
                                        <p:cTn id="75" dur="1" fill="hold">
                                          <p:stCondLst>
                                            <p:cond delay="0"/>
                                          </p:stCondLst>
                                        </p:cTn>
                                        <p:tgtEl>
                                          <p:spTgt spid="33"/>
                                        </p:tgtEl>
                                        <p:attrNameLst>
                                          <p:attrName>style.visibility</p:attrName>
                                        </p:attrNameLst>
                                      </p:cBhvr>
                                      <p:to>
                                        <p:strVal val="visible"/>
                                      </p:to>
                                    </p:set>
                                    <p:animEffect transition="in" filter="blinds(horizontal)">
                                      <p:cBhvr>
                                        <p:cTn id="76" dur="500"/>
                                        <p:tgtEl>
                                          <p:spTgt spid="33"/>
                                        </p:tgtEl>
                                      </p:cBhvr>
                                    </p:animEffect>
                                  </p:childTnLst>
                                </p:cTn>
                              </p:par>
                              <p:par>
                                <p:cTn id="77" presetID="3" presetClass="entr" presetSubtype="10" fill="hold" nodeType="withEffect">
                                  <p:stCondLst>
                                    <p:cond delay="0"/>
                                  </p:stCondLst>
                                  <p:childTnLst>
                                    <p:set>
                                      <p:cBhvr>
                                        <p:cTn id="78" dur="1" fill="hold">
                                          <p:stCondLst>
                                            <p:cond delay="0"/>
                                          </p:stCondLst>
                                        </p:cTn>
                                        <p:tgtEl>
                                          <p:spTgt spid="35"/>
                                        </p:tgtEl>
                                        <p:attrNameLst>
                                          <p:attrName>style.visibility</p:attrName>
                                        </p:attrNameLst>
                                      </p:cBhvr>
                                      <p:to>
                                        <p:strVal val="visible"/>
                                      </p:to>
                                    </p:set>
                                    <p:animEffect transition="in" filter="blinds(horizontal)">
                                      <p:cBhvr>
                                        <p:cTn id="79" dur="500"/>
                                        <p:tgtEl>
                                          <p:spTgt spid="35"/>
                                        </p:tgtEl>
                                      </p:cBhvr>
                                    </p:animEffect>
                                  </p:childTnLst>
                                </p:cTn>
                              </p:par>
                              <p:par>
                                <p:cTn id="80" presetID="3" presetClass="entr" presetSubtype="10" fill="hold" grpId="0" nodeType="withEffect">
                                  <p:stCondLst>
                                    <p:cond delay="0"/>
                                  </p:stCondLst>
                                  <p:childTnLst>
                                    <p:set>
                                      <p:cBhvr>
                                        <p:cTn id="81" dur="1" fill="hold">
                                          <p:stCondLst>
                                            <p:cond delay="0"/>
                                          </p:stCondLst>
                                        </p:cTn>
                                        <p:tgtEl>
                                          <p:spTgt spid="36"/>
                                        </p:tgtEl>
                                        <p:attrNameLst>
                                          <p:attrName>style.visibility</p:attrName>
                                        </p:attrNameLst>
                                      </p:cBhvr>
                                      <p:to>
                                        <p:strVal val="visible"/>
                                      </p:to>
                                    </p:set>
                                    <p:animEffect transition="in" filter="blinds(horizontal)">
                                      <p:cBhvr>
                                        <p:cTn id="82" dur="500"/>
                                        <p:tgtEl>
                                          <p:spTgt spid="36"/>
                                        </p:tgtEl>
                                      </p:cBhvr>
                                    </p:animEffect>
                                  </p:childTnLst>
                                </p:cTn>
                              </p:par>
                              <p:par>
                                <p:cTn id="83" presetID="3" presetClass="entr" presetSubtype="10" fill="hold" grpId="0" nodeType="withEffect">
                                  <p:stCondLst>
                                    <p:cond delay="0"/>
                                  </p:stCondLst>
                                  <p:childTnLst>
                                    <p:set>
                                      <p:cBhvr>
                                        <p:cTn id="84" dur="1" fill="hold">
                                          <p:stCondLst>
                                            <p:cond delay="0"/>
                                          </p:stCondLst>
                                        </p:cTn>
                                        <p:tgtEl>
                                          <p:spTgt spid="41"/>
                                        </p:tgtEl>
                                        <p:attrNameLst>
                                          <p:attrName>style.visibility</p:attrName>
                                        </p:attrNameLst>
                                      </p:cBhvr>
                                      <p:to>
                                        <p:strVal val="visible"/>
                                      </p:to>
                                    </p:set>
                                    <p:animEffect transition="in" filter="blinds(horizontal)">
                                      <p:cBhvr>
                                        <p:cTn id="85" dur="500"/>
                                        <p:tgtEl>
                                          <p:spTgt spid="41"/>
                                        </p:tgtEl>
                                      </p:cBhvr>
                                    </p:animEffect>
                                  </p:childTnLst>
                                </p:cTn>
                              </p:par>
                            </p:childTnLst>
                          </p:cTn>
                        </p:par>
                      </p:childTnLst>
                    </p:cTn>
                  </p:par>
                  <p:par>
                    <p:cTn id="86" fill="hold">
                      <p:stCondLst>
                        <p:cond delay="indefinite"/>
                      </p:stCondLst>
                      <p:childTnLst>
                        <p:par>
                          <p:cTn id="87" fill="hold">
                            <p:stCondLst>
                              <p:cond delay="0"/>
                            </p:stCondLst>
                            <p:childTnLst>
                              <p:par>
                                <p:cTn id="88" presetID="3" presetClass="entr" presetSubtype="10" fill="hold" grpId="0" nodeType="clickEffect">
                                  <p:stCondLst>
                                    <p:cond delay="0"/>
                                  </p:stCondLst>
                                  <p:childTnLst>
                                    <p:set>
                                      <p:cBhvr>
                                        <p:cTn id="89" dur="1" fill="hold">
                                          <p:stCondLst>
                                            <p:cond delay="0"/>
                                          </p:stCondLst>
                                        </p:cTn>
                                        <p:tgtEl>
                                          <p:spTgt spid="24"/>
                                        </p:tgtEl>
                                        <p:attrNameLst>
                                          <p:attrName>style.visibility</p:attrName>
                                        </p:attrNameLst>
                                      </p:cBhvr>
                                      <p:to>
                                        <p:strVal val="visible"/>
                                      </p:to>
                                    </p:set>
                                    <p:animEffect transition="in" filter="blinds(horizontal)">
                                      <p:cBhvr>
                                        <p:cTn id="90" dur="500"/>
                                        <p:tgtEl>
                                          <p:spTgt spid="24"/>
                                        </p:tgtEl>
                                      </p:cBhvr>
                                    </p:animEffect>
                                  </p:childTnLst>
                                </p:cTn>
                              </p:par>
                              <p:par>
                                <p:cTn id="91" presetID="3" presetClass="entr" presetSubtype="10" fill="hold" grpId="0" nodeType="withEffect">
                                  <p:stCondLst>
                                    <p:cond delay="0"/>
                                  </p:stCondLst>
                                  <p:childTnLst>
                                    <p:set>
                                      <p:cBhvr>
                                        <p:cTn id="92" dur="1" fill="hold">
                                          <p:stCondLst>
                                            <p:cond delay="0"/>
                                          </p:stCondLst>
                                        </p:cTn>
                                        <p:tgtEl>
                                          <p:spTgt spid="32"/>
                                        </p:tgtEl>
                                        <p:attrNameLst>
                                          <p:attrName>style.visibility</p:attrName>
                                        </p:attrNameLst>
                                      </p:cBhvr>
                                      <p:to>
                                        <p:strVal val="visible"/>
                                      </p:to>
                                    </p:set>
                                    <p:animEffect transition="in" filter="blinds(horizontal)">
                                      <p:cBhvr>
                                        <p:cTn id="93" dur="500"/>
                                        <p:tgtEl>
                                          <p:spTgt spid="32"/>
                                        </p:tgtEl>
                                      </p:cBhvr>
                                    </p:animEffect>
                                  </p:childTnLst>
                                </p:cTn>
                              </p:par>
                              <p:par>
                                <p:cTn id="94" presetID="3" presetClass="entr" presetSubtype="10" fill="hold" nodeType="withEffect">
                                  <p:stCondLst>
                                    <p:cond delay="0"/>
                                  </p:stCondLst>
                                  <p:childTnLst>
                                    <p:set>
                                      <p:cBhvr>
                                        <p:cTn id="95" dur="1" fill="hold">
                                          <p:stCondLst>
                                            <p:cond delay="0"/>
                                          </p:stCondLst>
                                        </p:cTn>
                                        <p:tgtEl>
                                          <p:spTgt spid="37"/>
                                        </p:tgtEl>
                                        <p:attrNameLst>
                                          <p:attrName>style.visibility</p:attrName>
                                        </p:attrNameLst>
                                      </p:cBhvr>
                                      <p:to>
                                        <p:strVal val="visible"/>
                                      </p:to>
                                    </p:set>
                                    <p:animEffect transition="in" filter="blinds(horizontal)">
                                      <p:cBhvr>
                                        <p:cTn id="96" dur="500"/>
                                        <p:tgtEl>
                                          <p:spTgt spid="37"/>
                                        </p:tgtEl>
                                      </p:cBhvr>
                                    </p:animEffect>
                                  </p:childTnLst>
                                </p:cTn>
                              </p:par>
                              <p:par>
                                <p:cTn id="97" presetID="3" presetClass="entr" presetSubtype="10" fill="hold" grpId="0" nodeType="withEffect">
                                  <p:stCondLst>
                                    <p:cond delay="0"/>
                                  </p:stCondLst>
                                  <p:childTnLst>
                                    <p:set>
                                      <p:cBhvr>
                                        <p:cTn id="98" dur="1" fill="hold">
                                          <p:stCondLst>
                                            <p:cond delay="0"/>
                                          </p:stCondLst>
                                        </p:cTn>
                                        <p:tgtEl>
                                          <p:spTgt spid="38"/>
                                        </p:tgtEl>
                                        <p:attrNameLst>
                                          <p:attrName>style.visibility</p:attrName>
                                        </p:attrNameLst>
                                      </p:cBhvr>
                                      <p:to>
                                        <p:strVal val="visible"/>
                                      </p:to>
                                    </p:set>
                                    <p:animEffect transition="in" filter="blinds(horizontal)">
                                      <p:cBhvr>
                                        <p:cTn id="99" dur="500"/>
                                        <p:tgtEl>
                                          <p:spTgt spid="38"/>
                                        </p:tgtEl>
                                      </p:cBhvr>
                                    </p:animEffect>
                                  </p:childTnLst>
                                </p:cTn>
                              </p:par>
                              <p:par>
                                <p:cTn id="100" presetID="3" presetClass="entr" presetSubtype="10" fill="hold" grpId="0" nodeType="withEffect">
                                  <p:stCondLst>
                                    <p:cond delay="0"/>
                                  </p:stCondLst>
                                  <p:childTnLst>
                                    <p:set>
                                      <p:cBhvr>
                                        <p:cTn id="101" dur="1" fill="hold">
                                          <p:stCondLst>
                                            <p:cond delay="0"/>
                                          </p:stCondLst>
                                        </p:cTn>
                                        <p:tgtEl>
                                          <p:spTgt spid="40"/>
                                        </p:tgtEl>
                                        <p:attrNameLst>
                                          <p:attrName>style.visibility</p:attrName>
                                        </p:attrNameLst>
                                      </p:cBhvr>
                                      <p:to>
                                        <p:strVal val="visible"/>
                                      </p:to>
                                    </p:set>
                                    <p:animEffect transition="in" filter="blinds(horizontal)">
                                      <p:cBhvr>
                                        <p:cTn id="102" dur="500"/>
                                        <p:tgtEl>
                                          <p:spTgt spid="40"/>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grpId="0" nodeType="clickEffect">
                                  <p:stCondLst>
                                    <p:cond delay="0"/>
                                  </p:stCondLst>
                                  <p:childTnLst>
                                    <p:set>
                                      <p:cBhvr>
                                        <p:cTn id="106" dur="1" fill="hold">
                                          <p:stCondLst>
                                            <p:cond delay="0"/>
                                          </p:stCondLst>
                                        </p:cTn>
                                        <p:tgtEl>
                                          <p:spTgt spid="25"/>
                                        </p:tgtEl>
                                        <p:attrNameLst>
                                          <p:attrName>style.visibility</p:attrName>
                                        </p:attrNameLst>
                                      </p:cBhvr>
                                      <p:to>
                                        <p:strVal val="visible"/>
                                      </p:to>
                                    </p:set>
                                    <p:animEffect transition="in" filter="blinds(horizontal)">
                                      <p:cBhvr>
                                        <p:cTn id="107" dur="500"/>
                                        <p:tgtEl>
                                          <p:spTgt spid="25"/>
                                        </p:tgtEl>
                                      </p:cBhvr>
                                    </p:animEffect>
                                  </p:childTnLst>
                                </p:cTn>
                              </p:par>
                              <p:par>
                                <p:cTn id="108" presetID="3" presetClass="entr" presetSubtype="10" fill="hold" nodeType="withEffect">
                                  <p:stCondLst>
                                    <p:cond delay="0"/>
                                  </p:stCondLst>
                                  <p:childTnLst>
                                    <p:set>
                                      <p:cBhvr>
                                        <p:cTn id="109" dur="1" fill="hold">
                                          <p:stCondLst>
                                            <p:cond delay="0"/>
                                          </p:stCondLst>
                                        </p:cTn>
                                        <p:tgtEl>
                                          <p:spTgt spid="28"/>
                                        </p:tgtEl>
                                        <p:attrNameLst>
                                          <p:attrName>style.visibility</p:attrName>
                                        </p:attrNameLst>
                                      </p:cBhvr>
                                      <p:to>
                                        <p:strVal val="visible"/>
                                      </p:to>
                                    </p:set>
                                    <p:animEffect transition="in" filter="blinds(horizontal)">
                                      <p:cBhvr>
                                        <p:cTn id="110" dur="500"/>
                                        <p:tgtEl>
                                          <p:spTgt spid="28"/>
                                        </p:tgtEl>
                                      </p:cBhvr>
                                    </p:animEffect>
                                  </p:childTnLst>
                                </p:cTn>
                              </p:par>
                              <p:par>
                                <p:cTn id="111" presetID="3" presetClass="entr" presetSubtype="10" fill="hold" grpId="0" nodeType="withEffect">
                                  <p:stCondLst>
                                    <p:cond delay="0"/>
                                  </p:stCondLst>
                                  <p:childTnLst>
                                    <p:set>
                                      <p:cBhvr>
                                        <p:cTn id="112" dur="1" fill="hold">
                                          <p:stCondLst>
                                            <p:cond delay="0"/>
                                          </p:stCondLst>
                                        </p:cTn>
                                        <p:tgtEl>
                                          <p:spTgt spid="29"/>
                                        </p:tgtEl>
                                        <p:attrNameLst>
                                          <p:attrName>style.visibility</p:attrName>
                                        </p:attrNameLst>
                                      </p:cBhvr>
                                      <p:to>
                                        <p:strVal val="visible"/>
                                      </p:to>
                                    </p:set>
                                    <p:animEffect transition="in" filter="blinds(horizontal)">
                                      <p:cBhvr>
                                        <p:cTn id="113" dur="500"/>
                                        <p:tgtEl>
                                          <p:spTgt spid="29"/>
                                        </p:tgtEl>
                                      </p:cBhvr>
                                    </p:animEffect>
                                  </p:childTnLst>
                                </p:cTn>
                              </p:par>
                              <p:par>
                                <p:cTn id="114" presetID="3" presetClass="entr" presetSubtype="10" fill="hold" grpId="0" nodeType="withEffect">
                                  <p:stCondLst>
                                    <p:cond delay="0"/>
                                  </p:stCondLst>
                                  <p:childTnLst>
                                    <p:set>
                                      <p:cBhvr>
                                        <p:cTn id="115" dur="1" fill="hold">
                                          <p:stCondLst>
                                            <p:cond delay="0"/>
                                          </p:stCondLst>
                                        </p:cTn>
                                        <p:tgtEl>
                                          <p:spTgt spid="34"/>
                                        </p:tgtEl>
                                        <p:attrNameLst>
                                          <p:attrName>style.visibility</p:attrName>
                                        </p:attrNameLst>
                                      </p:cBhvr>
                                      <p:to>
                                        <p:strVal val="visible"/>
                                      </p:to>
                                    </p:set>
                                    <p:animEffect transition="in" filter="blinds(horizontal)">
                                      <p:cBhvr>
                                        <p:cTn id="116" dur="500"/>
                                        <p:tgtEl>
                                          <p:spTgt spid="34"/>
                                        </p:tgtEl>
                                      </p:cBhvr>
                                    </p:animEffect>
                                  </p:childTnLst>
                                </p:cTn>
                              </p:par>
                              <p:par>
                                <p:cTn id="117" presetID="3" presetClass="entr" presetSubtype="10" fill="hold" grpId="0" nodeType="withEffect">
                                  <p:stCondLst>
                                    <p:cond delay="0"/>
                                  </p:stCondLst>
                                  <p:childTnLst>
                                    <p:set>
                                      <p:cBhvr>
                                        <p:cTn id="118" dur="1" fill="hold">
                                          <p:stCondLst>
                                            <p:cond delay="0"/>
                                          </p:stCondLst>
                                        </p:cTn>
                                        <p:tgtEl>
                                          <p:spTgt spid="42"/>
                                        </p:tgtEl>
                                        <p:attrNameLst>
                                          <p:attrName>style.visibility</p:attrName>
                                        </p:attrNameLst>
                                      </p:cBhvr>
                                      <p:to>
                                        <p:strVal val="visible"/>
                                      </p:to>
                                    </p:set>
                                    <p:animEffect transition="in" filter="blinds(horizontal)">
                                      <p:cBhvr>
                                        <p:cTn id="119" dur="500"/>
                                        <p:tgtEl>
                                          <p:spTgt spid="42"/>
                                        </p:tgtEl>
                                      </p:cBhvr>
                                    </p:animEffect>
                                  </p:childTnLst>
                                </p:cTn>
                              </p:par>
                            </p:childTnLst>
                          </p:cTn>
                        </p:par>
                      </p:childTnLst>
                    </p:cTn>
                  </p:par>
                  <p:par>
                    <p:cTn id="120" fill="hold">
                      <p:stCondLst>
                        <p:cond delay="indefinite"/>
                      </p:stCondLst>
                      <p:childTnLst>
                        <p:par>
                          <p:cTn id="121" fill="hold">
                            <p:stCondLst>
                              <p:cond delay="0"/>
                            </p:stCondLst>
                            <p:childTnLst>
                              <p:par>
                                <p:cTn id="122" presetID="3" presetClass="entr" presetSubtype="10" fill="hold" grpId="0" nodeType="clickEffect">
                                  <p:stCondLst>
                                    <p:cond delay="0"/>
                                  </p:stCondLst>
                                  <p:childTnLst>
                                    <p:set>
                                      <p:cBhvr>
                                        <p:cTn id="123" dur="1" fill="hold">
                                          <p:stCondLst>
                                            <p:cond delay="0"/>
                                          </p:stCondLst>
                                        </p:cTn>
                                        <p:tgtEl>
                                          <p:spTgt spid="43"/>
                                        </p:tgtEl>
                                        <p:attrNameLst>
                                          <p:attrName>style.visibility</p:attrName>
                                        </p:attrNameLst>
                                      </p:cBhvr>
                                      <p:to>
                                        <p:strVal val="visible"/>
                                      </p:to>
                                    </p:set>
                                    <p:animEffect transition="in" filter="blinds(horizontal)">
                                      <p:cBhvr>
                                        <p:cTn id="124" dur="500"/>
                                        <p:tgtEl>
                                          <p:spTgt spid="43"/>
                                        </p:tgtEl>
                                      </p:cBhvr>
                                    </p:animEffect>
                                  </p:childTnLst>
                                </p:cTn>
                              </p:par>
                            </p:childTnLst>
                          </p:cTn>
                        </p:par>
                      </p:childTnLst>
                    </p:cTn>
                  </p:par>
                  <p:par>
                    <p:cTn id="125" fill="hold">
                      <p:stCondLst>
                        <p:cond delay="indefinite"/>
                      </p:stCondLst>
                      <p:childTnLst>
                        <p:par>
                          <p:cTn id="126" fill="hold">
                            <p:stCondLst>
                              <p:cond delay="0"/>
                            </p:stCondLst>
                            <p:childTnLst>
                              <p:par>
                                <p:cTn id="127" presetID="3" presetClass="entr" presetSubtype="10" fill="hold" grpId="0" nodeType="clickEffect">
                                  <p:stCondLst>
                                    <p:cond delay="0"/>
                                  </p:stCondLst>
                                  <p:childTnLst>
                                    <p:set>
                                      <p:cBhvr>
                                        <p:cTn id="128" dur="1" fill="hold">
                                          <p:stCondLst>
                                            <p:cond delay="0"/>
                                          </p:stCondLst>
                                        </p:cTn>
                                        <p:tgtEl>
                                          <p:spTgt spid="48"/>
                                        </p:tgtEl>
                                        <p:attrNameLst>
                                          <p:attrName>style.visibility</p:attrName>
                                        </p:attrNameLst>
                                      </p:cBhvr>
                                      <p:to>
                                        <p:strVal val="visible"/>
                                      </p:to>
                                    </p:set>
                                    <p:animEffect transition="in" filter="blinds(horizontal)">
                                      <p:cBhvr>
                                        <p:cTn id="129" dur="500"/>
                                        <p:tgtEl>
                                          <p:spTgt spid="48"/>
                                        </p:tgtEl>
                                      </p:cBhvr>
                                    </p:animEffect>
                                  </p:childTnLst>
                                </p:cTn>
                              </p:par>
                            </p:childTnLst>
                          </p:cTn>
                        </p:par>
                      </p:childTnLst>
                    </p:cTn>
                  </p:par>
                  <p:par>
                    <p:cTn id="130" fill="hold">
                      <p:stCondLst>
                        <p:cond delay="indefinite"/>
                      </p:stCondLst>
                      <p:childTnLst>
                        <p:par>
                          <p:cTn id="131" fill="hold">
                            <p:stCondLst>
                              <p:cond delay="0"/>
                            </p:stCondLst>
                            <p:childTnLst>
                              <p:par>
                                <p:cTn id="132" presetID="3" presetClass="entr" presetSubtype="10" fill="hold" grpId="0" nodeType="clickEffect">
                                  <p:stCondLst>
                                    <p:cond delay="0"/>
                                  </p:stCondLst>
                                  <p:childTnLst>
                                    <p:set>
                                      <p:cBhvr>
                                        <p:cTn id="133" dur="1" fill="hold">
                                          <p:stCondLst>
                                            <p:cond delay="0"/>
                                          </p:stCondLst>
                                        </p:cTn>
                                        <p:tgtEl>
                                          <p:spTgt spid="49"/>
                                        </p:tgtEl>
                                        <p:attrNameLst>
                                          <p:attrName>style.visibility</p:attrName>
                                        </p:attrNameLst>
                                      </p:cBhvr>
                                      <p:to>
                                        <p:strVal val="visible"/>
                                      </p:to>
                                    </p:set>
                                    <p:animEffect transition="in" filter="blinds(horizontal)">
                                      <p:cBhvr>
                                        <p:cTn id="134" dur="500"/>
                                        <p:tgtEl>
                                          <p:spTgt spid="49"/>
                                        </p:tgtEl>
                                      </p:cBhvr>
                                    </p:animEffect>
                                  </p:childTnLst>
                                </p:cTn>
                              </p:par>
                            </p:childTnLst>
                          </p:cTn>
                        </p:par>
                      </p:childTnLst>
                    </p:cTn>
                  </p:par>
                  <p:par>
                    <p:cTn id="135" fill="hold">
                      <p:stCondLst>
                        <p:cond delay="indefinite"/>
                      </p:stCondLst>
                      <p:childTnLst>
                        <p:par>
                          <p:cTn id="136" fill="hold">
                            <p:stCondLst>
                              <p:cond delay="0"/>
                            </p:stCondLst>
                            <p:childTnLst>
                              <p:par>
                                <p:cTn id="137" presetID="3" presetClass="entr" presetSubtype="10" fill="hold" grpId="0" nodeType="clickEffect">
                                  <p:stCondLst>
                                    <p:cond delay="0"/>
                                  </p:stCondLst>
                                  <p:childTnLst>
                                    <p:set>
                                      <p:cBhvr>
                                        <p:cTn id="138" dur="1" fill="hold">
                                          <p:stCondLst>
                                            <p:cond delay="0"/>
                                          </p:stCondLst>
                                        </p:cTn>
                                        <p:tgtEl>
                                          <p:spTgt spid="44"/>
                                        </p:tgtEl>
                                        <p:attrNameLst>
                                          <p:attrName>style.visibility</p:attrName>
                                        </p:attrNameLst>
                                      </p:cBhvr>
                                      <p:to>
                                        <p:strVal val="visible"/>
                                      </p:to>
                                    </p:set>
                                    <p:animEffect transition="in" filter="blinds(horizontal)">
                                      <p:cBhvr>
                                        <p:cTn id="139" dur="500"/>
                                        <p:tgtEl>
                                          <p:spTgt spid="44"/>
                                        </p:tgtEl>
                                      </p:cBhvr>
                                    </p:animEffect>
                                  </p:childTnLst>
                                </p:cTn>
                              </p:par>
                            </p:childTnLst>
                          </p:cTn>
                        </p:par>
                      </p:childTnLst>
                    </p:cTn>
                  </p:par>
                  <p:par>
                    <p:cTn id="140" fill="hold">
                      <p:stCondLst>
                        <p:cond delay="indefinite"/>
                      </p:stCondLst>
                      <p:childTnLst>
                        <p:par>
                          <p:cTn id="141" fill="hold">
                            <p:stCondLst>
                              <p:cond delay="0"/>
                            </p:stCondLst>
                            <p:childTnLst>
                              <p:par>
                                <p:cTn id="142" presetID="3" presetClass="entr" presetSubtype="10" fill="hold" grpId="0" nodeType="clickEffect">
                                  <p:stCondLst>
                                    <p:cond delay="0"/>
                                  </p:stCondLst>
                                  <p:childTnLst>
                                    <p:set>
                                      <p:cBhvr>
                                        <p:cTn id="143" dur="1" fill="hold">
                                          <p:stCondLst>
                                            <p:cond delay="0"/>
                                          </p:stCondLst>
                                        </p:cTn>
                                        <p:tgtEl>
                                          <p:spTgt spid="50"/>
                                        </p:tgtEl>
                                        <p:attrNameLst>
                                          <p:attrName>style.visibility</p:attrName>
                                        </p:attrNameLst>
                                      </p:cBhvr>
                                      <p:to>
                                        <p:strVal val="visible"/>
                                      </p:to>
                                    </p:set>
                                    <p:animEffect transition="in" filter="blinds(horizontal)">
                                      <p:cBhvr>
                                        <p:cTn id="144" dur="500"/>
                                        <p:tgtEl>
                                          <p:spTgt spid="50"/>
                                        </p:tgtEl>
                                      </p:cBhvr>
                                    </p:animEffect>
                                  </p:childTnLst>
                                </p:cTn>
                              </p:par>
                            </p:childTnLst>
                          </p:cTn>
                        </p:par>
                      </p:childTnLst>
                    </p:cTn>
                  </p:par>
                  <p:par>
                    <p:cTn id="145" fill="hold">
                      <p:stCondLst>
                        <p:cond delay="indefinite"/>
                      </p:stCondLst>
                      <p:childTnLst>
                        <p:par>
                          <p:cTn id="146" fill="hold">
                            <p:stCondLst>
                              <p:cond delay="0"/>
                            </p:stCondLst>
                            <p:childTnLst>
                              <p:par>
                                <p:cTn id="147" presetID="3" presetClass="entr" presetSubtype="10" fill="hold" grpId="0" nodeType="clickEffect">
                                  <p:stCondLst>
                                    <p:cond delay="0"/>
                                  </p:stCondLst>
                                  <p:childTnLst>
                                    <p:set>
                                      <p:cBhvr>
                                        <p:cTn id="148" dur="1" fill="hold">
                                          <p:stCondLst>
                                            <p:cond delay="0"/>
                                          </p:stCondLst>
                                        </p:cTn>
                                        <p:tgtEl>
                                          <p:spTgt spid="53"/>
                                        </p:tgtEl>
                                        <p:attrNameLst>
                                          <p:attrName>style.visibility</p:attrName>
                                        </p:attrNameLst>
                                      </p:cBhvr>
                                      <p:to>
                                        <p:strVal val="visible"/>
                                      </p:to>
                                    </p:set>
                                    <p:animEffect transition="in" filter="blinds(horizontal)">
                                      <p:cBhvr>
                                        <p:cTn id="149" dur="500"/>
                                        <p:tgtEl>
                                          <p:spTgt spid="53"/>
                                        </p:tgtEl>
                                      </p:cBhvr>
                                    </p:animEffect>
                                  </p:childTnLst>
                                </p:cTn>
                              </p:par>
                            </p:childTnLst>
                          </p:cTn>
                        </p:par>
                      </p:childTnLst>
                    </p:cTn>
                  </p:par>
                  <p:par>
                    <p:cTn id="150" fill="hold">
                      <p:stCondLst>
                        <p:cond delay="indefinite"/>
                      </p:stCondLst>
                      <p:childTnLst>
                        <p:par>
                          <p:cTn id="151" fill="hold">
                            <p:stCondLst>
                              <p:cond delay="0"/>
                            </p:stCondLst>
                            <p:childTnLst>
                              <p:par>
                                <p:cTn id="152" presetID="3" presetClass="entr" presetSubtype="10" fill="hold" grpId="0" nodeType="clickEffect">
                                  <p:stCondLst>
                                    <p:cond delay="0"/>
                                  </p:stCondLst>
                                  <p:childTnLst>
                                    <p:set>
                                      <p:cBhvr>
                                        <p:cTn id="153" dur="1" fill="hold">
                                          <p:stCondLst>
                                            <p:cond delay="0"/>
                                          </p:stCondLst>
                                        </p:cTn>
                                        <p:tgtEl>
                                          <p:spTgt spid="45"/>
                                        </p:tgtEl>
                                        <p:attrNameLst>
                                          <p:attrName>style.visibility</p:attrName>
                                        </p:attrNameLst>
                                      </p:cBhvr>
                                      <p:to>
                                        <p:strVal val="visible"/>
                                      </p:to>
                                    </p:set>
                                    <p:animEffect transition="in" filter="blinds(horizontal)">
                                      <p:cBhvr>
                                        <p:cTn id="154" dur="500"/>
                                        <p:tgtEl>
                                          <p:spTgt spid="45"/>
                                        </p:tgtEl>
                                      </p:cBhvr>
                                    </p:animEffect>
                                  </p:childTnLst>
                                </p:cTn>
                              </p:par>
                            </p:childTnLst>
                          </p:cTn>
                        </p:par>
                      </p:childTnLst>
                    </p:cTn>
                  </p:par>
                  <p:par>
                    <p:cTn id="155" fill="hold">
                      <p:stCondLst>
                        <p:cond delay="indefinite"/>
                      </p:stCondLst>
                      <p:childTnLst>
                        <p:par>
                          <p:cTn id="156" fill="hold">
                            <p:stCondLst>
                              <p:cond delay="0"/>
                            </p:stCondLst>
                            <p:childTnLst>
                              <p:par>
                                <p:cTn id="157" presetID="3" presetClass="entr" presetSubtype="10" fill="hold" grpId="0" nodeType="clickEffect">
                                  <p:stCondLst>
                                    <p:cond delay="0"/>
                                  </p:stCondLst>
                                  <p:childTnLst>
                                    <p:set>
                                      <p:cBhvr>
                                        <p:cTn id="158" dur="1" fill="hold">
                                          <p:stCondLst>
                                            <p:cond delay="0"/>
                                          </p:stCondLst>
                                        </p:cTn>
                                        <p:tgtEl>
                                          <p:spTgt spid="51"/>
                                        </p:tgtEl>
                                        <p:attrNameLst>
                                          <p:attrName>style.visibility</p:attrName>
                                        </p:attrNameLst>
                                      </p:cBhvr>
                                      <p:to>
                                        <p:strVal val="visible"/>
                                      </p:to>
                                    </p:set>
                                    <p:animEffect transition="in" filter="blinds(horizontal)">
                                      <p:cBhvr>
                                        <p:cTn id="159" dur="500"/>
                                        <p:tgtEl>
                                          <p:spTgt spid="51"/>
                                        </p:tgtEl>
                                      </p:cBhvr>
                                    </p:animEffect>
                                  </p:childTnLst>
                                </p:cTn>
                              </p:par>
                            </p:childTnLst>
                          </p:cTn>
                        </p:par>
                      </p:childTnLst>
                    </p:cTn>
                  </p:par>
                  <p:par>
                    <p:cTn id="160" fill="hold">
                      <p:stCondLst>
                        <p:cond delay="indefinite"/>
                      </p:stCondLst>
                      <p:childTnLst>
                        <p:par>
                          <p:cTn id="161" fill="hold">
                            <p:stCondLst>
                              <p:cond delay="0"/>
                            </p:stCondLst>
                            <p:childTnLst>
                              <p:par>
                                <p:cTn id="162" presetID="3" presetClass="entr" presetSubtype="10" fill="hold" grpId="0" nodeType="clickEffect">
                                  <p:stCondLst>
                                    <p:cond delay="0"/>
                                  </p:stCondLst>
                                  <p:childTnLst>
                                    <p:set>
                                      <p:cBhvr>
                                        <p:cTn id="163" dur="1" fill="hold">
                                          <p:stCondLst>
                                            <p:cond delay="0"/>
                                          </p:stCondLst>
                                        </p:cTn>
                                        <p:tgtEl>
                                          <p:spTgt spid="54"/>
                                        </p:tgtEl>
                                        <p:attrNameLst>
                                          <p:attrName>style.visibility</p:attrName>
                                        </p:attrNameLst>
                                      </p:cBhvr>
                                      <p:to>
                                        <p:strVal val="visible"/>
                                      </p:to>
                                    </p:set>
                                    <p:animEffect transition="in" filter="blinds(horizontal)">
                                      <p:cBhvr>
                                        <p:cTn id="164" dur="500"/>
                                        <p:tgtEl>
                                          <p:spTgt spid="54"/>
                                        </p:tgtEl>
                                      </p:cBhvr>
                                    </p:animEffect>
                                  </p:childTnLst>
                                </p:cTn>
                              </p:par>
                            </p:childTnLst>
                          </p:cTn>
                        </p:par>
                      </p:childTnLst>
                    </p:cTn>
                  </p:par>
                  <p:par>
                    <p:cTn id="165" fill="hold">
                      <p:stCondLst>
                        <p:cond delay="indefinite"/>
                      </p:stCondLst>
                      <p:childTnLst>
                        <p:par>
                          <p:cTn id="166" fill="hold">
                            <p:stCondLst>
                              <p:cond delay="0"/>
                            </p:stCondLst>
                            <p:childTnLst>
                              <p:par>
                                <p:cTn id="167" presetID="3" presetClass="entr" presetSubtype="10" fill="hold" grpId="0" nodeType="clickEffect">
                                  <p:stCondLst>
                                    <p:cond delay="0"/>
                                  </p:stCondLst>
                                  <p:childTnLst>
                                    <p:set>
                                      <p:cBhvr>
                                        <p:cTn id="168" dur="1" fill="hold">
                                          <p:stCondLst>
                                            <p:cond delay="0"/>
                                          </p:stCondLst>
                                        </p:cTn>
                                        <p:tgtEl>
                                          <p:spTgt spid="46"/>
                                        </p:tgtEl>
                                        <p:attrNameLst>
                                          <p:attrName>style.visibility</p:attrName>
                                        </p:attrNameLst>
                                      </p:cBhvr>
                                      <p:to>
                                        <p:strVal val="visible"/>
                                      </p:to>
                                    </p:set>
                                    <p:animEffect transition="in" filter="blinds(horizontal)">
                                      <p:cBhvr>
                                        <p:cTn id="169" dur="500"/>
                                        <p:tgtEl>
                                          <p:spTgt spid="46"/>
                                        </p:tgtEl>
                                      </p:cBhvr>
                                    </p:animEffect>
                                  </p:childTnLst>
                                </p:cTn>
                              </p:par>
                            </p:childTnLst>
                          </p:cTn>
                        </p:par>
                      </p:childTnLst>
                    </p:cTn>
                  </p:par>
                  <p:par>
                    <p:cTn id="170" fill="hold">
                      <p:stCondLst>
                        <p:cond delay="indefinite"/>
                      </p:stCondLst>
                      <p:childTnLst>
                        <p:par>
                          <p:cTn id="171" fill="hold">
                            <p:stCondLst>
                              <p:cond delay="0"/>
                            </p:stCondLst>
                            <p:childTnLst>
                              <p:par>
                                <p:cTn id="172" presetID="3" presetClass="entr" presetSubtype="10" fill="hold" grpId="0" nodeType="clickEffect">
                                  <p:stCondLst>
                                    <p:cond delay="0"/>
                                  </p:stCondLst>
                                  <p:childTnLst>
                                    <p:set>
                                      <p:cBhvr>
                                        <p:cTn id="173" dur="1" fill="hold">
                                          <p:stCondLst>
                                            <p:cond delay="0"/>
                                          </p:stCondLst>
                                        </p:cTn>
                                        <p:tgtEl>
                                          <p:spTgt spid="52"/>
                                        </p:tgtEl>
                                        <p:attrNameLst>
                                          <p:attrName>style.visibility</p:attrName>
                                        </p:attrNameLst>
                                      </p:cBhvr>
                                      <p:to>
                                        <p:strVal val="visible"/>
                                      </p:to>
                                    </p:set>
                                    <p:animEffect transition="in" filter="blinds(horizontal)">
                                      <p:cBhvr>
                                        <p:cTn id="174" dur="500"/>
                                        <p:tgtEl>
                                          <p:spTgt spid="52"/>
                                        </p:tgtEl>
                                      </p:cBhvr>
                                    </p:animEffect>
                                  </p:childTnLst>
                                </p:cTn>
                              </p:par>
                            </p:childTnLst>
                          </p:cTn>
                        </p:par>
                      </p:childTnLst>
                    </p:cTn>
                  </p:par>
                  <p:par>
                    <p:cTn id="175" fill="hold">
                      <p:stCondLst>
                        <p:cond delay="indefinite"/>
                      </p:stCondLst>
                      <p:childTnLst>
                        <p:par>
                          <p:cTn id="176" fill="hold">
                            <p:stCondLst>
                              <p:cond delay="0"/>
                            </p:stCondLst>
                            <p:childTnLst>
                              <p:par>
                                <p:cTn id="177" presetID="3" presetClass="entr" presetSubtype="10" fill="hold" grpId="0" nodeType="clickEffect">
                                  <p:stCondLst>
                                    <p:cond delay="0"/>
                                  </p:stCondLst>
                                  <p:childTnLst>
                                    <p:set>
                                      <p:cBhvr>
                                        <p:cTn id="178" dur="1" fill="hold">
                                          <p:stCondLst>
                                            <p:cond delay="0"/>
                                          </p:stCondLst>
                                        </p:cTn>
                                        <p:tgtEl>
                                          <p:spTgt spid="55"/>
                                        </p:tgtEl>
                                        <p:attrNameLst>
                                          <p:attrName>style.visibility</p:attrName>
                                        </p:attrNameLst>
                                      </p:cBhvr>
                                      <p:to>
                                        <p:strVal val="visible"/>
                                      </p:to>
                                    </p:set>
                                    <p:animEffect transition="in" filter="blinds(horizontal)">
                                      <p:cBhvr>
                                        <p:cTn id="179" dur="500"/>
                                        <p:tgtEl>
                                          <p:spTgt spid="55"/>
                                        </p:tgtEl>
                                      </p:cBhvr>
                                    </p:animEffect>
                                  </p:childTnLst>
                                </p:cTn>
                              </p:par>
                            </p:childTnLst>
                          </p:cTn>
                        </p:par>
                      </p:childTnLst>
                    </p:cTn>
                  </p:par>
                  <p:par>
                    <p:cTn id="180" fill="hold">
                      <p:stCondLst>
                        <p:cond delay="indefinite"/>
                      </p:stCondLst>
                      <p:childTnLst>
                        <p:par>
                          <p:cTn id="181" fill="hold">
                            <p:stCondLst>
                              <p:cond delay="0"/>
                            </p:stCondLst>
                            <p:childTnLst>
                              <p:par>
                                <p:cTn id="182" presetID="3" presetClass="entr" presetSubtype="10" fill="hold" grpId="0" nodeType="clickEffect">
                                  <p:stCondLst>
                                    <p:cond delay="0"/>
                                  </p:stCondLst>
                                  <p:childTnLst>
                                    <p:set>
                                      <p:cBhvr>
                                        <p:cTn id="183" dur="1" fill="hold">
                                          <p:stCondLst>
                                            <p:cond delay="0"/>
                                          </p:stCondLst>
                                        </p:cTn>
                                        <p:tgtEl>
                                          <p:spTgt spid="47"/>
                                        </p:tgtEl>
                                        <p:attrNameLst>
                                          <p:attrName>style.visibility</p:attrName>
                                        </p:attrNameLst>
                                      </p:cBhvr>
                                      <p:to>
                                        <p:strVal val="visible"/>
                                      </p:to>
                                    </p:set>
                                    <p:animEffect transition="in" filter="blinds(horizontal)">
                                      <p:cBhvr>
                                        <p:cTn id="184" dur="500"/>
                                        <p:tgtEl>
                                          <p:spTgt spid="47"/>
                                        </p:tgtEl>
                                      </p:cBhvr>
                                    </p:animEffect>
                                  </p:childTnLst>
                                </p:cTn>
                              </p:par>
                            </p:childTnLst>
                          </p:cTn>
                        </p:par>
                      </p:childTnLst>
                    </p:cTn>
                  </p:par>
                  <p:par>
                    <p:cTn id="185" fill="hold">
                      <p:stCondLst>
                        <p:cond delay="indefinite"/>
                      </p:stCondLst>
                      <p:childTnLst>
                        <p:par>
                          <p:cTn id="186" fill="hold">
                            <p:stCondLst>
                              <p:cond delay="0"/>
                            </p:stCondLst>
                            <p:childTnLst>
                              <p:par>
                                <p:cTn id="187" presetID="3" presetClass="entr" presetSubtype="10" fill="hold" grpId="0" nodeType="clickEffect">
                                  <p:stCondLst>
                                    <p:cond delay="0"/>
                                  </p:stCondLst>
                                  <p:childTnLst>
                                    <p:set>
                                      <p:cBhvr>
                                        <p:cTn id="188" dur="1" fill="hold">
                                          <p:stCondLst>
                                            <p:cond delay="0"/>
                                          </p:stCondLst>
                                        </p:cTn>
                                        <p:tgtEl>
                                          <p:spTgt spid="56"/>
                                        </p:tgtEl>
                                        <p:attrNameLst>
                                          <p:attrName>style.visibility</p:attrName>
                                        </p:attrNameLst>
                                      </p:cBhvr>
                                      <p:to>
                                        <p:strVal val="visible"/>
                                      </p:to>
                                    </p:set>
                                    <p:animEffect transition="in" filter="blinds(horizontal)">
                                      <p:cBhvr>
                                        <p:cTn id="189" dur="500"/>
                                        <p:tgtEl>
                                          <p:spTgt spid="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6" grpId="0"/>
      <p:bldP spid="17" grpId="0"/>
      <p:bldP spid="22" grpId="0" animBg="1"/>
      <p:bldP spid="23" grpId="0" animBg="1"/>
      <p:bldP spid="24" grpId="0" animBg="1"/>
      <p:bldP spid="25" grpId="0" animBg="1"/>
      <p:bldP spid="27" grpId="0"/>
      <p:bldP spid="29" grpId="0"/>
      <p:bldP spid="31" grpId="0"/>
      <p:bldP spid="32" grpId="0"/>
      <p:bldP spid="33" grpId="0"/>
      <p:bldP spid="34" grpId="0"/>
      <p:bldP spid="36" grpId="0"/>
      <p:bldP spid="38" grpId="0"/>
      <p:bldP spid="39" grpId="0"/>
      <p:bldP spid="40" grpId="0"/>
      <p:bldP spid="41" grpId="0"/>
      <p:bldP spid="42" grpId="0"/>
      <p:bldP spid="43" grpId="0"/>
      <p:bldP spid="44" grpId="0"/>
      <p:bldP spid="45" grpId="0"/>
      <p:bldP spid="46" grpId="0"/>
      <p:bldP spid="47" grpId="0"/>
      <p:bldP spid="48" grpId="0" animBg="1"/>
      <p:bldP spid="49" grpId="0"/>
      <p:bldP spid="50" grpId="0" animBg="1"/>
      <p:bldP spid="51" grpId="0" animBg="1"/>
      <p:bldP spid="52" grpId="0" animBg="1"/>
      <p:bldP spid="53" grpId="0"/>
      <p:bldP spid="54" grpId="0"/>
      <p:bldP spid="55" grpId="0"/>
      <p:bldP spid="56"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3581400" cy="4525963"/>
          </a:xfrm>
        </p:spPr>
        <p:txBody>
          <a:bodyPr>
            <a:normAutofit lnSpcReduction="10000"/>
          </a:bodyPr>
          <a:lstStyle/>
          <a:p>
            <a:pPr marL="0" indent="0" algn="ctr">
              <a:buNone/>
            </a:pPr>
            <a:r>
              <a:rPr lang="en-GB" sz="1400" b="1" dirty="0">
                <a:latin typeface="Comic Sans MS" pitchFamily="66" charset="0"/>
              </a:rPr>
              <a:t>You can solve problems which ask you to find the change in energy due to an impact of the application of an impulse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A gun of mass 600kg fires a shell of mass 12kg horizontally, with velocity 20ms</a:t>
            </a:r>
            <a:r>
              <a:rPr lang="en-GB" sz="1400" baseline="30000" dirty="0">
                <a:latin typeface="Comic Sans MS" pitchFamily="66" charset="0"/>
              </a:rPr>
              <a:t>-1</a:t>
            </a:r>
            <a:r>
              <a:rPr lang="en-GB" sz="1400" dirty="0">
                <a:latin typeface="Comic Sans MS" pitchFamily="66" charset="0"/>
              </a:rPr>
              <a:t>. </a:t>
            </a:r>
          </a:p>
          <a:p>
            <a:pPr marL="0" indent="0" algn="ctr">
              <a:buNone/>
            </a:pPr>
            <a:endParaRPr lang="en-GB" sz="1400" dirty="0">
              <a:latin typeface="Comic Sans MS" pitchFamily="66" charset="0"/>
            </a:endParaRPr>
          </a:p>
          <a:p>
            <a:pPr algn="ctr">
              <a:buAutoNum type="alphaLcParenR"/>
            </a:pPr>
            <a:r>
              <a:rPr lang="en-GB" sz="1400" dirty="0">
                <a:latin typeface="Comic Sans MS" pitchFamily="66" charset="0"/>
              </a:rPr>
              <a:t>Find the velocity of the gun after the shell has been fired</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Find the total kinetic energy generated on firing</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Show that the ratio of the energy of the gun to the energy of the shell is equal to the ratio of the speed of the gun to the speed of the shell</a:t>
            </a:r>
          </a:p>
        </p:txBody>
      </p:sp>
      <p:pic>
        <p:nvPicPr>
          <p:cNvPr id="1027" name="Picture 3" descr="C:\Users\User\AppData\Local\Microsoft\Windows\Temporary Internet Files\Content.IE5\4MY2HU0N\MC900230682[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3866866" y="1695735"/>
            <a:ext cx="1524000" cy="739614"/>
          </a:xfrm>
          <a:prstGeom prst="rect">
            <a:avLst/>
          </a:prstGeom>
          <a:noFill/>
          <a:extLst>
            <a:ext uri="{909E8E84-426E-40DD-AFC4-6F175D3DCCD1}">
              <a14:hiddenFill xmlns:a14="http://schemas.microsoft.com/office/drawing/2010/main">
                <a:solidFill>
                  <a:srgbClr val="FFFFFF"/>
                </a:solidFill>
              </a14:hiddenFill>
            </a:ext>
          </a:extLst>
        </p:spPr>
      </p:pic>
      <p:sp>
        <p:nvSpPr>
          <p:cNvPr id="11" name="Oval 10"/>
          <p:cNvSpPr/>
          <p:nvPr/>
        </p:nvSpPr>
        <p:spPr>
          <a:xfrm>
            <a:off x="5502322" y="1820838"/>
            <a:ext cx="152400" cy="152400"/>
          </a:xfrm>
          <a:prstGeom prst="ellipse">
            <a:avLst/>
          </a:pr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 name="Straight Connector 13"/>
          <p:cNvCxnSpPr/>
          <p:nvPr/>
        </p:nvCxnSpPr>
        <p:spPr>
          <a:xfrm>
            <a:off x="5914030" y="1327245"/>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914030" y="1632045"/>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5914030" y="1327245"/>
            <a:ext cx="1524000" cy="307777"/>
          </a:xfrm>
          <a:prstGeom prst="rect">
            <a:avLst/>
          </a:prstGeom>
          <a:noFill/>
        </p:spPr>
        <p:txBody>
          <a:bodyPr wrap="square" rtlCol="0">
            <a:spAutoFit/>
          </a:bodyPr>
          <a:lstStyle/>
          <a:p>
            <a:pPr algn="ctr"/>
            <a:r>
              <a:rPr lang="en-GB" sz="1400" b="1" dirty="0">
                <a:latin typeface="Comic Sans MS" pitchFamily="66" charset="0"/>
              </a:rPr>
              <a:t>Before</a:t>
            </a:r>
          </a:p>
        </p:txBody>
      </p:sp>
      <p:sp>
        <p:nvSpPr>
          <p:cNvPr id="17" name="TextBox 16"/>
          <p:cNvSpPr txBox="1"/>
          <p:nvPr/>
        </p:nvSpPr>
        <p:spPr>
          <a:xfrm>
            <a:off x="7438030" y="1327245"/>
            <a:ext cx="1524000" cy="307777"/>
          </a:xfrm>
          <a:prstGeom prst="rect">
            <a:avLst/>
          </a:prstGeom>
          <a:noFill/>
        </p:spPr>
        <p:txBody>
          <a:bodyPr wrap="square" rtlCol="0">
            <a:spAutoFit/>
          </a:bodyPr>
          <a:lstStyle/>
          <a:p>
            <a:pPr algn="ctr"/>
            <a:r>
              <a:rPr lang="en-GB" sz="1400" b="1" dirty="0">
                <a:latin typeface="Comic Sans MS" pitchFamily="66" charset="0"/>
              </a:rPr>
              <a:t>After</a:t>
            </a:r>
          </a:p>
        </p:txBody>
      </p:sp>
      <p:cxnSp>
        <p:nvCxnSpPr>
          <p:cNvPr id="18" name="Straight Connector 17"/>
          <p:cNvCxnSpPr/>
          <p:nvPr/>
        </p:nvCxnSpPr>
        <p:spPr>
          <a:xfrm>
            <a:off x="7438030" y="1327245"/>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8962030" y="1327245"/>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7438030" y="1327245"/>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5914030" y="1327245"/>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6142630" y="2013045"/>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6904630" y="2013045"/>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7666630" y="2013045"/>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8428630" y="2013045"/>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6" name="Straight Arrow Connector 25"/>
          <p:cNvCxnSpPr/>
          <p:nvPr/>
        </p:nvCxnSpPr>
        <p:spPr>
          <a:xfrm>
            <a:off x="6066430" y="1936845"/>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6142630" y="1632045"/>
            <a:ext cx="293670" cy="307777"/>
          </a:xfrm>
          <a:prstGeom prst="rect">
            <a:avLst/>
          </a:prstGeom>
          <a:noFill/>
        </p:spPr>
        <p:txBody>
          <a:bodyPr wrap="none" rtlCol="0">
            <a:spAutoFit/>
          </a:bodyPr>
          <a:lstStyle/>
          <a:p>
            <a:pPr algn="ctr"/>
            <a:r>
              <a:rPr lang="en-GB" sz="1400" dirty="0">
                <a:latin typeface="Comic Sans MS" pitchFamily="66" charset="0"/>
              </a:rPr>
              <a:t>0</a:t>
            </a:r>
          </a:p>
        </p:txBody>
      </p:sp>
      <p:cxnSp>
        <p:nvCxnSpPr>
          <p:cNvPr id="28" name="Straight Arrow Connector 27"/>
          <p:cNvCxnSpPr/>
          <p:nvPr/>
        </p:nvCxnSpPr>
        <p:spPr>
          <a:xfrm>
            <a:off x="8352430" y="1936845"/>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8374128" y="1632045"/>
            <a:ext cx="402675" cy="307777"/>
          </a:xfrm>
          <a:prstGeom prst="rect">
            <a:avLst/>
          </a:prstGeom>
          <a:noFill/>
        </p:spPr>
        <p:txBody>
          <a:bodyPr wrap="none" rtlCol="0">
            <a:spAutoFit/>
          </a:bodyPr>
          <a:lstStyle/>
          <a:p>
            <a:pPr algn="ctr"/>
            <a:r>
              <a:rPr lang="en-GB" sz="1400" dirty="0">
                <a:latin typeface="Comic Sans MS" pitchFamily="66" charset="0"/>
              </a:rPr>
              <a:t>20</a:t>
            </a:r>
            <a:endParaRPr lang="en-GB" sz="1400" baseline="-25000" dirty="0">
              <a:latin typeface="Comic Sans MS" pitchFamily="66" charset="0"/>
            </a:endParaRPr>
          </a:p>
        </p:txBody>
      </p:sp>
      <p:cxnSp>
        <p:nvCxnSpPr>
          <p:cNvPr id="30" name="Straight Connector 29"/>
          <p:cNvCxnSpPr/>
          <p:nvPr/>
        </p:nvCxnSpPr>
        <p:spPr>
          <a:xfrm>
            <a:off x="5914030" y="2622645"/>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6066430" y="2013045"/>
            <a:ext cx="457200" cy="307777"/>
          </a:xfrm>
          <a:prstGeom prst="rect">
            <a:avLst/>
          </a:prstGeom>
          <a:noFill/>
        </p:spPr>
        <p:txBody>
          <a:bodyPr wrap="square" rtlCol="0">
            <a:spAutoFit/>
          </a:bodyPr>
          <a:lstStyle/>
          <a:p>
            <a:pPr algn="ctr"/>
            <a:r>
              <a:rPr lang="en-GB" sz="1400" dirty="0">
                <a:latin typeface="Comic Sans MS" pitchFamily="66" charset="0"/>
              </a:rPr>
              <a:t>G</a:t>
            </a:r>
          </a:p>
        </p:txBody>
      </p:sp>
      <p:sp>
        <p:nvSpPr>
          <p:cNvPr id="32" name="TextBox 31"/>
          <p:cNvSpPr txBox="1"/>
          <p:nvPr/>
        </p:nvSpPr>
        <p:spPr>
          <a:xfrm>
            <a:off x="7590430" y="2013045"/>
            <a:ext cx="457200" cy="307777"/>
          </a:xfrm>
          <a:prstGeom prst="rect">
            <a:avLst/>
          </a:prstGeom>
          <a:noFill/>
        </p:spPr>
        <p:txBody>
          <a:bodyPr wrap="square" rtlCol="0">
            <a:spAutoFit/>
          </a:bodyPr>
          <a:lstStyle/>
          <a:p>
            <a:pPr algn="ctr"/>
            <a:r>
              <a:rPr lang="en-GB" sz="1400" dirty="0">
                <a:latin typeface="Comic Sans MS" pitchFamily="66" charset="0"/>
              </a:rPr>
              <a:t>G</a:t>
            </a:r>
          </a:p>
        </p:txBody>
      </p:sp>
      <p:sp>
        <p:nvSpPr>
          <p:cNvPr id="33" name="TextBox 32"/>
          <p:cNvSpPr txBox="1"/>
          <p:nvPr/>
        </p:nvSpPr>
        <p:spPr>
          <a:xfrm>
            <a:off x="6828430" y="2013045"/>
            <a:ext cx="457200" cy="307777"/>
          </a:xfrm>
          <a:prstGeom prst="rect">
            <a:avLst/>
          </a:prstGeom>
          <a:noFill/>
        </p:spPr>
        <p:txBody>
          <a:bodyPr wrap="square" rtlCol="0">
            <a:spAutoFit/>
          </a:bodyPr>
          <a:lstStyle/>
          <a:p>
            <a:pPr algn="ctr"/>
            <a:r>
              <a:rPr lang="en-GB" sz="1400" dirty="0">
                <a:latin typeface="Comic Sans MS" pitchFamily="66" charset="0"/>
              </a:rPr>
              <a:t>S</a:t>
            </a:r>
          </a:p>
        </p:txBody>
      </p:sp>
      <p:sp>
        <p:nvSpPr>
          <p:cNvPr id="34" name="TextBox 33"/>
          <p:cNvSpPr txBox="1"/>
          <p:nvPr/>
        </p:nvSpPr>
        <p:spPr>
          <a:xfrm>
            <a:off x="8352430" y="2013045"/>
            <a:ext cx="457200" cy="307777"/>
          </a:xfrm>
          <a:prstGeom prst="rect">
            <a:avLst/>
          </a:prstGeom>
          <a:noFill/>
        </p:spPr>
        <p:txBody>
          <a:bodyPr wrap="square" rtlCol="0">
            <a:spAutoFit/>
          </a:bodyPr>
          <a:lstStyle/>
          <a:p>
            <a:pPr algn="ctr"/>
            <a:r>
              <a:rPr lang="en-GB" sz="1400" dirty="0">
                <a:latin typeface="Comic Sans MS" pitchFamily="66" charset="0"/>
              </a:rPr>
              <a:t>S</a:t>
            </a:r>
          </a:p>
        </p:txBody>
      </p:sp>
      <p:cxnSp>
        <p:nvCxnSpPr>
          <p:cNvPr id="35" name="Straight Arrow Connector 34"/>
          <p:cNvCxnSpPr/>
          <p:nvPr/>
        </p:nvCxnSpPr>
        <p:spPr>
          <a:xfrm>
            <a:off x="6828430" y="1936845"/>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6904630" y="1632045"/>
            <a:ext cx="293670" cy="307777"/>
          </a:xfrm>
          <a:prstGeom prst="rect">
            <a:avLst/>
          </a:prstGeom>
          <a:noFill/>
        </p:spPr>
        <p:txBody>
          <a:bodyPr wrap="none" rtlCol="0">
            <a:spAutoFit/>
          </a:bodyPr>
          <a:lstStyle/>
          <a:p>
            <a:pPr algn="ctr"/>
            <a:r>
              <a:rPr lang="en-GB" sz="1400" dirty="0">
                <a:latin typeface="Comic Sans MS" pitchFamily="66" charset="0"/>
              </a:rPr>
              <a:t>0</a:t>
            </a:r>
          </a:p>
        </p:txBody>
      </p:sp>
      <p:cxnSp>
        <p:nvCxnSpPr>
          <p:cNvPr id="37" name="Straight Arrow Connector 36"/>
          <p:cNvCxnSpPr/>
          <p:nvPr/>
        </p:nvCxnSpPr>
        <p:spPr>
          <a:xfrm>
            <a:off x="7590430" y="1936845"/>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7668233" y="1632045"/>
            <a:ext cx="290464" cy="307777"/>
          </a:xfrm>
          <a:prstGeom prst="rect">
            <a:avLst/>
          </a:prstGeom>
          <a:noFill/>
        </p:spPr>
        <p:txBody>
          <a:bodyPr wrap="none" rtlCol="0">
            <a:spAutoFit/>
          </a:bodyPr>
          <a:lstStyle/>
          <a:p>
            <a:pPr algn="ctr"/>
            <a:r>
              <a:rPr lang="en-GB" sz="1400" dirty="0">
                <a:latin typeface="Comic Sans MS" pitchFamily="66" charset="0"/>
              </a:rPr>
              <a:t>x</a:t>
            </a:r>
            <a:endParaRPr lang="en-GB" sz="1400" baseline="-25000" dirty="0">
              <a:latin typeface="Comic Sans MS" pitchFamily="66" charset="0"/>
            </a:endParaRPr>
          </a:p>
        </p:txBody>
      </p:sp>
      <p:sp>
        <p:nvSpPr>
          <p:cNvPr id="39" name="TextBox 38"/>
          <p:cNvSpPr txBox="1"/>
          <p:nvPr/>
        </p:nvSpPr>
        <p:spPr>
          <a:xfrm>
            <a:off x="5942141" y="2317845"/>
            <a:ext cx="702436" cy="307777"/>
          </a:xfrm>
          <a:prstGeom prst="rect">
            <a:avLst/>
          </a:prstGeom>
          <a:noFill/>
        </p:spPr>
        <p:txBody>
          <a:bodyPr wrap="none" rtlCol="0">
            <a:spAutoFit/>
          </a:bodyPr>
          <a:lstStyle/>
          <a:p>
            <a:pPr algn="ctr"/>
            <a:r>
              <a:rPr lang="en-GB" sz="1400" dirty="0">
                <a:latin typeface="Comic Sans MS" pitchFamily="66" charset="0"/>
              </a:rPr>
              <a:t>600kg</a:t>
            </a:r>
          </a:p>
        </p:txBody>
      </p:sp>
      <p:sp>
        <p:nvSpPr>
          <p:cNvPr id="40" name="TextBox 39"/>
          <p:cNvSpPr txBox="1"/>
          <p:nvPr/>
        </p:nvSpPr>
        <p:spPr>
          <a:xfrm>
            <a:off x="7466140" y="2317845"/>
            <a:ext cx="702436" cy="307777"/>
          </a:xfrm>
          <a:prstGeom prst="rect">
            <a:avLst/>
          </a:prstGeom>
          <a:noFill/>
        </p:spPr>
        <p:txBody>
          <a:bodyPr wrap="none" rtlCol="0">
            <a:spAutoFit/>
          </a:bodyPr>
          <a:lstStyle/>
          <a:p>
            <a:pPr algn="ctr"/>
            <a:r>
              <a:rPr lang="en-GB" sz="1400" dirty="0">
                <a:latin typeface="Comic Sans MS" pitchFamily="66" charset="0"/>
              </a:rPr>
              <a:t>600kg</a:t>
            </a:r>
          </a:p>
        </p:txBody>
      </p:sp>
      <p:sp>
        <p:nvSpPr>
          <p:cNvPr id="41" name="TextBox 40"/>
          <p:cNvSpPr txBox="1"/>
          <p:nvPr/>
        </p:nvSpPr>
        <p:spPr>
          <a:xfrm>
            <a:off x="6773070" y="2317845"/>
            <a:ext cx="564578" cy="307777"/>
          </a:xfrm>
          <a:prstGeom prst="rect">
            <a:avLst/>
          </a:prstGeom>
          <a:noFill/>
        </p:spPr>
        <p:txBody>
          <a:bodyPr wrap="none" rtlCol="0">
            <a:spAutoFit/>
          </a:bodyPr>
          <a:lstStyle/>
          <a:p>
            <a:pPr algn="ctr"/>
            <a:r>
              <a:rPr lang="en-GB" sz="1400" dirty="0">
                <a:latin typeface="Comic Sans MS" pitchFamily="66" charset="0"/>
              </a:rPr>
              <a:t>12kg</a:t>
            </a:r>
          </a:p>
        </p:txBody>
      </p:sp>
      <p:sp>
        <p:nvSpPr>
          <p:cNvPr id="42" name="TextBox 41"/>
          <p:cNvSpPr txBox="1"/>
          <p:nvPr/>
        </p:nvSpPr>
        <p:spPr>
          <a:xfrm>
            <a:off x="8297070" y="2317845"/>
            <a:ext cx="564578" cy="307777"/>
          </a:xfrm>
          <a:prstGeom prst="rect">
            <a:avLst/>
          </a:prstGeom>
          <a:noFill/>
        </p:spPr>
        <p:txBody>
          <a:bodyPr wrap="none" rtlCol="0">
            <a:spAutoFit/>
          </a:bodyPr>
          <a:lstStyle/>
          <a:p>
            <a:pPr algn="ctr"/>
            <a:r>
              <a:rPr lang="en-GB" sz="1400" dirty="0">
                <a:latin typeface="Comic Sans MS" pitchFamily="66" charset="0"/>
              </a:rPr>
              <a:t>12kg</a:t>
            </a:r>
          </a:p>
        </p:txBody>
      </p:sp>
      <mc:AlternateContent xmlns:mc="http://schemas.openxmlformats.org/markup-compatibility/2006" xmlns:a14="http://schemas.microsoft.com/office/drawing/2010/main">
        <mc:Choice Requires="a14">
          <p:sp>
            <p:nvSpPr>
              <p:cNvPr id="56" name="TextBox 55"/>
              <p:cNvSpPr txBox="1"/>
              <p:nvPr/>
            </p:nvSpPr>
            <p:spPr>
              <a:xfrm>
                <a:off x="1295400" y="3962400"/>
                <a:ext cx="1589964"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𝑥</m:t>
                      </m:r>
                      <m:r>
                        <a:rPr lang="en-GB" sz="1400" b="0" i="1" smtClean="0">
                          <a:solidFill>
                            <a:srgbClr val="FF0000"/>
                          </a:solidFill>
                          <a:latin typeface="Cambria Math"/>
                        </a:rPr>
                        <m:t>=−0.4</m:t>
                      </m:r>
                      <m:r>
                        <a:rPr lang="en-GB" sz="1400" b="0" i="1" smtClean="0">
                          <a:solidFill>
                            <a:srgbClr val="FF0000"/>
                          </a:solidFill>
                          <a:latin typeface="Cambria Math"/>
                        </a:rPr>
                        <m:t>𝑚</m:t>
                      </m:r>
                      <m:sSup>
                        <m:sSupPr>
                          <m:ctrlPr>
                            <a:rPr lang="en-GB" sz="1400" b="0" i="1" smtClean="0">
                              <a:solidFill>
                                <a:srgbClr val="FF0000"/>
                              </a:solidFill>
                              <a:latin typeface="Cambria Math" panose="02040503050406030204" pitchFamily="18" charset="0"/>
                            </a:rPr>
                          </m:ctrlPr>
                        </m:sSupPr>
                        <m:e>
                          <m:r>
                            <a:rPr lang="en-GB" sz="1400" b="0" i="1" smtClean="0">
                              <a:solidFill>
                                <a:srgbClr val="FF0000"/>
                              </a:solidFill>
                              <a:latin typeface="Cambria Math"/>
                            </a:rPr>
                            <m:t>𝑠</m:t>
                          </m:r>
                        </m:e>
                        <m:sup>
                          <m:r>
                            <a:rPr lang="en-GB" sz="1400" b="0" i="1" smtClean="0">
                              <a:solidFill>
                                <a:srgbClr val="FF0000"/>
                              </a:solidFill>
                              <a:latin typeface="Cambria Math"/>
                            </a:rPr>
                            <m:t>−1</m:t>
                          </m:r>
                        </m:sup>
                      </m:sSup>
                    </m:oMath>
                  </m:oMathPara>
                </a14:m>
                <a:endParaRPr lang="en-GB" sz="1400" dirty="0">
                  <a:solidFill>
                    <a:srgbClr val="FF0000"/>
                  </a:solidFill>
                </a:endParaRPr>
              </a:p>
            </p:txBody>
          </p:sp>
        </mc:Choice>
        <mc:Fallback xmlns="">
          <p:sp>
            <p:nvSpPr>
              <p:cNvPr id="56" name="TextBox 55"/>
              <p:cNvSpPr txBox="1">
                <a:spLocks noRot="1" noChangeAspect="1" noMove="1" noResize="1" noEditPoints="1" noAdjustHandles="1" noChangeArrowheads="1" noChangeShapeType="1" noTextEdit="1"/>
              </p:cNvSpPr>
              <p:nvPr/>
            </p:nvSpPr>
            <p:spPr>
              <a:xfrm>
                <a:off x="1295400" y="3962400"/>
                <a:ext cx="1589964" cy="307777"/>
              </a:xfrm>
              <a:prstGeom prst="rect">
                <a:avLst/>
              </a:prstGeom>
              <a:blipFill rotWithShape="1">
                <a:blip r:embed="rId11"/>
                <a:stretch>
                  <a:fillRect/>
                </a:stretch>
              </a:blipFill>
            </p:spPr>
            <p:txBody>
              <a:bodyPr/>
              <a:lstStyle/>
              <a:p>
                <a:r>
                  <a:rPr lang="en-GB">
                    <a:noFill/>
                  </a:rPr>
                  <a:t> </a:t>
                </a:r>
              </a:p>
            </p:txBody>
          </p:sp>
        </mc:Fallback>
      </mc:AlternateContent>
      <p:cxnSp>
        <p:nvCxnSpPr>
          <p:cNvPr id="57" name="Straight Arrow Connector 56"/>
          <p:cNvCxnSpPr/>
          <p:nvPr/>
        </p:nvCxnSpPr>
        <p:spPr>
          <a:xfrm flipH="1">
            <a:off x="7569492" y="1933432"/>
            <a:ext cx="457200"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7568748" y="1628632"/>
            <a:ext cx="447559" cy="307777"/>
          </a:xfrm>
          <a:prstGeom prst="rect">
            <a:avLst/>
          </a:prstGeom>
          <a:noFill/>
        </p:spPr>
        <p:txBody>
          <a:bodyPr wrap="none" rtlCol="0">
            <a:spAutoFit/>
          </a:bodyPr>
          <a:lstStyle/>
          <a:p>
            <a:pPr algn="ctr"/>
            <a:r>
              <a:rPr lang="en-GB" sz="1400" dirty="0">
                <a:solidFill>
                  <a:srgbClr val="FF0000"/>
                </a:solidFill>
                <a:latin typeface="Comic Sans MS" pitchFamily="66" charset="0"/>
              </a:rPr>
              <a:t>0.4</a:t>
            </a:r>
            <a:endParaRPr lang="en-GB" sz="1400" baseline="-25000" dirty="0">
              <a:solidFill>
                <a:srgbClr val="FF0000"/>
              </a:solidFill>
              <a:latin typeface="Comic Sans MS" pitchFamily="66" charset="0"/>
            </a:endParaRPr>
          </a:p>
        </p:txBody>
      </p:sp>
      <p:sp>
        <p:nvSpPr>
          <p:cNvPr id="12" name="TextBox 11"/>
          <p:cNvSpPr txBox="1"/>
          <p:nvPr/>
        </p:nvSpPr>
        <p:spPr>
          <a:xfrm>
            <a:off x="3886200" y="2819400"/>
            <a:ext cx="5105400" cy="954107"/>
          </a:xfrm>
          <a:prstGeom prst="rect">
            <a:avLst/>
          </a:prstGeom>
          <a:noFill/>
        </p:spPr>
        <p:txBody>
          <a:bodyPr wrap="square" rtlCol="0">
            <a:spAutoFit/>
          </a:bodyPr>
          <a:lstStyle/>
          <a:p>
            <a:r>
              <a:rPr lang="en-GB" sz="1400" dirty="0">
                <a:latin typeface="Comic Sans MS" pitchFamily="66" charset="0"/>
                <a:sym typeface="Wingdings" pitchFamily="2" charset="2"/>
              </a:rPr>
              <a:t> </a:t>
            </a:r>
            <a:r>
              <a:rPr lang="en-GB" sz="1400" dirty="0">
                <a:latin typeface="Comic Sans MS" pitchFamily="66" charset="0"/>
              </a:rPr>
              <a:t>There was no kinetic energy to begin with as both objects were stationary</a:t>
            </a:r>
          </a:p>
          <a:p>
            <a:r>
              <a:rPr lang="en-GB" sz="1400" dirty="0">
                <a:latin typeface="Comic Sans MS" pitchFamily="66" charset="0"/>
                <a:sym typeface="Wingdings" pitchFamily="2" charset="2"/>
              </a:rPr>
              <a:t> Calculate the Kinetic energy of both objects after the shell has been fired</a:t>
            </a:r>
            <a:endParaRPr lang="en-GB" sz="1400" dirty="0">
              <a:latin typeface="Comic Sans MS" pitchFamily="66" charset="0"/>
            </a:endParaRPr>
          </a:p>
        </p:txBody>
      </p:sp>
      <p:sp>
        <p:nvSpPr>
          <p:cNvPr id="61" name="TextBox 60"/>
          <p:cNvSpPr txBox="1"/>
          <p:nvPr/>
        </p:nvSpPr>
        <p:spPr>
          <a:xfrm>
            <a:off x="3926006" y="3810000"/>
            <a:ext cx="2404826" cy="307777"/>
          </a:xfrm>
          <a:prstGeom prst="rect">
            <a:avLst/>
          </a:prstGeom>
          <a:noFill/>
        </p:spPr>
        <p:txBody>
          <a:bodyPr wrap="none" rtlCol="0">
            <a:spAutoFit/>
          </a:bodyPr>
          <a:lstStyle/>
          <a:p>
            <a:r>
              <a:rPr lang="en-GB" sz="1400" u="sng" dirty="0">
                <a:latin typeface="Comic Sans MS" pitchFamily="66" charset="0"/>
              </a:rPr>
              <a:t>Kinetic energy after firing</a:t>
            </a:r>
          </a:p>
        </p:txBody>
      </p:sp>
      <p:sp>
        <p:nvSpPr>
          <p:cNvPr id="62" name="TextBox 61"/>
          <p:cNvSpPr txBox="1"/>
          <p:nvPr/>
        </p:nvSpPr>
        <p:spPr>
          <a:xfrm>
            <a:off x="3926006" y="4114800"/>
            <a:ext cx="1149674" cy="307777"/>
          </a:xfrm>
          <a:prstGeom prst="rect">
            <a:avLst/>
          </a:prstGeom>
          <a:noFill/>
        </p:spPr>
        <p:txBody>
          <a:bodyPr wrap="none" rtlCol="0">
            <a:spAutoFit/>
          </a:bodyPr>
          <a:lstStyle/>
          <a:p>
            <a:r>
              <a:rPr lang="en-GB" sz="1400" u="sng" dirty="0">
                <a:latin typeface="Comic Sans MS" pitchFamily="66" charset="0"/>
              </a:rPr>
              <a:t>For the gun</a:t>
            </a:r>
          </a:p>
        </p:txBody>
      </p:sp>
      <p:sp>
        <p:nvSpPr>
          <p:cNvPr id="63" name="TextBox 62"/>
          <p:cNvSpPr txBox="1"/>
          <p:nvPr/>
        </p:nvSpPr>
        <p:spPr>
          <a:xfrm>
            <a:off x="6553200" y="4114800"/>
            <a:ext cx="1257075" cy="307777"/>
          </a:xfrm>
          <a:prstGeom prst="rect">
            <a:avLst/>
          </a:prstGeom>
          <a:noFill/>
        </p:spPr>
        <p:txBody>
          <a:bodyPr wrap="none" rtlCol="0">
            <a:spAutoFit/>
          </a:bodyPr>
          <a:lstStyle/>
          <a:p>
            <a:r>
              <a:rPr lang="en-GB" sz="1400" u="sng" dirty="0">
                <a:latin typeface="Comic Sans MS" pitchFamily="66" charset="0"/>
              </a:rPr>
              <a:t>For the shell</a:t>
            </a:r>
          </a:p>
        </p:txBody>
      </p:sp>
      <mc:AlternateContent xmlns:mc="http://schemas.openxmlformats.org/markup-compatibility/2006" xmlns:a14="http://schemas.microsoft.com/office/drawing/2010/main">
        <mc:Choice Requires="a14">
          <p:sp>
            <p:nvSpPr>
              <p:cNvPr id="64" name="TextBox 63"/>
              <p:cNvSpPr txBox="1"/>
              <p:nvPr/>
            </p:nvSpPr>
            <p:spPr>
              <a:xfrm>
                <a:off x="3810000" y="4419600"/>
                <a:ext cx="1177566" cy="49564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𝐾𝐸</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1</m:t>
                          </m:r>
                        </m:num>
                        <m:den>
                          <m:r>
                            <a:rPr lang="en-GB" sz="1400" b="0" i="1" smtClean="0">
                              <a:latin typeface="Cambria Math"/>
                            </a:rPr>
                            <m:t>2</m:t>
                          </m:r>
                        </m:den>
                      </m:f>
                      <m:r>
                        <a:rPr lang="en-GB" sz="1400" b="0" i="1" smtClean="0">
                          <a:latin typeface="Cambria Math"/>
                        </a:rPr>
                        <m:t>𝑚</m:t>
                      </m:r>
                      <m:sSup>
                        <m:sSupPr>
                          <m:ctrlPr>
                            <a:rPr lang="en-GB" sz="1400" b="0" i="1" smtClean="0">
                              <a:latin typeface="Cambria Math" panose="02040503050406030204" pitchFamily="18" charset="0"/>
                            </a:rPr>
                          </m:ctrlPr>
                        </m:sSupPr>
                        <m:e>
                          <m:r>
                            <a:rPr lang="en-GB" sz="1400" b="0" i="1" smtClean="0">
                              <a:latin typeface="Cambria Math"/>
                            </a:rPr>
                            <m:t>𝑣</m:t>
                          </m:r>
                        </m:e>
                        <m:sup>
                          <m:r>
                            <a:rPr lang="en-GB" sz="1400" b="0" i="1" smtClean="0">
                              <a:latin typeface="Cambria Math"/>
                            </a:rPr>
                            <m:t>2</m:t>
                          </m:r>
                        </m:sup>
                      </m:sSup>
                    </m:oMath>
                  </m:oMathPara>
                </a14:m>
                <a:endParaRPr lang="en-GB" sz="1400" dirty="0"/>
              </a:p>
            </p:txBody>
          </p:sp>
        </mc:Choice>
        <mc:Fallback xmlns="">
          <p:sp>
            <p:nvSpPr>
              <p:cNvPr id="64" name="TextBox 63"/>
              <p:cNvSpPr txBox="1">
                <a:spLocks noRot="1" noChangeAspect="1" noMove="1" noResize="1" noEditPoints="1" noAdjustHandles="1" noChangeArrowheads="1" noChangeShapeType="1" noTextEdit="1"/>
              </p:cNvSpPr>
              <p:nvPr/>
            </p:nvSpPr>
            <p:spPr>
              <a:xfrm>
                <a:off x="3810000" y="4419600"/>
                <a:ext cx="1177566" cy="495649"/>
              </a:xfrm>
              <a:prstGeom prst="rect">
                <a:avLst/>
              </a:prstGeom>
              <a:blipFill rotWithShape="1">
                <a:blip r:embed="rId12"/>
                <a:stretch>
                  <a:fillRect b="-123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5" name="TextBox 64"/>
              <p:cNvSpPr txBox="1"/>
              <p:nvPr/>
            </p:nvSpPr>
            <p:spPr>
              <a:xfrm>
                <a:off x="3810000" y="4953000"/>
                <a:ext cx="1744260" cy="49564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𝐾𝐸</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1</m:t>
                          </m:r>
                        </m:num>
                        <m:den>
                          <m:r>
                            <a:rPr lang="en-GB" sz="1400" b="0" i="1" smtClean="0">
                              <a:latin typeface="Cambria Math"/>
                            </a:rPr>
                            <m:t>2</m:t>
                          </m:r>
                        </m:den>
                      </m:f>
                      <m:r>
                        <a:rPr lang="en-GB" sz="1400" b="0" i="1" smtClean="0">
                          <a:latin typeface="Cambria Math"/>
                        </a:rPr>
                        <m:t>(600)(</m:t>
                      </m:r>
                      <m:sSup>
                        <m:sSupPr>
                          <m:ctrlPr>
                            <a:rPr lang="en-GB" sz="1400" b="0" i="1" smtClean="0">
                              <a:latin typeface="Cambria Math" panose="02040503050406030204" pitchFamily="18" charset="0"/>
                            </a:rPr>
                          </m:ctrlPr>
                        </m:sSupPr>
                        <m:e>
                          <m:r>
                            <a:rPr lang="en-GB" sz="1400" b="0" i="1" smtClean="0">
                              <a:latin typeface="Cambria Math"/>
                            </a:rPr>
                            <m:t>0.4)</m:t>
                          </m:r>
                        </m:e>
                        <m:sup>
                          <m:r>
                            <a:rPr lang="en-GB" sz="1400" b="0" i="1" smtClean="0">
                              <a:latin typeface="Cambria Math"/>
                            </a:rPr>
                            <m:t>2</m:t>
                          </m:r>
                        </m:sup>
                      </m:sSup>
                    </m:oMath>
                  </m:oMathPara>
                </a14:m>
                <a:endParaRPr lang="en-GB" sz="1400" dirty="0"/>
              </a:p>
            </p:txBody>
          </p:sp>
        </mc:Choice>
        <mc:Fallback xmlns="">
          <p:sp>
            <p:nvSpPr>
              <p:cNvPr id="65" name="TextBox 64"/>
              <p:cNvSpPr txBox="1">
                <a:spLocks noRot="1" noChangeAspect="1" noMove="1" noResize="1" noEditPoints="1" noAdjustHandles="1" noChangeArrowheads="1" noChangeShapeType="1" noTextEdit="1"/>
              </p:cNvSpPr>
              <p:nvPr/>
            </p:nvSpPr>
            <p:spPr>
              <a:xfrm>
                <a:off x="3810000" y="4953000"/>
                <a:ext cx="1744260" cy="495649"/>
              </a:xfrm>
              <a:prstGeom prst="rect">
                <a:avLst/>
              </a:prstGeom>
              <a:blipFill rotWithShape="1">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6" name="TextBox 65"/>
              <p:cNvSpPr txBox="1"/>
              <p:nvPr/>
            </p:nvSpPr>
            <p:spPr>
              <a:xfrm>
                <a:off x="3810000" y="5562600"/>
                <a:ext cx="97462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𝐾𝐸</m:t>
                      </m:r>
                      <m:r>
                        <a:rPr lang="en-GB" sz="1400" b="0" i="1" smtClean="0">
                          <a:latin typeface="Cambria Math"/>
                        </a:rPr>
                        <m:t>=48</m:t>
                      </m:r>
                      <m:r>
                        <a:rPr lang="en-GB" sz="1400" b="0" i="1" smtClean="0">
                          <a:latin typeface="Cambria Math"/>
                        </a:rPr>
                        <m:t>𝐽</m:t>
                      </m:r>
                    </m:oMath>
                  </m:oMathPara>
                </a14:m>
                <a:endParaRPr lang="en-GB" sz="1400" dirty="0"/>
              </a:p>
            </p:txBody>
          </p:sp>
        </mc:Choice>
        <mc:Fallback xmlns="">
          <p:sp>
            <p:nvSpPr>
              <p:cNvPr id="66" name="TextBox 65"/>
              <p:cNvSpPr txBox="1">
                <a:spLocks noRot="1" noChangeAspect="1" noMove="1" noResize="1" noEditPoints="1" noAdjustHandles="1" noChangeArrowheads="1" noChangeShapeType="1" noTextEdit="1"/>
              </p:cNvSpPr>
              <p:nvPr/>
            </p:nvSpPr>
            <p:spPr>
              <a:xfrm>
                <a:off x="3810000" y="5562600"/>
                <a:ext cx="974626" cy="307777"/>
              </a:xfrm>
              <a:prstGeom prst="rect">
                <a:avLst/>
              </a:prstGeom>
              <a:blipFill rotWithShape="1">
                <a:blip r:embed="rId14"/>
                <a:stretch>
                  <a:fillRect b="-2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7" name="TextBox 66"/>
              <p:cNvSpPr txBox="1"/>
              <p:nvPr/>
            </p:nvSpPr>
            <p:spPr>
              <a:xfrm>
                <a:off x="6477000" y="4953000"/>
                <a:ext cx="1608004" cy="49564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𝐾𝐸</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1</m:t>
                          </m:r>
                        </m:num>
                        <m:den>
                          <m:r>
                            <a:rPr lang="en-GB" sz="1400" b="0" i="1" smtClean="0">
                              <a:latin typeface="Cambria Math"/>
                            </a:rPr>
                            <m:t>2</m:t>
                          </m:r>
                        </m:den>
                      </m:f>
                      <m:r>
                        <a:rPr lang="en-GB" sz="1400" b="0" i="1" smtClean="0">
                          <a:latin typeface="Cambria Math"/>
                        </a:rPr>
                        <m:t>(12)(</m:t>
                      </m:r>
                      <m:sSup>
                        <m:sSupPr>
                          <m:ctrlPr>
                            <a:rPr lang="en-GB" sz="1400" b="0" i="1" smtClean="0">
                              <a:latin typeface="Cambria Math" panose="02040503050406030204" pitchFamily="18" charset="0"/>
                            </a:rPr>
                          </m:ctrlPr>
                        </m:sSupPr>
                        <m:e>
                          <m:r>
                            <a:rPr lang="en-GB" sz="1400" b="0" i="1" smtClean="0">
                              <a:latin typeface="Cambria Math"/>
                            </a:rPr>
                            <m:t>20)</m:t>
                          </m:r>
                        </m:e>
                        <m:sup>
                          <m:r>
                            <a:rPr lang="en-GB" sz="1400" b="0" i="1" smtClean="0">
                              <a:latin typeface="Cambria Math"/>
                            </a:rPr>
                            <m:t>2</m:t>
                          </m:r>
                        </m:sup>
                      </m:sSup>
                    </m:oMath>
                  </m:oMathPara>
                </a14:m>
                <a:endParaRPr lang="en-GB" sz="1400" dirty="0"/>
              </a:p>
            </p:txBody>
          </p:sp>
        </mc:Choice>
        <mc:Fallback xmlns="">
          <p:sp>
            <p:nvSpPr>
              <p:cNvPr id="67" name="TextBox 66"/>
              <p:cNvSpPr txBox="1">
                <a:spLocks noRot="1" noChangeAspect="1" noMove="1" noResize="1" noEditPoints="1" noAdjustHandles="1" noChangeArrowheads="1" noChangeShapeType="1" noTextEdit="1"/>
              </p:cNvSpPr>
              <p:nvPr/>
            </p:nvSpPr>
            <p:spPr>
              <a:xfrm>
                <a:off x="6477000" y="4953000"/>
                <a:ext cx="1608004" cy="495649"/>
              </a:xfrm>
              <a:prstGeom prst="rect">
                <a:avLst/>
              </a:prstGeom>
              <a:blipFill rotWithShape="1">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8" name="TextBox 67"/>
              <p:cNvSpPr txBox="1"/>
              <p:nvPr/>
            </p:nvSpPr>
            <p:spPr>
              <a:xfrm>
                <a:off x="6477000" y="5562600"/>
                <a:ext cx="1173398"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𝐾𝐸</m:t>
                      </m:r>
                      <m:r>
                        <a:rPr lang="en-GB" sz="1400" b="0" i="1" smtClean="0">
                          <a:latin typeface="Cambria Math"/>
                        </a:rPr>
                        <m:t>=2400</m:t>
                      </m:r>
                      <m:r>
                        <a:rPr lang="en-GB" sz="1400" b="0" i="1" smtClean="0">
                          <a:latin typeface="Cambria Math"/>
                        </a:rPr>
                        <m:t>𝐽</m:t>
                      </m:r>
                    </m:oMath>
                  </m:oMathPara>
                </a14:m>
                <a:endParaRPr lang="en-GB" sz="1400" dirty="0"/>
              </a:p>
            </p:txBody>
          </p:sp>
        </mc:Choice>
        <mc:Fallback xmlns="">
          <p:sp>
            <p:nvSpPr>
              <p:cNvPr id="68" name="TextBox 67"/>
              <p:cNvSpPr txBox="1">
                <a:spLocks noRot="1" noChangeAspect="1" noMove="1" noResize="1" noEditPoints="1" noAdjustHandles="1" noChangeArrowheads="1" noChangeShapeType="1" noTextEdit="1"/>
              </p:cNvSpPr>
              <p:nvPr/>
            </p:nvSpPr>
            <p:spPr>
              <a:xfrm>
                <a:off x="6477000" y="5562600"/>
                <a:ext cx="1173398" cy="307777"/>
              </a:xfrm>
              <a:prstGeom prst="rect">
                <a:avLst/>
              </a:prstGeom>
              <a:blipFill rotWithShape="1">
                <a:blip r:embed="rId16"/>
                <a:stretch>
                  <a:fillRect b="-2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9" name="TextBox 68"/>
              <p:cNvSpPr txBox="1"/>
              <p:nvPr/>
            </p:nvSpPr>
            <p:spPr>
              <a:xfrm>
                <a:off x="6477000" y="4419600"/>
                <a:ext cx="1177566" cy="49564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𝐾𝐸</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1</m:t>
                          </m:r>
                        </m:num>
                        <m:den>
                          <m:r>
                            <a:rPr lang="en-GB" sz="1400" b="0" i="1" smtClean="0">
                              <a:latin typeface="Cambria Math"/>
                            </a:rPr>
                            <m:t>2</m:t>
                          </m:r>
                        </m:den>
                      </m:f>
                      <m:r>
                        <a:rPr lang="en-GB" sz="1400" b="0" i="1" smtClean="0">
                          <a:latin typeface="Cambria Math"/>
                        </a:rPr>
                        <m:t>𝑚</m:t>
                      </m:r>
                      <m:sSup>
                        <m:sSupPr>
                          <m:ctrlPr>
                            <a:rPr lang="en-GB" sz="1400" b="0" i="1" smtClean="0">
                              <a:latin typeface="Cambria Math" panose="02040503050406030204" pitchFamily="18" charset="0"/>
                            </a:rPr>
                          </m:ctrlPr>
                        </m:sSupPr>
                        <m:e>
                          <m:r>
                            <a:rPr lang="en-GB" sz="1400" b="0" i="1" smtClean="0">
                              <a:latin typeface="Cambria Math"/>
                            </a:rPr>
                            <m:t>𝑣</m:t>
                          </m:r>
                        </m:e>
                        <m:sup>
                          <m:r>
                            <a:rPr lang="en-GB" sz="1400" b="0" i="1" smtClean="0">
                              <a:latin typeface="Cambria Math"/>
                            </a:rPr>
                            <m:t>2</m:t>
                          </m:r>
                        </m:sup>
                      </m:sSup>
                    </m:oMath>
                  </m:oMathPara>
                </a14:m>
                <a:endParaRPr lang="en-GB" sz="1400" dirty="0"/>
              </a:p>
            </p:txBody>
          </p:sp>
        </mc:Choice>
        <mc:Fallback xmlns="">
          <p:sp>
            <p:nvSpPr>
              <p:cNvPr id="69" name="TextBox 68"/>
              <p:cNvSpPr txBox="1">
                <a:spLocks noRot="1" noChangeAspect="1" noMove="1" noResize="1" noEditPoints="1" noAdjustHandles="1" noChangeArrowheads="1" noChangeShapeType="1" noTextEdit="1"/>
              </p:cNvSpPr>
              <p:nvPr/>
            </p:nvSpPr>
            <p:spPr>
              <a:xfrm>
                <a:off x="6477000" y="4419600"/>
                <a:ext cx="1177566" cy="495649"/>
              </a:xfrm>
              <a:prstGeom prst="rect">
                <a:avLst/>
              </a:prstGeom>
              <a:blipFill rotWithShape="1">
                <a:blip r:embed="rId17"/>
                <a:stretch>
                  <a:fillRect b="-1235"/>
                </a:stretch>
              </a:blipFill>
            </p:spPr>
            <p:txBody>
              <a:bodyPr/>
              <a:lstStyle/>
              <a:p>
                <a:r>
                  <a:rPr lang="en-GB">
                    <a:noFill/>
                  </a:rPr>
                  <a:t> </a:t>
                </a:r>
              </a:p>
            </p:txBody>
          </p:sp>
        </mc:Fallback>
      </mc:AlternateContent>
      <p:sp>
        <p:nvSpPr>
          <p:cNvPr id="70" name="Arc 69"/>
          <p:cNvSpPr/>
          <p:nvPr/>
        </p:nvSpPr>
        <p:spPr>
          <a:xfrm>
            <a:off x="5181600" y="47244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1" name="TextBox 70"/>
          <p:cNvSpPr txBox="1"/>
          <p:nvPr/>
        </p:nvSpPr>
        <p:spPr>
          <a:xfrm>
            <a:off x="5410200" y="4648200"/>
            <a:ext cx="1219200" cy="523220"/>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baseline="-25000" dirty="0">
              <a:solidFill>
                <a:srgbClr val="FF0000"/>
              </a:solidFill>
              <a:latin typeface="Comic Sans MS" pitchFamily="66" charset="0"/>
            </a:endParaRPr>
          </a:p>
        </p:txBody>
      </p:sp>
      <p:sp>
        <p:nvSpPr>
          <p:cNvPr id="72" name="Arc 71"/>
          <p:cNvSpPr/>
          <p:nvPr/>
        </p:nvSpPr>
        <p:spPr>
          <a:xfrm>
            <a:off x="5181600" y="52578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3" name="Arc 72"/>
          <p:cNvSpPr/>
          <p:nvPr/>
        </p:nvSpPr>
        <p:spPr>
          <a:xfrm>
            <a:off x="7772400" y="47244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4" name="Arc 73"/>
          <p:cNvSpPr/>
          <p:nvPr/>
        </p:nvSpPr>
        <p:spPr>
          <a:xfrm>
            <a:off x="7772400" y="52578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5" name="TextBox 74"/>
          <p:cNvSpPr txBox="1"/>
          <p:nvPr/>
        </p:nvSpPr>
        <p:spPr>
          <a:xfrm>
            <a:off x="5638800" y="5334000"/>
            <a:ext cx="990600" cy="307777"/>
          </a:xfrm>
          <a:prstGeom prst="rect">
            <a:avLst/>
          </a:prstGeom>
          <a:noFill/>
        </p:spPr>
        <p:txBody>
          <a:bodyPr wrap="square" rtlCol="0">
            <a:spAutoFit/>
          </a:bodyPr>
          <a:lstStyle/>
          <a:p>
            <a:pPr algn="ctr"/>
            <a:r>
              <a:rPr lang="en-GB" sz="1400" dirty="0">
                <a:solidFill>
                  <a:srgbClr val="FF0000"/>
                </a:solidFill>
                <a:latin typeface="Comic Sans MS" pitchFamily="66" charset="0"/>
              </a:rPr>
              <a:t>Calculate</a:t>
            </a:r>
            <a:endParaRPr lang="en-GB" sz="1400" b="1" baseline="-25000" dirty="0">
              <a:solidFill>
                <a:srgbClr val="FF0000"/>
              </a:solidFill>
              <a:latin typeface="Comic Sans MS" pitchFamily="66" charset="0"/>
            </a:endParaRPr>
          </a:p>
        </p:txBody>
      </p:sp>
      <p:sp>
        <p:nvSpPr>
          <p:cNvPr id="76" name="TextBox 75"/>
          <p:cNvSpPr txBox="1"/>
          <p:nvPr/>
        </p:nvSpPr>
        <p:spPr>
          <a:xfrm>
            <a:off x="8001000" y="4648200"/>
            <a:ext cx="1219200" cy="523220"/>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baseline="-25000" dirty="0">
              <a:solidFill>
                <a:srgbClr val="FF0000"/>
              </a:solidFill>
              <a:latin typeface="Comic Sans MS" pitchFamily="66" charset="0"/>
            </a:endParaRPr>
          </a:p>
        </p:txBody>
      </p:sp>
      <p:sp>
        <p:nvSpPr>
          <p:cNvPr id="77" name="TextBox 76"/>
          <p:cNvSpPr txBox="1"/>
          <p:nvPr/>
        </p:nvSpPr>
        <p:spPr>
          <a:xfrm>
            <a:off x="8229600" y="5334000"/>
            <a:ext cx="990600" cy="307777"/>
          </a:xfrm>
          <a:prstGeom prst="rect">
            <a:avLst/>
          </a:prstGeom>
          <a:noFill/>
        </p:spPr>
        <p:txBody>
          <a:bodyPr wrap="square" rtlCol="0">
            <a:spAutoFit/>
          </a:bodyPr>
          <a:lstStyle/>
          <a:p>
            <a:pPr algn="ctr"/>
            <a:r>
              <a:rPr lang="en-GB" sz="1400" dirty="0">
                <a:solidFill>
                  <a:srgbClr val="FF0000"/>
                </a:solidFill>
                <a:latin typeface="Comic Sans MS" pitchFamily="66" charset="0"/>
              </a:rPr>
              <a:t>Calculate</a:t>
            </a:r>
            <a:endParaRPr lang="en-GB" sz="1400" b="1" baseline="-25000" dirty="0">
              <a:solidFill>
                <a:srgbClr val="FF0000"/>
              </a:solidFill>
              <a:latin typeface="Comic Sans MS" pitchFamily="66" charset="0"/>
            </a:endParaRPr>
          </a:p>
        </p:txBody>
      </p:sp>
      <p:sp>
        <p:nvSpPr>
          <p:cNvPr id="13" name="TextBox 12"/>
          <p:cNvSpPr txBox="1"/>
          <p:nvPr/>
        </p:nvSpPr>
        <p:spPr>
          <a:xfrm>
            <a:off x="2513659" y="6019800"/>
            <a:ext cx="6630341" cy="523220"/>
          </a:xfrm>
          <a:prstGeom prst="rect">
            <a:avLst/>
          </a:prstGeom>
          <a:noFill/>
        </p:spPr>
        <p:txBody>
          <a:bodyPr wrap="none" rtlCol="0">
            <a:spAutoFit/>
          </a:bodyPr>
          <a:lstStyle/>
          <a:p>
            <a:r>
              <a:rPr lang="en-GB" sz="1400" dirty="0">
                <a:solidFill>
                  <a:srgbClr val="FF0000"/>
                </a:solidFill>
                <a:latin typeface="Comic Sans MS" pitchFamily="66" charset="0"/>
              </a:rPr>
              <a:t>The total kinetic energy will be 2448J</a:t>
            </a:r>
          </a:p>
          <a:p>
            <a:r>
              <a:rPr lang="en-GB" sz="1400" dirty="0">
                <a:solidFill>
                  <a:srgbClr val="FF0000"/>
                </a:solidFill>
                <a:latin typeface="Comic Sans MS" pitchFamily="66" charset="0"/>
                <a:sym typeface="Wingdings" pitchFamily="2" charset="2"/>
              </a:rPr>
              <a:t> This has been generated from the chemical energy in the firing of the gun</a:t>
            </a:r>
            <a:endParaRPr lang="en-GB" sz="14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80" name="TextBox 79"/>
              <p:cNvSpPr txBox="1"/>
              <p:nvPr/>
            </p:nvSpPr>
            <p:spPr>
              <a:xfrm>
                <a:off x="457200" y="4648200"/>
                <a:ext cx="1440972"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𝐾𝐸</m:t>
                      </m:r>
                      <m:r>
                        <a:rPr lang="en-GB" sz="1400" b="0" i="1" smtClean="0">
                          <a:solidFill>
                            <a:srgbClr val="FF0000"/>
                          </a:solidFill>
                          <a:latin typeface="Cambria Math"/>
                        </a:rPr>
                        <m:t>(</m:t>
                      </m:r>
                      <m:r>
                        <a:rPr lang="en-GB" sz="1400" b="0" i="1" smtClean="0">
                          <a:solidFill>
                            <a:srgbClr val="FF0000"/>
                          </a:solidFill>
                          <a:latin typeface="Cambria Math"/>
                        </a:rPr>
                        <m:t>𝑔𝑢𝑛</m:t>
                      </m:r>
                      <m:r>
                        <a:rPr lang="en-GB" sz="1400" b="0" i="1" smtClean="0">
                          <a:solidFill>
                            <a:srgbClr val="FF0000"/>
                          </a:solidFill>
                          <a:latin typeface="Cambria Math"/>
                        </a:rPr>
                        <m:t>)=48</m:t>
                      </m:r>
                      <m:r>
                        <a:rPr lang="en-GB" sz="1400" b="0" i="1" smtClean="0">
                          <a:solidFill>
                            <a:srgbClr val="FF0000"/>
                          </a:solidFill>
                          <a:latin typeface="Cambria Math"/>
                        </a:rPr>
                        <m:t>𝐽</m:t>
                      </m:r>
                    </m:oMath>
                  </m:oMathPara>
                </a14:m>
                <a:endParaRPr lang="en-GB" sz="1400" dirty="0">
                  <a:solidFill>
                    <a:srgbClr val="FF0000"/>
                  </a:solidFill>
                </a:endParaRPr>
              </a:p>
            </p:txBody>
          </p:sp>
        </mc:Choice>
        <mc:Fallback xmlns="">
          <p:sp>
            <p:nvSpPr>
              <p:cNvPr id="80" name="TextBox 79"/>
              <p:cNvSpPr txBox="1">
                <a:spLocks noRot="1" noChangeAspect="1" noMove="1" noResize="1" noEditPoints="1" noAdjustHandles="1" noChangeArrowheads="1" noChangeShapeType="1" noTextEdit="1"/>
              </p:cNvSpPr>
              <p:nvPr/>
            </p:nvSpPr>
            <p:spPr>
              <a:xfrm>
                <a:off x="457200" y="4648200"/>
                <a:ext cx="1440972" cy="307777"/>
              </a:xfrm>
              <a:prstGeom prst="rect">
                <a:avLst/>
              </a:prstGeom>
              <a:blipFill rotWithShape="1">
                <a:blip r:embed="rId18"/>
                <a:stretch>
                  <a:fillRect b="-6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1" name="TextBox 80"/>
              <p:cNvSpPr txBox="1"/>
              <p:nvPr/>
            </p:nvSpPr>
            <p:spPr>
              <a:xfrm>
                <a:off x="2057400" y="4648200"/>
                <a:ext cx="1711302"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𝐾𝐸</m:t>
                      </m:r>
                      <m:r>
                        <a:rPr lang="en-GB" sz="1400" b="0" i="1" smtClean="0">
                          <a:solidFill>
                            <a:srgbClr val="FF0000"/>
                          </a:solidFill>
                          <a:latin typeface="Cambria Math"/>
                        </a:rPr>
                        <m:t>(</m:t>
                      </m:r>
                      <m:r>
                        <a:rPr lang="en-GB" sz="1400" b="0" i="1" smtClean="0">
                          <a:solidFill>
                            <a:srgbClr val="FF0000"/>
                          </a:solidFill>
                          <a:latin typeface="Cambria Math"/>
                        </a:rPr>
                        <m:t>𝑠h𝑒𝑙𝑙</m:t>
                      </m:r>
                      <m:r>
                        <a:rPr lang="en-GB" sz="1400" b="0" i="1" smtClean="0">
                          <a:solidFill>
                            <a:srgbClr val="FF0000"/>
                          </a:solidFill>
                          <a:latin typeface="Cambria Math"/>
                        </a:rPr>
                        <m:t>)=2400</m:t>
                      </m:r>
                      <m:r>
                        <a:rPr lang="en-GB" sz="1400" b="0" i="1" smtClean="0">
                          <a:solidFill>
                            <a:srgbClr val="FF0000"/>
                          </a:solidFill>
                          <a:latin typeface="Cambria Math"/>
                        </a:rPr>
                        <m:t>𝐽</m:t>
                      </m:r>
                    </m:oMath>
                  </m:oMathPara>
                </a14:m>
                <a:endParaRPr lang="en-GB" sz="1400" dirty="0">
                  <a:solidFill>
                    <a:srgbClr val="FF0000"/>
                  </a:solidFill>
                </a:endParaRPr>
              </a:p>
            </p:txBody>
          </p:sp>
        </mc:Choice>
        <mc:Fallback xmlns="">
          <p:sp>
            <p:nvSpPr>
              <p:cNvPr id="81" name="TextBox 80"/>
              <p:cNvSpPr txBox="1">
                <a:spLocks noRot="1" noChangeAspect="1" noMove="1" noResize="1" noEditPoints="1" noAdjustHandles="1" noChangeArrowheads="1" noChangeShapeType="1" noTextEdit="1"/>
              </p:cNvSpPr>
              <p:nvPr/>
            </p:nvSpPr>
            <p:spPr>
              <a:xfrm>
                <a:off x="2057400" y="4648200"/>
                <a:ext cx="1711302" cy="307777"/>
              </a:xfrm>
              <a:prstGeom prst="rect">
                <a:avLst/>
              </a:prstGeom>
              <a:blipFill rotWithShape="1">
                <a:blip r:embed="rId19"/>
                <a:stretch>
                  <a:fillRect b="-6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9" name="TextBox 78"/>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79" name="TextBox 78"/>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2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2" name="TextBox 81"/>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82" name="TextBox 81"/>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2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3" name="TextBox 82"/>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83" name="TextBox 82"/>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2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4" name="TextBox 83"/>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84" name="TextBox 83"/>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2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5" name="TextBox 84"/>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85" name="TextBox 84"/>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24"/>
                <a:stretch>
                  <a:fillRect b="-3846"/>
                </a:stretch>
              </a:blipFill>
            </p:spPr>
            <p:txBody>
              <a:bodyPr/>
              <a:lstStyle/>
              <a:p>
                <a:r>
                  <a:rPr lang="en-GB">
                    <a:noFill/>
                  </a:rPr>
                  <a:t> </a:t>
                </a:r>
              </a:p>
            </p:txBody>
          </p:sp>
        </mc:Fallback>
      </mc:AlternateContent>
      <p:sp>
        <p:nvSpPr>
          <p:cNvPr id="86" name="TextBox 85"/>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25"/>
              </a:rPr>
              <a:t>Applet for collision demonstrations</a:t>
            </a:r>
            <a:endParaRPr lang="en-GB" sz="1400" dirty="0">
              <a:latin typeface="Comic Sans MS" pitchFamily="66" charset="0"/>
            </a:endParaRPr>
          </a:p>
        </p:txBody>
      </p:sp>
      <p:sp>
        <p:nvSpPr>
          <p:cNvPr id="87"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88" name="テキスト ボックス 3">
            <a:extLst>
              <a:ext uri="{FF2B5EF4-FFF2-40B4-BE49-F238E27FC236}">
                <a16:creationId xmlns:a16="http://schemas.microsoft.com/office/drawing/2014/main" id="{6B541AC0-0713-47D7-9D98-F34D1BB5D915}"/>
              </a:ext>
            </a:extLst>
          </p:cNvPr>
          <p:cNvSpPr txBox="1"/>
          <p:nvPr/>
        </p:nvSpPr>
        <p:spPr>
          <a:xfrm>
            <a:off x="8649954" y="6488668"/>
            <a:ext cx="471604" cy="369332"/>
          </a:xfrm>
          <a:prstGeom prst="rect">
            <a:avLst/>
          </a:prstGeom>
          <a:noFill/>
        </p:spPr>
        <p:txBody>
          <a:bodyPr wrap="none" rtlCol="0">
            <a:spAutoFit/>
          </a:bodyPr>
          <a:lstStyle/>
          <a:p>
            <a:r>
              <a:rPr lang="en-US" dirty="0">
                <a:latin typeface="Comic Sans MS" panose="030F0702030302020204" pitchFamily="66" charset="0"/>
              </a:rPr>
              <a:t>4C</a:t>
            </a:r>
            <a:endParaRPr lang="en-GB"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516512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nodeType="clickEffect">
                                  <p:stCondLst>
                                    <p:cond delay="0"/>
                                  </p:stCondLst>
                                  <p:childTnLst>
                                    <p:animEffect transition="out" filter="blinds(horizontal)">
                                      <p:cBhvr>
                                        <p:cTn id="6" dur="500"/>
                                        <p:tgtEl>
                                          <p:spTgt spid="37"/>
                                        </p:tgtEl>
                                      </p:cBhvr>
                                    </p:animEffect>
                                    <p:set>
                                      <p:cBhvr>
                                        <p:cTn id="7" dur="1" fill="hold">
                                          <p:stCondLst>
                                            <p:cond delay="499"/>
                                          </p:stCondLst>
                                        </p:cTn>
                                        <p:tgtEl>
                                          <p:spTgt spid="37"/>
                                        </p:tgtEl>
                                        <p:attrNameLst>
                                          <p:attrName>style.visibility</p:attrName>
                                        </p:attrNameLst>
                                      </p:cBhvr>
                                      <p:to>
                                        <p:strVal val="hidden"/>
                                      </p:to>
                                    </p:set>
                                  </p:childTnLst>
                                </p:cTn>
                              </p:par>
                              <p:par>
                                <p:cTn id="8" presetID="3" presetClass="exit" presetSubtype="10" fill="hold" grpId="0" nodeType="withEffect">
                                  <p:stCondLst>
                                    <p:cond delay="0"/>
                                  </p:stCondLst>
                                  <p:childTnLst>
                                    <p:animEffect transition="out" filter="blinds(horizontal)">
                                      <p:cBhvr>
                                        <p:cTn id="9" dur="500"/>
                                        <p:tgtEl>
                                          <p:spTgt spid="38"/>
                                        </p:tgtEl>
                                      </p:cBhvr>
                                    </p:animEffect>
                                    <p:set>
                                      <p:cBhvr>
                                        <p:cTn id="10" dur="1" fill="hold">
                                          <p:stCondLst>
                                            <p:cond delay="499"/>
                                          </p:stCondLst>
                                        </p:cTn>
                                        <p:tgtEl>
                                          <p:spTgt spid="38"/>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57"/>
                                        </p:tgtEl>
                                        <p:attrNameLst>
                                          <p:attrName>style.visibility</p:attrName>
                                        </p:attrNameLst>
                                      </p:cBhvr>
                                      <p:to>
                                        <p:strVal val="visible"/>
                                      </p:to>
                                    </p:set>
                                    <p:animEffect transition="in" filter="blinds(horizontal)">
                                      <p:cBhvr>
                                        <p:cTn id="15" dur="500"/>
                                        <p:tgtEl>
                                          <p:spTgt spid="57"/>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58"/>
                                        </p:tgtEl>
                                        <p:attrNameLst>
                                          <p:attrName>style.visibility</p:attrName>
                                        </p:attrNameLst>
                                      </p:cBhvr>
                                      <p:to>
                                        <p:strVal val="visible"/>
                                      </p:to>
                                    </p:set>
                                    <p:animEffect transition="in" filter="blinds(horizontal)">
                                      <p:cBhvr>
                                        <p:cTn id="18" dur="500"/>
                                        <p:tgtEl>
                                          <p:spTgt spid="58"/>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12">
                                            <p:txEl>
                                              <p:pRg st="0" end="0"/>
                                            </p:txEl>
                                          </p:spTgt>
                                        </p:tgtEl>
                                        <p:attrNameLst>
                                          <p:attrName>style.visibility</p:attrName>
                                        </p:attrNameLst>
                                      </p:cBhvr>
                                      <p:to>
                                        <p:strVal val="visible"/>
                                      </p:to>
                                    </p:set>
                                    <p:animEffect transition="in" filter="blinds(horizontal)">
                                      <p:cBhvr>
                                        <p:cTn id="23" dur="500"/>
                                        <p:tgtEl>
                                          <p:spTgt spid="12">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12">
                                            <p:txEl>
                                              <p:pRg st="1" end="1"/>
                                            </p:txEl>
                                          </p:spTgt>
                                        </p:tgtEl>
                                        <p:attrNameLst>
                                          <p:attrName>style.visibility</p:attrName>
                                        </p:attrNameLst>
                                      </p:cBhvr>
                                      <p:to>
                                        <p:strVal val="visible"/>
                                      </p:to>
                                    </p:set>
                                    <p:animEffect transition="in" filter="blinds(horizontal)">
                                      <p:cBhvr>
                                        <p:cTn id="28" dur="500"/>
                                        <p:tgtEl>
                                          <p:spTgt spid="12">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61"/>
                                        </p:tgtEl>
                                        <p:attrNameLst>
                                          <p:attrName>style.visibility</p:attrName>
                                        </p:attrNameLst>
                                      </p:cBhvr>
                                      <p:to>
                                        <p:strVal val="visible"/>
                                      </p:to>
                                    </p:set>
                                    <p:animEffect transition="in" filter="blinds(horizontal)">
                                      <p:cBhvr>
                                        <p:cTn id="33" dur="500"/>
                                        <p:tgtEl>
                                          <p:spTgt spid="61"/>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62"/>
                                        </p:tgtEl>
                                        <p:attrNameLst>
                                          <p:attrName>style.visibility</p:attrName>
                                        </p:attrNameLst>
                                      </p:cBhvr>
                                      <p:to>
                                        <p:strVal val="visible"/>
                                      </p:to>
                                    </p:set>
                                    <p:animEffect transition="in" filter="blinds(horizontal)">
                                      <p:cBhvr>
                                        <p:cTn id="38" dur="500"/>
                                        <p:tgtEl>
                                          <p:spTgt spid="62"/>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64"/>
                                        </p:tgtEl>
                                        <p:attrNameLst>
                                          <p:attrName>style.visibility</p:attrName>
                                        </p:attrNameLst>
                                      </p:cBhvr>
                                      <p:to>
                                        <p:strVal val="visible"/>
                                      </p:to>
                                    </p:set>
                                    <p:animEffect transition="in" filter="blinds(horizontal)">
                                      <p:cBhvr>
                                        <p:cTn id="43" dur="500"/>
                                        <p:tgtEl>
                                          <p:spTgt spid="64"/>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70"/>
                                        </p:tgtEl>
                                        <p:attrNameLst>
                                          <p:attrName>style.visibility</p:attrName>
                                        </p:attrNameLst>
                                      </p:cBhvr>
                                      <p:to>
                                        <p:strVal val="visible"/>
                                      </p:to>
                                    </p:set>
                                    <p:animEffect transition="in" filter="blinds(horizontal)">
                                      <p:cBhvr>
                                        <p:cTn id="48" dur="500"/>
                                        <p:tgtEl>
                                          <p:spTgt spid="70"/>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71"/>
                                        </p:tgtEl>
                                        <p:attrNameLst>
                                          <p:attrName>style.visibility</p:attrName>
                                        </p:attrNameLst>
                                      </p:cBhvr>
                                      <p:to>
                                        <p:strVal val="visible"/>
                                      </p:to>
                                    </p:set>
                                    <p:animEffect transition="in" filter="blinds(horizontal)">
                                      <p:cBhvr>
                                        <p:cTn id="53" dur="500"/>
                                        <p:tgtEl>
                                          <p:spTgt spid="71"/>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65"/>
                                        </p:tgtEl>
                                        <p:attrNameLst>
                                          <p:attrName>style.visibility</p:attrName>
                                        </p:attrNameLst>
                                      </p:cBhvr>
                                      <p:to>
                                        <p:strVal val="visible"/>
                                      </p:to>
                                    </p:set>
                                    <p:animEffect transition="in" filter="blinds(horizontal)">
                                      <p:cBhvr>
                                        <p:cTn id="58" dur="500"/>
                                        <p:tgtEl>
                                          <p:spTgt spid="65"/>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72"/>
                                        </p:tgtEl>
                                        <p:attrNameLst>
                                          <p:attrName>style.visibility</p:attrName>
                                        </p:attrNameLst>
                                      </p:cBhvr>
                                      <p:to>
                                        <p:strVal val="visible"/>
                                      </p:to>
                                    </p:set>
                                    <p:animEffect transition="in" filter="blinds(horizontal)">
                                      <p:cBhvr>
                                        <p:cTn id="63" dur="500"/>
                                        <p:tgtEl>
                                          <p:spTgt spid="72"/>
                                        </p:tgtEl>
                                      </p:cBhvr>
                                    </p:animEffect>
                                  </p:childTnLst>
                                </p:cTn>
                              </p:par>
                            </p:childTnLst>
                          </p:cTn>
                        </p:par>
                      </p:childTnLst>
                    </p:cTn>
                  </p:par>
                  <p:par>
                    <p:cTn id="64" fill="hold">
                      <p:stCondLst>
                        <p:cond delay="indefinite"/>
                      </p:stCondLst>
                      <p:childTnLst>
                        <p:par>
                          <p:cTn id="65" fill="hold">
                            <p:stCondLst>
                              <p:cond delay="0"/>
                            </p:stCondLst>
                            <p:childTnLst>
                              <p:par>
                                <p:cTn id="66" presetID="3" presetClass="entr" presetSubtype="10" fill="hold" grpId="0" nodeType="clickEffect">
                                  <p:stCondLst>
                                    <p:cond delay="0"/>
                                  </p:stCondLst>
                                  <p:childTnLst>
                                    <p:set>
                                      <p:cBhvr>
                                        <p:cTn id="67" dur="1" fill="hold">
                                          <p:stCondLst>
                                            <p:cond delay="0"/>
                                          </p:stCondLst>
                                        </p:cTn>
                                        <p:tgtEl>
                                          <p:spTgt spid="75"/>
                                        </p:tgtEl>
                                        <p:attrNameLst>
                                          <p:attrName>style.visibility</p:attrName>
                                        </p:attrNameLst>
                                      </p:cBhvr>
                                      <p:to>
                                        <p:strVal val="visible"/>
                                      </p:to>
                                    </p:set>
                                    <p:animEffect transition="in" filter="blinds(horizontal)">
                                      <p:cBhvr>
                                        <p:cTn id="68" dur="500"/>
                                        <p:tgtEl>
                                          <p:spTgt spid="75"/>
                                        </p:tgtEl>
                                      </p:cBhvr>
                                    </p:animEffect>
                                  </p:childTnLst>
                                </p:cTn>
                              </p:par>
                            </p:childTnLst>
                          </p:cTn>
                        </p:par>
                      </p:childTnLst>
                    </p:cTn>
                  </p:par>
                  <p:par>
                    <p:cTn id="69" fill="hold">
                      <p:stCondLst>
                        <p:cond delay="indefinite"/>
                      </p:stCondLst>
                      <p:childTnLst>
                        <p:par>
                          <p:cTn id="70" fill="hold">
                            <p:stCondLst>
                              <p:cond delay="0"/>
                            </p:stCondLst>
                            <p:childTnLst>
                              <p:par>
                                <p:cTn id="71" presetID="3" presetClass="entr" presetSubtype="10" fill="hold" grpId="0" nodeType="clickEffect">
                                  <p:stCondLst>
                                    <p:cond delay="0"/>
                                  </p:stCondLst>
                                  <p:childTnLst>
                                    <p:set>
                                      <p:cBhvr>
                                        <p:cTn id="72" dur="1" fill="hold">
                                          <p:stCondLst>
                                            <p:cond delay="0"/>
                                          </p:stCondLst>
                                        </p:cTn>
                                        <p:tgtEl>
                                          <p:spTgt spid="66"/>
                                        </p:tgtEl>
                                        <p:attrNameLst>
                                          <p:attrName>style.visibility</p:attrName>
                                        </p:attrNameLst>
                                      </p:cBhvr>
                                      <p:to>
                                        <p:strVal val="visible"/>
                                      </p:to>
                                    </p:set>
                                    <p:animEffect transition="in" filter="blinds(horizontal)">
                                      <p:cBhvr>
                                        <p:cTn id="73" dur="500"/>
                                        <p:tgtEl>
                                          <p:spTgt spid="66"/>
                                        </p:tgtEl>
                                      </p:cBhvr>
                                    </p:animEffect>
                                  </p:childTnLst>
                                </p:cTn>
                              </p:par>
                            </p:childTnLst>
                          </p:cTn>
                        </p:par>
                      </p:childTnLst>
                    </p:cTn>
                  </p:par>
                  <p:par>
                    <p:cTn id="74" fill="hold">
                      <p:stCondLst>
                        <p:cond delay="indefinite"/>
                      </p:stCondLst>
                      <p:childTnLst>
                        <p:par>
                          <p:cTn id="75" fill="hold">
                            <p:stCondLst>
                              <p:cond delay="0"/>
                            </p:stCondLst>
                            <p:childTnLst>
                              <p:par>
                                <p:cTn id="76" presetID="3" presetClass="entr" presetSubtype="10" fill="hold" grpId="0" nodeType="clickEffect">
                                  <p:stCondLst>
                                    <p:cond delay="0"/>
                                  </p:stCondLst>
                                  <p:childTnLst>
                                    <p:set>
                                      <p:cBhvr>
                                        <p:cTn id="77" dur="1" fill="hold">
                                          <p:stCondLst>
                                            <p:cond delay="0"/>
                                          </p:stCondLst>
                                        </p:cTn>
                                        <p:tgtEl>
                                          <p:spTgt spid="63"/>
                                        </p:tgtEl>
                                        <p:attrNameLst>
                                          <p:attrName>style.visibility</p:attrName>
                                        </p:attrNameLst>
                                      </p:cBhvr>
                                      <p:to>
                                        <p:strVal val="visible"/>
                                      </p:to>
                                    </p:set>
                                    <p:animEffect transition="in" filter="blinds(horizontal)">
                                      <p:cBhvr>
                                        <p:cTn id="78" dur="500"/>
                                        <p:tgtEl>
                                          <p:spTgt spid="63"/>
                                        </p:tgtEl>
                                      </p:cBhvr>
                                    </p:animEffect>
                                  </p:childTnLst>
                                </p:cTn>
                              </p:par>
                            </p:childTnLst>
                          </p:cTn>
                        </p:par>
                      </p:childTnLst>
                    </p:cTn>
                  </p:par>
                  <p:par>
                    <p:cTn id="79" fill="hold">
                      <p:stCondLst>
                        <p:cond delay="indefinite"/>
                      </p:stCondLst>
                      <p:childTnLst>
                        <p:par>
                          <p:cTn id="80" fill="hold">
                            <p:stCondLst>
                              <p:cond delay="0"/>
                            </p:stCondLst>
                            <p:childTnLst>
                              <p:par>
                                <p:cTn id="81" presetID="3" presetClass="entr" presetSubtype="10" fill="hold" grpId="0" nodeType="clickEffect">
                                  <p:stCondLst>
                                    <p:cond delay="0"/>
                                  </p:stCondLst>
                                  <p:childTnLst>
                                    <p:set>
                                      <p:cBhvr>
                                        <p:cTn id="82" dur="1" fill="hold">
                                          <p:stCondLst>
                                            <p:cond delay="0"/>
                                          </p:stCondLst>
                                        </p:cTn>
                                        <p:tgtEl>
                                          <p:spTgt spid="69"/>
                                        </p:tgtEl>
                                        <p:attrNameLst>
                                          <p:attrName>style.visibility</p:attrName>
                                        </p:attrNameLst>
                                      </p:cBhvr>
                                      <p:to>
                                        <p:strVal val="visible"/>
                                      </p:to>
                                    </p:set>
                                    <p:animEffect transition="in" filter="blinds(horizontal)">
                                      <p:cBhvr>
                                        <p:cTn id="83" dur="500"/>
                                        <p:tgtEl>
                                          <p:spTgt spid="69"/>
                                        </p:tgtEl>
                                      </p:cBhvr>
                                    </p:animEffect>
                                  </p:childTnLst>
                                </p:cTn>
                              </p:par>
                            </p:childTnLst>
                          </p:cTn>
                        </p:par>
                      </p:childTnLst>
                    </p:cTn>
                  </p:par>
                  <p:par>
                    <p:cTn id="84" fill="hold">
                      <p:stCondLst>
                        <p:cond delay="indefinite"/>
                      </p:stCondLst>
                      <p:childTnLst>
                        <p:par>
                          <p:cTn id="85" fill="hold">
                            <p:stCondLst>
                              <p:cond delay="0"/>
                            </p:stCondLst>
                            <p:childTnLst>
                              <p:par>
                                <p:cTn id="86" presetID="3" presetClass="entr" presetSubtype="10" fill="hold" grpId="0" nodeType="clickEffect">
                                  <p:stCondLst>
                                    <p:cond delay="0"/>
                                  </p:stCondLst>
                                  <p:childTnLst>
                                    <p:set>
                                      <p:cBhvr>
                                        <p:cTn id="87" dur="1" fill="hold">
                                          <p:stCondLst>
                                            <p:cond delay="0"/>
                                          </p:stCondLst>
                                        </p:cTn>
                                        <p:tgtEl>
                                          <p:spTgt spid="73"/>
                                        </p:tgtEl>
                                        <p:attrNameLst>
                                          <p:attrName>style.visibility</p:attrName>
                                        </p:attrNameLst>
                                      </p:cBhvr>
                                      <p:to>
                                        <p:strVal val="visible"/>
                                      </p:to>
                                    </p:set>
                                    <p:animEffect transition="in" filter="blinds(horizontal)">
                                      <p:cBhvr>
                                        <p:cTn id="88" dur="500"/>
                                        <p:tgtEl>
                                          <p:spTgt spid="73"/>
                                        </p:tgtEl>
                                      </p:cBhvr>
                                    </p:animEffect>
                                  </p:childTnLst>
                                </p:cTn>
                              </p:par>
                            </p:childTnLst>
                          </p:cTn>
                        </p:par>
                      </p:childTnLst>
                    </p:cTn>
                  </p:par>
                  <p:par>
                    <p:cTn id="89" fill="hold">
                      <p:stCondLst>
                        <p:cond delay="indefinite"/>
                      </p:stCondLst>
                      <p:childTnLst>
                        <p:par>
                          <p:cTn id="90" fill="hold">
                            <p:stCondLst>
                              <p:cond delay="0"/>
                            </p:stCondLst>
                            <p:childTnLst>
                              <p:par>
                                <p:cTn id="91" presetID="3" presetClass="entr" presetSubtype="10" fill="hold" grpId="0" nodeType="clickEffect">
                                  <p:stCondLst>
                                    <p:cond delay="0"/>
                                  </p:stCondLst>
                                  <p:childTnLst>
                                    <p:set>
                                      <p:cBhvr>
                                        <p:cTn id="92" dur="1" fill="hold">
                                          <p:stCondLst>
                                            <p:cond delay="0"/>
                                          </p:stCondLst>
                                        </p:cTn>
                                        <p:tgtEl>
                                          <p:spTgt spid="76"/>
                                        </p:tgtEl>
                                        <p:attrNameLst>
                                          <p:attrName>style.visibility</p:attrName>
                                        </p:attrNameLst>
                                      </p:cBhvr>
                                      <p:to>
                                        <p:strVal val="visible"/>
                                      </p:to>
                                    </p:set>
                                    <p:animEffect transition="in" filter="blinds(horizontal)">
                                      <p:cBhvr>
                                        <p:cTn id="93" dur="500"/>
                                        <p:tgtEl>
                                          <p:spTgt spid="76"/>
                                        </p:tgtEl>
                                      </p:cBhvr>
                                    </p:animEffect>
                                  </p:childTnLst>
                                </p:cTn>
                              </p:par>
                            </p:childTnLst>
                          </p:cTn>
                        </p:par>
                      </p:childTnLst>
                    </p:cTn>
                  </p:par>
                  <p:par>
                    <p:cTn id="94" fill="hold">
                      <p:stCondLst>
                        <p:cond delay="indefinite"/>
                      </p:stCondLst>
                      <p:childTnLst>
                        <p:par>
                          <p:cTn id="95" fill="hold">
                            <p:stCondLst>
                              <p:cond delay="0"/>
                            </p:stCondLst>
                            <p:childTnLst>
                              <p:par>
                                <p:cTn id="96" presetID="3" presetClass="entr" presetSubtype="10" fill="hold" grpId="0" nodeType="clickEffect">
                                  <p:stCondLst>
                                    <p:cond delay="0"/>
                                  </p:stCondLst>
                                  <p:childTnLst>
                                    <p:set>
                                      <p:cBhvr>
                                        <p:cTn id="97" dur="1" fill="hold">
                                          <p:stCondLst>
                                            <p:cond delay="0"/>
                                          </p:stCondLst>
                                        </p:cTn>
                                        <p:tgtEl>
                                          <p:spTgt spid="67"/>
                                        </p:tgtEl>
                                        <p:attrNameLst>
                                          <p:attrName>style.visibility</p:attrName>
                                        </p:attrNameLst>
                                      </p:cBhvr>
                                      <p:to>
                                        <p:strVal val="visible"/>
                                      </p:to>
                                    </p:set>
                                    <p:animEffect transition="in" filter="blinds(horizontal)">
                                      <p:cBhvr>
                                        <p:cTn id="98" dur="500"/>
                                        <p:tgtEl>
                                          <p:spTgt spid="67"/>
                                        </p:tgtEl>
                                      </p:cBhvr>
                                    </p:animEffect>
                                  </p:childTnLst>
                                </p:cTn>
                              </p:par>
                            </p:childTnLst>
                          </p:cTn>
                        </p:par>
                      </p:childTnLst>
                    </p:cTn>
                  </p:par>
                  <p:par>
                    <p:cTn id="99" fill="hold">
                      <p:stCondLst>
                        <p:cond delay="indefinite"/>
                      </p:stCondLst>
                      <p:childTnLst>
                        <p:par>
                          <p:cTn id="100" fill="hold">
                            <p:stCondLst>
                              <p:cond delay="0"/>
                            </p:stCondLst>
                            <p:childTnLst>
                              <p:par>
                                <p:cTn id="101" presetID="3" presetClass="entr" presetSubtype="10" fill="hold" grpId="0" nodeType="clickEffect">
                                  <p:stCondLst>
                                    <p:cond delay="0"/>
                                  </p:stCondLst>
                                  <p:childTnLst>
                                    <p:set>
                                      <p:cBhvr>
                                        <p:cTn id="102" dur="1" fill="hold">
                                          <p:stCondLst>
                                            <p:cond delay="0"/>
                                          </p:stCondLst>
                                        </p:cTn>
                                        <p:tgtEl>
                                          <p:spTgt spid="74"/>
                                        </p:tgtEl>
                                        <p:attrNameLst>
                                          <p:attrName>style.visibility</p:attrName>
                                        </p:attrNameLst>
                                      </p:cBhvr>
                                      <p:to>
                                        <p:strVal val="visible"/>
                                      </p:to>
                                    </p:set>
                                    <p:animEffect transition="in" filter="blinds(horizontal)">
                                      <p:cBhvr>
                                        <p:cTn id="103" dur="500"/>
                                        <p:tgtEl>
                                          <p:spTgt spid="74"/>
                                        </p:tgtEl>
                                      </p:cBhvr>
                                    </p:animEffect>
                                  </p:childTnLst>
                                </p:cTn>
                              </p:par>
                            </p:childTnLst>
                          </p:cTn>
                        </p:par>
                      </p:childTnLst>
                    </p:cTn>
                  </p:par>
                  <p:par>
                    <p:cTn id="104" fill="hold">
                      <p:stCondLst>
                        <p:cond delay="indefinite"/>
                      </p:stCondLst>
                      <p:childTnLst>
                        <p:par>
                          <p:cTn id="105" fill="hold">
                            <p:stCondLst>
                              <p:cond delay="0"/>
                            </p:stCondLst>
                            <p:childTnLst>
                              <p:par>
                                <p:cTn id="106" presetID="3" presetClass="entr" presetSubtype="10" fill="hold" grpId="0" nodeType="clickEffect">
                                  <p:stCondLst>
                                    <p:cond delay="0"/>
                                  </p:stCondLst>
                                  <p:childTnLst>
                                    <p:set>
                                      <p:cBhvr>
                                        <p:cTn id="107" dur="1" fill="hold">
                                          <p:stCondLst>
                                            <p:cond delay="0"/>
                                          </p:stCondLst>
                                        </p:cTn>
                                        <p:tgtEl>
                                          <p:spTgt spid="77"/>
                                        </p:tgtEl>
                                        <p:attrNameLst>
                                          <p:attrName>style.visibility</p:attrName>
                                        </p:attrNameLst>
                                      </p:cBhvr>
                                      <p:to>
                                        <p:strVal val="visible"/>
                                      </p:to>
                                    </p:set>
                                    <p:animEffect transition="in" filter="blinds(horizontal)">
                                      <p:cBhvr>
                                        <p:cTn id="108" dur="500"/>
                                        <p:tgtEl>
                                          <p:spTgt spid="77"/>
                                        </p:tgtEl>
                                      </p:cBhvr>
                                    </p:animEffect>
                                  </p:childTnLst>
                                </p:cTn>
                              </p:par>
                            </p:childTnLst>
                          </p:cTn>
                        </p:par>
                      </p:childTnLst>
                    </p:cTn>
                  </p:par>
                  <p:par>
                    <p:cTn id="109" fill="hold">
                      <p:stCondLst>
                        <p:cond delay="indefinite"/>
                      </p:stCondLst>
                      <p:childTnLst>
                        <p:par>
                          <p:cTn id="110" fill="hold">
                            <p:stCondLst>
                              <p:cond delay="0"/>
                            </p:stCondLst>
                            <p:childTnLst>
                              <p:par>
                                <p:cTn id="111" presetID="3" presetClass="entr" presetSubtype="10" fill="hold" grpId="0" nodeType="clickEffect">
                                  <p:stCondLst>
                                    <p:cond delay="0"/>
                                  </p:stCondLst>
                                  <p:childTnLst>
                                    <p:set>
                                      <p:cBhvr>
                                        <p:cTn id="112" dur="1" fill="hold">
                                          <p:stCondLst>
                                            <p:cond delay="0"/>
                                          </p:stCondLst>
                                        </p:cTn>
                                        <p:tgtEl>
                                          <p:spTgt spid="68"/>
                                        </p:tgtEl>
                                        <p:attrNameLst>
                                          <p:attrName>style.visibility</p:attrName>
                                        </p:attrNameLst>
                                      </p:cBhvr>
                                      <p:to>
                                        <p:strVal val="visible"/>
                                      </p:to>
                                    </p:set>
                                    <p:animEffect transition="in" filter="blinds(horizontal)">
                                      <p:cBhvr>
                                        <p:cTn id="113" dur="500"/>
                                        <p:tgtEl>
                                          <p:spTgt spid="68"/>
                                        </p:tgtEl>
                                      </p:cBhvr>
                                    </p:animEffect>
                                  </p:childTnLst>
                                </p:cTn>
                              </p:par>
                            </p:childTnLst>
                          </p:cTn>
                        </p:par>
                      </p:childTnLst>
                    </p:cTn>
                  </p:par>
                  <p:par>
                    <p:cTn id="114" fill="hold">
                      <p:stCondLst>
                        <p:cond delay="indefinite"/>
                      </p:stCondLst>
                      <p:childTnLst>
                        <p:par>
                          <p:cTn id="115" fill="hold">
                            <p:stCondLst>
                              <p:cond delay="0"/>
                            </p:stCondLst>
                            <p:childTnLst>
                              <p:par>
                                <p:cTn id="116" presetID="3" presetClass="entr" presetSubtype="10" fill="hold" nodeType="clickEffect">
                                  <p:stCondLst>
                                    <p:cond delay="0"/>
                                  </p:stCondLst>
                                  <p:childTnLst>
                                    <p:set>
                                      <p:cBhvr>
                                        <p:cTn id="117" dur="1" fill="hold">
                                          <p:stCondLst>
                                            <p:cond delay="0"/>
                                          </p:stCondLst>
                                        </p:cTn>
                                        <p:tgtEl>
                                          <p:spTgt spid="13">
                                            <p:txEl>
                                              <p:pRg st="0" end="0"/>
                                            </p:txEl>
                                          </p:spTgt>
                                        </p:tgtEl>
                                        <p:attrNameLst>
                                          <p:attrName>style.visibility</p:attrName>
                                        </p:attrNameLst>
                                      </p:cBhvr>
                                      <p:to>
                                        <p:strVal val="visible"/>
                                      </p:to>
                                    </p:set>
                                    <p:animEffect transition="in" filter="blinds(horizontal)">
                                      <p:cBhvr>
                                        <p:cTn id="118" dur="500"/>
                                        <p:tgtEl>
                                          <p:spTgt spid="13">
                                            <p:txEl>
                                              <p:pRg st="0" end="0"/>
                                            </p:txEl>
                                          </p:spTgt>
                                        </p:tgtEl>
                                      </p:cBhvr>
                                    </p:animEffect>
                                  </p:childTnLst>
                                </p:cTn>
                              </p:par>
                            </p:childTnLst>
                          </p:cTn>
                        </p:par>
                      </p:childTnLst>
                    </p:cTn>
                  </p:par>
                  <p:par>
                    <p:cTn id="119" fill="hold">
                      <p:stCondLst>
                        <p:cond delay="indefinite"/>
                      </p:stCondLst>
                      <p:childTnLst>
                        <p:par>
                          <p:cTn id="120" fill="hold">
                            <p:stCondLst>
                              <p:cond delay="0"/>
                            </p:stCondLst>
                            <p:childTnLst>
                              <p:par>
                                <p:cTn id="121" presetID="3" presetClass="entr" presetSubtype="10" fill="hold" nodeType="clickEffect">
                                  <p:stCondLst>
                                    <p:cond delay="0"/>
                                  </p:stCondLst>
                                  <p:childTnLst>
                                    <p:set>
                                      <p:cBhvr>
                                        <p:cTn id="122" dur="1" fill="hold">
                                          <p:stCondLst>
                                            <p:cond delay="0"/>
                                          </p:stCondLst>
                                        </p:cTn>
                                        <p:tgtEl>
                                          <p:spTgt spid="13">
                                            <p:txEl>
                                              <p:pRg st="1" end="1"/>
                                            </p:txEl>
                                          </p:spTgt>
                                        </p:tgtEl>
                                        <p:attrNameLst>
                                          <p:attrName>style.visibility</p:attrName>
                                        </p:attrNameLst>
                                      </p:cBhvr>
                                      <p:to>
                                        <p:strVal val="visible"/>
                                      </p:to>
                                    </p:set>
                                    <p:animEffect transition="in" filter="blinds(horizontal)">
                                      <p:cBhvr>
                                        <p:cTn id="123" dur="500"/>
                                        <p:tgtEl>
                                          <p:spTgt spid="13">
                                            <p:txEl>
                                              <p:pRg st="1" end="1"/>
                                            </p:txEl>
                                          </p:spTgt>
                                        </p:tgtEl>
                                      </p:cBhvr>
                                    </p:animEffect>
                                  </p:childTnLst>
                                </p:cTn>
                              </p:par>
                            </p:childTnLst>
                          </p:cTn>
                        </p:par>
                      </p:childTnLst>
                    </p:cTn>
                  </p:par>
                  <p:par>
                    <p:cTn id="124" fill="hold">
                      <p:stCondLst>
                        <p:cond delay="indefinite"/>
                      </p:stCondLst>
                      <p:childTnLst>
                        <p:par>
                          <p:cTn id="125" fill="hold">
                            <p:stCondLst>
                              <p:cond delay="0"/>
                            </p:stCondLst>
                            <p:childTnLst>
                              <p:par>
                                <p:cTn id="126" presetID="3" presetClass="entr" presetSubtype="10" fill="hold" grpId="0" nodeType="clickEffect">
                                  <p:stCondLst>
                                    <p:cond delay="0"/>
                                  </p:stCondLst>
                                  <p:childTnLst>
                                    <p:set>
                                      <p:cBhvr>
                                        <p:cTn id="127" dur="1" fill="hold">
                                          <p:stCondLst>
                                            <p:cond delay="0"/>
                                          </p:stCondLst>
                                        </p:cTn>
                                        <p:tgtEl>
                                          <p:spTgt spid="80"/>
                                        </p:tgtEl>
                                        <p:attrNameLst>
                                          <p:attrName>style.visibility</p:attrName>
                                        </p:attrNameLst>
                                      </p:cBhvr>
                                      <p:to>
                                        <p:strVal val="visible"/>
                                      </p:to>
                                    </p:set>
                                    <p:animEffect transition="in" filter="blinds(horizontal)">
                                      <p:cBhvr>
                                        <p:cTn id="128" dur="500"/>
                                        <p:tgtEl>
                                          <p:spTgt spid="80"/>
                                        </p:tgtEl>
                                      </p:cBhvr>
                                    </p:animEffect>
                                  </p:childTnLst>
                                </p:cTn>
                              </p:par>
                              <p:par>
                                <p:cTn id="129" presetID="3" presetClass="entr" presetSubtype="10" fill="hold" grpId="0" nodeType="withEffect">
                                  <p:stCondLst>
                                    <p:cond delay="0"/>
                                  </p:stCondLst>
                                  <p:childTnLst>
                                    <p:set>
                                      <p:cBhvr>
                                        <p:cTn id="130" dur="1" fill="hold">
                                          <p:stCondLst>
                                            <p:cond delay="0"/>
                                          </p:stCondLst>
                                        </p:cTn>
                                        <p:tgtEl>
                                          <p:spTgt spid="81"/>
                                        </p:tgtEl>
                                        <p:attrNameLst>
                                          <p:attrName>style.visibility</p:attrName>
                                        </p:attrNameLst>
                                      </p:cBhvr>
                                      <p:to>
                                        <p:strVal val="visible"/>
                                      </p:to>
                                    </p:set>
                                    <p:animEffect transition="in" filter="blinds(horizontal)">
                                      <p:cBhvr>
                                        <p:cTn id="131" dur="500"/>
                                        <p:tgtEl>
                                          <p:spTgt spid="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P spid="58" grpId="0"/>
      <p:bldP spid="61" grpId="0"/>
      <p:bldP spid="62" grpId="0"/>
      <p:bldP spid="63" grpId="0"/>
      <p:bldP spid="64" grpId="0"/>
      <p:bldP spid="65" grpId="0"/>
      <p:bldP spid="66" grpId="0"/>
      <p:bldP spid="67" grpId="0"/>
      <p:bldP spid="68" grpId="0"/>
      <p:bldP spid="69" grpId="0"/>
      <p:bldP spid="70" grpId="0" animBg="1"/>
      <p:bldP spid="71" grpId="0"/>
      <p:bldP spid="72" grpId="0" animBg="1"/>
      <p:bldP spid="73" grpId="0" animBg="1"/>
      <p:bldP spid="74" grpId="0" animBg="1"/>
      <p:bldP spid="75" grpId="0"/>
      <p:bldP spid="76" grpId="0"/>
      <p:bldP spid="77" grpId="0"/>
      <p:bldP spid="80" grpId="0"/>
      <p:bldP spid="81"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3581400" cy="4525963"/>
          </a:xfrm>
        </p:spPr>
        <p:txBody>
          <a:bodyPr>
            <a:normAutofit lnSpcReduction="10000"/>
          </a:bodyPr>
          <a:lstStyle/>
          <a:p>
            <a:pPr marL="0" indent="0" algn="ctr">
              <a:buNone/>
            </a:pPr>
            <a:r>
              <a:rPr lang="en-GB" sz="1400" b="1" dirty="0">
                <a:latin typeface="Comic Sans MS" pitchFamily="66" charset="0"/>
              </a:rPr>
              <a:t>You can solve problems which ask you to find the change in energy due to an impact of the application of an impulse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A gun of mass 600kg fires a shell of mass 12kg horizontally, with velocity 20ms</a:t>
            </a:r>
            <a:r>
              <a:rPr lang="en-GB" sz="1400" baseline="30000" dirty="0">
                <a:latin typeface="Comic Sans MS" pitchFamily="66" charset="0"/>
              </a:rPr>
              <a:t>-1</a:t>
            </a:r>
            <a:r>
              <a:rPr lang="en-GB" sz="1400" dirty="0">
                <a:latin typeface="Comic Sans MS" pitchFamily="66" charset="0"/>
              </a:rPr>
              <a:t>. </a:t>
            </a:r>
          </a:p>
          <a:p>
            <a:pPr marL="0" indent="0" algn="ctr">
              <a:buNone/>
            </a:pPr>
            <a:endParaRPr lang="en-GB" sz="1400" dirty="0">
              <a:latin typeface="Comic Sans MS" pitchFamily="66" charset="0"/>
            </a:endParaRPr>
          </a:p>
          <a:p>
            <a:pPr algn="ctr">
              <a:buAutoNum type="alphaLcParenR"/>
            </a:pPr>
            <a:r>
              <a:rPr lang="en-GB" sz="1400" dirty="0">
                <a:latin typeface="Comic Sans MS" pitchFamily="66" charset="0"/>
              </a:rPr>
              <a:t>Find the velocity of the gun after the shell has been fired</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Find the total kinetic energy generated on firing</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Show that the ratio of the energy of the gun to the energy of the shell is equal to the ratio of the speed of the gun to the speed of the shell</a:t>
            </a:r>
          </a:p>
        </p:txBody>
      </p:sp>
      <p:pic>
        <p:nvPicPr>
          <p:cNvPr id="1027" name="Picture 3" descr="C:\Users\User\AppData\Local\Microsoft\Windows\Temporary Internet Files\Content.IE5\4MY2HU0N\MC900230682[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3866866" y="1695735"/>
            <a:ext cx="1524000" cy="739614"/>
          </a:xfrm>
          <a:prstGeom prst="rect">
            <a:avLst/>
          </a:prstGeom>
          <a:noFill/>
          <a:extLst>
            <a:ext uri="{909E8E84-426E-40DD-AFC4-6F175D3DCCD1}">
              <a14:hiddenFill xmlns:a14="http://schemas.microsoft.com/office/drawing/2010/main">
                <a:solidFill>
                  <a:srgbClr val="FFFFFF"/>
                </a:solidFill>
              </a14:hiddenFill>
            </a:ext>
          </a:extLst>
        </p:spPr>
      </p:pic>
      <p:sp>
        <p:nvSpPr>
          <p:cNvPr id="11" name="Oval 10"/>
          <p:cNvSpPr/>
          <p:nvPr/>
        </p:nvSpPr>
        <p:spPr>
          <a:xfrm>
            <a:off x="5502322" y="1820838"/>
            <a:ext cx="152400" cy="152400"/>
          </a:xfrm>
          <a:prstGeom prst="ellipse">
            <a:avLst/>
          </a:pr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 name="Straight Connector 13"/>
          <p:cNvCxnSpPr/>
          <p:nvPr/>
        </p:nvCxnSpPr>
        <p:spPr>
          <a:xfrm>
            <a:off x="5914030" y="1327245"/>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914030" y="1632045"/>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5914030" y="1327245"/>
            <a:ext cx="1524000" cy="307777"/>
          </a:xfrm>
          <a:prstGeom prst="rect">
            <a:avLst/>
          </a:prstGeom>
          <a:noFill/>
        </p:spPr>
        <p:txBody>
          <a:bodyPr wrap="square" rtlCol="0">
            <a:spAutoFit/>
          </a:bodyPr>
          <a:lstStyle/>
          <a:p>
            <a:pPr algn="ctr"/>
            <a:r>
              <a:rPr lang="en-GB" sz="1400" b="1" dirty="0">
                <a:latin typeface="Comic Sans MS" pitchFamily="66" charset="0"/>
              </a:rPr>
              <a:t>Before</a:t>
            </a:r>
          </a:p>
        </p:txBody>
      </p:sp>
      <p:sp>
        <p:nvSpPr>
          <p:cNvPr id="17" name="TextBox 16"/>
          <p:cNvSpPr txBox="1"/>
          <p:nvPr/>
        </p:nvSpPr>
        <p:spPr>
          <a:xfrm>
            <a:off x="7438030" y="1327245"/>
            <a:ext cx="1524000" cy="307777"/>
          </a:xfrm>
          <a:prstGeom prst="rect">
            <a:avLst/>
          </a:prstGeom>
          <a:noFill/>
        </p:spPr>
        <p:txBody>
          <a:bodyPr wrap="square" rtlCol="0">
            <a:spAutoFit/>
          </a:bodyPr>
          <a:lstStyle/>
          <a:p>
            <a:pPr algn="ctr"/>
            <a:r>
              <a:rPr lang="en-GB" sz="1400" b="1" dirty="0">
                <a:latin typeface="Comic Sans MS" pitchFamily="66" charset="0"/>
              </a:rPr>
              <a:t>After</a:t>
            </a:r>
          </a:p>
        </p:txBody>
      </p:sp>
      <p:cxnSp>
        <p:nvCxnSpPr>
          <p:cNvPr id="18" name="Straight Connector 17"/>
          <p:cNvCxnSpPr/>
          <p:nvPr/>
        </p:nvCxnSpPr>
        <p:spPr>
          <a:xfrm>
            <a:off x="7438030" y="1327245"/>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8962030" y="1327245"/>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7438030" y="1327245"/>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5914030" y="1327245"/>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6142630" y="2013045"/>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6904630" y="2013045"/>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7666630" y="2013045"/>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8428630" y="2013045"/>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6" name="Straight Arrow Connector 25"/>
          <p:cNvCxnSpPr/>
          <p:nvPr/>
        </p:nvCxnSpPr>
        <p:spPr>
          <a:xfrm>
            <a:off x="6066430" y="1936845"/>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6142630" y="1632045"/>
            <a:ext cx="293670" cy="307777"/>
          </a:xfrm>
          <a:prstGeom prst="rect">
            <a:avLst/>
          </a:prstGeom>
          <a:noFill/>
        </p:spPr>
        <p:txBody>
          <a:bodyPr wrap="none" rtlCol="0">
            <a:spAutoFit/>
          </a:bodyPr>
          <a:lstStyle/>
          <a:p>
            <a:pPr algn="ctr"/>
            <a:r>
              <a:rPr lang="en-GB" sz="1400" dirty="0">
                <a:latin typeface="Comic Sans MS" pitchFamily="66" charset="0"/>
              </a:rPr>
              <a:t>0</a:t>
            </a:r>
          </a:p>
        </p:txBody>
      </p:sp>
      <p:cxnSp>
        <p:nvCxnSpPr>
          <p:cNvPr id="28" name="Straight Arrow Connector 27"/>
          <p:cNvCxnSpPr/>
          <p:nvPr/>
        </p:nvCxnSpPr>
        <p:spPr>
          <a:xfrm>
            <a:off x="8352430" y="1936845"/>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8374128" y="1632045"/>
            <a:ext cx="402675" cy="307777"/>
          </a:xfrm>
          <a:prstGeom prst="rect">
            <a:avLst/>
          </a:prstGeom>
          <a:noFill/>
        </p:spPr>
        <p:txBody>
          <a:bodyPr wrap="none" rtlCol="0">
            <a:spAutoFit/>
          </a:bodyPr>
          <a:lstStyle/>
          <a:p>
            <a:pPr algn="ctr"/>
            <a:r>
              <a:rPr lang="en-GB" sz="1400" dirty="0">
                <a:latin typeface="Comic Sans MS" pitchFamily="66" charset="0"/>
              </a:rPr>
              <a:t>20</a:t>
            </a:r>
            <a:endParaRPr lang="en-GB" sz="1400" baseline="-25000" dirty="0">
              <a:latin typeface="Comic Sans MS" pitchFamily="66" charset="0"/>
            </a:endParaRPr>
          </a:p>
        </p:txBody>
      </p:sp>
      <p:cxnSp>
        <p:nvCxnSpPr>
          <p:cNvPr id="30" name="Straight Connector 29"/>
          <p:cNvCxnSpPr/>
          <p:nvPr/>
        </p:nvCxnSpPr>
        <p:spPr>
          <a:xfrm>
            <a:off x="5914030" y="2622645"/>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6066430" y="2013045"/>
            <a:ext cx="457200" cy="307777"/>
          </a:xfrm>
          <a:prstGeom prst="rect">
            <a:avLst/>
          </a:prstGeom>
          <a:noFill/>
        </p:spPr>
        <p:txBody>
          <a:bodyPr wrap="square" rtlCol="0">
            <a:spAutoFit/>
          </a:bodyPr>
          <a:lstStyle/>
          <a:p>
            <a:pPr algn="ctr"/>
            <a:r>
              <a:rPr lang="en-GB" sz="1400" dirty="0">
                <a:latin typeface="Comic Sans MS" pitchFamily="66" charset="0"/>
              </a:rPr>
              <a:t>G</a:t>
            </a:r>
          </a:p>
        </p:txBody>
      </p:sp>
      <p:sp>
        <p:nvSpPr>
          <p:cNvPr id="32" name="TextBox 31"/>
          <p:cNvSpPr txBox="1"/>
          <p:nvPr/>
        </p:nvSpPr>
        <p:spPr>
          <a:xfrm>
            <a:off x="7590430" y="2013045"/>
            <a:ext cx="457200" cy="307777"/>
          </a:xfrm>
          <a:prstGeom prst="rect">
            <a:avLst/>
          </a:prstGeom>
          <a:noFill/>
        </p:spPr>
        <p:txBody>
          <a:bodyPr wrap="square" rtlCol="0">
            <a:spAutoFit/>
          </a:bodyPr>
          <a:lstStyle/>
          <a:p>
            <a:pPr algn="ctr"/>
            <a:r>
              <a:rPr lang="en-GB" sz="1400" dirty="0">
                <a:latin typeface="Comic Sans MS" pitchFamily="66" charset="0"/>
              </a:rPr>
              <a:t>G</a:t>
            </a:r>
          </a:p>
        </p:txBody>
      </p:sp>
      <p:sp>
        <p:nvSpPr>
          <p:cNvPr id="33" name="TextBox 32"/>
          <p:cNvSpPr txBox="1"/>
          <p:nvPr/>
        </p:nvSpPr>
        <p:spPr>
          <a:xfrm>
            <a:off x="6828430" y="2013045"/>
            <a:ext cx="457200" cy="307777"/>
          </a:xfrm>
          <a:prstGeom prst="rect">
            <a:avLst/>
          </a:prstGeom>
          <a:noFill/>
        </p:spPr>
        <p:txBody>
          <a:bodyPr wrap="square" rtlCol="0">
            <a:spAutoFit/>
          </a:bodyPr>
          <a:lstStyle/>
          <a:p>
            <a:pPr algn="ctr"/>
            <a:r>
              <a:rPr lang="en-GB" sz="1400" dirty="0">
                <a:latin typeface="Comic Sans MS" pitchFamily="66" charset="0"/>
              </a:rPr>
              <a:t>S</a:t>
            </a:r>
          </a:p>
        </p:txBody>
      </p:sp>
      <p:sp>
        <p:nvSpPr>
          <p:cNvPr id="34" name="TextBox 33"/>
          <p:cNvSpPr txBox="1"/>
          <p:nvPr/>
        </p:nvSpPr>
        <p:spPr>
          <a:xfrm>
            <a:off x="8352430" y="2013045"/>
            <a:ext cx="457200" cy="307777"/>
          </a:xfrm>
          <a:prstGeom prst="rect">
            <a:avLst/>
          </a:prstGeom>
          <a:noFill/>
        </p:spPr>
        <p:txBody>
          <a:bodyPr wrap="square" rtlCol="0">
            <a:spAutoFit/>
          </a:bodyPr>
          <a:lstStyle/>
          <a:p>
            <a:pPr algn="ctr"/>
            <a:r>
              <a:rPr lang="en-GB" sz="1400" dirty="0">
                <a:latin typeface="Comic Sans MS" pitchFamily="66" charset="0"/>
              </a:rPr>
              <a:t>S</a:t>
            </a:r>
          </a:p>
        </p:txBody>
      </p:sp>
      <p:cxnSp>
        <p:nvCxnSpPr>
          <p:cNvPr id="35" name="Straight Arrow Connector 34"/>
          <p:cNvCxnSpPr/>
          <p:nvPr/>
        </p:nvCxnSpPr>
        <p:spPr>
          <a:xfrm>
            <a:off x="6828430" y="1936845"/>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6904630" y="1632045"/>
            <a:ext cx="293670" cy="307777"/>
          </a:xfrm>
          <a:prstGeom prst="rect">
            <a:avLst/>
          </a:prstGeom>
          <a:noFill/>
        </p:spPr>
        <p:txBody>
          <a:bodyPr wrap="none" rtlCol="0">
            <a:spAutoFit/>
          </a:bodyPr>
          <a:lstStyle/>
          <a:p>
            <a:pPr algn="ctr"/>
            <a:r>
              <a:rPr lang="en-GB" sz="1400" dirty="0">
                <a:latin typeface="Comic Sans MS" pitchFamily="66" charset="0"/>
              </a:rPr>
              <a:t>0</a:t>
            </a:r>
          </a:p>
        </p:txBody>
      </p:sp>
      <p:sp>
        <p:nvSpPr>
          <p:cNvPr id="39" name="TextBox 38"/>
          <p:cNvSpPr txBox="1"/>
          <p:nvPr/>
        </p:nvSpPr>
        <p:spPr>
          <a:xfrm>
            <a:off x="5942141" y="2317845"/>
            <a:ext cx="702436" cy="307777"/>
          </a:xfrm>
          <a:prstGeom prst="rect">
            <a:avLst/>
          </a:prstGeom>
          <a:noFill/>
        </p:spPr>
        <p:txBody>
          <a:bodyPr wrap="none" rtlCol="0">
            <a:spAutoFit/>
          </a:bodyPr>
          <a:lstStyle/>
          <a:p>
            <a:pPr algn="ctr"/>
            <a:r>
              <a:rPr lang="en-GB" sz="1400" dirty="0">
                <a:latin typeface="Comic Sans MS" pitchFamily="66" charset="0"/>
              </a:rPr>
              <a:t>600kg</a:t>
            </a:r>
          </a:p>
        </p:txBody>
      </p:sp>
      <p:sp>
        <p:nvSpPr>
          <p:cNvPr id="40" name="TextBox 39"/>
          <p:cNvSpPr txBox="1"/>
          <p:nvPr/>
        </p:nvSpPr>
        <p:spPr>
          <a:xfrm>
            <a:off x="7466140" y="2317845"/>
            <a:ext cx="702436" cy="307777"/>
          </a:xfrm>
          <a:prstGeom prst="rect">
            <a:avLst/>
          </a:prstGeom>
          <a:noFill/>
        </p:spPr>
        <p:txBody>
          <a:bodyPr wrap="none" rtlCol="0">
            <a:spAutoFit/>
          </a:bodyPr>
          <a:lstStyle/>
          <a:p>
            <a:pPr algn="ctr"/>
            <a:r>
              <a:rPr lang="en-GB" sz="1400" dirty="0">
                <a:latin typeface="Comic Sans MS" pitchFamily="66" charset="0"/>
              </a:rPr>
              <a:t>600kg</a:t>
            </a:r>
          </a:p>
        </p:txBody>
      </p:sp>
      <p:sp>
        <p:nvSpPr>
          <p:cNvPr id="41" name="TextBox 40"/>
          <p:cNvSpPr txBox="1"/>
          <p:nvPr/>
        </p:nvSpPr>
        <p:spPr>
          <a:xfrm>
            <a:off x="6773070" y="2317845"/>
            <a:ext cx="564578" cy="307777"/>
          </a:xfrm>
          <a:prstGeom prst="rect">
            <a:avLst/>
          </a:prstGeom>
          <a:noFill/>
        </p:spPr>
        <p:txBody>
          <a:bodyPr wrap="none" rtlCol="0">
            <a:spAutoFit/>
          </a:bodyPr>
          <a:lstStyle/>
          <a:p>
            <a:pPr algn="ctr"/>
            <a:r>
              <a:rPr lang="en-GB" sz="1400" dirty="0">
                <a:latin typeface="Comic Sans MS" pitchFamily="66" charset="0"/>
              </a:rPr>
              <a:t>12kg</a:t>
            </a:r>
          </a:p>
        </p:txBody>
      </p:sp>
      <p:sp>
        <p:nvSpPr>
          <p:cNvPr id="42" name="TextBox 41"/>
          <p:cNvSpPr txBox="1"/>
          <p:nvPr/>
        </p:nvSpPr>
        <p:spPr>
          <a:xfrm>
            <a:off x="8297070" y="2317845"/>
            <a:ext cx="564578" cy="307777"/>
          </a:xfrm>
          <a:prstGeom prst="rect">
            <a:avLst/>
          </a:prstGeom>
          <a:noFill/>
        </p:spPr>
        <p:txBody>
          <a:bodyPr wrap="none" rtlCol="0">
            <a:spAutoFit/>
          </a:bodyPr>
          <a:lstStyle/>
          <a:p>
            <a:pPr algn="ctr"/>
            <a:r>
              <a:rPr lang="en-GB" sz="1400" dirty="0">
                <a:latin typeface="Comic Sans MS" pitchFamily="66" charset="0"/>
              </a:rPr>
              <a:t>12kg</a:t>
            </a:r>
          </a:p>
        </p:txBody>
      </p:sp>
      <mc:AlternateContent xmlns:mc="http://schemas.openxmlformats.org/markup-compatibility/2006" xmlns:a14="http://schemas.microsoft.com/office/drawing/2010/main">
        <mc:Choice Requires="a14">
          <p:sp>
            <p:nvSpPr>
              <p:cNvPr id="56" name="TextBox 55"/>
              <p:cNvSpPr txBox="1"/>
              <p:nvPr/>
            </p:nvSpPr>
            <p:spPr>
              <a:xfrm>
                <a:off x="1295400" y="3962400"/>
                <a:ext cx="1589964"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𝑥</m:t>
                      </m:r>
                      <m:r>
                        <a:rPr lang="en-GB" sz="1400" b="0" i="1" smtClean="0">
                          <a:solidFill>
                            <a:srgbClr val="FF0000"/>
                          </a:solidFill>
                          <a:latin typeface="Cambria Math"/>
                        </a:rPr>
                        <m:t>=−0.4</m:t>
                      </m:r>
                      <m:r>
                        <a:rPr lang="en-GB" sz="1400" b="0" i="1" smtClean="0">
                          <a:solidFill>
                            <a:srgbClr val="FF0000"/>
                          </a:solidFill>
                          <a:latin typeface="Cambria Math"/>
                        </a:rPr>
                        <m:t>𝑚</m:t>
                      </m:r>
                      <m:sSup>
                        <m:sSupPr>
                          <m:ctrlPr>
                            <a:rPr lang="en-GB" sz="1400" b="0" i="1" smtClean="0">
                              <a:solidFill>
                                <a:srgbClr val="FF0000"/>
                              </a:solidFill>
                              <a:latin typeface="Cambria Math" panose="02040503050406030204" pitchFamily="18" charset="0"/>
                            </a:rPr>
                          </m:ctrlPr>
                        </m:sSupPr>
                        <m:e>
                          <m:r>
                            <a:rPr lang="en-GB" sz="1400" b="0" i="1" smtClean="0">
                              <a:solidFill>
                                <a:srgbClr val="FF0000"/>
                              </a:solidFill>
                              <a:latin typeface="Cambria Math"/>
                            </a:rPr>
                            <m:t>𝑠</m:t>
                          </m:r>
                        </m:e>
                        <m:sup>
                          <m:r>
                            <a:rPr lang="en-GB" sz="1400" b="0" i="1" smtClean="0">
                              <a:solidFill>
                                <a:srgbClr val="FF0000"/>
                              </a:solidFill>
                              <a:latin typeface="Cambria Math"/>
                            </a:rPr>
                            <m:t>−1</m:t>
                          </m:r>
                        </m:sup>
                      </m:sSup>
                    </m:oMath>
                  </m:oMathPara>
                </a14:m>
                <a:endParaRPr lang="en-GB" sz="1400" dirty="0">
                  <a:solidFill>
                    <a:srgbClr val="FF0000"/>
                  </a:solidFill>
                </a:endParaRPr>
              </a:p>
            </p:txBody>
          </p:sp>
        </mc:Choice>
        <mc:Fallback xmlns="">
          <p:sp>
            <p:nvSpPr>
              <p:cNvPr id="56" name="TextBox 55"/>
              <p:cNvSpPr txBox="1">
                <a:spLocks noRot="1" noChangeAspect="1" noMove="1" noResize="1" noEditPoints="1" noAdjustHandles="1" noChangeArrowheads="1" noChangeShapeType="1" noTextEdit="1"/>
              </p:cNvSpPr>
              <p:nvPr/>
            </p:nvSpPr>
            <p:spPr>
              <a:xfrm>
                <a:off x="1295400" y="3962400"/>
                <a:ext cx="1589964" cy="307777"/>
              </a:xfrm>
              <a:prstGeom prst="rect">
                <a:avLst/>
              </a:prstGeom>
              <a:blipFill rotWithShape="1">
                <a:blip r:embed="rId11"/>
                <a:stretch>
                  <a:fillRect/>
                </a:stretch>
              </a:blipFill>
            </p:spPr>
            <p:txBody>
              <a:bodyPr/>
              <a:lstStyle/>
              <a:p>
                <a:r>
                  <a:rPr lang="en-GB">
                    <a:noFill/>
                  </a:rPr>
                  <a:t> </a:t>
                </a:r>
              </a:p>
            </p:txBody>
          </p:sp>
        </mc:Fallback>
      </mc:AlternateContent>
      <p:cxnSp>
        <p:nvCxnSpPr>
          <p:cNvPr id="57" name="Straight Arrow Connector 56"/>
          <p:cNvCxnSpPr/>
          <p:nvPr/>
        </p:nvCxnSpPr>
        <p:spPr>
          <a:xfrm flipH="1">
            <a:off x="7569492" y="1933432"/>
            <a:ext cx="457200"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7568748" y="1628632"/>
            <a:ext cx="447559" cy="307777"/>
          </a:xfrm>
          <a:prstGeom prst="rect">
            <a:avLst/>
          </a:prstGeom>
          <a:noFill/>
        </p:spPr>
        <p:txBody>
          <a:bodyPr wrap="none" rtlCol="0">
            <a:spAutoFit/>
          </a:bodyPr>
          <a:lstStyle/>
          <a:p>
            <a:pPr algn="ctr"/>
            <a:r>
              <a:rPr lang="en-GB" sz="1400" dirty="0">
                <a:solidFill>
                  <a:srgbClr val="FF0000"/>
                </a:solidFill>
                <a:latin typeface="Comic Sans MS" pitchFamily="66" charset="0"/>
              </a:rPr>
              <a:t>0.4</a:t>
            </a:r>
            <a:endParaRPr lang="en-GB" sz="1400"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78" name="TextBox 77"/>
              <p:cNvSpPr txBox="1"/>
              <p:nvPr/>
            </p:nvSpPr>
            <p:spPr>
              <a:xfrm>
                <a:off x="457200" y="4648200"/>
                <a:ext cx="1440972"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𝐾𝐸</m:t>
                      </m:r>
                      <m:r>
                        <a:rPr lang="en-GB" sz="1400" b="0" i="1" smtClean="0">
                          <a:solidFill>
                            <a:srgbClr val="FF0000"/>
                          </a:solidFill>
                          <a:latin typeface="Cambria Math"/>
                        </a:rPr>
                        <m:t>(</m:t>
                      </m:r>
                      <m:r>
                        <a:rPr lang="en-GB" sz="1400" b="0" i="1" smtClean="0">
                          <a:solidFill>
                            <a:srgbClr val="FF0000"/>
                          </a:solidFill>
                          <a:latin typeface="Cambria Math"/>
                        </a:rPr>
                        <m:t>𝑔𝑢𝑛</m:t>
                      </m:r>
                      <m:r>
                        <a:rPr lang="en-GB" sz="1400" b="0" i="1" smtClean="0">
                          <a:solidFill>
                            <a:srgbClr val="FF0000"/>
                          </a:solidFill>
                          <a:latin typeface="Cambria Math"/>
                        </a:rPr>
                        <m:t>)=48</m:t>
                      </m:r>
                      <m:r>
                        <a:rPr lang="en-GB" sz="1400" b="0" i="1" smtClean="0">
                          <a:solidFill>
                            <a:srgbClr val="FF0000"/>
                          </a:solidFill>
                          <a:latin typeface="Cambria Math"/>
                        </a:rPr>
                        <m:t>𝐽</m:t>
                      </m:r>
                    </m:oMath>
                  </m:oMathPara>
                </a14:m>
                <a:endParaRPr lang="en-GB" sz="1400" dirty="0">
                  <a:solidFill>
                    <a:srgbClr val="FF0000"/>
                  </a:solidFill>
                </a:endParaRPr>
              </a:p>
            </p:txBody>
          </p:sp>
        </mc:Choice>
        <mc:Fallback xmlns="">
          <p:sp>
            <p:nvSpPr>
              <p:cNvPr id="78" name="TextBox 77"/>
              <p:cNvSpPr txBox="1">
                <a:spLocks noRot="1" noChangeAspect="1" noMove="1" noResize="1" noEditPoints="1" noAdjustHandles="1" noChangeArrowheads="1" noChangeShapeType="1" noTextEdit="1"/>
              </p:cNvSpPr>
              <p:nvPr/>
            </p:nvSpPr>
            <p:spPr>
              <a:xfrm>
                <a:off x="457200" y="4648200"/>
                <a:ext cx="1440972" cy="307777"/>
              </a:xfrm>
              <a:prstGeom prst="rect">
                <a:avLst/>
              </a:prstGeom>
              <a:blipFill rotWithShape="1">
                <a:blip r:embed="rId12"/>
                <a:stretch>
                  <a:fillRect b="-6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0" name="TextBox 79"/>
              <p:cNvSpPr txBox="1"/>
              <p:nvPr/>
            </p:nvSpPr>
            <p:spPr>
              <a:xfrm>
                <a:off x="2057400" y="4648200"/>
                <a:ext cx="1711302"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𝐾𝐸</m:t>
                      </m:r>
                      <m:r>
                        <a:rPr lang="en-GB" sz="1400" b="0" i="1" smtClean="0">
                          <a:solidFill>
                            <a:srgbClr val="FF0000"/>
                          </a:solidFill>
                          <a:latin typeface="Cambria Math"/>
                        </a:rPr>
                        <m:t>(</m:t>
                      </m:r>
                      <m:r>
                        <a:rPr lang="en-GB" sz="1400" b="0" i="1" smtClean="0">
                          <a:solidFill>
                            <a:srgbClr val="FF0000"/>
                          </a:solidFill>
                          <a:latin typeface="Cambria Math"/>
                        </a:rPr>
                        <m:t>𝑠h𝑒𝑙𝑙</m:t>
                      </m:r>
                      <m:r>
                        <a:rPr lang="en-GB" sz="1400" b="0" i="1" smtClean="0">
                          <a:solidFill>
                            <a:srgbClr val="FF0000"/>
                          </a:solidFill>
                          <a:latin typeface="Cambria Math"/>
                        </a:rPr>
                        <m:t>)=2400</m:t>
                      </m:r>
                      <m:r>
                        <a:rPr lang="en-GB" sz="1400" b="0" i="1" smtClean="0">
                          <a:solidFill>
                            <a:srgbClr val="FF0000"/>
                          </a:solidFill>
                          <a:latin typeface="Cambria Math"/>
                        </a:rPr>
                        <m:t>𝐽</m:t>
                      </m:r>
                    </m:oMath>
                  </m:oMathPara>
                </a14:m>
                <a:endParaRPr lang="en-GB" sz="1400" dirty="0">
                  <a:solidFill>
                    <a:srgbClr val="FF0000"/>
                  </a:solidFill>
                </a:endParaRPr>
              </a:p>
            </p:txBody>
          </p:sp>
        </mc:Choice>
        <mc:Fallback xmlns="">
          <p:sp>
            <p:nvSpPr>
              <p:cNvPr id="80" name="TextBox 79"/>
              <p:cNvSpPr txBox="1">
                <a:spLocks noRot="1" noChangeAspect="1" noMove="1" noResize="1" noEditPoints="1" noAdjustHandles="1" noChangeArrowheads="1" noChangeShapeType="1" noTextEdit="1"/>
              </p:cNvSpPr>
              <p:nvPr/>
            </p:nvSpPr>
            <p:spPr>
              <a:xfrm>
                <a:off x="2057400" y="4648200"/>
                <a:ext cx="1711302" cy="307777"/>
              </a:xfrm>
              <a:prstGeom prst="rect">
                <a:avLst/>
              </a:prstGeom>
              <a:blipFill rotWithShape="1">
                <a:blip r:embed="rId13"/>
                <a:stretch>
                  <a:fillRect b="-6000"/>
                </a:stretch>
              </a:blipFill>
            </p:spPr>
            <p:txBody>
              <a:bodyPr/>
              <a:lstStyle/>
              <a:p>
                <a:r>
                  <a:rPr lang="en-GB">
                    <a:noFill/>
                  </a:rPr>
                  <a:t> </a:t>
                </a:r>
              </a:p>
            </p:txBody>
          </p:sp>
        </mc:Fallback>
      </mc:AlternateContent>
      <p:sp>
        <p:nvSpPr>
          <p:cNvPr id="43" name="TextBox 42"/>
          <p:cNvSpPr txBox="1"/>
          <p:nvPr/>
        </p:nvSpPr>
        <p:spPr>
          <a:xfrm>
            <a:off x="3886200" y="2895600"/>
            <a:ext cx="3578224" cy="307777"/>
          </a:xfrm>
          <a:prstGeom prst="rect">
            <a:avLst/>
          </a:prstGeom>
          <a:noFill/>
        </p:spPr>
        <p:txBody>
          <a:bodyPr wrap="none" rtlCol="0">
            <a:spAutoFit/>
          </a:bodyPr>
          <a:lstStyle/>
          <a:p>
            <a:r>
              <a:rPr lang="en-GB" sz="1400" u="sng" dirty="0">
                <a:latin typeface="Comic Sans MS" pitchFamily="66" charset="0"/>
              </a:rPr>
              <a:t>Ratio of energy of gun to energy of shell</a:t>
            </a:r>
          </a:p>
        </p:txBody>
      </p:sp>
      <mc:AlternateContent xmlns:mc="http://schemas.openxmlformats.org/markup-compatibility/2006" xmlns:a14="http://schemas.microsoft.com/office/drawing/2010/main">
        <mc:Choice Requires="a14">
          <p:sp>
            <p:nvSpPr>
              <p:cNvPr id="44" name="TextBox 43"/>
              <p:cNvSpPr txBox="1"/>
              <p:nvPr/>
            </p:nvSpPr>
            <p:spPr>
              <a:xfrm>
                <a:off x="3886200" y="3276600"/>
                <a:ext cx="1106393"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smtClean="0">
                          <a:latin typeface="Cambria Math"/>
                        </a:rPr>
                        <m:t>48:2400</m:t>
                      </m:r>
                    </m:oMath>
                  </m:oMathPara>
                </a14:m>
                <a:endParaRPr lang="en-GB" dirty="0"/>
              </a:p>
            </p:txBody>
          </p:sp>
        </mc:Choice>
        <mc:Fallback xmlns="">
          <p:sp>
            <p:nvSpPr>
              <p:cNvPr id="44" name="TextBox 43"/>
              <p:cNvSpPr txBox="1">
                <a:spLocks noRot="1" noChangeAspect="1" noMove="1" noResize="1" noEditPoints="1" noAdjustHandles="1" noChangeArrowheads="1" noChangeShapeType="1" noTextEdit="1"/>
              </p:cNvSpPr>
              <p:nvPr/>
            </p:nvSpPr>
            <p:spPr>
              <a:xfrm>
                <a:off x="3886200" y="3276600"/>
                <a:ext cx="1106393" cy="369332"/>
              </a:xfrm>
              <a:prstGeom prst="rect">
                <a:avLst/>
              </a:prstGeom>
              <a:blipFill rotWithShape="1">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1" name="TextBox 80"/>
              <p:cNvSpPr txBox="1"/>
              <p:nvPr/>
            </p:nvSpPr>
            <p:spPr>
              <a:xfrm>
                <a:off x="3962400" y="3657600"/>
                <a:ext cx="797872"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b="0" i="1" smtClean="0">
                          <a:latin typeface="Cambria Math"/>
                        </a:rPr>
                        <m:t>1:50</m:t>
                      </m:r>
                    </m:oMath>
                  </m:oMathPara>
                </a14:m>
                <a:endParaRPr lang="en-GB" dirty="0"/>
              </a:p>
            </p:txBody>
          </p:sp>
        </mc:Choice>
        <mc:Fallback xmlns="">
          <p:sp>
            <p:nvSpPr>
              <p:cNvPr id="81" name="TextBox 80"/>
              <p:cNvSpPr txBox="1">
                <a:spLocks noRot="1" noChangeAspect="1" noMove="1" noResize="1" noEditPoints="1" noAdjustHandles="1" noChangeArrowheads="1" noChangeShapeType="1" noTextEdit="1"/>
              </p:cNvSpPr>
              <p:nvPr/>
            </p:nvSpPr>
            <p:spPr>
              <a:xfrm>
                <a:off x="3962400" y="3657600"/>
                <a:ext cx="797872" cy="369332"/>
              </a:xfrm>
              <a:prstGeom prst="rect">
                <a:avLst/>
              </a:prstGeom>
              <a:blipFill rotWithShape="1">
                <a:blip r:embed="rId15"/>
                <a:stretch>
                  <a:fillRect/>
                </a:stretch>
              </a:blipFill>
            </p:spPr>
            <p:txBody>
              <a:bodyPr/>
              <a:lstStyle/>
              <a:p>
                <a:r>
                  <a:rPr lang="en-GB">
                    <a:noFill/>
                  </a:rPr>
                  <a:t> </a:t>
                </a:r>
              </a:p>
            </p:txBody>
          </p:sp>
        </mc:Fallback>
      </mc:AlternateContent>
      <p:sp>
        <p:nvSpPr>
          <p:cNvPr id="82" name="TextBox 81"/>
          <p:cNvSpPr txBox="1"/>
          <p:nvPr/>
        </p:nvSpPr>
        <p:spPr>
          <a:xfrm>
            <a:off x="3886200" y="4343400"/>
            <a:ext cx="3421129" cy="307777"/>
          </a:xfrm>
          <a:prstGeom prst="rect">
            <a:avLst/>
          </a:prstGeom>
          <a:noFill/>
        </p:spPr>
        <p:txBody>
          <a:bodyPr wrap="none" rtlCol="0">
            <a:spAutoFit/>
          </a:bodyPr>
          <a:lstStyle/>
          <a:p>
            <a:r>
              <a:rPr lang="en-GB" sz="1400" u="sng" dirty="0">
                <a:latin typeface="Comic Sans MS" pitchFamily="66" charset="0"/>
              </a:rPr>
              <a:t>Ratio of speed of gun to speed of shell</a:t>
            </a:r>
          </a:p>
        </p:txBody>
      </p:sp>
      <mc:AlternateContent xmlns:mc="http://schemas.openxmlformats.org/markup-compatibility/2006" xmlns:a14="http://schemas.microsoft.com/office/drawing/2010/main">
        <mc:Choice Requires="a14">
          <p:sp>
            <p:nvSpPr>
              <p:cNvPr id="83" name="TextBox 82"/>
              <p:cNvSpPr txBox="1"/>
              <p:nvPr/>
            </p:nvSpPr>
            <p:spPr>
              <a:xfrm>
                <a:off x="3886200" y="4724400"/>
                <a:ext cx="898003"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smtClean="0">
                          <a:latin typeface="Cambria Math"/>
                        </a:rPr>
                        <m:t>0.4:20</m:t>
                      </m:r>
                    </m:oMath>
                  </m:oMathPara>
                </a14:m>
                <a:endParaRPr lang="en-GB" dirty="0"/>
              </a:p>
            </p:txBody>
          </p:sp>
        </mc:Choice>
        <mc:Fallback xmlns="">
          <p:sp>
            <p:nvSpPr>
              <p:cNvPr id="83" name="TextBox 82"/>
              <p:cNvSpPr txBox="1">
                <a:spLocks noRot="1" noChangeAspect="1" noMove="1" noResize="1" noEditPoints="1" noAdjustHandles="1" noChangeArrowheads="1" noChangeShapeType="1" noTextEdit="1"/>
              </p:cNvSpPr>
              <p:nvPr/>
            </p:nvSpPr>
            <p:spPr>
              <a:xfrm>
                <a:off x="3886200" y="4724400"/>
                <a:ext cx="898003" cy="369332"/>
              </a:xfrm>
              <a:prstGeom prst="rect">
                <a:avLst/>
              </a:prstGeom>
              <a:blipFill rotWithShape="1">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4" name="TextBox 83"/>
              <p:cNvSpPr txBox="1"/>
              <p:nvPr/>
            </p:nvSpPr>
            <p:spPr>
              <a:xfrm>
                <a:off x="3962400" y="5105400"/>
                <a:ext cx="797872"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b="0" i="1" smtClean="0">
                          <a:latin typeface="Cambria Math"/>
                        </a:rPr>
                        <m:t>1:50</m:t>
                      </m:r>
                    </m:oMath>
                  </m:oMathPara>
                </a14:m>
                <a:endParaRPr lang="en-GB" dirty="0"/>
              </a:p>
            </p:txBody>
          </p:sp>
        </mc:Choice>
        <mc:Fallback xmlns="">
          <p:sp>
            <p:nvSpPr>
              <p:cNvPr id="84" name="TextBox 83"/>
              <p:cNvSpPr txBox="1">
                <a:spLocks noRot="1" noChangeAspect="1" noMove="1" noResize="1" noEditPoints="1" noAdjustHandles="1" noChangeArrowheads="1" noChangeShapeType="1" noTextEdit="1"/>
              </p:cNvSpPr>
              <p:nvPr/>
            </p:nvSpPr>
            <p:spPr>
              <a:xfrm>
                <a:off x="3962400" y="5105400"/>
                <a:ext cx="797872" cy="369332"/>
              </a:xfrm>
              <a:prstGeom prst="rect">
                <a:avLst/>
              </a:prstGeom>
              <a:blipFill rotWithShape="1">
                <a:blip r:embed="rId17"/>
                <a:stretch>
                  <a:fillRect/>
                </a:stretch>
              </a:blipFill>
            </p:spPr>
            <p:txBody>
              <a:bodyPr/>
              <a:lstStyle/>
              <a:p>
                <a:r>
                  <a:rPr lang="en-GB">
                    <a:noFill/>
                  </a:rPr>
                  <a:t> </a:t>
                </a:r>
              </a:p>
            </p:txBody>
          </p:sp>
        </mc:Fallback>
      </mc:AlternateContent>
      <p:sp>
        <p:nvSpPr>
          <p:cNvPr id="85" name="Arc 84"/>
          <p:cNvSpPr/>
          <p:nvPr/>
        </p:nvSpPr>
        <p:spPr>
          <a:xfrm>
            <a:off x="4648200" y="34290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6" name="TextBox 85"/>
          <p:cNvSpPr txBox="1"/>
          <p:nvPr/>
        </p:nvSpPr>
        <p:spPr>
          <a:xfrm>
            <a:off x="5105400" y="3505200"/>
            <a:ext cx="1371600" cy="307777"/>
          </a:xfrm>
          <a:prstGeom prst="rect">
            <a:avLst/>
          </a:prstGeom>
          <a:noFill/>
        </p:spPr>
        <p:txBody>
          <a:bodyPr wrap="square" rtlCol="0">
            <a:spAutoFit/>
          </a:bodyPr>
          <a:lstStyle/>
          <a:p>
            <a:pPr algn="ctr"/>
            <a:r>
              <a:rPr lang="en-GB" sz="1400" dirty="0">
                <a:solidFill>
                  <a:srgbClr val="FF0000"/>
                </a:solidFill>
                <a:latin typeface="Comic Sans MS" pitchFamily="66" charset="0"/>
              </a:rPr>
              <a:t>Divide by 48</a:t>
            </a:r>
            <a:endParaRPr lang="en-GB" sz="1400" b="1" baseline="-25000" dirty="0">
              <a:solidFill>
                <a:srgbClr val="FF0000"/>
              </a:solidFill>
              <a:latin typeface="Comic Sans MS" pitchFamily="66" charset="0"/>
            </a:endParaRPr>
          </a:p>
        </p:txBody>
      </p:sp>
      <p:sp>
        <p:nvSpPr>
          <p:cNvPr id="87" name="Arc 86"/>
          <p:cNvSpPr/>
          <p:nvPr/>
        </p:nvSpPr>
        <p:spPr>
          <a:xfrm>
            <a:off x="4572000" y="48768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8" name="TextBox 87"/>
          <p:cNvSpPr txBox="1"/>
          <p:nvPr/>
        </p:nvSpPr>
        <p:spPr>
          <a:xfrm>
            <a:off x="5105400" y="4953000"/>
            <a:ext cx="1295400" cy="307777"/>
          </a:xfrm>
          <a:prstGeom prst="rect">
            <a:avLst/>
          </a:prstGeom>
          <a:noFill/>
        </p:spPr>
        <p:txBody>
          <a:bodyPr wrap="square" rtlCol="0">
            <a:spAutoFit/>
          </a:bodyPr>
          <a:lstStyle/>
          <a:p>
            <a:pPr algn="ctr"/>
            <a:r>
              <a:rPr lang="en-GB" sz="1400" dirty="0">
                <a:solidFill>
                  <a:srgbClr val="FF0000"/>
                </a:solidFill>
                <a:latin typeface="Comic Sans MS" pitchFamily="66" charset="0"/>
              </a:rPr>
              <a:t>Divide by 0.4</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59" name="TextBox 58"/>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59" name="TextBox 58"/>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1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0" name="TextBox 59"/>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60" name="TextBox 59"/>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1" name="TextBox 60"/>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61" name="TextBox 60"/>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2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2" name="TextBox 61"/>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62" name="TextBox 61"/>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2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3" name="TextBox 62"/>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63" name="TextBox 62"/>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22"/>
                <a:stretch>
                  <a:fillRect b="-3846"/>
                </a:stretch>
              </a:blipFill>
            </p:spPr>
            <p:txBody>
              <a:bodyPr/>
              <a:lstStyle/>
              <a:p>
                <a:r>
                  <a:rPr lang="en-GB">
                    <a:noFill/>
                  </a:rPr>
                  <a:t> </a:t>
                </a:r>
              </a:p>
            </p:txBody>
          </p:sp>
        </mc:Fallback>
      </mc:AlternateContent>
      <p:sp>
        <p:nvSpPr>
          <p:cNvPr id="64" name="TextBox 63"/>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23"/>
              </a:rPr>
              <a:t>Applet for collision demonstrations</a:t>
            </a:r>
            <a:endParaRPr lang="en-GB" sz="1400" dirty="0">
              <a:latin typeface="Comic Sans MS" pitchFamily="66" charset="0"/>
            </a:endParaRPr>
          </a:p>
        </p:txBody>
      </p:sp>
      <p:sp>
        <p:nvSpPr>
          <p:cNvPr id="65"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66" name="テキスト ボックス 3">
            <a:extLst>
              <a:ext uri="{FF2B5EF4-FFF2-40B4-BE49-F238E27FC236}">
                <a16:creationId xmlns:a16="http://schemas.microsoft.com/office/drawing/2014/main" id="{6B541AC0-0713-47D7-9D98-F34D1BB5D915}"/>
              </a:ext>
            </a:extLst>
          </p:cNvPr>
          <p:cNvSpPr txBox="1"/>
          <p:nvPr/>
        </p:nvSpPr>
        <p:spPr>
          <a:xfrm>
            <a:off x="8649954" y="6488668"/>
            <a:ext cx="471604" cy="369332"/>
          </a:xfrm>
          <a:prstGeom prst="rect">
            <a:avLst/>
          </a:prstGeom>
          <a:noFill/>
        </p:spPr>
        <p:txBody>
          <a:bodyPr wrap="none" rtlCol="0">
            <a:spAutoFit/>
          </a:bodyPr>
          <a:lstStyle/>
          <a:p>
            <a:r>
              <a:rPr lang="en-US" dirty="0">
                <a:latin typeface="Comic Sans MS" panose="030F0702030302020204" pitchFamily="66" charset="0"/>
              </a:rPr>
              <a:t>4C</a:t>
            </a:r>
            <a:endParaRPr lang="en-GB"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3080537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animEffect transition="in" filter="blinds(horizontal)">
                                      <p:cBhvr>
                                        <p:cTn id="7" dur="500"/>
                                        <p:tgtEl>
                                          <p:spTgt spid="4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4"/>
                                        </p:tgtEl>
                                        <p:attrNameLst>
                                          <p:attrName>style.visibility</p:attrName>
                                        </p:attrNameLst>
                                      </p:cBhvr>
                                      <p:to>
                                        <p:strVal val="visible"/>
                                      </p:to>
                                    </p:set>
                                    <p:animEffect transition="in" filter="blinds(horizontal)">
                                      <p:cBhvr>
                                        <p:cTn id="12" dur="500"/>
                                        <p:tgtEl>
                                          <p:spTgt spid="4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5"/>
                                        </p:tgtEl>
                                        <p:attrNameLst>
                                          <p:attrName>style.visibility</p:attrName>
                                        </p:attrNameLst>
                                      </p:cBhvr>
                                      <p:to>
                                        <p:strVal val="visible"/>
                                      </p:to>
                                    </p:set>
                                    <p:animEffect transition="in" filter="blinds(horizontal)">
                                      <p:cBhvr>
                                        <p:cTn id="17" dur="500"/>
                                        <p:tgtEl>
                                          <p:spTgt spid="8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6"/>
                                        </p:tgtEl>
                                        <p:attrNameLst>
                                          <p:attrName>style.visibility</p:attrName>
                                        </p:attrNameLst>
                                      </p:cBhvr>
                                      <p:to>
                                        <p:strVal val="visible"/>
                                      </p:to>
                                    </p:set>
                                    <p:animEffect transition="in" filter="blinds(horizontal)">
                                      <p:cBhvr>
                                        <p:cTn id="22" dur="500"/>
                                        <p:tgtEl>
                                          <p:spTgt spid="8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81"/>
                                        </p:tgtEl>
                                        <p:attrNameLst>
                                          <p:attrName>style.visibility</p:attrName>
                                        </p:attrNameLst>
                                      </p:cBhvr>
                                      <p:to>
                                        <p:strVal val="visible"/>
                                      </p:to>
                                    </p:set>
                                    <p:animEffect transition="in" filter="blinds(horizontal)">
                                      <p:cBhvr>
                                        <p:cTn id="27" dur="500"/>
                                        <p:tgtEl>
                                          <p:spTgt spid="81"/>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82"/>
                                        </p:tgtEl>
                                        <p:attrNameLst>
                                          <p:attrName>style.visibility</p:attrName>
                                        </p:attrNameLst>
                                      </p:cBhvr>
                                      <p:to>
                                        <p:strVal val="visible"/>
                                      </p:to>
                                    </p:set>
                                    <p:animEffect transition="in" filter="blinds(horizontal)">
                                      <p:cBhvr>
                                        <p:cTn id="32" dur="500"/>
                                        <p:tgtEl>
                                          <p:spTgt spid="82"/>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83"/>
                                        </p:tgtEl>
                                        <p:attrNameLst>
                                          <p:attrName>style.visibility</p:attrName>
                                        </p:attrNameLst>
                                      </p:cBhvr>
                                      <p:to>
                                        <p:strVal val="visible"/>
                                      </p:to>
                                    </p:set>
                                    <p:animEffect transition="in" filter="blinds(horizontal)">
                                      <p:cBhvr>
                                        <p:cTn id="37" dur="500"/>
                                        <p:tgtEl>
                                          <p:spTgt spid="83"/>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87"/>
                                        </p:tgtEl>
                                        <p:attrNameLst>
                                          <p:attrName>style.visibility</p:attrName>
                                        </p:attrNameLst>
                                      </p:cBhvr>
                                      <p:to>
                                        <p:strVal val="visible"/>
                                      </p:to>
                                    </p:set>
                                    <p:animEffect transition="in" filter="blinds(horizontal)">
                                      <p:cBhvr>
                                        <p:cTn id="42" dur="500"/>
                                        <p:tgtEl>
                                          <p:spTgt spid="87"/>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88"/>
                                        </p:tgtEl>
                                        <p:attrNameLst>
                                          <p:attrName>style.visibility</p:attrName>
                                        </p:attrNameLst>
                                      </p:cBhvr>
                                      <p:to>
                                        <p:strVal val="visible"/>
                                      </p:to>
                                    </p:set>
                                    <p:animEffect transition="in" filter="blinds(horizontal)">
                                      <p:cBhvr>
                                        <p:cTn id="47" dur="500"/>
                                        <p:tgtEl>
                                          <p:spTgt spid="88"/>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84"/>
                                        </p:tgtEl>
                                        <p:attrNameLst>
                                          <p:attrName>style.visibility</p:attrName>
                                        </p:attrNameLst>
                                      </p:cBhvr>
                                      <p:to>
                                        <p:strVal val="visible"/>
                                      </p:to>
                                    </p:set>
                                    <p:animEffect transition="in" filter="blinds(horizontal)">
                                      <p:cBhvr>
                                        <p:cTn id="52" dur="500"/>
                                        <p:tgtEl>
                                          <p:spTgt spid="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p:bldP spid="44" grpId="0"/>
      <p:bldP spid="81" grpId="0"/>
      <p:bldP spid="82" grpId="0"/>
      <p:bldP spid="83" grpId="0"/>
      <p:bldP spid="84" grpId="0"/>
      <p:bldP spid="85" grpId="0" animBg="1"/>
      <p:bldP spid="86" grpId="0"/>
      <p:bldP spid="87" grpId="0" animBg="1"/>
      <p:bldP spid="88"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3581400" cy="4800600"/>
          </a:xfrm>
        </p:spPr>
        <p:txBody>
          <a:bodyPr>
            <a:normAutofit lnSpcReduction="10000"/>
          </a:bodyPr>
          <a:lstStyle/>
          <a:p>
            <a:pPr marL="0" indent="0" algn="ctr">
              <a:buNone/>
            </a:pPr>
            <a:r>
              <a:rPr lang="en-GB" sz="1400" b="1" dirty="0">
                <a:latin typeface="Comic Sans MS" pitchFamily="66" charset="0"/>
              </a:rPr>
              <a:t>You can solve problems which ask you to find the change in energy due to an impact of the application of an impulse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Two particles, A and B, of mass 200g and 300g respectively, are connected by a light inextensible string. The particles are side-by-side on a smooth floor and A is projected with speed 6ms</a:t>
            </a:r>
            <a:r>
              <a:rPr lang="en-GB" sz="1400" baseline="30000" dirty="0">
                <a:latin typeface="Comic Sans MS" pitchFamily="66" charset="0"/>
              </a:rPr>
              <a:t>-1</a:t>
            </a:r>
            <a:r>
              <a:rPr lang="en-GB" sz="1400" dirty="0">
                <a:latin typeface="Comic Sans MS" pitchFamily="66" charset="0"/>
              </a:rPr>
              <a:t> away from B. When the string become taut, particle B is jerked into motion and A and B then move a common speed in the direction of A’s original motion.</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Find:</a:t>
            </a:r>
          </a:p>
          <a:p>
            <a:pPr algn="ctr">
              <a:buAutoNum type="alphaLcParenR"/>
            </a:pPr>
            <a:r>
              <a:rPr lang="en-GB" sz="1400" dirty="0">
                <a:latin typeface="Comic Sans MS" pitchFamily="66" charset="0"/>
              </a:rPr>
              <a:t>The common speed of the particles after the string becomes taut</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The loss of kinetic energy as a result of the jerk</a:t>
            </a:r>
          </a:p>
        </p:txBody>
      </p:sp>
      <p:cxnSp>
        <p:nvCxnSpPr>
          <p:cNvPr id="11" name="Straight Connector 10"/>
          <p:cNvCxnSpPr/>
          <p:nvPr/>
        </p:nvCxnSpPr>
        <p:spPr>
          <a:xfrm>
            <a:off x="4267200" y="12954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267200" y="16002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267200" y="1295400"/>
            <a:ext cx="1524000" cy="292388"/>
          </a:xfrm>
          <a:prstGeom prst="rect">
            <a:avLst/>
          </a:prstGeom>
          <a:noFill/>
        </p:spPr>
        <p:txBody>
          <a:bodyPr wrap="square" rtlCol="0">
            <a:spAutoFit/>
          </a:bodyPr>
          <a:lstStyle/>
          <a:p>
            <a:pPr algn="ctr"/>
            <a:r>
              <a:rPr lang="en-GB" sz="1300" b="1" dirty="0">
                <a:latin typeface="Comic Sans MS" pitchFamily="66" charset="0"/>
              </a:rPr>
              <a:t>Before</a:t>
            </a:r>
          </a:p>
        </p:txBody>
      </p:sp>
      <p:sp>
        <p:nvSpPr>
          <p:cNvPr id="14" name="TextBox 13"/>
          <p:cNvSpPr txBox="1"/>
          <p:nvPr/>
        </p:nvSpPr>
        <p:spPr>
          <a:xfrm>
            <a:off x="5791200" y="1295400"/>
            <a:ext cx="1524000" cy="292388"/>
          </a:xfrm>
          <a:prstGeom prst="rect">
            <a:avLst/>
          </a:prstGeom>
          <a:noFill/>
        </p:spPr>
        <p:txBody>
          <a:bodyPr wrap="square" rtlCol="0">
            <a:spAutoFit/>
          </a:bodyPr>
          <a:lstStyle/>
          <a:p>
            <a:pPr algn="ctr"/>
            <a:r>
              <a:rPr lang="en-GB" sz="1300" b="1" dirty="0">
                <a:latin typeface="Comic Sans MS" pitchFamily="66" charset="0"/>
              </a:rPr>
              <a:t>After</a:t>
            </a:r>
          </a:p>
        </p:txBody>
      </p:sp>
      <p:cxnSp>
        <p:nvCxnSpPr>
          <p:cNvPr id="15" name="Straight Connector 14"/>
          <p:cNvCxnSpPr/>
          <p:nvPr/>
        </p:nvCxnSpPr>
        <p:spPr>
          <a:xfrm>
            <a:off x="5791200" y="12954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315200" y="12954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791200" y="12954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267200" y="12954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4495800" y="19812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5257800" y="19812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6019800" y="19812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781800" y="19812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3" name="Straight Arrow Connector 22"/>
          <p:cNvCxnSpPr/>
          <p:nvPr/>
        </p:nvCxnSpPr>
        <p:spPr>
          <a:xfrm>
            <a:off x="4419600" y="19050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495800" y="1600200"/>
            <a:ext cx="293670" cy="307777"/>
          </a:xfrm>
          <a:prstGeom prst="rect">
            <a:avLst/>
          </a:prstGeom>
          <a:noFill/>
        </p:spPr>
        <p:txBody>
          <a:bodyPr wrap="none" rtlCol="0">
            <a:spAutoFit/>
          </a:bodyPr>
          <a:lstStyle/>
          <a:p>
            <a:pPr algn="ctr"/>
            <a:r>
              <a:rPr lang="en-GB" sz="1400" dirty="0">
                <a:latin typeface="Comic Sans MS" pitchFamily="66" charset="0"/>
              </a:rPr>
              <a:t>0</a:t>
            </a:r>
          </a:p>
        </p:txBody>
      </p:sp>
      <p:cxnSp>
        <p:nvCxnSpPr>
          <p:cNvPr id="25" name="Straight Arrow Connector 24"/>
          <p:cNvCxnSpPr/>
          <p:nvPr/>
        </p:nvCxnSpPr>
        <p:spPr>
          <a:xfrm>
            <a:off x="6705600" y="19050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6793021" y="1600200"/>
            <a:ext cx="271228" cy="307777"/>
          </a:xfrm>
          <a:prstGeom prst="rect">
            <a:avLst/>
          </a:prstGeom>
          <a:noFill/>
        </p:spPr>
        <p:txBody>
          <a:bodyPr wrap="none" rtlCol="0">
            <a:spAutoFit/>
          </a:bodyPr>
          <a:lstStyle/>
          <a:p>
            <a:pPr algn="ctr"/>
            <a:r>
              <a:rPr lang="en-GB" sz="1400" dirty="0">
                <a:latin typeface="Comic Sans MS" pitchFamily="66" charset="0"/>
              </a:rPr>
              <a:t>v</a:t>
            </a:r>
            <a:endParaRPr lang="en-GB" sz="1400" baseline="-25000" dirty="0">
              <a:latin typeface="Comic Sans MS" pitchFamily="66" charset="0"/>
            </a:endParaRPr>
          </a:p>
        </p:txBody>
      </p:sp>
      <p:cxnSp>
        <p:nvCxnSpPr>
          <p:cNvPr id="27" name="Straight Connector 26"/>
          <p:cNvCxnSpPr/>
          <p:nvPr/>
        </p:nvCxnSpPr>
        <p:spPr>
          <a:xfrm>
            <a:off x="4267200" y="25908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419600" y="1981200"/>
            <a:ext cx="457200" cy="307777"/>
          </a:xfrm>
          <a:prstGeom prst="rect">
            <a:avLst/>
          </a:prstGeom>
          <a:noFill/>
        </p:spPr>
        <p:txBody>
          <a:bodyPr wrap="square" rtlCol="0">
            <a:spAutoFit/>
          </a:bodyPr>
          <a:lstStyle/>
          <a:p>
            <a:pPr algn="ctr"/>
            <a:r>
              <a:rPr lang="en-GB" sz="1400" dirty="0">
                <a:latin typeface="Comic Sans MS" pitchFamily="66" charset="0"/>
              </a:rPr>
              <a:t>B</a:t>
            </a:r>
          </a:p>
        </p:txBody>
      </p:sp>
      <p:sp>
        <p:nvSpPr>
          <p:cNvPr id="29" name="TextBox 28"/>
          <p:cNvSpPr txBox="1"/>
          <p:nvPr/>
        </p:nvSpPr>
        <p:spPr>
          <a:xfrm>
            <a:off x="5943600" y="1981200"/>
            <a:ext cx="457200" cy="307777"/>
          </a:xfrm>
          <a:prstGeom prst="rect">
            <a:avLst/>
          </a:prstGeom>
          <a:noFill/>
        </p:spPr>
        <p:txBody>
          <a:bodyPr wrap="square" rtlCol="0">
            <a:spAutoFit/>
          </a:bodyPr>
          <a:lstStyle/>
          <a:p>
            <a:pPr algn="ctr"/>
            <a:r>
              <a:rPr lang="en-GB" sz="1400" dirty="0">
                <a:latin typeface="Comic Sans MS" pitchFamily="66" charset="0"/>
              </a:rPr>
              <a:t>B</a:t>
            </a:r>
          </a:p>
        </p:txBody>
      </p:sp>
      <p:sp>
        <p:nvSpPr>
          <p:cNvPr id="30" name="TextBox 29"/>
          <p:cNvSpPr txBox="1"/>
          <p:nvPr/>
        </p:nvSpPr>
        <p:spPr>
          <a:xfrm>
            <a:off x="5181600" y="1981200"/>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31" name="TextBox 30"/>
          <p:cNvSpPr txBox="1"/>
          <p:nvPr/>
        </p:nvSpPr>
        <p:spPr>
          <a:xfrm>
            <a:off x="6705600" y="1981200"/>
            <a:ext cx="457200" cy="307777"/>
          </a:xfrm>
          <a:prstGeom prst="rect">
            <a:avLst/>
          </a:prstGeom>
          <a:noFill/>
        </p:spPr>
        <p:txBody>
          <a:bodyPr wrap="square" rtlCol="0">
            <a:spAutoFit/>
          </a:bodyPr>
          <a:lstStyle/>
          <a:p>
            <a:pPr algn="ctr"/>
            <a:r>
              <a:rPr lang="en-GB" sz="1400" dirty="0">
                <a:latin typeface="Comic Sans MS" pitchFamily="66" charset="0"/>
              </a:rPr>
              <a:t>A</a:t>
            </a:r>
          </a:p>
        </p:txBody>
      </p:sp>
      <p:cxnSp>
        <p:nvCxnSpPr>
          <p:cNvPr id="32" name="Straight Arrow Connector 31"/>
          <p:cNvCxnSpPr/>
          <p:nvPr/>
        </p:nvCxnSpPr>
        <p:spPr>
          <a:xfrm>
            <a:off x="5181600" y="19050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5257800" y="1600200"/>
            <a:ext cx="293670" cy="307777"/>
          </a:xfrm>
          <a:prstGeom prst="rect">
            <a:avLst/>
          </a:prstGeom>
          <a:noFill/>
        </p:spPr>
        <p:txBody>
          <a:bodyPr wrap="none" rtlCol="0">
            <a:spAutoFit/>
          </a:bodyPr>
          <a:lstStyle/>
          <a:p>
            <a:pPr algn="ctr"/>
            <a:r>
              <a:rPr lang="en-GB" sz="1400" dirty="0">
                <a:latin typeface="Comic Sans MS" pitchFamily="66" charset="0"/>
              </a:rPr>
              <a:t>6</a:t>
            </a:r>
          </a:p>
        </p:txBody>
      </p:sp>
      <p:cxnSp>
        <p:nvCxnSpPr>
          <p:cNvPr id="34" name="Straight Arrow Connector 33"/>
          <p:cNvCxnSpPr/>
          <p:nvPr/>
        </p:nvCxnSpPr>
        <p:spPr>
          <a:xfrm>
            <a:off x="5943600" y="19050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6031021" y="1600200"/>
            <a:ext cx="271228" cy="307777"/>
          </a:xfrm>
          <a:prstGeom prst="rect">
            <a:avLst/>
          </a:prstGeom>
          <a:noFill/>
        </p:spPr>
        <p:txBody>
          <a:bodyPr wrap="none" rtlCol="0">
            <a:spAutoFit/>
          </a:bodyPr>
          <a:lstStyle/>
          <a:p>
            <a:pPr algn="ctr"/>
            <a:r>
              <a:rPr lang="en-GB" sz="1400" dirty="0">
                <a:latin typeface="Comic Sans MS" pitchFamily="66" charset="0"/>
              </a:rPr>
              <a:t>v</a:t>
            </a:r>
            <a:endParaRPr lang="en-GB" sz="1400" baseline="-25000" dirty="0">
              <a:latin typeface="Comic Sans MS" pitchFamily="66" charset="0"/>
            </a:endParaRPr>
          </a:p>
        </p:txBody>
      </p:sp>
      <p:sp>
        <p:nvSpPr>
          <p:cNvPr id="36" name="TextBox 35"/>
          <p:cNvSpPr txBox="1"/>
          <p:nvPr/>
        </p:nvSpPr>
        <p:spPr>
          <a:xfrm>
            <a:off x="4343402" y="2286000"/>
            <a:ext cx="606255" cy="307777"/>
          </a:xfrm>
          <a:prstGeom prst="rect">
            <a:avLst/>
          </a:prstGeom>
          <a:noFill/>
        </p:spPr>
        <p:txBody>
          <a:bodyPr wrap="none" rtlCol="0">
            <a:spAutoFit/>
          </a:bodyPr>
          <a:lstStyle/>
          <a:p>
            <a:pPr algn="ctr"/>
            <a:r>
              <a:rPr lang="en-GB" sz="1400" dirty="0">
                <a:latin typeface="Comic Sans MS" pitchFamily="66" charset="0"/>
              </a:rPr>
              <a:t>300g</a:t>
            </a:r>
          </a:p>
        </p:txBody>
      </p:sp>
      <p:sp>
        <p:nvSpPr>
          <p:cNvPr id="37" name="TextBox 36"/>
          <p:cNvSpPr txBox="1"/>
          <p:nvPr/>
        </p:nvSpPr>
        <p:spPr>
          <a:xfrm>
            <a:off x="5867400" y="2286000"/>
            <a:ext cx="606256" cy="307777"/>
          </a:xfrm>
          <a:prstGeom prst="rect">
            <a:avLst/>
          </a:prstGeom>
          <a:noFill/>
        </p:spPr>
        <p:txBody>
          <a:bodyPr wrap="none" rtlCol="0">
            <a:spAutoFit/>
          </a:bodyPr>
          <a:lstStyle/>
          <a:p>
            <a:pPr algn="ctr"/>
            <a:r>
              <a:rPr lang="en-GB" sz="1400" dirty="0">
                <a:latin typeface="Comic Sans MS" pitchFamily="66" charset="0"/>
              </a:rPr>
              <a:t>300g</a:t>
            </a:r>
          </a:p>
        </p:txBody>
      </p:sp>
      <p:sp>
        <p:nvSpPr>
          <p:cNvPr id="38" name="TextBox 37"/>
          <p:cNvSpPr txBox="1"/>
          <p:nvPr/>
        </p:nvSpPr>
        <p:spPr>
          <a:xfrm>
            <a:off x="5105401" y="2286000"/>
            <a:ext cx="606256" cy="307777"/>
          </a:xfrm>
          <a:prstGeom prst="rect">
            <a:avLst/>
          </a:prstGeom>
          <a:noFill/>
        </p:spPr>
        <p:txBody>
          <a:bodyPr wrap="none" rtlCol="0">
            <a:spAutoFit/>
          </a:bodyPr>
          <a:lstStyle/>
          <a:p>
            <a:pPr algn="ctr"/>
            <a:r>
              <a:rPr lang="en-GB" sz="1400" dirty="0">
                <a:latin typeface="Comic Sans MS" pitchFamily="66" charset="0"/>
              </a:rPr>
              <a:t>200g</a:t>
            </a:r>
          </a:p>
        </p:txBody>
      </p:sp>
      <p:sp>
        <p:nvSpPr>
          <p:cNvPr id="39" name="TextBox 38"/>
          <p:cNvSpPr txBox="1"/>
          <p:nvPr/>
        </p:nvSpPr>
        <p:spPr>
          <a:xfrm>
            <a:off x="6629401" y="2286000"/>
            <a:ext cx="606256" cy="307777"/>
          </a:xfrm>
          <a:prstGeom prst="rect">
            <a:avLst/>
          </a:prstGeom>
          <a:noFill/>
        </p:spPr>
        <p:txBody>
          <a:bodyPr wrap="none" rtlCol="0">
            <a:spAutoFit/>
          </a:bodyPr>
          <a:lstStyle/>
          <a:p>
            <a:pPr algn="ctr"/>
            <a:r>
              <a:rPr lang="en-GB" sz="1400" dirty="0">
                <a:latin typeface="Comic Sans MS" pitchFamily="66" charset="0"/>
              </a:rPr>
              <a:t>200g</a:t>
            </a:r>
          </a:p>
        </p:txBody>
      </p:sp>
      <p:sp>
        <p:nvSpPr>
          <p:cNvPr id="41" name="Freeform 40"/>
          <p:cNvSpPr/>
          <p:nvPr/>
        </p:nvSpPr>
        <p:spPr>
          <a:xfrm>
            <a:off x="4803112" y="2044840"/>
            <a:ext cx="467248" cy="166981"/>
          </a:xfrm>
          <a:custGeom>
            <a:avLst/>
            <a:gdLst>
              <a:gd name="connsiteX0" fmla="*/ 0 w 467248"/>
              <a:gd name="connsiteY0" fmla="*/ 65314 h 166981"/>
              <a:gd name="connsiteX1" fmla="*/ 60290 w 467248"/>
              <a:gd name="connsiteY1" fmla="*/ 70338 h 166981"/>
              <a:gd name="connsiteX2" fmla="*/ 75363 w 467248"/>
              <a:gd name="connsiteY2" fmla="*/ 75362 h 166981"/>
              <a:gd name="connsiteX3" fmla="*/ 95459 w 467248"/>
              <a:gd name="connsiteY3" fmla="*/ 100483 h 166981"/>
              <a:gd name="connsiteX4" fmla="*/ 105508 w 467248"/>
              <a:gd name="connsiteY4" fmla="*/ 110531 h 166981"/>
              <a:gd name="connsiteX5" fmla="*/ 125604 w 467248"/>
              <a:gd name="connsiteY5" fmla="*/ 150725 h 166981"/>
              <a:gd name="connsiteX6" fmla="*/ 130629 w 467248"/>
              <a:gd name="connsiteY6" fmla="*/ 165797 h 166981"/>
              <a:gd name="connsiteX7" fmla="*/ 190919 w 467248"/>
              <a:gd name="connsiteY7" fmla="*/ 155749 h 166981"/>
              <a:gd name="connsiteX8" fmla="*/ 211015 w 467248"/>
              <a:gd name="connsiteY8" fmla="*/ 125604 h 166981"/>
              <a:gd name="connsiteX9" fmla="*/ 226088 w 467248"/>
              <a:gd name="connsiteY9" fmla="*/ 45217 h 166981"/>
              <a:gd name="connsiteX10" fmla="*/ 236136 w 467248"/>
              <a:gd name="connsiteY10" fmla="*/ 30145 h 166981"/>
              <a:gd name="connsiteX11" fmla="*/ 251209 w 467248"/>
              <a:gd name="connsiteY11" fmla="*/ 25120 h 166981"/>
              <a:gd name="connsiteX12" fmla="*/ 276330 w 467248"/>
              <a:gd name="connsiteY12" fmla="*/ 5024 h 166981"/>
              <a:gd name="connsiteX13" fmla="*/ 291402 w 467248"/>
              <a:gd name="connsiteY13" fmla="*/ 0 h 166981"/>
              <a:gd name="connsiteX14" fmla="*/ 341644 w 467248"/>
              <a:gd name="connsiteY14" fmla="*/ 5024 h 166981"/>
              <a:gd name="connsiteX15" fmla="*/ 371789 w 467248"/>
              <a:gd name="connsiteY15" fmla="*/ 15072 h 166981"/>
              <a:gd name="connsiteX16" fmla="*/ 376813 w 467248"/>
              <a:gd name="connsiteY16" fmla="*/ 30145 h 166981"/>
              <a:gd name="connsiteX17" fmla="*/ 386862 w 467248"/>
              <a:gd name="connsiteY17" fmla="*/ 40193 h 166981"/>
              <a:gd name="connsiteX18" fmla="*/ 396910 w 467248"/>
              <a:gd name="connsiteY18" fmla="*/ 70338 h 166981"/>
              <a:gd name="connsiteX19" fmla="*/ 401934 w 467248"/>
              <a:gd name="connsiteY19" fmla="*/ 85411 h 166981"/>
              <a:gd name="connsiteX20" fmla="*/ 411983 w 467248"/>
              <a:gd name="connsiteY20" fmla="*/ 95459 h 166981"/>
              <a:gd name="connsiteX21" fmla="*/ 432079 w 467248"/>
              <a:gd name="connsiteY21" fmla="*/ 120580 h 166981"/>
              <a:gd name="connsiteX22" fmla="*/ 467248 w 467248"/>
              <a:gd name="connsiteY22" fmla="*/ 130628 h 166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67248" h="166981">
                <a:moveTo>
                  <a:pt x="0" y="65314"/>
                </a:moveTo>
                <a:cubicBezTo>
                  <a:pt x="20097" y="66989"/>
                  <a:pt x="40301" y="67673"/>
                  <a:pt x="60290" y="70338"/>
                </a:cubicBezTo>
                <a:cubicBezTo>
                  <a:pt x="65540" y="71038"/>
                  <a:pt x="70822" y="72637"/>
                  <a:pt x="75363" y="75362"/>
                </a:cubicBezTo>
                <a:cubicBezTo>
                  <a:pt x="84693" y="80960"/>
                  <a:pt x="89141" y="92586"/>
                  <a:pt x="95459" y="100483"/>
                </a:cubicBezTo>
                <a:cubicBezTo>
                  <a:pt x="98418" y="104182"/>
                  <a:pt x="102158" y="107182"/>
                  <a:pt x="105508" y="110531"/>
                </a:cubicBezTo>
                <a:cubicBezTo>
                  <a:pt x="117054" y="145170"/>
                  <a:pt x="108067" y="133186"/>
                  <a:pt x="125604" y="150725"/>
                </a:cubicBezTo>
                <a:cubicBezTo>
                  <a:pt x="127279" y="155749"/>
                  <a:pt x="125436" y="164758"/>
                  <a:pt x="130629" y="165797"/>
                </a:cubicBezTo>
                <a:cubicBezTo>
                  <a:pt x="151662" y="170003"/>
                  <a:pt x="171743" y="162141"/>
                  <a:pt x="190919" y="155749"/>
                </a:cubicBezTo>
                <a:cubicBezTo>
                  <a:pt x="197618" y="145701"/>
                  <a:pt x="209813" y="137621"/>
                  <a:pt x="211015" y="125604"/>
                </a:cubicBezTo>
                <a:cubicBezTo>
                  <a:pt x="212783" y="107928"/>
                  <a:pt x="213431" y="64203"/>
                  <a:pt x="226088" y="45217"/>
                </a:cubicBezTo>
                <a:cubicBezTo>
                  <a:pt x="229437" y="40193"/>
                  <a:pt x="231421" y="33917"/>
                  <a:pt x="236136" y="30145"/>
                </a:cubicBezTo>
                <a:cubicBezTo>
                  <a:pt x="240272" y="26836"/>
                  <a:pt x="246472" y="27489"/>
                  <a:pt x="251209" y="25120"/>
                </a:cubicBezTo>
                <a:cubicBezTo>
                  <a:pt x="311548" y="-5050"/>
                  <a:pt x="229591" y="33066"/>
                  <a:pt x="276330" y="5024"/>
                </a:cubicBezTo>
                <a:cubicBezTo>
                  <a:pt x="280871" y="2299"/>
                  <a:pt x="286378" y="1675"/>
                  <a:pt x="291402" y="0"/>
                </a:cubicBezTo>
                <a:cubicBezTo>
                  <a:pt x="308149" y="1675"/>
                  <a:pt x="325101" y="1922"/>
                  <a:pt x="341644" y="5024"/>
                </a:cubicBezTo>
                <a:cubicBezTo>
                  <a:pt x="352054" y="6976"/>
                  <a:pt x="371789" y="15072"/>
                  <a:pt x="371789" y="15072"/>
                </a:cubicBezTo>
                <a:cubicBezTo>
                  <a:pt x="373464" y="20096"/>
                  <a:pt x="374088" y="25604"/>
                  <a:pt x="376813" y="30145"/>
                </a:cubicBezTo>
                <a:cubicBezTo>
                  <a:pt x="379250" y="34207"/>
                  <a:pt x="384744" y="35956"/>
                  <a:pt x="386862" y="40193"/>
                </a:cubicBezTo>
                <a:cubicBezTo>
                  <a:pt x="391599" y="49667"/>
                  <a:pt x="393561" y="60290"/>
                  <a:pt x="396910" y="70338"/>
                </a:cubicBezTo>
                <a:cubicBezTo>
                  <a:pt x="398585" y="75362"/>
                  <a:pt x="398189" y="81666"/>
                  <a:pt x="401934" y="85411"/>
                </a:cubicBezTo>
                <a:cubicBezTo>
                  <a:pt x="405284" y="88760"/>
                  <a:pt x="409024" y="91760"/>
                  <a:pt x="411983" y="95459"/>
                </a:cubicBezTo>
                <a:cubicBezTo>
                  <a:pt x="416715" y="101374"/>
                  <a:pt x="423993" y="116537"/>
                  <a:pt x="432079" y="120580"/>
                </a:cubicBezTo>
                <a:cubicBezTo>
                  <a:pt x="453234" y="131158"/>
                  <a:pt x="453305" y="130628"/>
                  <a:pt x="467248" y="130628"/>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3" name="Straight Connector 42"/>
          <p:cNvCxnSpPr/>
          <p:nvPr/>
        </p:nvCxnSpPr>
        <p:spPr>
          <a:xfrm>
            <a:off x="6324600" y="2133600"/>
            <a:ext cx="4572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6" name="TextBox 45"/>
              <p:cNvSpPr txBox="1"/>
              <p:nvPr/>
            </p:nvSpPr>
            <p:spPr>
              <a:xfrm>
                <a:off x="3962400" y="3429000"/>
                <a:ext cx="3424464"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ctrlPr>
                            <a:rPr lang="en-GB" sz="1400" b="0" i="1" smtClean="0">
                              <a:latin typeface="Cambria Math" panose="02040503050406030204" pitchFamily="18" charset="0"/>
                            </a:rPr>
                          </m:ctrlPr>
                        </m:dPr>
                        <m:e>
                          <m:r>
                            <a:rPr lang="en-GB" sz="1400" b="0" i="1" smtClean="0">
                              <a:latin typeface="Cambria Math"/>
                            </a:rPr>
                            <m:t>0.3</m:t>
                          </m:r>
                        </m:e>
                      </m:d>
                      <m:d>
                        <m:dPr>
                          <m:ctrlPr>
                            <a:rPr lang="en-GB" sz="1400" b="0" i="1" smtClean="0">
                              <a:latin typeface="Cambria Math" panose="02040503050406030204" pitchFamily="18" charset="0"/>
                            </a:rPr>
                          </m:ctrlPr>
                        </m:dPr>
                        <m:e>
                          <m:r>
                            <a:rPr lang="en-GB" sz="1400" b="0" i="1" smtClean="0">
                              <a:latin typeface="Cambria Math"/>
                            </a:rPr>
                            <m:t>0</m:t>
                          </m:r>
                        </m:e>
                      </m:d>
                      <m:r>
                        <a:rPr lang="en-GB" sz="1400" b="0" i="1" smtClean="0">
                          <a:latin typeface="Cambria Math"/>
                        </a:rPr>
                        <m:t>+</m:t>
                      </m:r>
                      <m:d>
                        <m:dPr>
                          <m:ctrlPr>
                            <a:rPr lang="en-GB" sz="1400" b="0" i="1" smtClean="0">
                              <a:latin typeface="Cambria Math" panose="02040503050406030204" pitchFamily="18" charset="0"/>
                            </a:rPr>
                          </m:ctrlPr>
                        </m:dPr>
                        <m:e>
                          <m:r>
                            <a:rPr lang="en-GB" sz="1400" b="0" i="1" smtClean="0">
                              <a:latin typeface="Cambria Math"/>
                            </a:rPr>
                            <m:t>0.2</m:t>
                          </m:r>
                        </m:e>
                      </m:d>
                      <m:d>
                        <m:dPr>
                          <m:ctrlPr>
                            <a:rPr lang="en-GB" sz="1400" b="0" i="1" smtClean="0">
                              <a:latin typeface="Cambria Math" panose="02040503050406030204" pitchFamily="18" charset="0"/>
                            </a:rPr>
                          </m:ctrlPr>
                        </m:dPr>
                        <m:e>
                          <m:r>
                            <a:rPr lang="en-GB" sz="1400" b="0" i="1" smtClean="0">
                              <a:latin typeface="Cambria Math"/>
                            </a:rPr>
                            <m:t>6</m:t>
                          </m:r>
                        </m:e>
                      </m:d>
                      <m:r>
                        <a:rPr lang="en-GB" sz="1400" b="0" i="1" smtClean="0">
                          <a:latin typeface="Cambria Math"/>
                        </a:rPr>
                        <m:t>=</m:t>
                      </m:r>
                      <m:d>
                        <m:dPr>
                          <m:ctrlPr>
                            <a:rPr lang="en-GB" sz="1400" b="0" i="1" smtClean="0">
                              <a:latin typeface="Cambria Math" panose="02040503050406030204" pitchFamily="18" charset="0"/>
                            </a:rPr>
                          </m:ctrlPr>
                        </m:dPr>
                        <m:e>
                          <m:r>
                            <a:rPr lang="en-GB" sz="1400" b="0" i="1" smtClean="0">
                              <a:latin typeface="Cambria Math"/>
                            </a:rPr>
                            <m:t>0.3</m:t>
                          </m:r>
                        </m:e>
                      </m:d>
                      <m:d>
                        <m:dPr>
                          <m:ctrlPr>
                            <a:rPr lang="en-GB" sz="1400" b="0" i="1" smtClean="0">
                              <a:latin typeface="Cambria Math" panose="02040503050406030204" pitchFamily="18" charset="0"/>
                            </a:rPr>
                          </m:ctrlPr>
                        </m:dPr>
                        <m:e>
                          <m:r>
                            <a:rPr lang="en-GB" sz="1400" b="0" i="1" smtClean="0">
                              <a:latin typeface="Cambria Math"/>
                            </a:rPr>
                            <m:t>𝑣</m:t>
                          </m:r>
                        </m:e>
                      </m:d>
                      <m:r>
                        <a:rPr lang="en-GB" sz="1400" b="0" i="1" smtClean="0">
                          <a:latin typeface="Cambria Math"/>
                        </a:rPr>
                        <m:t>+(0.2)(</m:t>
                      </m:r>
                      <m:r>
                        <a:rPr lang="en-GB" sz="1400" b="0" i="1" smtClean="0">
                          <a:latin typeface="Cambria Math"/>
                        </a:rPr>
                        <m:t>𝑣</m:t>
                      </m:r>
                      <m:r>
                        <a:rPr lang="en-GB" sz="1400" b="0" i="1" smtClean="0">
                          <a:latin typeface="Cambria Math"/>
                        </a:rPr>
                        <m:t>)</m:t>
                      </m:r>
                    </m:oMath>
                  </m:oMathPara>
                </a14:m>
                <a:endParaRPr lang="en-GB" sz="1400" dirty="0"/>
              </a:p>
            </p:txBody>
          </p:sp>
        </mc:Choice>
        <mc:Fallback xmlns="">
          <p:sp>
            <p:nvSpPr>
              <p:cNvPr id="46" name="TextBox 45"/>
              <p:cNvSpPr txBox="1">
                <a:spLocks noRot="1" noChangeAspect="1" noMove="1" noResize="1" noEditPoints="1" noAdjustHandles="1" noChangeArrowheads="1" noChangeShapeType="1" noTextEdit="1"/>
              </p:cNvSpPr>
              <p:nvPr/>
            </p:nvSpPr>
            <p:spPr>
              <a:xfrm>
                <a:off x="3962400" y="3429000"/>
                <a:ext cx="3424464" cy="307777"/>
              </a:xfrm>
              <a:prstGeom prst="rect">
                <a:avLst/>
              </a:prstGeom>
              <a:blipFill rotWithShape="1">
                <a:blip r:embed="rId10"/>
                <a:stretch>
                  <a:fillRect b="-6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7" name="TextBox 46"/>
              <p:cNvSpPr txBox="1"/>
              <p:nvPr/>
            </p:nvSpPr>
            <p:spPr>
              <a:xfrm>
                <a:off x="4191000" y="2895600"/>
                <a:ext cx="29718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47" name="TextBox 46"/>
              <p:cNvSpPr txBox="1">
                <a:spLocks noRot="1" noChangeAspect="1" noMove="1" noResize="1" noEditPoints="1" noAdjustHandles="1" noChangeArrowheads="1" noChangeShapeType="1" noTextEdit="1"/>
              </p:cNvSpPr>
              <p:nvPr/>
            </p:nvSpPr>
            <p:spPr>
              <a:xfrm>
                <a:off x="4191000" y="2895600"/>
                <a:ext cx="2971800" cy="338554"/>
              </a:xfrm>
              <a:prstGeom prst="rect">
                <a:avLst/>
              </a:prstGeom>
              <a:blipFill rotWithShape="1">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8" name="TextBox 47"/>
              <p:cNvSpPr txBox="1"/>
              <p:nvPr/>
            </p:nvSpPr>
            <p:spPr>
              <a:xfrm>
                <a:off x="5181600" y="3886200"/>
                <a:ext cx="1109688"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1.2=0.5</m:t>
                      </m:r>
                      <m:r>
                        <a:rPr lang="en-GB" sz="1400" b="0" i="1" smtClean="0">
                          <a:latin typeface="Cambria Math"/>
                        </a:rPr>
                        <m:t>𝑣</m:t>
                      </m:r>
                    </m:oMath>
                  </m:oMathPara>
                </a14:m>
                <a:endParaRPr lang="en-GB" sz="1400" dirty="0"/>
              </a:p>
            </p:txBody>
          </p:sp>
        </mc:Choice>
        <mc:Fallback xmlns="">
          <p:sp>
            <p:nvSpPr>
              <p:cNvPr id="48" name="TextBox 47"/>
              <p:cNvSpPr txBox="1">
                <a:spLocks noRot="1" noChangeAspect="1" noMove="1" noResize="1" noEditPoints="1" noAdjustHandles="1" noChangeArrowheads="1" noChangeShapeType="1" noTextEdit="1"/>
              </p:cNvSpPr>
              <p:nvPr/>
            </p:nvSpPr>
            <p:spPr>
              <a:xfrm>
                <a:off x="5181600" y="3886200"/>
                <a:ext cx="1109688" cy="307777"/>
              </a:xfrm>
              <a:prstGeom prst="rect">
                <a:avLst/>
              </a:prstGeom>
              <a:blipFill rotWithShape="1">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9" name="TextBox 48"/>
              <p:cNvSpPr txBox="1"/>
              <p:nvPr/>
            </p:nvSpPr>
            <p:spPr>
              <a:xfrm>
                <a:off x="5105400" y="4343400"/>
                <a:ext cx="990600"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2.4=</m:t>
                      </m:r>
                      <m:r>
                        <a:rPr lang="en-GB" sz="1400" b="0" i="1" smtClean="0">
                          <a:latin typeface="Cambria Math"/>
                        </a:rPr>
                        <m:t>𝑣</m:t>
                      </m:r>
                    </m:oMath>
                  </m:oMathPara>
                </a14:m>
                <a:endParaRPr lang="en-GB" sz="1400" dirty="0"/>
              </a:p>
            </p:txBody>
          </p:sp>
        </mc:Choice>
        <mc:Fallback xmlns="">
          <p:sp>
            <p:nvSpPr>
              <p:cNvPr id="49" name="TextBox 48"/>
              <p:cNvSpPr txBox="1">
                <a:spLocks noRot="1" noChangeAspect="1" noMove="1" noResize="1" noEditPoints="1" noAdjustHandles="1" noChangeArrowheads="1" noChangeShapeType="1" noTextEdit="1"/>
              </p:cNvSpPr>
              <p:nvPr/>
            </p:nvSpPr>
            <p:spPr>
              <a:xfrm>
                <a:off x="5105400" y="4343400"/>
                <a:ext cx="990600" cy="307777"/>
              </a:xfrm>
              <a:prstGeom prst="rect">
                <a:avLst/>
              </a:prstGeom>
              <a:blipFill rotWithShape="1">
                <a:blip r:embed="rId13"/>
                <a:stretch>
                  <a:fillRect/>
                </a:stretch>
              </a:blipFill>
            </p:spPr>
            <p:txBody>
              <a:bodyPr/>
              <a:lstStyle/>
              <a:p>
                <a:r>
                  <a:rPr lang="en-GB">
                    <a:noFill/>
                  </a:rPr>
                  <a:t> </a:t>
                </a:r>
              </a:p>
            </p:txBody>
          </p:sp>
        </mc:Fallback>
      </mc:AlternateContent>
      <p:sp>
        <p:nvSpPr>
          <p:cNvPr id="50" name="Arc 49"/>
          <p:cNvSpPr/>
          <p:nvPr/>
        </p:nvSpPr>
        <p:spPr>
          <a:xfrm>
            <a:off x="7086600" y="31242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1" name="TextBox 50"/>
          <p:cNvSpPr txBox="1"/>
          <p:nvPr/>
        </p:nvSpPr>
        <p:spPr>
          <a:xfrm>
            <a:off x="7543800" y="3200400"/>
            <a:ext cx="13716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baseline="-25000" dirty="0">
              <a:solidFill>
                <a:srgbClr val="FF0000"/>
              </a:solidFill>
              <a:latin typeface="Comic Sans MS" pitchFamily="66" charset="0"/>
            </a:endParaRPr>
          </a:p>
        </p:txBody>
      </p:sp>
      <p:sp>
        <p:nvSpPr>
          <p:cNvPr id="52" name="Arc 51"/>
          <p:cNvSpPr/>
          <p:nvPr/>
        </p:nvSpPr>
        <p:spPr>
          <a:xfrm>
            <a:off x="7086600" y="35814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3" name="Arc 52"/>
          <p:cNvSpPr/>
          <p:nvPr/>
        </p:nvSpPr>
        <p:spPr>
          <a:xfrm>
            <a:off x="6096000" y="40386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4" name="TextBox 53"/>
          <p:cNvSpPr txBox="1"/>
          <p:nvPr/>
        </p:nvSpPr>
        <p:spPr>
          <a:xfrm>
            <a:off x="7467600" y="3657600"/>
            <a:ext cx="1143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Simplify</a:t>
            </a:r>
            <a:endParaRPr lang="en-GB" sz="1400" b="1" baseline="-25000" dirty="0">
              <a:solidFill>
                <a:srgbClr val="FF0000"/>
              </a:solidFill>
              <a:latin typeface="Comic Sans MS" pitchFamily="66" charset="0"/>
            </a:endParaRPr>
          </a:p>
        </p:txBody>
      </p:sp>
      <p:sp>
        <p:nvSpPr>
          <p:cNvPr id="55" name="TextBox 54"/>
          <p:cNvSpPr txBox="1"/>
          <p:nvPr/>
        </p:nvSpPr>
        <p:spPr>
          <a:xfrm>
            <a:off x="6629400" y="4114800"/>
            <a:ext cx="1295400" cy="307777"/>
          </a:xfrm>
          <a:prstGeom prst="rect">
            <a:avLst/>
          </a:prstGeom>
          <a:noFill/>
        </p:spPr>
        <p:txBody>
          <a:bodyPr wrap="square" rtlCol="0">
            <a:spAutoFit/>
          </a:bodyPr>
          <a:lstStyle/>
          <a:p>
            <a:pPr algn="ctr"/>
            <a:r>
              <a:rPr lang="en-GB" sz="1400" dirty="0">
                <a:solidFill>
                  <a:srgbClr val="FF0000"/>
                </a:solidFill>
                <a:latin typeface="Comic Sans MS" pitchFamily="66" charset="0"/>
              </a:rPr>
              <a:t>Multiply by 2</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56" name="TextBox 55"/>
              <p:cNvSpPr txBox="1"/>
              <p:nvPr/>
            </p:nvSpPr>
            <p:spPr>
              <a:xfrm>
                <a:off x="1447800" y="5242560"/>
                <a:ext cx="1219200"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𝑣</m:t>
                      </m:r>
                      <m:r>
                        <a:rPr lang="en-GB" sz="1400" b="0" i="1" smtClean="0">
                          <a:solidFill>
                            <a:srgbClr val="FF0000"/>
                          </a:solidFill>
                          <a:latin typeface="Cambria Math"/>
                        </a:rPr>
                        <m:t>=2.4</m:t>
                      </m:r>
                      <m:r>
                        <a:rPr lang="en-GB" sz="1400" b="0" i="1" smtClean="0">
                          <a:solidFill>
                            <a:srgbClr val="FF0000"/>
                          </a:solidFill>
                          <a:latin typeface="Cambria Math"/>
                        </a:rPr>
                        <m:t>𝑚</m:t>
                      </m:r>
                      <m:sSup>
                        <m:sSupPr>
                          <m:ctrlPr>
                            <a:rPr lang="en-GB" sz="1400" b="0" i="1" smtClean="0">
                              <a:solidFill>
                                <a:srgbClr val="FF0000"/>
                              </a:solidFill>
                              <a:latin typeface="Cambria Math" panose="02040503050406030204" pitchFamily="18" charset="0"/>
                            </a:rPr>
                          </m:ctrlPr>
                        </m:sSupPr>
                        <m:e>
                          <m:r>
                            <a:rPr lang="en-GB" sz="1400" b="0" i="1" smtClean="0">
                              <a:solidFill>
                                <a:srgbClr val="FF0000"/>
                              </a:solidFill>
                              <a:latin typeface="Cambria Math"/>
                            </a:rPr>
                            <m:t>𝑠</m:t>
                          </m:r>
                        </m:e>
                        <m:sup>
                          <m:r>
                            <a:rPr lang="en-GB" sz="1400" b="0" i="1" smtClean="0">
                              <a:solidFill>
                                <a:srgbClr val="FF0000"/>
                              </a:solidFill>
                              <a:latin typeface="Cambria Math"/>
                            </a:rPr>
                            <m:t>−1</m:t>
                          </m:r>
                        </m:sup>
                      </m:sSup>
                    </m:oMath>
                  </m:oMathPara>
                </a14:m>
                <a:endParaRPr lang="en-GB" sz="1400" dirty="0">
                  <a:solidFill>
                    <a:srgbClr val="FF0000"/>
                  </a:solidFill>
                </a:endParaRPr>
              </a:p>
            </p:txBody>
          </p:sp>
        </mc:Choice>
        <mc:Fallback xmlns="">
          <p:sp>
            <p:nvSpPr>
              <p:cNvPr id="56" name="TextBox 55"/>
              <p:cNvSpPr txBox="1">
                <a:spLocks noRot="1" noChangeAspect="1" noMove="1" noResize="1" noEditPoints="1" noAdjustHandles="1" noChangeArrowheads="1" noChangeShapeType="1" noTextEdit="1"/>
              </p:cNvSpPr>
              <p:nvPr/>
            </p:nvSpPr>
            <p:spPr>
              <a:xfrm>
                <a:off x="1447800" y="5242560"/>
                <a:ext cx="1219200" cy="307777"/>
              </a:xfrm>
              <a:prstGeom prst="rect">
                <a:avLst/>
              </a:prstGeom>
              <a:blipFill>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8" name="TextBox 57"/>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58" name="TextBox 57"/>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9" name="TextBox 58"/>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59" name="TextBox 58"/>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0" name="TextBox 59"/>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60" name="TextBox 59"/>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1" name="TextBox 60"/>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61" name="TextBox 60"/>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1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2" name="TextBox 61"/>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62" name="TextBox 61"/>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19"/>
                <a:stretch>
                  <a:fillRect b="-3846"/>
                </a:stretch>
              </a:blipFill>
            </p:spPr>
            <p:txBody>
              <a:bodyPr/>
              <a:lstStyle/>
              <a:p>
                <a:r>
                  <a:rPr lang="en-GB">
                    <a:noFill/>
                  </a:rPr>
                  <a:t> </a:t>
                </a:r>
              </a:p>
            </p:txBody>
          </p:sp>
        </mc:Fallback>
      </mc:AlternateContent>
      <p:sp>
        <p:nvSpPr>
          <p:cNvPr id="63" name="TextBox 62"/>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20"/>
              </a:rPr>
              <a:t>Applet for collision demonstrations</a:t>
            </a:r>
            <a:endParaRPr lang="en-GB" sz="1400" dirty="0">
              <a:latin typeface="Comic Sans MS" pitchFamily="66" charset="0"/>
            </a:endParaRPr>
          </a:p>
        </p:txBody>
      </p:sp>
      <p:sp>
        <p:nvSpPr>
          <p:cNvPr id="64"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65" name="テキスト ボックス 3">
            <a:extLst>
              <a:ext uri="{FF2B5EF4-FFF2-40B4-BE49-F238E27FC236}">
                <a16:creationId xmlns:a16="http://schemas.microsoft.com/office/drawing/2014/main" id="{6B541AC0-0713-47D7-9D98-F34D1BB5D915}"/>
              </a:ext>
            </a:extLst>
          </p:cNvPr>
          <p:cNvSpPr txBox="1"/>
          <p:nvPr/>
        </p:nvSpPr>
        <p:spPr>
          <a:xfrm>
            <a:off x="8649954" y="6488668"/>
            <a:ext cx="471604" cy="369332"/>
          </a:xfrm>
          <a:prstGeom prst="rect">
            <a:avLst/>
          </a:prstGeom>
          <a:noFill/>
        </p:spPr>
        <p:txBody>
          <a:bodyPr wrap="none" rtlCol="0">
            <a:spAutoFit/>
          </a:bodyPr>
          <a:lstStyle/>
          <a:p>
            <a:r>
              <a:rPr lang="en-US" dirty="0">
                <a:latin typeface="Comic Sans MS" panose="030F0702030302020204" pitchFamily="66" charset="0"/>
              </a:rPr>
              <a:t>4C</a:t>
            </a:r>
            <a:endParaRPr lang="en-GB"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1923050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linds(horizontal)">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blinds(horizontal)">
                                      <p:cBhvr>
                                        <p:cTn id="12" dur="500"/>
                                        <p:tgtEl>
                                          <p:spTgt spid="3">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Effect transition="in" filter="blinds(horizontal)">
                                      <p:cBhvr>
                                        <p:cTn id="17" dur="500"/>
                                        <p:tgtEl>
                                          <p:spTgt spid="3">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blinds(horizontal)">
                                      <p:cBhvr>
                                        <p:cTn id="22" dur="500"/>
                                        <p:tgtEl>
                                          <p:spTgt spid="16"/>
                                        </p:tgtEl>
                                      </p:cBhvr>
                                    </p:animEffect>
                                  </p:childTnLst>
                                </p:cTn>
                              </p:par>
                              <p:par>
                                <p:cTn id="23" presetID="3" presetClass="entr" presetSubtype="10" fill="hold" nodeType="with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blinds(horizontal)">
                                      <p:cBhvr>
                                        <p:cTn id="25" dur="500"/>
                                        <p:tgtEl>
                                          <p:spTgt spid="17"/>
                                        </p:tgtEl>
                                      </p:cBhvr>
                                    </p:animEffect>
                                  </p:childTnLst>
                                </p:cTn>
                              </p:par>
                              <p:par>
                                <p:cTn id="26" presetID="3" presetClass="entr" presetSubtype="10" fill="hold" nodeType="withEffect">
                                  <p:stCondLst>
                                    <p:cond delay="0"/>
                                  </p:stCondLst>
                                  <p:childTnLst>
                                    <p:set>
                                      <p:cBhvr>
                                        <p:cTn id="27" dur="1" fill="hold">
                                          <p:stCondLst>
                                            <p:cond delay="0"/>
                                          </p:stCondLst>
                                        </p:cTn>
                                        <p:tgtEl>
                                          <p:spTgt spid="18"/>
                                        </p:tgtEl>
                                        <p:attrNameLst>
                                          <p:attrName>style.visibility</p:attrName>
                                        </p:attrNameLst>
                                      </p:cBhvr>
                                      <p:to>
                                        <p:strVal val="visible"/>
                                      </p:to>
                                    </p:set>
                                    <p:animEffect transition="in" filter="blinds(horizontal)">
                                      <p:cBhvr>
                                        <p:cTn id="28" dur="500"/>
                                        <p:tgtEl>
                                          <p:spTgt spid="18"/>
                                        </p:tgtEl>
                                      </p:cBhvr>
                                    </p:animEffect>
                                  </p:childTnLst>
                                </p:cTn>
                              </p:par>
                              <p:par>
                                <p:cTn id="29" presetID="3" presetClass="entr" presetSubtype="10" fill="hold" nodeType="withEffect">
                                  <p:stCondLst>
                                    <p:cond delay="0"/>
                                  </p:stCondLst>
                                  <p:childTnLst>
                                    <p:set>
                                      <p:cBhvr>
                                        <p:cTn id="30" dur="1" fill="hold">
                                          <p:stCondLst>
                                            <p:cond delay="0"/>
                                          </p:stCondLst>
                                        </p:cTn>
                                        <p:tgtEl>
                                          <p:spTgt spid="27"/>
                                        </p:tgtEl>
                                        <p:attrNameLst>
                                          <p:attrName>style.visibility</p:attrName>
                                        </p:attrNameLst>
                                      </p:cBhvr>
                                      <p:to>
                                        <p:strVal val="visible"/>
                                      </p:to>
                                    </p:set>
                                    <p:animEffect transition="in" filter="blinds(horizontal)">
                                      <p:cBhvr>
                                        <p:cTn id="31" dur="500"/>
                                        <p:tgtEl>
                                          <p:spTgt spid="27"/>
                                        </p:tgtEl>
                                      </p:cBhvr>
                                    </p:animEffect>
                                  </p:childTnLst>
                                </p:cTn>
                              </p:par>
                              <p:par>
                                <p:cTn id="32" presetID="3" presetClass="entr" presetSubtype="10" fill="hold" nodeType="with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blinds(horizontal)">
                                      <p:cBhvr>
                                        <p:cTn id="34" dur="500"/>
                                        <p:tgtEl>
                                          <p:spTgt spid="11"/>
                                        </p:tgtEl>
                                      </p:cBhvr>
                                    </p:animEffect>
                                  </p:childTnLst>
                                </p:cTn>
                              </p:par>
                              <p:par>
                                <p:cTn id="35" presetID="3" presetClass="entr" presetSubtype="10" fill="hold" nodeType="with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blinds(horizontal)">
                                      <p:cBhvr>
                                        <p:cTn id="37" dur="500"/>
                                        <p:tgtEl>
                                          <p:spTgt spid="15"/>
                                        </p:tgtEl>
                                      </p:cBhvr>
                                    </p:animEffect>
                                  </p:childTnLst>
                                </p:cTn>
                              </p:par>
                              <p:par>
                                <p:cTn id="38" presetID="3" presetClass="entr" presetSubtype="10" fill="hold" nodeType="withEffect">
                                  <p:stCondLst>
                                    <p:cond delay="0"/>
                                  </p:stCondLst>
                                  <p:childTnLst>
                                    <p:set>
                                      <p:cBhvr>
                                        <p:cTn id="39" dur="1" fill="hold">
                                          <p:stCondLst>
                                            <p:cond delay="0"/>
                                          </p:stCondLst>
                                        </p:cTn>
                                        <p:tgtEl>
                                          <p:spTgt spid="12"/>
                                        </p:tgtEl>
                                        <p:attrNameLst>
                                          <p:attrName>style.visibility</p:attrName>
                                        </p:attrNameLst>
                                      </p:cBhvr>
                                      <p:to>
                                        <p:strVal val="visible"/>
                                      </p:to>
                                    </p:set>
                                    <p:animEffect transition="in" filter="blinds(horizontal)">
                                      <p:cBhvr>
                                        <p:cTn id="40" dur="500"/>
                                        <p:tgtEl>
                                          <p:spTgt spid="12"/>
                                        </p:tgtEl>
                                      </p:cBhvr>
                                    </p:animEffect>
                                  </p:childTnLst>
                                </p:cTn>
                              </p:par>
                              <p:par>
                                <p:cTn id="41" presetID="3" presetClass="entr" presetSubtype="10" fill="hold" grpId="0" nodeType="withEffect">
                                  <p:stCondLst>
                                    <p:cond delay="0"/>
                                  </p:stCondLst>
                                  <p:childTnLst>
                                    <p:set>
                                      <p:cBhvr>
                                        <p:cTn id="42" dur="1" fill="hold">
                                          <p:stCondLst>
                                            <p:cond delay="0"/>
                                          </p:stCondLst>
                                        </p:cTn>
                                        <p:tgtEl>
                                          <p:spTgt spid="13"/>
                                        </p:tgtEl>
                                        <p:attrNameLst>
                                          <p:attrName>style.visibility</p:attrName>
                                        </p:attrNameLst>
                                      </p:cBhvr>
                                      <p:to>
                                        <p:strVal val="visible"/>
                                      </p:to>
                                    </p:set>
                                    <p:animEffect transition="in" filter="blinds(horizontal)">
                                      <p:cBhvr>
                                        <p:cTn id="43" dur="500"/>
                                        <p:tgtEl>
                                          <p:spTgt spid="13"/>
                                        </p:tgtEl>
                                      </p:cBhvr>
                                    </p:animEffect>
                                  </p:childTnLst>
                                </p:cTn>
                              </p:par>
                              <p:par>
                                <p:cTn id="44" presetID="3" presetClass="entr" presetSubtype="10" fill="hold" grpId="0" nodeType="withEffect">
                                  <p:stCondLst>
                                    <p:cond delay="0"/>
                                  </p:stCondLst>
                                  <p:childTnLst>
                                    <p:set>
                                      <p:cBhvr>
                                        <p:cTn id="45" dur="1" fill="hold">
                                          <p:stCondLst>
                                            <p:cond delay="0"/>
                                          </p:stCondLst>
                                        </p:cTn>
                                        <p:tgtEl>
                                          <p:spTgt spid="14"/>
                                        </p:tgtEl>
                                        <p:attrNameLst>
                                          <p:attrName>style.visibility</p:attrName>
                                        </p:attrNameLst>
                                      </p:cBhvr>
                                      <p:to>
                                        <p:strVal val="visible"/>
                                      </p:to>
                                    </p:set>
                                    <p:animEffect transition="in" filter="blinds(horizontal)">
                                      <p:cBhvr>
                                        <p:cTn id="46" dur="500"/>
                                        <p:tgtEl>
                                          <p:spTgt spid="14"/>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19"/>
                                        </p:tgtEl>
                                        <p:attrNameLst>
                                          <p:attrName>style.visibility</p:attrName>
                                        </p:attrNameLst>
                                      </p:cBhvr>
                                      <p:to>
                                        <p:strVal val="visible"/>
                                      </p:to>
                                    </p:set>
                                    <p:animEffect transition="in" filter="blinds(horizontal)">
                                      <p:cBhvr>
                                        <p:cTn id="51" dur="500"/>
                                        <p:tgtEl>
                                          <p:spTgt spid="19"/>
                                        </p:tgtEl>
                                      </p:cBhvr>
                                    </p:animEffect>
                                  </p:childTnLst>
                                </p:cTn>
                              </p:par>
                              <p:par>
                                <p:cTn id="52" presetID="3" presetClass="entr" presetSubtype="10" fill="hold" nodeType="withEffect">
                                  <p:stCondLst>
                                    <p:cond delay="0"/>
                                  </p:stCondLst>
                                  <p:childTnLst>
                                    <p:set>
                                      <p:cBhvr>
                                        <p:cTn id="53" dur="1" fill="hold">
                                          <p:stCondLst>
                                            <p:cond delay="0"/>
                                          </p:stCondLst>
                                        </p:cTn>
                                        <p:tgtEl>
                                          <p:spTgt spid="23"/>
                                        </p:tgtEl>
                                        <p:attrNameLst>
                                          <p:attrName>style.visibility</p:attrName>
                                        </p:attrNameLst>
                                      </p:cBhvr>
                                      <p:to>
                                        <p:strVal val="visible"/>
                                      </p:to>
                                    </p:set>
                                    <p:animEffect transition="in" filter="blinds(horizontal)">
                                      <p:cBhvr>
                                        <p:cTn id="54" dur="500"/>
                                        <p:tgtEl>
                                          <p:spTgt spid="23"/>
                                        </p:tgtEl>
                                      </p:cBhvr>
                                    </p:animEffect>
                                  </p:childTnLst>
                                </p:cTn>
                              </p:par>
                              <p:par>
                                <p:cTn id="55" presetID="3" presetClass="entr" presetSubtype="10" fill="hold" grpId="0" nodeType="withEffect">
                                  <p:stCondLst>
                                    <p:cond delay="0"/>
                                  </p:stCondLst>
                                  <p:childTnLst>
                                    <p:set>
                                      <p:cBhvr>
                                        <p:cTn id="56" dur="1" fill="hold">
                                          <p:stCondLst>
                                            <p:cond delay="0"/>
                                          </p:stCondLst>
                                        </p:cTn>
                                        <p:tgtEl>
                                          <p:spTgt spid="24"/>
                                        </p:tgtEl>
                                        <p:attrNameLst>
                                          <p:attrName>style.visibility</p:attrName>
                                        </p:attrNameLst>
                                      </p:cBhvr>
                                      <p:to>
                                        <p:strVal val="visible"/>
                                      </p:to>
                                    </p:set>
                                    <p:animEffect transition="in" filter="blinds(horizontal)">
                                      <p:cBhvr>
                                        <p:cTn id="57" dur="500"/>
                                        <p:tgtEl>
                                          <p:spTgt spid="24"/>
                                        </p:tgtEl>
                                      </p:cBhvr>
                                    </p:animEffect>
                                  </p:childTnLst>
                                </p:cTn>
                              </p:par>
                              <p:par>
                                <p:cTn id="58" presetID="3" presetClass="entr" presetSubtype="10" fill="hold" grpId="0" nodeType="withEffect">
                                  <p:stCondLst>
                                    <p:cond delay="0"/>
                                  </p:stCondLst>
                                  <p:childTnLst>
                                    <p:set>
                                      <p:cBhvr>
                                        <p:cTn id="59" dur="1" fill="hold">
                                          <p:stCondLst>
                                            <p:cond delay="0"/>
                                          </p:stCondLst>
                                        </p:cTn>
                                        <p:tgtEl>
                                          <p:spTgt spid="28"/>
                                        </p:tgtEl>
                                        <p:attrNameLst>
                                          <p:attrName>style.visibility</p:attrName>
                                        </p:attrNameLst>
                                      </p:cBhvr>
                                      <p:to>
                                        <p:strVal val="visible"/>
                                      </p:to>
                                    </p:set>
                                    <p:animEffect transition="in" filter="blinds(horizontal)">
                                      <p:cBhvr>
                                        <p:cTn id="60" dur="500"/>
                                        <p:tgtEl>
                                          <p:spTgt spid="28"/>
                                        </p:tgtEl>
                                      </p:cBhvr>
                                    </p:animEffect>
                                  </p:childTnLst>
                                </p:cTn>
                              </p:par>
                              <p:par>
                                <p:cTn id="61" presetID="3" presetClass="entr" presetSubtype="10" fill="hold" grpId="0" nodeType="withEffect">
                                  <p:stCondLst>
                                    <p:cond delay="0"/>
                                  </p:stCondLst>
                                  <p:childTnLst>
                                    <p:set>
                                      <p:cBhvr>
                                        <p:cTn id="62" dur="1" fill="hold">
                                          <p:stCondLst>
                                            <p:cond delay="0"/>
                                          </p:stCondLst>
                                        </p:cTn>
                                        <p:tgtEl>
                                          <p:spTgt spid="36"/>
                                        </p:tgtEl>
                                        <p:attrNameLst>
                                          <p:attrName>style.visibility</p:attrName>
                                        </p:attrNameLst>
                                      </p:cBhvr>
                                      <p:to>
                                        <p:strVal val="visible"/>
                                      </p:to>
                                    </p:set>
                                    <p:animEffect transition="in" filter="blinds(horizontal)">
                                      <p:cBhvr>
                                        <p:cTn id="63" dur="500"/>
                                        <p:tgtEl>
                                          <p:spTgt spid="36"/>
                                        </p:tgtEl>
                                      </p:cBhvr>
                                    </p:animEffect>
                                  </p:childTnLst>
                                </p:cTn>
                              </p:par>
                            </p:childTnLst>
                          </p:cTn>
                        </p:par>
                      </p:childTnLst>
                    </p:cTn>
                  </p:par>
                  <p:par>
                    <p:cTn id="64" fill="hold">
                      <p:stCondLst>
                        <p:cond delay="indefinite"/>
                      </p:stCondLst>
                      <p:childTnLst>
                        <p:par>
                          <p:cTn id="65" fill="hold">
                            <p:stCondLst>
                              <p:cond delay="0"/>
                            </p:stCondLst>
                            <p:childTnLst>
                              <p:par>
                                <p:cTn id="66" presetID="3" presetClass="entr" presetSubtype="10" fill="hold" grpId="0" nodeType="clickEffect">
                                  <p:stCondLst>
                                    <p:cond delay="0"/>
                                  </p:stCondLst>
                                  <p:childTnLst>
                                    <p:set>
                                      <p:cBhvr>
                                        <p:cTn id="67" dur="1" fill="hold">
                                          <p:stCondLst>
                                            <p:cond delay="0"/>
                                          </p:stCondLst>
                                        </p:cTn>
                                        <p:tgtEl>
                                          <p:spTgt spid="20"/>
                                        </p:tgtEl>
                                        <p:attrNameLst>
                                          <p:attrName>style.visibility</p:attrName>
                                        </p:attrNameLst>
                                      </p:cBhvr>
                                      <p:to>
                                        <p:strVal val="visible"/>
                                      </p:to>
                                    </p:set>
                                    <p:animEffect transition="in" filter="blinds(horizontal)">
                                      <p:cBhvr>
                                        <p:cTn id="68" dur="500"/>
                                        <p:tgtEl>
                                          <p:spTgt spid="20"/>
                                        </p:tgtEl>
                                      </p:cBhvr>
                                    </p:animEffect>
                                  </p:childTnLst>
                                </p:cTn>
                              </p:par>
                              <p:par>
                                <p:cTn id="69" presetID="3" presetClass="entr" presetSubtype="10" fill="hold" grpId="0" nodeType="withEffect">
                                  <p:stCondLst>
                                    <p:cond delay="0"/>
                                  </p:stCondLst>
                                  <p:childTnLst>
                                    <p:set>
                                      <p:cBhvr>
                                        <p:cTn id="70" dur="1" fill="hold">
                                          <p:stCondLst>
                                            <p:cond delay="0"/>
                                          </p:stCondLst>
                                        </p:cTn>
                                        <p:tgtEl>
                                          <p:spTgt spid="30"/>
                                        </p:tgtEl>
                                        <p:attrNameLst>
                                          <p:attrName>style.visibility</p:attrName>
                                        </p:attrNameLst>
                                      </p:cBhvr>
                                      <p:to>
                                        <p:strVal val="visible"/>
                                      </p:to>
                                    </p:set>
                                    <p:animEffect transition="in" filter="blinds(horizontal)">
                                      <p:cBhvr>
                                        <p:cTn id="71" dur="500"/>
                                        <p:tgtEl>
                                          <p:spTgt spid="30"/>
                                        </p:tgtEl>
                                      </p:cBhvr>
                                    </p:animEffect>
                                  </p:childTnLst>
                                </p:cTn>
                              </p:par>
                              <p:par>
                                <p:cTn id="72" presetID="3" presetClass="entr" presetSubtype="10" fill="hold" nodeType="withEffect">
                                  <p:stCondLst>
                                    <p:cond delay="0"/>
                                  </p:stCondLst>
                                  <p:childTnLst>
                                    <p:set>
                                      <p:cBhvr>
                                        <p:cTn id="73" dur="1" fill="hold">
                                          <p:stCondLst>
                                            <p:cond delay="0"/>
                                          </p:stCondLst>
                                        </p:cTn>
                                        <p:tgtEl>
                                          <p:spTgt spid="32"/>
                                        </p:tgtEl>
                                        <p:attrNameLst>
                                          <p:attrName>style.visibility</p:attrName>
                                        </p:attrNameLst>
                                      </p:cBhvr>
                                      <p:to>
                                        <p:strVal val="visible"/>
                                      </p:to>
                                    </p:set>
                                    <p:animEffect transition="in" filter="blinds(horizontal)">
                                      <p:cBhvr>
                                        <p:cTn id="74" dur="500"/>
                                        <p:tgtEl>
                                          <p:spTgt spid="32"/>
                                        </p:tgtEl>
                                      </p:cBhvr>
                                    </p:animEffect>
                                  </p:childTnLst>
                                </p:cTn>
                              </p:par>
                              <p:par>
                                <p:cTn id="75" presetID="3" presetClass="entr" presetSubtype="10" fill="hold" grpId="0" nodeType="withEffect">
                                  <p:stCondLst>
                                    <p:cond delay="0"/>
                                  </p:stCondLst>
                                  <p:childTnLst>
                                    <p:set>
                                      <p:cBhvr>
                                        <p:cTn id="76" dur="1" fill="hold">
                                          <p:stCondLst>
                                            <p:cond delay="0"/>
                                          </p:stCondLst>
                                        </p:cTn>
                                        <p:tgtEl>
                                          <p:spTgt spid="33"/>
                                        </p:tgtEl>
                                        <p:attrNameLst>
                                          <p:attrName>style.visibility</p:attrName>
                                        </p:attrNameLst>
                                      </p:cBhvr>
                                      <p:to>
                                        <p:strVal val="visible"/>
                                      </p:to>
                                    </p:set>
                                    <p:animEffect transition="in" filter="blinds(horizontal)">
                                      <p:cBhvr>
                                        <p:cTn id="77" dur="500"/>
                                        <p:tgtEl>
                                          <p:spTgt spid="33"/>
                                        </p:tgtEl>
                                      </p:cBhvr>
                                    </p:animEffect>
                                  </p:childTnLst>
                                </p:cTn>
                              </p:par>
                              <p:par>
                                <p:cTn id="78" presetID="3" presetClass="entr" presetSubtype="10" fill="hold" grpId="0" nodeType="withEffect">
                                  <p:stCondLst>
                                    <p:cond delay="0"/>
                                  </p:stCondLst>
                                  <p:childTnLst>
                                    <p:set>
                                      <p:cBhvr>
                                        <p:cTn id="79" dur="1" fill="hold">
                                          <p:stCondLst>
                                            <p:cond delay="0"/>
                                          </p:stCondLst>
                                        </p:cTn>
                                        <p:tgtEl>
                                          <p:spTgt spid="38"/>
                                        </p:tgtEl>
                                        <p:attrNameLst>
                                          <p:attrName>style.visibility</p:attrName>
                                        </p:attrNameLst>
                                      </p:cBhvr>
                                      <p:to>
                                        <p:strVal val="visible"/>
                                      </p:to>
                                    </p:set>
                                    <p:animEffect transition="in" filter="blinds(horizontal)">
                                      <p:cBhvr>
                                        <p:cTn id="80" dur="500"/>
                                        <p:tgtEl>
                                          <p:spTgt spid="38"/>
                                        </p:tgtEl>
                                      </p:cBhvr>
                                    </p:animEffect>
                                  </p:childTnLst>
                                </p:cTn>
                              </p:par>
                            </p:childTnLst>
                          </p:cTn>
                        </p:par>
                      </p:childTnLst>
                    </p:cTn>
                  </p:par>
                  <p:par>
                    <p:cTn id="81" fill="hold">
                      <p:stCondLst>
                        <p:cond delay="indefinite"/>
                      </p:stCondLst>
                      <p:childTnLst>
                        <p:par>
                          <p:cTn id="82" fill="hold">
                            <p:stCondLst>
                              <p:cond delay="0"/>
                            </p:stCondLst>
                            <p:childTnLst>
                              <p:par>
                                <p:cTn id="83" presetID="3" presetClass="entr" presetSubtype="10" fill="hold" grpId="0" nodeType="clickEffect">
                                  <p:stCondLst>
                                    <p:cond delay="0"/>
                                  </p:stCondLst>
                                  <p:childTnLst>
                                    <p:set>
                                      <p:cBhvr>
                                        <p:cTn id="84" dur="1" fill="hold">
                                          <p:stCondLst>
                                            <p:cond delay="0"/>
                                          </p:stCondLst>
                                        </p:cTn>
                                        <p:tgtEl>
                                          <p:spTgt spid="41"/>
                                        </p:tgtEl>
                                        <p:attrNameLst>
                                          <p:attrName>style.visibility</p:attrName>
                                        </p:attrNameLst>
                                      </p:cBhvr>
                                      <p:to>
                                        <p:strVal val="visible"/>
                                      </p:to>
                                    </p:set>
                                    <p:animEffect transition="in" filter="blinds(horizontal)">
                                      <p:cBhvr>
                                        <p:cTn id="85" dur="500"/>
                                        <p:tgtEl>
                                          <p:spTgt spid="41"/>
                                        </p:tgtEl>
                                      </p:cBhvr>
                                    </p:animEffect>
                                  </p:childTnLst>
                                </p:cTn>
                              </p:par>
                            </p:childTnLst>
                          </p:cTn>
                        </p:par>
                      </p:childTnLst>
                    </p:cTn>
                  </p:par>
                  <p:par>
                    <p:cTn id="86" fill="hold">
                      <p:stCondLst>
                        <p:cond delay="indefinite"/>
                      </p:stCondLst>
                      <p:childTnLst>
                        <p:par>
                          <p:cTn id="87" fill="hold">
                            <p:stCondLst>
                              <p:cond delay="0"/>
                            </p:stCondLst>
                            <p:childTnLst>
                              <p:par>
                                <p:cTn id="88" presetID="3" presetClass="entr" presetSubtype="10" fill="hold" grpId="0" nodeType="clickEffect">
                                  <p:stCondLst>
                                    <p:cond delay="0"/>
                                  </p:stCondLst>
                                  <p:childTnLst>
                                    <p:set>
                                      <p:cBhvr>
                                        <p:cTn id="89" dur="1" fill="hold">
                                          <p:stCondLst>
                                            <p:cond delay="0"/>
                                          </p:stCondLst>
                                        </p:cTn>
                                        <p:tgtEl>
                                          <p:spTgt spid="21"/>
                                        </p:tgtEl>
                                        <p:attrNameLst>
                                          <p:attrName>style.visibility</p:attrName>
                                        </p:attrNameLst>
                                      </p:cBhvr>
                                      <p:to>
                                        <p:strVal val="visible"/>
                                      </p:to>
                                    </p:set>
                                    <p:animEffect transition="in" filter="blinds(horizontal)">
                                      <p:cBhvr>
                                        <p:cTn id="90" dur="500"/>
                                        <p:tgtEl>
                                          <p:spTgt spid="21"/>
                                        </p:tgtEl>
                                      </p:cBhvr>
                                    </p:animEffect>
                                  </p:childTnLst>
                                </p:cTn>
                              </p:par>
                              <p:par>
                                <p:cTn id="91" presetID="3" presetClass="entr" presetSubtype="10" fill="hold" grpId="0" nodeType="withEffect">
                                  <p:stCondLst>
                                    <p:cond delay="0"/>
                                  </p:stCondLst>
                                  <p:childTnLst>
                                    <p:set>
                                      <p:cBhvr>
                                        <p:cTn id="92" dur="1" fill="hold">
                                          <p:stCondLst>
                                            <p:cond delay="0"/>
                                          </p:stCondLst>
                                        </p:cTn>
                                        <p:tgtEl>
                                          <p:spTgt spid="29"/>
                                        </p:tgtEl>
                                        <p:attrNameLst>
                                          <p:attrName>style.visibility</p:attrName>
                                        </p:attrNameLst>
                                      </p:cBhvr>
                                      <p:to>
                                        <p:strVal val="visible"/>
                                      </p:to>
                                    </p:set>
                                    <p:animEffect transition="in" filter="blinds(horizontal)">
                                      <p:cBhvr>
                                        <p:cTn id="93" dur="500"/>
                                        <p:tgtEl>
                                          <p:spTgt spid="29"/>
                                        </p:tgtEl>
                                      </p:cBhvr>
                                    </p:animEffect>
                                  </p:childTnLst>
                                </p:cTn>
                              </p:par>
                              <p:par>
                                <p:cTn id="94" presetID="3" presetClass="entr" presetSubtype="10" fill="hold" nodeType="withEffect">
                                  <p:stCondLst>
                                    <p:cond delay="0"/>
                                  </p:stCondLst>
                                  <p:childTnLst>
                                    <p:set>
                                      <p:cBhvr>
                                        <p:cTn id="95" dur="1" fill="hold">
                                          <p:stCondLst>
                                            <p:cond delay="0"/>
                                          </p:stCondLst>
                                        </p:cTn>
                                        <p:tgtEl>
                                          <p:spTgt spid="34"/>
                                        </p:tgtEl>
                                        <p:attrNameLst>
                                          <p:attrName>style.visibility</p:attrName>
                                        </p:attrNameLst>
                                      </p:cBhvr>
                                      <p:to>
                                        <p:strVal val="visible"/>
                                      </p:to>
                                    </p:set>
                                    <p:animEffect transition="in" filter="blinds(horizontal)">
                                      <p:cBhvr>
                                        <p:cTn id="96" dur="500"/>
                                        <p:tgtEl>
                                          <p:spTgt spid="34"/>
                                        </p:tgtEl>
                                      </p:cBhvr>
                                    </p:animEffect>
                                  </p:childTnLst>
                                </p:cTn>
                              </p:par>
                              <p:par>
                                <p:cTn id="97" presetID="3" presetClass="entr" presetSubtype="10" fill="hold" grpId="0" nodeType="withEffect">
                                  <p:stCondLst>
                                    <p:cond delay="0"/>
                                  </p:stCondLst>
                                  <p:childTnLst>
                                    <p:set>
                                      <p:cBhvr>
                                        <p:cTn id="98" dur="1" fill="hold">
                                          <p:stCondLst>
                                            <p:cond delay="0"/>
                                          </p:stCondLst>
                                        </p:cTn>
                                        <p:tgtEl>
                                          <p:spTgt spid="35"/>
                                        </p:tgtEl>
                                        <p:attrNameLst>
                                          <p:attrName>style.visibility</p:attrName>
                                        </p:attrNameLst>
                                      </p:cBhvr>
                                      <p:to>
                                        <p:strVal val="visible"/>
                                      </p:to>
                                    </p:set>
                                    <p:animEffect transition="in" filter="blinds(horizontal)">
                                      <p:cBhvr>
                                        <p:cTn id="99" dur="500"/>
                                        <p:tgtEl>
                                          <p:spTgt spid="35"/>
                                        </p:tgtEl>
                                      </p:cBhvr>
                                    </p:animEffect>
                                  </p:childTnLst>
                                </p:cTn>
                              </p:par>
                              <p:par>
                                <p:cTn id="100" presetID="3" presetClass="entr" presetSubtype="10" fill="hold" grpId="0" nodeType="withEffect">
                                  <p:stCondLst>
                                    <p:cond delay="0"/>
                                  </p:stCondLst>
                                  <p:childTnLst>
                                    <p:set>
                                      <p:cBhvr>
                                        <p:cTn id="101" dur="1" fill="hold">
                                          <p:stCondLst>
                                            <p:cond delay="0"/>
                                          </p:stCondLst>
                                        </p:cTn>
                                        <p:tgtEl>
                                          <p:spTgt spid="37"/>
                                        </p:tgtEl>
                                        <p:attrNameLst>
                                          <p:attrName>style.visibility</p:attrName>
                                        </p:attrNameLst>
                                      </p:cBhvr>
                                      <p:to>
                                        <p:strVal val="visible"/>
                                      </p:to>
                                    </p:set>
                                    <p:animEffect transition="in" filter="blinds(horizontal)">
                                      <p:cBhvr>
                                        <p:cTn id="102" dur="500"/>
                                        <p:tgtEl>
                                          <p:spTgt spid="37"/>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grpId="0" nodeType="clickEffect">
                                  <p:stCondLst>
                                    <p:cond delay="0"/>
                                  </p:stCondLst>
                                  <p:childTnLst>
                                    <p:set>
                                      <p:cBhvr>
                                        <p:cTn id="106" dur="1" fill="hold">
                                          <p:stCondLst>
                                            <p:cond delay="0"/>
                                          </p:stCondLst>
                                        </p:cTn>
                                        <p:tgtEl>
                                          <p:spTgt spid="22"/>
                                        </p:tgtEl>
                                        <p:attrNameLst>
                                          <p:attrName>style.visibility</p:attrName>
                                        </p:attrNameLst>
                                      </p:cBhvr>
                                      <p:to>
                                        <p:strVal val="visible"/>
                                      </p:to>
                                    </p:set>
                                    <p:animEffect transition="in" filter="blinds(horizontal)">
                                      <p:cBhvr>
                                        <p:cTn id="107" dur="500"/>
                                        <p:tgtEl>
                                          <p:spTgt spid="22"/>
                                        </p:tgtEl>
                                      </p:cBhvr>
                                    </p:animEffect>
                                  </p:childTnLst>
                                </p:cTn>
                              </p:par>
                              <p:par>
                                <p:cTn id="108" presetID="3" presetClass="entr" presetSubtype="10" fill="hold" nodeType="withEffect">
                                  <p:stCondLst>
                                    <p:cond delay="0"/>
                                  </p:stCondLst>
                                  <p:childTnLst>
                                    <p:set>
                                      <p:cBhvr>
                                        <p:cTn id="109" dur="1" fill="hold">
                                          <p:stCondLst>
                                            <p:cond delay="0"/>
                                          </p:stCondLst>
                                        </p:cTn>
                                        <p:tgtEl>
                                          <p:spTgt spid="25"/>
                                        </p:tgtEl>
                                        <p:attrNameLst>
                                          <p:attrName>style.visibility</p:attrName>
                                        </p:attrNameLst>
                                      </p:cBhvr>
                                      <p:to>
                                        <p:strVal val="visible"/>
                                      </p:to>
                                    </p:set>
                                    <p:animEffect transition="in" filter="blinds(horizontal)">
                                      <p:cBhvr>
                                        <p:cTn id="110" dur="500"/>
                                        <p:tgtEl>
                                          <p:spTgt spid="25"/>
                                        </p:tgtEl>
                                      </p:cBhvr>
                                    </p:animEffect>
                                  </p:childTnLst>
                                </p:cTn>
                              </p:par>
                              <p:par>
                                <p:cTn id="111" presetID="3" presetClass="entr" presetSubtype="10" fill="hold" grpId="0" nodeType="withEffect">
                                  <p:stCondLst>
                                    <p:cond delay="0"/>
                                  </p:stCondLst>
                                  <p:childTnLst>
                                    <p:set>
                                      <p:cBhvr>
                                        <p:cTn id="112" dur="1" fill="hold">
                                          <p:stCondLst>
                                            <p:cond delay="0"/>
                                          </p:stCondLst>
                                        </p:cTn>
                                        <p:tgtEl>
                                          <p:spTgt spid="26"/>
                                        </p:tgtEl>
                                        <p:attrNameLst>
                                          <p:attrName>style.visibility</p:attrName>
                                        </p:attrNameLst>
                                      </p:cBhvr>
                                      <p:to>
                                        <p:strVal val="visible"/>
                                      </p:to>
                                    </p:set>
                                    <p:animEffect transition="in" filter="blinds(horizontal)">
                                      <p:cBhvr>
                                        <p:cTn id="113" dur="500"/>
                                        <p:tgtEl>
                                          <p:spTgt spid="26"/>
                                        </p:tgtEl>
                                      </p:cBhvr>
                                    </p:animEffect>
                                  </p:childTnLst>
                                </p:cTn>
                              </p:par>
                              <p:par>
                                <p:cTn id="114" presetID="3" presetClass="entr" presetSubtype="10" fill="hold" grpId="0" nodeType="withEffect">
                                  <p:stCondLst>
                                    <p:cond delay="0"/>
                                  </p:stCondLst>
                                  <p:childTnLst>
                                    <p:set>
                                      <p:cBhvr>
                                        <p:cTn id="115" dur="1" fill="hold">
                                          <p:stCondLst>
                                            <p:cond delay="0"/>
                                          </p:stCondLst>
                                        </p:cTn>
                                        <p:tgtEl>
                                          <p:spTgt spid="31"/>
                                        </p:tgtEl>
                                        <p:attrNameLst>
                                          <p:attrName>style.visibility</p:attrName>
                                        </p:attrNameLst>
                                      </p:cBhvr>
                                      <p:to>
                                        <p:strVal val="visible"/>
                                      </p:to>
                                    </p:set>
                                    <p:animEffect transition="in" filter="blinds(horizontal)">
                                      <p:cBhvr>
                                        <p:cTn id="116" dur="500"/>
                                        <p:tgtEl>
                                          <p:spTgt spid="31"/>
                                        </p:tgtEl>
                                      </p:cBhvr>
                                    </p:animEffect>
                                  </p:childTnLst>
                                </p:cTn>
                              </p:par>
                              <p:par>
                                <p:cTn id="117" presetID="3" presetClass="entr" presetSubtype="10" fill="hold" grpId="0" nodeType="withEffect">
                                  <p:stCondLst>
                                    <p:cond delay="0"/>
                                  </p:stCondLst>
                                  <p:childTnLst>
                                    <p:set>
                                      <p:cBhvr>
                                        <p:cTn id="118" dur="1" fill="hold">
                                          <p:stCondLst>
                                            <p:cond delay="0"/>
                                          </p:stCondLst>
                                        </p:cTn>
                                        <p:tgtEl>
                                          <p:spTgt spid="39"/>
                                        </p:tgtEl>
                                        <p:attrNameLst>
                                          <p:attrName>style.visibility</p:attrName>
                                        </p:attrNameLst>
                                      </p:cBhvr>
                                      <p:to>
                                        <p:strVal val="visible"/>
                                      </p:to>
                                    </p:set>
                                    <p:animEffect transition="in" filter="blinds(horizontal)">
                                      <p:cBhvr>
                                        <p:cTn id="119" dur="500"/>
                                        <p:tgtEl>
                                          <p:spTgt spid="39"/>
                                        </p:tgtEl>
                                      </p:cBhvr>
                                    </p:animEffect>
                                  </p:childTnLst>
                                </p:cTn>
                              </p:par>
                            </p:childTnLst>
                          </p:cTn>
                        </p:par>
                      </p:childTnLst>
                    </p:cTn>
                  </p:par>
                  <p:par>
                    <p:cTn id="120" fill="hold">
                      <p:stCondLst>
                        <p:cond delay="indefinite"/>
                      </p:stCondLst>
                      <p:childTnLst>
                        <p:par>
                          <p:cTn id="121" fill="hold">
                            <p:stCondLst>
                              <p:cond delay="0"/>
                            </p:stCondLst>
                            <p:childTnLst>
                              <p:par>
                                <p:cTn id="122" presetID="3" presetClass="entr" presetSubtype="5" fill="hold" nodeType="clickEffect">
                                  <p:stCondLst>
                                    <p:cond delay="0"/>
                                  </p:stCondLst>
                                  <p:childTnLst>
                                    <p:set>
                                      <p:cBhvr>
                                        <p:cTn id="123" dur="1" fill="hold">
                                          <p:stCondLst>
                                            <p:cond delay="0"/>
                                          </p:stCondLst>
                                        </p:cTn>
                                        <p:tgtEl>
                                          <p:spTgt spid="43"/>
                                        </p:tgtEl>
                                        <p:attrNameLst>
                                          <p:attrName>style.visibility</p:attrName>
                                        </p:attrNameLst>
                                      </p:cBhvr>
                                      <p:to>
                                        <p:strVal val="visible"/>
                                      </p:to>
                                    </p:set>
                                    <p:animEffect transition="in" filter="blinds(vertical)">
                                      <p:cBhvr>
                                        <p:cTn id="124" dur="500"/>
                                        <p:tgtEl>
                                          <p:spTgt spid="43"/>
                                        </p:tgtEl>
                                      </p:cBhvr>
                                    </p:animEffect>
                                  </p:childTnLst>
                                </p:cTn>
                              </p:par>
                            </p:childTnLst>
                          </p:cTn>
                        </p:par>
                      </p:childTnLst>
                    </p:cTn>
                  </p:par>
                  <p:par>
                    <p:cTn id="125" fill="hold">
                      <p:stCondLst>
                        <p:cond delay="indefinite"/>
                      </p:stCondLst>
                      <p:childTnLst>
                        <p:par>
                          <p:cTn id="126" fill="hold">
                            <p:stCondLst>
                              <p:cond delay="0"/>
                            </p:stCondLst>
                            <p:childTnLst>
                              <p:par>
                                <p:cTn id="127" presetID="3" presetClass="entr" presetSubtype="10" fill="hold" grpId="0" nodeType="clickEffect">
                                  <p:stCondLst>
                                    <p:cond delay="0"/>
                                  </p:stCondLst>
                                  <p:childTnLst>
                                    <p:set>
                                      <p:cBhvr>
                                        <p:cTn id="128" dur="1" fill="hold">
                                          <p:stCondLst>
                                            <p:cond delay="0"/>
                                          </p:stCondLst>
                                        </p:cTn>
                                        <p:tgtEl>
                                          <p:spTgt spid="47"/>
                                        </p:tgtEl>
                                        <p:attrNameLst>
                                          <p:attrName>style.visibility</p:attrName>
                                        </p:attrNameLst>
                                      </p:cBhvr>
                                      <p:to>
                                        <p:strVal val="visible"/>
                                      </p:to>
                                    </p:set>
                                    <p:animEffect transition="in" filter="blinds(horizontal)">
                                      <p:cBhvr>
                                        <p:cTn id="129" dur="500"/>
                                        <p:tgtEl>
                                          <p:spTgt spid="47"/>
                                        </p:tgtEl>
                                      </p:cBhvr>
                                    </p:animEffect>
                                  </p:childTnLst>
                                </p:cTn>
                              </p:par>
                            </p:childTnLst>
                          </p:cTn>
                        </p:par>
                      </p:childTnLst>
                    </p:cTn>
                  </p:par>
                  <p:par>
                    <p:cTn id="130" fill="hold">
                      <p:stCondLst>
                        <p:cond delay="indefinite"/>
                      </p:stCondLst>
                      <p:childTnLst>
                        <p:par>
                          <p:cTn id="131" fill="hold">
                            <p:stCondLst>
                              <p:cond delay="0"/>
                            </p:stCondLst>
                            <p:childTnLst>
                              <p:par>
                                <p:cTn id="132" presetID="3" presetClass="entr" presetSubtype="10" fill="hold" grpId="0" nodeType="clickEffect">
                                  <p:stCondLst>
                                    <p:cond delay="0"/>
                                  </p:stCondLst>
                                  <p:childTnLst>
                                    <p:set>
                                      <p:cBhvr>
                                        <p:cTn id="133" dur="1" fill="hold">
                                          <p:stCondLst>
                                            <p:cond delay="0"/>
                                          </p:stCondLst>
                                        </p:cTn>
                                        <p:tgtEl>
                                          <p:spTgt spid="50"/>
                                        </p:tgtEl>
                                        <p:attrNameLst>
                                          <p:attrName>style.visibility</p:attrName>
                                        </p:attrNameLst>
                                      </p:cBhvr>
                                      <p:to>
                                        <p:strVal val="visible"/>
                                      </p:to>
                                    </p:set>
                                    <p:animEffect transition="in" filter="blinds(horizontal)">
                                      <p:cBhvr>
                                        <p:cTn id="134" dur="500"/>
                                        <p:tgtEl>
                                          <p:spTgt spid="50"/>
                                        </p:tgtEl>
                                      </p:cBhvr>
                                    </p:animEffect>
                                  </p:childTnLst>
                                </p:cTn>
                              </p:par>
                            </p:childTnLst>
                          </p:cTn>
                        </p:par>
                      </p:childTnLst>
                    </p:cTn>
                  </p:par>
                  <p:par>
                    <p:cTn id="135" fill="hold">
                      <p:stCondLst>
                        <p:cond delay="indefinite"/>
                      </p:stCondLst>
                      <p:childTnLst>
                        <p:par>
                          <p:cTn id="136" fill="hold">
                            <p:stCondLst>
                              <p:cond delay="0"/>
                            </p:stCondLst>
                            <p:childTnLst>
                              <p:par>
                                <p:cTn id="137" presetID="3" presetClass="entr" presetSubtype="10" fill="hold" grpId="0" nodeType="clickEffect">
                                  <p:stCondLst>
                                    <p:cond delay="0"/>
                                  </p:stCondLst>
                                  <p:childTnLst>
                                    <p:set>
                                      <p:cBhvr>
                                        <p:cTn id="138" dur="1" fill="hold">
                                          <p:stCondLst>
                                            <p:cond delay="0"/>
                                          </p:stCondLst>
                                        </p:cTn>
                                        <p:tgtEl>
                                          <p:spTgt spid="51"/>
                                        </p:tgtEl>
                                        <p:attrNameLst>
                                          <p:attrName>style.visibility</p:attrName>
                                        </p:attrNameLst>
                                      </p:cBhvr>
                                      <p:to>
                                        <p:strVal val="visible"/>
                                      </p:to>
                                    </p:set>
                                    <p:animEffect transition="in" filter="blinds(horizontal)">
                                      <p:cBhvr>
                                        <p:cTn id="139" dur="500"/>
                                        <p:tgtEl>
                                          <p:spTgt spid="51"/>
                                        </p:tgtEl>
                                      </p:cBhvr>
                                    </p:animEffect>
                                  </p:childTnLst>
                                </p:cTn>
                              </p:par>
                            </p:childTnLst>
                          </p:cTn>
                        </p:par>
                      </p:childTnLst>
                    </p:cTn>
                  </p:par>
                  <p:par>
                    <p:cTn id="140" fill="hold">
                      <p:stCondLst>
                        <p:cond delay="indefinite"/>
                      </p:stCondLst>
                      <p:childTnLst>
                        <p:par>
                          <p:cTn id="141" fill="hold">
                            <p:stCondLst>
                              <p:cond delay="0"/>
                            </p:stCondLst>
                            <p:childTnLst>
                              <p:par>
                                <p:cTn id="142" presetID="3" presetClass="entr" presetSubtype="10" fill="hold" grpId="0" nodeType="clickEffect">
                                  <p:stCondLst>
                                    <p:cond delay="0"/>
                                  </p:stCondLst>
                                  <p:childTnLst>
                                    <p:set>
                                      <p:cBhvr>
                                        <p:cTn id="143" dur="1" fill="hold">
                                          <p:stCondLst>
                                            <p:cond delay="0"/>
                                          </p:stCondLst>
                                        </p:cTn>
                                        <p:tgtEl>
                                          <p:spTgt spid="46"/>
                                        </p:tgtEl>
                                        <p:attrNameLst>
                                          <p:attrName>style.visibility</p:attrName>
                                        </p:attrNameLst>
                                      </p:cBhvr>
                                      <p:to>
                                        <p:strVal val="visible"/>
                                      </p:to>
                                    </p:set>
                                    <p:animEffect transition="in" filter="blinds(horizontal)">
                                      <p:cBhvr>
                                        <p:cTn id="144" dur="500"/>
                                        <p:tgtEl>
                                          <p:spTgt spid="46"/>
                                        </p:tgtEl>
                                      </p:cBhvr>
                                    </p:animEffect>
                                  </p:childTnLst>
                                </p:cTn>
                              </p:par>
                            </p:childTnLst>
                          </p:cTn>
                        </p:par>
                      </p:childTnLst>
                    </p:cTn>
                  </p:par>
                  <p:par>
                    <p:cTn id="145" fill="hold">
                      <p:stCondLst>
                        <p:cond delay="indefinite"/>
                      </p:stCondLst>
                      <p:childTnLst>
                        <p:par>
                          <p:cTn id="146" fill="hold">
                            <p:stCondLst>
                              <p:cond delay="0"/>
                            </p:stCondLst>
                            <p:childTnLst>
                              <p:par>
                                <p:cTn id="147" presetID="3" presetClass="entr" presetSubtype="10" fill="hold" grpId="0" nodeType="clickEffect">
                                  <p:stCondLst>
                                    <p:cond delay="0"/>
                                  </p:stCondLst>
                                  <p:childTnLst>
                                    <p:set>
                                      <p:cBhvr>
                                        <p:cTn id="148" dur="1" fill="hold">
                                          <p:stCondLst>
                                            <p:cond delay="0"/>
                                          </p:stCondLst>
                                        </p:cTn>
                                        <p:tgtEl>
                                          <p:spTgt spid="52"/>
                                        </p:tgtEl>
                                        <p:attrNameLst>
                                          <p:attrName>style.visibility</p:attrName>
                                        </p:attrNameLst>
                                      </p:cBhvr>
                                      <p:to>
                                        <p:strVal val="visible"/>
                                      </p:to>
                                    </p:set>
                                    <p:animEffect transition="in" filter="blinds(horizontal)">
                                      <p:cBhvr>
                                        <p:cTn id="149" dur="500"/>
                                        <p:tgtEl>
                                          <p:spTgt spid="52"/>
                                        </p:tgtEl>
                                      </p:cBhvr>
                                    </p:animEffect>
                                  </p:childTnLst>
                                </p:cTn>
                              </p:par>
                            </p:childTnLst>
                          </p:cTn>
                        </p:par>
                      </p:childTnLst>
                    </p:cTn>
                  </p:par>
                  <p:par>
                    <p:cTn id="150" fill="hold">
                      <p:stCondLst>
                        <p:cond delay="indefinite"/>
                      </p:stCondLst>
                      <p:childTnLst>
                        <p:par>
                          <p:cTn id="151" fill="hold">
                            <p:stCondLst>
                              <p:cond delay="0"/>
                            </p:stCondLst>
                            <p:childTnLst>
                              <p:par>
                                <p:cTn id="152" presetID="3" presetClass="entr" presetSubtype="10" fill="hold" grpId="0" nodeType="clickEffect">
                                  <p:stCondLst>
                                    <p:cond delay="0"/>
                                  </p:stCondLst>
                                  <p:childTnLst>
                                    <p:set>
                                      <p:cBhvr>
                                        <p:cTn id="153" dur="1" fill="hold">
                                          <p:stCondLst>
                                            <p:cond delay="0"/>
                                          </p:stCondLst>
                                        </p:cTn>
                                        <p:tgtEl>
                                          <p:spTgt spid="54"/>
                                        </p:tgtEl>
                                        <p:attrNameLst>
                                          <p:attrName>style.visibility</p:attrName>
                                        </p:attrNameLst>
                                      </p:cBhvr>
                                      <p:to>
                                        <p:strVal val="visible"/>
                                      </p:to>
                                    </p:set>
                                    <p:animEffect transition="in" filter="blinds(horizontal)">
                                      <p:cBhvr>
                                        <p:cTn id="154" dur="500"/>
                                        <p:tgtEl>
                                          <p:spTgt spid="54"/>
                                        </p:tgtEl>
                                      </p:cBhvr>
                                    </p:animEffect>
                                  </p:childTnLst>
                                </p:cTn>
                              </p:par>
                            </p:childTnLst>
                          </p:cTn>
                        </p:par>
                      </p:childTnLst>
                    </p:cTn>
                  </p:par>
                  <p:par>
                    <p:cTn id="155" fill="hold">
                      <p:stCondLst>
                        <p:cond delay="indefinite"/>
                      </p:stCondLst>
                      <p:childTnLst>
                        <p:par>
                          <p:cTn id="156" fill="hold">
                            <p:stCondLst>
                              <p:cond delay="0"/>
                            </p:stCondLst>
                            <p:childTnLst>
                              <p:par>
                                <p:cTn id="157" presetID="3" presetClass="entr" presetSubtype="10" fill="hold" grpId="0" nodeType="clickEffect">
                                  <p:stCondLst>
                                    <p:cond delay="0"/>
                                  </p:stCondLst>
                                  <p:childTnLst>
                                    <p:set>
                                      <p:cBhvr>
                                        <p:cTn id="158" dur="1" fill="hold">
                                          <p:stCondLst>
                                            <p:cond delay="0"/>
                                          </p:stCondLst>
                                        </p:cTn>
                                        <p:tgtEl>
                                          <p:spTgt spid="48"/>
                                        </p:tgtEl>
                                        <p:attrNameLst>
                                          <p:attrName>style.visibility</p:attrName>
                                        </p:attrNameLst>
                                      </p:cBhvr>
                                      <p:to>
                                        <p:strVal val="visible"/>
                                      </p:to>
                                    </p:set>
                                    <p:animEffect transition="in" filter="blinds(horizontal)">
                                      <p:cBhvr>
                                        <p:cTn id="159" dur="500"/>
                                        <p:tgtEl>
                                          <p:spTgt spid="48"/>
                                        </p:tgtEl>
                                      </p:cBhvr>
                                    </p:animEffect>
                                  </p:childTnLst>
                                </p:cTn>
                              </p:par>
                            </p:childTnLst>
                          </p:cTn>
                        </p:par>
                      </p:childTnLst>
                    </p:cTn>
                  </p:par>
                  <p:par>
                    <p:cTn id="160" fill="hold">
                      <p:stCondLst>
                        <p:cond delay="indefinite"/>
                      </p:stCondLst>
                      <p:childTnLst>
                        <p:par>
                          <p:cTn id="161" fill="hold">
                            <p:stCondLst>
                              <p:cond delay="0"/>
                            </p:stCondLst>
                            <p:childTnLst>
                              <p:par>
                                <p:cTn id="162" presetID="3" presetClass="entr" presetSubtype="10" fill="hold" grpId="0" nodeType="clickEffect">
                                  <p:stCondLst>
                                    <p:cond delay="0"/>
                                  </p:stCondLst>
                                  <p:childTnLst>
                                    <p:set>
                                      <p:cBhvr>
                                        <p:cTn id="163" dur="1" fill="hold">
                                          <p:stCondLst>
                                            <p:cond delay="0"/>
                                          </p:stCondLst>
                                        </p:cTn>
                                        <p:tgtEl>
                                          <p:spTgt spid="53"/>
                                        </p:tgtEl>
                                        <p:attrNameLst>
                                          <p:attrName>style.visibility</p:attrName>
                                        </p:attrNameLst>
                                      </p:cBhvr>
                                      <p:to>
                                        <p:strVal val="visible"/>
                                      </p:to>
                                    </p:set>
                                    <p:animEffect transition="in" filter="blinds(horizontal)">
                                      <p:cBhvr>
                                        <p:cTn id="164" dur="500"/>
                                        <p:tgtEl>
                                          <p:spTgt spid="53"/>
                                        </p:tgtEl>
                                      </p:cBhvr>
                                    </p:animEffect>
                                  </p:childTnLst>
                                </p:cTn>
                              </p:par>
                            </p:childTnLst>
                          </p:cTn>
                        </p:par>
                      </p:childTnLst>
                    </p:cTn>
                  </p:par>
                  <p:par>
                    <p:cTn id="165" fill="hold">
                      <p:stCondLst>
                        <p:cond delay="indefinite"/>
                      </p:stCondLst>
                      <p:childTnLst>
                        <p:par>
                          <p:cTn id="166" fill="hold">
                            <p:stCondLst>
                              <p:cond delay="0"/>
                            </p:stCondLst>
                            <p:childTnLst>
                              <p:par>
                                <p:cTn id="167" presetID="3" presetClass="entr" presetSubtype="10" fill="hold" grpId="0" nodeType="clickEffect">
                                  <p:stCondLst>
                                    <p:cond delay="0"/>
                                  </p:stCondLst>
                                  <p:childTnLst>
                                    <p:set>
                                      <p:cBhvr>
                                        <p:cTn id="168" dur="1" fill="hold">
                                          <p:stCondLst>
                                            <p:cond delay="0"/>
                                          </p:stCondLst>
                                        </p:cTn>
                                        <p:tgtEl>
                                          <p:spTgt spid="55"/>
                                        </p:tgtEl>
                                        <p:attrNameLst>
                                          <p:attrName>style.visibility</p:attrName>
                                        </p:attrNameLst>
                                      </p:cBhvr>
                                      <p:to>
                                        <p:strVal val="visible"/>
                                      </p:to>
                                    </p:set>
                                    <p:animEffect transition="in" filter="blinds(horizontal)">
                                      <p:cBhvr>
                                        <p:cTn id="169" dur="500"/>
                                        <p:tgtEl>
                                          <p:spTgt spid="55"/>
                                        </p:tgtEl>
                                      </p:cBhvr>
                                    </p:animEffect>
                                  </p:childTnLst>
                                </p:cTn>
                              </p:par>
                            </p:childTnLst>
                          </p:cTn>
                        </p:par>
                      </p:childTnLst>
                    </p:cTn>
                  </p:par>
                  <p:par>
                    <p:cTn id="170" fill="hold">
                      <p:stCondLst>
                        <p:cond delay="indefinite"/>
                      </p:stCondLst>
                      <p:childTnLst>
                        <p:par>
                          <p:cTn id="171" fill="hold">
                            <p:stCondLst>
                              <p:cond delay="0"/>
                            </p:stCondLst>
                            <p:childTnLst>
                              <p:par>
                                <p:cTn id="172" presetID="3" presetClass="entr" presetSubtype="10" fill="hold" grpId="0" nodeType="clickEffect">
                                  <p:stCondLst>
                                    <p:cond delay="0"/>
                                  </p:stCondLst>
                                  <p:childTnLst>
                                    <p:set>
                                      <p:cBhvr>
                                        <p:cTn id="173" dur="1" fill="hold">
                                          <p:stCondLst>
                                            <p:cond delay="0"/>
                                          </p:stCondLst>
                                        </p:cTn>
                                        <p:tgtEl>
                                          <p:spTgt spid="49"/>
                                        </p:tgtEl>
                                        <p:attrNameLst>
                                          <p:attrName>style.visibility</p:attrName>
                                        </p:attrNameLst>
                                      </p:cBhvr>
                                      <p:to>
                                        <p:strVal val="visible"/>
                                      </p:to>
                                    </p:set>
                                    <p:animEffect transition="in" filter="blinds(horizontal)">
                                      <p:cBhvr>
                                        <p:cTn id="174" dur="500"/>
                                        <p:tgtEl>
                                          <p:spTgt spid="49"/>
                                        </p:tgtEl>
                                      </p:cBhvr>
                                    </p:animEffect>
                                  </p:childTnLst>
                                </p:cTn>
                              </p:par>
                            </p:childTnLst>
                          </p:cTn>
                        </p:par>
                      </p:childTnLst>
                    </p:cTn>
                  </p:par>
                  <p:par>
                    <p:cTn id="175" fill="hold">
                      <p:stCondLst>
                        <p:cond delay="indefinite"/>
                      </p:stCondLst>
                      <p:childTnLst>
                        <p:par>
                          <p:cTn id="176" fill="hold">
                            <p:stCondLst>
                              <p:cond delay="0"/>
                            </p:stCondLst>
                            <p:childTnLst>
                              <p:par>
                                <p:cTn id="177" presetID="3" presetClass="entr" presetSubtype="10" fill="hold" grpId="0" nodeType="clickEffect">
                                  <p:stCondLst>
                                    <p:cond delay="0"/>
                                  </p:stCondLst>
                                  <p:childTnLst>
                                    <p:set>
                                      <p:cBhvr>
                                        <p:cTn id="178" dur="1" fill="hold">
                                          <p:stCondLst>
                                            <p:cond delay="0"/>
                                          </p:stCondLst>
                                        </p:cTn>
                                        <p:tgtEl>
                                          <p:spTgt spid="56"/>
                                        </p:tgtEl>
                                        <p:attrNameLst>
                                          <p:attrName>style.visibility</p:attrName>
                                        </p:attrNameLst>
                                      </p:cBhvr>
                                      <p:to>
                                        <p:strVal val="visible"/>
                                      </p:to>
                                    </p:set>
                                    <p:animEffect transition="in" filter="blinds(horizontal)">
                                      <p:cBhvr>
                                        <p:cTn id="179" dur="500"/>
                                        <p:tgtEl>
                                          <p:spTgt spid="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9" grpId="0" animBg="1"/>
      <p:bldP spid="20" grpId="0" animBg="1"/>
      <p:bldP spid="21" grpId="0" animBg="1"/>
      <p:bldP spid="22" grpId="0" animBg="1"/>
      <p:bldP spid="24" grpId="0"/>
      <p:bldP spid="26" grpId="0"/>
      <p:bldP spid="28" grpId="0"/>
      <p:bldP spid="29" grpId="0"/>
      <p:bldP spid="30" grpId="0"/>
      <p:bldP spid="31" grpId="0"/>
      <p:bldP spid="33" grpId="0"/>
      <p:bldP spid="35" grpId="0"/>
      <p:bldP spid="36" grpId="0"/>
      <p:bldP spid="37" grpId="0"/>
      <p:bldP spid="38" grpId="0"/>
      <p:bldP spid="39" grpId="0"/>
      <p:bldP spid="41" grpId="0" animBg="1"/>
      <p:bldP spid="46" grpId="0"/>
      <p:bldP spid="47" grpId="0"/>
      <p:bldP spid="48" grpId="0"/>
      <p:bldP spid="49" grpId="0"/>
      <p:bldP spid="50" grpId="0" animBg="1"/>
      <p:bldP spid="51" grpId="0"/>
      <p:bldP spid="52" grpId="0" animBg="1"/>
      <p:bldP spid="53" grpId="0" animBg="1"/>
      <p:bldP spid="54" grpId="0"/>
      <p:bldP spid="55" grpId="0"/>
      <p:bldP spid="56"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3581400" cy="4800600"/>
          </a:xfrm>
        </p:spPr>
        <p:txBody>
          <a:bodyPr>
            <a:normAutofit lnSpcReduction="10000"/>
          </a:bodyPr>
          <a:lstStyle/>
          <a:p>
            <a:pPr marL="0" indent="0" algn="ctr">
              <a:buNone/>
            </a:pPr>
            <a:r>
              <a:rPr lang="en-GB" sz="1400" b="1" dirty="0">
                <a:latin typeface="Comic Sans MS" pitchFamily="66" charset="0"/>
              </a:rPr>
              <a:t>You can solve problems which ask you to find the change in energy due to an impact of the application of an impulse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Two particles, A and B, of mass 200g and 300g respectively, are connected by a light inextensible string. The particles are side-by-side on a smooth floor and A is projected with speed 6ms</a:t>
            </a:r>
            <a:r>
              <a:rPr lang="en-GB" sz="1400" baseline="30000" dirty="0">
                <a:latin typeface="Comic Sans MS" pitchFamily="66" charset="0"/>
              </a:rPr>
              <a:t>-1</a:t>
            </a:r>
            <a:r>
              <a:rPr lang="en-GB" sz="1400" dirty="0">
                <a:latin typeface="Comic Sans MS" pitchFamily="66" charset="0"/>
              </a:rPr>
              <a:t> away from B. When the string become taut, particle B is jerked into motion and A and B then move a common speed in the direction of A’s original motion.</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Find:</a:t>
            </a:r>
          </a:p>
          <a:p>
            <a:pPr algn="ctr">
              <a:buAutoNum type="alphaLcParenR"/>
            </a:pPr>
            <a:r>
              <a:rPr lang="en-GB" sz="1400" dirty="0">
                <a:latin typeface="Comic Sans MS" pitchFamily="66" charset="0"/>
              </a:rPr>
              <a:t>The common speed of the particles after the string becomes taut</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The loss of kinetic energy as a result of the jerk</a:t>
            </a:r>
          </a:p>
        </p:txBody>
      </p:sp>
      <p:cxnSp>
        <p:nvCxnSpPr>
          <p:cNvPr id="11" name="Straight Connector 10"/>
          <p:cNvCxnSpPr/>
          <p:nvPr/>
        </p:nvCxnSpPr>
        <p:spPr>
          <a:xfrm>
            <a:off x="4267200" y="12954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267200" y="16002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267200" y="1295400"/>
            <a:ext cx="1524000" cy="292388"/>
          </a:xfrm>
          <a:prstGeom prst="rect">
            <a:avLst/>
          </a:prstGeom>
          <a:noFill/>
        </p:spPr>
        <p:txBody>
          <a:bodyPr wrap="square" rtlCol="0">
            <a:spAutoFit/>
          </a:bodyPr>
          <a:lstStyle/>
          <a:p>
            <a:pPr algn="ctr"/>
            <a:r>
              <a:rPr lang="en-GB" sz="1300" b="1" dirty="0">
                <a:latin typeface="Comic Sans MS" pitchFamily="66" charset="0"/>
              </a:rPr>
              <a:t>Before</a:t>
            </a:r>
          </a:p>
        </p:txBody>
      </p:sp>
      <p:sp>
        <p:nvSpPr>
          <p:cNvPr id="14" name="TextBox 13"/>
          <p:cNvSpPr txBox="1"/>
          <p:nvPr/>
        </p:nvSpPr>
        <p:spPr>
          <a:xfrm>
            <a:off x="5791200" y="1295400"/>
            <a:ext cx="1524000" cy="292388"/>
          </a:xfrm>
          <a:prstGeom prst="rect">
            <a:avLst/>
          </a:prstGeom>
          <a:noFill/>
        </p:spPr>
        <p:txBody>
          <a:bodyPr wrap="square" rtlCol="0">
            <a:spAutoFit/>
          </a:bodyPr>
          <a:lstStyle/>
          <a:p>
            <a:pPr algn="ctr"/>
            <a:r>
              <a:rPr lang="en-GB" sz="1300" b="1" dirty="0">
                <a:latin typeface="Comic Sans MS" pitchFamily="66" charset="0"/>
              </a:rPr>
              <a:t>After</a:t>
            </a:r>
          </a:p>
        </p:txBody>
      </p:sp>
      <p:cxnSp>
        <p:nvCxnSpPr>
          <p:cNvPr id="15" name="Straight Connector 14"/>
          <p:cNvCxnSpPr/>
          <p:nvPr/>
        </p:nvCxnSpPr>
        <p:spPr>
          <a:xfrm>
            <a:off x="5791200" y="12954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315200" y="12954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791200" y="12954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267200" y="12954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4495800" y="19812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5257800" y="19812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6019800" y="19812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781800" y="19812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3" name="Straight Arrow Connector 22"/>
          <p:cNvCxnSpPr/>
          <p:nvPr/>
        </p:nvCxnSpPr>
        <p:spPr>
          <a:xfrm>
            <a:off x="4419600" y="19050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495800" y="1600200"/>
            <a:ext cx="293670" cy="307777"/>
          </a:xfrm>
          <a:prstGeom prst="rect">
            <a:avLst/>
          </a:prstGeom>
          <a:noFill/>
        </p:spPr>
        <p:txBody>
          <a:bodyPr wrap="none" rtlCol="0">
            <a:spAutoFit/>
          </a:bodyPr>
          <a:lstStyle/>
          <a:p>
            <a:pPr algn="ctr"/>
            <a:r>
              <a:rPr lang="en-GB" sz="1400" dirty="0">
                <a:latin typeface="Comic Sans MS" pitchFamily="66" charset="0"/>
              </a:rPr>
              <a:t>0</a:t>
            </a:r>
          </a:p>
        </p:txBody>
      </p:sp>
      <p:cxnSp>
        <p:nvCxnSpPr>
          <p:cNvPr id="25" name="Straight Arrow Connector 24"/>
          <p:cNvCxnSpPr/>
          <p:nvPr/>
        </p:nvCxnSpPr>
        <p:spPr>
          <a:xfrm>
            <a:off x="6705600" y="19050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6793021" y="1600200"/>
            <a:ext cx="271228" cy="307777"/>
          </a:xfrm>
          <a:prstGeom prst="rect">
            <a:avLst/>
          </a:prstGeom>
          <a:noFill/>
        </p:spPr>
        <p:txBody>
          <a:bodyPr wrap="none" rtlCol="0">
            <a:spAutoFit/>
          </a:bodyPr>
          <a:lstStyle/>
          <a:p>
            <a:pPr algn="ctr"/>
            <a:r>
              <a:rPr lang="en-GB" sz="1400" dirty="0">
                <a:latin typeface="Comic Sans MS" pitchFamily="66" charset="0"/>
              </a:rPr>
              <a:t>v</a:t>
            </a:r>
            <a:endParaRPr lang="en-GB" sz="1400" baseline="-25000" dirty="0">
              <a:latin typeface="Comic Sans MS" pitchFamily="66" charset="0"/>
            </a:endParaRPr>
          </a:p>
        </p:txBody>
      </p:sp>
      <p:cxnSp>
        <p:nvCxnSpPr>
          <p:cNvPr id="27" name="Straight Connector 26"/>
          <p:cNvCxnSpPr/>
          <p:nvPr/>
        </p:nvCxnSpPr>
        <p:spPr>
          <a:xfrm>
            <a:off x="4267200" y="25908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419600" y="1981200"/>
            <a:ext cx="457200" cy="307777"/>
          </a:xfrm>
          <a:prstGeom prst="rect">
            <a:avLst/>
          </a:prstGeom>
          <a:noFill/>
        </p:spPr>
        <p:txBody>
          <a:bodyPr wrap="square" rtlCol="0">
            <a:spAutoFit/>
          </a:bodyPr>
          <a:lstStyle/>
          <a:p>
            <a:pPr algn="ctr"/>
            <a:r>
              <a:rPr lang="en-GB" sz="1400" dirty="0">
                <a:latin typeface="Comic Sans MS" pitchFamily="66" charset="0"/>
              </a:rPr>
              <a:t>B</a:t>
            </a:r>
          </a:p>
        </p:txBody>
      </p:sp>
      <p:sp>
        <p:nvSpPr>
          <p:cNvPr id="29" name="TextBox 28"/>
          <p:cNvSpPr txBox="1"/>
          <p:nvPr/>
        </p:nvSpPr>
        <p:spPr>
          <a:xfrm>
            <a:off x="5943600" y="1981200"/>
            <a:ext cx="457200" cy="307777"/>
          </a:xfrm>
          <a:prstGeom prst="rect">
            <a:avLst/>
          </a:prstGeom>
          <a:noFill/>
        </p:spPr>
        <p:txBody>
          <a:bodyPr wrap="square" rtlCol="0">
            <a:spAutoFit/>
          </a:bodyPr>
          <a:lstStyle/>
          <a:p>
            <a:pPr algn="ctr"/>
            <a:r>
              <a:rPr lang="en-GB" sz="1400" dirty="0">
                <a:latin typeface="Comic Sans MS" pitchFamily="66" charset="0"/>
              </a:rPr>
              <a:t>B</a:t>
            </a:r>
          </a:p>
        </p:txBody>
      </p:sp>
      <p:sp>
        <p:nvSpPr>
          <p:cNvPr id="30" name="TextBox 29"/>
          <p:cNvSpPr txBox="1"/>
          <p:nvPr/>
        </p:nvSpPr>
        <p:spPr>
          <a:xfrm>
            <a:off x="5181600" y="1981200"/>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31" name="TextBox 30"/>
          <p:cNvSpPr txBox="1"/>
          <p:nvPr/>
        </p:nvSpPr>
        <p:spPr>
          <a:xfrm>
            <a:off x="6705600" y="1981200"/>
            <a:ext cx="457200" cy="307777"/>
          </a:xfrm>
          <a:prstGeom prst="rect">
            <a:avLst/>
          </a:prstGeom>
          <a:noFill/>
        </p:spPr>
        <p:txBody>
          <a:bodyPr wrap="square" rtlCol="0">
            <a:spAutoFit/>
          </a:bodyPr>
          <a:lstStyle/>
          <a:p>
            <a:pPr algn="ctr"/>
            <a:r>
              <a:rPr lang="en-GB" sz="1400" dirty="0">
                <a:latin typeface="Comic Sans MS" pitchFamily="66" charset="0"/>
              </a:rPr>
              <a:t>A</a:t>
            </a:r>
          </a:p>
        </p:txBody>
      </p:sp>
      <p:cxnSp>
        <p:nvCxnSpPr>
          <p:cNvPr id="32" name="Straight Arrow Connector 31"/>
          <p:cNvCxnSpPr/>
          <p:nvPr/>
        </p:nvCxnSpPr>
        <p:spPr>
          <a:xfrm>
            <a:off x="5181600" y="19050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5257800" y="1600200"/>
            <a:ext cx="293670" cy="307777"/>
          </a:xfrm>
          <a:prstGeom prst="rect">
            <a:avLst/>
          </a:prstGeom>
          <a:noFill/>
        </p:spPr>
        <p:txBody>
          <a:bodyPr wrap="none" rtlCol="0">
            <a:spAutoFit/>
          </a:bodyPr>
          <a:lstStyle/>
          <a:p>
            <a:pPr algn="ctr"/>
            <a:r>
              <a:rPr lang="en-GB" sz="1400" dirty="0">
                <a:latin typeface="Comic Sans MS" pitchFamily="66" charset="0"/>
              </a:rPr>
              <a:t>6</a:t>
            </a:r>
          </a:p>
        </p:txBody>
      </p:sp>
      <p:cxnSp>
        <p:nvCxnSpPr>
          <p:cNvPr id="34" name="Straight Arrow Connector 33"/>
          <p:cNvCxnSpPr/>
          <p:nvPr/>
        </p:nvCxnSpPr>
        <p:spPr>
          <a:xfrm>
            <a:off x="5943600" y="19050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6031021" y="1600200"/>
            <a:ext cx="271228" cy="307777"/>
          </a:xfrm>
          <a:prstGeom prst="rect">
            <a:avLst/>
          </a:prstGeom>
          <a:noFill/>
        </p:spPr>
        <p:txBody>
          <a:bodyPr wrap="none" rtlCol="0">
            <a:spAutoFit/>
          </a:bodyPr>
          <a:lstStyle/>
          <a:p>
            <a:pPr algn="ctr"/>
            <a:r>
              <a:rPr lang="en-GB" sz="1400" dirty="0">
                <a:latin typeface="Comic Sans MS" pitchFamily="66" charset="0"/>
              </a:rPr>
              <a:t>v</a:t>
            </a:r>
            <a:endParaRPr lang="en-GB" sz="1400" baseline="-25000" dirty="0">
              <a:latin typeface="Comic Sans MS" pitchFamily="66" charset="0"/>
            </a:endParaRPr>
          </a:p>
        </p:txBody>
      </p:sp>
      <p:sp>
        <p:nvSpPr>
          <p:cNvPr id="36" name="TextBox 35"/>
          <p:cNvSpPr txBox="1"/>
          <p:nvPr/>
        </p:nvSpPr>
        <p:spPr>
          <a:xfrm>
            <a:off x="4343402" y="2286000"/>
            <a:ext cx="606255" cy="307777"/>
          </a:xfrm>
          <a:prstGeom prst="rect">
            <a:avLst/>
          </a:prstGeom>
          <a:noFill/>
        </p:spPr>
        <p:txBody>
          <a:bodyPr wrap="none" rtlCol="0">
            <a:spAutoFit/>
          </a:bodyPr>
          <a:lstStyle/>
          <a:p>
            <a:pPr algn="ctr"/>
            <a:r>
              <a:rPr lang="en-GB" sz="1400" dirty="0">
                <a:latin typeface="Comic Sans MS" pitchFamily="66" charset="0"/>
              </a:rPr>
              <a:t>300g</a:t>
            </a:r>
          </a:p>
        </p:txBody>
      </p:sp>
      <p:sp>
        <p:nvSpPr>
          <p:cNvPr id="37" name="TextBox 36"/>
          <p:cNvSpPr txBox="1"/>
          <p:nvPr/>
        </p:nvSpPr>
        <p:spPr>
          <a:xfrm>
            <a:off x="5867400" y="2286000"/>
            <a:ext cx="606256" cy="307777"/>
          </a:xfrm>
          <a:prstGeom prst="rect">
            <a:avLst/>
          </a:prstGeom>
          <a:noFill/>
        </p:spPr>
        <p:txBody>
          <a:bodyPr wrap="none" rtlCol="0">
            <a:spAutoFit/>
          </a:bodyPr>
          <a:lstStyle/>
          <a:p>
            <a:pPr algn="ctr"/>
            <a:r>
              <a:rPr lang="en-GB" sz="1400" dirty="0">
                <a:latin typeface="Comic Sans MS" pitchFamily="66" charset="0"/>
              </a:rPr>
              <a:t>300g</a:t>
            </a:r>
          </a:p>
        </p:txBody>
      </p:sp>
      <p:sp>
        <p:nvSpPr>
          <p:cNvPr id="38" name="TextBox 37"/>
          <p:cNvSpPr txBox="1"/>
          <p:nvPr/>
        </p:nvSpPr>
        <p:spPr>
          <a:xfrm>
            <a:off x="5105401" y="2286000"/>
            <a:ext cx="606256" cy="307777"/>
          </a:xfrm>
          <a:prstGeom prst="rect">
            <a:avLst/>
          </a:prstGeom>
          <a:noFill/>
        </p:spPr>
        <p:txBody>
          <a:bodyPr wrap="none" rtlCol="0">
            <a:spAutoFit/>
          </a:bodyPr>
          <a:lstStyle/>
          <a:p>
            <a:pPr algn="ctr"/>
            <a:r>
              <a:rPr lang="en-GB" sz="1400" dirty="0">
                <a:latin typeface="Comic Sans MS" pitchFamily="66" charset="0"/>
              </a:rPr>
              <a:t>200g</a:t>
            </a:r>
          </a:p>
        </p:txBody>
      </p:sp>
      <p:sp>
        <p:nvSpPr>
          <p:cNvPr id="39" name="TextBox 38"/>
          <p:cNvSpPr txBox="1"/>
          <p:nvPr/>
        </p:nvSpPr>
        <p:spPr>
          <a:xfrm>
            <a:off x="6629401" y="2286000"/>
            <a:ext cx="606256" cy="307777"/>
          </a:xfrm>
          <a:prstGeom prst="rect">
            <a:avLst/>
          </a:prstGeom>
          <a:noFill/>
        </p:spPr>
        <p:txBody>
          <a:bodyPr wrap="none" rtlCol="0">
            <a:spAutoFit/>
          </a:bodyPr>
          <a:lstStyle/>
          <a:p>
            <a:pPr algn="ctr"/>
            <a:r>
              <a:rPr lang="en-GB" sz="1400" dirty="0">
                <a:latin typeface="Comic Sans MS" pitchFamily="66" charset="0"/>
              </a:rPr>
              <a:t>200g</a:t>
            </a:r>
          </a:p>
        </p:txBody>
      </p:sp>
      <p:sp>
        <p:nvSpPr>
          <p:cNvPr id="41" name="Freeform 40"/>
          <p:cNvSpPr/>
          <p:nvPr/>
        </p:nvSpPr>
        <p:spPr>
          <a:xfrm>
            <a:off x="4803112" y="2044840"/>
            <a:ext cx="467248" cy="166981"/>
          </a:xfrm>
          <a:custGeom>
            <a:avLst/>
            <a:gdLst>
              <a:gd name="connsiteX0" fmla="*/ 0 w 467248"/>
              <a:gd name="connsiteY0" fmla="*/ 65314 h 166981"/>
              <a:gd name="connsiteX1" fmla="*/ 60290 w 467248"/>
              <a:gd name="connsiteY1" fmla="*/ 70338 h 166981"/>
              <a:gd name="connsiteX2" fmla="*/ 75363 w 467248"/>
              <a:gd name="connsiteY2" fmla="*/ 75362 h 166981"/>
              <a:gd name="connsiteX3" fmla="*/ 95459 w 467248"/>
              <a:gd name="connsiteY3" fmla="*/ 100483 h 166981"/>
              <a:gd name="connsiteX4" fmla="*/ 105508 w 467248"/>
              <a:gd name="connsiteY4" fmla="*/ 110531 h 166981"/>
              <a:gd name="connsiteX5" fmla="*/ 125604 w 467248"/>
              <a:gd name="connsiteY5" fmla="*/ 150725 h 166981"/>
              <a:gd name="connsiteX6" fmla="*/ 130629 w 467248"/>
              <a:gd name="connsiteY6" fmla="*/ 165797 h 166981"/>
              <a:gd name="connsiteX7" fmla="*/ 190919 w 467248"/>
              <a:gd name="connsiteY7" fmla="*/ 155749 h 166981"/>
              <a:gd name="connsiteX8" fmla="*/ 211015 w 467248"/>
              <a:gd name="connsiteY8" fmla="*/ 125604 h 166981"/>
              <a:gd name="connsiteX9" fmla="*/ 226088 w 467248"/>
              <a:gd name="connsiteY9" fmla="*/ 45217 h 166981"/>
              <a:gd name="connsiteX10" fmla="*/ 236136 w 467248"/>
              <a:gd name="connsiteY10" fmla="*/ 30145 h 166981"/>
              <a:gd name="connsiteX11" fmla="*/ 251209 w 467248"/>
              <a:gd name="connsiteY11" fmla="*/ 25120 h 166981"/>
              <a:gd name="connsiteX12" fmla="*/ 276330 w 467248"/>
              <a:gd name="connsiteY12" fmla="*/ 5024 h 166981"/>
              <a:gd name="connsiteX13" fmla="*/ 291402 w 467248"/>
              <a:gd name="connsiteY13" fmla="*/ 0 h 166981"/>
              <a:gd name="connsiteX14" fmla="*/ 341644 w 467248"/>
              <a:gd name="connsiteY14" fmla="*/ 5024 h 166981"/>
              <a:gd name="connsiteX15" fmla="*/ 371789 w 467248"/>
              <a:gd name="connsiteY15" fmla="*/ 15072 h 166981"/>
              <a:gd name="connsiteX16" fmla="*/ 376813 w 467248"/>
              <a:gd name="connsiteY16" fmla="*/ 30145 h 166981"/>
              <a:gd name="connsiteX17" fmla="*/ 386862 w 467248"/>
              <a:gd name="connsiteY17" fmla="*/ 40193 h 166981"/>
              <a:gd name="connsiteX18" fmla="*/ 396910 w 467248"/>
              <a:gd name="connsiteY18" fmla="*/ 70338 h 166981"/>
              <a:gd name="connsiteX19" fmla="*/ 401934 w 467248"/>
              <a:gd name="connsiteY19" fmla="*/ 85411 h 166981"/>
              <a:gd name="connsiteX20" fmla="*/ 411983 w 467248"/>
              <a:gd name="connsiteY20" fmla="*/ 95459 h 166981"/>
              <a:gd name="connsiteX21" fmla="*/ 432079 w 467248"/>
              <a:gd name="connsiteY21" fmla="*/ 120580 h 166981"/>
              <a:gd name="connsiteX22" fmla="*/ 467248 w 467248"/>
              <a:gd name="connsiteY22" fmla="*/ 130628 h 166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67248" h="166981">
                <a:moveTo>
                  <a:pt x="0" y="65314"/>
                </a:moveTo>
                <a:cubicBezTo>
                  <a:pt x="20097" y="66989"/>
                  <a:pt x="40301" y="67673"/>
                  <a:pt x="60290" y="70338"/>
                </a:cubicBezTo>
                <a:cubicBezTo>
                  <a:pt x="65540" y="71038"/>
                  <a:pt x="70822" y="72637"/>
                  <a:pt x="75363" y="75362"/>
                </a:cubicBezTo>
                <a:cubicBezTo>
                  <a:pt x="84693" y="80960"/>
                  <a:pt x="89141" y="92586"/>
                  <a:pt x="95459" y="100483"/>
                </a:cubicBezTo>
                <a:cubicBezTo>
                  <a:pt x="98418" y="104182"/>
                  <a:pt x="102158" y="107182"/>
                  <a:pt x="105508" y="110531"/>
                </a:cubicBezTo>
                <a:cubicBezTo>
                  <a:pt x="117054" y="145170"/>
                  <a:pt x="108067" y="133186"/>
                  <a:pt x="125604" y="150725"/>
                </a:cubicBezTo>
                <a:cubicBezTo>
                  <a:pt x="127279" y="155749"/>
                  <a:pt x="125436" y="164758"/>
                  <a:pt x="130629" y="165797"/>
                </a:cubicBezTo>
                <a:cubicBezTo>
                  <a:pt x="151662" y="170003"/>
                  <a:pt x="171743" y="162141"/>
                  <a:pt x="190919" y="155749"/>
                </a:cubicBezTo>
                <a:cubicBezTo>
                  <a:pt x="197618" y="145701"/>
                  <a:pt x="209813" y="137621"/>
                  <a:pt x="211015" y="125604"/>
                </a:cubicBezTo>
                <a:cubicBezTo>
                  <a:pt x="212783" y="107928"/>
                  <a:pt x="213431" y="64203"/>
                  <a:pt x="226088" y="45217"/>
                </a:cubicBezTo>
                <a:cubicBezTo>
                  <a:pt x="229437" y="40193"/>
                  <a:pt x="231421" y="33917"/>
                  <a:pt x="236136" y="30145"/>
                </a:cubicBezTo>
                <a:cubicBezTo>
                  <a:pt x="240272" y="26836"/>
                  <a:pt x="246472" y="27489"/>
                  <a:pt x="251209" y="25120"/>
                </a:cubicBezTo>
                <a:cubicBezTo>
                  <a:pt x="311548" y="-5050"/>
                  <a:pt x="229591" y="33066"/>
                  <a:pt x="276330" y="5024"/>
                </a:cubicBezTo>
                <a:cubicBezTo>
                  <a:pt x="280871" y="2299"/>
                  <a:pt x="286378" y="1675"/>
                  <a:pt x="291402" y="0"/>
                </a:cubicBezTo>
                <a:cubicBezTo>
                  <a:pt x="308149" y="1675"/>
                  <a:pt x="325101" y="1922"/>
                  <a:pt x="341644" y="5024"/>
                </a:cubicBezTo>
                <a:cubicBezTo>
                  <a:pt x="352054" y="6976"/>
                  <a:pt x="371789" y="15072"/>
                  <a:pt x="371789" y="15072"/>
                </a:cubicBezTo>
                <a:cubicBezTo>
                  <a:pt x="373464" y="20096"/>
                  <a:pt x="374088" y="25604"/>
                  <a:pt x="376813" y="30145"/>
                </a:cubicBezTo>
                <a:cubicBezTo>
                  <a:pt x="379250" y="34207"/>
                  <a:pt x="384744" y="35956"/>
                  <a:pt x="386862" y="40193"/>
                </a:cubicBezTo>
                <a:cubicBezTo>
                  <a:pt x="391599" y="49667"/>
                  <a:pt x="393561" y="60290"/>
                  <a:pt x="396910" y="70338"/>
                </a:cubicBezTo>
                <a:cubicBezTo>
                  <a:pt x="398585" y="75362"/>
                  <a:pt x="398189" y="81666"/>
                  <a:pt x="401934" y="85411"/>
                </a:cubicBezTo>
                <a:cubicBezTo>
                  <a:pt x="405284" y="88760"/>
                  <a:pt x="409024" y="91760"/>
                  <a:pt x="411983" y="95459"/>
                </a:cubicBezTo>
                <a:cubicBezTo>
                  <a:pt x="416715" y="101374"/>
                  <a:pt x="423993" y="116537"/>
                  <a:pt x="432079" y="120580"/>
                </a:cubicBezTo>
                <a:cubicBezTo>
                  <a:pt x="453234" y="131158"/>
                  <a:pt x="453305" y="130628"/>
                  <a:pt x="467248" y="130628"/>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3" name="Straight Connector 42"/>
          <p:cNvCxnSpPr/>
          <p:nvPr/>
        </p:nvCxnSpPr>
        <p:spPr>
          <a:xfrm>
            <a:off x="6324600" y="2133600"/>
            <a:ext cx="4572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a:off x="6706344" y="1905000"/>
            <a:ext cx="457200"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6705600" y="1600200"/>
            <a:ext cx="447559" cy="307777"/>
          </a:xfrm>
          <a:prstGeom prst="rect">
            <a:avLst/>
          </a:prstGeom>
          <a:noFill/>
        </p:spPr>
        <p:txBody>
          <a:bodyPr wrap="none" rtlCol="0">
            <a:spAutoFit/>
          </a:bodyPr>
          <a:lstStyle/>
          <a:p>
            <a:pPr algn="ctr"/>
            <a:r>
              <a:rPr lang="en-GB" sz="1400" dirty="0">
                <a:solidFill>
                  <a:srgbClr val="FF0000"/>
                </a:solidFill>
                <a:latin typeface="Comic Sans MS" pitchFamily="66" charset="0"/>
              </a:rPr>
              <a:t>2.4</a:t>
            </a:r>
            <a:endParaRPr lang="en-GB" sz="1400" baseline="-25000" dirty="0">
              <a:solidFill>
                <a:srgbClr val="FF0000"/>
              </a:solidFill>
              <a:latin typeface="Comic Sans MS" pitchFamily="66" charset="0"/>
            </a:endParaRPr>
          </a:p>
        </p:txBody>
      </p:sp>
      <p:cxnSp>
        <p:nvCxnSpPr>
          <p:cNvPr id="59" name="Straight Arrow Connector 58"/>
          <p:cNvCxnSpPr/>
          <p:nvPr/>
        </p:nvCxnSpPr>
        <p:spPr>
          <a:xfrm>
            <a:off x="5944344" y="1905000"/>
            <a:ext cx="457200"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5943600" y="1600200"/>
            <a:ext cx="447559" cy="307777"/>
          </a:xfrm>
          <a:prstGeom prst="rect">
            <a:avLst/>
          </a:prstGeom>
          <a:noFill/>
        </p:spPr>
        <p:txBody>
          <a:bodyPr wrap="none" rtlCol="0">
            <a:spAutoFit/>
          </a:bodyPr>
          <a:lstStyle/>
          <a:p>
            <a:pPr algn="ctr"/>
            <a:r>
              <a:rPr lang="en-GB" sz="1400" dirty="0">
                <a:solidFill>
                  <a:srgbClr val="FF0000"/>
                </a:solidFill>
                <a:latin typeface="Comic Sans MS" pitchFamily="66" charset="0"/>
              </a:rPr>
              <a:t>2.4</a:t>
            </a:r>
            <a:endParaRPr lang="en-GB" sz="1400" baseline="-25000" dirty="0">
              <a:solidFill>
                <a:srgbClr val="FF0000"/>
              </a:solidFill>
              <a:latin typeface="Comic Sans MS" pitchFamily="66" charset="0"/>
            </a:endParaRPr>
          </a:p>
        </p:txBody>
      </p:sp>
      <p:sp>
        <p:nvSpPr>
          <p:cNvPr id="40" name="TextBox 39"/>
          <p:cNvSpPr txBox="1"/>
          <p:nvPr/>
        </p:nvSpPr>
        <p:spPr>
          <a:xfrm>
            <a:off x="4191000" y="2667000"/>
            <a:ext cx="1786066" cy="307777"/>
          </a:xfrm>
          <a:prstGeom prst="rect">
            <a:avLst/>
          </a:prstGeom>
          <a:noFill/>
        </p:spPr>
        <p:txBody>
          <a:bodyPr wrap="none" rtlCol="0">
            <a:spAutoFit/>
          </a:bodyPr>
          <a:lstStyle/>
          <a:p>
            <a:r>
              <a:rPr lang="en-GB" sz="1400" u="sng" dirty="0">
                <a:latin typeface="Comic Sans MS" pitchFamily="66" charset="0"/>
              </a:rPr>
              <a:t>KE before the jerk</a:t>
            </a:r>
          </a:p>
        </p:txBody>
      </p:sp>
      <mc:AlternateContent xmlns:mc="http://schemas.openxmlformats.org/markup-compatibility/2006" xmlns:a14="http://schemas.microsoft.com/office/drawing/2010/main">
        <mc:Choice Requires="a14">
          <p:sp>
            <p:nvSpPr>
              <p:cNvPr id="62" name="TextBox 61"/>
              <p:cNvSpPr txBox="1"/>
              <p:nvPr/>
            </p:nvSpPr>
            <p:spPr>
              <a:xfrm>
                <a:off x="4191000" y="3505200"/>
                <a:ext cx="1545488" cy="49564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𝐾𝐸</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1</m:t>
                          </m:r>
                        </m:num>
                        <m:den>
                          <m:r>
                            <a:rPr lang="en-GB" sz="1400" b="0" i="1" smtClean="0">
                              <a:latin typeface="Cambria Math"/>
                            </a:rPr>
                            <m:t>2</m:t>
                          </m:r>
                        </m:den>
                      </m:f>
                      <m:r>
                        <a:rPr lang="en-GB" sz="1400" b="0" i="1" smtClean="0">
                          <a:latin typeface="Cambria Math"/>
                        </a:rPr>
                        <m:t>(0.2)(</m:t>
                      </m:r>
                      <m:sSup>
                        <m:sSupPr>
                          <m:ctrlPr>
                            <a:rPr lang="en-GB" sz="1400" b="0" i="1" smtClean="0">
                              <a:latin typeface="Cambria Math" panose="02040503050406030204" pitchFamily="18" charset="0"/>
                            </a:rPr>
                          </m:ctrlPr>
                        </m:sSupPr>
                        <m:e>
                          <m:r>
                            <a:rPr lang="en-GB" sz="1400" b="0" i="1" smtClean="0">
                              <a:latin typeface="Cambria Math"/>
                            </a:rPr>
                            <m:t>6)</m:t>
                          </m:r>
                        </m:e>
                        <m:sup>
                          <m:r>
                            <a:rPr lang="en-GB" sz="1400" b="0" i="1" smtClean="0">
                              <a:latin typeface="Cambria Math"/>
                            </a:rPr>
                            <m:t>2</m:t>
                          </m:r>
                        </m:sup>
                      </m:sSup>
                    </m:oMath>
                  </m:oMathPara>
                </a14:m>
                <a:endParaRPr lang="en-GB" sz="1400" dirty="0"/>
              </a:p>
            </p:txBody>
          </p:sp>
        </mc:Choice>
        <mc:Fallback xmlns="">
          <p:sp>
            <p:nvSpPr>
              <p:cNvPr id="62" name="TextBox 61"/>
              <p:cNvSpPr txBox="1">
                <a:spLocks noRot="1" noChangeAspect="1" noMove="1" noResize="1" noEditPoints="1" noAdjustHandles="1" noChangeArrowheads="1" noChangeShapeType="1" noTextEdit="1"/>
              </p:cNvSpPr>
              <p:nvPr/>
            </p:nvSpPr>
            <p:spPr>
              <a:xfrm>
                <a:off x="4191000" y="3505200"/>
                <a:ext cx="1545488" cy="495649"/>
              </a:xfrm>
              <a:prstGeom prst="rect">
                <a:avLst/>
              </a:prstGeom>
              <a:blipFill rotWithShape="1">
                <a:blip r:embed="rId11"/>
                <a:stretch>
                  <a:fillRect b="-123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3" name="TextBox 62"/>
              <p:cNvSpPr txBox="1"/>
              <p:nvPr/>
            </p:nvSpPr>
            <p:spPr>
              <a:xfrm>
                <a:off x="4191000" y="4114800"/>
                <a:ext cx="1011495"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𝐾𝐸</m:t>
                      </m:r>
                      <m:r>
                        <a:rPr lang="en-GB" sz="1400" b="0" i="1" smtClean="0">
                          <a:latin typeface="Cambria Math"/>
                        </a:rPr>
                        <m:t>=3.6</m:t>
                      </m:r>
                      <m:r>
                        <a:rPr lang="en-GB" sz="1400" b="0" i="1" smtClean="0">
                          <a:latin typeface="Cambria Math"/>
                        </a:rPr>
                        <m:t>𝐽</m:t>
                      </m:r>
                    </m:oMath>
                  </m:oMathPara>
                </a14:m>
                <a:endParaRPr lang="en-GB" sz="1400" dirty="0"/>
              </a:p>
            </p:txBody>
          </p:sp>
        </mc:Choice>
        <mc:Fallback xmlns="">
          <p:sp>
            <p:nvSpPr>
              <p:cNvPr id="63" name="TextBox 62"/>
              <p:cNvSpPr txBox="1">
                <a:spLocks noRot="1" noChangeAspect="1" noMove="1" noResize="1" noEditPoints="1" noAdjustHandles="1" noChangeArrowheads="1" noChangeShapeType="1" noTextEdit="1"/>
              </p:cNvSpPr>
              <p:nvPr/>
            </p:nvSpPr>
            <p:spPr>
              <a:xfrm>
                <a:off x="4191000" y="4114800"/>
                <a:ext cx="1011495" cy="307777"/>
              </a:xfrm>
              <a:prstGeom prst="rect">
                <a:avLst/>
              </a:prstGeom>
              <a:blipFill rotWithShape="1">
                <a:blip r:embed="rId12"/>
                <a:stretch>
                  <a:fillRect b="-4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4" name="TextBox 63"/>
              <p:cNvSpPr txBox="1"/>
              <p:nvPr/>
            </p:nvSpPr>
            <p:spPr>
              <a:xfrm>
                <a:off x="4191000" y="2971800"/>
                <a:ext cx="1177566" cy="49564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𝐾𝐸</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1</m:t>
                          </m:r>
                        </m:num>
                        <m:den>
                          <m:r>
                            <a:rPr lang="en-GB" sz="1400" b="0" i="1" smtClean="0">
                              <a:latin typeface="Cambria Math"/>
                            </a:rPr>
                            <m:t>2</m:t>
                          </m:r>
                        </m:den>
                      </m:f>
                      <m:r>
                        <a:rPr lang="en-GB" sz="1400" b="0" i="1" smtClean="0">
                          <a:latin typeface="Cambria Math"/>
                        </a:rPr>
                        <m:t>𝑚</m:t>
                      </m:r>
                      <m:sSup>
                        <m:sSupPr>
                          <m:ctrlPr>
                            <a:rPr lang="en-GB" sz="1400" b="0" i="1" smtClean="0">
                              <a:latin typeface="Cambria Math" panose="02040503050406030204" pitchFamily="18" charset="0"/>
                            </a:rPr>
                          </m:ctrlPr>
                        </m:sSupPr>
                        <m:e>
                          <m:r>
                            <a:rPr lang="en-GB" sz="1400" b="0" i="1" smtClean="0">
                              <a:latin typeface="Cambria Math"/>
                            </a:rPr>
                            <m:t>𝑣</m:t>
                          </m:r>
                        </m:e>
                        <m:sup>
                          <m:r>
                            <a:rPr lang="en-GB" sz="1400" b="0" i="1" smtClean="0">
                              <a:latin typeface="Cambria Math"/>
                            </a:rPr>
                            <m:t>2</m:t>
                          </m:r>
                        </m:sup>
                      </m:sSup>
                    </m:oMath>
                  </m:oMathPara>
                </a14:m>
                <a:endParaRPr lang="en-GB" sz="1400" dirty="0"/>
              </a:p>
            </p:txBody>
          </p:sp>
        </mc:Choice>
        <mc:Fallback xmlns="">
          <p:sp>
            <p:nvSpPr>
              <p:cNvPr id="64" name="TextBox 63"/>
              <p:cNvSpPr txBox="1">
                <a:spLocks noRot="1" noChangeAspect="1" noMove="1" noResize="1" noEditPoints="1" noAdjustHandles="1" noChangeArrowheads="1" noChangeShapeType="1" noTextEdit="1"/>
              </p:cNvSpPr>
              <p:nvPr/>
            </p:nvSpPr>
            <p:spPr>
              <a:xfrm>
                <a:off x="4191000" y="2971800"/>
                <a:ext cx="1177566" cy="495649"/>
              </a:xfrm>
              <a:prstGeom prst="rect">
                <a:avLst/>
              </a:prstGeom>
              <a:blipFill rotWithShape="1">
                <a:blip r:embed="rId13"/>
                <a:stretch>
                  <a:fillRect/>
                </a:stretch>
              </a:blipFill>
            </p:spPr>
            <p:txBody>
              <a:bodyPr/>
              <a:lstStyle/>
              <a:p>
                <a:r>
                  <a:rPr lang="en-GB">
                    <a:noFill/>
                  </a:rPr>
                  <a:t> </a:t>
                </a:r>
              </a:p>
            </p:txBody>
          </p:sp>
        </mc:Fallback>
      </mc:AlternateContent>
      <p:sp>
        <p:nvSpPr>
          <p:cNvPr id="65" name="Arc 64"/>
          <p:cNvSpPr/>
          <p:nvPr/>
        </p:nvSpPr>
        <p:spPr>
          <a:xfrm>
            <a:off x="5791200" y="32766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6" name="Arc 65"/>
          <p:cNvSpPr/>
          <p:nvPr/>
        </p:nvSpPr>
        <p:spPr>
          <a:xfrm>
            <a:off x="5791200" y="38100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7" name="TextBox 66"/>
          <p:cNvSpPr txBox="1"/>
          <p:nvPr/>
        </p:nvSpPr>
        <p:spPr>
          <a:xfrm>
            <a:off x="6172200" y="3200400"/>
            <a:ext cx="2743200" cy="523220"/>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 – particle A is the only one with a velocity</a:t>
            </a:r>
            <a:endParaRPr lang="en-GB" sz="1400" b="1" baseline="-25000" dirty="0">
              <a:solidFill>
                <a:srgbClr val="FF0000"/>
              </a:solidFill>
              <a:latin typeface="Comic Sans MS" pitchFamily="66" charset="0"/>
            </a:endParaRPr>
          </a:p>
        </p:txBody>
      </p:sp>
      <p:sp>
        <p:nvSpPr>
          <p:cNvPr id="68" name="TextBox 67"/>
          <p:cNvSpPr txBox="1"/>
          <p:nvPr/>
        </p:nvSpPr>
        <p:spPr>
          <a:xfrm>
            <a:off x="6248400" y="3886200"/>
            <a:ext cx="990600" cy="307777"/>
          </a:xfrm>
          <a:prstGeom prst="rect">
            <a:avLst/>
          </a:prstGeom>
          <a:noFill/>
        </p:spPr>
        <p:txBody>
          <a:bodyPr wrap="square" rtlCol="0">
            <a:spAutoFit/>
          </a:bodyPr>
          <a:lstStyle/>
          <a:p>
            <a:pPr algn="ctr"/>
            <a:r>
              <a:rPr lang="en-GB" sz="1400" dirty="0">
                <a:solidFill>
                  <a:srgbClr val="FF0000"/>
                </a:solidFill>
                <a:latin typeface="Comic Sans MS" pitchFamily="66" charset="0"/>
              </a:rPr>
              <a:t>Calculate</a:t>
            </a:r>
            <a:endParaRPr lang="en-GB" sz="1400" b="1" baseline="-25000" dirty="0">
              <a:solidFill>
                <a:srgbClr val="FF0000"/>
              </a:solidFill>
              <a:latin typeface="Comic Sans MS" pitchFamily="66" charset="0"/>
            </a:endParaRPr>
          </a:p>
        </p:txBody>
      </p:sp>
      <p:sp>
        <p:nvSpPr>
          <p:cNvPr id="70" name="TextBox 69"/>
          <p:cNvSpPr txBox="1"/>
          <p:nvPr/>
        </p:nvSpPr>
        <p:spPr>
          <a:xfrm>
            <a:off x="4191000" y="4495800"/>
            <a:ext cx="1656223" cy="307777"/>
          </a:xfrm>
          <a:prstGeom prst="rect">
            <a:avLst/>
          </a:prstGeom>
          <a:noFill/>
        </p:spPr>
        <p:txBody>
          <a:bodyPr wrap="none" rtlCol="0">
            <a:spAutoFit/>
          </a:bodyPr>
          <a:lstStyle/>
          <a:p>
            <a:r>
              <a:rPr lang="en-GB" sz="1400" u="sng" dirty="0">
                <a:latin typeface="Comic Sans MS" pitchFamily="66" charset="0"/>
              </a:rPr>
              <a:t>KE after the jerk</a:t>
            </a:r>
          </a:p>
        </p:txBody>
      </p:sp>
      <mc:AlternateContent xmlns:mc="http://schemas.openxmlformats.org/markup-compatibility/2006" xmlns:a14="http://schemas.microsoft.com/office/drawing/2010/main">
        <mc:Choice Requires="a14">
          <p:sp>
            <p:nvSpPr>
              <p:cNvPr id="71" name="TextBox 70"/>
              <p:cNvSpPr txBox="1"/>
              <p:nvPr/>
            </p:nvSpPr>
            <p:spPr>
              <a:xfrm>
                <a:off x="4191000" y="5334000"/>
                <a:ext cx="1681742" cy="49564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𝐾𝐸</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1</m:t>
                          </m:r>
                        </m:num>
                        <m:den>
                          <m:r>
                            <a:rPr lang="en-GB" sz="1400" b="0" i="1" smtClean="0">
                              <a:latin typeface="Cambria Math"/>
                            </a:rPr>
                            <m:t>2</m:t>
                          </m:r>
                        </m:den>
                      </m:f>
                      <m:r>
                        <a:rPr lang="en-GB" sz="1400" b="0" i="1" smtClean="0">
                          <a:latin typeface="Cambria Math"/>
                        </a:rPr>
                        <m:t>(0.5)(</m:t>
                      </m:r>
                      <m:sSup>
                        <m:sSupPr>
                          <m:ctrlPr>
                            <a:rPr lang="en-GB" sz="1400" b="0" i="1" smtClean="0">
                              <a:latin typeface="Cambria Math" panose="02040503050406030204" pitchFamily="18" charset="0"/>
                            </a:rPr>
                          </m:ctrlPr>
                        </m:sSupPr>
                        <m:e>
                          <m:r>
                            <a:rPr lang="en-GB" sz="1400" b="0" i="1" smtClean="0">
                              <a:latin typeface="Cambria Math"/>
                            </a:rPr>
                            <m:t>2.4)</m:t>
                          </m:r>
                        </m:e>
                        <m:sup>
                          <m:r>
                            <a:rPr lang="en-GB" sz="1400" b="0" i="1" smtClean="0">
                              <a:latin typeface="Cambria Math"/>
                            </a:rPr>
                            <m:t>2</m:t>
                          </m:r>
                        </m:sup>
                      </m:sSup>
                    </m:oMath>
                  </m:oMathPara>
                </a14:m>
                <a:endParaRPr lang="en-GB" sz="1400" dirty="0"/>
              </a:p>
            </p:txBody>
          </p:sp>
        </mc:Choice>
        <mc:Fallback xmlns="">
          <p:sp>
            <p:nvSpPr>
              <p:cNvPr id="71" name="TextBox 70"/>
              <p:cNvSpPr txBox="1">
                <a:spLocks noRot="1" noChangeAspect="1" noMove="1" noResize="1" noEditPoints="1" noAdjustHandles="1" noChangeArrowheads="1" noChangeShapeType="1" noTextEdit="1"/>
              </p:cNvSpPr>
              <p:nvPr/>
            </p:nvSpPr>
            <p:spPr>
              <a:xfrm>
                <a:off x="4191000" y="5334000"/>
                <a:ext cx="1681742" cy="495649"/>
              </a:xfrm>
              <a:prstGeom prst="rect">
                <a:avLst/>
              </a:prstGeom>
              <a:blipFill rotWithShape="1">
                <a:blip r:embed="rId14"/>
                <a:stretch>
                  <a:fillRect b="-123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2" name="TextBox 71"/>
              <p:cNvSpPr txBox="1"/>
              <p:nvPr/>
            </p:nvSpPr>
            <p:spPr>
              <a:xfrm>
                <a:off x="4191000" y="5943600"/>
                <a:ext cx="1110882"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𝐾𝐸</m:t>
                      </m:r>
                      <m:r>
                        <a:rPr lang="en-GB" sz="1400" b="0" i="1" smtClean="0">
                          <a:latin typeface="Cambria Math"/>
                        </a:rPr>
                        <m:t>=1.44</m:t>
                      </m:r>
                      <m:r>
                        <a:rPr lang="en-GB" sz="1400" b="0" i="1" smtClean="0">
                          <a:latin typeface="Cambria Math"/>
                        </a:rPr>
                        <m:t>𝐽</m:t>
                      </m:r>
                    </m:oMath>
                  </m:oMathPara>
                </a14:m>
                <a:endParaRPr lang="en-GB" sz="1400" dirty="0"/>
              </a:p>
            </p:txBody>
          </p:sp>
        </mc:Choice>
        <mc:Fallback xmlns="">
          <p:sp>
            <p:nvSpPr>
              <p:cNvPr id="72" name="TextBox 71"/>
              <p:cNvSpPr txBox="1">
                <a:spLocks noRot="1" noChangeAspect="1" noMove="1" noResize="1" noEditPoints="1" noAdjustHandles="1" noChangeArrowheads="1" noChangeShapeType="1" noTextEdit="1"/>
              </p:cNvSpPr>
              <p:nvPr/>
            </p:nvSpPr>
            <p:spPr>
              <a:xfrm>
                <a:off x="4191000" y="5943600"/>
                <a:ext cx="1110882" cy="307777"/>
              </a:xfrm>
              <a:prstGeom prst="rect">
                <a:avLst/>
              </a:prstGeom>
              <a:blipFill rotWithShape="1">
                <a:blip r:embed="rId15"/>
                <a:stretch>
                  <a:fillRect b="-4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3" name="TextBox 72"/>
              <p:cNvSpPr txBox="1"/>
              <p:nvPr/>
            </p:nvSpPr>
            <p:spPr>
              <a:xfrm>
                <a:off x="4191000" y="4800600"/>
                <a:ext cx="1177566" cy="49564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𝐾𝐸</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1</m:t>
                          </m:r>
                        </m:num>
                        <m:den>
                          <m:r>
                            <a:rPr lang="en-GB" sz="1400" b="0" i="1" smtClean="0">
                              <a:latin typeface="Cambria Math"/>
                            </a:rPr>
                            <m:t>2</m:t>
                          </m:r>
                        </m:den>
                      </m:f>
                      <m:r>
                        <a:rPr lang="en-GB" sz="1400" b="0" i="1" smtClean="0">
                          <a:latin typeface="Cambria Math"/>
                        </a:rPr>
                        <m:t>𝑚</m:t>
                      </m:r>
                      <m:sSup>
                        <m:sSupPr>
                          <m:ctrlPr>
                            <a:rPr lang="en-GB" sz="1400" b="0" i="1" smtClean="0">
                              <a:latin typeface="Cambria Math" panose="02040503050406030204" pitchFamily="18" charset="0"/>
                            </a:rPr>
                          </m:ctrlPr>
                        </m:sSupPr>
                        <m:e>
                          <m:r>
                            <a:rPr lang="en-GB" sz="1400" b="0" i="1" smtClean="0">
                              <a:latin typeface="Cambria Math"/>
                            </a:rPr>
                            <m:t>𝑣</m:t>
                          </m:r>
                        </m:e>
                        <m:sup>
                          <m:r>
                            <a:rPr lang="en-GB" sz="1400" b="0" i="1" smtClean="0">
                              <a:latin typeface="Cambria Math"/>
                            </a:rPr>
                            <m:t>2</m:t>
                          </m:r>
                        </m:sup>
                      </m:sSup>
                    </m:oMath>
                  </m:oMathPara>
                </a14:m>
                <a:endParaRPr lang="en-GB" sz="1400" dirty="0"/>
              </a:p>
            </p:txBody>
          </p:sp>
        </mc:Choice>
        <mc:Fallback xmlns="">
          <p:sp>
            <p:nvSpPr>
              <p:cNvPr id="73" name="TextBox 72"/>
              <p:cNvSpPr txBox="1">
                <a:spLocks noRot="1" noChangeAspect="1" noMove="1" noResize="1" noEditPoints="1" noAdjustHandles="1" noChangeArrowheads="1" noChangeShapeType="1" noTextEdit="1"/>
              </p:cNvSpPr>
              <p:nvPr/>
            </p:nvSpPr>
            <p:spPr>
              <a:xfrm>
                <a:off x="4191000" y="4800600"/>
                <a:ext cx="1177566" cy="495649"/>
              </a:xfrm>
              <a:prstGeom prst="rect">
                <a:avLst/>
              </a:prstGeom>
              <a:blipFill rotWithShape="1">
                <a:blip r:embed="rId13"/>
                <a:stretch>
                  <a:fillRect/>
                </a:stretch>
              </a:blipFill>
            </p:spPr>
            <p:txBody>
              <a:bodyPr/>
              <a:lstStyle/>
              <a:p>
                <a:r>
                  <a:rPr lang="en-GB">
                    <a:noFill/>
                  </a:rPr>
                  <a:t> </a:t>
                </a:r>
              </a:p>
            </p:txBody>
          </p:sp>
        </mc:Fallback>
      </mc:AlternateContent>
      <p:sp>
        <p:nvSpPr>
          <p:cNvPr id="74" name="Arc 73"/>
          <p:cNvSpPr/>
          <p:nvPr/>
        </p:nvSpPr>
        <p:spPr>
          <a:xfrm>
            <a:off x="5791200" y="51054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5" name="Arc 74"/>
          <p:cNvSpPr/>
          <p:nvPr/>
        </p:nvSpPr>
        <p:spPr>
          <a:xfrm>
            <a:off x="5791200" y="56388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6" name="TextBox 75"/>
          <p:cNvSpPr txBox="1"/>
          <p:nvPr/>
        </p:nvSpPr>
        <p:spPr>
          <a:xfrm>
            <a:off x="6248400" y="5029200"/>
            <a:ext cx="2743200" cy="523220"/>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 – model the two joined particles as a single one</a:t>
            </a:r>
            <a:endParaRPr lang="en-GB" sz="1400" b="1" baseline="-25000" dirty="0">
              <a:solidFill>
                <a:srgbClr val="FF0000"/>
              </a:solidFill>
              <a:latin typeface="Comic Sans MS" pitchFamily="66" charset="0"/>
            </a:endParaRPr>
          </a:p>
        </p:txBody>
      </p:sp>
      <p:sp>
        <p:nvSpPr>
          <p:cNvPr id="77" name="TextBox 76"/>
          <p:cNvSpPr txBox="1"/>
          <p:nvPr/>
        </p:nvSpPr>
        <p:spPr>
          <a:xfrm>
            <a:off x="6248400" y="5715000"/>
            <a:ext cx="990600" cy="307777"/>
          </a:xfrm>
          <a:prstGeom prst="rect">
            <a:avLst/>
          </a:prstGeom>
          <a:noFill/>
        </p:spPr>
        <p:txBody>
          <a:bodyPr wrap="square" rtlCol="0">
            <a:spAutoFit/>
          </a:bodyPr>
          <a:lstStyle/>
          <a:p>
            <a:pPr algn="ctr"/>
            <a:r>
              <a:rPr lang="en-GB" sz="1400" dirty="0">
                <a:solidFill>
                  <a:srgbClr val="FF0000"/>
                </a:solidFill>
                <a:latin typeface="Comic Sans MS" pitchFamily="66" charset="0"/>
              </a:rPr>
              <a:t>Calculate</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78" name="TextBox 77"/>
              <p:cNvSpPr txBox="1"/>
              <p:nvPr/>
            </p:nvSpPr>
            <p:spPr>
              <a:xfrm>
                <a:off x="4191000" y="6248400"/>
                <a:ext cx="4112215"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𝑇h𝑒</m:t>
                      </m:r>
                      <m:r>
                        <a:rPr lang="en-GB" sz="1600" b="0" i="1" smtClean="0">
                          <a:solidFill>
                            <a:srgbClr val="FF0000"/>
                          </a:solidFill>
                          <a:latin typeface="Cambria Math"/>
                        </a:rPr>
                        <m:t> </m:t>
                      </m:r>
                      <m:r>
                        <a:rPr lang="en-GB" sz="1600" b="0" i="1" smtClean="0">
                          <a:solidFill>
                            <a:srgbClr val="FF0000"/>
                          </a:solidFill>
                          <a:latin typeface="Cambria Math"/>
                        </a:rPr>
                        <m:t>𝑘𝑖𝑛𝑒𝑡𝑖𝑐</m:t>
                      </m:r>
                      <m:r>
                        <a:rPr lang="en-GB" sz="1600" b="0" i="1" smtClean="0">
                          <a:solidFill>
                            <a:srgbClr val="FF0000"/>
                          </a:solidFill>
                          <a:latin typeface="Cambria Math"/>
                        </a:rPr>
                        <m:t> </m:t>
                      </m:r>
                      <m:r>
                        <a:rPr lang="en-GB" sz="1600" b="0" i="1" smtClean="0">
                          <a:solidFill>
                            <a:srgbClr val="FF0000"/>
                          </a:solidFill>
                          <a:latin typeface="Cambria Math"/>
                        </a:rPr>
                        <m:t>𝑒𝑛𝑒𝑟𝑔𝑦</m:t>
                      </m:r>
                      <m:r>
                        <a:rPr lang="en-GB" sz="1600" b="0" i="1" smtClean="0">
                          <a:solidFill>
                            <a:srgbClr val="FF0000"/>
                          </a:solidFill>
                          <a:latin typeface="Cambria Math"/>
                        </a:rPr>
                        <m:t> </m:t>
                      </m:r>
                      <m:r>
                        <a:rPr lang="en-GB" sz="1600" b="0" i="1" smtClean="0">
                          <a:solidFill>
                            <a:srgbClr val="FF0000"/>
                          </a:solidFill>
                          <a:latin typeface="Cambria Math"/>
                        </a:rPr>
                        <m:t>𝑙𝑜𝑠𝑡</m:t>
                      </m:r>
                      <m:r>
                        <a:rPr lang="en-GB" sz="1600" b="0" i="1" smtClean="0">
                          <a:solidFill>
                            <a:srgbClr val="FF0000"/>
                          </a:solidFill>
                          <a:latin typeface="Cambria Math"/>
                        </a:rPr>
                        <m:t> </m:t>
                      </m:r>
                      <m:r>
                        <a:rPr lang="en-GB" sz="1600" b="0" i="1" smtClean="0">
                          <a:solidFill>
                            <a:srgbClr val="FF0000"/>
                          </a:solidFill>
                          <a:latin typeface="Cambria Math"/>
                        </a:rPr>
                        <m:t>𝑖𝑛</m:t>
                      </m:r>
                      <m:r>
                        <a:rPr lang="en-GB" sz="1600" b="0" i="1" smtClean="0">
                          <a:solidFill>
                            <a:srgbClr val="FF0000"/>
                          </a:solidFill>
                          <a:latin typeface="Cambria Math"/>
                        </a:rPr>
                        <m:t> </m:t>
                      </m:r>
                      <m:r>
                        <a:rPr lang="en-GB" sz="1600" b="0" i="1" smtClean="0">
                          <a:solidFill>
                            <a:srgbClr val="FF0000"/>
                          </a:solidFill>
                          <a:latin typeface="Cambria Math"/>
                        </a:rPr>
                        <m:t>𝑡h𝑒</m:t>
                      </m:r>
                      <m:r>
                        <a:rPr lang="en-GB" sz="1600" b="0" i="1" smtClean="0">
                          <a:solidFill>
                            <a:srgbClr val="FF0000"/>
                          </a:solidFill>
                          <a:latin typeface="Cambria Math"/>
                        </a:rPr>
                        <m:t> </m:t>
                      </m:r>
                      <m:r>
                        <a:rPr lang="en-GB" sz="1600" b="0" i="1" smtClean="0">
                          <a:solidFill>
                            <a:srgbClr val="FF0000"/>
                          </a:solidFill>
                          <a:latin typeface="Cambria Math"/>
                        </a:rPr>
                        <m:t>𝑗𝑒𝑟𝑘</m:t>
                      </m:r>
                      <m:r>
                        <a:rPr lang="en-GB" sz="1600" b="0" i="1" smtClean="0">
                          <a:solidFill>
                            <a:srgbClr val="FF0000"/>
                          </a:solidFill>
                          <a:latin typeface="Cambria Math"/>
                        </a:rPr>
                        <m:t> </m:t>
                      </m:r>
                      <m:r>
                        <a:rPr lang="en-GB" sz="1600" b="0" i="1" smtClean="0">
                          <a:solidFill>
                            <a:srgbClr val="FF0000"/>
                          </a:solidFill>
                          <a:latin typeface="Cambria Math"/>
                        </a:rPr>
                        <m:t>𝑖𝑠</m:t>
                      </m:r>
                      <m:r>
                        <a:rPr lang="en-GB" sz="1600" b="0" i="1" smtClean="0">
                          <a:solidFill>
                            <a:srgbClr val="FF0000"/>
                          </a:solidFill>
                          <a:latin typeface="Cambria Math"/>
                        </a:rPr>
                        <m:t> 2.16</m:t>
                      </m:r>
                      <m:r>
                        <a:rPr lang="en-GB" sz="1600" b="0" i="1" smtClean="0">
                          <a:solidFill>
                            <a:srgbClr val="FF0000"/>
                          </a:solidFill>
                          <a:latin typeface="Cambria Math"/>
                        </a:rPr>
                        <m:t>𝐽</m:t>
                      </m:r>
                    </m:oMath>
                  </m:oMathPara>
                </a14:m>
                <a:endParaRPr lang="en-GB" sz="1600" dirty="0">
                  <a:solidFill>
                    <a:srgbClr val="FF0000"/>
                  </a:solidFill>
                </a:endParaRPr>
              </a:p>
            </p:txBody>
          </p:sp>
        </mc:Choice>
        <mc:Fallback xmlns="">
          <p:sp>
            <p:nvSpPr>
              <p:cNvPr id="78" name="TextBox 77"/>
              <p:cNvSpPr txBox="1">
                <a:spLocks noRot="1" noChangeAspect="1" noMove="1" noResize="1" noEditPoints="1" noAdjustHandles="1" noChangeArrowheads="1" noChangeShapeType="1" noTextEdit="1"/>
              </p:cNvSpPr>
              <p:nvPr/>
            </p:nvSpPr>
            <p:spPr>
              <a:xfrm>
                <a:off x="4191000" y="6248400"/>
                <a:ext cx="4112215" cy="338554"/>
              </a:xfrm>
              <a:prstGeom prst="rect">
                <a:avLst/>
              </a:prstGeom>
              <a:blipFill rotWithShape="1">
                <a:blip r:embed="rId16"/>
                <a:stretch>
                  <a:fillRect b="-892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9" name="TextBox 78"/>
              <p:cNvSpPr txBox="1"/>
              <p:nvPr/>
            </p:nvSpPr>
            <p:spPr>
              <a:xfrm>
                <a:off x="1447800" y="5242560"/>
                <a:ext cx="1219200"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𝑣</m:t>
                      </m:r>
                      <m:r>
                        <a:rPr lang="en-GB" sz="1400" b="0" i="1" smtClean="0">
                          <a:solidFill>
                            <a:srgbClr val="FF0000"/>
                          </a:solidFill>
                          <a:latin typeface="Cambria Math"/>
                        </a:rPr>
                        <m:t>=2.4</m:t>
                      </m:r>
                      <m:r>
                        <a:rPr lang="en-GB" sz="1400" b="0" i="1" smtClean="0">
                          <a:solidFill>
                            <a:srgbClr val="FF0000"/>
                          </a:solidFill>
                          <a:latin typeface="Cambria Math"/>
                        </a:rPr>
                        <m:t>𝑚</m:t>
                      </m:r>
                      <m:sSup>
                        <m:sSupPr>
                          <m:ctrlPr>
                            <a:rPr lang="en-GB" sz="1400" b="0" i="1" smtClean="0">
                              <a:solidFill>
                                <a:srgbClr val="FF0000"/>
                              </a:solidFill>
                              <a:latin typeface="Cambria Math" panose="02040503050406030204" pitchFamily="18" charset="0"/>
                            </a:rPr>
                          </m:ctrlPr>
                        </m:sSupPr>
                        <m:e>
                          <m:r>
                            <a:rPr lang="en-GB" sz="1400" b="0" i="1" smtClean="0">
                              <a:solidFill>
                                <a:srgbClr val="FF0000"/>
                              </a:solidFill>
                              <a:latin typeface="Cambria Math"/>
                            </a:rPr>
                            <m:t>𝑠</m:t>
                          </m:r>
                        </m:e>
                        <m:sup>
                          <m:r>
                            <a:rPr lang="en-GB" sz="1400" b="0" i="1" smtClean="0">
                              <a:solidFill>
                                <a:srgbClr val="FF0000"/>
                              </a:solidFill>
                              <a:latin typeface="Cambria Math"/>
                            </a:rPr>
                            <m:t>−1</m:t>
                          </m:r>
                        </m:sup>
                      </m:sSup>
                    </m:oMath>
                  </m:oMathPara>
                </a14:m>
                <a:endParaRPr lang="en-GB" sz="1400" dirty="0">
                  <a:solidFill>
                    <a:srgbClr val="FF0000"/>
                  </a:solidFill>
                </a:endParaRPr>
              </a:p>
            </p:txBody>
          </p:sp>
        </mc:Choice>
        <mc:Fallback xmlns="">
          <p:sp>
            <p:nvSpPr>
              <p:cNvPr id="79" name="TextBox 78"/>
              <p:cNvSpPr txBox="1">
                <a:spLocks noRot="1" noChangeAspect="1" noMove="1" noResize="1" noEditPoints="1" noAdjustHandles="1" noChangeArrowheads="1" noChangeShapeType="1" noTextEdit="1"/>
              </p:cNvSpPr>
              <p:nvPr/>
            </p:nvSpPr>
            <p:spPr>
              <a:xfrm>
                <a:off x="1447800" y="5242560"/>
                <a:ext cx="1219200" cy="307777"/>
              </a:xfrm>
              <a:prstGeom prst="rect">
                <a:avLst/>
              </a:prstGeom>
              <a:blipFill>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0" name="TextBox 79"/>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80" name="TextBox 79"/>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1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1" name="TextBox 80"/>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81" name="TextBox 80"/>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2" name="TextBox 81"/>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82" name="TextBox 81"/>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2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3" name="TextBox 82"/>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83" name="TextBox 82"/>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2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4" name="TextBox 83"/>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84" name="TextBox 83"/>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22"/>
                <a:stretch>
                  <a:fillRect b="-3846"/>
                </a:stretch>
              </a:blipFill>
            </p:spPr>
            <p:txBody>
              <a:bodyPr/>
              <a:lstStyle/>
              <a:p>
                <a:r>
                  <a:rPr lang="en-GB">
                    <a:noFill/>
                  </a:rPr>
                  <a:t> </a:t>
                </a:r>
              </a:p>
            </p:txBody>
          </p:sp>
        </mc:Fallback>
      </mc:AlternateContent>
      <p:sp>
        <p:nvSpPr>
          <p:cNvPr id="85" name="TextBox 84"/>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23"/>
              </a:rPr>
              <a:t>Applet for collision demonstrations</a:t>
            </a:r>
            <a:endParaRPr lang="en-GB" sz="1400" dirty="0">
              <a:latin typeface="Comic Sans MS" pitchFamily="66" charset="0"/>
            </a:endParaRPr>
          </a:p>
        </p:txBody>
      </p:sp>
      <p:sp>
        <p:nvSpPr>
          <p:cNvPr id="86"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87" name="テキスト ボックス 3">
            <a:extLst>
              <a:ext uri="{FF2B5EF4-FFF2-40B4-BE49-F238E27FC236}">
                <a16:creationId xmlns:a16="http://schemas.microsoft.com/office/drawing/2014/main" id="{6B541AC0-0713-47D7-9D98-F34D1BB5D915}"/>
              </a:ext>
            </a:extLst>
          </p:cNvPr>
          <p:cNvSpPr txBox="1"/>
          <p:nvPr/>
        </p:nvSpPr>
        <p:spPr>
          <a:xfrm>
            <a:off x="8649954" y="6488668"/>
            <a:ext cx="471604" cy="369332"/>
          </a:xfrm>
          <a:prstGeom prst="rect">
            <a:avLst/>
          </a:prstGeom>
          <a:noFill/>
        </p:spPr>
        <p:txBody>
          <a:bodyPr wrap="none" rtlCol="0">
            <a:spAutoFit/>
          </a:bodyPr>
          <a:lstStyle/>
          <a:p>
            <a:r>
              <a:rPr lang="en-US" dirty="0">
                <a:latin typeface="Comic Sans MS" panose="030F0702030302020204" pitchFamily="66" charset="0"/>
              </a:rPr>
              <a:t>4C</a:t>
            </a:r>
            <a:endParaRPr lang="en-GB"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695501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nodeType="clickEffect">
                                  <p:stCondLst>
                                    <p:cond delay="0"/>
                                  </p:stCondLst>
                                  <p:childTnLst>
                                    <p:animEffect transition="out" filter="blinds(horizontal)">
                                      <p:cBhvr>
                                        <p:cTn id="6" dur="500"/>
                                        <p:tgtEl>
                                          <p:spTgt spid="34"/>
                                        </p:tgtEl>
                                      </p:cBhvr>
                                    </p:animEffect>
                                    <p:set>
                                      <p:cBhvr>
                                        <p:cTn id="7" dur="1" fill="hold">
                                          <p:stCondLst>
                                            <p:cond delay="499"/>
                                          </p:stCondLst>
                                        </p:cTn>
                                        <p:tgtEl>
                                          <p:spTgt spid="34"/>
                                        </p:tgtEl>
                                        <p:attrNameLst>
                                          <p:attrName>style.visibility</p:attrName>
                                        </p:attrNameLst>
                                      </p:cBhvr>
                                      <p:to>
                                        <p:strVal val="hidden"/>
                                      </p:to>
                                    </p:set>
                                  </p:childTnLst>
                                </p:cTn>
                              </p:par>
                              <p:par>
                                <p:cTn id="8" presetID="3" presetClass="exit" presetSubtype="10" fill="hold" grpId="0" nodeType="withEffect">
                                  <p:stCondLst>
                                    <p:cond delay="0"/>
                                  </p:stCondLst>
                                  <p:childTnLst>
                                    <p:animEffect transition="out" filter="blinds(horizontal)">
                                      <p:cBhvr>
                                        <p:cTn id="9" dur="500"/>
                                        <p:tgtEl>
                                          <p:spTgt spid="35"/>
                                        </p:tgtEl>
                                      </p:cBhvr>
                                    </p:animEffect>
                                    <p:set>
                                      <p:cBhvr>
                                        <p:cTn id="10" dur="1" fill="hold">
                                          <p:stCondLst>
                                            <p:cond delay="499"/>
                                          </p:stCondLst>
                                        </p:cTn>
                                        <p:tgtEl>
                                          <p:spTgt spid="35"/>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59"/>
                                        </p:tgtEl>
                                        <p:attrNameLst>
                                          <p:attrName>style.visibility</p:attrName>
                                        </p:attrNameLst>
                                      </p:cBhvr>
                                      <p:to>
                                        <p:strVal val="visible"/>
                                      </p:to>
                                    </p:set>
                                    <p:animEffect transition="in" filter="blinds(horizontal)">
                                      <p:cBhvr>
                                        <p:cTn id="15" dur="500"/>
                                        <p:tgtEl>
                                          <p:spTgt spid="59"/>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60"/>
                                        </p:tgtEl>
                                        <p:attrNameLst>
                                          <p:attrName>style.visibility</p:attrName>
                                        </p:attrNameLst>
                                      </p:cBhvr>
                                      <p:to>
                                        <p:strVal val="visible"/>
                                      </p:to>
                                    </p:set>
                                    <p:animEffect transition="in" filter="blinds(horizontal)">
                                      <p:cBhvr>
                                        <p:cTn id="18" dur="500"/>
                                        <p:tgtEl>
                                          <p:spTgt spid="60"/>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xit" presetSubtype="10" fill="hold" nodeType="clickEffect">
                                  <p:stCondLst>
                                    <p:cond delay="0"/>
                                  </p:stCondLst>
                                  <p:childTnLst>
                                    <p:animEffect transition="out" filter="blinds(horizontal)">
                                      <p:cBhvr>
                                        <p:cTn id="22" dur="500"/>
                                        <p:tgtEl>
                                          <p:spTgt spid="25"/>
                                        </p:tgtEl>
                                      </p:cBhvr>
                                    </p:animEffect>
                                    <p:set>
                                      <p:cBhvr>
                                        <p:cTn id="23" dur="1" fill="hold">
                                          <p:stCondLst>
                                            <p:cond delay="499"/>
                                          </p:stCondLst>
                                        </p:cTn>
                                        <p:tgtEl>
                                          <p:spTgt spid="25"/>
                                        </p:tgtEl>
                                        <p:attrNameLst>
                                          <p:attrName>style.visibility</p:attrName>
                                        </p:attrNameLst>
                                      </p:cBhvr>
                                      <p:to>
                                        <p:strVal val="hidden"/>
                                      </p:to>
                                    </p:set>
                                  </p:childTnLst>
                                </p:cTn>
                              </p:par>
                              <p:par>
                                <p:cTn id="24" presetID="3" presetClass="exit" presetSubtype="10" fill="hold" grpId="0" nodeType="withEffect">
                                  <p:stCondLst>
                                    <p:cond delay="0"/>
                                  </p:stCondLst>
                                  <p:childTnLst>
                                    <p:animEffect transition="out" filter="blinds(horizontal)">
                                      <p:cBhvr>
                                        <p:cTn id="25" dur="500"/>
                                        <p:tgtEl>
                                          <p:spTgt spid="26"/>
                                        </p:tgtEl>
                                      </p:cBhvr>
                                    </p:animEffect>
                                    <p:set>
                                      <p:cBhvr>
                                        <p:cTn id="26" dur="1" fill="hold">
                                          <p:stCondLst>
                                            <p:cond delay="499"/>
                                          </p:stCondLst>
                                        </p:cTn>
                                        <p:tgtEl>
                                          <p:spTgt spid="26"/>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nodeType="clickEffect">
                                  <p:stCondLst>
                                    <p:cond delay="0"/>
                                  </p:stCondLst>
                                  <p:childTnLst>
                                    <p:set>
                                      <p:cBhvr>
                                        <p:cTn id="30" dur="1" fill="hold">
                                          <p:stCondLst>
                                            <p:cond delay="0"/>
                                          </p:stCondLst>
                                        </p:cTn>
                                        <p:tgtEl>
                                          <p:spTgt spid="57"/>
                                        </p:tgtEl>
                                        <p:attrNameLst>
                                          <p:attrName>style.visibility</p:attrName>
                                        </p:attrNameLst>
                                      </p:cBhvr>
                                      <p:to>
                                        <p:strVal val="visible"/>
                                      </p:to>
                                    </p:set>
                                    <p:animEffect transition="in" filter="blinds(horizontal)">
                                      <p:cBhvr>
                                        <p:cTn id="31" dur="500"/>
                                        <p:tgtEl>
                                          <p:spTgt spid="57"/>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58"/>
                                        </p:tgtEl>
                                        <p:attrNameLst>
                                          <p:attrName>style.visibility</p:attrName>
                                        </p:attrNameLst>
                                      </p:cBhvr>
                                      <p:to>
                                        <p:strVal val="visible"/>
                                      </p:to>
                                    </p:set>
                                    <p:animEffect transition="in" filter="blinds(horizontal)">
                                      <p:cBhvr>
                                        <p:cTn id="34" dur="500"/>
                                        <p:tgtEl>
                                          <p:spTgt spid="58"/>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40"/>
                                        </p:tgtEl>
                                        <p:attrNameLst>
                                          <p:attrName>style.visibility</p:attrName>
                                        </p:attrNameLst>
                                      </p:cBhvr>
                                      <p:to>
                                        <p:strVal val="visible"/>
                                      </p:to>
                                    </p:set>
                                    <p:animEffect transition="in" filter="blinds(horizontal)">
                                      <p:cBhvr>
                                        <p:cTn id="39" dur="500"/>
                                        <p:tgtEl>
                                          <p:spTgt spid="40"/>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64"/>
                                        </p:tgtEl>
                                        <p:attrNameLst>
                                          <p:attrName>style.visibility</p:attrName>
                                        </p:attrNameLst>
                                      </p:cBhvr>
                                      <p:to>
                                        <p:strVal val="visible"/>
                                      </p:to>
                                    </p:set>
                                    <p:animEffect transition="in" filter="blinds(horizontal)">
                                      <p:cBhvr>
                                        <p:cTn id="44" dur="500"/>
                                        <p:tgtEl>
                                          <p:spTgt spid="64"/>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65"/>
                                        </p:tgtEl>
                                        <p:attrNameLst>
                                          <p:attrName>style.visibility</p:attrName>
                                        </p:attrNameLst>
                                      </p:cBhvr>
                                      <p:to>
                                        <p:strVal val="visible"/>
                                      </p:to>
                                    </p:set>
                                    <p:animEffect transition="in" filter="blinds(horizontal)">
                                      <p:cBhvr>
                                        <p:cTn id="49" dur="500"/>
                                        <p:tgtEl>
                                          <p:spTgt spid="65"/>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67"/>
                                        </p:tgtEl>
                                        <p:attrNameLst>
                                          <p:attrName>style.visibility</p:attrName>
                                        </p:attrNameLst>
                                      </p:cBhvr>
                                      <p:to>
                                        <p:strVal val="visible"/>
                                      </p:to>
                                    </p:set>
                                    <p:animEffect transition="in" filter="blinds(horizontal)">
                                      <p:cBhvr>
                                        <p:cTn id="54" dur="500"/>
                                        <p:tgtEl>
                                          <p:spTgt spid="67"/>
                                        </p:tgtEl>
                                      </p:cBhvr>
                                    </p:animEffect>
                                  </p:childTnLst>
                                </p:cTn>
                              </p:par>
                            </p:childTnLst>
                          </p:cTn>
                        </p:par>
                      </p:childTnLst>
                    </p:cTn>
                  </p:par>
                  <p:par>
                    <p:cTn id="55" fill="hold">
                      <p:stCondLst>
                        <p:cond delay="indefinite"/>
                      </p:stCondLst>
                      <p:childTnLst>
                        <p:par>
                          <p:cTn id="56" fill="hold">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62"/>
                                        </p:tgtEl>
                                        <p:attrNameLst>
                                          <p:attrName>style.visibility</p:attrName>
                                        </p:attrNameLst>
                                      </p:cBhvr>
                                      <p:to>
                                        <p:strVal val="visible"/>
                                      </p:to>
                                    </p:set>
                                    <p:animEffect transition="in" filter="blinds(horizontal)">
                                      <p:cBhvr>
                                        <p:cTn id="59" dur="500"/>
                                        <p:tgtEl>
                                          <p:spTgt spid="62"/>
                                        </p:tgtEl>
                                      </p:cBhvr>
                                    </p:animEffect>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66"/>
                                        </p:tgtEl>
                                        <p:attrNameLst>
                                          <p:attrName>style.visibility</p:attrName>
                                        </p:attrNameLst>
                                      </p:cBhvr>
                                      <p:to>
                                        <p:strVal val="visible"/>
                                      </p:to>
                                    </p:set>
                                    <p:animEffect transition="in" filter="blinds(horizontal)">
                                      <p:cBhvr>
                                        <p:cTn id="64" dur="500"/>
                                        <p:tgtEl>
                                          <p:spTgt spid="66"/>
                                        </p:tgtEl>
                                      </p:cBhvr>
                                    </p:animEffect>
                                  </p:childTnLst>
                                </p:cTn>
                              </p:par>
                            </p:childTnLst>
                          </p:cTn>
                        </p:par>
                      </p:childTnLst>
                    </p:cTn>
                  </p:par>
                  <p:par>
                    <p:cTn id="65" fill="hold">
                      <p:stCondLst>
                        <p:cond delay="indefinite"/>
                      </p:stCondLst>
                      <p:childTnLst>
                        <p:par>
                          <p:cTn id="66" fill="hold">
                            <p:stCondLst>
                              <p:cond delay="0"/>
                            </p:stCondLst>
                            <p:childTnLst>
                              <p:par>
                                <p:cTn id="67" presetID="3" presetClass="entr" presetSubtype="10" fill="hold" grpId="0" nodeType="clickEffect">
                                  <p:stCondLst>
                                    <p:cond delay="0"/>
                                  </p:stCondLst>
                                  <p:childTnLst>
                                    <p:set>
                                      <p:cBhvr>
                                        <p:cTn id="68" dur="1" fill="hold">
                                          <p:stCondLst>
                                            <p:cond delay="0"/>
                                          </p:stCondLst>
                                        </p:cTn>
                                        <p:tgtEl>
                                          <p:spTgt spid="68"/>
                                        </p:tgtEl>
                                        <p:attrNameLst>
                                          <p:attrName>style.visibility</p:attrName>
                                        </p:attrNameLst>
                                      </p:cBhvr>
                                      <p:to>
                                        <p:strVal val="visible"/>
                                      </p:to>
                                    </p:set>
                                    <p:animEffect transition="in" filter="blinds(horizontal)">
                                      <p:cBhvr>
                                        <p:cTn id="69" dur="500"/>
                                        <p:tgtEl>
                                          <p:spTgt spid="68"/>
                                        </p:tgtEl>
                                      </p:cBhvr>
                                    </p:animEffect>
                                  </p:childTnLst>
                                </p:cTn>
                              </p:par>
                            </p:childTnLst>
                          </p:cTn>
                        </p:par>
                      </p:childTnLst>
                    </p:cTn>
                  </p:par>
                  <p:par>
                    <p:cTn id="70" fill="hold">
                      <p:stCondLst>
                        <p:cond delay="indefinite"/>
                      </p:stCondLst>
                      <p:childTnLst>
                        <p:par>
                          <p:cTn id="71" fill="hold">
                            <p:stCondLst>
                              <p:cond delay="0"/>
                            </p:stCondLst>
                            <p:childTnLst>
                              <p:par>
                                <p:cTn id="72" presetID="3" presetClass="entr" presetSubtype="10" fill="hold" grpId="0" nodeType="clickEffect">
                                  <p:stCondLst>
                                    <p:cond delay="0"/>
                                  </p:stCondLst>
                                  <p:childTnLst>
                                    <p:set>
                                      <p:cBhvr>
                                        <p:cTn id="73" dur="1" fill="hold">
                                          <p:stCondLst>
                                            <p:cond delay="0"/>
                                          </p:stCondLst>
                                        </p:cTn>
                                        <p:tgtEl>
                                          <p:spTgt spid="63"/>
                                        </p:tgtEl>
                                        <p:attrNameLst>
                                          <p:attrName>style.visibility</p:attrName>
                                        </p:attrNameLst>
                                      </p:cBhvr>
                                      <p:to>
                                        <p:strVal val="visible"/>
                                      </p:to>
                                    </p:set>
                                    <p:animEffect transition="in" filter="blinds(horizontal)">
                                      <p:cBhvr>
                                        <p:cTn id="74" dur="500"/>
                                        <p:tgtEl>
                                          <p:spTgt spid="63"/>
                                        </p:tgtEl>
                                      </p:cBhvr>
                                    </p:animEffect>
                                  </p:childTnLst>
                                </p:cTn>
                              </p:par>
                            </p:childTnLst>
                          </p:cTn>
                        </p:par>
                      </p:childTnLst>
                    </p:cTn>
                  </p:par>
                  <p:par>
                    <p:cTn id="75" fill="hold">
                      <p:stCondLst>
                        <p:cond delay="indefinite"/>
                      </p:stCondLst>
                      <p:childTnLst>
                        <p:par>
                          <p:cTn id="76" fill="hold">
                            <p:stCondLst>
                              <p:cond delay="0"/>
                            </p:stCondLst>
                            <p:childTnLst>
                              <p:par>
                                <p:cTn id="77" presetID="3" presetClass="entr" presetSubtype="10" fill="hold" grpId="0" nodeType="clickEffect">
                                  <p:stCondLst>
                                    <p:cond delay="0"/>
                                  </p:stCondLst>
                                  <p:childTnLst>
                                    <p:set>
                                      <p:cBhvr>
                                        <p:cTn id="78" dur="1" fill="hold">
                                          <p:stCondLst>
                                            <p:cond delay="0"/>
                                          </p:stCondLst>
                                        </p:cTn>
                                        <p:tgtEl>
                                          <p:spTgt spid="70"/>
                                        </p:tgtEl>
                                        <p:attrNameLst>
                                          <p:attrName>style.visibility</p:attrName>
                                        </p:attrNameLst>
                                      </p:cBhvr>
                                      <p:to>
                                        <p:strVal val="visible"/>
                                      </p:to>
                                    </p:set>
                                    <p:animEffect transition="in" filter="blinds(horizontal)">
                                      <p:cBhvr>
                                        <p:cTn id="79" dur="500"/>
                                        <p:tgtEl>
                                          <p:spTgt spid="70"/>
                                        </p:tgtEl>
                                      </p:cBhvr>
                                    </p:animEffect>
                                  </p:childTnLst>
                                </p:cTn>
                              </p:par>
                            </p:childTnLst>
                          </p:cTn>
                        </p:par>
                      </p:childTnLst>
                    </p:cTn>
                  </p:par>
                  <p:par>
                    <p:cTn id="80" fill="hold">
                      <p:stCondLst>
                        <p:cond delay="indefinite"/>
                      </p:stCondLst>
                      <p:childTnLst>
                        <p:par>
                          <p:cTn id="81" fill="hold">
                            <p:stCondLst>
                              <p:cond delay="0"/>
                            </p:stCondLst>
                            <p:childTnLst>
                              <p:par>
                                <p:cTn id="82" presetID="3" presetClass="entr" presetSubtype="10" fill="hold" grpId="0" nodeType="clickEffect">
                                  <p:stCondLst>
                                    <p:cond delay="0"/>
                                  </p:stCondLst>
                                  <p:childTnLst>
                                    <p:set>
                                      <p:cBhvr>
                                        <p:cTn id="83" dur="1" fill="hold">
                                          <p:stCondLst>
                                            <p:cond delay="0"/>
                                          </p:stCondLst>
                                        </p:cTn>
                                        <p:tgtEl>
                                          <p:spTgt spid="73"/>
                                        </p:tgtEl>
                                        <p:attrNameLst>
                                          <p:attrName>style.visibility</p:attrName>
                                        </p:attrNameLst>
                                      </p:cBhvr>
                                      <p:to>
                                        <p:strVal val="visible"/>
                                      </p:to>
                                    </p:set>
                                    <p:animEffect transition="in" filter="blinds(horizontal)">
                                      <p:cBhvr>
                                        <p:cTn id="84" dur="500"/>
                                        <p:tgtEl>
                                          <p:spTgt spid="73"/>
                                        </p:tgtEl>
                                      </p:cBhvr>
                                    </p:animEffect>
                                  </p:childTnLst>
                                </p:cTn>
                              </p:par>
                            </p:childTnLst>
                          </p:cTn>
                        </p:par>
                      </p:childTnLst>
                    </p:cTn>
                  </p:par>
                  <p:par>
                    <p:cTn id="85" fill="hold">
                      <p:stCondLst>
                        <p:cond delay="indefinite"/>
                      </p:stCondLst>
                      <p:childTnLst>
                        <p:par>
                          <p:cTn id="86" fill="hold">
                            <p:stCondLst>
                              <p:cond delay="0"/>
                            </p:stCondLst>
                            <p:childTnLst>
                              <p:par>
                                <p:cTn id="87" presetID="3" presetClass="entr" presetSubtype="10" fill="hold" grpId="0" nodeType="clickEffect">
                                  <p:stCondLst>
                                    <p:cond delay="0"/>
                                  </p:stCondLst>
                                  <p:childTnLst>
                                    <p:set>
                                      <p:cBhvr>
                                        <p:cTn id="88" dur="1" fill="hold">
                                          <p:stCondLst>
                                            <p:cond delay="0"/>
                                          </p:stCondLst>
                                        </p:cTn>
                                        <p:tgtEl>
                                          <p:spTgt spid="74"/>
                                        </p:tgtEl>
                                        <p:attrNameLst>
                                          <p:attrName>style.visibility</p:attrName>
                                        </p:attrNameLst>
                                      </p:cBhvr>
                                      <p:to>
                                        <p:strVal val="visible"/>
                                      </p:to>
                                    </p:set>
                                    <p:animEffect transition="in" filter="blinds(horizontal)">
                                      <p:cBhvr>
                                        <p:cTn id="89" dur="500"/>
                                        <p:tgtEl>
                                          <p:spTgt spid="74"/>
                                        </p:tgtEl>
                                      </p:cBhvr>
                                    </p:animEffect>
                                  </p:childTnLst>
                                </p:cTn>
                              </p:par>
                            </p:childTnLst>
                          </p:cTn>
                        </p:par>
                      </p:childTnLst>
                    </p:cTn>
                  </p:par>
                  <p:par>
                    <p:cTn id="90" fill="hold">
                      <p:stCondLst>
                        <p:cond delay="indefinite"/>
                      </p:stCondLst>
                      <p:childTnLst>
                        <p:par>
                          <p:cTn id="91" fill="hold">
                            <p:stCondLst>
                              <p:cond delay="0"/>
                            </p:stCondLst>
                            <p:childTnLst>
                              <p:par>
                                <p:cTn id="92" presetID="3" presetClass="entr" presetSubtype="10" fill="hold" grpId="0" nodeType="clickEffect">
                                  <p:stCondLst>
                                    <p:cond delay="0"/>
                                  </p:stCondLst>
                                  <p:childTnLst>
                                    <p:set>
                                      <p:cBhvr>
                                        <p:cTn id="93" dur="1" fill="hold">
                                          <p:stCondLst>
                                            <p:cond delay="0"/>
                                          </p:stCondLst>
                                        </p:cTn>
                                        <p:tgtEl>
                                          <p:spTgt spid="76"/>
                                        </p:tgtEl>
                                        <p:attrNameLst>
                                          <p:attrName>style.visibility</p:attrName>
                                        </p:attrNameLst>
                                      </p:cBhvr>
                                      <p:to>
                                        <p:strVal val="visible"/>
                                      </p:to>
                                    </p:set>
                                    <p:animEffect transition="in" filter="blinds(horizontal)">
                                      <p:cBhvr>
                                        <p:cTn id="94" dur="500"/>
                                        <p:tgtEl>
                                          <p:spTgt spid="76"/>
                                        </p:tgtEl>
                                      </p:cBhvr>
                                    </p:animEffect>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71"/>
                                        </p:tgtEl>
                                        <p:attrNameLst>
                                          <p:attrName>style.visibility</p:attrName>
                                        </p:attrNameLst>
                                      </p:cBhvr>
                                      <p:to>
                                        <p:strVal val="visible"/>
                                      </p:to>
                                    </p:set>
                                    <p:animEffect transition="in" filter="blinds(horizontal)">
                                      <p:cBhvr>
                                        <p:cTn id="99" dur="500"/>
                                        <p:tgtEl>
                                          <p:spTgt spid="71"/>
                                        </p:tgtEl>
                                      </p:cBhvr>
                                    </p:animEffect>
                                  </p:childTnLst>
                                </p:cTn>
                              </p:par>
                            </p:childTnLst>
                          </p:cTn>
                        </p:par>
                      </p:childTnLst>
                    </p:cTn>
                  </p:par>
                  <p:par>
                    <p:cTn id="100" fill="hold">
                      <p:stCondLst>
                        <p:cond delay="indefinite"/>
                      </p:stCondLst>
                      <p:childTnLst>
                        <p:par>
                          <p:cTn id="101" fill="hold">
                            <p:stCondLst>
                              <p:cond delay="0"/>
                            </p:stCondLst>
                            <p:childTnLst>
                              <p:par>
                                <p:cTn id="102" presetID="3" presetClass="entr" presetSubtype="10" fill="hold" grpId="0" nodeType="clickEffect">
                                  <p:stCondLst>
                                    <p:cond delay="0"/>
                                  </p:stCondLst>
                                  <p:childTnLst>
                                    <p:set>
                                      <p:cBhvr>
                                        <p:cTn id="103" dur="1" fill="hold">
                                          <p:stCondLst>
                                            <p:cond delay="0"/>
                                          </p:stCondLst>
                                        </p:cTn>
                                        <p:tgtEl>
                                          <p:spTgt spid="75"/>
                                        </p:tgtEl>
                                        <p:attrNameLst>
                                          <p:attrName>style.visibility</p:attrName>
                                        </p:attrNameLst>
                                      </p:cBhvr>
                                      <p:to>
                                        <p:strVal val="visible"/>
                                      </p:to>
                                    </p:set>
                                    <p:animEffect transition="in" filter="blinds(horizontal)">
                                      <p:cBhvr>
                                        <p:cTn id="104" dur="500"/>
                                        <p:tgtEl>
                                          <p:spTgt spid="75"/>
                                        </p:tgtEl>
                                      </p:cBhvr>
                                    </p:animEffect>
                                  </p:childTnLst>
                                </p:cTn>
                              </p:par>
                            </p:childTnLst>
                          </p:cTn>
                        </p:par>
                      </p:childTnLst>
                    </p:cTn>
                  </p:par>
                  <p:par>
                    <p:cTn id="105" fill="hold">
                      <p:stCondLst>
                        <p:cond delay="indefinite"/>
                      </p:stCondLst>
                      <p:childTnLst>
                        <p:par>
                          <p:cTn id="106" fill="hold">
                            <p:stCondLst>
                              <p:cond delay="0"/>
                            </p:stCondLst>
                            <p:childTnLst>
                              <p:par>
                                <p:cTn id="107" presetID="3" presetClass="entr" presetSubtype="10" fill="hold" grpId="0" nodeType="clickEffect">
                                  <p:stCondLst>
                                    <p:cond delay="0"/>
                                  </p:stCondLst>
                                  <p:childTnLst>
                                    <p:set>
                                      <p:cBhvr>
                                        <p:cTn id="108" dur="1" fill="hold">
                                          <p:stCondLst>
                                            <p:cond delay="0"/>
                                          </p:stCondLst>
                                        </p:cTn>
                                        <p:tgtEl>
                                          <p:spTgt spid="77"/>
                                        </p:tgtEl>
                                        <p:attrNameLst>
                                          <p:attrName>style.visibility</p:attrName>
                                        </p:attrNameLst>
                                      </p:cBhvr>
                                      <p:to>
                                        <p:strVal val="visible"/>
                                      </p:to>
                                    </p:set>
                                    <p:animEffect transition="in" filter="blinds(horizontal)">
                                      <p:cBhvr>
                                        <p:cTn id="109" dur="500"/>
                                        <p:tgtEl>
                                          <p:spTgt spid="77"/>
                                        </p:tgtEl>
                                      </p:cBhvr>
                                    </p:animEffect>
                                  </p:childTnLst>
                                </p:cTn>
                              </p:par>
                            </p:childTnLst>
                          </p:cTn>
                        </p:par>
                      </p:childTnLst>
                    </p:cTn>
                  </p:par>
                  <p:par>
                    <p:cTn id="110" fill="hold">
                      <p:stCondLst>
                        <p:cond delay="indefinite"/>
                      </p:stCondLst>
                      <p:childTnLst>
                        <p:par>
                          <p:cTn id="111" fill="hold">
                            <p:stCondLst>
                              <p:cond delay="0"/>
                            </p:stCondLst>
                            <p:childTnLst>
                              <p:par>
                                <p:cTn id="112" presetID="3" presetClass="entr" presetSubtype="10" fill="hold" grpId="0" nodeType="clickEffect">
                                  <p:stCondLst>
                                    <p:cond delay="0"/>
                                  </p:stCondLst>
                                  <p:childTnLst>
                                    <p:set>
                                      <p:cBhvr>
                                        <p:cTn id="113" dur="1" fill="hold">
                                          <p:stCondLst>
                                            <p:cond delay="0"/>
                                          </p:stCondLst>
                                        </p:cTn>
                                        <p:tgtEl>
                                          <p:spTgt spid="72"/>
                                        </p:tgtEl>
                                        <p:attrNameLst>
                                          <p:attrName>style.visibility</p:attrName>
                                        </p:attrNameLst>
                                      </p:cBhvr>
                                      <p:to>
                                        <p:strVal val="visible"/>
                                      </p:to>
                                    </p:set>
                                    <p:animEffect transition="in" filter="blinds(horizontal)">
                                      <p:cBhvr>
                                        <p:cTn id="114" dur="500"/>
                                        <p:tgtEl>
                                          <p:spTgt spid="72"/>
                                        </p:tgtEl>
                                      </p:cBhvr>
                                    </p:animEffect>
                                  </p:childTnLst>
                                </p:cTn>
                              </p:par>
                            </p:childTnLst>
                          </p:cTn>
                        </p:par>
                      </p:childTnLst>
                    </p:cTn>
                  </p:par>
                  <p:par>
                    <p:cTn id="115" fill="hold">
                      <p:stCondLst>
                        <p:cond delay="indefinite"/>
                      </p:stCondLst>
                      <p:childTnLst>
                        <p:par>
                          <p:cTn id="116" fill="hold">
                            <p:stCondLst>
                              <p:cond delay="0"/>
                            </p:stCondLst>
                            <p:childTnLst>
                              <p:par>
                                <p:cTn id="117" presetID="3" presetClass="entr" presetSubtype="10" fill="hold" grpId="0" nodeType="clickEffect">
                                  <p:stCondLst>
                                    <p:cond delay="0"/>
                                  </p:stCondLst>
                                  <p:childTnLst>
                                    <p:set>
                                      <p:cBhvr>
                                        <p:cTn id="118" dur="1" fill="hold">
                                          <p:stCondLst>
                                            <p:cond delay="0"/>
                                          </p:stCondLst>
                                        </p:cTn>
                                        <p:tgtEl>
                                          <p:spTgt spid="78"/>
                                        </p:tgtEl>
                                        <p:attrNameLst>
                                          <p:attrName>style.visibility</p:attrName>
                                        </p:attrNameLst>
                                      </p:cBhvr>
                                      <p:to>
                                        <p:strVal val="visible"/>
                                      </p:to>
                                    </p:set>
                                    <p:animEffect transition="in" filter="blinds(horizontal)">
                                      <p:cBhvr>
                                        <p:cTn id="119" dur="500"/>
                                        <p:tgtEl>
                                          <p:spTgt spid="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35" grpId="0"/>
      <p:bldP spid="58" grpId="0"/>
      <p:bldP spid="60" grpId="0"/>
      <p:bldP spid="40" grpId="0"/>
      <p:bldP spid="62" grpId="0"/>
      <p:bldP spid="63" grpId="0"/>
      <p:bldP spid="64" grpId="0"/>
      <p:bldP spid="65" grpId="0" animBg="1"/>
      <p:bldP spid="66" grpId="0" animBg="1"/>
      <p:bldP spid="67" grpId="0"/>
      <p:bldP spid="68" grpId="0"/>
      <p:bldP spid="70" grpId="0"/>
      <p:bldP spid="71" grpId="0"/>
      <p:bldP spid="72" grpId="0"/>
      <p:bldP spid="73" grpId="0"/>
      <p:bldP spid="74" grpId="0" animBg="1"/>
      <p:bldP spid="75" grpId="0" animBg="1"/>
      <p:bldP spid="76" grpId="0"/>
      <p:bldP spid="77" grpId="0"/>
      <p:bldP spid="7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3581400" cy="4525963"/>
          </a:xfrm>
        </p:spPr>
        <p:txBody>
          <a:bodyPr>
            <a:normAutofit lnSpcReduction="10000"/>
          </a:bodyPr>
          <a:lstStyle/>
          <a:p>
            <a:pPr marL="0" indent="0" algn="ctr">
              <a:buNone/>
            </a:pPr>
            <a:r>
              <a:rPr lang="en-GB" sz="1400" b="1" dirty="0">
                <a:latin typeface="Comic Sans MS" pitchFamily="66" charset="0"/>
              </a:rPr>
              <a:t>You can solve problems involving the direct impact of two particles by using conservation of linear momentum and Newton’s Law of Restitution</a:t>
            </a:r>
            <a:endParaRPr lang="en-GB" sz="1400" dirty="0">
              <a:latin typeface="Comic Sans MS" pitchFamily="66" charset="0"/>
            </a:endParaRPr>
          </a:p>
          <a:p>
            <a:pPr marL="0" indent="0" algn="ctr">
              <a:buNone/>
            </a:pPr>
            <a:endParaRPr lang="en-GB" sz="1400" b="1" dirty="0">
              <a:latin typeface="Comic Sans MS" pitchFamily="66" charset="0"/>
            </a:endParaRPr>
          </a:p>
          <a:p>
            <a:pPr marL="0" indent="0" algn="ctr">
              <a:buNone/>
            </a:pPr>
            <a:r>
              <a:rPr lang="en-GB" sz="1400" dirty="0">
                <a:latin typeface="Comic Sans MS" pitchFamily="66" charset="0"/>
              </a:rPr>
              <a:t>Newton’s law of </a:t>
            </a:r>
            <a:r>
              <a:rPr lang="en-GB" sz="1400" b="1" u="sng" dirty="0">
                <a:latin typeface="Comic Sans MS" pitchFamily="66" charset="0"/>
              </a:rPr>
              <a:t>restitution</a:t>
            </a:r>
            <a:r>
              <a:rPr lang="en-GB" sz="1400" dirty="0">
                <a:latin typeface="Comic Sans MS" pitchFamily="66" charset="0"/>
              </a:rPr>
              <a:t> defines how the speed of the particles after a collision depends on their nature.</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You can think of restitution as ‘bounciness’</a:t>
            </a:r>
          </a:p>
          <a:p>
            <a:pPr marL="0" indent="0" algn="ctr">
              <a:buNone/>
            </a:pPr>
            <a:endParaRPr lang="en-GB" sz="1400" dirty="0">
              <a:latin typeface="Comic Sans MS" pitchFamily="66" charset="0"/>
            </a:endParaRPr>
          </a:p>
          <a:p>
            <a:pPr algn="ctr">
              <a:buFont typeface="Wingdings"/>
              <a:buChar char="à"/>
            </a:pPr>
            <a:r>
              <a:rPr lang="en-GB" sz="1400" dirty="0">
                <a:latin typeface="Comic Sans MS" pitchFamily="66" charset="0"/>
                <a:sym typeface="Wingdings" pitchFamily="2" charset="2"/>
              </a:rPr>
              <a:t>Particles that are more ‘bouncy’ will have a higher coefficient of restitution</a:t>
            </a:r>
          </a:p>
          <a:p>
            <a:pPr algn="ctr">
              <a:buFont typeface="Wingdings"/>
              <a:buChar char="à"/>
            </a:pPr>
            <a:endParaRPr lang="en-GB" sz="1400" dirty="0">
              <a:latin typeface="Comic Sans MS" pitchFamily="66" charset="0"/>
              <a:sym typeface="Wingdings" pitchFamily="2" charset="2"/>
            </a:endParaRPr>
          </a:p>
          <a:p>
            <a:pPr algn="ctr">
              <a:buFont typeface="Wingdings"/>
              <a:buChar char="à"/>
            </a:pPr>
            <a:r>
              <a:rPr lang="en-GB" sz="1400" dirty="0">
                <a:latin typeface="Comic Sans MS" pitchFamily="66" charset="0"/>
                <a:sym typeface="Wingdings" pitchFamily="2" charset="2"/>
              </a:rPr>
              <a:t>The coefficient of restitution is calculated using the formula to the right</a:t>
            </a:r>
            <a:endParaRPr lang="en-GB" sz="1400" dirty="0">
              <a:latin typeface="Comic Sans MS" pitchFamily="66" charset="0"/>
            </a:endParaRPr>
          </a:p>
        </p:txBody>
      </p:sp>
      <mc:AlternateContent xmlns:mc="http://schemas.openxmlformats.org/markup-compatibility/2006" xmlns:a14="http://schemas.microsoft.com/office/drawing/2010/main">
        <mc:Choice Requires="a14">
          <p:sp>
            <p:nvSpPr>
              <p:cNvPr id="6" name="TextBox 5"/>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6" name="TextBox 5"/>
              <p:cNvSpPr txBox="1">
                <a:spLocks noRot="1" noChangeAspect="1" noMove="1" noResize="1" noEditPoints="1" noAdjustHandles="1" noChangeArrowheads="1" noChangeShapeType="1" noTextEdit="1"/>
              </p:cNvSpPr>
              <p:nvPr/>
            </p:nvSpPr>
            <p:spPr>
              <a:xfrm>
                <a:off x="896007" y="0"/>
                <a:ext cx="1447800" cy="338554"/>
              </a:xfrm>
              <a:prstGeom prst="rect">
                <a:avLst/>
              </a:prstGeom>
              <a:blipFill rotWithShape="1">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 name="TextBox 6"/>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7" name="TextBox 6"/>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 name="TextBox 7"/>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8" name="TextBox 7"/>
              <p:cNvSpPr txBox="1">
                <a:spLocks noRot="1" noChangeAspect="1" noMove="1" noResize="1" noEditPoints="1" noAdjustHandles="1" noChangeArrowheads="1" noChangeShapeType="1" noTextEdit="1"/>
              </p:cNvSpPr>
              <p:nvPr/>
            </p:nvSpPr>
            <p:spPr>
              <a:xfrm>
                <a:off x="7883" y="15766"/>
                <a:ext cx="914400" cy="338554"/>
              </a:xfrm>
              <a:prstGeom prst="rect">
                <a:avLst/>
              </a:prstGeom>
              <a:blipFill rotWithShape="1">
                <a:blip r:embed="rId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 name="TextBox 8"/>
              <p:cNvSpPr txBox="1"/>
              <p:nvPr/>
            </p:nvSpPr>
            <p:spPr>
              <a:xfrm>
                <a:off x="4572000" y="1600200"/>
                <a:ext cx="3625288" cy="60362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𝑒</m:t>
                      </m:r>
                      <m:r>
                        <a:rPr lang="en-GB" sz="1600" b="0" i="1" smtClean="0">
                          <a:latin typeface="Cambria Math"/>
                        </a:rPr>
                        <m:t>=</m:t>
                      </m:r>
                      <m:f>
                        <m:fPr>
                          <m:ctrlPr>
                            <a:rPr lang="en-GB" sz="1600" b="0" i="1" smtClean="0">
                              <a:latin typeface="Cambria Math" panose="02040503050406030204" pitchFamily="18" charset="0"/>
                            </a:rPr>
                          </m:ctrlPr>
                        </m:fPr>
                        <m:num>
                          <m:r>
                            <a:rPr lang="en-GB" sz="1600" b="0" i="1" smtClean="0">
                              <a:latin typeface="Cambria Math"/>
                            </a:rPr>
                            <m:t>𝑠𝑝𝑒𝑒𝑑</m:t>
                          </m:r>
                          <m:r>
                            <a:rPr lang="en-GB" sz="1600" b="0" i="1" smtClean="0">
                              <a:latin typeface="Cambria Math"/>
                            </a:rPr>
                            <m:t> </m:t>
                          </m:r>
                          <m:r>
                            <a:rPr lang="en-GB" sz="1600" b="0" i="1" smtClean="0">
                              <a:latin typeface="Cambria Math"/>
                            </a:rPr>
                            <m:t>𝑜𝑓</m:t>
                          </m:r>
                          <m:r>
                            <a:rPr lang="en-GB" sz="1600" b="0" i="1" smtClean="0">
                              <a:latin typeface="Cambria Math"/>
                            </a:rPr>
                            <m:t> </m:t>
                          </m:r>
                          <m:r>
                            <a:rPr lang="en-GB" sz="1600" b="0" i="1" smtClean="0">
                              <a:latin typeface="Cambria Math"/>
                            </a:rPr>
                            <m:t>𝑠𝑒𝑝𝑎𝑟𝑎𝑡𝑖𝑜𝑛</m:t>
                          </m:r>
                          <m:r>
                            <a:rPr lang="en-GB" sz="1600" b="0" i="1" smtClean="0">
                              <a:latin typeface="Cambria Math"/>
                            </a:rPr>
                            <m:t> </m:t>
                          </m:r>
                          <m:r>
                            <a:rPr lang="en-GB" sz="1600" b="0" i="1" smtClean="0">
                              <a:latin typeface="Cambria Math"/>
                            </a:rPr>
                            <m:t>𝑜𝑓</m:t>
                          </m:r>
                          <m:r>
                            <a:rPr lang="en-GB" sz="1600" b="0" i="1" smtClean="0">
                              <a:latin typeface="Cambria Math"/>
                            </a:rPr>
                            <m:t> </m:t>
                          </m:r>
                          <m:r>
                            <a:rPr lang="en-GB" sz="1600" b="0" i="1" smtClean="0">
                              <a:latin typeface="Cambria Math"/>
                            </a:rPr>
                            <m:t>𝑝𝑎𝑟𝑡𝑖𝑐𝑙𝑒𝑠</m:t>
                          </m:r>
                        </m:num>
                        <m:den>
                          <m:r>
                            <a:rPr lang="en-GB" sz="1600" b="0" i="1" smtClean="0">
                              <a:latin typeface="Cambria Math"/>
                            </a:rPr>
                            <m:t>𝑠𝑝𝑒𝑒𝑑</m:t>
                          </m:r>
                          <m:r>
                            <a:rPr lang="en-GB" sz="1600" b="0" i="1" smtClean="0">
                              <a:latin typeface="Cambria Math"/>
                            </a:rPr>
                            <m:t> </m:t>
                          </m:r>
                          <m:r>
                            <a:rPr lang="en-GB" sz="1600" b="0" i="1" smtClean="0">
                              <a:latin typeface="Cambria Math"/>
                            </a:rPr>
                            <m:t>𝑜𝑓</m:t>
                          </m:r>
                          <m:r>
                            <a:rPr lang="en-GB" sz="1600" b="0" i="1" smtClean="0">
                              <a:latin typeface="Cambria Math"/>
                            </a:rPr>
                            <m:t> </m:t>
                          </m:r>
                          <m:r>
                            <a:rPr lang="en-GB" sz="1600" b="0" i="1" smtClean="0">
                              <a:latin typeface="Cambria Math"/>
                            </a:rPr>
                            <m:t>𝑎𝑝𝑝𝑟𝑜𝑎𝑐h</m:t>
                          </m:r>
                          <m:r>
                            <a:rPr lang="en-GB" sz="1600" b="0" i="1" smtClean="0">
                              <a:latin typeface="Cambria Math"/>
                            </a:rPr>
                            <m:t> </m:t>
                          </m:r>
                          <m:r>
                            <a:rPr lang="en-GB" sz="1600" b="0" i="1" smtClean="0">
                              <a:latin typeface="Cambria Math"/>
                            </a:rPr>
                            <m:t>𝑜𝑓</m:t>
                          </m:r>
                          <m:r>
                            <a:rPr lang="en-GB" sz="1600" b="0" i="1" smtClean="0">
                              <a:latin typeface="Cambria Math"/>
                            </a:rPr>
                            <m:t> </m:t>
                          </m:r>
                          <m:r>
                            <a:rPr lang="en-GB" sz="1600" b="0" i="1" smtClean="0">
                              <a:latin typeface="Cambria Math"/>
                            </a:rPr>
                            <m:t>𝑝𝑎𝑟𝑡𝑖𝑐𝑙𝑒𝑠</m:t>
                          </m:r>
                        </m:den>
                      </m:f>
                    </m:oMath>
                  </m:oMathPara>
                </a14:m>
                <a:endParaRPr lang="en-GB" sz="1600" dirty="0"/>
              </a:p>
            </p:txBody>
          </p:sp>
        </mc:Choice>
        <mc:Fallback xmlns="">
          <p:sp>
            <p:nvSpPr>
              <p:cNvPr id="9" name="TextBox 8"/>
              <p:cNvSpPr txBox="1">
                <a:spLocks noRot="1" noChangeAspect="1" noMove="1" noResize="1" noEditPoints="1" noAdjustHandles="1" noChangeArrowheads="1" noChangeShapeType="1" noTextEdit="1"/>
              </p:cNvSpPr>
              <p:nvPr/>
            </p:nvSpPr>
            <p:spPr>
              <a:xfrm>
                <a:off x="4572000" y="1600200"/>
                <a:ext cx="3625288" cy="603627"/>
              </a:xfrm>
              <a:prstGeom prst="rect">
                <a:avLst/>
              </a:prstGeom>
              <a:blipFill rotWithShape="1">
                <a:blip r:embed="rId7"/>
                <a:stretch>
                  <a:fillRect/>
                </a:stretch>
              </a:blipFill>
            </p:spPr>
            <p:txBody>
              <a:bodyPr/>
              <a:lstStyle/>
              <a:p>
                <a:r>
                  <a:rPr lang="en-GB">
                    <a:noFill/>
                  </a:rPr>
                  <a:t> </a:t>
                </a:r>
              </a:p>
            </p:txBody>
          </p:sp>
        </mc:Fallback>
      </mc:AlternateContent>
      <p:sp>
        <p:nvSpPr>
          <p:cNvPr id="10" name="TextBox 9"/>
          <p:cNvSpPr txBox="1"/>
          <p:nvPr/>
        </p:nvSpPr>
        <p:spPr>
          <a:xfrm>
            <a:off x="4267200" y="2438400"/>
            <a:ext cx="4267200" cy="523220"/>
          </a:xfrm>
          <a:prstGeom prst="rect">
            <a:avLst/>
          </a:prstGeom>
          <a:noFill/>
        </p:spPr>
        <p:txBody>
          <a:bodyPr wrap="square" rtlCol="0">
            <a:spAutoFit/>
          </a:bodyPr>
          <a:lstStyle/>
          <a:p>
            <a:pPr algn="ctr"/>
            <a:r>
              <a:rPr lang="en-GB" sz="1400" dirty="0">
                <a:latin typeface="Comic Sans MS" pitchFamily="66" charset="0"/>
              </a:rPr>
              <a:t>This effectively tells you what fraction of the original speed is maintained after the collision</a:t>
            </a:r>
          </a:p>
        </p:txBody>
      </p:sp>
      <p:sp>
        <p:nvSpPr>
          <p:cNvPr id="11" name="TextBox 10"/>
          <p:cNvSpPr txBox="1"/>
          <p:nvPr/>
        </p:nvSpPr>
        <p:spPr>
          <a:xfrm>
            <a:off x="4267200" y="3124200"/>
            <a:ext cx="4249881" cy="307777"/>
          </a:xfrm>
          <a:prstGeom prst="rect">
            <a:avLst/>
          </a:prstGeom>
          <a:noFill/>
        </p:spPr>
        <p:txBody>
          <a:bodyPr wrap="none" rtlCol="0">
            <a:spAutoFit/>
          </a:bodyPr>
          <a:lstStyle/>
          <a:p>
            <a:r>
              <a:rPr lang="en-GB" sz="1400" dirty="0">
                <a:latin typeface="Comic Sans MS" pitchFamily="66" charset="0"/>
              </a:rPr>
              <a:t>The value e is the coefficient of restitution and:</a:t>
            </a:r>
          </a:p>
        </p:txBody>
      </p:sp>
      <mc:AlternateContent xmlns:mc="http://schemas.openxmlformats.org/markup-compatibility/2006" xmlns:a14="http://schemas.microsoft.com/office/drawing/2010/main">
        <mc:Choice Requires="a14">
          <p:sp>
            <p:nvSpPr>
              <p:cNvPr id="12" name="TextBox 11"/>
              <p:cNvSpPr txBox="1"/>
              <p:nvPr/>
            </p:nvSpPr>
            <p:spPr>
              <a:xfrm>
                <a:off x="5867400" y="3429000"/>
                <a:ext cx="1101647"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0</m:t>
                      </m:r>
                      <m:r>
                        <a:rPr lang="en-GB" sz="1600" b="0" i="1" smtClean="0">
                          <a:latin typeface="Cambria Math"/>
                          <a:ea typeface="Cambria Math"/>
                        </a:rPr>
                        <m:t>≤</m:t>
                      </m:r>
                      <m:r>
                        <a:rPr lang="en-GB" sz="1600" b="0" i="1" smtClean="0">
                          <a:latin typeface="Cambria Math"/>
                          <a:ea typeface="Cambria Math"/>
                        </a:rPr>
                        <m:t>𝑒</m:t>
                      </m:r>
                      <m:r>
                        <a:rPr lang="en-GB" sz="1600" b="0" i="1" smtClean="0">
                          <a:latin typeface="Cambria Math"/>
                          <a:ea typeface="Cambria Math"/>
                        </a:rPr>
                        <m:t>≤1</m:t>
                      </m:r>
                    </m:oMath>
                  </m:oMathPara>
                </a14:m>
                <a:endParaRPr lang="en-GB" sz="1600" dirty="0"/>
              </a:p>
            </p:txBody>
          </p:sp>
        </mc:Choice>
        <mc:Fallback xmlns="">
          <p:sp>
            <p:nvSpPr>
              <p:cNvPr id="12" name="TextBox 11"/>
              <p:cNvSpPr txBox="1">
                <a:spLocks noRot="1" noChangeAspect="1" noMove="1" noResize="1" noEditPoints="1" noAdjustHandles="1" noChangeArrowheads="1" noChangeShapeType="1" noTextEdit="1"/>
              </p:cNvSpPr>
              <p:nvPr/>
            </p:nvSpPr>
            <p:spPr>
              <a:xfrm>
                <a:off x="5867400" y="3429000"/>
                <a:ext cx="1101647" cy="338554"/>
              </a:xfrm>
              <a:prstGeom prst="rect">
                <a:avLst/>
              </a:prstGeom>
              <a:blipFill rotWithShape="1">
                <a:blip r:embed="rId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13" name="TextBox 12"/>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9"/>
                <a:stretch>
                  <a:fillRect b="-3846"/>
                </a:stretch>
              </a:blipFill>
            </p:spPr>
            <p:txBody>
              <a:bodyPr/>
              <a:lstStyle/>
              <a:p>
                <a:r>
                  <a:rPr lang="en-GB">
                    <a:noFill/>
                  </a:rPr>
                  <a:t> </a:t>
                </a:r>
              </a:p>
            </p:txBody>
          </p:sp>
        </mc:Fallback>
      </mc:AlternateContent>
      <p:sp>
        <p:nvSpPr>
          <p:cNvPr id="14" name="TextBox 13"/>
          <p:cNvSpPr txBox="1"/>
          <p:nvPr/>
        </p:nvSpPr>
        <p:spPr>
          <a:xfrm>
            <a:off x="4267201" y="4267201"/>
            <a:ext cx="4724400" cy="1815882"/>
          </a:xfrm>
          <a:prstGeom prst="rect">
            <a:avLst/>
          </a:prstGeom>
          <a:noFill/>
        </p:spPr>
        <p:txBody>
          <a:bodyPr wrap="square" rtlCol="0">
            <a:spAutoFit/>
          </a:bodyPr>
          <a:lstStyle/>
          <a:p>
            <a:pPr algn="ctr"/>
            <a:r>
              <a:rPr lang="en-GB" sz="1400" dirty="0">
                <a:latin typeface="Comic Sans MS" pitchFamily="66" charset="0"/>
              </a:rPr>
              <a:t>Perfectly elastic particles will have an e value of 1 and perfectly inelastic particles will have a value of 0</a:t>
            </a:r>
          </a:p>
          <a:p>
            <a:pPr algn="ctr"/>
            <a:endParaRPr lang="en-GB" sz="1400" dirty="0">
              <a:latin typeface="Comic Sans MS" pitchFamily="66" charset="0"/>
            </a:endParaRPr>
          </a:p>
          <a:p>
            <a:pPr marL="285750" indent="-285750" algn="ctr">
              <a:buFont typeface="Wingdings"/>
              <a:buChar char="à"/>
            </a:pPr>
            <a:r>
              <a:rPr lang="en-GB" sz="1400" dirty="0">
                <a:latin typeface="Comic Sans MS" pitchFamily="66" charset="0"/>
                <a:sym typeface="Wingdings" pitchFamily="2" charset="2"/>
              </a:rPr>
              <a:t>To give you a rough idea of some objects..</a:t>
            </a:r>
          </a:p>
          <a:p>
            <a:pPr marL="285750" indent="-285750" algn="ctr">
              <a:buFont typeface="Wingdings"/>
              <a:buChar char="à"/>
            </a:pPr>
            <a:endParaRPr lang="en-GB" sz="1400" dirty="0">
              <a:latin typeface="Comic Sans MS" pitchFamily="66" charset="0"/>
              <a:sym typeface="Wingdings" pitchFamily="2" charset="2"/>
            </a:endParaRPr>
          </a:p>
          <a:p>
            <a:pPr marL="285750" indent="-285750" algn="ctr">
              <a:buFont typeface="Wingdings"/>
              <a:buChar char="à"/>
            </a:pPr>
            <a:r>
              <a:rPr lang="en-GB" sz="1400" dirty="0">
                <a:latin typeface="Comic Sans MS" pitchFamily="66" charset="0"/>
                <a:sym typeface="Wingdings" pitchFamily="2" charset="2"/>
              </a:rPr>
              <a:t>A Table tennis ball has a value of around 0.95</a:t>
            </a:r>
          </a:p>
          <a:p>
            <a:pPr marL="285750" indent="-285750" algn="ctr">
              <a:buFont typeface="Wingdings"/>
              <a:buChar char="à"/>
            </a:pPr>
            <a:r>
              <a:rPr lang="en-GB" sz="1400" dirty="0">
                <a:latin typeface="Comic Sans MS" pitchFamily="66" charset="0"/>
                <a:sym typeface="Wingdings" pitchFamily="2" charset="2"/>
              </a:rPr>
              <a:t>Tennis, golf and cricket balls range from 0.4 to 0.9</a:t>
            </a:r>
          </a:p>
          <a:p>
            <a:pPr marL="285750" indent="-285750" algn="ctr">
              <a:buFont typeface="Wingdings"/>
              <a:buChar char="à"/>
            </a:pPr>
            <a:r>
              <a:rPr lang="en-GB" sz="1400" dirty="0">
                <a:latin typeface="Comic Sans MS" pitchFamily="66" charset="0"/>
                <a:sym typeface="Wingdings" pitchFamily="2" charset="2"/>
              </a:rPr>
              <a:t>A ball of </a:t>
            </a:r>
            <a:r>
              <a:rPr lang="en-GB" sz="1400" dirty="0" err="1">
                <a:latin typeface="Comic Sans MS" pitchFamily="66" charset="0"/>
                <a:sym typeface="Wingdings" pitchFamily="2" charset="2"/>
              </a:rPr>
              <a:t>plasticine</a:t>
            </a:r>
            <a:r>
              <a:rPr lang="en-GB" sz="1400" dirty="0">
                <a:latin typeface="Comic Sans MS" pitchFamily="66" charset="0"/>
                <a:sym typeface="Wingdings" pitchFamily="2" charset="2"/>
              </a:rPr>
              <a:t> will have a value very close to 0</a:t>
            </a:r>
            <a:endParaRPr lang="en-GB" sz="1400" dirty="0">
              <a:latin typeface="Comic Sans MS" pitchFamily="66" charset="0"/>
            </a:endParaRPr>
          </a:p>
        </p:txBody>
      </p:sp>
      <p:sp>
        <p:nvSpPr>
          <p:cNvPr id="15" name="TextBox 14"/>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10"/>
              </a:rPr>
              <a:t>Applet for collision demonstrations</a:t>
            </a:r>
            <a:endParaRPr lang="en-GB" sz="1400" dirty="0">
              <a:latin typeface="Comic Sans MS" pitchFamily="66" charset="0"/>
            </a:endParaRPr>
          </a:p>
        </p:txBody>
      </p:sp>
      <p:sp>
        <p:nvSpPr>
          <p:cNvPr id="17"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18" name="テキスト ボックス 3">
            <a:extLst>
              <a:ext uri="{FF2B5EF4-FFF2-40B4-BE49-F238E27FC236}">
                <a16:creationId xmlns:a16="http://schemas.microsoft.com/office/drawing/2014/main" id="{6B541AC0-0713-47D7-9D98-F34D1BB5D915}"/>
              </a:ext>
            </a:extLst>
          </p:cNvPr>
          <p:cNvSpPr txBox="1"/>
          <p:nvPr/>
        </p:nvSpPr>
        <p:spPr>
          <a:xfrm>
            <a:off x="8649954" y="6488668"/>
            <a:ext cx="494046" cy="369332"/>
          </a:xfrm>
          <a:prstGeom prst="rect">
            <a:avLst/>
          </a:prstGeom>
          <a:noFill/>
        </p:spPr>
        <p:txBody>
          <a:bodyPr wrap="none" rtlCol="0">
            <a:spAutoFit/>
          </a:bodyPr>
          <a:lstStyle/>
          <a:p>
            <a:r>
              <a:rPr lang="en-US" dirty="0">
                <a:latin typeface="Comic Sans MS" panose="030F0702030302020204" pitchFamily="66" charset="0"/>
              </a:rPr>
              <a:t>4A</a:t>
            </a:r>
            <a:endParaRPr lang="en-GB"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721163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linds(horizontal)">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blinds(horizontal)">
                                      <p:cBhvr>
                                        <p:cTn id="17" dur="500"/>
                                        <p:tgtEl>
                                          <p:spTgt spid="3">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blinds(horizontal)">
                                      <p:cBhvr>
                                        <p:cTn id="22" dur="500"/>
                                        <p:tgtEl>
                                          <p:spTgt spid="3">
                                            <p:txEl>
                                              <p:pRg st="8" end="8"/>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linds(horizontal)">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blinds(horizontal)">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blinds(horizontal)">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14">
                                            <p:txEl>
                                              <p:pRg st="0" end="0"/>
                                            </p:txEl>
                                          </p:spTgt>
                                        </p:tgtEl>
                                        <p:attrNameLst>
                                          <p:attrName>style.visibility</p:attrName>
                                        </p:attrNameLst>
                                      </p:cBhvr>
                                      <p:to>
                                        <p:strVal val="visible"/>
                                      </p:to>
                                    </p:set>
                                    <p:animEffect transition="in" filter="blinds(horizontal)">
                                      <p:cBhvr>
                                        <p:cTn id="52" dur="500"/>
                                        <p:tgtEl>
                                          <p:spTgt spid="14">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14">
                                            <p:txEl>
                                              <p:pRg st="2" end="2"/>
                                            </p:txEl>
                                          </p:spTgt>
                                        </p:tgtEl>
                                        <p:attrNameLst>
                                          <p:attrName>style.visibility</p:attrName>
                                        </p:attrNameLst>
                                      </p:cBhvr>
                                      <p:to>
                                        <p:strVal val="visible"/>
                                      </p:to>
                                    </p:set>
                                    <p:animEffect transition="in" filter="blinds(horizontal)">
                                      <p:cBhvr>
                                        <p:cTn id="57" dur="500"/>
                                        <p:tgtEl>
                                          <p:spTgt spid="14">
                                            <p:txEl>
                                              <p:pRg st="2" end="2"/>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14">
                                            <p:txEl>
                                              <p:pRg st="4" end="4"/>
                                            </p:txEl>
                                          </p:spTgt>
                                        </p:tgtEl>
                                        <p:attrNameLst>
                                          <p:attrName>style.visibility</p:attrName>
                                        </p:attrNameLst>
                                      </p:cBhvr>
                                      <p:to>
                                        <p:strVal val="visible"/>
                                      </p:to>
                                    </p:set>
                                    <p:animEffect transition="in" filter="blinds(horizontal)">
                                      <p:cBhvr>
                                        <p:cTn id="62" dur="500"/>
                                        <p:tgtEl>
                                          <p:spTgt spid="14">
                                            <p:txEl>
                                              <p:pRg st="4" end="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14">
                                            <p:txEl>
                                              <p:pRg st="5" end="5"/>
                                            </p:txEl>
                                          </p:spTgt>
                                        </p:tgtEl>
                                        <p:attrNameLst>
                                          <p:attrName>style.visibility</p:attrName>
                                        </p:attrNameLst>
                                      </p:cBhvr>
                                      <p:to>
                                        <p:strVal val="visible"/>
                                      </p:to>
                                    </p:set>
                                    <p:animEffect transition="in" filter="blinds(horizontal)">
                                      <p:cBhvr>
                                        <p:cTn id="67" dur="500"/>
                                        <p:tgtEl>
                                          <p:spTgt spid="14">
                                            <p:txEl>
                                              <p:pRg st="5" end="5"/>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14">
                                            <p:txEl>
                                              <p:pRg st="6" end="6"/>
                                            </p:txEl>
                                          </p:spTgt>
                                        </p:tgtEl>
                                        <p:attrNameLst>
                                          <p:attrName>style.visibility</p:attrName>
                                        </p:attrNameLst>
                                      </p:cBhvr>
                                      <p:to>
                                        <p:strVal val="visible"/>
                                      </p:to>
                                    </p:set>
                                    <p:animEffect transition="in" filter="blinds(horizontal)">
                                      <p:cBhvr>
                                        <p:cTn id="72" dur="500"/>
                                        <p:tgtEl>
                                          <p:spTgt spid="1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9C1568B-E78F-4828-A04B-76140F6FC83F}"/>
              </a:ext>
            </a:extLst>
          </p:cNvPr>
          <p:cNvSpPr/>
          <p:nvPr/>
        </p:nvSpPr>
        <p:spPr>
          <a:xfrm>
            <a:off x="1264803" y="2212739"/>
            <a:ext cx="6632265" cy="2531462"/>
          </a:xfrm>
          <a:prstGeom prst="rect">
            <a:avLst/>
          </a:prstGeom>
          <a:noFill/>
        </p:spPr>
        <p:txBody>
          <a:bodyPr wrap="none" lIns="68580" tIns="34290" rIns="68580" bIns="34290">
            <a:spAutoFit/>
          </a:bodyPr>
          <a:lstStyle/>
          <a:p>
            <a:pPr algn="ctr"/>
            <a:r>
              <a:rPr lang="en-US" altLang="ja-JP" sz="8000" b="1" dirty="0">
                <a:ln w="38100">
                  <a:solidFill>
                    <a:schemeClr val="tx1"/>
                  </a:solidFill>
                  <a:prstDash val="solid"/>
                </a:ln>
                <a:solidFill>
                  <a:srgbClr val="006600"/>
                </a:solidFill>
                <a:effectLst>
                  <a:outerShdw blurRad="50800" dist="38100" dir="16200000" rotWithShape="0">
                    <a:prstClr val="black">
                      <a:alpha val="40000"/>
                    </a:prstClr>
                  </a:outerShdw>
                </a:effectLst>
                <a:latin typeface="Papyrus" panose="03070502060502030205" pitchFamily="66" charset="0"/>
                <a:ea typeface="HGGyoshotai" panose="03000609000000000000" pitchFamily="65" charset="-128"/>
                <a:cs typeface="Segoe UI Black" panose="020B0A02040204020203" pitchFamily="34" charset="0"/>
              </a:rPr>
              <a:t>Teachings for </a:t>
            </a:r>
          </a:p>
          <a:p>
            <a:pPr algn="ctr"/>
            <a:r>
              <a:rPr lang="en-US" altLang="ja-JP" sz="8000" b="1" dirty="0">
                <a:ln w="38100">
                  <a:solidFill>
                    <a:schemeClr val="tx1"/>
                  </a:solidFill>
                  <a:prstDash val="solid"/>
                </a:ln>
                <a:solidFill>
                  <a:srgbClr val="006600"/>
                </a:solidFill>
                <a:effectLst>
                  <a:outerShdw blurRad="50800" dist="38100" dir="16200000" rotWithShape="0">
                    <a:prstClr val="black">
                      <a:alpha val="40000"/>
                    </a:prstClr>
                  </a:outerShdw>
                </a:effectLst>
                <a:latin typeface="Papyrus" panose="03070502060502030205" pitchFamily="66" charset="0"/>
                <a:ea typeface="HGGyoshotai" panose="03000609000000000000" pitchFamily="65" charset="-128"/>
                <a:cs typeface="Segoe UI Black" panose="020B0A02040204020203" pitchFamily="34" charset="0"/>
              </a:rPr>
              <a:t>exercise 4D</a:t>
            </a:r>
            <a:endParaRPr lang="ja-JP" altLang="en-US" sz="8000" b="1" dirty="0">
              <a:ln w="38100">
                <a:solidFill>
                  <a:schemeClr val="tx1"/>
                </a:solidFill>
                <a:prstDash val="solid"/>
              </a:ln>
              <a:solidFill>
                <a:srgbClr val="006600"/>
              </a:solidFill>
              <a:effectLst>
                <a:outerShdw blurRad="50800" dist="38100" dir="16200000" rotWithShape="0">
                  <a:prstClr val="black">
                    <a:alpha val="40000"/>
                  </a:prstClr>
                </a:outerShdw>
              </a:effectLst>
              <a:latin typeface="Papyrus" panose="03070502060502030205" pitchFamily="66" charset="0"/>
              <a:ea typeface="HGGyoshotai" panose="03000609000000000000" pitchFamily="65" charset="-128"/>
              <a:cs typeface="Segoe UI Black" panose="020B0A02040204020203" pitchFamily="34" charset="0"/>
            </a:endParaRPr>
          </a:p>
        </p:txBody>
      </p:sp>
    </p:spTree>
    <p:extLst>
      <p:ext uri="{BB962C8B-B14F-4D97-AF65-F5344CB8AC3E}">
        <p14:creationId xmlns:p14="http://schemas.microsoft.com/office/powerpoint/2010/main" val="20375726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020" y="1600200"/>
            <a:ext cx="3788979" cy="5105400"/>
          </a:xfrm>
        </p:spPr>
        <p:txBody>
          <a:bodyPr>
            <a:normAutofit fontScale="92500" lnSpcReduction="20000"/>
          </a:bodyPr>
          <a:lstStyle/>
          <a:p>
            <a:pPr marL="0" indent="0" algn="ctr">
              <a:buNone/>
            </a:pPr>
            <a:r>
              <a:rPr lang="en-GB" sz="1400" b="1" dirty="0">
                <a:latin typeface="Comic Sans MS" pitchFamily="66" charset="0"/>
              </a:rPr>
              <a:t>You can solve problems relating to successive impacts involving three particles, or two particles and a smooth plane surface by considering each collision separately. You can also solve problems relating to successive bounces on a horizontal plane.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Three spheres A, B and C have masses 1kg, 2kg and 3kg respectively. They are moving along the same straight horizontal plane with A following B, which is following C. The initial velocities of A, B and C are 7ms</a:t>
            </a:r>
            <a:r>
              <a:rPr lang="en-GB" sz="1400" baseline="30000" dirty="0">
                <a:latin typeface="Comic Sans MS" pitchFamily="66" charset="0"/>
              </a:rPr>
              <a:t>-1</a:t>
            </a:r>
            <a:r>
              <a:rPr lang="en-GB" sz="1400" dirty="0">
                <a:latin typeface="Comic Sans MS" pitchFamily="66" charset="0"/>
              </a:rPr>
              <a:t>, 3ms</a:t>
            </a:r>
            <a:r>
              <a:rPr lang="en-GB" sz="1400" baseline="30000" dirty="0">
                <a:latin typeface="Comic Sans MS" pitchFamily="66" charset="0"/>
              </a:rPr>
              <a:t>-1</a:t>
            </a:r>
            <a:r>
              <a:rPr lang="en-GB" sz="1400" dirty="0">
                <a:latin typeface="Comic Sans MS" pitchFamily="66" charset="0"/>
              </a:rPr>
              <a:t> and 1ms</a:t>
            </a:r>
            <a:r>
              <a:rPr lang="en-GB" sz="1400" baseline="30000" dirty="0">
                <a:latin typeface="Comic Sans MS" pitchFamily="66" charset="0"/>
              </a:rPr>
              <a:t>-1</a:t>
            </a:r>
            <a:r>
              <a:rPr lang="en-GB" sz="1400" dirty="0">
                <a:latin typeface="Comic Sans MS" pitchFamily="66" charset="0"/>
              </a:rPr>
              <a:t> in the direction ABC. Sphere A collides with sphere B then sphere B collides with sphere C. The coefficient of restitution between A and B is </a:t>
            </a:r>
            <a:r>
              <a:rPr lang="en-GB" sz="1400" baseline="30000" dirty="0">
                <a:latin typeface="Comic Sans MS" pitchFamily="66" charset="0"/>
              </a:rPr>
              <a:t>1</a:t>
            </a:r>
            <a:r>
              <a:rPr lang="en-GB" sz="1400" dirty="0">
                <a:latin typeface="Comic Sans MS" pitchFamily="66" charset="0"/>
              </a:rPr>
              <a:t>/</a:t>
            </a:r>
            <a:r>
              <a:rPr lang="en-GB" sz="1400" baseline="-25000" dirty="0">
                <a:latin typeface="Comic Sans MS" pitchFamily="66" charset="0"/>
              </a:rPr>
              <a:t>2</a:t>
            </a:r>
            <a:r>
              <a:rPr lang="en-GB" sz="1400" dirty="0">
                <a:latin typeface="Comic Sans MS" pitchFamily="66" charset="0"/>
              </a:rPr>
              <a:t> and between B and C is </a:t>
            </a:r>
            <a:r>
              <a:rPr lang="en-GB" sz="1400" baseline="30000" dirty="0">
                <a:latin typeface="Comic Sans MS" pitchFamily="66" charset="0"/>
              </a:rPr>
              <a:t>1</a:t>
            </a:r>
            <a:r>
              <a:rPr lang="en-GB" sz="1400" dirty="0">
                <a:latin typeface="Comic Sans MS" pitchFamily="66" charset="0"/>
              </a:rPr>
              <a:t>/</a:t>
            </a:r>
            <a:r>
              <a:rPr lang="en-GB" sz="1400" baseline="-25000" dirty="0">
                <a:latin typeface="Comic Sans MS" pitchFamily="66" charset="0"/>
              </a:rPr>
              <a:t>4</a:t>
            </a:r>
          </a:p>
          <a:p>
            <a:pPr marL="0" indent="0" algn="ctr">
              <a:buNone/>
            </a:pPr>
            <a:endParaRPr lang="en-GB" sz="1400" dirty="0">
              <a:latin typeface="Comic Sans MS" pitchFamily="66" charset="0"/>
            </a:endParaRPr>
          </a:p>
          <a:p>
            <a:pPr algn="ctr">
              <a:buAutoNum type="alphaLcParenR"/>
            </a:pPr>
            <a:r>
              <a:rPr lang="en-GB" sz="1400" dirty="0">
                <a:latin typeface="Comic Sans MS" pitchFamily="66" charset="0"/>
              </a:rPr>
              <a:t>Find the velocities of the 3 spheres after both collisions have taken place</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b) Explain how you know that there will be a further collision between A and B</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sym typeface="Wingdings" pitchFamily="2" charset="2"/>
              </a:rPr>
              <a:t> Consider each collision separately, drawing diagrams each time.</a:t>
            </a:r>
            <a:endParaRPr lang="en-GB" sz="1400" dirty="0">
              <a:latin typeface="Comic Sans MS" pitchFamily="66" charset="0"/>
            </a:endParaRPr>
          </a:p>
        </p:txBody>
      </p:sp>
      <p:cxnSp>
        <p:nvCxnSpPr>
          <p:cNvPr id="11" name="Straight Connector 10"/>
          <p:cNvCxnSpPr/>
          <p:nvPr/>
        </p:nvCxnSpPr>
        <p:spPr>
          <a:xfrm>
            <a:off x="3962400" y="17526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962400" y="20574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962400" y="1752600"/>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14" name="TextBox 13"/>
          <p:cNvSpPr txBox="1"/>
          <p:nvPr/>
        </p:nvSpPr>
        <p:spPr>
          <a:xfrm>
            <a:off x="5486400" y="1752600"/>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15" name="Straight Connector 14"/>
          <p:cNvCxnSpPr/>
          <p:nvPr/>
        </p:nvCxnSpPr>
        <p:spPr>
          <a:xfrm>
            <a:off x="5486400" y="17526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010400" y="17526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486400" y="17526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962400" y="17526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4191000" y="24384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4953000" y="24384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5715000" y="24384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477000" y="24384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3" name="Straight Arrow Connector 22"/>
          <p:cNvCxnSpPr/>
          <p:nvPr/>
        </p:nvCxnSpPr>
        <p:spPr>
          <a:xfrm>
            <a:off x="4114800" y="23622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191000" y="2057400"/>
            <a:ext cx="293670" cy="307777"/>
          </a:xfrm>
          <a:prstGeom prst="rect">
            <a:avLst/>
          </a:prstGeom>
          <a:noFill/>
        </p:spPr>
        <p:txBody>
          <a:bodyPr wrap="none" rtlCol="0">
            <a:spAutoFit/>
          </a:bodyPr>
          <a:lstStyle/>
          <a:p>
            <a:pPr algn="ctr"/>
            <a:r>
              <a:rPr lang="en-GB" sz="1400" dirty="0">
                <a:latin typeface="Comic Sans MS" pitchFamily="66" charset="0"/>
              </a:rPr>
              <a:t>7</a:t>
            </a:r>
          </a:p>
        </p:txBody>
      </p:sp>
      <p:cxnSp>
        <p:nvCxnSpPr>
          <p:cNvPr id="25" name="Straight Arrow Connector 24"/>
          <p:cNvCxnSpPr/>
          <p:nvPr/>
        </p:nvCxnSpPr>
        <p:spPr>
          <a:xfrm>
            <a:off x="6400800" y="23622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6485015" y="2057400"/>
            <a:ext cx="277640" cy="307777"/>
          </a:xfrm>
          <a:prstGeom prst="rect">
            <a:avLst/>
          </a:prstGeom>
          <a:noFill/>
        </p:spPr>
        <p:txBody>
          <a:bodyPr wrap="none" rtlCol="0">
            <a:spAutoFit/>
          </a:bodyPr>
          <a:lstStyle/>
          <a:p>
            <a:pPr algn="ctr"/>
            <a:r>
              <a:rPr lang="en-GB" sz="1400" dirty="0">
                <a:latin typeface="Comic Sans MS" pitchFamily="66" charset="0"/>
              </a:rPr>
              <a:t>y</a:t>
            </a:r>
            <a:endParaRPr lang="en-GB" sz="1400" baseline="-25000" dirty="0">
              <a:latin typeface="Comic Sans MS" pitchFamily="66" charset="0"/>
            </a:endParaRPr>
          </a:p>
        </p:txBody>
      </p:sp>
      <p:cxnSp>
        <p:nvCxnSpPr>
          <p:cNvPr id="27" name="Straight Connector 26"/>
          <p:cNvCxnSpPr/>
          <p:nvPr/>
        </p:nvCxnSpPr>
        <p:spPr>
          <a:xfrm>
            <a:off x="3962400" y="30480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114800" y="2438400"/>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29" name="TextBox 28"/>
          <p:cNvSpPr txBox="1"/>
          <p:nvPr/>
        </p:nvSpPr>
        <p:spPr>
          <a:xfrm>
            <a:off x="5638800" y="2438400"/>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30" name="TextBox 29"/>
          <p:cNvSpPr txBox="1"/>
          <p:nvPr/>
        </p:nvSpPr>
        <p:spPr>
          <a:xfrm>
            <a:off x="4876800" y="2438400"/>
            <a:ext cx="457200" cy="307777"/>
          </a:xfrm>
          <a:prstGeom prst="rect">
            <a:avLst/>
          </a:prstGeom>
          <a:noFill/>
        </p:spPr>
        <p:txBody>
          <a:bodyPr wrap="square" rtlCol="0">
            <a:spAutoFit/>
          </a:bodyPr>
          <a:lstStyle/>
          <a:p>
            <a:pPr algn="ctr"/>
            <a:r>
              <a:rPr lang="en-GB" sz="1400" dirty="0">
                <a:latin typeface="Comic Sans MS" pitchFamily="66" charset="0"/>
              </a:rPr>
              <a:t>B</a:t>
            </a:r>
          </a:p>
        </p:txBody>
      </p:sp>
      <p:sp>
        <p:nvSpPr>
          <p:cNvPr id="31" name="TextBox 30"/>
          <p:cNvSpPr txBox="1"/>
          <p:nvPr/>
        </p:nvSpPr>
        <p:spPr>
          <a:xfrm>
            <a:off x="6400800" y="2438400"/>
            <a:ext cx="457200" cy="307777"/>
          </a:xfrm>
          <a:prstGeom prst="rect">
            <a:avLst/>
          </a:prstGeom>
          <a:noFill/>
        </p:spPr>
        <p:txBody>
          <a:bodyPr wrap="square" rtlCol="0">
            <a:spAutoFit/>
          </a:bodyPr>
          <a:lstStyle/>
          <a:p>
            <a:pPr algn="ctr"/>
            <a:r>
              <a:rPr lang="en-GB" sz="1400" dirty="0">
                <a:latin typeface="Comic Sans MS" pitchFamily="66" charset="0"/>
              </a:rPr>
              <a:t>B</a:t>
            </a:r>
          </a:p>
        </p:txBody>
      </p:sp>
      <p:cxnSp>
        <p:nvCxnSpPr>
          <p:cNvPr id="32" name="Straight Arrow Connector 31"/>
          <p:cNvCxnSpPr/>
          <p:nvPr/>
        </p:nvCxnSpPr>
        <p:spPr>
          <a:xfrm>
            <a:off x="4876800" y="23622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4953000" y="2057400"/>
            <a:ext cx="293670" cy="307777"/>
          </a:xfrm>
          <a:prstGeom prst="rect">
            <a:avLst/>
          </a:prstGeom>
          <a:noFill/>
        </p:spPr>
        <p:txBody>
          <a:bodyPr wrap="none" rtlCol="0">
            <a:spAutoFit/>
          </a:bodyPr>
          <a:lstStyle/>
          <a:p>
            <a:pPr algn="ctr"/>
            <a:r>
              <a:rPr lang="en-GB" sz="1400" dirty="0">
                <a:latin typeface="Comic Sans MS" pitchFamily="66" charset="0"/>
              </a:rPr>
              <a:t>3</a:t>
            </a:r>
          </a:p>
        </p:txBody>
      </p:sp>
      <p:cxnSp>
        <p:nvCxnSpPr>
          <p:cNvPr id="34" name="Straight Arrow Connector 33"/>
          <p:cNvCxnSpPr/>
          <p:nvPr/>
        </p:nvCxnSpPr>
        <p:spPr>
          <a:xfrm>
            <a:off x="5638800" y="23622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5716603" y="2057400"/>
            <a:ext cx="290464" cy="307777"/>
          </a:xfrm>
          <a:prstGeom prst="rect">
            <a:avLst/>
          </a:prstGeom>
          <a:noFill/>
        </p:spPr>
        <p:txBody>
          <a:bodyPr wrap="none" rtlCol="0">
            <a:spAutoFit/>
          </a:bodyPr>
          <a:lstStyle/>
          <a:p>
            <a:pPr algn="ctr"/>
            <a:r>
              <a:rPr lang="en-GB" sz="1400" dirty="0">
                <a:latin typeface="Comic Sans MS" pitchFamily="66" charset="0"/>
              </a:rPr>
              <a:t>x</a:t>
            </a:r>
            <a:endParaRPr lang="en-GB" sz="1400" baseline="-25000" dirty="0">
              <a:latin typeface="Comic Sans MS" pitchFamily="66" charset="0"/>
            </a:endParaRPr>
          </a:p>
        </p:txBody>
      </p:sp>
      <p:sp>
        <p:nvSpPr>
          <p:cNvPr id="36" name="TextBox 35"/>
          <p:cNvSpPr txBox="1"/>
          <p:nvPr/>
        </p:nvSpPr>
        <p:spPr>
          <a:xfrm>
            <a:off x="4209320" y="2743200"/>
            <a:ext cx="264816" cy="307777"/>
          </a:xfrm>
          <a:prstGeom prst="rect">
            <a:avLst/>
          </a:prstGeom>
          <a:noFill/>
        </p:spPr>
        <p:txBody>
          <a:bodyPr wrap="none" rtlCol="0">
            <a:spAutoFit/>
          </a:bodyPr>
          <a:lstStyle/>
          <a:p>
            <a:pPr algn="ctr"/>
            <a:r>
              <a:rPr lang="en-GB" sz="1400" dirty="0">
                <a:latin typeface="Comic Sans MS" pitchFamily="66" charset="0"/>
              </a:rPr>
              <a:t>1</a:t>
            </a:r>
          </a:p>
        </p:txBody>
      </p:sp>
      <p:sp>
        <p:nvSpPr>
          <p:cNvPr id="37" name="TextBox 36"/>
          <p:cNvSpPr txBox="1"/>
          <p:nvPr/>
        </p:nvSpPr>
        <p:spPr>
          <a:xfrm>
            <a:off x="5733320" y="2743200"/>
            <a:ext cx="264816" cy="307777"/>
          </a:xfrm>
          <a:prstGeom prst="rect">
            <a:avLst/>
          </a:prstGeom>
          <a:noFill/>
        </p:spPr>
        <p:txBody>
          <a:bodyPr wrap="none" rtlCol="0">
            <a:spAutoFit/>
          </a:bodyPr>
          <a:lstStyle/>
          <a:p>
            <a:pPr algn="ctr"/>
            <a:r>
              <a:rPr lang="en-GB" sz="1400" dirty="0">
                <a:latin typeface="Comic Sans MS" pitchFamily="66" charset="0"/>
              </a:rPr>
              <a:t>1</a:t>
            </a:r>
          </a:p>
        </p:txBody>
      </p:sp>
      <p:sp>
        <p:nvSpPr>
          <p:cNvPr id="38" name="TextBox 37"/>
          <p:cNvSpPr txBox="1"/>
          <p:nvPr/>
        </p:nvSpPr>
        <p:spPr>
          <a:xfrm>
            <a:off x="4956893" y="2743200"/>
            <a:ext cx="293670" cy="307777"/>
          </a:xfrm>
          <a:prstGeom prst="rect">
            <a:avLst/>
          </a:prstGeom>
          <a:noFill/>
        </p:spPr>
        <p:txBody>
          <a:bodyPr wrap="none" rtlCol="0">
            <a:spAutoFit/>
          </a:bodyPr>
          <a:lstStyle/>
          <a:p>
            <a:pPr algn="ctr"/>
            <a:r>
              <a:rPr lang="en-GB" sz="1400" dirty="0">
                <a:latin typeface="Comic Sans MS" pitchFamily="66" charset="0"/>
              </a:rPr>
              <a:t>2</a:t>
            </a:r>
          </a:p>
        </p:txBody>
      </p:sp>
      <p:sp>
        <p:nvSpPr>
          <p:cNvPr id="39" name="TextBox 38"/>
          <p:cNvSpPr txBox="1"/>
          <p:nvPr/>
        </p:nvSpPr>
        <p:spPr>
          <a:xfrm>
            <a:off x="6480893" y="2743200"/>
            <a:ext cx="293670" cy="307777"/>
          </a:xfrm>
          <a:prstGeom prst="rect">
            <a:avLst/>
          </a:prstGeom>
          <a:noFill/>
        </p:spPr>
        <p:txBody>
          <a:bodyPr wrap="none" rtlCol="0">
            <a:spAutoFit/>
          </a:bodyPr>
          <a:lstStyle/>
          <a:p>
            <a:pPr algn="ctr"/>
            <a:r>
              <a:rPr lang="en-GB" sz="1400" dirty="0">
                <a:latin typeface="Comic Sans MS" pitchFamily="66" charset="0"/>
              </a:rPr>
              <a:t>2</a:t>
            </a:r>
          </a:p>
        </p:txBody>
      </p:sp>
      <p:sp>
        <p:nvSpPr>
          <p:cNvPr id="40" name="TextBox 39"/>
          <p:cNvSpPr txBox="1"/>
          <p:nvPr/>
        </p:nvSpPr>
        <p:spPr>
          <a:xfrm>
            <a:off x="3962400" y="1371600"/>
            <a:ext cx="2953053" cy="307777"/>
          </a:xfrm>
          <a:prstGeom prst="rect">
            <a:avLst/>
          </a:prstGeom>
          <a:noFill/>
        </p:spPr>
        <p:txBody>
          <a:bodyPr wrap="none" rtlCol="0">
            <a:spAutoFit/>
          </a:bodyPr>
          <a:lstStyle/>
          <a:p>
            <a:r>
              <a:rPr lang="en-GB" sz="1400" u="sng" dirty="0">
                <a:latin typeface="Comic Sans MS" pitchFamily="66" charset="0"/>
              </a:rPr>
              <a:t>Sphere A colliding with Sphere B</a:t>
            </a:r>
          </a:p>
        </p:txBody>
      </p:sp>
      <mc:AlternateContent xmlns:mc="http://schemas.openxmlformats.org/markup-compatibility/2006" xmlns:a14="http://schemas.microsoft.com/office/drawing/2010/main">
        <mc:Choice Requires="a14">
          <p:sp>
            <p:nvSpPr>
              <p:cNvPr id="41" name="TextBox 40"/>
              <p:cNvSpPr txBox="1"/>
              <p:nvPr/>
            </p:nvSpPr>
            <p:spPr>
              <a:xfrm>
                <a:off x="3962400" y="3657600"/>
                <a:ext cx="1437638" cy="53046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𝑠𝑒𝑝𝑎𝑟𝑎𝑡𝑖𝑜𝑛</m:t>
                          </m:r>
                        </m:num>
                        <m:den>
                          <m:r>
                            <a:rPr lang="en-GB" sz="1400" b="0" i="1" smtClean="0">
                              <a:latin typeface="Cambria Math"/>
                            </a:rPr>
                            <m:t>𝑎𝑝𝑝𝑟𝑜𝑎𝑐h</m:t>
                          </m:r>
                        </m:den>
                      </m:f>
                    </m:oMath>
                  </m:oMathPara>
                </a14:m>
                <a:endParaRPr lang="en-GB" sz="1400" dirty="0"/>
              </a:p>
            </p:txBody>
          </p:sp>
        </mc:Choice>
        <mc:Fallback xmlns="">
          <p:sp>
            <p:nvSpPr>
              <p:cNvPr id="41" name="TextBox 40"/>
              <p:cNvSpPr txBox="1">
                <a:spLocks noRot="1" noChangeAspect="1" noMove="1" noResize="1" noEditPoints="1" noAdjustHandles="1" noChangeArrowheads="1" noChangeShapeType="1" noTextEdit="1"/>
              </p:cNvSpPr>
              <p:nvPr/>
            </p:nvSpPr>
            <p:spPr>
              <a:xfrm>
                <a:off x="3962400" y="3657600"/>
                <a:ext cx="1437638" cy="530466"/>
              </a:xfrm>
              <a:prstGeom prst="rect">
                <a:avLst/>
              </a:prstGeom>
              <a:blipFill rotWithShape="1">
                <a:blip r:embed="rId9"/>
                <a:stretch>
                  <a:fillRect b="-5747"/>
                </a:stretch>
              </a:blipFill>
            </p:spPr>
            <p:txBody>
              <a:bodyPr/>
              <a:lstStyle/>
              <a:p>
                <a:r>
                  <a:rPr lang="en-GB">
                    <a:noFill/>
                  </a:rPr>
                  <a:t> </a:t>
                </a:r>
              </a:p>
            </p:txBody>
          </p:sp>
        </mc:Fallback>
      </mc:AlternateContent>
      <p:sp>
        <p:nvSpPr>
          <p:cNvPr id="42" name="TextBox 41"/>
          <p:cNvSpPr txBox="1"/>
          <p:nvPr/>
        </p:nvSpPr>
        <p:spPr>
          <a:xfrm>
            <a:off x="4267200" y="3048000"/>
            <a:ext cx="978152" cy="523220"/>
          </a:xfrm>
          <a:prstGeom prst="rect">
            <a:avLst/>
          </a:prstGeom>
          <a:noFill/>
        </p:spPr>
        <p:txBody>
          <a:bodyPr wrap="none" rtlCol="0">
            <a:spAutoFit/>
          </a:bodyPr>
          <a:lstStyle/>
          <a:p>
            <a:pPr algn="ctr"/>
            <a:r>
              <a:rPr lang="en-GB" sz="1400" dirty="0">
                <a:solidFill>
                  <a:srgbClr val="FF0000"/>
                </a:solidFill>
                <a:latin typeface="Comic Sans MS" pitchFamily="66" charset="0"/>
              </a:rPr>
              <a:t>Approach</a:t>
            </a:r>
          </a:p>
          <a:p>
            <a:pPr algn="ctr"/>
            <a:r>
              <a:rPr lang="en-GB" sz="1400" dirty="0">
                <a:solidFill>
                  <a:srgbClr val="FF0000"/>
                </a:solidFill>
                <a:latin typeface="Comic Sans MS" pitchFamily="66" charset="0"/>
              </a:rPr>
              <a:t>7 – 3 = 4</a:t>
            </a:r>
          </a:p>
        </p:txBody>
      </p:sp>
      <p:sp>
        <p:nvSpPr>
          <p:cNvPr id="43" name="TextBox 42"/>
          <p:cNvSpPr txBox="1"/>
          <p:nvPr/>
        </p:nvSpPr>
        <p:spPr>
          <a:xfrm>
            <a:off x="5715000" y="3048000"/>
            <a:ext cx="1096775" cy="523220"/>
          </a:xfrm>
          <a:prstGeom prst="rect">
            <a:avLst/>
          </a:prstGeom>
          <a:noFill/>
        </p:spPr>
        <p:txBody>
          <a:bodyPr wrap="none" rtlCol="0">
            <a:spAutoFit/>
          </a:bodyPr>
          <a:lstStyle/>
          <a:p>
            <a:pPr algn="ctr"/>
            <a:r>
              <a:rPr lang="en-GB" sz="1400" dirty="0">
                <a:solidFill>
                  <a:srgbClr val="FF0000"/>
                </a:solidFill>
                <a:latin typeface="Comic Sans MS" pitchFamily="66" charset="0"/>
              </a:rPr>
              <a:t>Separation</a:t>
            </a:r>
          </a:p>
          <a:p>
            <a:pPr algn="ctr"/>
            <a:r>
              <a:rPr lang="en-GB" sz="1400" dirty="0">
                <a:solidFill>
                  <a:srgbClr val="FF0000"/>
                </a:solidFill>
                <a:latin typeface="Comic Sans MS" pitchFamily="66" charset="0"/>
              </a:rPr>
              <a:t>y – x</a:t>
            </a:r>
            <a:endParaRPr lang="en-GB" sz="1400"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45" name="TextBox 44"/>
              <p:cNvSpPr txBox="1"/>
              <p:nvPr/>
            </p:nvSpPr>
            <p:spPr>
              <a:xfrm>
                <a:off x="3962400" y="4343400"/>
                <a:ext cx="978666" cy="49564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GB" sz="1400" b="0" i="1" smtClean="0">
                              <a:latin typeface="Cambria Math" panose="02040503050406030204" pitchFamily="18" charset="0"/>
                            </a:rPr>
                          </m:ctrlPr>
                        </m:fPr>
                        <m:num>
                          <m:r>
                            <a:rPr lang="en-GB" sz="1400" b="0" i="1" smtClean="0">
                              <a:latin typeface="Cambria Math"/>
                            </a:rPr>
                            <m:t>1</m:t>
                          </m:r>
                        </m:num>
                        <m:den>
                          <m:r>
                            <a:rPr lang="en-GB" sz="1400" b="0" i="1" smtClean="0">
                              <a:latin typeface="Cambria Math"/>
                            </a:rPr>
                            <m:t>2</m:t>
                          </m:r>
                        </m:den>
                      </m:f>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𝑦</m:t>
                          </m:r>
                          <m:r>
                            <a:rPr lang="en-GB" sz="1400" b="0" i="1" smtClean="0">
                              <a:latin typeface="Cambria Math"/>
                            </a:rPr>
                            <m:t>−</m:t>
                          </m:r>
                          <m:r>
                            <a:rPr lang="en-GB" sz="1400" b="0" i="1" smtClean="0">
                              <a:latin typeface="Cambria Math"/>
                            </a:rPr>
                            <m:t>𝑥</m:t>
                          </m:r>
                        </m:num>
                        <m:den>
                          <m:r>
                            <a:rPr lang="en-GB" sz="1400" b="0" i="1" smtClean="0">
                              <a:latin typeface="Cambria Math"/>
                            </a:rPr>
                            <m:t>4</m:t>
                          </m:r>
                        </m:den>
                      </m:f>
                    </m:oMath>
                  </m:oMathPara>
                </a14:m>
                <a:endParaRPr lang="en-GB" sz="1400" dirty="0"/>
              </a:p>
            </p:txBody>
          </p:sp>
        </mc:Choice>
        <mc:Fallback xmlns="">
          <p:sp>
            <p:nvSpPr>
              <p:cNvPr id="45" name="TextBox 44"/>
              <p:cNvSpPr txBox="1">
                <a:spLocks noRot="1" noChangeAspect="1" noMove="1" noResize="1" noEditPoints="1" noAdjustHandles="1" noChangeArrowheads="1" noChangeShapeType="1" noTextEdit="1"/>
              </p:cNvSpPr>
              <p:nvPr/>
            </p:nvSpPr>
            <p:spPr>
              <a:xfrm>
                <a:off x="3962400" y="4343400"/>
                <a:ext cx="978666" cy="495649"/>
              </a:xfrm>
              <a:prstGeom prst="rect">
                <a:avLst/>
              </a:prstGeom>
              <a:blipFill rotWithShape="1">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6" name="TextBox 45"/>
              <p:cNvSpPr txBox="1"/>
              <p:nvPr/>
            </p:nvSpPr>
            <p:spPr>
              <a:xfrm>
                <a:off x="3962400" y="5029200"/>
                <a:ext cx="97866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2=</m:t>
                      </m:r>
                      <m:r>
                        <a:rPr lang="en-GB" sz="1400" b="0" i="1" smtClean="0">
                          <a:latin typeface="Cambria Math"/>
                        </a:rPr>
                        <m:t>𝑦</m:t>
                      </m:r>
                      <m:r>
                        <a:rPr lang="en-GB" sz="1400" i="1">
                          <a:latin typeface="Cambria Math"/>
                        </a:rPr>
                        <m:t>−</m:t>
                      </m:r>
                      <m:r>
                        <a:rPr lang="en-GB" sz="1400" b="0" i="1" smtClean="0">
                          <a:latin typeface="Cambria Math"/>
                        </a:rPr>
                        <m:t>𝑥</m:t>
                      </m:r>
                    </m:oMath>
                  </m:oMathPara>
                </a14:m>
                <a:endParaRPr lang="en-GB" sz="1400" dirty="0"/>
              </a:p>
            </p:txBody>
          </p:sp>
        </mc:Choice>
        <mc:Fallback xmlns="">
          <p:sp>
            <p:nvSpPr>
              <p:cNvPr id="46" name="TextBox 45"/>
              <p:cNvSpPr txBox="1">
                <a:spLocks noRot="1" noChangeAspect="1" noMove="1" noResize="1" noEditPoints="1" noAdjustHandles="1" noChangeArrowheads="1" noChangeShapeType="1" noTextEdit="1"/>
              </p:cNvSpPr>
              <p:nvPr/>
            </p:nvSpPr>
            <p:spPr>
              <a:xfrm>
                <a:off x="3962400" y="5029200"/>
                <a:ext cx="978666" cy="307777"/>
              </a:xfrm>
              <a:prstGeom prst="rect">
                <a:avLst/>
              </a:prstGeom>
              <a:blipFill rotWithShape="1">
                <a:blip r:embed="rId11"/>
                <a:stretch>
                  <a:fillRect b="-2000"/>
                </a:stretch>
              </a:blipFill>
            </p:spPr>
            <p:txBody>
              <a:bodyPr/>
              <a:lstStyle/>
              <a:p>
                <a:r>
                  <a:rPr lang="en-GB">
                    <a:noFill/>
                  </a:rPr>
                  <a:t> </a:t>
                </a:r>
              </a:p>
            </p:txBody>
          </p:sp>
        </mc:Fallback>
      </mc:AlternateContent>
      <p:sp>
        <p:nvSpPr>
          <p:cNvPr id="47" name="Arc 46"/>
          <p:cNvSpPr/>
          <p:nvPr/>
        </p:nvSpPr>
        <p:spPr>
          <a:xfrm>
            <a:off x="5257800" y="3962400"/>
            <a:ext cx="457200" cy="6096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8" name="TextBox 47"/>
          <p:cNvSpPr txBox="1"/>
          <p:nvPr/>
        </p:nvSpPr>
        <p:spPr>
          <a:xfrm>
            <a:off x="5638800" y="4114800"/>
            <a:ext cx="1524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baseline="-25000" dirty="0">
              <a:solidFill>
                <a:srgbClr val="FF0000"/>
              </a:solidFill>
              <a:latin typeface="Comic Sans MS" pitchFamily="66" charset="0"/>
            </a:endParaRPr>
          </a:p>
        </p:txBody>
      </p:sp>
      <p:sp>
        <p:nvSpPr>
          <p:cNvPr id="49" name="Arc 48"/>
          <p:cNvSpPr/>
          <p:nvPr/>
        </p:nvSpPr>
        <p:spPr>
          <a:xfrm>
            <a:off x="5257800" y="4572000"/>
            <a:ext cx="457200" cy="6096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0" name="TextBox 49"/>
          <p:cNvSpPr txBox="1"/>
          <p:nvPr/>
        </p:nvSpPr>
        <p:spPr>
          <a:xfrm>
            <a:off x="5638800" y="4724400"/>
            <a:ext cx="1524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Multiply by 4</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51" name="TextBox 50"/>
              <p:cNvSpPr txBox="1"/>
              <p:nvPr/>
            </p:nvSpPr>
            <p:spPr>
              <a:xfrm>
                <a:off x="7391400" y="1752600"/>
                <a:ext cx="1092094"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2=</m:t>
                      </m:r>
                      <m:r>
                        <a:rPr lang="en-GB" sz="1600" b="0" i="1" smtClean="0">
                          <a:solidFill>
                            <a:srgbClr val="FF0000"/>
                          </a:solidFill>
                          <a:latin typeface="Cambria Math"/>
                        </a:rPr>
                        <m:t>𝑦</m:t>
                      </m:r>
                      <m:r>
                        <a:rPr lang="en-GB" sz="1600" i="1">
                          <a:solidFill>
                            <a:srgbClr val="FF0000"/>
                          </a:solidFill>
                          <a:latin typeface="Cambria Math"/>
                        </a:rPr>
                        <m:t>−</m:t>
                      </m:r>
                      <m:r>
                        <a:rPr lang="en-GB" sz="1600" b="0" i="1" smtClean="0">
                          <a:solidFill>
                            <a:srgbClr val="FF0000"/>
                          </a:solidFill>
                          <a:latin typeface="Cambria Math"/>
                        </a:rPr>
                        <m:t>𝑥</m:t>
                      </m:r>
                    </m:oMath>
                  </m:oMathPara>
                </a14:m>
                <a:endParaRPr lang="en-GB" sz="1600" dirty="0">
                  <a:solidFill>
                    <a:srgbClr val="FF0000"/>
                  </a:solidFill>
                </a:endParaRPr>
              </a:p>
            </p:txBody>
          </p:sp>
        </mc:Choice>
        <mc:Fallback xmlns="">
          <p:sp>
            <p:nvSpPr>
              <p:cNvPr id="51" name="TextBox 50"/>
              <p:cNvSpPr txBox="1">
                <a:spLocks noRot="1" noChangeAspect="1" noMove="1" noResize="1" noEditPoints="1" noAdjustHandles="1" noChangeArrowheads="1" noChangeShapeType="1" noTextEdit="1"/>
              </p:cNvSpPr>
              <p:nvPr/>
            </p:nvSpPr>
            <p:spPr>
              <a:xfrm>
                <a:off x="7391400" y="1752600"/>
                <a:ext cx="1092094" cy="338554"/>
              </a:xfrm>
              <a:prstGeom prst="rect">
                <a:avLst/>
              </a:prstGeom>
              <a:blipFill rotWithShape="1">
                <a:blip r:embed="rId12"/>
                <a:stretch>
                  <a:fillRect b="-181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3" name="TextBox 52"/>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53" name="TextBox 52"/>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4" name="TextBox 53"/>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54" name="TextBox 53"/>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5" name="TextBox 54"/>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55" name="TextBox 54"/>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6" name="TextBox 55"/>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56" name="TextBox 55"/>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7" name="TextBox 56"/>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57" name="TextBox 56"/>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17"/>
                <a:stretch>
                  <a:fillRect b="-3846"/>
                </a:stretch>
              </a:blipFill>
            </p:spPr>
            <p:txBody>
              <a:bodyPr/>
              <a:lstStyle/>
              <a:p>
                <a:r>
                  <a:rPr lang="en-GB">
                    <a:noFill/>
                  </a:rPr>
                  <a:t> </a:t>
                </a:r>
              </a:p>
            </p:txBody>
          </p:sp>
        </mc:Fallback>
      </mc:AlternateContent>
      <p:sp>
        <p:nvSpPr>
          <p:cNvPr id="58" name="TextBox 57"/>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18"/>
              </a:rPr>
              <a:t>Applet for collision demonstrations</a:t>
            </a:r>
            <a:endParaRPr lang="en-GB" sz="1400" dirty="0">
              <a:latin typeface="Comic Sans MS" pitchFamily="66" charset="0"/>
            </a:endParaRPr>
          </a:p>
        </p:txBody>
      </p:sp>
      <p:sp>
        <p:nvSpPr>
          <p:cNvPr id="59"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4188832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linds(horizontal)">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blinds(horizontal)">
                                      <p:cBhvr>
                                        <p:cTn id="12" dur="500"/>
                                        <p:tgtEl>
                                          <p:spTgt spid="3">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animEffect transition="in" filter="blinds(horizontal)">
                                      <p:cBhvr>
                                        <p:cTn id="17" dur="500"/>
                                        <p:tgtEl>
                                          <p:spTgt spid="3">
                                            <p:txEl>
                                              <p:pRg st="8" end="8"/>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0"/>
                                        </p:tgtEl>
                                        <p:attrNameLst>
                                          <p:attrName>style.visibility</p:attrName>
                                        </p:attrNameLst>
                                      </p:cBhvr>
                                      <p:to>
                                        <p:strVal val="visible"/>
                                      </p:to>
                                    </p:set>
                                    <p:animEffect transition="in" filter="blinds(horizontal)">
                                      <p:cBhvr>
                                        <p:cTn id="22" dur="500"/>
                                        <p:tgtEl>
                                          <p:spTgt spid="40"/>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linds(horizontal)">
                                      <p:cBhvr>
                                        <p:cTn id="27" dur="500"/>
                                        <p:tgtEl>
                                          <p:spTgt spid="11"/>
                                        </p:tgtEl>
                                      </p:cBhvr>
                                    </p:animEffect>
                                  </p:childTnLst>
                                </p:cTn>
                              </p:par>
                              <p:par>
                                <p:cTn id="28" presetID="3" presetClass="entr" presetSubtype="10" fill="hold" nodeType="with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blinds(horizontal)">
                                      <p:cBhvr>
                                        <p:cTn id="30" dur="500"/>
                                        <p:tgtEl>
                                          <p:spTgt spid="12"/>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blinds(horizontal)">
                                      <p:cBhvr>
                                        <p:cTn id="33" dur="500"/>
                                        <p:tgtEl>
                                          <p:spTgt spid="13"/>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blinds(horizontal)">
                                      <p:cBhvr>
                                        <p:cTn id="36" dur="500"/>
                                        <p:tgtEl>
                                          <p:spTgt spid="14"/>
                                        </p:tgtEl>
                                      </p:cBhvr>
                                    </p:animEffect>
                                  </p:childTnLst>
                                </p:cTn>
                              </p:par>
                              <p:par>
                                <p:cTn id="37" presetID="3" presetClass="entr" presetSubtype="10" fill="hold" nodeType="with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blinds(horizontal)">
                                      <p:cBhvr>
                                        <p:cTn id="39" dur="500"/>
                                        <p:tgtEl>
                                          <p:spTgt spid="15"/>
                                        </p:tgtEl>
                                      </p:cBhvr>
                                    </p:animEffect>
                                  </p:childTnLst>
                                </p:cTn>
                              </p:par>
                              <p:par>
                                <p:cTn id="40" presetID="3" presetClass="entr" presetSubtype="10" fill="hold" nodeType="with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blinds(horizontal)">
                                      <p:cBhvr>
                                        <p:cTn id="42" dur="500"/>
                                        <p:tgtEl>
                                          <p:spTgt spid="16"/>
                                        </p:tgtEl>
                                      </p:cBhvr>
                                    </p:animEffect>
                                  </p:childTnLst>
                                </p:cTn>
                              </p:par>
                              <p:par>
                                <p:cTn id="43" presetID="3" presetClass="entr" presetSubtype="10" fill="hold" nodeType="withEffect">
                                  <p:stCondLst>
                                    <p:cond delay="0"/>
                                  </p:stCondLst>
                                  <p:childTnLst>
                                    <p:set>
                                      <p:cBhvr>
                                        <p:cTn id="44" dur="1" fill="hold">
                                          <p:stCondLst>
                                            <p:cond delay="0"/>
                                          </p:stCondLst>
                                        </p:cTn>
                                        <p:tgtEl>
                                          <p:spTgt spid="17"/>
                                        </p:tgtEl>
                                        <p:attrNameLst>
                                          <p:attrName>style.visibility</p:attrName>
                                        </p:attrNameLst>
                                      </p:cBhvr>
                                      <p:to>
                                        <p:strVal val="visible"/>
                                      </p:to>
                                    </p:set>
                                    <p:animEffect transition="in" filter="blinds(horizontal)">
                                      <p:cBhvr>
                                        <p:cTn id="45" dur="500"/>
                                        <p:tgtEl>
                                          <p:spTgt spid="17"/>
                                        </p:tgtEl>
                                      </p:cBhvr>
                                    </p:animEffect>
                                  </p:childTnLst>
                                </p:cTn>
                              </p:par>
                              <p:par>
                                <p:cTn id="46" presetID="3" presetClass="entr" presetSubtype="10" fill="hold" nodeType="withEffect">
                                  <p:stCondLst>
                                    <p:cond delay="0"/>
                                  </p:stCondLst>
                                  <p:childTnLst>
                                    <p:set>
                                      <p:cBhvr>
                                        <p:cTn id="47" dur="1" fill="hold">
                                          <p:stCondLst>
                                            <p:cond delay="0"/>
                                          </p:stCondLst>
                                        </p:cTn>
                                        <p:tgtEl>
                                          <p:spTgt spid="18"/>
                                        </p:tgtEl>
                                        <p:attrNameLst>
                                          <p:attrName>style.visibility</p:attrName>
                                        </p:attrNameLst>
                                      </p:cBhvr>
                                      <p:to>
                                        <p:strVal val="visible"/>
                                      </p:to>
                                    </p:set>
                                    <p:animEffect transition="in" filter="blinds(horizontal)">
                                      <p:cBhvr>
                                        <p:cTn id="48" dur="500"/>
                                        <p:tgtEl>
                                          <p:spTgt spid="18"/>
                                        </p:tgtEl>
                                      </p:cBhvr>
                                    </p:animEffect>
                                  </p:childTnLst>
                                </p:cTn>
                              </p:par>
                              <p:par>
                                <p:cTn id="49" presetID="3" presetClass="entr" presetSubtype="10" fill="hold" nodeType="withEffect">
                                  <p:stCondLst>
                                    <p:cond delay="0"/>
                                  </p:stCondLst>
                                  <p:childTnLst>
                                    <p:set>
                                      <p:cBhvr>
                                        <p:cTn id="50" dur="1" fill="hold">
                                          <p:stCondLst>
                                            <p:cond delay="0"/>
                                          </p:stCondLst>
                                        </p:cTn>
                                        <p:tgtEl>
                                          <p:spTgt spid="27"/>
                                        </p:tgtEl>
                                        <p:attrNameLst>
                                          <p:attrName>style.visibility</p:attrName>
                                        </p:attrNameLst>
                                      </p:cBhvr>
                                      <p:to>
                                        <p:strVal val="visible"/>
                                      </p:to>
                                    </p:set>
                                    <p:animEffect transition="in" filter="blinds(horizontal)">
                                      <p:cBhvr>
                                        <p:cTn id="51" dur="500"/>
                                        <p:tgtEl>
                                          <p:spTgt spid="27"/>
                                        </p:tgtEl>
                                      </p:cBhvr>
                                    </p:animEffect>
                                  </p:childTnLst>
                                </p:cTn>
                              </p:par>
                              <p:par>
                                <p:cTn id="52" presetID="3" presetClass="entr" presetSubtype="10" fill="hold" grpId="0" nodeType="withEffect">
                                  <p:stCondLst>
                                    <p:cond delay="0"/>
                                  </p:stCondLst>
                                  <p:childTnLst>
                                    <p:set>
                                      <p:cBhvr>
                                        <p:cTn id="53" dur="1" fill="hold">
                                          <p:stCondLst>
                                            <p:cond delay="0"/>
                                          </p:stCondLst>
                                        </p:cTn>
                                        <p:tgtEl>
                                          <p:spTgt spid="19"/>
                                        </p:tgtEl>
                                        <p:attrNameLst>
                                          <p:attrName>style.visibility</p:attrName>
                                        </p:attrNameLst>
                                      </p:cBhvr>
                                      <p:to>
                                        <p:strVal val="visible"/>
                                      </p:to>
                                    </p:set>
                                    <p:animEffect transition="in" filter="blinds(horizontal)">
                                      <p:cBhvr>
                                        <p:cTn id="54" dur="500"/>
                                        <p:tgtEl>
                                          <p:spTgt spid="19"/>
                                        </p:tgtEl>
                                      </p:cBhvr>
                                    </p:animEffect>
                                  </p:childTnLst>
                                </p:cTn>
                              </p:par>
                              <p:par>
                                <p:cTn id="55" presetID="3" presetClass="entr" presetSubtype="10" fill="hold" grpId="0" nodeType="withEffect">
                                  <p:stCondLst>
                                    <p:cond delay="0"/>
                                  </p:stCondLst>
                                  <p:childTnLst>
                                    <p:set>
                                      <p:cBhvr>
                                        <p:cTn id="56" dur="1" fill="hold">
                                          <p:stCondLst>
                                            <p:cond delay="0"/>
                                          </p:stCondLst>
                                        </p:cTn>
                                        <p:tgtEl>
                                          <p:spTgt spid="20"/>
                                        </p:tgtEl>
                                        <p:attrNameLst>
                                          <p:attrName>style.visibility</p:attrName>
                                        </p:attrNameLst>
                                      </p:cBhvr>
                                      <p:to>
                                        <p:strVal val="visible"/>
                                      </p:to>
                                    </p:set>
                                    <p:animEffect transition="in" filter="blinds(horizontal)">
                                      <p:cBhvr>
                                        <p:cTn id="57" dur="500"/>
                                        <p:tgtEl>
                                          <p:spTgt spid="20"/>
                                        </p:tgtEl>
                                      </p:cBhvr>
                                    </p:animEffect>
                                  </p:childTnLst>
                                </p:cTn>
                              </p:par>
                              <p:par>
                                <p:cTn id="58" presetID="3" presetClass="entr" presetSubtype="10" fill="hold" grpId="0" nodeType="withEffect">
                                  <p:stCondLst>
                                    <p:cond delay="0"/>
                                  </p:stCondLst>
                                  <p:childTnLst>
                                    <p:set>
                                      <p:cBhvr>
                                        <p:cTn id="59" dur="1" fill="hold">
                                          <p:stCondLst>
                                            <p:cond delay="0"/>
                                          </p:stCondLst>
                                        </p:cTn>
                                        <p:tgtEl>
                                          <p:spTgt spid="21"/>
                                        </p:tgtEl>
                                        <p:attrNameLst>
                                          <p:attrName>style.visibility</p:attrName>
                                        </p:attrNameLst>
                                      </p:cBhvr>
                                      <p:to>
                                        <p:strVal val="visible"/>
                                      </p:to>
                                    </p:set>
                                    <p:animEffect transition="in" filter="blinds(horizontal)">
                                      <p:cBhvr>
                                        <p:cTn id="60" dur="500"/>
                                        <p:tgtEl>
                                          <p:spTgt spid="21"/>
                                        </p:tgtEl>
                                      </p:cBhvr>
                                    </p:animEffect>
                                  </p:childTnLst>
                                </p:cTn>
                              </p:par>
                              <p:par>
                                <p:cTn id="61" presetID="3" presetClass="entr" presetSubtype="10" fill="hold" grpId="0" nodeType="withEffect">
                                  <p:stCondLst>
                                    <p:cond delay="0"/>
                                  </p:stCondLst>
                                  <p:childTnLst>
                                    <p:set>
                                      <p:cBhvr>
                                        <p:cTn id="62" dur="1" fill="hold">
                                          <p:stCondLst>
                                            <p:cond delay="0"/>
                                          </p:stCondLst>
                                        </p:cTn>
                                        <p:tgtEl>
                                          <p:spTgt spid="22"/>
                                        </p:tgtEl>
                                        <p:attrNameLst>
                                          <p:attrName>style.visibility</p:attrName>
                                        </p:attrNameLst>
                                      </p:cBhvr>
                                      <p:to>
                                        <p:strVal val="visible"/>
                                      </p:to>
                                    </p:set>
                                    <p:animEffect transition="in" filter="blinds(horizontal)">
                                      <p:cBhvr>
                                        <p:cTn id="63" dur="500"/>
                                        <p:tgtEl>
                                          <p:spTgt spid="22"/>
                                        </p:tgtEl>
                                      </p:cBhvr>
                                    </p:animEffect>
                                  </p:childTnLst>
                                </p:cTn>
                              </p:par>
                              <p:par>
                                <p:cTn id="64" presetID="3" presetClass="entr" presetSubtype="10" fill="hold" grpId="0" nodeType="withEffect">
                                  <p:stCondLst>
                                    <p:cond delay="0"/>
                                  </p:stCondLst>
                                  <p:childTnLst>
                                    <p:set>
                                      <p:cBhvr>
                                        <p:cTn id="65" dur="1" fill="hold">
                                          <p:stCondLst>
                                            <p:cond delay="0"/>
                                          </p:stCondLst>
                                        </p:cTn>
                                        <p:tgtEl>
                                          <p:spTgt spid="28"/>
                                        </p:tgtEl>
                                        <p:attrNameLst>
                                          <p:attrName>style.visibility</p:attrName>
                                        </p:attrNameLst>
                                      </p:cBhvr>
                                      <p:to>
                                        <p:strVal val="visible"/>
                                      </p:to>
                                    </p:set>
                                    <p:animEffect transition="in" filter="blinds(horizontal)">
                                      <p:cBhvr>
                                        <p:cTn id="66" dur="500"/>
                                        <p:tgtEl>
                                          <p:spTgt spid="28"/>
                                        </p:tgtEl>
                                      </p:cBhvr>
                                    </p:animEffect>
                                  </p:childTnLst>
                                </p:cTn>
                              </p:par>
                              <p:par>
                                <p:cTn id="67" presetID="3" presetClass="entr" presetSubtype="10" fill="hold" grpId="0" nodeType="withEffect">
                                  <p:stCondLst>
                                    <p:cond delay="0"/>
                                  </p:stCondLst>
                                  <p:childTnLst>
                                    <p:set>
                                      <p:cBhvr>
                                        <p:cTn id="68" dur="1" fill="hold">
                                          <p:stCondLst>
                                            <p:cond delay="0"/>
                                          </p:stCondLst>
                                        </p:cTn>
                                        <p:tgtEl>
                                          <p:spTgt spid="29"/>
                                        </p:tgtEl>
                                        <p:attrNameLst>
                                          <p:attrName>style.visibility</p:attrName>
                                        </p:attrNameLst>
                                      </p:cBhvr>
                                      <p:to>
                                        <p:strVal val="visible"/>
                                      </p:to>
                                    </p:set>
                                    <p:animEffect transition="in" filter="blinds(horizontal)">
                                      <p:cBhvr>
                                        <p:cTn id="69" dur="500"/>
                                        <p:tgtEl>
                                          <p:spTgt spid="29"/>
                                        </p:tgtEl>
                                      </p:cBhvr>
                                    </p:animEffect>
                                  </p:childTnLst>
                                </p:cTn>
                              </p:par>
                              <p:par>
                                <p:cTn id="70" presetID="3" presetClass="entr" presetSubtype="10" fill="hold" grpId="0" nodeType="withEffect">
                                  <p:stCondLst>
                                    <p:cond delay="0"/>
                                  </p:stCondLst>
                                  <p:childTnLst>
                                    <p:set>
                                      <p:cBhvr>
                                        <p:cTn id="71" dur="1" fill="hold">
                                          <p:stCondLst>
                                            <p:cond delay="0"/>
                                          </p:stCondLst>
                                        </p:cTn>
                                        <p:tgtEl>
                                          <p:spTgt spid="30"/>
                                        </p:tgtEl>
                                        <p:attrNameLst>
                                          <p:attrName>style.visibility</p:attrName>
                                        </p:attrNameLst>
                                      </p:cBhvr>
                                      <p:to>
                                        <p:strVal val="visible"/>
                                      </p:to>
                                    </p:set>
                                    <p:animEffect transition="in" filter="blinds(horizontal)">
                                      <p:cBhvr>
                                        <p:cTn id="72" dur="500"/>
                                        <p:tgtEl>
                                          <p:spTgt spid="30"/>
                                        </p:tgtEl>
                                      </p:cBhvr>
                                    </p:animEffect>
                                  </p:childTnLst>
                                </p:cTn>
                              </p:par>
                              <p:par>
                                <p:cTn id="73" presetID="3" presetClass="entr" presetSubtype="10" fill="hold" grpId="0" nodeType="withEffect">
                                  <p:stCondLst>
                                    <p:cond delay="0"/>
                                  </p:stCondLst>
                                  <p:childTnLst>
                                    <p:set>
                                      <p:cBhvr>
                                        <p:cTn id="74" dur="1" fill="hold">
                                          <p:stCondLst>
                                            <p:cond delay="0"/>
                                          </p:stCondLst>
                                        </p:cTn>
                                        <p:tgtEl>
                                          <p:spTgt spid="31"/>
                                        </p:tgtEl>
                                        <p:attrNameLst>
                                          <p:attrName>style.visibility</p:attrName>
                                        </p:attrNameLst>
                                      </p:cBhvr>
                                      <p:to>
                                        <p:strVal val="visible"/>
                                      </p:to>
                                    </p:set>
                                    <p:animEffect transition="in" filter="blinds(horizontal)">
                                      <p:cBhvr>
                                        <p:cTn id="75" dur="500"/>
                                        <p:tgtEl>
                                          <p:spTgt spid="31"/>
                                        </p:tgtEl>
                                      </p:cBhvr>
                                    </p:animEffect>
                                  </p:childTnLst>
                                </p:cTn>
                              </p:par>
                              <p:par>
                                <p:cTn id="76" presetID="3" presetClass="entr" presetSubtype="10" fill="hold" grpId="0" nodeType="withEffect">
                                  <p:stCondLst>
                                    <p:cond delay="0"/>
                                  </p:stCondLst>
                                  <p:childTnLst>
                                    <p:set>
                                      <p:cBhvr>
                                        <p:cTn id="77" dur="1" fill="hold">
                                          <p:stCondLst>
                                            <p:cond delay="0"/>
                                          </p:stCondLst>
                                        </p:cTn>
                                        <p:tgtEl>
                                          <p:spTgt spid="36"/>
                                        </p:tgtEl>
                                        <p:attrNameLst>
                                          <p:attrName>style.visibility</p:attrName>
                                        </p:attrNameLst>
                                      </p:cBhvr>
                                      <p:to>
                                        <p:strVal val="visible"/>
                                      </p:to>
                                    </p:set>
                                    <p:animEffect transition="in" filter="blinds(horizontal)">
                                      <p:cBhvr>
                                        <p:cTn id="78" dur="500"/>
                                        <p:tgtEl>
                                          <p:spTgt spid="36"/>
                                        </p:tgtEl>
                                      </p:cBhvr>
                                    </p:animEffect>
                                  </p:childTnLst>
                                </p:cTn>
                              </p:par>
                              <p:par>
                                <p:cTn id="79" presetID="3" presetClass="entr" presetSubtype="10" fill="hold" grpId="0" nodeType="withEffect">
                                  <p:stCondLst>
                                    <p:cond delay="0"/>
                                  </p:stCondLst>
                                  <p:childTnLst>
                                    <p:set>
                                      <p:cBhvr>
                                        <p:cTn id="80" dur="1" fill="hold">
                                          <p:stCondLst>
                                            <p:cond delay="0"/>
                                          </p:stCondLst>
                                        </p:cTn>
                                        <p:tgtEl>
                                          <p:spTgt spid="38"/>
                                        </p:tgtEl>
                                        <p:attrNameLst>
                                          <p:attrName>style.visibility</p:attrName>
                                        </p:attrNameLst>
                                      </p:cBhvr>
                                      <p:to>
                                        <p:strVal val="visible"/>
                                      </p:to>
                                    </p:set>
                                    <p:animEffect transition="in" filter="blinds(horizontal)">
                                      <p:cBhvr>
                                        <p:cTn id="81" dur="500"/>
                                        <p:tgtEl>
                                          <p:spTgt spid="38"/>
                                        </p:tgtEl>
                                      </p:cBhvr>
                                    </p:animEffect>
                                  </p:childTnLst>
                                </p:cTn>
                              </p:par>
                              <p:par>
                                <p:cTn id="82" presetID="3" presetClass="entr" presetSubtype="10" fill="hold" grpId="0" nodeType="withEffect">
                                  <p:stCondLst>
                                    <p:cond delay="0"/>
                                  </p:stCondLst>
                                  <p:childTnLst>
                                    <p:set>
                                      <p:cBhvr>
                                        <p:cTn id="83" dur="1" fill="hold">
                                          <p:stCondLst>
                                            <p:cond delay="0"/>
                                          </p:stCondLst>
                                        </p:cTn>
                                        <p:tgtEl>
                                          <p:spTgt spid="37"/>
                                        </p:tgtEl>
                                        <p:attrNameLst>
                                          <p:attrName>style.visibility</p:attrName>
                                        </p:attrNameLst>
                                      </p:cBhvr>
                                      <p:to>
                                        <p:strVal val="visible"/>
                                      </p:to>
                                    </p:set>
                                    <p:animEffect transition="in" filter="blinds(horizontal)">
                                      <p:cBhvr>
                                        <p:cTn id="84" dur="500"/>
                                        <p:tgtEl>
                                          <p:spTgt spid="37"/>
                                        </p:tgtEl>
                                      </p:cBhvr>
                                    </p:animEffect>
                                  </p:childTnLst>
                                </p:cTn>
                              </p:par>
                              <p:par>
                                <p:cTn id="85" presetID="3" presetClass="entr" presetSubtype="10" fill="hold" grpId="0" nodeType="withEffect">
                                  <p:stCondLst>
                                    <p:cond delay="0"/>
                                  </p:stCondLst>
                                  <p:childTnLst>
                                    <p:set>
                                      <p:cBhvr>
                                        <p:cTn id="86" dur="1" fill="hold">
                                          <p:stCondLst>
                                            <p:cond delay="0"/>
                                          </p:stCondLst>
                                        </p:cTn>
                                        <p:tgtEl>
                                          <p:spTgt spid="39"/>
                                        </p:tgtEl>
                                        <p:attrNameLst>
                                          <p:attrName>style.visibility</p:attrName>
                                        </p:attrNameLst>
                                      </p:cBhvr>
                                      <p:to>
                                        <p:strVal val="visible"/>
                                      </p:to>
                                    </p:set>
                                    <p:animEffect transition="in" filter="blinds(horizontal)">
                                      <p:cBhvr>
                                        <p:cTn id="87" dur="500"/>
                                        <p:tgtEl>
                                          <p:spTgt spid="39"/>
                                        </p:tgtEl>
                                      </p:cBhvr>
                                    </p:animEffect>
                                  </p:childTnLst>
                                </p:cTn>
                              </p:par>
                              <p:par>
                                <p:cTn id="88" presetID="3" presetClass="entr" presetSubtype="10" fill="hold" nodeType="withEffect">
                                  <p:stCondLst>
                                    <p:cond delay="0"/>
                                  </p:stCondLst>
                                  <p:childTnLst>
                                    <p:set>
                                      <p:cBhvr>
                                        <p:cTn id="89" dur="1" fill="hold">
                                          <p:stCondLst>
                                            <p:cond delay="0"/>
                                          </p:stCondLst>
                                        </p:cTn>
                                        <p:tgtEl>
                                          <p:spTgt spid="23"/>
                                        </p:tgtEl>
                                        <p:attrNameLst>
                                          <p:attrName>style.visibility</p:attrName>
                                        </p:attrNameLst>
                                      </p:cBhvr>
                                      <p:to>
                                        <p:strVal val="visible"/>
                                      </p:to>
                                    </p:set>
                                    <p:animEffect transition="in" filter="blinds(horizontal)">
                                      <p:cBhvr>
                                        <p:cTn id="90" dur="500"/>
                                        <p:tgtEl>
                                          <p:spTgt spid="23"/>
                                        </p:tgtEl>
                                      </p:cBhvr>
                                    </p:animEffect>
                                  </p:childTnLst>
                                </p:cTn>
                              </p:par>
                              <p:par>
                                <p:cTn id="91" presetID="3" presetClass="entr" presetSubtype="10" fill="hold" grpId="0" nodeType="withEffect">
                                  <p:stCondLst>
                                    <p:cond delay="0"/>
                                  </p:stCondLst>
                                  <p:childTnLst>
                                    <p:set>
                                      <p:cBhvr>
                                        <p:cTn id="92" dur="1" fill="hold">
                                          <p:stCondLst>
                                            <p:cond delay="0"/>
                                          </p:stCondLst>
                                        </p:cTn>
                                        <p:tgtEl>
                                          <p:spTgt spid="24"/>
                                        </p:tgtEl>
                                        <p:attrNameLst>
                                          <p:attrName>style.visibility</p:attrName>
                                        </p:attrNameLst>
                                      </p:cBhvr>
                                      <p:to>
                                        <p:strVal val="visible"/>
                                      </p:to>
                                    </p:set>
                                    <p:animEffect transition="in" filter="blinds(horizontal)">
                                      <p:cBhvr>
                                        <p:cTn id="93" dur="500"/>
                                        <p:tgtEl>
                                          <p:spTgt spid="24"/>
                                        </p:tgtEl>
                                      </p:cBhvr>
                                    </p:animEffect>
                                  </p:childTnLst>
                                </p:cTn>
                              </p:par>
                              <p:par>
                                <p:cTn id="94" presetID="3" presetClass="entr" presetSubtype="10" fill="hold" nodeType="withEffect">
                                  <p:stCondLst>
                                    <p:cond delay="0"/>
                                  </p:stCondLst>
                                  <p:childTnLst>
                                    <p:set>
                                      <p:cBhvr>
                                        <p:cTn id="95" dur="1" fill="hold">
                                          <p:stCondLst>
                                            <p:cond delay="0"/>
                                          </p:stCondLst>
                                        </p:cTn>
                                        <p:tgtEl>
                                          <p:spTgt spid="25"/>
                                        </p:tgtEl>
                                        <p:attrNameLst>
                                          <p:attrName>style.visibility</p:attrName>
                                        </p:attrNameLst>
                                      </p:cBhvr>
                                      <p:to>
                                        <p:strVal val="visible"/>
                                      </p:to>
                                    </p:set>
                                    <p:animEffect transition="in" filter="blinds(horizontal)">
                                      <p:cBhvr>
                                        <p:cTn id="96" dur="500"/>
                                        <p:tgtEl>
                                          <p:spTgt spid="25"/>
                                        </p:tgtEl>
                                      </p:cBhvr>
                                    </p:animEffect>
                                  </p:childTnLst>
                                </p:cTn>
                              </p:par>
                              <p:par>
                                <p:cTn id="97" presetID="3" presetClass="entr" presetSubtype="10" fill="hold" grpId="0" nodeType="withEffect">
                                  <p:stCondLst>
                                    <p:cond delay="0"/>
                                  </p:stCondLst>
                                  <p:childTnLst>
                                    <p:set>
                                      <p:cBhvr>
                                        <p:cTn id="98" dur="1" fill="hold">
                                          <p:stCondLst>
                                            <p:cond delay="0"/>
                                          </p:stCondLst>
                                        </p:cTn>
                                        <p:tgtEl>
                                          <p:spTgt spid="26"/>
                                        </p:tgtEl>
                                        <p:attrNameLst>
                                          <p:attrName>style.visibility</p:attrName>
                                        </p:attrNameLst>
                                      </p:cBhvr>
                                      <p:to>
                                        <p:strVal val="visible"/>
                                      </p:to>
                                    </p:set>
                                    <p:animEffect transition="in" filter="blinds(horizontal)">
                                      <p:cBhvr>
                                        <p:cTn id="99" dur="500"/>
                                        <p:tgtEl>
                                          <p:spTgt spid="26"/>
                                        </p:tgtEl>
                                      </p:cBhvr>
                                    </p:animEffect>
                                  </p:childTnLst>
                                </p:cTn>
                              </p:par>
                              <p:par>
                                <p:cTn id="100" presetID="3" presetClass="entr" presetSubtype="10" fill="hold" nodeType="withEffect">
                                  <p:stCondLst>
                                    <p:cond delay="0"/>
                                  </p:stCondLst>
                                  <p:childTnLst>
                                    <p:set>
                                      <p:cBhvr>
                                        <p:cTn id="101" dur="1" fill="hold">
                                          <p:stCondLst>
                                            <p:cond delay="0"/>
                                          </p:stCondLst>
                                        </p:cTn>
                                        <p:tgtEl>
                                          <p:spTgt spid="32"/>
                                        </p:tgtEl>
                                        <p:attrNameLst>
                                          <p:attrName>style.visibility</p:attrName>
                                        </p:attrNameLst>
                                      </p:cBhvr>
                                      <p:to>
                                        <p:strVal val="visible"/>
                                      </p:to>
                                    </p:set>
                                    <p:animEffect transition="in" filter="blinds(horizontal)">
                                      <p:cBhvr>
                                        <p:cTn id="102" dur="500"/>
                                        <p:tgtEl>
                                          <p:spTgt spid="32"/>
                                        </p:tgtEl>
                                      </p:cBhvr>
                                    </p:animEffect>
                                  </p:childTnLst>
                                </p:cTn>
                              </p:par>
                              <p:par>
                                <p:cTn id="103" presetID="3" presetClass="entr" presetSubtype="10" fill="hold" grpId="0" nodeType="withEffect">
                                  <p:stCondLst>
                                    <p:cond delay="0"/>
                                  </p:stCondLst>
                                  <p:childTnLst>
                                    <p:set>
                                      <p:cBhvr>
                                        <p:cTn id="104" dur="1" fill="hold">
                                          <p:stCondLst>
                                            <p:cond delay="0"/>
                                          </p:stCondLst>
                                        </p:cTn>
                                        <p:tgtEl>
                                          <p:spTgt spid="33"/>
                                        </p:tgtEl>
                                        <p:attrNameLst>
                                          <p:attrName>style.visibility</p:attrName>
                                        </p:attrNameLst>
                                      </p:cBhvr>
                                      <p:to>
                                        <p:strVal val="visible"/>
                                      </p:to>
                                    </p:set>
                                    <p:animEffect transition="in" filter="blinds(horizontal)">
                                      <p:cBhvr>
                                        <p:cTn id="105" dur="500"/>
                                        <p:tgtEl>
                                          <p:spTgt spid="33"/>
                                        </p:tgtEl>
                                      </p:cBhvr>
                                    </p:animEffect>
                                  </p:childTnLst>
                                </p:cTn>
                              </p:par>
                              <p:par>
                                <p:cTn id="106" presetID="3" presetClass="entr" presetSubtype="10" fill="hold" nodeType="withEffect">
                                  <p:stCondLst>
                                    <p:cond delay="0"/>
                                  </p:stCondLst>
                                  <p:childTnLst>
                                    <p:set>
                                      <p:cBhvr>
                                        <p:cTn id="107" dur="1" fill="hold">
                                          <p:stCondLst>
                                            <p:cond delay="0"/>
                                          </p:stCondLst>
                                        </p:cTn>
                                        <p:tgtEl>
                                          <p:spTgt spid="34"/>
                                        </p:tgtEl>
                                        <p:attrNameLst>
                                          <p:attrName>style.visibility</p:attrName>
                                        </p:attrNameLst>
                                      </p:cBhvr>
                                      <p:to>
                                        <p:strVal val="visible"/>
                                      </p:to>
                                    </p:set>
                                    <p:animEffect transition="in" filter="blinds(horizontal)">
                                      <p:cBhvr>
                                        <p:cTn id="108" dur="500"/>
                                        <p:tgtEl>
                                          <p:spTgt spid="34"/>
                                        </p:tgtEl>
                                      </p:cBhvr>
                                    </p:animEffect>
                                  </p:childTnLst>
                                </p:cTn>
                              </p:par>
                              <p:par>
                                <p:cTn id="109" presetID="3" presetClass="entr" presetSubtype="10" fill="hold" grpId="0" nodeType="withEffect">
                                  <p:stCondLst>
                                    <p:cond delay="0"/>
                                  </p:stCondLst>
                                  <p:childTnLst>
                                    <p:set>
                                      <p:cBhvr>
                                        <p:cTn id="110" dur="1" fill="hold">
                                          <p:stCondLst>
                                            <p:cond delay="0"/>
                                          </p:stCondLst>
                                        </p:cTn>
                                        <p:tgtEl>
                                          <p:spTgt spid="35"/>
                                        </p:tgtEl>
                                        <p:attrNameLst>
                                          <p:attrName>style.visibility</p:attrName>
                                        </p:attrNameLst>
                                      </p:cBhvr>
                                      <p:to>
                                        <p:strVal val="visible"/>
                                      </p:to>
                                    </p:set>
                                    <p:animEffect transition="in" filter="blinds(horizontal)">
                                      <p:cBhvr>
                                        <p:cTn id="111" dur="500"/>
                                        <p:tgtEl>
                                          <p:spTgt spid="35"/>
                                        </p:tgtEl>
                                      </p:cBhvr>
                                    </p:animEffect>
                                  </p:childTnLst>
                                </p:cTn>
                              </p:par>
                            </p:childTnLst>
                          </p:cTn>
                        </p:par>
                      </p:childTnLst>
                    </p:cTn>
                  </p:par>
                  <p:par>
                    <p:cTn id="112" fill="hold">
                      <p:stCondLst>
                        <p:cond delay="indefinite"/>
                      </p:stCondLst>
                      <p:childTnLst>
                        <p:par>
                          <p:cTn id="113" fill="hold">
                            <p:stCondLst>
                              <p:cond delay="0"/>
                            </p:stCondLst>
                            <p:childTnLst>
                              <p:par>
                                <p:cTn id="114" presetID="3" presetClass="entr" presetSubtype="10" fill="hold" grpId="0" nodeType="clickEffect">
                                  <p:stCondLst>
                                    <p:cond delay="0"/>
                                  </p:stCondLst>
                                  <p:childTnLst>
                                    <p:set>
                                      <p:cBhvr>
                                        <p:cTn id="115" dur="1" fill="hold">
                                          <p:stCondLst>
                                            <p:cond delay="0"/>
                                          </p:stCondLst>
                                        </p:cTn>
                                        <p:tgtEl>
                                          <p:spTgt spid="41"/>
                                        </p:tgtEl>
                                        <p:attrNameLst>
                                          <p:attrName>style.visibility</p:attrName>
                                        </p:attrNameLst>
                                      </p:cBhvr>
                                      <p:to>
                                        <p:strVal val="visible"/>
                                      </p:to>
                                    </p:set>
                                    <p:animEffect transition="in" filter="blinds(horizontal)">
                                      <p:cBhvr>
                                        <p:cTn id="116" dur="500"/>
                                        <p:tgtEl>
                                          <p:spTgt spid="41"/>
                                        </p:tgtEl>
                                      </p:cBhvr>
                                    </p:animEffect>
                                  </p:childTnLst>
                                </p:cTn>
                              </p:par>
                            </p:childTnLst>
                          </p:cTn>
                        </p:par>
                      </p:childTnLst>
                    </p:cTn>
                  </p:par>
                  <p:par>
                    <p:cTn id="117" fill="hold">
                      <p:stCondLst>
                        <p:cond delay="indefinite"/>
                      </p:stCondLst>
                      <p:childTnLst>
                        <p:par>
                          <p:cTn id="118" fill="hold">
                            <p:stCondLst>
                              <p:cond delay="0"/>
                            </p:stCondLst>
                            <p:childTnLst>
                              <p:par>
                                <p:cTn id="119" presetID="3" presetClass="entr" presetSubtype="10" fill="hold" grpId="0" nodeType="clickEffect">
                                  <p:stCondLst>
                                    <p:cond delay="0"/>
                                  </p:stCondLst>
                                  <p:childTnLst>
                                    <p:set>
                                      <p:cBhvr>
                                        <p:cTn id="120" dur="1" fill="hold">
                                          <p:stCondLst>
                                            <p:cond delay="0"/>
                                          </p:stCondLst>
                                        </p:cTn>
                                        <p:tgtEl>
                                          <p:spTgt spid="47"/>
                                        </p:tgtEl>
                                        <p:attrNameLst>
                                          <p:attrName>style.visibility</p:attrName>
                                        </p:attrNameLst>
                                      </p:cBhvr>
                                      <p:to>
                                        <p:strVal val="visible"/>
                                      </p:to>
                                    </p:set>
                                    <p:animEffect transition="in" filter="blinds(horizontal)">
                                      <p:cBhvr>
                                        <p:cTn id="121" dur="500"/>
                                        <p:tgtEl>
                                          <p:spTgt spid="47"/>
                                        </p:tgtEl>
                                      </p:cBhvr>
                                    </p:animEffect>
                                  </p:childTnLst>
                                </p:cTn>
                              </p:par>
                            </p:childTnLst>
                          </p:cTn>
                        </p:par>
                      </p:childTnLst>
                    </p:cTn>
                  </p:par>
                  <p:par>
                    <p:cTn id="122" fill="hold">
                      <p:stCondLst>
                        <p:cond delay="indefinite"/>
                      </p:stCondLst>
                      <p:childTnLst>
                        <p:par>
                          <p:cTn id="123" fill="hold">
                            <p:stCondLst>
                              <p:cond delay="0"/>
                            </p:stCondLst>
                            <p:childTnLst>
                              <p:par>
                                <p:cTn id="124" presetID="3" presetClass="entr" presetSubtype="10" fill="hold" grpId="0" nodeType="clickEffect">
                                  <p:stCondLst>
                                    <p:cond delay="0"/>
                                  </p:stCondLst>
                                  <p:childTnLst>
                                    <p:set>
                                      <p:cBhvr>
                                        <p:cTn id="125" dur="1" fill="hold">
                                          <p:stCondLst>
                                            <p:cond delay="0"/>
                                          </p:stCondLst>
                                        </p:cTn>
                                        <p:tgtEl>
                                          <p:spTgt spid="48"/>
                                        </p:tgtEl>
                                        <p:attrNameLst>
                                          <p:attrName>style.visibility</p:attrName>
                                        </p:attrNameLst>
                                      </p:cBhvr>
                                      <p:to>
                                        <p:strVal val="visible"/>
                                      </p:to>
                                    </p:set>
                                    <p:animEffect transition="in" filter="blinds(horizontal)">
                                      <p:cBhvr>
                                        <p:cTn id="126" dur="500"/>
                                        <p:tgtEl>
                                          <p:spTgt spid="48"/>
                                        </p:tgtEl>
                                      </p:cBhvr>
                                    </p:animEffect>
                                  </p:childTnLst>
                                </p:cTn>
                              </p:par>
                            </p:childTnLst>
                          </p:cTn>
                        </p:par>
                      </p:childTnLst>
                    </p:cTn>
                  </p:par>
                  <p:par>
                    <p:cTn id="127" fill="hold">
                      <p:stCondLst>
                        <p:cond delay="indefinite"/>
                      </p:stCondLst>
                      <p:childTnLst>
                        <p:par>
                          <p:cTn id="128" fill="hold">
                            <p:stCondLst>
                              <p:cond delay="0"/>
                            </p:stCondLst>
                            <p:childTnLst>
                              <p:par>
                                <p:cTn id="129" presetID="3" presetClass="entr" presetSubtype="10" fill="hold" nodeType="clickEffect">
                                  <p:stCondLst>
                                    <p:cond delay="0"/>
                                  </p:stCondLst>
                                  <p:childTnLst>
                                    <p:set>
                                      <p:cBhvr>
                                        <p:cTn id="130" dur="1" fill="hold">
                                          <p:stCondLst>
                                            <p:cond delay="0"/>
                                          </p:stCondLst>
                                        </p:cTn>
                                        <p:tgtEl>
                                          <p:spTgt spid="42">
                                            <p:txEl>
                                              <p:pRg st="0" end="0"/>
                                            </p:txEl>
                                          </p:spTgt>
                                        </p:tgtEl>
                                        <p:attrNameLst>
                                          <p:attrName>style.visibility</p:attrName>
                                        </p:attrNameLst>
                                      </p:cBhvr>
                                      <p:to>
                                        <p:strVal val="visible"/>
                                      </p:to>
                                    </p:set>
                                    <p:animEffect transition="in" filter="blinds(horizontal)">
                                      <p:cBhvr>
                                        <p:cTn id="131" dur="500"/>
                                        <p:tgtEl>
                                          <p:spTgt spid="42">
                                            <p:txEl>
                                              <p:pRg st="0" end="0"/>
                                            </p:txEl>
                                          </p:spTgt>
                                        </p:tgtEl>
                                      </p:cBhvr>
                                    </p:animEffect>
                                  </p:childTnLst>
                                </p:cTn>
                              </p:par>
                            </p:childTnLst>
                          </p:cTn>
                        </p:par>
                      </p:childTnLst>
                    </p:cTn>
                  </p:par>
                  <p:par>
                    <p:cTn id="132" fill="hold">
                      <p:stCondLst>
                        <p:cond delay="indefinite"/>
                      </p:stCondLst>
                      <p:childTnLst>
                        <p:par>
                          <p:cTn id="133" fill="hold">
                            <p:stCondLst>
                              <p:cond delay="0"/>
                            </p:stCondLst>
                            <p:childTnLst>
                              <p:par>
                                <p:cTn id="134" presetID="3" presetClass="entr" presetSubtype="10" fill="hold" nodeType="clickEffect">
                                  <p:stCondLst>
                                    <p:cond delay="0"/>
                                  </p:stCondLst>
                                  <p:childTnLst>
                                    <p:set>
                                      <p:cBhvr>
                                        <p:cTn id="135" dur="1" fill="hold">
                                          <p:stCondLst>
                                            <p:cond delay="0"/>
                                          </p:stCondLst>
                                        </p:cTn>
                                        <p:tgtEl>
                                          <p:spTgt spid="42">
                                            <p:txEl>
                                              <p:pRg st="1" end="1"/>
                                            </p:txEl>
                                          </p:spTgt>
                                        </p:tgtEl>
                                        <p:attrNameLst>
                                          <p:attrName>style.visibility</p:attrName>
                                        </p:attrNameLst>
                                      </p:cBhvr>
                                      <p:to>
                                        <p:strVal val="visible"/>
                                      </p:to>
                                    </p:set>
                                    <p:animEffect transition="in" filter="blinds(horizontal)">
                                      <p:cBhvr>
                                        <p:cTn id="136" dur="500"/>
                                        <p:tgtEl>
                                          <p:spTgt spid="42">
                                            <p:txEl>
                                              <p:pRg st="1" end="1"/>
                                            </p:txEl>
                                          </p:spTgt>
                                        </p:tgtEl>
                                      </p:cBhvr>
                                    </p:animEffect>
                                  </p:childTnLst>
                                </p:cTn>
                              </p:par>
                            </p:childTnLst>
                          </p:cTn>
                        </p:par>
                      </p:childTnLst>
                    </p:cTn>
                  </p:par>
                  <p:par>
                    <p:cTn id="137" fill="hold">
                      <p:stCondLst>
                        <p:cond delay="indefinite"/>
                      </p:stCondLst>
                      <p:childTnLst>
                        <p:par>
                          <p:cTn id="138" fill="hold">
                            <p:stCondLst>
                              <p:cond delay="0"/>
                            </p:stCondLst>
                            <p:childTnLst>
                              <p:par>
                                <p:cTn id="139" presetID="3" presetClass="entr" presetSubtype="10" fill="hold" nodeType="clickEffect">
                                  <p:stCondLst>
                                    <p:cond delay="0"/>
                                  </p:stCondLst>
                                  <p:childTnLst>
                                    <p:set>
                                      <p:cBhvr>
                                        <p:cTn id="140" dur="1" fill="hold">
                                          <p:stCondLst>
                                            <p:cond delay="0"/>
                                          </p:stCondLst>
                                        </p:cTn>
                                        <p:tgtEl>
                                          <p:spTgt spid="43">
                                            <p:txEl>
                                              <p:pRg st="0" end="0"/>
                                            </p:txEl>
                                          </p:spTgt>
                                        </p:tgtEl>
                                        <p:attrNameLst>
                                          <p:attrName>style.visibility</p:attrName>
                                        </p:attrNameLst>
                                      </p:cBhvr>
                                      <p:to>
                                        <p:strVal val="visible"/>
                                      </p:to>
                                    </p:set>
                                    <p:animEffect transition="in" filter="blinds(horizontal)">
                                      <p:cBhvr>
                                        <p:cTn id="141" dur="500"/>
                                        <p:tgtEl>
                                          <p:spTgt spid="43">
                                            <p:txEl>
                                              <p:pRg st="0" end="0"/>
                                            </p:txEl>
                                          </p:spTgt>
                                        </p:tgtEl>
                                      </p:cBhvr>
                                    </p:animEffect>
                                  </p:childTnLst>
                                </p:cTn>
                              </p:par>
                            </p:childTnLst>
                          </p:cTn>
                        </p:par>
                      </p:childTnLst>
                    </p:cTn>
                  </p:par>
                  <p:par>
                    <p:cTn id="142" fill="hold">
                      <p:stCondLst>
                        <p:cond delay="indefinite"/>
                      </p:stCondLst>
                      <p:childTnLst>
                        <p:par>
                          <p:cTn id="143" fill="hold">
                            <p:stCondLst>
                              <p:cond delay="0"/>
                            </p:stCondLst>
                            <p:childTnLst>
                              <p:par>
                                <p:cTn id="144" presetID="3" presetClass="entr" presetSubtype="10" fill="hold" nodeType="clickEffect">
                                  <p:stCondLst>
                                    <p:cond delay="0"/>
                                  </p:stCondLst>
                                  <p:childTnLst>
                                    <p:set>
                                      <p:cBhvr>
                                        <p:cTn id="145" dur="1" fill="hold">
                                          <p:stCondLst>
                                            <p:cond delay="0"/>
                                          </p:stCondLst>
                                        </p:cTn>
                                        <p:tgtEl>
                                          <p:spTgt spid="43">
                                            <p:txEl>
                                              <p:pRg st="1" end="1"/>
                                            </p:txEl>
                                          </p:spTgt>
                                        </p:tgtEl>
                                        <p:attrNameLst>
                                          <p:attrName>style.visibility</p:attrName>
                                        </p:attrNameLst>
                                      </p:cBhvr>
                                      <p:to>
                                        <p:strVal val="visible"/>
                                      </p:to>
                                    </p:set>
                                    <p:animEffect transition="in" filter="blinds(horizontal)">
                                      <p:cBhvr>
                                        <p:cTn id="146" dur="500"/>
                                        <p:tgtEl>
                                          <p:spTgt spid="43">
                                            <p:txEl>
                                              <p:pRg st="1" end="1"/>
                                            </p:txEl>
                                          </p:spTgt>
                                        </p:tgtEl>
                                      </p:cBhvr>
                                    </p:animEffect>
                                  </p:childTnLst>
                                </p:cTn>
                              </p:par>
                            </p:childTnLst>
                          </p:cTn>
                        </p:par>
                      </p:childTnLst>
                    </p:cTn>
                  </p:par>
                  <p:par>
                    <p:cTn id="147" fill="hold">
                      <p:stCondLst>
                        <p:cond delay="indefinite"/>
                      </p:stCondLst>
                      <p:childTnLst>
                        <p:par>
                          <p:cTn id="148" fill="hold">
                            <p:stCondLst>
                              <p:cond delay="0"/>
                            </p:stCondLst>
                            <p:childTnLst>
                              <p:par>
                                <p:cTn id="149" presetID="3" presetClass="entr" presetSubtype="10" fill="hold" grpId="0" nodeType="clickEffect">
                                  <p:stCondLst>
                                    <p:cond delay="0"/>
                                  </p:stCondLst>
                                  <p:childTnLst>
                                    <p:set>
                                      <p:cBhvr>
                                        <p:cTn id="150" dur="1" fill="hold">
                                          <p:stCondLst>
                                            <p:cond delay="0"/>
                                          </p:stCondLst>
                                        </p:cTn>
                                        <p:tgtEl>
                                          <p:spTgt spid="45"/>
                                        </p:tgtEl>
                                        <p:attrNameLst>
                                          <p:attrName>style.visibility</p:attrName>
                                        </p:attrNameLst>
                                      </p:cBhvr>
                                      <p:to>
                                        <p:strVal val="visible"/>
                                      </p:to>
                                    </p:set>
                                    <p:animEffect transition="in" filter="blinds(horizontal)">
                                      <p:cBhvr>
                                        <p:cTn id="151" dur="500"/>
                                        <p:tgtEl>
                                          <p:spTgt spid="45"/>
                                        </p:tgtEl>
                                      </p:cBhvr>
                                    </p:animEffect>
                                  </p:childTnLst>
                                </p:cTn>
                              </p:par>
                            </p:childTnLst>
                          </p:cTn>
                        </p:par>
                      </p:childTnLst>
                    </p:cTn>
                  </p:par>
                  <p:par>
                    <p:cTn id="152" fill="hold">
                      <p:stCondLst>
                        <p:cond delay="indefinite"/>
                      </p:stCondLst>
                      <p:childTnLst>
                        <p:par>
                          <p:cTn id="153" fill="hold">
                            <p:stCondLst>
                              <p:cond delay="0"/>
                            </p:stCondLst>
                            <p:childTnLst>
                              <p:par>
                                <p:cTn id="154" presetID="3" presetClass="entr" presetSubtype="10" fill="hold" grpId="0" nodeType="clickEffect">
                                  <p:stCondLst>
                                    <p:cond delay="0"/>
                                  </p:stCondLst>
                                  <p:childTnLst>
                                    <p:set>
                                      <p:cBhvr>
                                        <p:cTn id="155" dur="1" fill="hold">
                                          <p:stCondLst>
                                            <p:cond delay="0"/>
                                          </p:stCondLst>
                                        </p:cTn>
                                        <p:tgtEl>
                                          <p:spTgt spid="49"/>
                                        </p:tgtEl>
                                        <p:attrNameLst>
                                          <p:attrName>style.visibility</p:attrName>
                                        </p:attrNameLst>
                                      </p:cBhvr>
                                      <p:to>
                                        <p:strVal val="visible"/>
                                      </p:to>
                                    </p:set>
                                    <p:animEffect transition="in" filter="blinds(horizontal)">
                                      <p:cBhvr>
                                        <p:cTn id="156" dur="500"/>
                                        <p:tgtEl>
                                          <p:spTgt spid="49"/>
                                        </p:tgtEl>
                                      </p:cBhvr>
                                    </p:animEffect>
                                  </p:childTnLst>
                                </p:cTn>
                              </p:par>
                            </p:childTnLst>
                          </p:cTn>
                        </p:par>
                      </p:childTnLst>
                    </p:cTn>
                  </p:par>
                  <p:par>
                    <p:cTn id="157" fill="hold">
                      <p:stCondLst>
                        <p:cond delay="indefinite"/>
                      </p:stCondLst>
                      <p:childTnLst>
                        <p:par>
                          <p:cTn id="158" fill="hold">
                            <p:stCondLst>
                              <p:cond delay="0"/>
                            </p:stCondLst>
                            <p:childTnLst>
                              <p:par>
                                <p:cTn id="159" presetID="3" presetClass="entr" presetSubtype="10" fill="hold" grpId="0" nodeType="clickEffect">
                                  <p:stCondLst>
                                    <p:cond delay="0"/>
                                  </p:stCondLst>
                                  <p:childTnLst>
                                    <p:set>
                                      <p:cBhvr>
                                        <p:cTn id="160" dur="1" fill="hold">
                                          <p:stCondLst>
                                            <p:cond delay="0"/>
                                          </p:stCondLst>
                                        </p:cTn>
                                        <p:tgtEl>
                                          <p:spTgt spid="50"/>
                                        </p:tgtEl>
                                        <p:attrNameLst>
                                          <p:attrName>style.visibility</p:attrName>
                                        </p:attrNameLst>
                                      </p:cBhvr>
                                      <p:to>
                                        <p:strVal val="visible"/>
                                      </p:to>
                                    </p:set>
                                    <p:animEffect transition="in" filter="blinds(horizontal)">
                                      <p:cBhvr>
                                        <p:cTn id="161" dur="500"/>
                                        <p:tgtEl>
                                          <p:spTgt spid="50"/>
                                        </p:tgtEl>
                                      </p:cBhvr>
                                    </p:animEffect>
                                  </p:childTnLst>
                                </p:cTn>
                              </p:par>
                            </p:childTnLst>
                          </p:cTn>
                        </p:par>
                      </p:childTnLst>
                    </p:cTn>
                  </p:par>
                  <p:par>
                    <p:cTn id="162" fill="hold">
                      <p:stCondLst>
                        <p:cond delay="indefinite"/>
                      </p:stCondLst>
                      <p:childTnLst>
                        <p:par>
                          <p:cTn id="163" fill="hold">
                            <p:stCondLst>
                              <p:cond delay="0"/>
                            </p:stCondLst>
                            <p:childTnLst>
                              <p:par>
                                <p:cTn id="164" presetID="3" presetClass="entr" presetSubtype="10" fill="hold" grpId="0" nodeType="clickEffect">
                                  <p:stCondLst>
                                    <p:cond delay="0"/>
                                  </p:stCondLst>
                                  <p:childTnLst>
                                    <p:set>
                                      <p:cBhvr>
                                        <p:cTn id="165" dur="1" fill="hold">
                                          <p:stCondLst>
                                            <p:cond delay="0"/>
                                          </p:stCondLst>
                                        </p:cTn>
                                        <p:tgtEl>
                                          <p:spTgt spid="46"/>
                                        </p:tgtEl>
                                        <p:attrNameLst>
                                          <p:attrName>style.visibility</p:attrName>
                                        </p:attrNameLst>
                                      </p:cBhvr>
                                      <p:to>
                                        <p:strVal val="visible"/>
                                      </p:to>
                                    </p:set>
                                    <p:animEffect transition="in" filter="blinds(horizontal)">
                                      <p:cBhvr>
                                        <p:cTn id="166" dur="500"/>
                                        <p:tgtEl>
                                          <p:spTgt spid="46"/>
                                        </p:tgtEl>
                                      </p:cBhvr>
                                    </p:animEffect>
                                  </p:childTnLst>
                                </p:cTn>
                              </p:par>
                            </p:childTnLst>
                          </p:cTn>
                        </p:par>
                      </p:childTnLst>
                    </p:cTn>
                  </p:par>
                  <p:par>
                    <p:cTn id="167" fill="hold">
                      <p:stCondLst>
                        <p:cond delay="indefinite"/>
                      </p:stCondLst>
                      <p:childTnLst>
                        <p:par>
                          <p:cTn id="168" fill="hold">
                            <p:stCondLst>
                              <p:cond delay="0"/>
                            </p:stCondLst>
                            <p:childTnLst>
                              <p:par>
                                <p:cTn id="169" presetID="3" presetClass="entr" presetSubtype="10" fill="hold" grpId="0" nodeType="clickEffect">
                                  <p:stCondLst>
                                    <p:cond delay="0"/>
                                  </p:stCondLst>
                                  <p:childTnLst>
                                    <p:set>
                                      <p:cBhvr>
                                        <p:cTn id="170" dur="1" fill="hold">
                                          <p:stCondLst>
                                            <p:cond delay="0"/>
                                          </p:stCondLst>
                                        </p:cTn>
                                        <p:tgtEl>
                                          <p:spTgt spid="51"/>
                                        </p:tgtEl>
                                        <p:attrNameLst>
                                          <p:attrName>style.visibility</p:attrName>
                                        </p:attrNameLst>
                                      </p:cBhvr>
                                      <p:to>
                                        <p:strVal val="visible"/>
                                      </p:to>
                                    </p:set>
                                    <p:animEffect transition="in" filter="blinds(horizontal)">
                                      <p:cBhvr>
                                        <p:cTn id="171" dur="5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9" grpId="0" animBg="1"/>
      <p:bldP spid="20" grpId="0" animBg="1"/>
      <p:bldP spid="21" grpId="0" animBg="1"/>
      <p:bldP spid="22" grpId="0" animBg="1"/>
      <p:bldP spid="24" grpId="0"/>
      <p:bldP spid="26" grpId="0"/>
      <p:bldP spid="28" grpId="0"/>
      <p:bldP spid="29" grpId="0"/>
      <p:bldP spid="30" grpId="0"/>
      <p:bldP spid="31" grpId="0"/>
      <p:bldP spid="33" grpId="0"/>
      <p:bldP spid="35" grpId="0"/>
      <p:bldP spid="36" grpId="0"/>
      <p:bldP spid="37" grpId="0"/>
      <p:bldP spid="38" grpId="0"/>
      <p:bldP spid="39" grpId="0"/>
      <p:bldP spid="40" grpId="0"/>
      <p:bldP spid="41" grpId="0"/>
      <p:bldP spid="45" grpId="0"/>
      <p:bldP spid="46" grpId="0"/>
      <p:bldP spid="47" grpId="0" animBg="1"/>
      <p:bldP spid="48" grpId="0"/>
      <p:bldP spid="49" grpId="0" animBg="1"/>
      <p:bldP spid="50" grpId="0"/>
      <p:bldP spid="51"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020" y="1600200"/>
            <a:ext cx="3788979" cy="5105400"/>
          </a:xfrm>
        </p:spPr>
        <p:txBody>
          <a:bodyPr>
            <a:normAutofit fontScale="92500" lnSpcReduction="20000"/>
          </a:bodyPr>
          <a:lstStyle/>
          <a:p>
            <a:pPr marL="0" indent="0" algn="ctr">
              <a:buNone/>
            </a:pPr>
            <a:r>
              <a:rPr lang="en-GB" sz="1400" b="1" dirty="0">
                <a:latin typeface="Comic Sans MS" pitchFamily="66" charset="0"/>
              </a:rPr>
              <a:t>You can solve problems relating to successive impacts involving three particles, or two particles and a smooth plane surface by considering each collision separately. You can also solve problems relating to successive bounces on a horizontal plane.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Three spheres A, B and C have masses 1kg, 2kg and 3kg respectively. They are moving along the same straight horizontal plane with A following B, which is following C. The initial velocities of A, B and C are 7ms</a:t>
            </a:r>
            <a:r>
              <a:rPr lang="en-GB" sz="1400" baseline="30000" dirty="0">
                <a:latin typeface="Comic Sans MS" pitchFamily="66" charset="0"/>
              </a:rPr>
              <a:t>-1</a:t>
            </a:r>
            <a:r>
              <a:rPr lang="en-GB" sz="1400" dirty="0">
                <a:latin typeface="Comic Sans MS" pitchFamily="66" charset="0"/>
              </a:rPr>
              <a:t>, 3ms</a:t>
            </a:r>
            <a:r>
              <a:rPr lang="en-GB" sz="1400" baseline="30000" dirty="0">
                <a:latin typeface="Comic Sans MS" pitchFamily="66" charset="0"/>
              </a:rPr>
              <a:t>-1</a:t>
            </a:r>
            <a:r>
              <a:rPr lang="en-GB" sz="1400" dirty="0">
                <a:latin typeface="Comic Sans MS" pitchFamily="66" charset="0"/>
              </a:rPr>
              <a:t> and 1ms</a:t>
            </a:r>
            <a:r>
              <a:rPr lang="en-GB" sz="1400" baseline="30000" dirty="0">
                <a:latin typeface="Comic Sans MS" pitchFamily="66" charset="0"/>
              </a:rPr>
              <a:t>-1</a:t>
            </a:r>
            <a:r>
              <a:rPr lang="en-GB" sz="1400" dirty="0">
                <a:latin typeface="Comic Sans MS" pitchFamily="66" charset="0"/>
              </a:rPr>
              <a:t> in the direction ABC. Sphere A collides with sphere B then sphere B collides with sphere C. The coefficient of restitution between A and B is </a:t>
            </a:r>
            <a:r>
              <a:rPr lang="en-GB" sz="1400" baseline="30000" dirty="0">
                <a:latin typeface="Comic Sans MS" pitchFamily="66" charset="0"/>
              </a:rPr>
              <a:t>1</a:t>
            </a:r>
            <a:r>
              <a:rPr lang="en-GB" sz="1400" dirty="0">
                <a:latin typeface="Comic Sans MS" pitchFamily="66" charset="0"/>
              </a:rPr>
              <a:t>/</a:t>
            </a:r>
            <a:r>
              <a:rPr lang="en-GB" sz="1400" baseline="-25000" dirty="0">
                <a:latin typeface="Comic Sans MS" pitchFamily="66" charset="0"/>
              </a:rPr>
              <a:t>2</a:t>
            </a:r>
            <a:r>
              <a:rPr lang="en-GB" sz="1400" dirty="0">
                <a:latin typeface="Comic Sans MS" pitchFamily="66" charset="0"/>
              </a:rPr>
              <a:t> and between B and C is </a:t>
            </a:r>
            <a:r>
              <a:rPr lang="en-GB" sz="1400" baseline="30000" dirty="0">
                <a:latin typeface="Comic Sans MS" pitchFamily="66" charset="0"/>
              </a:rPr>
              <a:t>1</a:t>
            </a:r>
            <a:r>
              <a:rPr lang="en-GB" sz="1400" dirty="0">
                <a:latin typeface="Comic Sans MS" pitchFamily="66" charset="0"/>
              </a:rPr>
              <a:t>/</a:t>
            </a:r>
            <a:r>
              <a:rPr lang="en-GB" sz="1400" baseline="-25000" dirty="0">
                <a:latin typeface="Comic Sans MS" pitchFamily="66" charset="0"/>
              </a:rPr>
              <a:t>4</a:t>
            </a:r>
          </a:p>
          <a:p>
            <a:pPr marL="0" indent="0" algn="ctr">
              <a:buNone/>
            </a:pPr>
            <a:endParaRPr lang="en-GB" sz="1400" dirty="0">
              <a:latin typeface="Comic Sans MS" pitchFamily="66" charset="0"/>
            </a:endParaRPr>
          </a:p>
          <a:p>
            <a:pPr algn="ctr">
              <a:buAutoNum type="alphaLcParenR"/>
            </a:pPr>
            <a:r>
              <a:rPr lang="en-GB" sz="1400" dirty="0">
                <a:latin typeface="Comic Sans MS" pitchFamily="66" charset="0"/>
              </a:rPr>
              <a:t>Find the velocities of the 3 spheres after both collisions have taken place</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b) Explain how you know that there will be a further collision between A and B</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sym typeface="Wingdings" pitchFamily="2" charset="2"/>
              </a:rPr>
              <a:t> Consider each collision separately, drawing diagrams each time.</a:t>
            </a:r>
            <a:endParaRPr lang="en-GB" sz="1400" dirty="0">
              <a:latin typeface="Comic Sans MS" pitchFamily="66" charset="0"/>
            </a:endParaRPr>
          </a:p>
        </p:txBody>
      </p:sp>
      <p:sp>
        <p:nvSpPr>
          <p:cNvPr id="4" name="TextBox 3"/>
          <p:cNvSpPr txBox="1"/>
          <p:nvPr/>
        </p:nvSpPr>
        <p:spPr>
          <a:xfrm>
            <a:off x="8695641" y="6519446"/>
            <a:ext cx="457176" cy="338554"/>
          </a:xfrm>
          <a:prstGeom prst="rect">
            <a:avLst/>
          </a:prstGeom>
          <a:noFill/>
        </p:spPr>
        <p:txBody>
          <a:bodyPr wrap="none" rtlCol="0">
            <a:spAutoFit/>
          </a:bodyPr>
          <a:lstStyle/>
          <a:p>
            <a:pPr algn="ctr"/>
            <a:r>
              <a:rPr lang="en-GB" sz="1600" dirty="0">
                <a:latin typeface="Comic Sans MS" pitchFamily="66" charset="0"/>
              </a:rPr>
              <a:t>4D</a:t>
            </a:r>
          </a:p>
        </p:txBody>
      </p:sp>
      <p:cxnSp>
        <p:nvCxnSpPr>
          <p:cNvPr id="11" name="Straight Connector 10"/>
          <p:cNvCxnSpPr/>
          <p:nvPr/>
        </p:nvCxnSpPr>
        <p:spPr>
          <a:xfrm>
            <a:off x="3962400" y="17526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962400" y="20574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962400" y="1752600"/>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14" name="TextBox 13"/>
          <p:cNvSpPr txBox="1"/>
          <p:nvPr/>
        </p:nvSpPr>
        <p:spPr>
          <a:xfrm>
            <a:off x="5486400" y="1752600"/>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15" name="Straight Connector 14"/>
          <p:cNvCxnSpPr/>
          <p:nvPr/>
        </p:nvCxnSpPr>
        <p:spPr>
          <a:xfrm>
            <a:off x="5486400" y="17526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010400" y="17526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486400" y="17526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962400" y="17526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4191000" y="24384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4953000" y="24384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5715000" y="24384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477000" y="24384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3" name="Straight Arrow Connector 22"/>
          <p:cNvCxnSpPr/>
          <p:nvPr/>
        </p:nvCxnSpPr>
        <p:spPr>
          <a:xfrm>
            <a:off x="4114800" y="23622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191000" y="2057400"/>
            <a:ext cx="293670" cy="307777"/>
          </a:xfrm>
          <a:prstGeom prst="rect">
            <a:avLst/>
          </a:prstGeom>
          <a:noFill/>
        </p:spPr>
        <p:txBody>
          <a:bodyPr wrap="none" rtlCol="0">
            <a:spAutoFit/>
          </a:bodyPr>
          <a:lstStyle/>
          <a:p>
            <a:pPr algn="ctr"/>
            <a:r>
              <a:rPr lang="en-GB" sz="1400" dirty="0">
                <a:latin typeface="Comic Sans MS" pitchFamily="66" charset="0"/>
              </a:rPr>
              <a:t>7</a:t>
            </a:r>
          </a:p>
        </p:txBody>
      </p:sp>
      <p:cxnSp>
        <p:nvCxnSpPr>
          <p:cNvPr id="25" name="Straight Arrow Connector 24"/>
          <p:cNvCxnSpPr/>
          <p:nvPr/>
        </p:nvCxnSpPr>
        <p:spPr>
          <a:xfrm>
            <a:off x="6400800" y="23622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6485015" y="2057400"/>
            <a:ext cx="277640" cy="307777"/>
          </a:xfrm>
          <a:prstGeom prst="rect">
            <a:avLst/>
          </a:prstGeom>
          <a:noFill/>
        </p:spPr>
        <p:txBody>
          <a:bodyPr wrap="none" rtlCol="0">
            <a:spAutoFit/>
          </a:bodyPr>
          <a:lstStyle/>
          <a:p>
            <a:pPr algn="ctr"/>
            <a:r>
              <a:rPr lang="en-GB" sz="1400" dirty="0">
                <a:latin typeface="Comic Sans MS" pitchFamily="66" charset="0"/>
              </a:rPr>
              <a:t>y</a:t>
            </a:r>
            <a:endParaRPr lang="en-GB" sz="1400" baseline="-25000" dirty="0">
              <a:latin typeface="Comic Sans MS" pitchFamily="66" charset="0"/>
            </a:endParaRPr>
          </a:p>
        </p:txBody>
      </p:sp>
      <p:cxnSp>
        <p:nvCxnSpPr>
          <p:cNvPr id="27" name="Straight Connector 26"/>
          <p:cNvCxnSpPr/>
          <p:nvPr/>
        </p:nvCxnSpPr>
        <p:spPr>
          <a:xfrm>
            <a:off x="3962400" y="30480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114800" y="2438400"/>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29" name="TextBox 28"/>
          <p:cNvSpPr txBox="1"/>
          <p:nvPr/>
        </p:nvSpPr>
        <p:spPr>
          <a:xfrm>
            <a:off x="5638800" y="2438400"/>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30" name="TextBox 29"/>
          <p:cNvSpPr txBox="1"/>
          <p:nvPr/>
        </p:nvSpPr>
        <p:spPr>
          <a:xfrm>
            <a:off x="4876800" y="2438400"/>
            <a:ext cx="457200" cy="307777"/>
          </a:xfrm>
          <a:prstGeom prst="rect">
            <a:avLst/>
          </a:prstGeom>
          <a:noFill/>
        </p:spPr>
        <p:txBody>
          <a:bodyPr wrap="square" rtlCol="0">
            <a:spAutoFit/>
          </a:bodyPr>
          <a:lstStyle/>
          <a:p>
            <a:pPr algn="ctr"/>
            <a:r>
              <a:rPr lang="en-GB" sz="1400" dirty="0">
                <a:latin typeface="Comic Sans MS" pitchFamily="66" charset="0"/>
              </a:rPr>
              <a:t>B</a:t>
            </a:r>
          </a:p>
        </p:txBody>
      </p:sp>
      <p:sp>
        <p:nvSpPr>
          <p:cNvPr id="31" name="TextBox 30"/>
          <p:cNvSpPr txBox="1"/>
          <p:nvPr/>
        </p:nvSpPr>
        <p:spPr>
          <a:xfrm>
            <a:off x="6400800" y="2438400"/>
            <a:ext cx="457200" cy="307777"/>
          </a:xfrm>
          <a:prstGeom prst="rect">
            <a:avLst/>
          </a:prstGeom>
          <a:noFill/>
        </p:spPr>
        <p:txBody>
          <a:bodyPr wrap="square" rtlCol="0">
            <a:spAutoFit/>
          </a:bodyPr>
          <a:lstStyle/>
          <a:p>
            <a:pPr algn="ctr"/>
            <a:r>
              <a:rPr lang="en-GB" sz="1400" dirty="0">
                <a:latin typeface="Comic Sans MS" pitchFamily="66" charset="0"/>
              </a:rPr>
              <a:t>B</a:t>
            </a:r>
          </a:p>
        </p:txBody>
      </p:sp>
      <p:cxnSp>
        <p:nvCxnSpPr>
          <p:cNvPr id="32" name="Straight Arrow Connector 31"/>
          <p:cNvCxnSpPr/>
          <p:nvPr/>
        </p:nvCxnSpPr>
        <p:spPr>
          <a:xfrm>
            <a:off x="4876800" y="23622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4953000" y="2057400"/>
            <a:ext cx="293670" cy="307777"/>
          </a:xfrm>
          <a:prstGeom prst="rect">
            <a:avLst/>
          </a:prstGeom>
          <a:noFill/>
        </p:spPr>
        <p:txBody>
          <a:bodyPr wrap="none" rtlCol="0">
            <a:spAutoFit/>
          </a:bodyPr>
          <a:lstStyle/>
          <a:p>
            <a:pPr algn="ctr"/>
            <a:r>
              <a:rPr lang="en-GB" sz="1400" dirty="0">
                <a:latin typeface="Comic Sans MS" pitchFamily="66" charset="0"/>
              </a:rPr>
              <a:t>3</a:t>
            </a:r>
          </a:p>
        </p:txBody>
      </p:sp>
      <p:cxnSp>
        <p:nvCxnSpPr>
          <p:cNvPr id="34" name="Straight Arrow Connector 33"/>
          <p:cNvCxnSpPr/>
          <p:nvPr/>
        </p:nvCxnSpPr>
        <p:spPr>
          <a:xfrm>
            <a:off x="5638800" y="23622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5716603" y="2057400"/>
            <a:ext cx="290465" cy="307777"/>
          </a:xfrm>
          <a:prstGeom prst="rect">
            <a:avLst/>
          </a:prstGeom>
          <a:noFill/>
        </p:spPr>
        <p:txBody>
          <a:bodyPr wrap="none" rtlCol="0">
            <a:spAutoFit/>
          </a:bodyPr>
          <a:lstStyle/>
          <a:p>
            <a:pPr algn="ctr"/>
            <a:r>
              <a:rPr lang="en-GB" sz="1400" dirty="0">
                <a:latin typeface="Comic Sans MS" pitchFamily="66" charset="0"/>
              </a:rPr>
              <a:t>x</a:t>
            </a:r>
            <a:endParaRPr lang="en-GB" sz="1400" baseline="-25000" dirty="0">
              <a:latin typeface="Comic Sans MS" pitchFamily="66" charset="0"/>
            </a:endParaRPr>
          </a:p>
        </p:txBody>
      </p:sp>
      <p:sp>
        <p:nvSpPr>
          <p:cNvPr id="36" name="TextBox 35"/>
          <p:cNvSpPr txBox="1"/>
          <p:nvPr/>
        </p:nvSpPr>
        <p:spPr>
          <a:xfrm>
            <a:off x="4209320" y="2743200"/>
            <a:ext cx="264816" cy="307777"/>
          </a:xfrm>
          <a:prstGeom prst="rect">
            <a:avLst/>
          </a:prstGeom>
          <a:noFill/>
        </p:spPr>
        <p:txBody>
          <a:bodyPr wrap="none" rtlCol="0">
            <a:spAutoFit/>
          </a:bodyPr>
          <a:lstStyle/>
          <a:p>
            <a:pPr algn="ctr"/>
            <a:r>
              <a:rPr lang="en-GB" sz="1400" dirty="0">
                <a:latin typeface="Comic Sans MS" pitchFamily="66" charset="0"/>
              </a:rPr>
              <a:t>1</a:t>
            </a:r>
          </a:p>
        </p:txBody>
      </p:sp>
      <p:sp>
        <p:nvSpPr>
          <p:cNvPr id="37" name="TextBox 36"/>
          <p:cNvSpPr txBox="1"/>
          <p:nvPr/>
        </p:nvSpPr>
        <p:spPr>
          <a:xfrm>
            <a:off x="5733320" y="2743200"/>
            <a:ext cx="264816" cy="307777"/>
          </a:xfrm>
          <a:prstGeom prst="rect">
            <a:avLst/>
          </a:prstGeom>
          <a:noFill/>
        </p:spPr>
        <p:txBody>
          <a:bodyPr wrap="none" rtlCol="0">
            <a:spAutoFit/>
          </a:bodyPr>
          <a:lstStyle/>
          <a:p>
            <a:pPr algn="ctr"/>
            <a:r>
              <a:rPr lang="en-GB" sz="1400" dirty="0">
                <a:latin typeface="Comic Sans MS" pitchFamily="66" charset="0"/>
              </a:rPr>
              <a:t>1</a:t>
            </a:r>
          </a:p>
        </p:txBody>
      </p:sp>
      <p:sp>
        <p:nvSpPr>
          <p:cNvPr id="38" name="TextBox 37"/>
          <p:cNvSpPr txBox="1"/>
          <p:nvPr/>
        </p:nvSpPr>
        <p:spPr>
          <a:xfrm>
            <a:off x="4956893" y="2743200"/>
            <a:ext cx="293670" cy="307777"/>
          </a:xfrm>
          <a:prstGeom prst="rect">
            <a:avLst/>
          </a:prstGeom>
          <a:noFill/>
        </p:spPr>
        <p:txBody>
          <a:bodyPr wrap="none" rtlCol="0">
            <a:spAutoFit/>
          </a:bodyPr>
          <a:lstStyle/>
          <a:p>
            <a:pPr algn="ctr"/>
            <a:r>
              <a:rPr lang="en-GB" sz="1400" dirty="0">
                <a:latin typeface="Comic Sans MS" pitchFamily="66" charset="0"/>
              </a:rPr>
              <a:t>2</a:t>
            </a:r>
          </a:p>
        </p:txBody>
      </p:sp>
      <p:sp>
        <p:nvSpPr>
          <p:cNvPr id="39" name="TextBox 38"/>
          <p:cNvSpPr txBox="1"/>
          <p:nvPr/>
        </p:nvSpPr>
        <p:spPr>
          <a:xfrm>
            <a:off x="6480893" y="2743200"/>
            <a:ext cx="293670" cy="307777"/>
          </a:xfrm>
          <a:prstGeom prst="rect">
            <a:avLst/>
          </a:prstGeom>
          <a:noFill/>
        </p:spPr>
        <p:txBody>
          <a:bodyPr wrap="none" rtlCol="0">
            <a:spAutoFit/>
          </a:bodyPr>
          <a:lstStyle/>
          <a:p>
            <a:pPr algn="ctr"/>
            <a:r>
              <a:rPr lang="en-GB" sz="1400" dirty="0">
                <a:latin typeface="Comic Sans MS" pitchFamily="66" charset="0"/>
              </a:rPr>
              <a:t>2</a:t>
            </a:r>
          </a:p>
        </p:txBody>
      </p:sp>
      <p:sp>
        <p:nvSpPr>
          <p:cNvPr id="40" name="TextBox 39"/>
          <p:cNvSpPr txBox="1"/>
          <p:nvPr/>
        </p:nvSpPr>
        <p:spPr>
          <a:xfrm>
            <a:off x="3962400" y="1371600"/>
            <a:ext cx="2953053" cy="307777"/>
          </a:xfrm>
          <a:prstGeom prst="rect">
            <a:avLst/>
          </a:prstGeom>
          <a:noFill/>
        </p:spPr>
        <p:txBody>
          <a:bodyPr wrap="none" rtlCol="0">
            <a:spAutoFit/>
          </a:bodyPr>
          <a:lstStyle/>
          <a:p>
            <a:r>
              <a:rPr lang="en-GB" sz="1400" u="sng" dirty="0">
                <a:latin typeface="Comic Sans MS" pitchFamily="66" charset="0"/>
              </a:rPr>
              <a:t>Sphere A colliding with Sphere B</a:t>
            </a:r>
          </a:p>
        </p:txBody>
      </p:sp>
      <mc:AlternateContent xmlns:mc="http://schemas.openxmlformats.org/markup-compatibility/2006" xmlns:a14="http://schemas.microsoft.com/office/drawing/2010/main">
        <mc:Choice Requires="a14">
          <p:sp>
            <p:nvSpPr>
              <p:cNvPr id="51" name="TextBox 50"/>
              <p:cNvSpPr txBox="1"/>
              <p:nvPr/>
            </p:nvSpPr>
            <p:spPr>
              <a:xfrm>
                <a:off x="7391400" y="1752600"/>
                <a:ext cx="1092094"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2=</m:t>
                      </m:r>
                      <m:r>
                        <a:rPr lang="en-GB" sz="1600" b="0" i="1" smtClean="0">
                          <a:solidFill>
                            <a:srgbClr val="FF0000"/>
                          </a:solidFill>
                          <a:latin typeface="Cambria Math"/>
                        </a:rPr>
                        <m:t>𝑦</m:t>
                      </m:r>
                      <m:r>
                        <a:rPr lang="en-GB" sz="1600" i="1">
                          <a:solidFill>
                            <a:srgbClr val="FF0000"/>
                          </a:solidFill>
                          <a:latin typeface="Cambria Math"/>
                        </a:rPr>
                        <m:t>−</m:t>
                      </m:r>
                      <m:r>
                        <a:rPr lang="en-GB" sz="1600" b="0" i="1" smtClean="0">
                          <a:solidFill>
                            <a:srgbClr val="FF0000"/>
                          </a:solidFill>
                          <a:latin typeface="Cambria Math"/>
                        </a:rPr>
                        <m:t>𝑥</m:t>
                      </m:r>
                    </m:oMath>
                  </m:oMathPara>
                </a14:m>
                <a:endParaRPr lang="en-GB" sz="1600" dirty="0">
                  <a:solidFill>
                    <a:srgbClr val="FF0000"/>
                  </a:solidFill>
                </a:endParaRPr>
              </a:p>
            </p:txBody>
          </p:sp>
        </mc:Choice>
        <mc:Fallback xmlns="">
          <p:sp>
            <p:nvSpPr>
              <p:cNvPr id="51" name="TextBox 50"/>
              <p:cNvSpPr txBox="1">
                <a:spLocks noRot="1" noChangeAspect="1" noMove="1" noResize="1" noEditPoints="1" noAdjustHandles="1" noChangeArrowheads="1" noChangeShapeType="1" noTextEdit="1"/>
              </p:cNvSpPr>
              <p:nvPr/>
            </p:nvSpPr>
            <p:spPr>
              <a:xfrm>
                <a:off x="7391400" y="1752600"/>
                <a:ext cx="1092094" cy="338554"/>
              </a:xfrm>
              <a:prstGeom prst="rect">
                <a:avLst/>
              </a:prstGeom>
              <a:blipFill rotWithShape="1">
                <a:blip r:embed="rId9"/>
                <a:stretch>
                  <a:fillRect b="-181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2" name="TextBox 51"/>
              <p:cNvSpPr txBox="1"/>
              <p:nvPr/>
            </p:nvSpPr>
            <p:spPr>
              <a:xfrm>
                <a:off x="4267200" y="3276600"/>
                <a:ext cx="2581924"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i="1" smtClean="0">
                              <a:latin typeface="Cambria Math" panose="02040503050406030204" pitchFamily="18" charset="0"/>
                            </a:rPr>
                          </m:ctrlPr>
                        </m:sSubPr>
                        <m:e>
                          <m:r>
                            <a:rPr lang="en-GB" sz="1400" b="0" i="1" smtClean="0">
                              <a:latin typeface="Cambria Math"/>
                            </a:rPr>
                            <m:t>𝑚</m:t>
                          </m:r>
                        </m:e>
                        <m:sub>
                          <m:r>
                            <a:rPr lang="en-GB" sz="1400" b="0" i="1" smtClean="0">
                              <a:latin typeface="Cambria Math"/>
                            </a:rPr>
                            <m:t>1</m:t>
                          </m:r>
                        </m:sub>
                      </m:sSub>
                      <m:sSub>
                        <m:sSubPr>
                          <m:ctrlPr>
                            <a:rPr lang="en-GB" sz="1400" i="1" smtClean="0">
                              <a:latin typeface="Cambria Math" panose="02040503050406030204" pitchFamily="18" charset="0"/>
                            </a:rPr>
                          </m:ctrlPr>
                        </m:sSubPr>
                        <m:e>
                          <m:r>
                            <a:rPr lang="en-GB" sz="1400" b="1" i="1" smtClean="0">
                              <a:latin typeface="Cambria Math"/>
                            </a:rPr>
                            <m:t>𝒖</m:t>
                          </m:r>
                        </m:e>
                        <m:sub>
                          <m:r>
                            <a:rPr lang="en-GB" sz="1400" b="0" i="1" smtClean="0">
                              <a:latin typeface="Cambria Math"/>
                            </a:rPr>
                            <m:t>1</m:t>
                          </m:r>
                        </m:sub>
                      </m:sSub>
                      <m:r>
                        <a:rPr lang="en-GB" sz="1400" b="0" i="1" smtClean="0">
                          <a:latin typeface="Cambria Math"/>
                        </a:rPr>
                        <m:t>+</m:t>
                      </m:r>
                      <m:sSub>
                        <m:sSubPr>
                          <m:ctrlPr>
                            <a:rPr lang="en-GB" sz="1400" b="0" i="1" smtClean="0">
                              <a:latin typeface="Cambria Math" panose="02040503050406030204" pitchFamily="18" charset="0"/>
                            </a:rPr>
                          </m:ctrlPr>
                        </m:sSubPr>
                        <m:e>
                          <m:r>
                            <a:rPr lang="en-GB" sz="1400" b="0" i="1" smtClean="0">
                              <a:latin typeface="Cambria Math"/>
                            </a:rPr>
                            <m:t>𝑚</m:t>
                          </m:r>
                        </m:e>
                        <m:sub>
                          <m:r>
                            <a:rPr lang="en-GB" sz="1400" b="0" i="1" smtClean="0">
                              <a:latin typeface="Cambria Math"/>
                            </a:rPr>
                            <m:t>2</m:t>
                          </m:r>
                        </m:sub>
                      </m:sSub>
                      <m:sSub>
                        <m:sSubPr>
                          <m:ctrlPr>
                            <a:rPr lang="en-GB" sz="1400" b="0" i="1" smtClean="0">
                              <a:latin typeface="Cambria Math" panose="02040503050406030204" pitchFamily="18" charset="0"/>
                            </a:rPr>
                          </m:ctrlPr>
                        </m:sSubPr>
                        <m:e>
                          <m:r>
                            <a:rPr lang="en-GB" sz="1400" b="1" i="1" smtClean="0">
                              <a:latin typeface="Cambria Math"/>
                            </a:rPr>
                            <m:t>𝒖</m:t>
                          </m:r>
                        </m:e>
                        <m:sub>
                          <m:r>
                            <a:rPr lang="en-GB" sz="1400" b="0" i="1" smtClean="0">
                              <a:latin typeface="Cambria Math"/>
                            </a:rPr>
                            <m:t>2</m:t>
                          </m:r>
                        </m:sub>
                      </m:sSub>
                      <m:r>
                        <a:rPr lang="en-GB" sz="1400" b="0" i="1" smtClean="0">
                          <a:latin typeface="Cambria Math"/>
                        </a:rPr>
                        <m:t>=</m:t>
                      </m:r>
                      <m:sSub>
                        <m:sSubPr>
                          <m:ctrlPr>
                            <a:rPr lang="en-GB" sz="1400" b="0" i="1" smtClean="0">
                              <a:latin typeface="Cambria Math" panose="02040503050406030204" pitchFamily="18" charset="0"/>
                            </a:rPr>
                          </m:ctrlPr>
                        </m:sSubPr>
                        <m:e>
                          <m:r>
                            <a:rPr lang="en-GB" sz="1400" b="0" i="1" smtClean="0">
                              <a:latin typeface="Cambria Math"/>
                            </a:rPr>
                            <m:t>𝑚</m:t>
                          </m:r>
                        </m:e>
                        <m:sub>
                          <m:r>
                            <a:rPr lang="en-GB" sz="1400" b="0" i="1" smtClean="0">
                              <a:latin typeface="Cambria Math"/>
                            </a:rPr>
                            <m:t>1</m:t>
                          </m:r>
                        </m:sub>
                      </m:sSub>
                      <m:sSub>
                        <m:sSubPr>
                          <m:ctrlPr>
                            <a:rPr lang="en-GB" sz="1400" b="0" i="1" smtClean="0">
                              <a:latin typeface="Cambria Math" panose="02040503050406030204" pitchFamily="18" charset="0"/>
                            </a:rPr>
                          </m:ctrlPr>
                        </m:sSubPr>
                        <m:e>
                          <m:r>
                            <a:rPr lang="en-GB" sz="1400" b="1" i="1" smtClean="0">
                              <a:latin typeface="Cambria Math"/>
                            </a:rPr>
                            <m:t>𝒗</m:t>
                          </m:r>
                        </m:e>
                        <m:sub>
                          <m:r>
                            <a:rPr lang="en-GB" sz="1400" b="0" i="1" smtClean="0">
                              <a:latin typeface="Cambria Math"/>
                            </a:rPr>
                            <m:t>1</m:t>
                          </m:r>
                        </m:sub>
                      </m:sSub>
                      <m:r>
                        <a:rPr lang="en-GB" sz="1400" b="0" i="1" smtClean="0">
                          <a:latin typeface="Cambria Math"/>
                        </a:rPr>
                        <m:t>+</m:t>
                      </m:r>
                      <m:sSub>
                        <m:sSubPr>
                          <m:ctrlPr>
                            <a:rPr lang="en-GB" sz="1400" b="0" i="1" smtClean="0">
                              <a:latin typeface="Cambria Math" panose="02040503050406030204" pitchFamily="18" charset="0"/>
                            </a:rPr>
                          </m:ctrlPr>
                        </m:sSubPr>
                        <m:e>
                          <m:r>
                            <a:rPr lang="en-GB" sz="1400" b="0" i="1" smtClean="0">
                              <a:latin typeface="Cambria Math"/>
                            </a:rPr>
                            <m:t>𝑚</m:t>
                          </m:r>
                        </m:e>
                        <m:sub>
                          <m:r>
                            <a:rPr lang="en-GB" sz="1400" b="0" i="1" smtClean="0">
                              <a:latin typeface="Cambria Math"/>
                            </a:rPr>
                            <m:t>2</m:t>
                          </m:r>
                        </m:sub>
                      </m:sSub>
                      <m:sSub>
                        <m:sSubPr>
                          <m:ctrlPr>
                            <a:rPr lang="en-GB" sz="1400" b="0" i="1" smtClean="0">
                              <a:latin typeface="Cambria Math" panose="02040503050406030204" pitchFamily="18" charset="0"/>
                            </a:rPr>
                          </m:ctrlPr>
                        </m:sSubPr>
                        <m:e>
                          <m:r>
                            <a:rPr lang="en-GB" sz="1400" b="1" i="1" smtClean="0">
                              <a:latin typeface="Cambria Math"/>
                            </a:rPr>
                            <m:t>𝒗</m:t>
                          </m:r>
                        </m:e>
                        <m:sub>
                          <m:r>
                            <a:rPr lang="en-GB" sz="1400" b="0" i="1" smtClean="0">
                              <a:latin typeface="Cambria Math"/>
                            </a:rPr>
                            <m:t>2</m:t>
                          </m:r>
                        </m:sub>
                      </m:sSub>
                    </m:oMath>
                  </m:oMathPara>
                </a14:m>
                <a:endParaRPr lang="en-GB" sz="1400" dirty="0"/>
              </a:p>
            </p:txBody>
          </p:sp>
        </mc:Choice>
        <mc:Fallback xmlns="">
          <p:sp>
            <p:nvSpPr>
              <p:cNvPr id="52" name="TextBox 51"/>
              <p:cNvSpPr txBox="1">
                <a:spLocks noRot="1" noChangeAspect="1" noMove="1" noResize="1" noEditPoints="1" noAdjustHandles="1" noChangeArrowheads="1" noChangeShapeType="1" noTextEdit="1"/>
              </p:cNvSpPr>
              <p:nvPr/>
            </p:nvSpPr>
            <p:spPr>
              <a:xfrm>
                <a:off x="4267200" y="3276600"/>
                <a:ext cx="2581924" cy="307777"/>
              </a:xfrm>
              <a:prstGeom prst="rect">
                <a:avLst/>
              </a:prstGeom>
              <a:blipFill rotWithShape="1">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3" name="TextBox 52"/>
              <p:cNvSpPr txBox="1"/>
              <p:nvPr/>
            </p:nvSpPr>
            <p:spPr>
              <a:xfrm>
                <a:off x="4114800" y="3810000"/>
                <a:ext cx="2879058"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ctrlPr>
                            <a:rPr lang="en-GB" sz="1400" b="0" i="1" smtClean="0">
                              <a:latin typeface="Cambria Math" panose="02040503050406030204" pitchFamily="18" charset="0"/>
                            </a:rPr>
                          </m:ctrlPr>
                        </m:dPr>
                        <m:e>
                          <m:r>
                            <a:rPr lang="en-GB" sz="1400" b="0" i="1" smtClean="0">
                              <a:latin typeface="Cambria Math"/>
                            </a:rPr>
                            <m:t>1</m:t>
                          </m:r>
                        </m:e>
                      </m:d>
                      <m:d>
                        <m:dPr>
                          <m:ctrlPr>
                            <a:rPr lang="en-GB" sz="1400" b="0" i="1" smtClean="0">
                              <a:latin typeface="Cambria Math" panose="02040503050406030204" pitchFamily="18" charset="0"/>
                            </a:rPr>
                          </m:ctrlPr>
                        </m:dPr>
                        <m:e>
                          <m:r>
                            <a:rPr lang="en-GB" sz="1400" b="0" i="1" smtClean="0">
                              <a:latin typeface="Cambria Math"/>
                            </a:rPr>
                            <m:t>7</m:t>
                          </m:r>
                        </m:e>
                      </m:d>
                      <m:r>
                        <a:rPr lang="en-GB" sz="1400" b="0" i="1" smtClean="0">
                          <a:latin typeface="Cambria Math"/>
                        </a:rPr>
                        <m:t>+</m:t>
                      </m:r>
                      <m:d>
                        <m:dPr>
                          <m:ctrlPr>
                            <a:rPr lang="en-GB" sz="1400" b="0" i="1" smtClean="0">
                              <a:latin typeface="Cambria Math" panose="02040503050406030204" pitchFamily="18" charset="0"/>
                            </a:rPr>
                          </m:ctrlPr>
                        </m:dPr>
                        <m:e>
                          <m:r>
                            <a:rPr lang="en-GB" sz="1400" b="0" i="1" smtClean="0">
                              <a:latin typeface="Cambria Math"/>
                            </a:rPr>
                            <m:t>2</m:t>
                          </m:r>
                        </m:e>
                      </m:d>
                      <m:d>
                        <m:dPr>
                          <m:ctrlPr>
                            <a:rPr lang="en-GB" sz="1400" b="0" i="1" smtClean="0">
                              <a:latin typeface="Cambria Math" panose="02040503050406030204" pitchFamily="18" charset="0"/>
                            </a:rPr>
                          </m:ctrlPr>
                        </m:dPr>
                        <m:e>
                          <m:r>
                            <a:rPr lang="en-GB" sz="1400" b="0" i="1" smtClean="0">
                              <a:latin typeface="Cambria Math"/>
                            </a:rPr>
                            <m:t>3</m:t>
                          </m:r>
                        </m:e>
                      </m:d>
                      <m:r>
                        <a:rPr lang="en-GB" sz="1400" b="0" i="1" smtClean="0">
                          <a:latin typeface="Cambria Math"/>
                        </a:rPr>
                        <m:t>=</m:t>
                      </m:r>
                      <m:d>
                        <m:dPr>
                          <m:ctrlPr>
                            <a:rPr lang="en-GB" sz="1400" b="0" i="1" smtClean="0">
                              <a:latin typeface="Cambria Math" panose="02040503050406030204" pitchFamily="18" charset="0"/>
                            </a:rPr>
                          </m:ctrlPr>
                        </m:dPr>
                        <m:e>
                          <m:r>
                            <a:rPr lang="en-GB" sz="1400" b="0" i="1" smtClean="0">
                              <a:latin typeface="Cambria Math"/>
                            </a:rPr>
                            <m:t>1</m:t>
                          </m:r>
                        </m:e>
                      </m:d>
                      <m:d>
                        <m:dPr>
                          <m:ctrlPr>
                            <a:rPr lang="en-GB" sz="1400" b="0" i="1" smtClean="0">
                              <a:latin typeface="Cambria Math" panose="02040503050406030204" pitchFamily="18" charset="0"/>
                            </a:rPr>
                          </m:ctrlPr>
                        </m:dPr>
                        <m:e>
                          <m:r>
                            <a:rPr lang="en-GB" sz="1400" b="0" i="1" smtClean="0">
                              <a:latin typeface="Cambria Math"/>
                            </a:rPr>
                            <m:t>𝑥</m:t>
                          </m:r>
                        </m:e>
                      </m:d>
                      <m:r>
                        <a:rPr lang="en-GB" sz="1400" b="0" i="1" smtClean="0">
                          <a:latin typeface="Cambria Math"/>
                        </a:rPr>
                        <m:t>+(2)(</m:t>
                      </m:r>
                      <m:r>
                        <a:rPr lang="en-GB" sz="1400" b="0" i="1" smtClean="0">
                          <a:latin typeface="Cambria Math"/>
                        </a:rPr>
                        <m:t>𝑦</m:t>
                      </m:r>
                      <m:r>
                        <a:rPr lang="en-GB" sz="1400" b="0" i="1" smtClean="0">
                          <a:latin typeface="Cambria Math"/>
                        </a:rPr>
                        <m:t>)</m:t>
                      </m:r>
                    </m:oMath>
                  </m:oMathPara>
                </a14:m>
                <a:endParaRPr lang="en-GB" sz="1400" dirty="0"/>
              </a:p>
            </p:txBody>
          </p:sp>
        </mc:Choice>
        <mc:Fallback xmlns="">
          <p:sp>
            <p:nvSpPr>
              <p:cNvPr id="53" name="TextBox 52"/>
              <p:cNvSpPr txBox="1">
                <a:spLocks noRot="1" noChangeAspect="1" noMove="1" noResize="1" noEditPoints="1" noAdjustHandles="1" noChangeArrowheads="1" noChangeShapeType="1" noTextEdit="1"/>
              </p:cNvSpPr>
              <p:nvPr/>
            </p:nvSpPr>
            <p:spPr>
              <a:xfrm>
                <a:off x="4114800" y="3810000"/>
                <a:ext cx="2879058" cy="307777"/>
              </a:xfrm>
              <a:prstGeom prst="rect">
                <a:avLst/>
              </a:prstGeom>
              <a:blipFill rotWithShape="1">
                <a:blip r:embed="rId11"/>
                <a:stretch>
                  <a:fillRect b="-8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4" name="TextBox 53"/>
              <p:cNvSpPr txBox="1"/>
              <p:nvPr/>
            </p:nvSpPr>
            <p:spPr>
              <a:xfrm>
                <a:off x="5105400" y="4343400"/>
                <a:ext cx="1177438"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13=</m:t>
                      </m:r>
                      <m:r>
                        <a:rPr lang="en-GB" sz="1400" b="0" i="1" smtClean="0">
                          <a:latin typeface="Cambria Math"/>
                        </a:rPr>
                        <m:t>𝑥</m:t>
                      </m:r>
                      <m:r>
                        <a:rPr lang="en-GB" sz="1400" b="0" i="1" smtClean="0">
                          <a:latin typeface="Cambria Math"/>
                        </a:rPr>
                        <m:t>+2</m:t>
                      </m:r>
                      <m:r>
                        <a:rPr lang="en-GB" sz="1400" b="0" i="1" smtClean="0">
                          <a:latin typeface="Cambria Math"/>
                        </a:rPr>
                        <m:t>𝑦</m:t>
                      </m:r>
                    </m:oMath>
                  </m:oMathPara>
                </a14:m>
                <a:endParaRPr lang="en-GB" sz="1400" dirty="0"/>
              </a:p>
            </p:txBody>
          </p:sp>
        </mc:Choice>
        <mc:Fallback xmlns="">
          <p:sp>
            <p:nvSpPr>
              <p:cNvPr id="54" name="TextBox 53"/>
              <p:cNvSpPr txBox="1">
                <a:spLocks noRot="1" noChangeAspect="1" noMove="1" noResize="1" noEditPoints="1" noAdjustHandles="1" noChangeArrowheads="1" noChangeShapeType="1" noTextEdit="1"/>
              </p:cNvSpPr>
              <p:nvPr/>
            </p:nvSpPr>
            <p:spPr>
              <a:xfrm>
                <a:off x="5105400" y="4343400"/>
                <a:ext cx="1177438" cy="307777"/>
              </a:xfrm>
              <a:prstGeom prst="rect">
                <a:avLst/>
              </a:prstGeom>
              <a:blipFill rotWithShape="1">
                <a:blip r:embed="rId12"/>
                <a:stretch>
                  <a:fillRect/>
                </a:stretch>
              </a:blipFill>
            </p:spPr>
            <p:txBody>
              <a:bodyPr/>
              <a:lstStyle/>
              <a:p>
                <a:r>
                  <a:rPr lang="en-GB">
                    <a:noFill/>
                  </a:rPr>
                  <a:t> </a:t>
                </a:r>
              </a:p>
            </p:txBody>
          </p:sp>
        </mc:Fallback>
      </mc:AlternateContent>
      <p:sp>
        <p:nvSpPr>
          <p:cNvPr id="55" name="Arc 54"/>
          <p:cNvSpPr/>
          <p:nvPr/>
        </p:nvSpPr>
        <p:spPr>
          <a:xfrm>
            <a:off x="6934200" y="3429000"/>
            <a:ext cx="457200" cy="6096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6" name="TextBox 55"/>
          <p:cNvSpPr txBox="1"/>
          <p:nvPr/>
        </p:nvSpPr>
        <p:spPr>
          <a:xfrm>
            <a:off x="7315200" y="3581400"/>
            <a:ext cx="1524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baseline="-25000" dirty="0">
              <a:solidFill>
                <a:srgbClr val="FF0000"/>
              </a:solidFill>
              <a:latin typeface="Comic Sans MS" pitchFamily="66" charset="0"/>
            </a:endParaRPr>
          </a:p>
        </p:txBody>
      </p:sp>
      <p:sp>
        <p:nvSpPr>
          <p:cNvPr id="57" name="Arc 56"/>
          <p:cNvSpPr/>
          <p:nvPr/>
        </p:nvSpPr>
        <p:spPr>
          <a:xfrm>
            <a:off x="6934200" y="4038600"/>
            <a:ext cx="457200" cy="5334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8" name="TextBox 57"/>
          <p:cNvSpPr txBox="1"/>
          <p:nvPr/>
        </p:nvSpPr>
        <p:spPr>
          <a:xfrm>
            <a:off x="7315200" y="3962400"/>
            <a:ext cx="1524000" cy="523220"/>
          </a:xfrm>
          <a:prstGeom prst="rect">
            <a:avLst/>
          </a:prstGeom>
          <a:noFill/>
        </p:spPr>
        <p:txBody>
          <a:bodyPr wrap="square" rtlCol="0">
            <a:spAutoFit/>
          </a:bodyPr>
          <a:lstStyle/>
          <a:p>
            <a:pPr algn="ctr"/>
            <a:r>
              <a:rPr lang="en-GB" sz="1400" dirty="0">
                <a:solidFill>
                  <a:srgbClr val="FF0000"/>
                </a:solidFill>
                <a:latin typeface="Comic Sans MS" pitchFamily="66" charset="0"/>
              </a:rPr>
              <a:t>Calculate terms and simplify</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59" name="TextBox 58"/>
              <p:cNvSpPr txBox="1"/>
              <p:nvPr/>
            </p:nvSpPr>
            <p:spPr>
              <a:xfrm>
                <a:off x="7315200" y="2133600"/>
                <a:ext cx="14478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13=</m:t>
                      </m:r>
                      <m:r>
                        <a:rPr lang="en-GB" sz="1600" b="0" i="1" smtClean="0">
                          <a:solidFill>
                            <a:srgbClr val="FF0000"/>
                          </a:solidFill>
                          <a:latin typeface="Cambria Math"/>
                        </a:rPr>
                        <m:t>𝑥</m:t>
                      </m:r>
                      <m:r>
                        <a:rPr lang="en-GB" sz="1600" b="0" i="1" smtClean="0">
                          <a:solidFill>
                            <a:srgbClr val="FF0000"/>
                          </a:solidFill>
                          <a:latin typeface="Cambria Math"/>
                        </a:rPr>
                        <m:t>+2</m:t>
                      </m:r>
                      <m:r>
                        <a:rPr lang="en-GB" sz="1600" b="0" i="1" smtClean="0">
                          <a:solidFill>
                            <a:srgbClr val="FF0000"/>
                          </a:solidFill>
                          <a:latin typeface="Cambria Math"/>
                        </a:rPr>
                        <m:t>𝑦</m:t>
                      </m:r>
                    </m:oMath>
                  </m:oMathPara>
                </a14:m>
                <a:endParaRPr lang="en-GB" sz="1600" dirty="0">
                  <a:solidFill>
                    <a:srgbClr val="FF0000"/>
                  </a:solidFill>
                </a:endParaRPr>
              </a:p>
            </p:txBody>
          </p:sp>
        </mc:Choice>
        <mc:Fallback xmlns="">
          <p:sp>
            <p:nvSpPr>
              <p:cNvPr id="59" name="TextBox 58"/>
              <p:cNvSpPr txBox="1">
                <a:spLocks noRot="1" noChangeAspect="1" noMove="1" noResize="1" noEditPoints="1" noAdjustHandles="1" noChangeArrowheads="1" noChangeShapeType="1" noTextEdit="1"/>
              </p:cNvSpPr>
              <p:nvPr/>
            </p:nvSpPr>
            <p:spPr>
              <a:xfrm>
                <a:off x="7315200" y="2133600"/>
                <a:ext cx="1447800" cy="338554"/>
              </a:xfrm>
              <a:prstGeom prst="rect">
                <a:avLst/>
              </a:prstGeom>
              <a:blipFill rotWithShape="1">
                <a:blip r:embed="rId13"/>
                <a:stretch>
                  <a:fillRect b="-1786"/>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0" name="TextBox 59"/>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60" name="TextBox 59"/>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1" name="TextBox 60"/>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61" name="TextBox 60"/>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2" name="TextBox 61"/>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62" name="TextBox 61"/>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3" name="TextBox 62"/>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63" name="TextBox 62"/>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4" name="TextBox 63"/>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64" name="TextBox 63"/>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18"/>
                <a:stretch>
                  <a:fillRect b="-3846"/>
                </a:stretch>
              </a:blipFill>
            </p:spPr>
            <p:txBody>
              <a:bodyPr/>
              <a:lstStyle/>
              <a:p>
                <a:r>
                  <a:rPr lang="en-GB">
                    <a:noFill/>
                  </a:rPr>
                  <a:t> </a:t>
                </a:r>
              </a:p>
            </p:txBody>
          </p:sp>
        </mc:Fallback>
      </mc:AlternateContent>
      <p:sp>
        <p:nvSpPr>
          <p:cNvPr id="65" name="TextBox 64"/>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19"/>
              </a:rPr>
              <a:t>Applet for collision demonstrations</a:t>
            </a:r>
            <a:endParaRPr lang="en-GB" sz="1400" dirty="0">
              <a:latin typeface="Comic Sans MS" pitchFamily="66" charset="0"/>
            </a:endParaRPr>
          </a:p>
        </p:txBody>
      </p:sp>
      <p:sp>
        <p:nvSpPr>
          <p:cNvPr id="66"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37795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2"/>
                                        </p:tgtEl>
                                        <p:attrNameLst>
                                          <p:attrName>style.visibility</p:attrName>
                                        </p:attrNameLst>
                                      </p:cBhvr>
                                      <p:to>
                                        <p:strVal val="visible"/>
                                      </p:to>
                                    </p:set>
                                    <p:animEffect transition="in" filter="blinds(horizontal)">
                                      <p:cBhvr>
                                        <p:cTn id="7" dur="500"/>
                                        <p:tgtEl>
                                          <p:spTgt spid="5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5"/>
                                        </p:tgtEl>
                                        <p:attrNameLst>
                                          <p:attrName>style.visibility</p:attrName>
                                        </p:attrNameLst>
                                      </p:cBhvr>
                                      <p:to>
                                        <p:strVal val="visible"/>
                                      </p:to>
                                    </p:set>
                                    <p:animEffect transition="in" filter="blinds(horizontal)">
                                      <p:cBhvr>
                                        <p:cTn id="12" dur="500"/>
                                        <p:tgtEl>
                                          <p:spTgt spid="5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6"/>
                                        </p:tgtEl>
                                        <p:attrNameLst>
                                          <p:attrName>style.visibility</p:attrName>
                                        </p:attrNameLst>
                                      </p:cBhvr>
                                      <p:to>
                                        <p:strVal val="visible"/>
                                      </p:to>
                                    </p:set>
                                    <p:animEffect transition="in" filter="blinds(horizontal)">
                                      <p:cBhvr>
                                        <p:cTn id="17" dur="500"/>
                                        <p:tgtEl>
                                          <p:spTgt spid="5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3"/>
                                        </p:tgtEl>
                                        <p:attrNameLst>
                                          <p:attrName>style.visibility</p:attrName>
                                        </p:attrNameLst>
                                      </p:cBhvr>
                                      <p:to>
                                        <p:strVal val="visible"/>
                                      </p:to>
                                    </p:set>
                                    <p:animEffect transition="in" filter="blinds(horizontal)">
                                      <p:cBhvr>
                                        <p:cTn id="22" dur="500"/>
                                        <p:tgtEl>
                                          <p:spTgt spid="53"/>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7"/>
                                        </p:tgtEl>
                                        <p:attrNameLst>
                                          <p:attrName>style.visibility</p:attrName>
                                        </p:attrNameLst>
                                      </p:cBhvr>
                                      <p:to>
                                        <p:strVal val="visible"/>
                                      </p:to>
                                    </p:set>
                                    <p:animEffect transition="in" filter="blinds(horizontal)">
                                      <p:cBhvr>
                                        <p:cTn id="27" dur="500"/>
                                        <p:tgtEl>
                                          <p:spTgt spid="57"/>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58"/>
                                        </p:tgtEl>
                                        <p:attrNameLst>
                                          <p:attrName>style.visibility</p:attrName>
                                        </p:attrNameLst>
                                      </p:cBhvr>
                                      <p:to>
                                        <p:strVal val="visible"/>
                                      </p:to>
                                    </p:set>
                                    <p:animEffect transition="in" filter="blinds(horizontal)">
                                      <p:cBhvr>
                                        <p:cTn id="32" dur="500"/>
                                        <p:tgtEl>
                                          <p:spTgt spid="58"/>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54"/>
                                        </p:tgtEl>
                                        <p:attrNameLst>
                                          <p:attrName>style.visibility</p:attrName>
                                        </p:attrNameLst>
                                      </p:cBhvr>
                                      <p:to>
                                        <p:strVal val="visible"/>
                                      </p:to>
                                    </p:set>
                                    <p:animEffect transition="in" filter="blinds(horizontal)">
                                      <p:cBhvr>
                                        <p:cTn id="37" dur="500"/>
                                        <p:tgtEl>
                                          <p:spTgt spid="54"/>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59"/>
                                        </p:tgtEl>
                                        <p:attrNameLst>
                                          <p:attrName>style.visibility</p:attrName>
                                        </p:attrNameLst>
                                      </p:cBhvr>
                                      <p:to>
                                        <p:strVal val="visible"/>
                                      </p:to>
                                    </p:set>
                                    <p:animEffect transition="in" filter="blinds(horizontal)">
                                      <p:cBhvr>
                                        <p:cTn id="42" dur="5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p:bldP spid="53" grpId="0"/>
      <p:bldP spid="54" grpId="0"/>
      <p:bldP spid="55" grpId="0" animBg="1"/>
      <p:bldP spid="56" grpId="0"/>
      <p:bldP spid="57" grpId="0" animBg="1"/>
      <p:bldP spid="58" grpId="0"/>
      <p:bldP spid="59"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TextBox 73"/>
          <p:cNvSpPr txBox="1"/>
          <p:nvPr/>
        </p:nvSpPr>
        <p:spPr>
          <a:xfrm>
            <a:off x="5715000" y="2057400"/>
            <a:ext cx="293670" cy="307777"/>
          </a:xfrm>
          <a:prstGeom prst="rect">
            <a:avLst/>
          </a:prstGeom>
          <a:noFill/>
        </p:spPr>
        <p:txBody>
          <a:bodyPr wrap="none" rtlCol="0">
            <a:spAutoFit/>
          </a:bodyPr>
          <a:lstStyle/>
          <a:p>
            <a:pPr algn="ctr"/>
            <a:r>
              <a:rPr lang="en-GB" sz="1400" dirty="0">
                <a:solidFill>
                  <a:srgbClr val="FF0000"/>
                </a:solidFill>
                <a:latin typeface="Comic Sans MS" pitchFamily="66" charset="0"/>
              </a:rPr>
              <a:t>3</a:t>
            </a:r>
            <a:endParaRPr lang="en-GB" sz="1400" baseline="-25000" dirty="0">
              <a:solidFill>
                <a:srgbClr val="FF0000"/>
              </a:solidFill>
              <a:latin typeface="Comic Sans MS" pitchFamily="66" charset="0"/>
            </a:endParaRPr>
          </a:p>
        </p:txBody>
      </p:sp>
      <p:sp>
        <p:nvSpPr>
          <p:cNvPr id="73" name="TextBox 72"/>
          <p:cNvSpPr txBox="1"/>
          <p:nvPr/>
        </p:nvSpPr>
        <p:spPr>
          <a:xfrm>
            <a:off x="6477000" y="2057400"/>
            <a:ext cx="293670" cy="307777"/>
          </a:xfrm>
          <a:prstGeom prst="rect">
            <a:avLst/>
          </a:prstGeom>
          <a:noFill/>
        </p:spPr>
        <p:txBody>
          <a:bodyPr wrap="none" rtlCol="0">
            <a:spAutoFit/>
          </a:bodyPr>
          <a:lstStyle/>
          <a:p>
            <a:pPr algn="ctr"/>
            <a:r>
              <a:rPr lang="en-GB" sz="1400" dirty="0">
                <a:solidFill>
                  <a:srgbClr val="FF0000"/>
                </a:solidFill>
                <a:latin typeface="Comic Sans MS" pitchFamily="66" charset="0"/>
              </a:rPr>
              <a:t>5</a:t>
            </a:r>
            <a:endParaRPr lang="en-GB" sz="1400" baseline="-25000" dirty="0">
              <a:solidFill>
                <a:srgbClr val="FF0000"/>
              </a:solidFill>
              <a:latin typeface="Comic Sans MS" pitchFamily="66" charset="0"/>
            </a:endParaRPr>
          </a:p>
        </p:txBody>
      </p:sp>
      <p:sp>
        <p:nvSpPr>
          <p:cNvPr id="3" name="Content Placeholder 2"/>
          <p:cNvSpPr>
            <a:spLocks noGrp="1"/>
          </p:cNvSpPr>
          <p:nvPr>
            <p:ph idx="1"/>
          </p:nvPr>
        </p:nvSpPr>
        <p:spPr>
          <a:xfrm>
            <a:off x="21020" y="1600200"/>
            <a:ext cx="3788979" cy="5105400"/>
          </a:xfrm>
        </p:spPr>
        <p:txBody>
          <a:bodyPr>
            <a:normAutofit fontScale="92500" lnSpcReduction="20000"/>
          </a:bodyPr>
          <a:lstStyle/>
          <a:p>
            <a:pPr marL="0" indent="0" algn="ctr">
              <a:buNone/>
            </a:pPr>
            <a:r>
              <a:rPr lang="en-GB" sz="1400" b="1" dirty="0">
                <a:latin typeface="Comic Sans MS" pitchFamily="66" charset="0"/>
              </a:rPr>
              <a:t>You can solve problems relating to successive impacts involving three particles, or two particles and a smooth plane surface by considering each collision separately. You can also solve problems relating to successive bounces on a horizontal plane.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Three spheres A, B and C have masses 1kg, 2kg and 3kg respectively. They are moving along the same straight horizontal plane with A following B, which is following C. The initial velocities of A, B and C are 7ms</a:t>
            </a:r>
            <a:r>
              <a:rPr lang="en-GB" sz="1400" baseline="30000" dirty="0">
                <a:latin typeface="Comic Sans MS" pitchFamily="66" charset="0"/>
              </a:rPr>
              <a:t>-1</a:t>
            </a:r>
            <a:r>
              <a:rPr lang="en-GB" sz="1400" dirty="0">
                <a:latin typeface="Comic Sans MS" pitchFamily="66" charset="0"/>
              </a:rPr>
              <a:t>, 3ms</a:t>
            </a:r>
            <a:r>
              <a:rPr lang="en-GB" sz="1400" baseline="30000" dirty="0">
                <a:latin typeface="Comic Sans MS" pitchFamily="66" charset="0"/>
              </a:rPr>
              <a:t>-1</a:t>
            </a:r>
            <a:r>
              <a:rPr lang="en-GB" sz="1400" dirty="0">
                <a:latin typeface="Comic Sans MS" pitchFamily="66" charset="0"/>
              </a:rPr>
              <a:t> and 1ms</a:t>
            </a:r>
            <a:r>
              <a:rPr lang="en-GB" sz="1400" baseline="30000" dirty="0">
                <a:latin typeface="Comic Sans MS" pitchFamily="66" charset="0"/>
              </a:rPr>
              <a:t>-1</a:t>
            </a:r>
            <a:r>
              <a:rPr lang="en-GB" sz="1400" dirty="0">
                <a:latin typeface="Comic Sans MS" pitchFamily="66" charset="0"/>
              </a:rPr>
              <a:t> in the direction ABC. Sphere A collides with sphere B then sphere B collides with sphere C. The coefficient of restitution between A and B is </a:t>
            </a:r>
            <a:r>
              <a:rPr lang="en-GB" sz="1400" baseline="30000" dirty="0">
                <a:latin typeface="Comic Sans MS" pitchFamily="66" charset="0"/>
              </a:rPr>
              <a:t>1</a:t>
            </a:r>
            <a:r>
              <a:rPr lang="en-GB" sz="1400" dirty="0">
                <a:latin typeface="Comic Sans MS" pitchFamily="66" charset="0"/>
              </a:rPr>
              <a:t>/</a:t>
            </a:r>
            <a:r>
              <a:rPr lang="en-GB" sz="1400" baseline="-25000" dirty="0">
                <a:latin typeface="Comic Sans MS" pitchFamily="66" charset="0"/>
              </a:rPr>
              <a:t>2</a:t>
            </a:r>
            <a:r>
              <a:rPr lang="en-GB" sz="1400" dirty="0">
                <a:latin typeface="Comic Sans MS" pitchFamily="66" charset="0"/>
              </a:rPr>
              <a:t> and between B and C is </a:t>
            </a:r>
            <a:r>
              <a:rPr lang="en-GB" sz="1400" baseline="30000" dirty="0">
                <a:latin typeface="Comic Sans MS" pitchFamily="66" charset="0"/>
              </a:rPr>
              <a:t>1</a:t>
            </a:r>
            <a:r>
              <a:rPr lang="en-GB" sz="1400" dirty="0">
                <a:latin typeface="Comic Sans MS" pitchFamily="66" charset="0"/>
              </a:rPr>
              <a:t>/</a:t>
            </a:r>
            <a:r>
              <a:rPr lang="en-GB" sz="1400" baseline="-25000" dirty="0">
                <a:latin typeface="Comic Sans MS" pitchFamily="66" charset="0"/>
              </a:rPr>
              <a:t>4</a:t>
            </a:r>
          </a:p>
          <a:p>
            <a:pPr marL="0" indent="0" algn="ctr">
              <a:buNone/>
            </a:pPr>
            <a:endParaRPr lang="en-GB" sz="1400" dirty="0">
              <a:latin typeface="Comic Sans MS" pitchFamily="66" charset="0"/>
            </a:endParaRPr>
          </a:p>
          <a:p>
            <a:pPr algn="ctr">
              <a:buAutoNum type="alphaLcParenR"/>
            </a:pPr>
            <a:r>
              <a:rPr lang="en-GB" sz="1400" dirty="0">
                <a:latin typeface="Comic Sans MS" pitchFamily="66" charset="0"/>
              </a:rPr>
              <a:t>Find the velocities of the 3 spheres after both collisions have taken place</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b) Explain how you know that there will be a further collision between A and B</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sym typeface="Wingdings" pitchFamily="2" charset="2"/>
              </a:rPr>
              <a:t> Consider each collision separately, drawing diagrams each time.</a:t>
            </a:r>
            <a:endParaRPr lang="en-GB" sz="1400" dirty="0">
              <a:latin typeface="Comic Sans MS" pitchFamily="66" charset="0"/>
            </a:endParaRPr>
          </a:p>
        </p:txBody>
      </p:sp>
      <p:sp>
        <p:nvSpPr>
          <p:cNvPr id="4" name="TextBox 3"/>
          <p:cNvSpPr txBox="1"/>
          <p:nvPr/>
        </p:nvSpPr>
        <p:spPr>
          <a:xfrm>
            <a:off x="8695641" y="6519446"/>
            <a:ext cx="457176" cy="338554"/>
          </a:xfrm>
          <a:prstGeom prst="rect">
            <a:avLst/>
          </a:prstGeom>
          <a:noFill/>
        </p:spPr>
        <p:txBody>
          <a:bodyPr wrap="none" rtlCol="0">
            <a:spAutoFit/>
          </a:bodyPr>
          <a:lstStyle/>
          <a:p>
            <a:pPr algn="ctr"/>
            <a:r>
              <a:rPr lang="en-GB" sz="1600" dirty="0">
                <a:latin typeface="Comic Sans MS" pitchFamily="66" charset="0"/>
              </a:rPr>
              <a:t>4D</a:t>
            </a:r>
          </a:p>
        </p:txBody>
      </p:sp>
      <p:cxnSp>
        <p:nvCxnSpPr>
          <p:cNvPr id="11" name="Straight Connector 10"/>
          <p:cNvCxnSpPr/>
          <p:nvPr/>
        </p:nvCxnSpPr>
        <p:spPr>
          <a:xfrm>
            <a:off x="3962400" y="17526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962400" y="20574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962400" y="1752600"/>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14" name="TextBox 13"/>
          <p:cNvSpPr txBox="1"/>
          <p:nvPr/>
        </p:nvSpPr>
        <p:spPr>
          <a:xfrm>
            <a:off x="5486400" y="1752600"/>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15" name="Straight Connector 14"/>
          <p:cNvCxnSpPr/>
          <p:nvPr/>
        </p:nvCxnSpPr>
        <p:spPr>
          <a:xfrm>
            <a:off x="5486400" y="17526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010400" y="17526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486400" y="17526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962400" y="17526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4191000" y="24384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4953000" y="24384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5715000" y="24384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477000" y="24384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3" name="Straight Arrow Connector 22"/>
          <p:cNvCxnSpPr/>
          <p:nvPr/>
        </p:nvCxnSpPr>
        <p:spPr>
          <a:xfrm>
            <a:off x="4114800" y="23622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191000" y="2057400"/>
            <a:ext cx="293670" cy="307777"/>
          </a:xfrm>
          <a:prstGeom prst="rect">
            <a:avLst/>
          </a:prstGeom>
          <a:noFill/>
        </p:spPr>
        <p:txBody>
          <a:bodyPr wrap="none" rtlCol="0">
            <a:spAutoFit/>
          </a:bodyPr>
          <a:lstStyle/>
          <a:p>
            <a:pPr algn="ctr"/>
            <a:r>
              <a:rPr lang="en-GB" sz="1400" dirty="0">
                <a:latin typeface="Comic Sans MS" pitchFamily="66" charset="0"/>
              </a:rPr>
              <a:t>7</a:t>
            </a:r>
          </a:p>
        </p:txBody>
      </p:sp>
      <p:cxnSp>
        <p:nvCxnSpPr>
          <p:cNvPr id="25" name="Straight Arrow Connector 24"/>
          <p:cNvCxnSpPr/>
          <p:nvPr/>
        </p:nvCxnSpPr>
        <p:spPr>
          <a:xfrm>
            <a:off x="6400800" y="23622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6485015" y="2057400"/>
            <a:ext cx="277640" cy="307777"/>
          </a:xfrm>
          <a:prstGeom prst="rect">
            <a:avLst/>
          </a:prstGeom>
          <a:noFill/>
        </p:spPr>
        <p:txBody>
          <a:bodyPr wrap="none" rtlCol="0">
            <a:spAutoFit/>
          </a:bodyPr>
          <a:lstStyle/>
          <a:p>
            <a:pPr algn="ctr"/>
            <a:r>
              <a:rPr lang="en-GB" sz="1400" dirty="0">
                <a:latin typeface="Comic Sans MS" pitchFamily="66" charset="0"/>
              </a:rPr>
              <a:t>y</a:t>
            </a:r>
            <a:endParaRPr lang="en-GB" sz="1400" baseline="-25000" dirty="0">
              <a:latin typeface="Comic Sans MS" pitchFamily="66" charset="0"/>
            </a:endParaRPr>
          </a:p>
        </p:txBody>
      </p:sp>
      <p:cxnSp>
        <p:nvCxnSpPr>
          <p:cNvPr id="27" name="Straight Connector 26"/>
          <p:cNvCxnSpPr/>
          <p:nvPr/>
        </p:nvCxnSpPr>
        <p:spPr>
          <a:xfrm>
            <a:off x="3962400" y="30480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114800" y="2438400"/>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29" name="TextBox 28"/>
          <p:cNvSpPr txBox="1"/>
          <p:nvPr/>
        </p:nvSpPr>
        <p:spPr>
          <a:xfrm>
            <a:off x="5638800" y="2438400"/>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30" name="TextBox 29"/>
          <p:cNvSpPr txBox="1"/>
          <p:nvPr/>
        </p:nvSpPr>
        <p:spPr>
          <a:xfrm>
            <a:off x="4876800" y="2438400"/>
            <a:ext cx="457200" cy="307777"/>
          </a:xfrm>
          <a:prstGeom prst="rect">
            <a:avLst/>
          </a:prstGeom>
          <a:noFill/>
        </p:spPr>
        <p:txBody>
          <a:bodyPr wrap="square" rtlCol="0">
            <a:spAutoFit/>
          </a:bodyPr>
          <a:lstStyle/>
          <a:p>
            <a:pPr algn="ctr"/>
            <a:r>
              <a:rPr lang="en-GB" sz="1400" dirty="0">
                <a:latin typeface="Comic Sans MS" pitchFamily="66" charset="0"/>
              </a:rPr>
              <a:t>B</a:t>
            </a:r>
          </a:p>
        </p:txBody>
      </p:sp>
      <p:sp>
        <p:nvSpPr>
          <p:cNvPr id="31" name="TextBox 30"/>
          <p:cNvSpPr txBox="1"/>
          <p:nvPr/>
        </p:nvSpPr>
        <p:spPr>
          <a:xfrm>
            <a:off x="6400800" y="2438400"/>
            <a:ext cx="457200" cy="307777"/>
          </a:xfrm>
          <a:prstGeom prst="rect">
            <a:avLst/>
          </a:prstGeom>
          <a:noFill/>
        </p:spPr>
        <p:txBody>
          <a:bodyPr wrap="square" rtlCol="0">
            <a:spAutoFit/>
          </a:bodyPr>
          <a:lstStyle/>
          <a:p>
            <a:pPr algn="ctr"/>
            <a:r>
              <a:rPr lang="en-GB" sz="1400" dirty="0">
                <a:latin typeface="Comic Sans MS" pitchFamily="66" charset="0"/>
              </a:rPr>
              <a:t>B</a:t>
            </a:r>
          </a:p>
        </p:txBody>
      </p:sp>
      <p:cxnSp>
        <p:nvCxnSpPr>
          <p:cNvPr id="32" name="Straight Arrow Connector 31"/>
          <p:cNvCxnSpPr/>
          <p:nvPr/>
        </p:nvCxnSpPr>
        <p:spPr>
          <a:xfrm>
            <a:off x="4876800" y="23622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4953000" y="2057400"/>
            <a:ext cx="293670" cy="307777"/>
          </a:xfrm>
          <a:prstGeom prst="rect">
            <a:avLst/>
          </a:prstGeom>
          <a:noFill/>
        </p:spPr>
        <p:txBody>
          <a:bodyPr wrap="none" rtlCol="0">
            <a:spAutoFit/>
          </a:bodyPr>
          <a:lstStyle/>
          <a:p>
            <a:pPr algn="ctr"/>
            <a:r>
              <a:rPr lang="en-GB" sz="1400" dirty="0">
                <a:latin typeface="Comic Sans MS" pitchFamily="66" charset="0"/>
              </a:rPr>
              <a:t>3</a:t>
            </a:r>
          </a:p>
        </p:txBody>
      </p:sp>
      <p:cxnSp>
        <p:nvCxnSpPr>
          <p:cNvPr id="34" name="Straight Arrow Connector 33"/>
          <p:cNvCxnSpPr/>
          <p:nvPr/>
        </p:nvCxnSpPr>
        <p:spPr>
          <a:xfrm>
            <a:off x="5638800" y="23622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5716603" y="2057400"/>
            <a:ext cx="290464" cy="307777"/>
          </a:xfrm>
          <a:prstGeom prst="rect">
            <a:avLst/>
          </a:prstGeom>
          <a:noFill/>
        </p:spPr>
        <p:txBody>
          <a:bodyPr wrap="none" rtlCol="0">
            <a:spAutoFit/>
          </a:bodyPr>
          <a:lstStyle/>
          <a:p>
            <a:pPr algn="ctr"/>
            <a:r>
              <a:rPr lang="en-GB" sz="1400" dirty="0">
                <a:latin typeface="Comic Sans MS" pitchFamily="66" charset="0"/>
              </a:rPr>
              <a:t>x</a:t>
            </a:r>
            <a:endParaRPr lang="en-GB" sz="1400" baseline="-25000" dirty="0">
              <a:latin typeface="Comic Sans MS" pitchFamily="66" charset="0"/>
            </a:endParaRPr>
          </a:p>
        </p:txBody>
      </p:sp>
      <p:sp>
        <p:nvSpPr>
          <p:cNvPr id="36" name="TextBox 35"/>
          <p:cNvSpPr txBox="1"/>
          <p:nvPr/>
        </p:nvSpPr>
        <p:spPr>
          <a:xfrm>
            <a:off x="4209320" y="2743200"/>
            <a:ext cx="264816" cy="307777"/>
          </a:xfrm>
          <a:prstGeom prst="rect">
            <a:avLst/>
          </a:prstGeom>
          <a:noFill/>
        </p:spPr>
        <p:txBody>
          <a:bodyPr wrap="none" rtlCol="0">
            <a:spAutoFit/>
          </a:bodyPr>
          <a:lstStyle/>
          <a:p>
            <a:pPr algn="ctr"/>
            <a:r>
              <a:rPr lang="en-GB" sz="1400" dirty="0">
                <a:latin typeface="Comic Sans MS" pitchFamily="66" charset="0"/>
              </a:rPr>
              <a:t>1</a:t>
            </a:r>
          </a:p>
        </p:txBody>
      </p:sp>
      <p:sp>
        <p:nvSpPr>
          <p:cNvPr id="37" name="TextBox 36"/>
          <p:cNvSpPr txBox="1"/>
          <p:nvPr/>
        </p:nvSpPr>
        <p:spPr>
          <a:xfrm>
            <a:off x="5733320" y="2743200"/>
            <a:ext cx="264816" cy="307777"/>
          </a:xfrm>
          <a:prstGeom prst="rect">
            <a:avLst/>
          </a:prstGeom>
          <a:noFill/>
        </p:spPr>
        <p:txBody>
          <a:bodyPr wrap="none" rtlCol="0">
            <a:spAutoFit/>
          </a:bodyPr>
          <a:lstStyle/>
          <a:p>
            <a:pPr algn="ctr"/>
            <a:r>
              <a:rPr lang="en-GB" sz="1400" dirty="0">
                <a:latin typeface="Comic Sans MS" pitchFamily="66" charset="0"/>
              </a:rPr>
              <a:t>1</a:t>
            </a:r>
          </a:p>
        </p:txBody>
      </p:sp>
      <p:sp>
        <p:nvSpPr>
          <p:cNvPr id="38" name="TextBox 37"/>
          <p:cNvSpPr txBox="1"/>
          <p:nvPr/>
        </p:nvSpPr>
        <p:spPr>
          <a:xfrm>
            <a:off x="4956893" y="2743200"/>
            <a:ext cx="293670" cy="307777"/>
          </a:xfrm>
          <a:prstGeom prst="rect">
            <a:avLst/>
          </a:prstGeom>
          <a:noFill/>
        </p:spPr>
        <p:txBody>
          <a:bodyPr wrap="none" rtlCol="0">
            <a:spAutoFit/>
          </a:bodyPr>
          <a:lstStyle/>
          <a:p>
            <a:pPr algn="ctr"/>
            <a:r>
              <a:rPr lang="en-GB" sz="1400" dirty="0">
                <a:latin typeface="Comic Sans MS" pitchFamily="66" charset="0"/>
              </a:rPr>
              <a:t>2</a:t>
            </a:r>
          </a:p>
        </p:txBody>
      </p:sp>
      <p:sp>
        <p:nvSpPr>
          <p:cNvPr id="39" name="TextBox 38"/>
          <p:cNvSpPr txBox="1"/>
          <p:nvPr/>
        </p:nvSpPr>
        <p:spPr>
          <a:xfrm>
            <a:off x="6480893" y="2743200"/>
            <a:ext cx="293670" cy="307777"/>
          </a:xfrm>
          <a:prstGeom prst="rect">
            <a:avLst/>
          </a:prstGeom>
          <a:noFill/>
        </p:spPr>
        <p:txBody>
          <a:bodyPr wrap="none" rtlCol="0">
            <a:spAutoFit/>
          </a:bodyPr>
          <a:lstStyle/>
          <a:p>
            <a:pPr algn="ctr"/>
            <a:r>
              <a:rPr lang="en-GB" sz="1400" dirty="0">
                <a:latin typeface="Comic Sans MS" pitchFamily="66" charset="0"/>
              </a:rPr>
              <a:t>2</a:t>
            </a:r>
          </a:p>
        </p:txBody>
      </p:sp>
      <p:sp>
        <p:nvSpPr>
          <p:cNvPr id="40" name="TextBox 39"/>
          <p:cNvSpPr txBox="1"/>
          <p:nvPr/>
        </p:nvSpPr>
        <p:spPr>
          <a:xfrm>
            <a:off x="3962400" y="1371600"/>
            <a:ext cx="2953053" cy="307777"/>
          </a:xfrm>
          <a:prstGeom prst="rect">
            <a:avLst/>
          </a:prstGeom>
          <a:noFill/>
        </p:spPr>
        <p:txBody>
          <a:bodyPr wrap="none" rtlCol="0">
            <a:spAutoFit/>
          </a:bodyPr>
          <a:lstStyle/>
          <a:p>
            <a:r>
              <a:rPr lang="en-GB" sz="1400" u="sng" dirty="0">
                <a:latin typeface="Comic Sans MS" pitchFamily="66" charset="0"/>
              </a:rPr>
              <a:t>Sphere A colliding with Sphere B</a:t>
            </a:r>
          </a:p>
        </p:txBody>
      </p:sp>
      <mc:AlternateContent xmlns:mc="http://schemas.openxmlformats.org/markup-compatibility/2006" xmlns:a14="http://schemas.microsoft.com/office/drawing/2010/main">
        <mc:Choice Requires="a14">
          <p:sp>
            <p:nvSpPr>
              <p:cNvPr id="51" name="TextBox 50"/>
              <p:cNvSpPr txBox="1"/>
              <p:nvPr/>
            </p:nvSpPr>
            <p:spPr>
              <a:xfrm>
                <a:off x="7391400" y="1752600"/>
                <a:ext cx="1092094"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2=</m:t>
                      </m:r>
                      <m:r>
                        <a:rPr lang="en-GB" sz="1600" b="0" i="1" smtClean="0">
                          <a:solidFill>
                            <a:srgbClr val="FF0000"/>
                          </a:solidFill>
                          <a:latin typeface="Cambria Math"/>
                        </a:rPr>
                        <m:t>𝑦</m:t>
                      </m:r>
                      <m:r>
                        <a:rPr lang="en-GB" sz="1600" i="1">
                          <a:solidFill>
                            <a:srgbClr val="FF0000"/>
                          </a:solidFill>
                          <a:latin typeface="Cambria Math"/>
                        </a:rPr>
                        <m:t>−</m:t>
                      </m:r>
                      <m:r>
                        <a:rPr lang="en-GB" sz="1600" b="0" i="1" smtClean="0">
                          <a:solidFill>
                            <a:srgbClr val="FF0000"/>
                          </a:solidFill>
                          <a:latin typeface="Cambria Math"/>
                        </a:rPr>
                        <m:t>𝑥</m:t>
                      </m:r>
                    </m:oMath>
                  </m:oMathPara>
                </a14:m>
                <a:endParaRPr lang="en-GB" sz="1600" dirty="0">
                  <a:solidFill>
                    <a:srgbClr val="FF0000"/>
                  </a:solidFill>
                </a:endParaRPr>
              </a:p>
            </p:txBody>
          </p:sp>
        </mc:Choice>
        <mc:Fallback xmlns="">
          <p:sp>
            <p:nvSpPr>
              <p:cNvPr id="51" name="TextBox 50"/>
              <p:cNvSpPr txBox="1">
                <a:spLocks noRot="1" noChangeAspect="1" noMove="1" noResize="1" noEditPoints="1" noAdjustHandles="1" noChangeArrowheads="1" noChangeShapeType="1" noTextEdit="1"/>
              </p:cNvSpPr>
              <p:nvPr/>
            </p:nvSpPr>
            <p:spPr>
              <a:xfrm>
                <a:off x="7391400" y="1752600"/>
                <a:ext cx="1092094" cy="338554"/>
              </a:xfrm>
              <a:prstGeom prst="rect">
                <a:avLst/>
              </a:prstGeom>
              <a:blipFill rotWithShape="1">
                <a:blip r:embed="rId9"/>
                <a:stretch>
                  <a:fillRect b="-181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9" name="TextBox 58"/>
              <p:cNvSpPr txBox="1"/>
              <p:nvPr/>
            </p:nvSpPr>
            <p:spPr>
              <a:xfrm>
                <a:off x="7315200" y="2133600"/>
                <a:ext cx="14478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13=</m:t>
                      </m:r>
                      <m:r>
                        <a:rPr lang="en-GB" sz="1600" b="0" i="1" smtClean="0">
                          <a:solidFill>
                            <a:srgbClr val="FF0000"/>
                          </a:solidFill>
                          <a:latin typeface="Cambria Math"/>
                        </a:rPr>
                        <m:t>𝑥</m:t>
                      </m:r>
                      <m:r>
                        <a:rPr lang="en-GB" sz="1600" b="0" i="1" smtClean="0">
                          <a:solidFill>
                            <a:srgbClr val="FF0000"/>
                          </a:solidFill>
                          <a:latin typeface="Cambria Math"/>
                        </a:rPr>
                        <m:t>+2</m:t>
                      </m:r>
                      <m:r>
                        <a:rPr lang="en-GB" sz="1600" b="0" i="1" smtClean="0">
                          <a:solidFill>
                            <a:srgbClr val="FF0000"/>
                          </a:solidFill>
                          <a:latin typeface="Cambria Math"/>
                        </a:rPr>
                        <m:t>𝑦</m:t>
                      </m:r>
                    </m:oMath>
                  </m:oMathPara>
                </a14:m>
                <a:endParaRPr lang="en-GB" sz="1600" dirty="0">
                  <a:solidFill>
                    <a:srgbClr val="FF0000"/>
                  </a:solidFill>
                </a:endParaRPr>
              </a:p>
            </p:txBody>
          </p:sp>
        </mc:Choice>
        <mc:Fallback xmlns="">
          <p:sp>
            <p:nvSpPr>
              <p:cNvPr id="59" name="TextBox 58"/>
              <p:cNvSpPr txBox="1">
                <a:spLocks noRot="1" noChangeAspect="1" noMove="1" noResize="1" noEditPoints="1" noAdjustHandles="1" noChangeArrowheads="1" noChangeShapeType="1" noTextEdit="1"/>
              </p:cNvSpPr>
              <p:nvPr/>
            </p:nvSpPr>
            <p:spPr>
              <a:xfrm>
                <a:off x="7315200" y="2133600"/>
                <a:ext cx="1447800" cy="338554"/>
              </a:xfrm>
              <a:prstGeom prst="rect">
                <a:avLst/>
              </a:prstGeom>
              <a:blipFill rotWithShape="1">
                <a:blip r:embed="rId10"/>
                <a:stretch>
                  <a:fillRect b="-1786"/>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0" name="TextBox 49"/>
              <p:cNvSpPr txBox="1"/>
              <p:nvPr/>
            </p:nvSpPr>
            <p:spPr>
              <a:xfrm>
                <a:off x="4419600" y="3200400"/>
                <a:ext cx="1092094"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2=</m:t>
                      </m:r>
                      <m:r>
                        <a:rPr lang="en-GB" sz="1600" b="0" i="1" smtClean="0">
                          <a:solidFill>
                            <a:schemeClr val="tx1"/>
                          </a:solidFill>
                          <a:latin typeface="Cambria Math"/>
                        </a:rPr>
                        <m:t>𝑦</m:t>
                      </m:r>
                      <m:r>
                        <a:rPr lang="en-GB" sz="1600" i="1">
                          <a:solidFill>
                            <a:schemeClr val="tx1"/>
                          </a:solidFill>
                          <a:latin typeface="Cambria Math"/>
                        </a:rPr>
                        <m:t>−</m:t>
                      </m:r>
                      <m:r>
                        <a:rPr lang="en-GB" sz="1600" b="0" i="1" smtClean="0">
                          <a:solidFill>
                            <a:schemeClr val="tx1"/>
                          </a:solidFill>
                          <a:latin typeface="Cambria Math"/>
                        </a:rPr>
                        <m:t>𝑥</m:t>
                      </m:r>
                    </m:oMath>
                  </m:oMathPara>
                </a14:m>
                <a:endParaRPr lang="en-GB" sz="1600" dirty="0">
                  <a:solidFill>
                    <a:schemeClr val="tx1"/>
                  </a:solidFill>
                </a:endParaRPr>
              </a:p>
            </p:txBody>
          </p:sp>
        </mc:Choice>
        <mc:Fallback xmlns="">
          <p:sp>
            <p:nvSpPr>
              <p:cNvPr id="50" name="TextBox 49"/>
              <p:cNvSpPr txBox="1">
                <a:spLocks noRot="1" noChangeAspect="1" noMove="1" noResize="1" noEditPoints="1" noAdjustHandles="1" noChangeArrowheads="1" noChangeShapeType="1" noTextEdit="1"/>
              </p:cNvSpPr>
              <p:nvPr/>
            </p:nvSpPr>
            <p:spPr>
              <a:xfrm>
                <a:off x="4419600" y="3200400"/>
                <a:ext cx="1092094" cy="338554"/>
              </a:xfrm>
              <a:prstGeom prst="rect">
                <a:avLst/>
              </a:prstGeom>
              <a:blipFill rotWithShape="1">
                <a:blip r:embed="rId11"/>
                <a:stretch>
                  <a:fillRect b="-1786"/>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0" name="TextBox 59"/>
              <p:cNvSpPr txBox="1"/>
              <p:nvPr/>
            </p:nvSpPr>
            <p:spPr>
              <a:xfrm>
                <a:off x="4343400" y="3581400"/>
                <a:ext cx="14478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13=</m:t>
                      </m:r>
                      <m:r>
                        <a:rPr lang="en-GB" sz="1600" b="0" i="1" smtClean="0">
                          <a:solidFill>
                            <a:schemeClr val="tx1"/>
                          </a:solidFill>
                          <a:latin typeface="Cambria Math"/>
                        </a:rPr>
                        <m:t>𝑥</m:t>
                      </m:r>
                      <m:r>
                        <a:rPr lang="en-GB" sz="1600" b="0" i="1" smtClean="0">
                          <a:solidFill>
                            <a:schemeClr val="tx1"/>
                          </a:solidFill>
                          <a:latin typeface="Cambria Math"/>
                        </a:rPr>
                        <m:t>+2</m:t>
                      </m:r>
                      <m:r>
                        <a:rPr lang="en-GB" sz="1600" b="0" i="1" smtClean="0">
                          <a:solidFill>
                            <a:schemeClr val="tx1"/>
                          </a:solidFill>
                          <a:latin typeface="Cambria Math"/>
                        </a:rPr>
                        <m:t>𝑦</m:t>
                      </m:r>
                    </m:oMath>
                  </m:oMathPara>
                </a14:m>
                <a:endParaRPr lang="en-GB" sz="1600" dirty="0">
                  <a:solidFill>
                    <a:schemeClr val="tx1"/>
                  </a:solidFill>
                </a:endParaRPr>
              </a:p>
            </p:txBody>
          </p:sp>
        </mc:Choice>
        <mc:Fallback xmlns="">
          <p:sp>
            <p:nvSpPr>
              <p:cNvPr id="60" name="TextBox 59"/>
              <p:cNvSpPr txBox="1">
                <a:spLocks noRot="1" noChangeAspect="1" noMove="1" noResize="1" noEditPoints="1" noAdjustHandles="1" noChangeArrowheads="1" noChangeShapeType="1" noTextEdit="1"/>
              </p:cNvSpPr>
              <p:nvPr/>
            </p:nvSpPr>
            <p:spPr>
              <a:xfrm>
                <a:off x="4343400" y="3581400"/>
                <a:ext cx="1447800" cy="338554"/>
              </a:xfrm>
              <a:prstGeom prst="rect">
                <a:avLst/>
              </a:prstGeom>
              <a:blipFill rotWithShape="1">
                <a:blip r:embed="rId12"/>
                <a:stretch>
                  <a:fillRect b="-1818"/>
                </a:stretch>
              </a:blipFill>
            </p:spPr>
            <p:txBody>
              <a:bodyPr/>
              <a:lstStyle/>
              <a:p>
                <a:r>
                  <a:rPr lang="en-GB">
                    <a:noFill/>
                  </a:rPr>
                  <a:t> </a:t>
                </a:r>
              </a:p>
            </p:txBody>
          </p:sp>
        </mc:Fallback>
      </mc:AlternateContent>
      <p:sp>
        <p:nvSpPr>
          <p:cNvPr id="61" name="TextBox 60"/>
          <p:cNvSpPr txBox="1"/>
          <p:nvPr/>
        </p:nvSpPr>
        <p:spPr>
          <a:xfrm>
            <a:off x="3962400" y="3200400"/>
            <a:ext cx="385042" cy="338554"/>
          </a:xfrm>
          <a:prstGeom prst="rect">
            <a:avLst/>
          </a:prstGeom>
          <a:noFill/>
        </p:spPr>
        <p:txBody>
          <a:bodyPr wrap="none" rtlCol="0">
            <a:spAutoFit/>
          </a:bodyPr>
          <a:lstStyle/>
          <a:p>
            <a:r>
              <a:rPr lang="en-GB" sz="1600" b="1" dirty="0">
                <a:latin typeface="Comic Sans MS" pitchFamily="66" charset="0"/>
              </a:rPr>
              <a:t>1)</a:t>
            </a:r>
          </a:p>
        </p:txBody>
      </p:sp>
      <p:sp>
        <p:nvSpPr>
          <p:cNvPr id="62" name="TextBox 61"/>
          <p:cNvSpPr txBox="1"/>
          <p:nvPr/>
        </p:nvSpPr>
        <p:spPr>
          <a:xfrm>
            <a:off x="3962400" y="3581400"/>
            <a:ext cx="385042" cy="338554"/>
          </a:xfrm>
          <a:prstGeom prst="rect">
            <a:avLst/>
          </a:prstGeom>
          <a:noFill/>
        </p:spPr>
        <p:txBody>
          <a:bodyPr wrap="none" rtlCol="0">
            <a:spAutoFit/>
          </a:bodyPr>
          <a:lstStyle/>
          <a:p>
            <a:r>
              <a:rPr lang="en-GB" sz="1600" b="1" dirty="0">
                <a:latin typeface="Comic Sans MS" pitchFamily="66" charset="0"/>
              </a:rPr>
              <a:t>2)</a:t>
            </a:r>
          </a:p>
        </p:txBody>
      </p:sp>
      <mc:AlternateContent xmlns:mc="http://schemas.openxmlformats.org/markup-compatibility/2006" xmlns:a14="http://schemas.microsoft.com/office/drawing/2010/main">
        <mc:Choice Requires="a14">
          <p:sp>
            <p:nvSpPr>
              <p:cNvPr id="63" name="TextBox 62"/>
              <p:cNvSpPr txBox="1"/>
              <p:nvPr/>
            </p:nvSpPr>
            <p:spPr>
              <a:xfrm>
                <a:off x="4724400" y="4191000"/>
                <a:ext cx="12192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15=3</m:t>
                      </m:r>
                      <m:r>
                        <a:rPr lang="en-GB" sz="1600" b="0" i="1" smtClean="0">
                          <a:solidFill>
                            <a:schemeClr val="tx1"/>
                          </a:solidFill>
                          <a:latin typeface="Cambria Math"/>
                        </a:rPr>
                        <m:t>𝑦</m:t>
                      </m:r>
                    </m:oMath>
                  </m:oMathPara>
                </a14:m>
                <a:endParaRPr lang="en-GB" sz="1600" dirty="0">
                  <a:solidFill>
                    <a:schemeClr val="tx1"/>
                  </a:solidFill>
                </a:endParaRPr>
              </a:p>
            </p:txBody>
          </p:sp>
        </mc:Choice>
        <mc:Fallback xmlns="">
          <p:sp>
            <p:nvSpPr>
              <p:cNvPr id="63" name="TextBox 62"/>
              <p:cNvSpPr txBox="1">
                <a:spLocks noRot="1" noChangeAspect="1" noMove="1" noResize="1" noEditPoints="1" noAdjustHandles="1" noChangeArrowheads="1" noChangeShapeType="1" noTextEdit="1"/>
              </p:cNvSpPr>
              <p:nvPr/>
            </p:nvSpPr>
            <p:spPr>
              <a:xfrm>
                <a:off x="4724400" y="4191000"/>
                <a:ext cx="1219200" cy="338554"/>
              </a:xfrm>
              <a:prstGeom prst="rect">
                <a:avLst/>
              </a:prstGeom>
              <a:blipFill rotWithShape="1">
                <a:blip r:embed="rId13"/>
                <a:stretch>
                  <a:fillRect b="-7273"/>
                </a:stretch>
              </a:blipFill>
            </p:spPr>
            <p:txBody>
              <a:bodyPr/>
              <a:lstStyle/>
              <a:p>
                <a:r>
                  <a:rPr lang="en-GB">
                    <a:noFill/>
                  </a:rPr>
                  <a:t> </a:t>
                </a:r>
              </a:p>
            </p:txBody>
          </p:sp>
        </mc:Fallback>
      </mc:AlternateContent>
      <p:sp>
        <p:nvSpPr>
          <p:cNvPr id="64" name="TextBox 63"/>
          <p:cNvSpPr txBox="1"/>
          <p:nvPr/>
        </p:nvSpPr>
        <p:spPr>
          <a:xfrm>
            <a:off x="3962400" y="4191000"/>
            <a:ext cx="889987" cy="338554"/>
          </a:xfrm>
          <a:prstGeom prst="rect">
            <a:avLst/>
          </a:prstGeom>
          <a:noFill/>
        </p:spPr>
        <p:txBody>
          <a:bodyPr wrap="none" rtlCol="0">
            <a:spAutoFit/>
          </a:bodyPr>
          <a:lstStyle/>
          <a:p>
            <a:r>
              <a:rPr lang="en-GB" sz="1600" b="1" dirty="0">
                <a:latin typeface="Comic Sans MS" pitchFamily="66" charset="0"/>
              </a:rPr>
              <a:t>1) + 2)</a:t>
            </a:r>
          </a:p>
        </p:txBody>
      </p:sp>
      <mc:AlternateContent xmlns:mc="http://schemas.openxmlformats.org/markup-compatibility/2006" xmlns:a14="http://schemas.microsoft.com/office/drawing/2010/main">
        <mc:Choice Requires="a14">
          <p:sp>
            <p:nvSpPr>
              <p:cNvPr id="65" name="TextBox 64"/>
              <p:cNvSpPr txBox="1"/>
              <p:nvPr/>
            </p:nvSpPr>
            <p:spPr>
              <a:xfrm>
                <a:off x="4724400" y="4648200"/>
                <a:ext cx="12192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5=</m:t>
                      </m:r>
                      <m:r>
                        <a:rPr lang="en-GB" sz="1600" b="0" i="1" smtClean="0">
                          <a:solidFill>
                            <a:schemeClr val="tx1"/>
                          </a:solidFill>
                          <a:latin typeface="Cambria Math"/>
                        </a:rPr>
                        <m:t>𝑦</m:t>
                      </m:r>
                    </m:oMath>
                  </m:oMathPara>
                </a14:m>
                <a:endParaRPr lang="en-GB" sz="1600" dirty="0">
                  <a:solidFill>
                    <a:schemeClr val="tx1"/>
                  </a:solidFill>
                </a:endParaRPr>
              </a:p>
            </p:txBody>
          </p:sp>
        </mc:Choice>
        <mc:Fallback xmlns="">
          <p:sp>
            <p:nvSpPr>
              <p:cNvPr id="65" name="TextBox 64"/>
              <p:cNvSpPr txBox="1">
                <a:spLocks noRot="1" noChangeAspect="1" noMove="1" noResize="1" noEditPoints="1" noAdjustHandles="1" noChangeArrowheads="1" noChangeShapeType="1" noTextEdit="1"/>
              </p:cNvSpPr>
              <p:nvPr/>
            </p:nvSpPr>
            <p:spPr>
              <a:xfrm>
                <a:off x="4724400" y="4648200"/>
                <a:ext cx="1219200" cy="338554"/>
              </a:xfrm>
              <a:prstGeom prst="rect">
                <a:avLst/>
              </a:prstGeom>
              <a:blipFill rotWithShape="1">
                <a:blip r:embed="rId14"/>
                <a:stretch>
                  <a:fillRect b="-181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6" name="TextBox 65"/>
              <p:cNvSpPr txBox="1"/>
              <p:nvPr/>
            </p:nvSpPr>
            <p:spPr>
              <a:xfrm>
                <a:off x="4724400" y="5105400"/>
                <a:ext cx="12192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3=</m:t>
                      </m:r>
                      <m:r>
                        <a:rPr lang="en-GB" sz="1600" b="0" i="1" smtClean="0">
                          <a:solidFill>
                            <a:schemeClr val="tx1"/>
                          </a:solidFill>
                          <a:latin typeface="Cambria Math"/>
                        </a:rPr>
                        <m:t>𝑥</m:t>
                      </m:r>
                    </m:oMath>
                  </m:oMathPara>
                </a14:m>
                <a:endParaRPr lang="en-GB" sz="1600" dirty="0">
                  <a:solidFill>
                    <a:schemeClr val="tx1"/>
                  </a:solidFill>
                </a:endParaRPr>
              </a:p>
            </p:txBody>
          </p:sp>
        </mc:Choice>
        <mc:Fallback xmlns="">
          <p:sp>
            <p:nvSpPr>
              <p:cNvPr id="66" name="TextBox 65"/>
              <p:cNvSpPr txBox="1">
                <a:spLocks noRot="1" noChangeAspect="1" noMove="1" noResize="1" noEditPoints="1" noAdjustHandles="1" noChangeArrowheads="1" noChangeShapeType="1" noTextEdit="1"/>
              </p:cNvSpPr>
              <p:nvPr/>
            </p:nvSpPr>
            <p:spPr>
              <a:xfrm>
                <a:off x="4724400" y="5105400"/>
                <a:ext cx="1219200" cy="338554"/>
              </a:xfrm>
              <a:prstGeom prst="rect">
                <a:avLst/>
              </a:prstGeom>
              <a:blipFill rotWithShape="1">
                <a:blip r:embed="rId15"/>
                <a:stretch>
                  <a:fillRect/>
                </a:stretch>
              </a:blipFill>
            </p:spPr>
            <p:txBody>
              <a:bodyPr/>
              <a:lstStyle/>
              <a:p>
                <a:r>
                  <a:rPr lang="en-GB">
                    <a:noFill/>
                  </a:rPr>
                  <a:t> </a:t>
                </a:r>
              </a:p>
            </p:txBody>
          </p:sp>
        </mc:Fallback>
      </mc:AlternateContent>
      <p:sp>
        <p:nvSpPr>
          <p:cNvPr id="67" name="TextBox 66"/>
          <p:cNvSpPr txBox="1"/>
          <p:nvPr/>
        </p:nvSpPr>
        <p:spPr>
          <a:xfrm>
            <a:off x="6248400" y="3276600"/>
            <a:ext cx="2438400" cy="584775"/>
          </a:xfrm>
          <a:prstGeom prst="rect">
            <a:avLst/>
          </a:prstGeom>
          <a:noFill/>
        </p:spPr>
        <p:txBody>
          <a:bodyPr wrap="square" rtlCol="0">
            <a:spAutoFit/>
          </a:bodyPr>
          <a:lstStyle/>
          <a:p>
            <a:pPr algn="ctr"/>
            <a:r>
              <a:rPr lang="en-GB" sz="1600" dirty="0">
                <a:solidFill>
                  <a:srgbClr val="FF0000"/>
                </a:solidFill>
                <a:latin typeface="Comic Sans MS" pitchFamily="66" charset="0"/>
              </a:rPr>
              <a:t>Add them together to cancel the x terms</a:t>
            </a:r>
            <a:endParaRPr lang="en-GB" sz="1600" b="1" baseline="-25000" dirty="0">
              <a:solidFill>
                <a:srgbClr val="FF0000"/>
              </a:solidFill>
              <a:latin typeface="Comic Sans MS" pitchFamily="66" charset="0"/>
            </a:endParaRPr>
          </a:p>
        </p:txBody>
      </p:sp>
      <p:sp>
        <p:nvSpPr>
          <p:cNvPr id="68" name="TextBox 67"/>
          <p:cNvSpPr txBox="1"/>
          <p:nvPr/>
        </p:nvSpPr>
        <p:spPr>
          <a:xfrm>
            <a:off x="6096000" y="4419600"/>
            <a:ext cx="1143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Divide by 3</a:t>
            </a:r>
            <a:endParaRPr lang="en-GB" sz="1400" b="1" baseline="-25000" dirty="0">
              <a:solidFill>
                <a:srgbClr val="FF0000"/>
              </a:solidFill>
              <a:latin typeface="Comic Sans MS" pitchFamily="66" charset="0"/>
            </a:endParaRPr>
          </a:p>
        </p:txBody>
      </p:sp>
      <p:sp>
        <p:nvSpPr>
          <p:cNvPr id="69" name="Arc 68"/>
          <p:cNvSpPr/>
          <p:nvPr/>
        </p:nvSpPr>
        <p:spPr>
          <a:xfrm>
            <a:off x="5638800" y="43434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1" name="TextBox 70"/>
          <p:cNvSpPr txBox="1"/>
          <p:nvPr/>
        </p:nvSpPr>
        <p:spPr>
          <a:xfrm>
            <a:off x="6096000" y="4876800"/>
            <a:ext cx="1752600" cy="307777"/>
          </a:xfrm>
          <a:prstGeom prst="rect">
            <a:avLst/>
          </a:prstGeom>
          <a:noFill/>
        </p:spPr>
        <p:txBody>
          <a:bodyPr wrap="square" rtlCol="0">
            <a:spAutoFit/>
          </a:bodyPr>
          <a:lstStyle/>
          <a:p>
            <a:pPr algn="ctr"/>
            <a:r>
              <a:rPr lang="en-GB" sz="1400" dirty="0">
                <a:solidFill>
                  <a:srgbClr val="FF0000"/>
                </a:solidFill>
                <a:latin typeface="Comic Sans MS" pitchFamily="66" charset="0"/>
              </a:rPr>
              <a:t>Use this to find x</a:t>
            </a:r>
            <a:endParaRPr lang="en-GB" sz="1400" b="1" baseline="-25000" dirty="0">
              <a:solidFill>
                <a:srgbClr val="FF0000"/>
              </a:solidFill>
              <a:latin typeface="Comic Sans MS" pitchFamily="66" charset="0"/>
            </a:endParaRPr>
          </a:p>
        </p:txBody>
      </p:sp>
      <p:sp>
        <p:nvSpPr>
          <p:cNvPr id="72" name="Arc 71"/>
          <p:cNvSpPr/>
          <p:nvPr/>
        </p:nvSpPr>
        <p:spPr>
          <a:xfrm>
            <a:off x="5638800" y="48006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5" name="TextBox 74"/>
          <p:cNvSpPr txBox="1"/>
          <p:nvPr/>
        </p:nvSpPr>
        <p:spPr>
          <a:xfrm>
            <a:off x="3962400" y="5638800"/>
            <a:ext cx="4800600" cy="738664"/>
          </a:xfrm>
          <a:prstGeom prst="rect">
            <a:avLst/>
          </a:prstGeom>
          <a:noFill/>
          <a:ln w="25400">
            <a:solidFill>
              <a:schemeClr val="tx1"/>
            </a:solidFill>
          </a:ln>
        </p:spPr>
        <p:txBody>
          <a:bodyPr wrap="square" rtlCol="0">
            <a:spAutoFit/>
          </a:bodyPr>
          <a:lstStyle/>
          <a:p>
            <a:pPr algn="ctr"/>
            <a:r>
              <a:rPr lang="en-GB" sz="1400" dirty="0">
                <a:solidFill>
                  <a:srgbClr val="FF0000"/>
                </a:solidFill>
                <a:latin typeface="Comic Sans MS" pitchFamily="66" charset="0"/>
              </a:rPr>
              <a:t>After the first collision, sphere A is travelling at 3ms</a:t>
            </a:r>
            <a:r>
              <a:rPr lang="en-GB" sz="1400" baseline="30000" dirty="0">
                <a:solidFill>
                  <a:srgbClr val="FF0000"/>
                </a:solidFill>
                <a:latin typeface="Comic Sans MS" pitchFamily="66" charset="0"/>
              </a:rPr>
              <a:t>-1</a:t>
            </a:r>
            <a:r>
              <a:rPr lang="en-GB" sz="1400" dirty="0">
                <a:solidFill>
                  <a:srgbClr val="FF0000"/>
                </a:solidFill>
                <a:latin typeface="Comic Sans MS" pitchFamily="66" charset="0"/>
              </a:rPr>
              <a:t>, sphere B is travelling at 5ms</a:t>
            </a:r>
            <a:r>
              <a:rPr lang="en-GB" sz="1400" baseline="30000" dirty="0">
                <a:solidFill>
                  <a:srgbClr val="FF0000"/>
                </a:solidFill>
                <a:latin typeface="Comic Sans MS" pitchFamily="66" charset="0"/>
              </a:rPr>
              <a:t>-1</a:t>
            </a:r>
            <a:r>
              <a:rPr lang="en-GB" sz="1400" dirty="0">
                <a:solidFill>
                  <a:srgbClr val="FF0000"/>
                </a:solidFill>
                <a:latin typeface="Comic Sans MS" pitchFamily="66" charset="0"/>
              </a:rPr>
              <a:t> and sphere C is still travelling at 1ms</a:t>
            </a:r>
            <a:r>
              <a:rPr lang="en-GB" sz="1400" baseline="30000" dirty="0">
                <a:solidFill>
                  <a:srgbClr val="FF0000"/>
                </a:solidFill>
                <a:latin typeface="Comic Sans MS" pitchFamily="66" charset="0"/>
              </a:rPr>
              <a:t>-1</a:t>
            </a:r>
            <a:r>
              <a:rPr lang="en-GB" sz="1400" dirty="0">
                <a:solidFill>
                  <a:srgbClr val="FF0000"/>
                </a:solidFill>
                <a:latin typeface="Comic Sans MS" pitchFamily="66" charset="0"/>
              </a:rPr>
              <a:t> as it has not been affected yet</a:t>
            </a:r>
          </a:p>
        </p:txBody>
      </p:sp>
      <mc:AlternateContent xmlns:mc="http://schemas.openxmlformats.org/markup-compatibility/2006" xmlns:a14="http://schemas.microsoft.com/office/drawing/2010/main">
        <mc:Choice Requires="a14">
          <p:sp>
            <p:nvSpPr>
              <p:cNvPr id="76" name="TextBox 75"/>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76" name="TextBox 75"/>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7" name="TextBox 76"/>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77" name="TextBox 76"/>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8" name="TextBox 77"/>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78" name="TextBox 77"/>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9" name="TextBox 78"/>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79" name="TextBox 78"/>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1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0" name="TextBox 79"/>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80" name="TextBox 79"/>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20"/>
                <a:stretch>
                  <a:fillRect b="-3846"/>
                </a:stretch>
              </a:blipFill>
            </p:spPr>
            <p:txBody>
              <a:bodyPr/>
              <a:lstStyle/>
              <a:p>
                <a:r>
                  <a:rPr lang="en-GB">
                    <a:noFill/>
                  </a:rPr>
                  <a:t> </a:t>
                </a:r>
              </a:p>
            </p:txBody>
          </p:sp>
        </mc:Fallback>
      </mc:AlternateContent>
      <p:sp>
        <p:nvSpPr>
          <p:cNvPr id="81" name="TextBox 80"/>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21"/>
              </a:rPr>
              <a:t>Applet for collision demonstrations</a:t>
            </a:r>
            <a:endParaRPr lang="en-GB" sz="1400" dirty="0">
              <a:latin typeface="Comic Sans MS" pitchFamily="66" charset="0"/>
            </a:endParaRPr>
          </a:p>
        </p:txBody>
      </p:sp>
      <p:sp>
        <p:nvSpPr>
          <p:cNvPr id="82"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1783849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1"/>
                                        </p:tgtEl>
                                        <p:attrNameLst>
                                          <p:attrName>style.visibility</p:attrName>
                                        </p:attrNameLst>
                                      </p:cBhvr>
                                      <p:to>
                                        <p:strVal val="visible"/>
                                      </p:to>
                                    </p:set>
                                    <p:animEffect transition="in" filter="blinds(horizontal)">
                                      <p:cBhvr>
                                        <p:cTn id="7" dur="500"/>
                                        <p:tgtEl>
                                          <p:spTgt spid="61"/>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50"/>
                                        </p:tgtEl>
                                        <p:attrNameLst>
                                          <p:attrName>style.visibility</p:attrName>
                                        </p:attrNameLst>
                                      </p:cBhvr>
                                      <p:to>
                                        <p:strVal val="visible"/>
                                      </p:to>
                                    </p:set>
                                    <p:animEffect transition="in" filter="blinds(horizontal)">
                                      <p:cBhvr>
                                        <p:cTn id="10" dur="500"/>
                                        <p:tgtEl>
                                          <p:spTgt spid="50"/>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60"/>
                                        </p:tgtEl>
                                        <p:attrNameLst>
                                          <p:attrName>style.visibility</p:attrName>
                                        </p:attrNameLst>
                                      </p:cBhvr>
                                      <p:to>
                                        <p:strVal val="visible"/>
                                      </p:to>
                                    </p:set>
                                    <p:animEffect transition="in" filter="blinds(horizontal)">
                                      <p:cBhvr>
                                        <p:cTn id="13" dur="500"/>
                                        <p:tgtEl>
                                          <p:spTgt spid="60"/>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62"/>
                                        </p:tgtEl>
                                        <p:attrNameLst>
                                          <p:attrName>style.visibility</p:attrName>
                                        </p:attrNameLst>
                                      </p:cBhvr>
                                      <p:to>
                                        <p:strVal val="visible"/>
                                      </p:to>
                                    </p:set>
                                    <p:animEffect transition="in" filter="blinds(horizontal)">
                                      <p:cBhvr>
                                        <p:cTn id="16" dur="500"/>
                                        <p:tgtEl>
                                          <p:spTgt spid="62"/>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67"/>
                                        </p:tgtEl>
                                        <p:attrNameLst>
                                          <p:attrName>style.visibility</p:attrName>
                                        </p:attrNameLst>
                                      </p:cBhvr>
                                      <p:to>
                                        <p:strVal val="visible"/>
                                      </p:to>
                                    </p:set>
                                    <p:animEffect transition="in" filter="blinds(horizontal)">
                                      <p:cBhvr>
                                        <p:cTn id="21" dur="500"/>
                                        <p:tgtEl>
                                          <p:spTgt spid="67"/>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64"/>
                                        </p:tgtEl>
                                        <p:attrNameLst>
                                          <p:attrName>style.visibility</p:attrName>
                                        </p:attrNameLst>
                                      </p:cBhvr>
                                      <p:to>
                                        <p:strVal val="visible"/>
                                      </p:to>
                                    </p:set>
                                    <p:animEffect transition="in" filter="blinds(horizontal)">
                                      <p:cBhvr>
                                        <p:cTn id="26" dur="500"/>
                                        <p:tgtEl>
                                          <p:spTgt spid="64"/>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63"/>
                                        </p:tgtEl>
                                        <p:attrNameLst>
                                          <p:attrName>style.visibility</p:attrName>
                                        </p:attrNameLst>
                                      </p:cBhvr>
                                      <p:to>
                                        <p:strVal val="visible"/>
                                      </p:to>
                                    </p:set>
                                    <p:animEffect transition="in" filter="blinds(horizontal)">
                                      <p:cBhvr>
                                        <p:cTn id="31" dur="500"/>
                                        <p:tgtEl>
                                          <p:spTgt spid="63"/>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69"/>
                                        </p:tgtEl>
                                        <p:attrNameLst>
                                          <p:attrName>style.visibility</p:attrName>
                                        </p:attrNameLst>
                                      </p:cBhvr>
                                      <p:to>
                                        <p:strVal val="visible"/>
                                      </p:to>
                                    </p:set>
                                    <p:animEffect transition="in" filter="blinds(horizontal)">
                                      <p:cBhvr>
                                        <p:cTn id="36" dur="500"/>
                                        <p:tgtEl>
                                          <p:spTgt spid="69"/>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68"/>
                                        </p:tgtEl>
                                        <p:attrNameLst>
                                          <p:attrName>style.visibility</p:attrName>
                                        </p:attrNameLst>
                                      </p:cBhvr>
                                      <p:to>
                                        <p:strVal val="visible"/>
                                      </p:to>
                                    </p:set>
                                    <p:animEffect transition="in" filter="blinds(horizontal)">
                                      <p:cBhvr>
                                        <p:cTn id="41" dur="500"/>
                                        <p:tgtEl>
                                          <p:spTgt spid="68"/>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65"/>
                                        </p:tgtEl>
                                        <p:attrNameLst>
                                          <p:attrName>style.visibility</p:attrName>
                                        </p:attrNameLst>
                                      </p:cBhvr>
                                      <p:to>
                                        <p:strVal val="visible"/>
                                      </p:to>
                                    </p:set>
                                    <p:animEffect transition="in" filter="blinds(horizontal)">
                                      <p:cBhvr>
                                        <p:cTn id="46" dur="500"/>
                                        <p:tgtEl>
                                          <p:spTgt spid="65"/>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72"/>
                                        </p:tgtEl>
                                        <p:attrNameLst>
                                          <p:attrName>style.visibility</p:attrName>
                                        </p:attrNameLst>
                                      </p:cBhvr>
                                      <p:to>
                                        <p:strVal val="visible"/>
                                      </p:to>
                                    </p:set>
                                    <p:animEffect transition="in" filter="blinds(horizontal)">
                                      <p:cBhvr>
                                        <p:cTn id="51" dur="500"/>
                                        <p:tgtEl>
                                          <p:spTgt spid="72"/>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71"/>
                                        </p:tgtEl>
                                        <p:attrNameLst>
                                          <p:attrName>style.visibility</p:attrName>
                                        </p:attrNameLst>
                                      </p:cBhvr>
                                      <p:to>
                                        <p:strVal val="visible"/>
                                      </p:to>
                                    </p:set>
                                    <p:animEffect transition="in" filter="blinds(horizontal)">
                                      <p:cBhvr>
                                        <p:cTn id="56" dur="500"/>
                                        <p:tgtEl>
                                          <p:spTgt spid="71"/>
                                        </p:tgtEl>
                                      </p:cBhvr>
                                    </p:animEffect>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66"/>
                                        </p:tgtEl>
                                        <p:attrNameLst>
                                          <p:attrName>style.visibility</p:attrName>
                                        </p:attrNameLst>
                                      </p:cBhvr>
                                      <p:to>
                                        <p:strVal val="visible"/>
                                      </p:to>
                                    </p:set>
                                    <p:animEffect transition="in" filter="blinds(horizontal)">
                                      <p:cBhvr>
                                        <p:cTn id="61" dur="500"/>
                                        <p:tgtEl>
                                          <p:spTgt spid="66"/>
                                        </p:tgtEl>
                                      </p:cBhvr>
                                    </p:animEffect>
                                  </p:childTnLst>
                                </p:cTn>
                              </p:par>
                            </p:childTnLst>
                          </p:cTn>
                        </p:par>
                      </p:childTnLst>
                    </p:cTn>
                  </p:par>
                  <p:par>
                    <p:cTn id="62" fill="hold">
                      <p:stCondLst>
                        <p:cond delay="indefinite"/>
                      </p:stCondLst>
                      <p:childTnLst>
                        <p:par>
                          <p:cTn id="63" fill="hold">
                            <p:stCondLst>
                              <p:cond delay="0"/>
                            </p:stCondLst>
                            <p:childTnLst>
                              <p:par>
                                <p:cTn id="64" presetID="3" presetClass="exit" presetSubtype="10" fill="hold" grpId="0" nodeType="clickEffect">
                                  <p:stCondLst>
                                    <p:cond delay="0"/>
                                  </p:stCondLst>
                                  <p:childTnLst>
                                    <p:animEffect transition="out" filter="blinds(horizontal)">
                                      <p:cBhvr>
                                        <p:cTn id="65" dur="500"/>
                                        <p:tgtEl>
                                          <p:spTgt spid="35"/>
                                        </p:tgtEl>
                                      </p:cBhvr>
                                    </p:animEffect>
                                    <p:set>
                                      <p:cBhvr>
                                        <p:cTn id="66" dur="1" fill="hold">
                                          <p:stCondLst>
                                            <p:cond delay="499"/>
                                          </p:stCondLst>
                                        </p:cTn>
                                        <p:tgtEl>
                                          <p:spTgt spid="35"/>
                                        </p:tgtEl>
                                        <p:attrNameLst>
                                          <p:attrName>style.visibility</p:attrName>
                                        </p:attrNameLst>
                                      </p:cBhvr>
                                      <p:to>
                                        <p:strVal val="hidden"/>
                                      </p:to>
                                    </p:set>
                                  </p:childTnLst>
                                </p:cTn>
                              </p:par>
                              <p:par>
                                <p:cTn id="67" presetID="3" presetClass="entr" presetSubtype="10" fill="hold" grpId="0" nodeType="withEffect">
                                  <p:stCondLst>
                                    <p:cond delay="0"/>
                                  </p:stCondLst>
                                  <p:childTnLst>
                                    <p:set>
                                      <p:cBhvr>
                                        <p:cTn id="68" dur="1" fill="hold">
                                          <p:stCondLst>
                                            <p:cond delay="0"/>
                                          </p:stCondLst>
                                        </p:cTn>
                                        <p:tgtEl>
                                          <p:spTgt spid="74"/>
                                        </p:tgtEl>
                                        <p:attrNameLst>
                                          <p:attrName>style.visibility</p:attrName>
                                        </p:attrNameLst>
                                      </p:cBhvr>
                                      <p:to>
                                        <p:strVal val="visible"/>
                                      </p:to>
                                    </p:set>
                                    <p:animEffect transition="in" filter="blinds(horizontal)">
                                      <p:cBhvr>
                                        <p:cTn id="69" dur="500"/>
                                        <p:tgtEl>
                                          <p:spTgt spid="74"/>
                                        </p:tgtEl>
                                      </p:cBhvr>
                                    </p:animEffect>
                                  </p:childTnLst>
                                </p:cTn>
                              </p:par>
                              <p:par>
                                <p:cTn id="70" presetID="7" presetClass="emph" presetSubtype="2" fill="hold" nodeType="withEffect">
                                  <p:stCondLst>
                                    <p:cond delay="0"/>
                                  </p:stCondLst>
                                  <p:childTnLst>
                                    <p:animClr clrSpc="rgb" dir="cw">
                                      <p:cBhvr>
                                        <p:cTn id="71" dur="500" fill="hold"/>
                                        <p:tgtEl>
                                          <p:spTgt spid="34"/>
                                        </p:tgtEl>
                                        <p:attrNameLst>
                                          <p:attrName>stroke.color</p:attrName>
                                        </p:attrNameLst>
                                      </p:cBhvr>
                                      <p:to>
                                        <a:srgbClr val="FF0000"/>
                                      </p:to>
                                    </p:animClr>
                                    <p:set>
                                      <p:cBhvr>
                                        <p:cTn id="72" dur="500" fill="hold"/>
                                        <p:tgtEl>
                                          <p:spTgt spid="34"/>
                                        </p:tgtEl>
                                        <p:attrNameLst>
                                          <p:attrName>stroke.on</p:attrName>
                                        </p:attrNameLst>
                                      </p:cBhvr>
                                      <p:to>
                                        <p:strVal val="true"/>
                                      </p:to>
                                    </p:set>
                                  </p:childTnLst>
                                </p:cTn>
                              </p:par>
                            </p:childTnLst>
                          </p:cTn>
                        </p:par>
                      </p:childTnLst>
                    </p:cTn>
                  </p:par>
                  <p:par>
                    <p:cTn id="73" fill="hold">
                      <p:stCondLst>
                        <p:cond delay="indefinite"/>
                      </p:stCondLst>
                      <p:childTnLst>
                        <p:par>
                          <p:cTn id="74" fill="hold">
                            <p:stCondLst>
                              <p:cond delay="0"/>
                            </p:stCondLst>
                            <p:childTnLst>
                              <p:par>
                                <p:cTn id="75" presetID="3" presetClass="exit" presetSubtype="10" fill="hold" grpId="0" nodeType="clickEffect">
                                  <p:stCondLst>
                                    <p:cond delay="0"/>
                                  </p:stCondLst>
                                  <p:childTnLst>
                                    <p:animEffect transition="out" filter="blinds(horizontal)">
                                      <p:cBhvr>
                                        <p:cTn id="76" dur="500"/>
                                        <p:tgtEl>
                                          <p:spTgt spid="26"/>
                                        </p:tgtEl>
                                      </p:cBhvr>
                                    </p:animEffect>
                                    <p:set>
                                      <p:cBhvr>
                                        <p:cTn id="77" dur="1" fill="hold">
                                          <p:stCondLst>
                                            <p:cond delay="499"/>
                                          </p:stCondLst>
                                        </p:cTn>
                                        <p:tgtEl>
                                          <p:spTgt spid="26"/>
                                        </p:tgtEl>
                                        <p:attrNameLst>
                                          <p:attrName>style.visibility</p:attrName>
                                        </p:attrNameLst>
                                      </p:cBhvr>
                                      <p:to>
                                        <p:strVal val="hidden"/>
                                      </p:to>
                                    </p:set>
                                  </p:childTnLst>
                                </p:cTn>
                              </p:par>
                              <p:par>
                                <p:cTn id="78" presetID="3" presetClass="entr" presetSubtype="10" fill="hold" grpId="0" nodeType="withEffect">
                                  <p:stCondLst>
                                    <p:cond delay="0"/>
                                  </p:stCondLst>
                                  <p:childTnLst>
                                    <p:set>
                                      <p:cBhvr>
                                        <p:cTn id="79" dur="1" fill="hold">
                                          <p:stCondLst>
                                            <p:cond delay="0"/>
                                          </p:stCondLst>
                                        </p:cTn>
                                        <p:tgtEl>
                                          <p:spTgt spid="73"/>
                                        </p:tgtEl>
                                        <p:attrNameLst>
                                          <p:attrName>style.visibility</p:attrName>
                                        </p:attrNameLst>
                                      </p:cBhvr>
                                      <p:to>
                                        <p:strVal val="visible"/>
                                      </p:to>
                                    </p:set>
                                    <p:animEffect transition="in" filter="blinds(horizontal)">
                                      <p:cBhvr>
                                        <p:cTn id="80" dur="500"/>
                                        <p:tgtEl>
                                          <p:spTgt spid="73"/>
                                        </p:tgtEl>
                                      </p:cBhvr>
                                    </p:animEffect>
                                  </p:childTnLst>
                                </p:cTn>
                              </p:par>
                              <p:par>
                                <p:cTn id="81" presetID="7" presetClass="emph" presetSubtype="2" fill="hold" nodeType="withEffect">
                                  <p:stCondLst>
                                    <p:cond delay="0"/>
                                  </p:stCondLst>
                                  <p:childTnLst>
                                    <p:animClr clrSpc="rgb" dir="cw">
                                      <p:cBhvr>
                                        <p:cTn id="82" dur="500" fill="hold"/>
                                        <p:tgtEl>
                                          <p:spTgt spid="25"/>
                                        </p:tgtEl>
                                        <p:attrNameLst>
                                          <p:attrName>stroke.color</p:attrName>
                                        </p:attrNameLst>
                                      </p:cBhvr>
                                      <p:to>
                                        <a:srgbClr val="FF0000"/>
                                      </p:to>
                                    </p:animClr>
                                    <p:set>
                                      <p:cBhvr>
                                        <p:cTn id="83" dur="500" fill="hold"/>
                                        <p:tgtEl>
                                          <p:spTgt spid="25"/>
                                        </p:tgtEl>
                                        <p:attrNameLst>
                                          <p:attrName>stroke.on</p:attrName>
                                        </p:attrNameLst>
                                      </p:cBhvr>
                                      <p:to>
                                        <p:strVal val="true"/>
                                      </p:to>
                                    </p:set>
                                  </p:childTnLst>
                                </p:cTn>
                              </p:par>
                            </p:childTnLst>
                          </p:cTn>
                        </p:par>
                      </p:childTnLst>
                    </p:cTn>
                  </p:par>
                  <p:par>
                    <p:cTn id="84" fill="hold">
                      <p:stCondLst>
                        <p:cond delay="indefinite"/>
                      </p:stCondLst>
                      <p:childTnLst>
                        <p:par>
                          <p:cTn id="85" fill="hold">
                            <p:stCondLst>
                              <p:cond delay="0"/>
                            </p:stCondLst>
                            <p:childTnLst>
                              <p:par>
                                <p:cTn id="86" presetID="3" presetClass="entr" presetSubtype="10" fill="hold" grpId="0" nodeType="clickEffect">
                                  <p:stCondLst>
                                    <p:cond delay="0"/>
                                  </p:stCondLst>
                                  <p:childTnLst>
                                    <p:set>
                                      <p:cBhvr>
                                        <p:cTn id="87" dur="1" fill="hold">
                                          <p:stCondLst>
                                            <p:cond delay="0"/>
                                          </p:stCondLst>
                                        </p:cTn>
                                        <p:tgtEl>
                                          <p:spTgt spid="75"/>
                                        </p:tgtEl>
                                        <p:attrNameLst>
                                          <p:attrName>style.visibility</p:attrName>
                                        </p:attrNameLst>
                                      </p:cBhvr>
                                      <p:to>
                                        <p:strVal val="visible"/>
                                      </p:to>
                                    </p:set>
                                    <p:animEffect transition="in" filter="blinds(horizontal)">
                                      <p:cBhvr>
                                        <p:cTn id="88" dur="500"/>
                                        <p:tgtEl>
                                          <p:spTgt spid="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 grpId="0"/>
      <p:bldP spid="73" grpId="0"/>
      <p:bldP spid="26" grpId="0"/>
      <p:bldP spid="35" grpId="0"/>
      <p:bldP spid="50" grpId="0"/>
      <p:bldP spid="60" grpId="0"/>
      <p:bldP spid="61" grpId="0"/>
      <p:bldP spid="62" grpId="0"/>
      <p:bldP spid="63" grpId="0"/>
      <p:bldP spid="64" grpId="0"/>
      <p:bldP spid="65" grpId="0"/>
      <p:bldP spid="66" grpId="0"/>
      <p:bldP spid="67" grpId="0"/>
      <p:bldP spid="68" grpId="0"/>
      <p:bldP spid="69" grpId="0" animBg="1"/>
      <p:bldP spid="71" grpId="0"/>
      <p:bldP spid="72" grpId="0" animBg="1"/>
      <p:bldP spid="75"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020" y="1600200"/>
            <a:ext cx="3788979" cy="5105400"/>
          </a:xfrm>
        </p:spPr>
        <p:txBody>
          <a:bodyPr>
            <a:normAutofit fontScale="92500" lnSpcReduction="20000"/>
          </a:bodyPr>
          <a:lstStyle/>
          <a:p>
            <a:pPr marL="0" indent="0" algn="ctr">
              <a:buNone/>
            </a:pPr>
            <a:r>
              <a:rPr lang="en-GB" sz="1400" b="1" dirty="0">
                <a:latin typeface="Comic Sans MS" pitchFamily="66" charset="0"/>
              </a:rPr>
              <a:t>You can solve problems relating to successive impacts involving three particles, or two particles and a smooth plane surface by considering each collision separately. You can also solve problems relating to successive bounces on a horizontal plane.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Three spheres A, B and C have masses 1kg, 2kg and 3kg respectively. They are moving along the same straight horizontal plane with A following B, which is following C. The initial velocities of A, B and C are 7ms</a:t>
            </a:r>
            <a:r>
              <a:rPr lang="en-GB" sz="1400" baseline="30000" dirty="0">
                <a:latin typeface="Comic Sans MS" pitchFamily="66" charset="0"/>
              </a:rPr>
              <a:t>-1</a:t>
            </a:r>
            <a:r>
              <a:rPr lang="en-GB" sz="1400" dirty="0">
                <a:latin typeface="Comic Sans MS" pitchFamily="66" charset="0"/>
              </a:rPr>
              <a:t>, 3ms</a:t>
            </a:r>
            <a:r>
              <a:rPr lang="en-GB" sz="1400" baseline="30000" dirty="0">
                <a:latin typeface="Comic Sans MS" pitchFamily="66" charset="0"/>
              </a:rPr>
              <a:t>-1</a:t>
            </a:r>
            <a:r>
              <a:rPr lang="en-GB" sz="1400" dirty="0">
                <a:latin typeface="Comic Sans MS" pitchFamily="66" charset="0"/>
              </a:rPr>
              <a:t> and 1ms</a:t>
            </a:r>
            <a:r>
              <a:rPr lang="en-GB" sz="1400" baseline="30000" dirty="0">
                <a:latin typeface="Comic Sans MS" pitchFamily="66" charset="0"/>
              </a:rPr>
              <a:t>-1</a:t>
            </a:r>
            <a:r>
              <a:rPr lang="en-GB" sz="1400" dirty="0">
                <a:latin typeface="Comic Sans MS" pitchFamily="66" charset="0"/>
              </a:rPr>
              <a:t> in the direction ABC. Sphere A collides with sphere B then sphere B collides with sphere C. The coefficient of restitution between A and B is </a:t>
            </a:r>
            <a:r>
              <a:rPr lang="en-GB" sz="1400" baseline="30000" dirty="0">
                <a:latin typeface="Comic Sans MS" pitchFamily="66" charset="0"/>
              </a:rPr>
              <a:t>1</a:t>
            </a:r>
            <a:r>
              <a:rPr lang="en-GB" sz="1400" dirty="0">
                <a:latin typeface="Comic Sans MS" pitchFamily="66" charset="0"/>
              </a:rPr>
              <a:t>/</a:t>
            </a:r>
            <a:r>
              <a:rPr lang="en-GB" sz="1400" baseline="-25000" dirty="0">
                <a:latin typeface="Comic Sans MS" pitchFamily="66" charset="0"/>
              </a:rPr>
              <a:t>2</a:t>
            </a:r>
            <a:r>
              <a:rPr lang="en-GB" sz="1400" dirty="0">
                <a:latin typeface="Comic Sans MS" pitchFamily="66" charset="0"/>
              </a:rPr>
              <a:t> and between B and C is </a:t>
            </a:r>
            <a:r>
              <a:rPr lang="en-GB" sz="1400" baseline="30000" dirty="0">
                <a:latin typeface="Comic Sans MS" pitchFamily="66" charset="0"/>
              </a:rPr>
              <a:t>1</a:t>
            </a:r>
            <a:r>
              <a:rPr lang="en-GB" sz="1400" dirty="0">
                <a:latin typeface="Comic Sans MS" pitchFamily="66" charset="0"/>
              </a:rPr>
              <a:t>/</a:t>
            </a:r>
            <a:r>
              <a:rPr lang="en-GB" sz="1400" baseline="-25000" dirty="0">
                <a:latin typeface="Comic Sans MS" pitchFamily="66" charset="0"/>
              </a:rPr>
              <a:t>4</a:t>
            </a:r>
          </a:p>
          <a:p>
            <a:pPr marL="0" indent="0" algn="ctr">
              <a:buNone/>
            </a:pPr>
            <a:endParaRPr lang="en-GB" sz="1400" dirty="0">
              <a:latin typeface="Comic Sans MS" pitchFamily="66" charset="0"/>
            </a:endParaRPr>
          </a:p>
          <a:p>
            <a:pPr algn="ctr">
              <a:buAutoNum type="alphaLcParenR"/>
            </a:pPr>
            <a:r>
              <a:rPr lang="en-GB" sz="1400" dirty="0">
                <a:latin typeface="Comic Sans MS" pitchFamily="66" charset="0"/>
              </a:rPr>
              <a:t>Find the velocities of the 3 spheres after both collisions have taken place</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b) Explain how you know that there will be a further collision between A and B</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sym typeface="Wingdings" pitchFamily="2" charset="2"/>
              </a:rPr>
              <a:t> Consider each collision separately, drawing diagrams each time.</a:t>
            </a:r>
            <a:endParaRPr lang="en-GB" sz="1400" dirty="0">
              <a:latin typeface="Comic Sans MS" pitchFamily="66" charset="0"/>
            </a:endParaRPr>
          </a:p>
        </p:txBody>
      </p:sp>
      <p:sp>
        <p:nvSpPr>
          <p:cNvPr id="4" name="TextBox 3"/>
          <p:cNvSpPr txBox="1"/>
          <p:nvPr/>
        </p:nvSpPr>
        <p:spPr>
          <a:xfrm>
            <a:off x="8695641" y="6519446"/>
            <a:ext cx="457176" cy="338554"/>
          </a:xfrm>
          <a:prstGeom prst="rect">
            <a:avLst/>
          </a:prstGeom>
          <a:noFill/>
        </p:spPr>
        <p:txBody>
          <a:bodyPr wrap="none" rtlCol="0">
            <a:spAutoFit/>
          </a:bodyPr>
          <a:lstStyle/>
          <a:p>
            <a:pPr algn="ctr"/>
            <a:r>
              <a:rPr lang="en-GB" sz="1600" dirty="0">
                <a:latin typeface="Comic Sans MS" pitchFamily="66" charset="0"/>
              </a:rPr>
              <a:t>4D</a:t>
            </a:r>
          </a:p>
        </p:txBody>
      </p:sp>
      <p:sp>
        <p:nvSpPr>
          <p:cNvPr id="40" name="TextBox 39"/>
          <p:cNvSpPr txBox="1"/>
          <p:nvPr/>
        </p:nvSpPr>
        <p:spPr>
          <a:xfrm>
            <a:off x="3962400" y="1752600"/>
            <a:ext cx="2953053" cy="307777"/>
          </a:xfrm>
          <a:prstGeom prst="rect">
            <a:avLst/>
          </a:prstGeom>
          <a:noFill/>
        </p:spPr>
        <p:txBody>
          <a:bodyPr wrap="none" rtlCol="0">
            <a:spAutoFit/>
          </a:bodyPr>
          <a:lstStyle/>
          <a:p>
            <a:r>
              <a:rPr lang="en-GB" sz="1400" u="sng" dirty="0">
                <a:latin typeface="Comic Sans MS" pitchFamily="66" charset="0"/>
              </a:rPr>
              <a:t>Sphere B colliding with Sphere C</a:t>
            </a:r>
          </a:p>
        </p:txBody>
      </p:sp>
      <p:sp>
        <p:nvSpPr>
          <p:cNvPr id="41" name="TextBox 40"/>
          <p:cNvSpPr txBox="1"/>
          <p:nvPr/>
        </p:nvSpPr>
        <p:spPr>
          <a:xfrm>
            <a:off x="3962400" y="1447800"/>
            <a:ext cx="3724096" cy="307777"/>
          </a:xfrm>
          <a:prstGeom prst="rect">
            <a:avLst/>
          </a:prstGeom>
          <a:noFill/>
        </p:spPr>
        <p:txBody>
          <a:bodyPr wrap="none" rtlCol="0">
            <a:spAutoFit/>
          </a:bodyPr>
          <a:lstStyle/>
          <a:p>
            <a:r>
              <a:rPr lang="en-GB" sz="1400" dirty="0">
                <a:latin typeface="Comic Sans MS" pitchFamily="66" charset="0"/>
              </a:rPr>
              <a:t>New speeds: A = 3ms</a:t>
            </a:r>
            <a:r>
              <a:rPr lang="en-GB" sz="1400" baseline="30000" dirty="0">
                <a:latin typeface="Comic Sans MS" pitchFamily="66" charset="0"/>
              </a:rPr>
              <a:t>-1</a:t>
            </a:r>
            <a:r>
              <a:rPr lang="en-GB" sz="1400" dirty="0">
                <a:latin typeface="Comic Sans MS" pitchFamily="66" charset="0"/>
              </a:rPr>
              <a:t>, B = 5ms</a:t>
            </a:r>
            <a:r>
              <a:rPr lang="en-GB" sz="1400" baseline="30000" dirty="0">
                <a:latin typeface="Comic Sans MS" pitchFamily="66" charset="0"/>
              </a:rPr>
              <a:t>-1</a:t>
            </a:r>
            <a:r>
              <a:rPr lang="en-GB" sz="1400" dirty="0">
                <a:latin typeface="Comic Sans MS" pitchFamily="66" charset="0"/>
              </a:rPr>
              <a:t>, C = 1ms</a:t>
            </a:r>
            <a:r>
              <a:rPr lang="en-GB" sz="1400" baseline="30000" dirty="0">
                <a:latin typeface="Comic Sans MS" pitchFamily="66" charset="0"/>
              </a:rPr>
              <a:t>-1</a:t>
            </a:r>
          </a:p>
        </p:txBody>
      </p:sp>
      <p:cxnSp>
        <p:nvCxnSpPr>
          <p:cNvPr id="13" name="Straight Connector 12"/>
          <p:cNvCxnSpPr/>
          <p:nvPr/>
        </p:nvCxnSpPr>
        <p:spPr>
          <a:xfrm>
            <a:off x="3962400" y="21336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3962400" y="24384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3962400" y="2133600"/>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16" name="TextBox 15"/>
          <p:cNvSpPr txBox="1"/>
          <p:nvPr/>
        </p:nvSpPr>
        <p:spPr>
          <a:xfrm>
            <a:off x="5486400" y="2133600"/>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17" name="Straight Connector 16"/>
          <p:cNvCxnSpPr/>
          <p:nvPr/>
        </p:nvCxnSpPr>
        <p:spPr>
          <a:xfrm>
            <a:off x="5486400" y="21336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7010400" y="21336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486400" y="21336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3962400" y="21336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Oval 20"/>
          <p:cNvSpPr/>
          <p:nvPr/>
        </p:nvSpPr>
        <p:spPr>
          <a:xfrm>
            <a:off x="4191000" y="28194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4953000" y="28194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5715000" y="28194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6477000" y="28194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5" name="Straight Arrow Connector 24"/>
          <p:cNvCxnSpPr/>
          <p:nvPr/>
        </p:nvCxnSpPr>
        <p:spPr>
          <a:xfrm>
            <a:off x="4114800" y="27432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4191000" y="2438400"/>
            <a:ext cx="293670" cy="307777"/>
          </a:xfrm>
          <a:prstGeom prst="rect">
            <a:avLst/>
          </a:prstGeom>
          <a:noFill/>
        </p:spPr>
        <p:txBody>
          <a:bodyPr wrap="none" rtlCol="0">
            <a:spAutoFit/>
          </a:bodyPr>
          <a:lstStyle/>
          <a:p>
            <a:pPr algn="ctr"/>
            <a:r>
              <a:rPr lang="en-GB" sz="1400" dirty="0">
                <a:latin typeface="Comic Sans MS" pitchFamily="66" charset="0"/>
              </a:rPr>
              <a:t>5</a:t>
            </a:r>
          </a:p>
        </p:txBody>
      </p:sp>
      <p:cxnSp>
        <p:nvCxnSpPr>
          <p:cNvPr id="27" name="Straight Arrow Connector 26"/>
          <p:cNvCxnSpPr/>
          <p:nvPr/>
        </p:nvCxnSpPr>
        <p:spPr>
          <a:xfrm>
            <a:off x="6400800" y="27432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6478603" y="2438400"/>
            <a:ext cx="290464" cy="307777"/>
          </a:xfrm>
          <a:prstGeom prst="rect">
            <a:avLst/>
          </a:prstGeom>
          <a:noFill/>
        </p:spPr>
        <p:txBody>
          <a:bodyPr wrap="none" rtlCol="0">
            <a:spAutoFit/>
          </a:bodyPr>
          <a:lstStyle/>
          <a:p>
            <a:pPr algn="ctr"/>
            <a:r>
              <a:rPr lang="en-GB" sz="1400" dirty="0">
                <a:latin typeface="Comic Sans MS" pitchFamily="66" charset="0"/>
              </a:rPr>
              <a:t>b</a:t>
            </a:r>
            <a:endParaRPr lang="en-GB" sz="1400" baseline="-25000" dirty="0">
              <a:latin typeface="Comic Sans MS" pitchFamily="66" charset="0"/>
            </a:endParaRPr>
          </a:p>
        </p:txBody>
      </p:sp>
      <p:cxnSp>
        <p:nvCxnSpPr>
          <p:cNvPr id="29" name="Straight Connector 28"/>
          <p:cNvCxnSpPr/>
          <p:nvPr/>
        </p:nvCxnSpPr>
        <p:spPr>
          <a:xfrm>
            <a:off x="3962400" y="34290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4114800" y="2819400"/>
            <a:ext cx="457200" cy="307777"/>
          </a:xfrm>
          <a:prstGeom prst="rect">
            <a:avLst/>
          </a:prstGeom>
          <a:noFill/>
        </p:spPr>
        <p:txBody>
          <a:bodyPr wrap="square" rtlCol="0">
            <a:spAutoFit/>
          </a:bodyPr>
          <a:lstStyle/>
          <a:p>
            <a:pPr algn="ctr"/>
            <a:r>
              <a:rPr lang="en-GB" sz="1400" dirty="0">
                <a:latin typeface="Comic Sans MS" pitchFamily="66" charset="0"/>
              </a:rPr>
              <a:t>B</a:t>
            </a:r>
          </a:p>
        </p:txBody>
      </p:sp>
      <p:sp>
        <p:nvSpPr>
          <p:cNvPr id="31" name="TextBox 30"/>
          <p:cNvSpPr txBox="1"/>
          <p:nvPr/>
        </p:nvSpPr>
        <p:spPr>
          <a:xfrm>
            <a:off x="5638800" y="2819400"/>
            <a:ext cx="457200" cy="307777"/>
          </a:xfrm>
          <a:prstGeom prst="rect">
            <a:avLst/>
          </a:prstGeom>
          <a:noFill/>
        </p:spPr>
        <p:txBody>
          <a:bodyPr wrap="square" rtlCol="0">
            <a:spAutoFit/>
          </a:bodyPr>
          <a:lstStyle/>
          <a:p>
            <a:pPr algn="ctr"/>
            <a:r>
              <a:rPr lang="en-GB" sz="1400" dirty="0">
                <a:latin typeface="Comic Sans MS" pitchFamily="66" charset="0"/>
              </a:rPr>
              <a:t>B</a:t>
            </a:r>
          </a:p>
        </p:txBody>
      </p:sp>
      <p:sp>
        <p:nvSpPr>
          <p:cNvPr id="32" name="TextBox 31"/>
          <p:cNvSpPr txBox="1"/>
          <p:nvPr/>
        </p:nvSpPr>
        <p:spPr>
          <a:xfrm>
            <a:off x="4876800" y="2819400"/>
            <a:ext cx="457200" cy="307777"/>
          </a:xfrm>
          <a:prstGeom prst="rect">
            <a:avLst/>
          </a:prstGeom>
          <a:noFill/>
        </p:spPr>
        <p:txBody>
          <a:bodyPr wrap="square" rtlCol="0">
            <a:spAutoFit/>
          </a:bodyPr>
          <a:lstStyle/>
          <a:p>
            <a:pPr algn="ctr"/>
            <a:r>
              <a:rPr lang="en-GB" sz="1400" dirty="0">
                <a:latin typeface="Comic Sans MS" pitchFamily="66" charset="0"/>
              </a:rPr>
              <a:t>C</a:t>
            </a:r>
          </a:p>
        </p:txBody>
      </p:sp>
      <p:sp>
        <p:nvSpPr>
          <p:cNvPr id="33" name="TextBox 32"/>
          <p:cNvSpPr txBox="1"/>
          <p:nvPr/>
        </p:nvSpPr>
        <p:spPr>
          <a:xfrm>
            <a:off x="6400800" y="2819400"/>
            <a:ext cx="457200" cy="307777"/>
          </a:xfrm>
          <a:prstGeom prst="rect">
            <a:avLst/>
          </a:prstGeom>
          <a:noFill/>
        </p:spPr>
        <p:txBody>
          <a:bodyPr wrap="square" rtlCol="0">
            <a:spAutoFit/>
          </a:bodyPr>
          <a:lstStyle/>
          <a:p>
            <a:pPr algn="ctr"/>
            <a:r>
              <a:rPr lang="en-GB" sz="1400" dirty="0">
                <a:latin typeface="Comic Sans MS" pitchFamily="66" charset="0"/>
              </a:rPr>
              <a:t>C</a:t>
            </a:r>
          </a:p>
        </p:txBody>
      </p:sp>
      <p:cxnSp>
        <p:nvCxnSpPr>
          <p:cNvPr id="34" name="Straight Arrow Connector 33"/>
          <p:cNvCxnSpPr/>
          <p:nvPr/>
        </p:nvCxnSpPr>
        <p:spPr>
          <a:xfrm>
            <a:off x="4876800" y="27432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4967427" y="2438400"/>
            <a:ext cx="264816" cy="307777"/>
          </a:xfrm>
          <a:prstGeom prst="rect">
            <a:avLst/>
          </a:prstGeom>
          <a:noFill/>
        </p:spPr>
        <p:txBody>
          <a:bodyPr wrap="none" rtlCol="0">
            <a:spAutoFit/>
          </a:bodyPr>
          <a:lstStyle/>
          <a:p>
            <a:pPr algn="ctr"/>
            <a:r>
              <a:rPr lang="en-GB" sz="1400" dirty="0">
                <a:latin typeface="Comic Sans MS" pitchFamily="66" charset="0"/>
              </a:rPr>
              <a:t>1</a:t>
            </a:r>
          </a:p>
        </p:txBody>
      </p:sp>
      <p:cxnSp>
        <p:nvCxnSpPr>
          <p:cNvPr id="36" name="Straight Arrow Connector 35"/>
          <p:cNvCxnSpPr/>
          <p:nvPr/>
        </p:nvCxnSpPr>
        <p:spPr>
          <a:xfrm>
            <a:off x="5638800" y="27432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5723816" y="2438400"/>
            <a:ext cx="276038" cy="307777"/>
          </a:xfrm>
          <a:prstGeom prst="rect">
            <a:avLst/>
          </a:prstGeom>
          <a:noFill/>
        </p:spPr>
        <p:txBody>
          <a:bodyPr wrap="none" rtlCol="0">
            <a:spAutoFit/>
          </a:bodyPr>
          <a:lstStyle/>
          <a:p>
            <a:pPr algn="ctr"/>
            <a:r>
              <a:rPr lang="en-GB" sz="1400" dirty="0">
                <a:latin typeface="Comic Sans MS" pitchFamily="66" charset="0"/>
              </a:rPr>
              <a:t>a</a:t>
            </a:r>
            <a:endParaRPr lang="en-GB" sz="1400" baseline="-25000" dirty="0">
              <a:latin typeface="Comic Sans MS" pitchFamily="66" charset="0"/>
            </a:endParaRPr>
          </a:p>
        </p:txBody>
      </p:sp>
      <p:sp>
        <p:nvSpPr>
          <p:cNvPr id="38" name="TextBox 37"/>
          <p:cNvSpPr txBox="1"/>
          <p:nvPr/>
        </p:nvSpPr>
        <p:spPr>
          <a:xfrm>
            <a:off x="4194893" y="3124200"/>
            <a:ext cx="293670" cy="307777"/>
          </a:xfrm>
          <a:prstGeom prst="rect">
            <a:avLst/>
          </a:prstGeom>
          <a:noFill/>
        </p:spPr>
        <p:txBody>
          <a:bodyPr wrap="none" rtlCol="0">
            <a:spAutoFit/>
          </a:bodyPr>
          <a:lstStyle/>
          <a:p>
            <a:pPr algn="ctr"/>
            <a:r>
              <a:rPr lang="en-GB" sz="1400" dirty="0">
                <a:latin typeface="Comic Sans MS" pitchFamily="66" charset="0"/>
              </a:rPr>
              <a:t>2</a:t>
            </a:r>
          </a:p>
        </p:txBody>
      </p:sp>
      <p:sp>
        <p:nvSpPr>
          <p:cNvPr id="39" name="TextBox 38"/>
          <p:cNvSpPr txBox="1"/>
          <p:nvPr/>
        </p:nvSpPr>
        <p:spPr>
          <a:xfrm>
            <a:off x="5718893" y="3124200"/>
            <a:ext cx="293670" cy="307777"/>
          </a:xfrm>
          <a:prstGeom prst="rect">
            <a:avLst/>
          </a:prstGeom>
          <a:noFill/>
        </p:spPr>
        <p:txBody>
          <a:bodyPr wrap="none" rtlCol="0">
            <a:spAutoFit/>
          </a:bodyPr>
          <a:lstStyle/>
          <a:p>
            <a:pPr algn="ctr"/>
            <a:r>
              <a:rPr lang="en-GB" sz="1400" dirty="0">
                <a:latin typeface="Comic Sans MS" pitchFamily="66" charset="0"/>
              </a:rPr>
              <a:t>2</a:t>
            </a:r>
          </a:p>
        </p:txBody>
      </p:sp>
      <p:sp>
        <p:nvSpPr>
          <p:cNvPr id="42" name="TextBox 41"/>
          <p:cNvSpPr txBox="1"/>
          <p:nvPr/>
        </p:nvSpPr>
        <p:spPr>
          <a:xfrm>
            <a:off x="4956893" y="3124200"/>
            <a:ext cx="293670" cy="307777"/>
          </a:xfrm>
          <a:prstGeom prst="rect">
            <a:avLst/>
          </a:prstGeom>
          <a:noFill/>
        </p:spPr>
        <p:txBody>
          <a:bodyPr wrap="none" rtlCol="0">
            <a:spAutoFit/>
          </a:bodyPr>
          <a:lstStyle/>
          <a:p>
            <a:pPr algn="ctr"/>
            <a:r>
              <a:rPr lang="en-GB" sz="1400" dirty="0">
                <a:latin typeface="Comic Sans MS" pitchFamily="66" charset="0"/>
              </a:rPr>
              <a:t>3</a:t>
            </a:r>
          </a:p>
        </p:txBody>
      </p:sp>
      <p:sp>
        <p:nvSpPr>
          <p:cNvPr id="43" name="TextBox 42"/>
          <p:cNvSpPr txBox="1"/>
          <p:nvPr/>
        </p:nvSpPr>
        <p:spPr>
          <a:xfrm>
            <a:off x="6480893" y="3124200"/>
            <a:ext cx="293670" cy="307777"/>
          </a:xfrm>
          <a:prstGeom prst="rect">
            <a:avLst/>
          </a:prstGeom>
          <a:noFill/>
        </p:spPr>
        <p:txBody>
          <a:bodyPr wrap="none" rtlCol="0">
            <a:spAutoFit/>
          </a:bodyPr>
          <a:lstStyle/>
          <a:p>
            <a:pPr algn="ctr"/>
            <a:r>
              <a:rPr lang="en-GB" sz="1400" dirty="0">
                <a:latin typeface="Comic Sans MS" pitchFamily="66" charset="0"/>
              </a:rPr>
              <a:t>3</a:t>
            </a:r>
          </a:p>
        </p:txBody>
      </p:sp>
      <mc:AlternateContent xmlns:mc="http://schemas.openxmlformats.org/markup-compatibility/2006" xmlns:a14="http://schemas.microsoft.com/office/drawing/2010/main">
        <mc:Choice Requires="a14">
          <p:sp>
            <p:nvSpPr>
              <p:cNvPr id="44" name="TextBox 43"/>
              <p:cNvSpPr txBox="1"/>
              <p:nvPr/>
            </p:nvSpPr>
            <p:spPr>
              <a:xfrm>
                <a:off x="3962400" y="4038600"/>
                <a:ext cx="1437638" cy="53046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𝑠𝑒𝑝𝑎𝑟𝑎𝑡𝑖𝑜𝑛</m:t>
                          </m:r>
                        </m:num>
                        <m:den>
                          <m:r>
                            <a:rPr lang="en-GB" sz="1400" b="0" i="1" smtClean="0">
                              <a:latin typeface="Cambria Math"/>
                            </a:rPr>
                            <m:t>𝑎𝑝𝑝𝑟𝑜𝑎𝑐h</m:t>
                          </m:r>
                        </m:den>
                      </m:f>
                    </m:oMath>
                  </m:oMathPara>
                </a14:m>
                <a:endParaRPr lang="en-GB" sz="1400" dirty="0"/>
              </a:p>
            </p:txBody>
          </p:sp>
        </mc:Choice>
        <mc:Fallback xmlns="">
          <p:sp>
            <p:nvSpPr>
              <p:cNvPr id="44" name="TextBox 43"/>
              <p:cNvSpPr txBox="1">
                <a:spLocks noRot="1" noChangeAspect="1" noMove="1" noResize="1" noEditPoints="1" noAdjustHandles="1" noChangeArrowheads="1" noChangeShapeType="1" noTextEdit="1"/>
              </p:cNvSpPr>
              <p:nvPr/>
            </p:nvSpPr>
            <p:spPr>
              <a:xfrm>
                <a:off x="3962400" y="4038600"/>
                <a:ext cx="1437638" cy="530466"/>
              </a:xfrm>
              <a:prstGeom prst="rect">
                <a:avLst/>
              </a:prstGeom>
              <a:blipFill rotWithShape="1">
                <a:blip r:embed="rId9"/>
                <a:stretch>
                  <a:fillRect b="-4598"/>
                </a:stretch>
              </a:blipFill>
            </p:spPr>
            <p:txBody>
              <a:bodyPr/>
              <a:lstStyle/>
              <a:p>
                <a:r>
                  <a:rPr lang="en-GB">
                    <a:noFill/>
                  </a:rPr>
                  <a:t> </a:t>
                </a:r>
              </a:p>
            </p:txBody>
          </p:sp>
        </mc:Fallback>
      </mc:AlternateContent>
      <p:sp>
        <p:nvSpPr>
          <p:cNvPr id="45" name="TextBox 44"/>
          <p:cNvSpPr txBox="1"/>
          <p:nvPr/>
        </p:nvSpPr>
        <p:spPr>
          <a:xfrm>
            <a:off x="4267200" y="3429000"/>
            <a:ext cx="978152" cy="523220"/>
          </a:xfrm>
          <a:prstGeom prst="rect">
            <a:avLst/>
          </a:prstGeom>
          <a:noFill/>
        </p:spPr>
        <p:txBody>
          <a:bodyPr wrap="none" rtlCol="0">
            <a:spAutoFit/>
          </a:bodyPr>
          <a:lstStyle/>
          <a:p>
            <a:pPr algn="ctr"/>
            <a:r>
              <a:rPr lang="en-GB" sz="1400" dirty="0">
                <a:solidFill>
                  <a:srgbClr val="FF0000"/>
                </a:solidFill>
                <a:latin typeface="Comic Sans MS" pitchFamily="66" charset="0"/>
              </a:rPr>
              <a:t>Approach</a:t>
            </a:r>
          </a:p>
          <a:p>
            <a:pPr algn="ctr"/>
            <a:r>
              <a:rPr lang="en-GB" sz="1400" dirty="0">
                <a:solidFill>
                  <a:srgbClr val="FF0000"/>
                </a:solidFill>
                <a:latin typeface="Comic Sans MS" pitchFamily="66" charset="0"/>
              </a:rPr>
              <a:t>5 – 1 = 4</a:t>
            </a:r>
          </a:p>
        </p:txBody>
      </p:sp>
      <p:sp>
        <p:nvSpPr>
          <p:cNvPr id="46" name="TextBox 45"/>
          <p:cNvSpPr txBox="1"/>
          <p:nvPr/>
        </p:nvSpPr>
        <p:spPr>
          <a:xfrm>
            <a:off x="5715000" y="3429000"/>
            <a:ext cx="1096775" cy="523220"/>
          </a:xfrm>
          <a:prstGeom prst="rect">
            <a:avLst/>
          </a:prstGeom>
          <a:noFill/>
        </p:spPr>
        <p:txBody>
          <a:bodyPr wrap="none" rtlCol="0">
            <a:spAutoFit/>
          </a:bodyPr>
          <a:lstStyle/>
          <a:p>
            <a:pPr algn="ctr"/>
            <a:r>
              <a:rPr lang="en-GB" sz="1400" dirty="0">
                <a:solidFill>
                  <a:srgbClr val="FF0000"/>
                </a:solidFill>
                <a:latin typeface="Comic Sans MS" pitchFamily="66" charset="0"/>
              </a:rPr>
              <a:t>Separation</a:t>
            </a:r>
          </a:p>
          <a:p>
            <a:pPr algn="ctr"/>
            <a:r>
              <a:rPr lang="en-GB" sz="1400" dirty="0">
                <a:solidFill>
                  <a:srgbClr val="FF0000"/>
                </a:solidFill>
                <a:latin typeface="Comic Sans MS" pitchFamily="66" charset="0"/>
              </a:rPr>
              <a:t>b – a</a:t>
            </a:r>
            <a:endParaRPr lang="en-GB" sz="1400"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47" name="TextBox 46"/>
              <p:cNvSpPr txBox="1"/>
              <p:nvPr/>
            </p:nvSpPr>
            <p:spPr>
              <a:xfrm>
                <a:off x="3962400" y="4724400"/>
                <a:ext cx="972509" cy="49994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GB" sz="1400" b="0" i="1" smtClean="0">
                              <a:latin typeface="Cambria Math" panose="02040503050406030204" pitchFamily="18" charset="0"/>
                            </a:rPr>
                          </m:ctrlPr>
                        </m:fPr>
                        <m:num>
                          <m:r>
                            <a:rPr lang="en-GB" sz="1400" b="0" i="1" smtClean="0">
                              <a:latin typeface="Cambria Math"/>
                            </a:rPr>
                            <m:t>1</m:t>
                          </m:r>
                        </m:num>
                        <m:den>
                          <m:r>
                            <a:rPr lang="en-GB" sz="1400" b="0" i="1" smtClean="0">
                              <a:latin typeface="Cambria Math"/>
                            </a:rPr>
                            <m:t>4</m:t>
                          </m:r>
                        </m:den>
                      </m:f>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𝑏</m:t>
                          </m:r>
                          <m:r>
                            <a:rPr lang="en-GB" sz="1400" b="0" i="1" smtClean="0">
                              <a:latin typeface="Cambria Math"/>
                            </a:rPr>
                            <m:t>−</m:t>
                          </m:r>
                          <m:r>
                            <a:rPr lang="en-US" sz="1400" b="0" i="1" smtClean="0">
                              <a:latin typeface="Cambria Math"/>
                            </a:rPr>
                            <m:t>𝑎</m:t>
                          </m:r>
                        </m:num>
                        <m:den>
                          <m:r>
                            <a:rPr lang="en-GB" sz="1400" b="0" i="1" smtClean="0">
                              <a:latin typeface="Cambria Math"/>
                            </a:rPr>
                            <m:t>4</m:t>
                          </m:r>
                        </m:den>
                      </m:f>
                    </m:oMath>
                  </m:oMathPara>
                </a14:m>
                <a:endParaRPr lang="en-GB" sz="1400" dirty="0"/>
              </a:p>
            </p:txBody>
          </p:sp>
        </mc:Choice>
        <mc:Fallback xmlns="">
          <p:sp>
            <p:nvSpPr>
              <p:cNvPr id="47" name="TextBox 46"/>
              <p:cNvSpPr txBox="1">
                <a:spLocks noRot="1" noChangeAspect="1" noMove="1" noResize="1" noEditPoints="1" noAdjustHandles="1" noChangeArrowheads="1" noChangeShapeType="1" noTextEdit="1"/>
              </p:cNvSpPr>
              <p:nvPr/>
            </p:nvSpPr>
            <p:spPr>
              <a:xfrm>
                <a:off x="3962400" y="4724400"/>
                <a:ext cx="972509" cy="499945"/>
              </a:xfrm>
              <a:prstGeom prst="rect">
                <a:avLst/>
              </a:prstGeom>
              <a:blipFill rotWithShape="1">
                <a:blip r:embed="rId10"/>
                <a:stretch>
                  <a:fillRect b="-122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8" name="TextBox 47"/>
              <p:cNvSpPr txBox="1"/>
              <p:nvPr/>
            </p:nvSpPr>
            <p:spPr>
              <a:xfrm>
                <a:off x="3962400" y="5410200"/>
                <a:ext cx="976869"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1=</m:t>
                      </m:r>
                      <m:r>
                        <a:rPr lang="en-GB" sz="1400" b="0" i="1" smtClean="0">
                          <a:latin typeface="Cambria Math"/>
                        </a:rPr>
                        <m:t>𝑏</m:t>
                      </m:r>
                      <m:r>
                        <a:rPr lang="en-GB" sz="1400" i="1">
                          <a:latin typeface="Cambria Math"/>
                        </a:rPr>
                        <m:t>−</m:t>
                      </m:r>
                      <m:r>
                        <a:rPr lang="en-GB" sz="1400" b="0" i="1" smtClean="0">
                          <a:latin typeface="Cambria Math"/>
                        </a:rPr>
                        <m:t>𝑎</m:t>
                      </m:r>
                    </m:oMath>
                  </m:oMathPara>
                </a14:m>
                <a:endParaRPr lang="en-GB" sz="1400" dirty="0"/>
              </a:p>
            </p:txBody>
          </p:sp>
        </mc:Choice>
        <mc:Fallback xmlns="">
          <p:sp>
            <p:nvSpPr>
              <p:cNvPr id="48" name="TextBox 47"/>
              <p:cNvSpPr txBox="1">
                <a:spLocks noRot="1" noChangeAspect="1" noMove="1" noResize="1" noEditPoints="1" noAdjustHandles="1" noChangeArrowheads="1" noChangeShapeType="1" noTextEdit="1"/>
              </p:cNvSpPr>
              <p:nvPr/>
            </p:nvSpPr>
            <p:spPr>
              <a:xfrm>
                <a:off x="3962400" y="5410200"/>
                <a:ext cx="976869" cy="307777"/>
              </a:xfrm>
              <a:prstGeom prst="rect">
                <a:avLst/>
              </a:prstGeom>
              <a:blipFill rotWithShape="1">
                <a:blip r:embed="rId11"/>
                <a:stretch>
                  <a:fillRect/>
                </a:stretch>
              </a:blipFill>
            </p:spPr>
            <p:txBody>
              <a:bodyPr/>
              <a:lstStyle/>
              <a:p>
                <a:r>
                  <a:rPr lang="en-GB">
                    <a:noFill/>
                  </a:rPr>
                  <a:t> </a:t>
                </a:r>
              </a:p>
            </p:txBody>
          </p:sp>
        </mc:Fallback>
      </mc:AlternateContent>
      <p:sp>
        <p:nvSpPr>
          <p:cNvPr id="49" name="Arc 48"/>
          <p:cNvSpPr/>
          <p:nvPr/>
        </p:nvSpPr>
        <p:spPr>
          <a:xfrm>
            <a:off x="5257800" y="4343400"/>
            <a:ext cx="457200" cy="6096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0" name="TextBox 49"/>
          <p:cNvSpPr txBox="1"/>
          <p:nvPr/>
        </p:nvSpPr>
        <p:spPr>
          <a:xfrm>
            <a:off x="5638800" y="4495800"/>
            <a:ext cx="1524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baseline="-25000" dirty="0">
              <a:solidFill>
                <a:srgbClr val="FF0000"/>
              </a:solidFill>
              <a:latin typeface="Comic Sans MS" pitchFamily="66" charset="0"/>
            </a:endParaRPr>
          </a:p>
        </p:txBody>
      </p:sp>
      <p:sp>
        <p:nvSpPr>
          <p:cNvPr id="51" name="Arc 50"/>
          <p:cNvSpPr/>
          <p:nvPr/>
        </p:nvSpPr>
        <p:spPr>
          <a:xfrm>
            <a:off x="5257800" y="4953000"/>
            <a:ext cx="457200" cy="6096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2" name="TextBox 51"/>
          <p:cNvSpPr txBox="1"/>
          <p:nvPr/>
        </p:nvSpPr>
        <p:spPr>
          <a:xfrm>
            <a:off x="5638800" y="5105400"/>
            <a:ext cx="1524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Multiply by 4</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53" name="TextBox 52"/>
              <p:cNvSpPr txBox="1"/>
              <p:nvPr/>
            </p:nvSpPr>
            <p:spPr>
              <a:xfrm>
                <a:off x="7315200" y="2133600"/>
                <a:ext cx="1091837"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1=</m:t>
                      </m:r>
                      <m:r>
                        <a:rPr lang="en-GB" sz="1600" b="0" i="1" smtClean="0">
                          <a:solidFill>
                            <a:srgbClr val="FF0000"/>
                          </a:solidFill>
                          <a:latin typeface="Cambria Math"/>
                        </a:rPr>
                        <m:t>𝑏</m:t>
                      </m:r>
                      <m:r>
                        <a:rPr lang="en-GB" sz="1600" i="1">
                          <a:solidFill>
                            <a:srgbClr val="FF0000"/>
                          </a:solidFill>
                          <a:latin typeface="Cambria Math"/>
                        </a:rPr>
                        <m:t>−</m:t>
                      </m:r>
                      <m:r>
                        <a:rPr lang="en-GB" sz="1600" b="0" i="1" smtClean="0">
                          <a:solidFill>
                            <a:srgbClr val="FF0000"/>
                          </a:solidFill>
                          <a:latin typeface="Cambria Math"/>
                        </a:rPr>
                        <m:t>𝑎</m:t>
                      </m:r>
                    </m:oMath>
                  </m:oMathPara>
                </a14:m>
                <a:endParaRPr lang="en-GB" sz="1600" dirty="0">
                  <a:solidFill>
                    <a:srgbClr val="FF0000"/>
                  </a:solidFill>
                </a:endParaRPr>
              </a:p>
            </p:txBody>
          </p:sp>
        </mc:Choice>
        <mc:Fallback xmlns="">
          <p:sp>
            <p:nvSpPr>
              <p:cNvPr id="53" name="TextBox 52"/>
              <p:cNvSpPr txBox="1">
                <a:spLocks noRot="1" noChangeAspect="1" noMove="1" noResize="1" noEditPoints="1" noAdjustHandles="1" noChangeArrowheads="1" noChangeShapeType="1" noTextEdit="1"/>
              </p:cNvSpPr>
              <p:nvPr/>
            </p:nvSpPr>
            <p:spPr>
              <a:xfrm>
                <a:off x="7315200" y="2133600"/>
                <a:ext cx="1091837" cy="338554"/>
              </a:xfrm>
              <a:prstGeom prst="rect">
                <a:avLst/>
              </a:prstGeom>
              <a:blipFill rotWithShape="1">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5" name="TextBox 54"/>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55" name="TextBox 54"/>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6" name="TextBox 55"/>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56" name="TextBox 55"/>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7" name="TextBox 56"/>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57" name="TextBox 56"/>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8" name="TextBox 57"/>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58" name="TextBox 57"/>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9" name="TextBox 58"/>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59" name="TextBox 58"/>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17"/>
                <a:stretch>
                  <a:fillRect b="-3846"/>
                </a:stretch>
              </a:blipFill>
            </p:spPr>
            <p:txBody>
              <a:bodyPr/>
              <a:lstStyle/>
              <a:p>
                <a:r>
                  <a:rPr lang="en-GB">
                    <a:noFill/>
                  </a:rPr>
                  <a:t> </a:t>
                </a:r>
              </a:p>
            </p:txBody>
          </p:sp>
        </mc:Fallback>
      </mc:AlternateContent>
      <p:sp>
        <p:nvSpPr>
          <p:cNvPr id="60" name="TextBox 59"/>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18"/>
              </a:rPr>
              <a:t>Applet for collision demonstrations</a:t>
            </a:r>
            <a:endParaRPr lang="en-GB" sz="1400" dirty="0">
              <a:latin typeface="Comic Sans MS" pitchFamily="66" charset="0"/>
            </a:endParaRPr>
          </a:p>
        </p:txBody>
      </p:sp>
      <p:sp>
        <p:nvSpPr>
          <p:cNvPr id="61"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3457182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animEffect transition="in" filter="blinds(horizontal)">
                                      <p:cBhvr>
                                        <p:cTn id="7" dur="500"/>
                                        <p:tgtEl>
                                          <p:spTgt spid="4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linds(horizontal)">
                                      <p:cBhvr>
                                        <p:cTn id="12" dur="500"/>
                                        <p:tgtEl>
                                          <p:spTgt spid="13"/>
                                        </p:tgtEl>
                                      </p:cBhvr>
                                    </p:animEffect>
                                  </p:childTnLst>
                                </p:cTn>
                              </p:par>
                              <p:par>
                                <p:cTn id="13" presetID="3" presetClass="entr" presetSubtype="10" fill="hold" nodeType="with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blinds(horizontal)">
                                      <p:cBhvr>
                                        <p:cTn id="15" dur="500"/>
                                        <p:tgtEl>
                                          <p:spTgt spid="14"/>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blinds(horizontal)">
                                      <p:cBhvr>
                                        <p:cTn id="18" dur="500"/>
                                        <p:tgtEl>
                                          <p:spTgt spid="15"/>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blinds(horizontal)">
                                      <p:cBhvr>
                                        <p:cTn id="21" dur="500"/>
                                        <p:tgtEl>
                                          <p:spTgt spid="16"/>
                                        </p:tgtEl>
                                      </p:cBhvr>
                                    </p:animEffect>
                                  </p:childTnLst>
                                </p:cTn>
                              </p:par>
                              <p:par>
                                <p:cTn id="22" presetID="3" presetClass="entr" presetSubtype="10" fill="hold" nodeType="with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blinds(horizontal)">
                                      <p:cBhvr>
                                        <p:cTn id="24" dur="500"/>
                                        <p:tgtEl>
                                          <p:spTgt spid="17"/>
                                        </p:tgtEl>
                                      </p:cBhvr>
                                    </p:animEffect>
                                  </p:childTnLst>
                                </p:cTn>
                              </p:par>
                              <p:par>
                                <p:cTn id="25" presetID="3" presetClass="entr" presetSubtype="10" fill="hold" nodeType="with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blinds(horizontal)">
                                      <p:cBhvr>
                                        <p:cTn id="27" dur="500"/>
                                        <p:tgtEl>
                                          <p:spTgt spid="18"/>
                                        </p:tgtEl>
                                      </p:cBhvr>
                                    </p:animEffect>
                                  </p:childTnLst>
                                </p:cTn>
                              </p:par>
                              <p:par>
                                <p:cTn id="28" presetID="3" presetClass="entr" presetSubtype="10" fill="hold" nodeType="with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blinds(horizontal)">
                                      <p:cBhvr>
                                        <p:cTn id="30" dur="500"/>
                                        <p:tgtEl>
                                          <p:spTgt spid="19"/>
                                        </p:tgtEl>
                                      </p:cBhvr>
                                    </p:animEffect>
                                  </p:childTnLst>
                                </p:cTn>
                              </p:par>
                              <p:par>
                                <p:cTn id="31" presetID="3" presetClass="entr" presetSubtype="10" fill="hold" nodeType="withEffect">
                                  <p:stCondLst>
                                    <p:cond delay="0"/>
                                  </p:stCondLst>
                                  <p:childTnLst>
                                    <p:set>
                                      <p:cBhvr>
                                        <p:cTn id="32" dur="1" fill="hold">
                                          <p:stCondLst>
                                            <p:cond delay="0"/>
                                          </p:stCondLst>
                                        </p:cTn>
                                        <p:tgtEl>
                                          <p:spTgt spid="20"/>
                                        </p:tgtEl>
                                        <p:attrNameLst>
                                          <p:attrName>style.visibility</p:attrName>
                                        </p:attrNameLst>
                                      </p:cBhvr>
                                      <p:to>
                                        <p:strVal val="visible"/>
                                      </p:to>
                                    </p:set>
                                    <p:animEffect transition="in" filter="blinds(horizontal)">
                                      <p:cBhvr>
                                        <p:cTn id="33" dur="500"/>
                                        <p:tgtEl>
                                          <p:spTgt spid="20"/>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21"/>
                                        </p:tgtEl>
                                        <p:attrNameLst>
                                          <p:attrName>style.visibility</p:attrName>
                                        </p:attrNameLst>
                                      </p:cBhvr>
                                      <p:to>
                                        <p:strVal val="visible"/>
                                      </p:to>
                                    </p:set>
                                    <p:animEffect transition="in" filter="blinds(horizontal)">
                                      <p:cBhvr>
                                        <p:cTn id="36" dur="500"/>
                                        <p:tgtEl>
                                          <p:spTgt spid="21"/>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22"/>
                                        </p:tgtEl>
                                        <p:attrNameLst>
                                          <p:attrName>style.visibility</p:attrName>
                                        </p:attrNameLst>
                                      </p:cBhvr>
                                      <p:to>
                                        <p:strVal val="visible"/>
                                      </p:to>
                                    </p:set>
                                    <p:animEffect transition="in" filter="blinds(horizontal)">
                                      <p:cBhvr>
                                        <p:cTn id="39" dur="500"/>
                                        <p:tgtEl>
                                          <p:spTgt spid="22"/>
                                        </p:tgtEl>
                                      </p:cBhvr>
                                    </p:animEffect>
                                  </p:childTnLst>
                                </p:cTn>
                              </p:par>
                              <p:par>
                                <p:cTn id="40" presetID="3" presetClass="entr" presetSubtype="10" fill="hold" grpId="0" nodeType="with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blinds(horizontal)">
                                      <p:cBhvr>
                                        <p:cTn id="42" dur="500"/>
                                        <p:tgtEl>
                                          <p:spTgt spid="23"/>
                                        </p:tgtEl>
                                      </p:cBhvr>
                                    </p:animEffect>
                                  </p:childTnLst>
                                </p:cTn>
                              </p:par>
                              <p:par>
                                <p:cTn id="43" presetID="3" presetClass="entr" presetSubtype="10" fill="hold" grpId="0" nodeType="withEffect">
                                  <p:stCondLst>
                                    <p:cond delay="0"/>
                                  </p:stCondLst>
                                  <p:childTnLst>
                                    <p:set>
                                      <p:cBhvr>
                                        <p:cTn id="44" dur="1" fill="hold">
                                          <p:stCondLst>
                                            <p:cond delay="0"/>
                                          </p:stCondLst>
                                        </p:cTn>
                                        <p:tgtEl>
                                          <p:spTgt spid="24"/>
                                        </p:tgtEl>
                                        <p:attrNameLst>
                                          <p:attrName>style.visibility</p:attrName>
                                        </p:attrNameLst>
                                      </p:cBhvr>
                                      <p:to>
                                        <p:strVal val="visible"/>
                                      </p:to>
                                    </p:set>
                                    <p:animEffect transition="in" filter="blinds(horizontal)">
                                      <p:cBhvr>
                                        <p:cTn id="45" dur="500"/>
                                        <p:tgtEl>
                                          <p:spTgt spid="24"/>
                                        </p:tgtEl>
                                      </p:cBhvr>
                                    </p:animEffect>
                                  </p:childTnLst>
                                </p:cTn>
                              </p:par>
                              <p:par>
                                <p:cTn id="46" presetID="3" presetClass="entr" presetSubtype="10" fill="hold" nodeType="withEffect">
                                  <p:stCondLst>
                                    <p:cond delay="0"/>
                                  </p:stCondLst>
                                  <p:childTnLst>
                                    <p:set>
                                      <p:cBhvr>
                                        <p:cTn id="47" dur="1" fill="hold">
                                          <p:stCondLst>
                                            <p:cond delay="0"/>
                                          </p:stCondLst>
                                        </p:cTn>
                                        <p:tgtEl>
                                          <p:spTgt spid="25"/>
                                        </p:tgtEl>
                                        <p:attrNameLst>
                                          <p:attrName>style.visibility</p:attrName>
                                        </p:attrNameLst>
                                      </p:cBhvr>
                                      <p:to>
                                        <p:strVal val="visible"/>
                                      </p:to>
                                    </p:set>
                                    <p:animEffect transition="in" filter="blinds(horizontal)">
                                      <p:cBhvr>
                                        <p:cTn id="48" dur="500"/>
                                        <p:tgtEl>
                                          <p:spTgt spid="25"/>
                                        </p:tgtEl>
                                      </p:cBhvr>
                                    </p:animEffect>
                                  </p:childTnLst>
                                </p:cTn>
                              </p:par>
                              <p:par>
                                <p:cTn id="49" presetID="3" presetClass="entr" presetSubtype="10" fill="hold" grpId="0" nodeType="withEffect">
                                  <p:stCondLst>
                                    <p:cond delay="0"/>
                                  </p:stCondLst>
                                  <p:childTnLst>
                                    <p:set>
                                      <p:cBhvr>
                                        <p:cTn id="50" dur="1" fill="hold">
                                          <p:stCondLst>
                                            <p:cond delay="0"/>
                                          </p:stCondLst>
                                        </p:cTn>
                                        <p:tgtEl>
                                          <p:spTgt spid="26"/>
                                        </p:tgtEl>
                                        <p:attrNameLst>
                                          <p:attrName>style.visibility</p:attrName>
                                        </p:attrNameLst>
                                      </p:cBhvr>
                                      <p:to>
                                        <p:strVal val="visible"/>
                                      </p:to>
                                    </p:set>
                                    <p:animEffect transition="in" filter="blinds(horizontal)">
                                      <p:cBhvr>
                                        <p:cTn id="51" dur="500"/>
                                        <p:tgtEl>
                                          <p:spTgt spid="26"/>
                                        </p:tgtEl>
                                      </p:cBhvr>
                                    </p:animEffect>
                                  </p:childTnLst>
                                </p:cTn>
                              </p:par>
                              <p:par>
                                <p:cTn id="52" presetID="3" presetClass="entr" presetSubtype="10" fill="hold" nodeType="withEffect">
                                  <p:stCondLst>
                                    <p:cond delay="0"/>
                                  </p:stCondLst>
                                  <p:childTnLst>
                                    <p:set>
                                      <p:cBhvr>
                                        <p:cTn id="53" dur="1" fill="hold">
                                          <p:stCondLst>
                                            <p:cond delay="0"/>
                                          </p:stCondLst>
                                        </p:cTn>
                                        <p:tgtEl>
                                          <p:spTgt spid="27"/>
                                        </p:tgtEl>
                                        <p:attrNameLst>
                                          <p:attrName>style.visibility</p:attrName>
                                        </p:attrNameLst>
                                      </p:cBhvr>
                                      <p:to>
                                        <p:strVal val="visible"/>
                                      </p:to>
                                    </p:set>
                                    <p:animEffect transition="in" filter="blinds(horizontal)">
                                      <p:cBhvr>
                                        <p:cTn id="54" dur="500"/>
                                        <p:tgtEl>
                                          <p:spTgt spid="27"/>
                                        </p:tgtEl>
                                      </p:cBhvr>
                                    </p:animEffect>
                                  </p:childTnLst>
                                </p:cTn>
                              </p:par>
                              <p:par>
                                <p:cTn id="55" presetID="3" presetClass="entr" presetSubtype="10" fill="hold" grpId="0" nodeType="withEffect">
                                  <p:stCondLst>
                                    <p:cond delay="0"/>
                                  </p:stCondLst>
                                  <p:childTnLst>
                                    <p:set>
                                      <p:cBhvr>
                                        <p:cTn id="56" dur="1" fill="hold">
                                          <p:stCondLst>
                                            <p:cond delay="0"/>
                                          </p:stCondLst>
                                        </p:cTn>
                                        <p:tgtEl>
                                          <p:spTgt spid="28"/>
                                        </p:tgtEl>
                                        <p:attrNameLst>
                                          <p:attrName>style.visibility</p:attrName>
                                        </p:attrNameLst>
                                      </p:cBhvr>
                                      <p:to>
                                        <p:strVal val="visible"/>
                                      </p:to>
                                    </p:set>
                                    <p:animEffect transition="in" filter="blinds(horizontal)">
                                      <p:cBhvr>
                                        <p:cTn id="57" dur="500"/>
                                        <p:tgtEl>
                                          <p:spTgt spid="28"/>
                                        </p:tgtEl>
                                      </p:cBhvr>
                                    </p:animEffect>
                                  </p:childTnLst>
                                </p:cTn>
                              </p:par>
                              <p:par>
                                <p:cTn id="58" presetID="3" presetClass="entr" presetSubtype="10" fill="hold" nodeType="withEffect">
                                  <p:stCondLst>
                                    <p:cond delay="0"/>
                                  </p:stCondLst>
                                  <p:childTnLst>
                                    <p:set>
                                      <p:cBhvr>
                                        <p:cTn id="59" dur="1" fill="hold">
                                          <p:stCondLst>
                                            <p:cond delay="0"/>
                                          </p:stCondLst>
                                        </p:cTn>
                                        <p:tgtEl>
                                          <p:spTgt spid="29"/>
                                        </p:tgtEl>
                                        <p:attrNameLst>
                                          <p:attrName>style.visibility</p:attrName>
                                        </p:attrNameLst>
                                      </p:cBhvr>
                                      <p:to>
                                        <p:strVal val="visible"/>
                                      </p:to>
                                    </p:set>
                                    <p:animEffect transition="in" filter="blinds(horizontal)">
                                      <p:cBhvr>
                                        <p:cTn id="60" dur="500"/>
                                        <p:tgtEl>
                                          <p:spTgt spid="29"/>
                                        </p:tgtEl>
                                      </p:cBhvr>
                                    </p:animEffect>
                                  </p:childTnLst>
                                </p:cTn>
                              </p:par>
                              <p:par>
                                <p:cTn id="61" presetID="3" presetClass="entr" presetSubtype="10" fill="hold" grpId="0" nodeType="withEffect">
                                  <p:stCondLst>
                                    <p:cond delay="0"/>
                                  </p:stCondLst>
                                  <p:childTnLst>
                                    <p:set>
                                      <p:cBhvr>
                                        <p:cTn id="62" dur="1" fill="hold">
                                          <p:stCondLst>
                                            <p:cond delay="0"/>
                                          </p:stCondLst>
                                        </p:cTn>
                                        <p:tgtEl>
                                          <p:spTgt spid="30"/>
                                        </p:tgtEl>
                                        <p:attrNameLst>
                                          <p:attrName>style.visibility</p:attrName>
                                        </p:attrNameLst>
                                      </p:cBhvr>
                                      <p:to>
                                        <p:strVal val="visible"/>
                                      </p:to>
                                    </p:set>
                                    <p:animEffect transition="in" filter="blinds(horizontal)">
                                      <p:cBhvr>
                                        <p:cTn id="63" dur="500"/>
                                        <p:tgtEl>
                                          <p:spTgt spid="30"/>
                                        </p:tgtEl>
                                      </p:cBhvr>
                                    </p:animEffect>
                                  </p:childTnLst>
                                </p:cTn>
                              </p:par>
                              <p:par>
                                <p:cTn id="64" presetID="3" presetClass="entr" presetSubtype="10" fill="hold" grpId="0" nodeType="withEffect">
                                  <p:stCondLst>
                                    <p:cond delay="0"/>
                                  </p:stCondLst>
                                  <p:childTnLst>
                                    <p:set>
                                      <p:cBhvr>
                                        <p:cTn id="65" dur="1" fill="hold">
                                          <p:stCondLst>
                                            <p:cond delay="0"/>
                                          </p:stCondLst>
                                        </p:cTn>
                                        <p:tgtEl>
                                          <p:spTgt spid="31"/>
                                        </p:tgtEl>
                                        <p:attrNameLst>
                                          <p:attrName>style.visibility</p:attrName>
                                        </p:attrNameLst>
                                      </p:cBhvr>
                                      <p:to>
                                        <p:strVal val="visible"/>
                                      </p:to>
                                    </p:set>
                                    <p:animEffect transition="in" filter="blinds(horizontal)">
                                      <p:cBhvr>
                                        <p:cTn id="66" dur="500"/>
                                        <p:tgtEl>
                                          <p:spTgt spid="31"/>
                                        </p:tgtEl>
                                      </p:cBhvr>
                                    </p:animEffect>
                                  </p:childTnLst>
                                </p:cTn>
                              </p:par>
                              <p:par>
                                <p:cTn id="67" presetID="3" presetClass="entr" presetSubtype="10" fill="hold" grpId="0" nodeType="withEffect">
                                  <p:stCondLst>
                                    <p:cond delay="0"/>
                                  </p:stCondLst>
                                  <p:childTnLst>
                                    <p:set>
                                      <p:cBhvr>
                                        <p:cTn id="68" dur="1" fill="hold">
                                          <p:stCondLst>
                                            <p:cond delay="0"/>
                                          </p:stCondLst>
                                        </p:cTn>
                                        <p:tgtEl>
                                          <p:spTgt spid="32"/>
                                        </p:tgtEl>
                                        <p:attrNameLst>
                                          <p:attrName>style.visibility</p:attrName>
                                        </p:attrNameLst>
                                      </p:cBhvr>
                                      <p:to>
                                        <p:strVal val="visible"/>
                                      </p:to>
                                    </p:set>
                                    <p:animEffect transition="in" filter="blinds(horizontal)">
                                      <p:cBhvr>
                                        <p:cTn id="69" dur="500"/>
                                        <p:tgtEl>
                                          <p:spTgt spid="32"/>
                                        </p:tgtEl>
                                      </p:cBhvr>
                                    </p:animEffect>
                                  </p:childTnLst>
                                </p:cTn>
                              </p:par>
                              <p:par>
                                <p:cTn id="70" presetID="3" presetClass="entr" presetSubtype="10" fill="hold" grpId="0" nodeType="withEffect">
                                  <p:stCondLst>
                                    <p:cond delay="0"/>
                                  </p:stCondLst>
                                  <p:childTnLst>
                                    <p:set>
                                      <p:cBhvr>
                                        <p:cTn id="71" dur="1" fill="hold">
                                          <p:stCondLst>
                                            <p:cond delay="0"/>
                                          </p:stCondLst>
                                        </p:cTn>
                                        <p:tgtEl>
                                          <p:spTgt spid="33"/>
                                        </p:tgtEl>
                                        <p:attrNameLst>
                                          <p:attrName>style.visibility</p:attrName>
                                        </p:attrNameLst>
                                      </p:cBhvr>
                                      <p:to>
                                        <p:strVal val="visible"/>
                                      </p:to>
                                    </p:set>
                                    <p:animEffect transition="in" filter="blinds(horizontal)">
                                      <p:cBhvr>
                                        <p:cTn id="72" dur="500"/>
                                        <p:tgtEl>
                                          <p:spTgt spid="33"/>
                                        </p:tgtEl>
                                      </p:cBhvr>
                                    </p:animEffect>
                                  </p:childTnLst>
                                </p:cTn>
                              </p:par>
                              <p:par>
                                <p:cTn id="73" presetID="3" presetClass="entr" presetSubtype="10" fill="hold" nodeType="withEffect">
                                  <p:stCondLst>
                                    <p:cond delay="0"/>
                                  </p:stCondLst>
                                  <p:childTnLst>
                                    <p:set>
                                      <p:cBhvr>
                                        <p:cTn id="74" dur="1" fill="hold">
                                          <p:stCondLst>
                                            <p:cond delay="0"/>
                                          </p:stCondLst>
                                        </p:cTn>
                                        <p:tgtEl>
                                          <p:spTgt spid="34"/>
                                        </p:tgtEl>
                                        <p:attrNameLst>
                                          <p:attrName>style.visibility</p:attrName>
                                        </p:attrNameLst>
                                      </p:cBhvr>
                                      <p:to>
                                        <p:strVal val="visible"/>
                                      </p:to>
                                    </p:set>
                                    <p:animEffect transition="in" filter="blinds(horizontal)">
                                      <p:cBhvr>
                                        <p:cTn id="75" dur="500"/>
                                        <p:tgtEl>
                                          <p:spTgt spid="34"/>
                                        </p:tgtEl>
                                      </p:cBhvr>
                                    </p:animEffect>
                                  </p:childTnLst>
                                </p:cTn>
                              </p:par>
                              <p:par>
                                <p:cTn id="76" presetID="3" presetClass="entr" presetSubtype="10" fill="hold" grpId="0" nodeType="withEffect">
                                  <p:stCondLst>
                                    <p:cond delay="0"/>
                                  </p:stCondLst>
                                  <p:childTnLst>
                                    <p:set>
                                      <p:cBhvr>
                                        <p:cTn id="77" dur="1" fill="hold">
                                          <p:stCondLst>
                                            <p:cond delay="0"/>
                                          </p:stCondLst>
                                        </p:cTn>
                                        <p:tgtEl>
                                          <p:spTgt spid="35"/>
                                        </p:tgtEl>
                                        <p:attrNameLst>
                                          <p:attrName>style.visibility</p:attrName>
                                        </p:attrNameLst>
                                      </p:cBhvr>
                                      <p:to>
                                        <p:strVal val="visible"/>
                                      </p:to>
                                    </p:set>
                                    <p:animEffect transition="in" filter="blinds(horizontal)">
                                      <p:cBhvr>
                                        <p:cTn id="78" dur="500"/>
                                        <p:tgtEl>
                                          <p:spTgt spid="35"/>
                                        </p:tgtEl>
                                      </p:cBhvr>
                                    </p:animEffect>
                                  </p:childTnLst>
                                </p:cTn>
                              </p:par>
                              <p:par>
                                <p:cTn id="79" presetID="3" presetClass="entr" presetSubtype="10" fill="hold" nodeType="withEffect">
                                  <p:stCondLst>
                                    <p:cond delay="0"/>
                                  </p:stCondLst>
                                  <p:childTnLst>
                                    <p:set>
                                      <p:cBhvr>
                                        <p:cTn id="80" dur="1" fill="hold">
                                          <p:stCondLst>
                                            <p:cond delay="0"/>
                                          </p:stCondLst>
                                        </p:cTn>
                                        <p:tgtEl>
                                          <p:spTgt spid="36"/>
                                        </p:tgtEl>
                                        <p:attrNameLst>
                                          <p:attrName>style.visibility</p:attrName>
                                        </p:attrNameLst>
                                      </p:cBhvr>
                                      <p:to>
                                        <p:strVal val="visible"/>
                                      </p:to>
                                    </p:set>
                                    <p:animEffect transition="in" filter="blinds(horizontal)">
                                      <p:cBhvr>
                                        <p:cTn id="81" dur="500"/>
                                        <p:tgtEl>
                                          <p:spTgt spid="36"/>
                                        </p:tgtEl>
                                      </p:cBhvr>
                                    </p:animEffect>
                                  </p:childTnLst>
                                </p:cTn>
                              </p:par>
                              <p:par>
                                <p:cTn id="82" presetID="3" presetClass="entr" presetSubtype="10" fill="hold" grpId="0" nodeType="withEffect">
                                  <p:stCondLst>
                                    <p:cond delay="0"/>
                                  </p:stCondLst>
                                  <p:childTnLst>
                                    <p:set>
                                      <p:cBhvr>
                                        <p:cTn id="83" dur="1" fill="hold">
                                          <p:stCondLst>
                                            <p:cond delay="0"/>
                                          </p:stCondLst>
                                        </p:cTn>
                                        <p:tgtEl>
                                          <p:spTgt spid="37"/>
                                        </p:tgtEl>
                                        <p:attrNameLst>
                                          <p:attrName>style.visibility</p:attrName>
                                        </p:attrNameLst>
                                      </p:cBhvr>
                                      <p:to>
                                        <p:strVal val="visible"/>
                                      </p:to>
                                    </p:set>
                                    <p:animEffect transition="in" filter="blinds(horizontal)">
                                      <p:cBhvr>
                                        <p:cTn id="84" dur="500"/>
                                        <p:tgtEl>
                                          <p:spTgt spid="37"/>
                                        </p:tgtEl>
                                      </p:cBhvr>
                                    </p:animEffect>
                                  </p:childTnLst>
                                </p:cTn>
                              </p:par>
                              <p:par>
                                <p:cTn id="85" presetID="3" presetClass="entr" presetSubtype="10" fill="hold" grpId="0" nodeType="withEffect">
                                  <p:stCondLst>
                                    <p:cond delay="0"/>
                                  </p:stCondLst>
                                  <p:childTnLst>
                                    <p:set>
                                      <p:cBhvr>
                                        <p:cTn id="86" dur="1" fill="hold">
                                          <p:stCondLst>
                                            <p:cond delay="0"/>
                                          </p:stCondLst>
                                        </p:cTn>
                                        <p:tgtEl>
                                          <p:spTgt spid="38"/>
                                        </p:tgtEl>
                                        <p:attrNameLst>
                                          <p:attrName>style.visibility</p:attrName>
                                        </p:attrNameLst>
                                      </p:cBhvr>
                                      <p:to>
                                        <p:strVal val="visible"/>
                                      </p:to>
                                    </p:set>
                                    <p:animEffect transition="in" filter="blinds(horizontal)">
                                      <p:cBhvr>
                                        <p:cTn id="87" dur="500"/>
                                        <p:tgtEl>
                                          <p:spTgt spid="38"/>
                                        </p:tgtEl>
                                      </p:cBhvr>
                                    </p:animEffect>
                                  </p:childTnLst>
                                </p:cTn>
                              </p:par>
                              <p:par>
                                <p:cTn id="88" presetID="3" presetClass="entr" presetSubtype="10" fill="hold" grpId="0" nodeType="withEffect">
                                  <p:stCondLst>
                                    <p:cond delay="0"/>
                                  </p:stCondLst>
                                  <p:childTnLst>
                                    <p:set>
                                      <p:cBhvr>
                                        <p:cTn id="89" dur="1" fill="hold">
                                          <p:stCondLst>
                                            <p:cond delay="0"/>
                                          </p:stCondLst>
                                        </p:cTn>
                                        <p:tgtEl>
                                          <p:spTgt spid="39"/>
                                        </p:tgtEl>
                                        <p:attrNameLst>
                                          <p:attrName>style.visibility</p:attrName>
                                        </p:attrNameLst>
                                      </p:cBhvr>
                                      <p:to>
                                        <p:strVal val="visible"/>
                                      </p:to>
                                    </p:set>
                                    <p:animEffect transition="in" filter="blinds(horizontal)">
                                      <p:cBhvr>
                                        <p:cTn id="90" dur="500"/>
                                        <p:tgtEl>
                                          <p:spTgt spid="39"/>
                                        </p:tgtEl>
                                      </p:cBhvr>
                                    </p:animEffect>
                                  </p:childTnLst>
                                </p:cTn>
                              </p:par>
                              <p:par>
                                <p:cTn id="91" presetID="3" presetClass="entr" presetSubtype="10" fill="hold" grpId="0" nodeType="withEffect">
                                  <p:stCondLst>
                                    <p:cond delay="0"/>
                                  </p:stCondLst>
                                  <p:childTnLst>
                                    <p:set>
                                      <p:cBhvr>
                                        <p:cTn id="92" dur="1" fill="hold">
                                          <p:stCondLst>
                                            <p:cond delay="0"/>
                                          </p:stCondLst>
                                        </p:cTn>
                                        <p:tgtEl>
                                          <p:spTgt spid="42"/>
                                        </p:tgtEl>
                                        <p:attrNameLst>
                                          <p:attrName>style.visibility</p:attrName>
                                        </p:attrNameLst>
                                      </p:cBhvr>
                                      <p:to>
                                        <p:strVal val="visible"/>
                                      </p:to>
                                    </p:set>
                                    <p:animEffect transition="in" filter="blinds(horizontal)">
                                      <p:cBhvr>
                                        <p:cTn id="93" dur="500"/>
                                        <p:tgtEl>
                                          <p:spTgt spid="42"/>
                                        </p:tgtEl>
                                      </p:cBhvr>
                                    </p:animEffect>
                                  </p:childTnLst>
                                </p:cTn>
                              </p:par>
                              <p:par>
                                <p:cTn id="94" presetID="3" presetClass="entr" presetSubtype="10" fill="hold" grpId="0" nodeType="withEffect">
                                  <p:stCondLst>
                                    <p:cond delay="0"/>
                                  </p:stCondLst>
                                  <p:childTnLst>
                                    <p:set>
                                      <p:cBhvr>
                                        <p:cTn id="95" dur="1" fill="hold">
                                          <p:stCondLst>
                                            <p:cond delay="0"/>
                                          </p:stCondLst>
                                        </p:cTn>
                                        <p:tgtEl>
                                          <p:spTgt spid="43"/>
                                        </p:tgtEl>
                                        <p:attrNameLst>
                                          <p:attrName>style.visibility</p:attrName>
                                        </p:attrNameLst>
                                      </p:cBhvr>
                                      <p:to>
                                        <p:strVal val="visible"/>
                                      </p:to>
                                    </p:set>
                                    <p:animEffect transition="in" filter="blinds(horizontal)">
                                      <p:cBhvr>
                                        <p:cTn id="96" dur="500"/>
                                        <p:tgtEl>
                                          <p:spTgt spid="43"/>
                                        </p:tgtEl>
                                      </p:cBhvr>
                                    </p:animEffect>
                                  </p:childTnLst>
                                </p:cTn>
                              </p:par>
                            </p:childTnLst>
                          </p:cTn>
                        </p:par>
                      </p:childTnLst>
                    </p:cTn>
                  </p:par>
                  <p:par>
                    <p:cTn id="97" fill="hold">
                      <p:stCondLst>
                        <p:cond delay="indefinite"/>
                      </p:stCondLst>
                      <p:childTnLst>
                        <p:par>
                          <p:cTn id="98" fill="hold">
                            <p:stCondLst>
                              <p:cond delay="0"/>
                            </p:stCondLst>
                            <p:childTnLst>
                              <p:par>
                                <p:cTn id="99" presetID="3" presetClass="entr" presetSubtype="10" fill="hold" grpId="0" nodeType="clickEffect">
                                  <p:stCondLst>
                                    <p:cond delay="0"/>
                                  </p:stCondLst>
                                  <p:childTnLst>
                                    <p:set>
                                      <p:cBhvr>
                                        <p:cTn id="100" dur="1" fill="hold">
                                          <p:stCondLst>
                                            <p:cond delay="0"/>
                                          </p:stCondLst>
                                        </p:cTn>
                                        <p:tgtEl>
                                          <p:spTgt spid="44"/>
                                        </p:tgtEl>
                                        <p:attrNameLst>
                                          <p:attrName>style.visibility</p:attrName>
                                        </p:attrNameLst>
                                      </p:cBhvr>
                                      <p:to>
                                        <p:strVal val="visible"/>
                                      </p:to>
                                    </p:set>
                                    <p:animEffect transition="in" filter="blinds(horizontal)">
                                      <p:cBhvr>
                                        <p:cTn id="101" dur="500"/>
                                        <p:tgtEl>
                                          <p:spTgt spid="44"/>
                                        </p:tgtEl>
                                      </p:cBhvr>
                                    </p:animEffect>
                                  </p:childTnLst>
                                </p:cTn>
                              </p:par>
                            </p:childTnLst>
                          </p:cTn>
                        </p:par>
                      </p:childTnLst>
                    </p:cTn>
                  </p:par>
                  <p:par>
                    <p:cTn id="102" fill="hold">
                      <p:stCondLst>
                        <p:cond delay="indefinite"/>
                      </p:stCondLst>
                      <p:childTnLst>
                        <p:par>
                          <p:cTn id="103" fill="hold">
                            <p:stCondLst>
                              <p:cond delay="0"/>
                            </p:stCondLst>
                            <p:childTnLst>
                              <p:par>
                                <p:cTn id="104" presetID="3" presetClass="entr" presetSubtype="10" fill="hold" grpId="0" nodeType="clickEffect">
                                  <p:stCondLst>
                                    <p:cond delay="0"/>
                                  </p:stCondLst>
                                  <p:childTnLst>
                                    <p:set>
                                      <p:cBhvr>
                                        <p:cTn id="105" dur="1" fill="hold">
                                          <p:stCondLst>
                                            <p:cond delay="0"/>
                                          </p:stCondLst>
                                        </p:cTn>
                                        <p:tgtEl>
                                          <p:spTgt spid="49"/>
                                        </p:tgtEl>
                                        <p:attrNameLst>
                                          <p:attrName>style.visibility</p:attrName>
                                        </p:attrNameLst>
                                      </p:cBhvr>
                                      <p:to>
                                        <p:strVal val="visible"/>
                                      </p:to>
                                    </p:set>
                                    <p:animEffect transition="in" filter="blinds(horizontal)">
                                      <p:cBhvr>
                                        <p:cTn id="106" dur="500"/>
                                        <p:tgtEl>
                                          <p:spTgt spid="49"/>
                                        </p:tgtEl>
                                      </p:cBhvr>
                                    </p:animEffect>
                                  </p:childTnLst>
                                </p:cTn>
                              </p:par>
                            </p:childTnLst>
                          </p:cTn>
                        </p:par>
                      </p:childTnLst>
                    </p:cTn>
                  </p:par>
                  <p:par>
                    <p:cTn id="107" fill="hold">
                      <p:stCondLst>
                        <p:cond delay="indefinite"/>
                      </p:stCondLst>
                      <p:childTnLst>
                        <p:par>
                          <p:cTn id="108" fill="hold">
                            <p:stCondLst>
                              <p:cond delay="0"/>
                            </p:stCondLst>
                            <p:childTnLst>
                              <p:par>
                                <p:cTn id="109" presetID="3" presetClass="entr" presetSubtype="10" fill="hold" grpId="0" nodeType="clickEffect">
                                  <p:stCondLst>
                                    <p:cond delay="0"/>
                                  </p:stCondLst>
                                  <p:childTnLst>
                                    <p:set>
                                      <p:cBhvr>
                                        <p:cTn id="110" dur="1" fill="hold">
                                          <p:stCondLst>
                                            <p:cond delay="0"/>
                                          </p:stCondLst>
                                        </p:cTn>
                                        <p:tgtEl>
                                          <p:spTgt spid="50"/>
                                        </p:tgtEl>
                                        <p:attrNameLst>
                                          <p:attrName>style.visibility</p:attrName>
                                        </p:attrNameLst>
                                      </p:cBhvr>
                                      <p:to>
                                        <p:strVal val="visible"/>
                                      </p:to>
                                    </p:set>
                                    <p:animEffect transition="in" filter="blinds(horizontal)">
                                      <p:cBhvr>
                                        <p:cTn id="111" dur="500"/>
                                        <p:tgtEl>
                                          <p:spTgt spid="50"/>
                                        </p:tgtEl>
                                      </p:cBhvr>
                                    </p:animEffect>
                                  </p:childTnLst>
                                </p:cTn>
                              </p:par>
                            </p:childTnLst>
                          </p:cTn>
                        </p:par>
                      </p:childTnLst>
                    </p:cTn>
                  </p:par>
                  <p:par>
                    <p:cTn id="112" fill="hold">
                      <p:stCondLst>
                        <p:cond delay="indefinite"/>
                      </p:stCondLst>
                      <p:childTnLst>
                        <p:par>
                          <p:cTn id="113" fill="hold">
                            <p:stCondLst>
                              <p:cond delay="0"/>
                            </p:stCondLst>
                            <p:childTnLst>
                              <p:par>
                                <p:cTn id="114" presetID="3" presetClass="entr" presetSubtype="10" fill="hold" nodeType="clickEffect">
                                  <p:stCondLst>
                                    <p:cond delay="0"/>
                                  </p:stCondLst>
                                  <p:childTnLst>
                                    <p:set>
                                      <p:cBhvr>
                                        <p:cTn id="115" dur="1" fill="hold">
                                          <p:stCondLst>
                                            <p:cond delay="0"/>
                                          </p:stCondLst>
                                        </p:cTn>
                                        <p:tgtEl>
                                          <p:spTgt spid="45">
                                            <p:txEl>
                                              <p:pRg st="0" end="0"/>
                                            </p:txEl>
                                          </p:spTgt>
                                        </p:tgtEl>
                                        <p:attrNameLst>
                                          <p:attrName>style.visibility</p:attrName>
                                        </p:attrNameLst>
                                      </p:cBhvr>
                                      <p:to>
                                        <p:strVal val="visible"/>
                                      </p:to>
                                    </p:set>
                                    <p:animEffect transition="in" filter="blinds(horizontal)">
                                      <p:cBhvr>
                                        <p:cTn id="116" dur="500"/>
                                        <p:tgtEl>
                                          <p:spTgt spid="45">
                                            <p:txEl>
                                              <p:pRg st="0" end="0"/>
                                            </p:txEl>
                                          </p:spTgt>
                                        </p:tgtEl>
                                      </p:cBhvr>
                                    </p:animEffect>
                                  </p:childTnLst>
                                </p:cTn>
                              </p:par>
                            </p:childTnLst>
                          </p:cTn>
                        </p:par>
                      </p:childTnLst>
                    </p:cTn>
                  </p:par>
                  <p:par>
                    <p:cTn id="117" fill="hold">
                      <p:stCondLst>
                        <p:cond delay="indefinite"/>
                      </p:stCondLst>
                      <p:childTnLst>
                        <p:par>
                          <p:cTn id="118" fill="hold">
                            <p:stCondLst>
                              <p:cond delay="0"/>
                            </p:stCondLst>
                            <p:childTnLst>
                              <p:par>
                                <p:cTn id="119" presetID="3" presetClass="entr" presetSubtype="10" fill="hold" nodeType="clickEffect">
                                  <p:stCondLst>
                                    <p:cond delay="0"/>
                                  </p:stCondLst>
                                  <p:childTnLst>
                                    <p:set>
                                      <p:cBhvr>
                                        <p:cTn id="120" dur="1" fill="hold">
                                          <p:stCondLst>
                                            <p:cond delay="0"/>
                                          </p:stCondLst>
                                        </p:cTn>
                                        <p:tgtEl>
                                          <p:spTgt spid="45">
                                            <p:txEl>
                                              <p:pRg st="1" end="1"/>
                                            </p:txEl>
                                          </p:spTgt>
                                        </p:tgtEl>
                                        <p:attrNameLst>
                                          <p:attrName>style.visibility</p:attrName>
                                        </p:attrNameLst>
                                      </p:cBhvr>
                                      <p:to>
                                        <p:strVal val="visible"/>
                                      </p:to>
                                    </p:set>
                                    <p:animEffect transition="in" filter="blinds(horizontal)">
                                      <p:cBhvr>
                                        <p:cTn id="121" dur="500"/>
                                        <p:tgtEl>
                                          <p:spTgt spid="45">
                                            <p:txEl>
                                              <p:pRg st="1" end="1"/>
                                            </p:txEl>
                                          </p:spTgt>
                                        </p:tgtEl>
                                      </p:cBhvr>
                                    </p:animEffect>
                                  </p:childTnLst>
                                </p:cTn>
                              </p:par>
                            </p:childTnLst>
                          </p:cTn>
                        </p:par>
                      </p:childTnLst>
                    </p:cTn>
                  </p:par>
                  <p:par>
                    <p:cTn id="122" fill="hold">
                      <p:stCondLst>
                        <p:cond delay="indefinite"/>
                      </p:stCondLst>
                      <p:childTnLst>
                        <p:par>
                          <p:cTn id="123" fill="hold">
                            <p:stCondLst>
                              <p:cond delay="0"/>
                            </p:stCondLst>
                            <p:childTnLst>
                              <p:par>
                                <p:cTn id="124" presetID="3" presetClass="entr" presetSubtype="10" fill="hold" nodeType="clickEffect">
                                  <p:stCondLst>
                                    <p:cond delay="0"/>
                                  </p:stCondLst>
                                  <p:childTnLst>
                                    <p:set>
                                      <p:cBhvr>
                                        <p:cTn id="125" dur="1" fill="hold">
                                          <p:stCondLst>
                                            <p:cond delay="0"/>
                                          </p:stCondLst>
                                        </p:cTn>
                                        <p:tgtEl>
                                          <p:spTgt spid="46">
                                            <p:txEl>
                                              <p:pRg st="0" end="0"/>
                                            </p:txEl>
                                          </p:spTgt>
                                        </p:tgtEl>
                                        <p:attrNameLst>
                                          <p:attrName>style.visibility</p:attrName>
                                        </p:attrNameLst>
                                      </p:cBhvr>
                                      <p:to>
                                        <p:strVal val="visible"/>
                                      </p:to>
                                    </p:set>
                                    <p:animEffect transition="in" filter="blinds(horizontal)">
                                      <p:cBhvr>
                                        <p:cTn id="126" dur="500"/>
                                        <p:tgtEl>
                                          <p:spTgt spid="46">
                                            <p:txEl>
                                              <p:pRg st="0" end="0"/>
                                            </p:txEl>
                                          </p:spTgt>
                                        </p:tgtEl>
                                      </p:cBhvr>
                                    </p:animEffect>
                                  </p:childTnLst>
                                </p:cTn>
                              </p:par>
                            </p:childTnLst>
                          </p:cTn>
                        </p:par>
                      </p:childTnLst>
                    </p:cTn>
                  </p:par>
                  <p:par>
                    <p:cTn id="127" fill="hold">
                      <p:stCondLst>
                        <p:cond delay="indefinite"/>
                      </p:stCondLst>
                      <p:childTnLst>
                        <p:par>
                          <p:cTn id="128" fill="hold">
                            <p:stCondLst>
                              <p:cond delay="0"/>
                            </p:stCondLst>
                            <p:childTnLst>
                              <p:par>
                                <p:cTn id="129" presetID="3" presetClass="entr" presetSubtype="10" fill="hold" nodeType="clickEffect">
                                  <p:stCondLst>
                                    <p:cond delay="0"/>
                                  </p:stCondLst>
                                  <p:childTnLst>
                                    <p:set>
                                      <p:cBhvr>
                                        <p:cTn id="130" dur="1" fill="hold">
                                          <p:stCondLst>
                                            <p:cond delay="0"/>
                                          </p:stCondLst>
                                        </p:cTn>
                                        <p:tgtEl>
                                          <p:spTgt spid="46">
                                            <p:txEl>
                                              <p:pRg st="1" end="1"/>
                                            </p:txEl>
                                          </p:spTgt>
                                        </p:tgtEl>
                                        <p:attrNameLst>
                                          <p:attrName>style.visibility</p:attrName>
                                        </p:attrNameLst>
                                      </p:cBhvr>
                                      <p:to>
                                        <p:strVal val="visible"/>
                                      </p:to>
                                    </p:set>
                                    <p:animEffect transition="in" filter="blinds(horizontal)">
                                      <p:cBhvr>
                                        <p:cTn id="131" dur="500"/>
                                        <p:tgtEl>
                                          <p:spTgt spid="46">
                                            <p:txEl>
                                              <p:pRg st="1" end="1"/>
                                            </p:txEl>
                                          </p:spTgt>
                                        </p:tgtEl>
                                      </p:cBhvr>
                                    </p:animEffect>
                                  </p:childTnLst>
                                </p:cTn>
                              </p:par>
                            </p:childTnLst>
                          </p:cTn>
                        </p:par>
                      </p:childTnLst>
                    </p:cTn>
                  </p:par>
                  <p:par>
                    <p:cTn id="132" fill="hold">
                      <p:stCondLst>
                        <p:cond delay="indefinite"/>
                      </p:stCondLst>
                      <p:childTnLst>
                        <p:par>
                          <p:cTn id="133" fill="hold">
                            <p:stCondLst>
                              <p:cond delay="0"/>
                            </p:stCondLst>
                            <p:childTnLst>
                              <p:par>
                                <p:cTn id="134" presetID="3" presetClass="entr" presetSubtype="10" fill="hold" grpId="0" nodeType="clickEffect">
                                  <p:stCondLst>
                                    <p:cond delay="0"/>
                                  </p:stCondLst>
                                  <p:childTnLst>
                                    <p:set>
                                      <p:cBhvr>
                                        <p:cTn id="135" dur="1" fill="hold">
                                          <p:stCondLst>
                                            <p:cond delay="0"/>
                                          </p:stCondLst>
                                        </p:cTn>
                                        <p:tgtEl>
                                          <p:spTgt spid="47"/>
                                        </p:tgtEl>
                                        <p:attrNameLst>
                                          <p:attrName>style.visibility</p:attrName>
                                        </p:attrNameLst>
                                      </p:cBhvr>
                                      <p:to>
                                        <p:strVal val="visible"/>
                                      </p:to>
                                    </p:set>
                                    <p:animEffect transition="in" filter="blinds(horizontal)">
                                      <p:cBhvr>
                                        <p:cTn id="136" dur="500"/>
                                        <p:tgtEl>
                                          <p:spTgt spid="47"/>
                                        </p:tgtEl>
                                      </p:cBhvr>
                                    </p:animEffect>
                                  </p:childTnLst>
                                </p:cTn>
                              </p:par>
                            </p:childTnLst>
                          </p:cTn>
                        </p:par>
                      </p:childTnLst>
                    </p:cTn>
                  </p:par>
                  <p:par>
                    <p:cTn id="137" fill="hold">
                      <p:stCondLst>
                        <p:cond delay="indefinite"/>
                      </p:stCondLst>
                      <p:childTnLst>
                        <p:par>
                          <p:cTn id="138" fill="hold">
                            <p:stCondLst>
                              <p:cond delay="0"/>
                            </p:stCondLst>
                            <p:childTnLst>
                              <p:par>
                                <p:cTn id="139" presetID="3" presetClass="entr" presetSubtype="10" fill="hold" grpId="0" nodeType="clickEffect">
                                  <p:stCondLst>
                                    <p:cond delay="0"/>
                                  </p:stCondLst>
                                  <p:childTnLst>
                                    <p:set>
                                      <p:cBhvr>
                                        <p:cTn id="140" dur="1" fill="hold">
                                          <p:stCondLst>
                                            <p:cond delay="0"/>
                                          </p:stCondLst>
                                        </p:cTn>
                                        <p:tgtEl>
                                          <p:spTgt spid="51"/>
                                        </p:tgtEl>
                                        <p:attrNameLst>
                                          <p:attrName>style.visibility</p:attrName>
                                        </p:attrNameLst>
                                      </p:cBhvr>
                                      <p:to>
                                        <p:strVal val="visible"/>
                                      </p:to>
                                    </p:set>
                                    <p:animEffect transition="in" filter="blinds(horizontal)">
                                      <p:cBhvr>
                                        <p:cTn id="141" dur="500"/>
                                        <p:tgtEl>
                                          <p:spTgt spid="51"/>
                                        </p:tgtEl>
                                      </p:cBhvr>
                                    </p:animEffect>
                                  </p:childTnLst>
                                </p:cTn>
                              </p:par>
                            </p:childTnLst>
                          </p:cTn>
                        </p:par>
                      </p:childTnLst>
                    </p:cTn>
                  </p:par>
                  <p:par>
                    <p:cTn id="142" fill="hold">
                      <p:stCondLst>
                        <p:cond delay="indefinite"/>
                      </p:stCondLst>
                      <p:childTnLst>
                        <p:par>
                          <p:cTn id="143" fill="hold">
                            <p:stCondLst>
                              <p:cond delay="0"/>
                            </p:stCondLst>
                            <p:childTnLst>
                              <p:par>
                                <p:cTn id="144" presetID="3" presetClass="entr" presetSubtype="10" fill="hold" grpId="0" nodeType="clickEffect">
                                  <p:stCondLst>
                                    <p:cond delay="0"/>
                                  </p:stCondLst>
                                  <p:childTnLst>
                                    <p:set>
                                      <p:cBhvr>
                                        <p:cTn id="145" dur="1" fill="hold">
                                          <p:stCondLst>
                                            <p:cond delay="0"/>
                                          </p:stCondLst>
                                        </p:cTn>
                                        <p:tgtEl>
                                          <p:spTgt spid="52"/>
                                        </p:tgtEl>
                                        <p:attrNameLst>
                                          <p:attrName>style.visibility</p:attrName>
                                        </p:attrNameLst>
                                      </p:cBhvr>
                                      <p:to>
                                        <p:strVal val="visible"/>
                                      </p:to>
                                    </p:set>
                                    <p:animEffect transition="in" filter="blinds(horizontal)">
                                      <p:cBhvr>
                                        <p:cTn id="146" dur="500"/>
                                        <p:tgtEl>
                                          <p:spTgt spid="52"/>
                                        </p:tgtEl>
                                      </p:cBhvr>
                                    </p:animEffect>
                                  </p:childTnLst>
                                </p:cTn>
                              </p:par>
                            </p:childTnLst>
                          </p:cTn>
                        </p:par>
                      </p:childTnLst>
                    </p:cTn>
                  </p:par>
                  <p:par>
                    <p:cTn id="147" fill="hold">
                      <p:stCondLst>
                        <p:cond delay="indefinite"/>
                      </p:stCondLst>
                      <p:childTnLst>
                        <p:par>
                          <p:cTn id="148" fill="hold">
                            <p:stCondLst>
                              <p:cond delay="0"/>
                            </p:stCondLst>
                            <p:childTnLst>
                              <p:par>
                                <p:cTn id="149" presetID="3" presetClass="entr" presetSubtype="10" fill="hold" grpId="0" nodeType="clickEffect">
                                  <p:stCondLst>
                                    <p:cond delay="0"/>
                                  </p:stCondLst>
                                  <p:childTnLst>
                                    <p:set>
                                      <p:cBhvr>
                                        <p:cTn id="150" dur="1" fill="hold">
                                          <p:stCondLst>
                                            <p:cond delay="0"/>
                                          </p:stCondLst>
                                        </p:cTn>
                                        <p:tgtEl>
                                          <p:spTgt spid="48"/>
                                        </p:tgtEl>
                                        <p:attrNameLst>
                                          <p:attrName>style.visibility</p:attrName>
                                        </p:attrNameLst>
                                      </p:cBhvr>
                                      <p:to>
                                        <p:strVal val="visible"/>
                                      </p:to>
                                    </p:set>
                                    <p:animEffect transition="in" filter="blinds(horizontal)">
                                      <p:cBhvr>
                                        <p:cTn id="151" dur="500"/>
                                        <p:tgtEl>
                                          <p:spTgt spid="48"/>
                                        </p:tgtEl>
                                      </p:cBhvr>
                                    </p:animEffect>
                                  </p:childTnLst>
                                </p:cTn>
                              </p:par>
                            </p:childTnLst>
                          </p:cTn>
                        </p:par>
                      </p:childTnLst>
                    </p:cTn>
                  </p:par>
                  <p:par>
                    <p:cTn id="152" fill="hold">
                      <p:stCondLst>
                        <p:cond delay="indefinite"/>
                      </p:stCondLst>
                      <p:childTnLst>
                        <p:par>
                          <p:cTn id="153" fill="hold">
                            <p:stCondLst>
                              <p:cond delay="0"/>
                            </p:stCondLst>
                            <p:childTnLst>
                              <p:par>
                                <p:cTn id="154" presetID="3" presetClass="entr" presetSubtype="10" fill="hold" grpId="0" nodeType="clickEffect">
                                  <p:stCondLst>
                                    <p:cond delay="0"/>
                                  </p:stCondLst>
                                  <p:childTnLst>
                                    <p:set>
                                      <p:cBhvr>
                                        <p:cTn id="155" dur="1" fill="hold">
                                          <p:stCondLst>
                                            <p:cond delay="0"/>
                                          </p:stCondLst>
                                        </p:cTn>
                                        <p:tgtEl>
                                          <p:spTgt spid="53"/>
                                        </p:tgtEl>
                                        <p:attrNameLst>
                                          <p:attrName>style.visibility</p:attrName>
                                        </p:attrNameLst>
                                      </p:cBhvr>
                                      <p:to>
                                        <p:strVal val="visible"/>
                                      </p:to>
                                    </p:set>
                                    <p:animEffect transition="in" filter="blinds(horizontal)">
                                      <p:cBhvr>
                                        <p:cTn id="156"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P spid="15" grpId="0"/>
      <p:bldP spid="16" grpId="0"/>
      <p:bldP spid="21" grpId="0" animBg="1"/>
      <p:bldP spid="22" grpId="0" animBg="1"/>
      <p:bldP spid="23" grpId="0" animBg="1"/>
      <p:bldP spid="24" grpId="0" animBg="1"/>
      <p:bldP spid="26" grpId="0"/>
      <p:bldP spid="28" grpId="0"/>
      <p:bldP spid="30" grpId="0"/>
      <p:bldP spid="31" grpId="0"/>
      <p:bldP spid="32" grpId="0"/>
      <p:bldP spid="33" grpId="0"/>
      <p:bldP spid="35" grpId="0"/>
      <p:bldP spid="37" grpId="0"/>
      <p:bldP spid="38" grpId="0"/>
      <p:bldP spid="39" grpId="0"/>
      <p:bldP spid="42" grpId="0"/>
      <p:bldP spid="43" grpId="0"/>
      <p:bldP spid="44" grpId="0"/>
      <p:bldP spid="47" grpId="0"/>
      <p:bldP spid="48" grpId="0"/>
      <p:bldP spid="49" grpId="0" animBg="1"/>
      <p:bldP spid="50" grpId="0"/>
      <p:bldP spid="51" grpId="0" animBg="1"/>
      <p:bldP spid="52" grpId="0"/>
      <p:bldP spid="53"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020" y="1600200"/>
            <a:ext cx="3788979" cy="5105400"/>
          </a:xfrm>
        </p:spPr>
        <p:txBody>
          <a:bodyPr>
            <a:normAutofit fontScale="92500" lnSpcReduction="20000"/>
          </a:bodyPr>
          <a:lstStyle/>
          <a:p>
            <a:pPr marL="0" indent="0" algn="ctr">
              <a:buNone/>
            </a:pPr>
            <a:r>
              <a:rPr lang="en-GB" sz="1400" b="1" dirty="0">
                <a:latin typeface="Comic Sans MS" pitchFamily="66" charset="0"/>
              </a:rPr>
              <a:t>You can solve problems relating to successive impacts involving three particles, or two particles and a smooth plane surface by considering each collision separately. You can also solve problems relating to successive bounces on a horizontal plane.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Three spheres A, B and C have masses 1kg, 2kg and 3kg respectively. They are moving along the same straight horizontal plane with A following B, which is following C. The initial velocities of A, B and C are 7ms</a:t>
            </a:r>
            <a:r>
              <a:rPr lang="en-GB" sz="1400" baseline="30000" dirty="0">
                <a:latin typeface="Comic Sans MS" pitchFamily="66" charset="0"/>
              </a:rPr>
              <a:t>-1</a:t>
            </a:r>
            <a:r>
              <a:rPr lang="en-GB" sz="1400" dirty="0">
                <a:latin typeface="Comic Sans MS" pitchFamily="66" charset="0"/>
              </a:rPr>
              <a:t>, 3ms</a:t>
            </a:r>
            <a:r>
              <a:rPr lang="en-GB" sz="1400" baseline="30000" dirty="0">
                <a:latin typeface="Comic Sans MS" pitchFamily="66" charset="0"/>
              </a:rPr>
              <a:t>-1</a:t>
            </a:r>
            <a:r>
              <a:rPr lang="en-GB" sz="1400" dirty="0">
                <a:latin typeface="Comic Sans MS" pitchFamily="66" charset="0"/>
              </a:rPr>
              <a:t> and 1ms</a:t>
            </a:r>
            <a:r>
              <a:rPr lang="en-GB" sz="1400" baseline="30000" dirty="0">
                <a:latin typeface="Comic Sans MS" pitchFamily="66" charset="0"/>
              </a:rPr>
              <a:t>-1</a:t>
            </a:r>
            <a:r>
              <a:rPr lang="en-GB" sz="1400" dirty="0">
                <a:latin typeface="Comic Sans MS" pitchFamily="66" charset="0"/>
              </a:rPr>
              <a:t> in the direction ABC. Sphere A collides with sphere B then sphere B collides with sphere C. The coefficient of restitution between A and B is </a:t>
            </a:r>
            <a:r>
              <a:rPr lang="en-GB" sz="1400" baseline="30000" dirty="0">
                <a:latin typeface="Comic Sans MS" pitchFamily="66" charset="0"/>
              </a:rPr>
              <a:t>1</a:t>
            </a:r>
            <a:r>
              <a:rPr lang="en-GB" sz="1400" dirty="0">
                <a:latin typeface="Comic Sans MS" pitchFamily="66" charset="0"/>
              </a:rPr>
              <a:t>/</a:t>
            </a:r>
            <a:r>
              <a:rPr lang="en-GB" sz="1400" baseline="-25000" dirty="0">
                <a:latin typeface="Comic Sans MS" pitchFamily="66" charset="0"/>
              </a:rPr>
              <a:t>2</a:t>
            </a:r>
            <a:r>
              <a:rPr lang="en-GB" sz="1400" dirty="0">
                <a:latin typeface="Comic Sans MS" pitchFamily="66" charset="0"/>
              </a:rPr>
              <a:t> and between B and C is </a:t>
            </a:r>
            <a:r>
              <a:rPr lang="en-GB" sz="1400" baseline="30000" dirty="0">
                <a:latin typeface="Comic Sans MS" pitchFamily="66" charset="0"/>
              </a:rPr>
              <a:t>1</a:t>
            </a:r>
            <a:r>
              <a:rPr lang="en-GB" sz="1400" dirty="0">
                <a:latin typeface="Comic Sans MS" pitchFamily="66" charset="0"/>
              </a:rPr>
              <a:t>/</a:t>
            </a:r>
            <a:r>
              <a:rPr lang="en-GB" sz="1400" baseline="-25000" dirty="0">
                <a:latin typeface="Comic Sans MS" pitchFamily="66" charset="0"/>
              </a:rPr>
              <a:t>4</a:t>
            </a:r>
          </a:p>
          <a:p>
            <a:pPr marL="0" indent="0" algn="ctr">
              <a:buNone/>
            </a:pPr>
            <a:endParaRPr lang="en-GB" sz="1400" dirty="0">
              <a:latin typeface="Comic Sans MS" pitchFamily="66" charset="0"/>
            </a:endParaRPr>
          </a:p>
          <a:p>
            <a:pPr algn="ctr">
              <a:buAutoNum type="alphaLcParenR"/>
            </a:pPr>
            <a:r>
              <a:rPr lang="en-GB" sz="1400" dirty="0">
                <a:latin typeface="Comic Sans MS" pitchFamily="66" charset="0"/>
              </a:rPr>
              <a:t>Find the velocities of the 3 spheres after both collisions have taken place</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b) Explain how you know that there will be a further collision between A and B</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sym typeface="Wingdings" pitchFamily="2" charset="2"/>
              </a:rPr>
              <a:t> Consider each collision separately, drawing diagrams each time.</a:t>
            </a:r>
            <a:endParaRPr lang="en-GB" sz="1400" dirty="0">
              <a:latin typeface="Comic Sans MS" pitchFamily="66" charset="0"/>
            </a:endParaRPr>
          </a:p>
        </p:txBody>
      </p:sp>
      <p:sp>
        <p:nvSpPr>
          <p:cNvPr id="4" name="TextBox 3"/>
          <p:cNvSpPr txBox="1"/>
          <p:nvPr/>
        </p:nvSpPr>
        <p:spPr>
          <a:xfrm>
            <a:off x="8695641" y="6519446"/>
            <a:ext cx="457176" cy="338554"/>
          </a:xfrm>
          <a:prstGeom prst="rect">
            <a:avLst/>
          </a:prstGeom>
          <a:noFill/>
        </p:spPr>
        <p:txBody>
          <a:bodyPr wrap="none" rtlCol="0">
            <a:spAutoFit/>
          </a:bodyPr>
          <a:lstStyle/>
          <a:p>
            <a:pPr algn="ctr"/>
            <a:r>
              <a:rPr lang="en-GB" sz="1600" dirty="0">
                <a:latin typeface="Comic Sans MS" pitchFamily="66" charset="0"/>
              </a:rPr>
              <a:t>4D</a:t>
            </a:r>
          </a:p>
        </p:txBody>
      </p:sp>
      <p:sp>
        <p:nvSpPr>
          <p:cNvPr id="40" name="TextBox 39"/>
          <p:cNvSpPr txBox="1"/>
          <p:nvPr/>
        </p:nvSpPr>
        <p:spPr>
          <a:xfrm>
            <a:off x="3962400" y="1752600"/>
            <a:ext cx="2953053" cy="307777"/>
          </a:xfrm>
          <a:prstGeom prst="rect">
            <a:avLst/>
          </a:prstGeom>
          <a:noFill/>
        </p:spPr>
        <p:txBody>
          <a:bodyPr wrap="none" rtlCol="0">
            <a:spAutoFit/>
          </a:bodyPr>
          <a:lstStyle/>
          <a:p>
            <a:r>
              <a:rPr lang="en-GB" sz="1400" u="sng" dirty="0">
                <a:latin typeface="Comic Sans MS" pitchFamily="66" charset="0"/>
              </a:rPr>
              <a:t>Sphere B colliding with Sphere C</a:t>
            </a:r>
          </a:p>
        </p:txBody>
      </p:sp>
      <p:sp>
        <p:nvSpPr>
          <p:cNvPr id="41" name="TextBox 40"/>
          <p:cNvSpPr txBox="1"/>
          <p:nvPr/>
        </p:nvSpPr>
        <p:spPr>
          <a:xfrm>
            <a:off x="3962400" y="1447800"/>
            <a:ext cx="3724096" cy="307777"/>
          </a:xfrm>
          <a:prstGeom prst="rect">
            <a:avLst/>
          </a:prstGeom>
          <a:noFill/>
        </p:spPr>
        <p:txBody>
          <a:bodyPr wrap="none" rtlCol="0">
            <a:spAutoFit/>
          </a:bodyPr>
          <a:lstStyle/>
          <a:p>
            <a:r>
              <a:rPr lang="en-GB" sz="1400" dirty="0">
                <a:latin typeface="Comic Sans MS" pitchFamily="66" charset="0"/>
              </a:rPr>
              <a:t>New speeds: A = 3ms</a:t>
            </a:r>
            <a:r>
              <a:rPr lang="en-GB" sz="1400" baseline="30000" dirty="0">
                <a:latin typeface="Comic Sans MS" pitchFamily="66" charset="0"/>
              </a:rPr>
              <a:t>-1</a:t>
            </a:r>
            <a:r>
              <a:rPr lang="en-GB" sz="1400" dirty="0">
                <a:latin typeface="Comic Sans MS" pitchFamily="66" charset="0"/>
              </a:rPr>
              <a:t>, B = 5ms</a:t>
            </a:r>
            <a:r>
              <a:rPr lang="en-GB" sz="1400" baseline="30000" dirty="0">
                <a:latin typeface="Comic Sans MS" pitchFamily="66" charset="0"/>
              </a:rPr>
              <a:t>-1</a:t>
            </a:r>
            <a:r>
              <a:rPr lang="en-GB" sz="1400" dirty="0">
                <a:latin typeface="Comic Sans MS" pitchFamily="66" charset="0"/>
              </a:rPr>
              <a:t>, C = 1ms</a:t>
            </a:r>
            <a:r>
              <a:rPr lang="en-GB" sz="1400" baseline="30000" dirty="0">
                <a:latin typeface="Comic Sans MS" pitchFamily="66" charset="0"/>
              </a:rPr>
              <a:t>-1</a:t>
            </a:r>
          </a:p>
        </p:txBody>
      </p:sp>
      <p:cxnSp>
        <p:nvCxnSpPr>
          <p:cNvPr id="13" name="Straight Connector 12"/>
          <p:cNvCxnSpPr/>
          <p:nvPr/>
        </p:nvCxnSpPr>
        <p:spPr>
          <a:xfrm>
            <a:off x="3962400" y="21336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3962400" y="24384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3962400" y="2133600"/>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16" name="TextBox 15"/>
          <p:cNvSpPr txBox="1"/>
          <p:nvPr/>
        </p:nvSpPr>
        <p:spPr>
          <a:xfrm>
            <a:off x="5486400" y="2133600"/>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17" name="Straight Connector 16"/>
          <p:cNvCxnSpPr/>
          <p:nvPr/>
        </p:nvCxnSpPr>
        <p:spPr>
          <a:xfrm>
            <a:off x="5486400" y="21336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7010400" y="21336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486400" y="21336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3962400" y="21336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Oval 20"/>
          <p:cNvSpPr/>
          <p:nvPr/>
        </p:nvSpPr>
        <p:spPr>
          <a:xfrm>
            <a:off x="4191000" y="28194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4953000" y="28194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5715000" y="28194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6477000" y="28194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5" name="Straight Arrow Connector 24"/>
          <p:cNvCxnSpPr/>
          <p:nvPr/>
        </p:nvCxnSpPr>
        <p:spPr>
          <a:xfrm>
            <a:off x="4114800" y="27432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4191000" y="2438400"/>
            <a:ext cx="293670" cy="307777"/>
          </a:xfrm>
          <a:prstGeom prst="rect">
            <a:avLst/>
          </a:prstGeom>
          <a:noFill/>
        </p:spPr>
        <p:txBody>
          <a:bodyPr wrap="none" rtlCol="0">
            <a:spAutoFit/>
          </a:bodyPr>
          <a:lstStyle/>
          <a:p>
            <a:pPr algn="ctr"/>
            <a:r>
              <a:rPr lang="en-GB" sz="1400" dirty="0">
                <a:latin typeface="Comic Sans MS" pitchFamily="66" charset="0"/>
              </a:rPr>
              <a:t>5</a:t>
            </a:r>
          </a:p>
        </p:txBody>
      </p:sp>
      <p:cxnSp>
        <p:nvCxnSpPr>
          <p:cNvPr id="27" name="Straight Arrow Connector 26"/>
          <p:cNvCxnSpPr/>
          <p:nvPr/>
        </p:nvCxnSpPr>
        <p:spPr>
          <a:xfrm>
            <a:off x="6400800" y="27432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6478603" y="2438400"/>
            <a:ext cx="290464" cy="307777"/>
          </a:xfrm>
          <a:prstGeom prst="rect">
            <a:avLst/>
          </a:prstGeom>
          <a:noFill/>
        </p:spPr>
        <p:txBody>
          <a:bodyPr wrap="none" rtlCol="0">
            <a:spAutoFit/>
          </a:bodyPr>
          <a:lstStyle/>
          <a:p>
            <a:pPr algn="ctr"/>
            <a:r>
              <a:rPr lang="en-GB" sz="1400" dirty="0">
                <a:latin typeface="Comic Sans MS" pitchFamily="66" charset="0"/>
              </a:rPr>
              <a:t>b</a:t>
            </a:r>
            <a:endParaRPr lang="en-GB" sz="1400" baseline="-25000" dirty="0">
              <a:latin typeface="Comic Sans MS" pitchFamily="66" charset="0"/>
            </a:endParaRPr>
          </a:p>
        </p:txBody>
      </p:sp>
      <p:cxnSp>
        <p:nvCxnSpPr>
          <p:cNvPr id="29" name="Straight Connector 28"/>
          <p:cNvCxnSpPr/>
          <p:nvPr/>
        </p:nvCxnSpPr>
        <p:spPr>
          <a:xfrm>
            <a:off x="3962400" y="34290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4114800" y="2819400"/>
            <a:ext cx="457200" cy="307777"/>
          </a:xfrm>
          <a:prstGeom prst="rect">
            <a:avLst/>
          </a:prstGeom>
          <a:noFill/>
        </p:spPr>
        <p:txBody>
          <a:bodyPr wrap="square" rtlCol="0">
            <a:spAutoFit/>
          </a:bodyPr>
          <a:lstStyle/>
          <a:p>
            <a:pPr algn="ctr"/>
            <a:r>
              <a:rPr lang="en-GB" sz="1400" dirty="0">
                <a:latin typeface="Comic Sans MS" pitchFamily="66" charset="0"/>
              </a:rPr>
              <a:t>B</a:t>
            </a:r>
          </a:p>
        </p:txBody>
      </p:sp>
      <p:sp>
        <p:nvSpPr>
          <p:cNvPr id="31" name="TextBox 30"/>
          <p:cNvSpPr txBox="1"/>
          <p:nvPr/>
        </p:nvSpPr>
        <p:spPr>
          <a:xfrm>
            <a:off x="5638800" y="2819400"/>
            <a:ext cx="457200" cy="307777"/>
          </a:xfrm>
          <a:prstGeom prst="rect">
            <a:avLst/>
          </a:prstGeom>
          <a:noFill/>
        </p:spPr>
        <p:txBody>
          <a:bodyPr wrap="square" rtlCol="0">
            <a:spAutoFit/>
          </a:bodyPr>
          <a:lstStyle/>
          <a:p>
            <a:pPr algn="ctr"/>
            <a:r>
              <a:rPr lang="en-GB" sz="1400" dirty="0">
                <a:latin typeface="Comic Sans MS" pitchFamily="66" charset="0"/>
              </a:rPr>
              <a:t>B</a:t>
            </a:r>
          </a:p>
        </p:txBody>
      </p:sp>
      <p:sp>
        <p:nvSpPr>
          <p:cNvPr id="32" name="TextBox 31"/>
          <p:cNvSpPr txBox="1"/>
          <p:nvPr/>
        </p:nvSpPr>
        <p:spPr>
          <a:xfrm>
            <a:off x="4876800" y="2819400"/>
            <a:ext cx="457200" cy="307777"/>
          </a:xfrm>
          <a:prstGeom prst="rect">
            <a:avLst/>
          </a:prstGeom>
          <a:noFill/>
        </p:spPr>
        <p:txBody>
          <a:bodyPr wrap="square" rtlCol="0">
            <a:spAutoFit/>
          </a:bodyPr>
          <a:lstStyle/>
          <a:p>
            <a:pPr algn="ctr"/>
            <a:r>
              <a:rPr lang="en-GB" sz="1400" dirty="0">
                <a:latin typeface="Comic Sans MS" pitchFamily="66" charset="0"/>
              </a:rPr>
              <a:t>C</a:t>
            </a:r>
          </a:p>
        </p:txBody>
      </p:sp>
      <p:sp>
        <p:nvSpPr>
          <p:cNvPr id="33" name="TextBox 32"/>
          <p:cNvSpPr txBox="1"/>
          <p:nvPr/>
        </p:nvSpPr>
        <p:spPr>
          <a:xfrm>
            <a:off x="6400800" y="2819400"/>
            <a:ext cx="457200" cy="307777"/>
          </a:xfrm>
          <a:prstGeom prst="rect">
            <a:avLst/>
          </a:prstGeom>
          <a:noFill/>
        </p:spPr>
        <p:txBody>
          <a:bodyPr wrap="square" rtlCol="0">
            <a:spAutoFit/>
          </a:bodyPr>
          <a:lstStyle/>
          <a:p>
            <a:pPr algn="ctr"/>
            <a:r>
              <a:rPr lang="en-GB" sz="1400" dirty="0">
                <a:latin typeface="Comic Sans MS" pitchFamily="66" charset="0"/>
              </a:rPr>
              <a:t>C</a:t>
            </a:r>
          </a:p>
        </p:txBody>
      </p:sp>
      <p:cxnSp>
        <p:nvCxnSpPr>
          <p:cNvPr id="34" name="Straight Arrow Connector 33"/>
          <p:cNvCxnSpPr/>
          <p:nvPr/>
        </p:nvCxnSpPr>
        <p:spPr>
          <a:xfrm>
            <a:off x="4876800" y="27432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4967427" y="2438400"/>
            <a:ext cx="264816" cy="307777"/>
          </a:xfrm>
          <a:prstGeom prst="rect">
            <a:avLst/>
          </a:prstGeom>
          <a:noFill/>
        </p:spPr>
        <p:txBody>
          <a:bodyPr wrap="none" rtlCol="0">
            <a:spAutoFit/>
          </a:bodyPr>
          <a:lstStyle/>
          <a:p>
            <a:pPr algn="ctr"/>
            <a:r>
              <a:rPr lang="en-GB" sz="1400" dirty="0">
                <a:latin typeface="Comic Sans MS" pitchFamily="66" charset="0"/>
              </a:rPr>
              <a:t>1</a:t>
            </a:r>
          </a:p>
        </p:txBody>
      </p:sp>
      <p:cxnSp>
        <p:nvCxnSpPr>
          <p:cNvPr id="36" name="Straight Arrow Connector 35"/>
          <p:cNvCxnSpPr/>
          <p:nvPr/>
        </p:nvCxnSpPr>
        <p:spPr>
          <a:xfrm>
            <a:off x="5638800" y="27432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5723816" y="2438400"/>
            <a:ext cx="276038" cy="307777"/>
          </a:xfrm>
          <a:prstGeom prst="rect">
            <a:avLst/>
          </a:prstGeom>
          <a:noFill/>
        </p:spPr>
        <p:txBody>
          <a:bodyPr wrap="none" rtlCol="0">
            <a:spAutoFit/>
          </a:bodyPr>
          <a:lstStyle/>
          <a:p>
            <a:pPr algn="ctr"/>
            <a:r>
              <a:rPr lang="en-GB" sz="1400" dirty="0">
                <a:latin typeface="Comic Sans MS" pitchFamily="66" charset="0"/>
              </a:rPr>
              <a:t>a</a:t>
            </a:r>
            <a:endParaRPr lang="en-GB" sz="1400" baseline="-25000" dirty="0">
              <a:latin typeface="Comic Sans MS" pitchFamily="66" charset="0"/>
            </a:endParaRPr>
          </a:p>
        </p:txBody>
      </p:sp>
      <p:sp>
        <p:nvSpPr>
          <p:cNvPr id="38" name="TextBox 37"/>
          <p:cNvSpPr txBox="1"/>
          <p:nvPr/>
        </p:nvSpPr>
        <p:spPr>
          <a:xfrm>
            <a:off x="4194893" y="3124200"/>
            <a:ext cx="293670" cy="307777"/>
          </a:xfrm>
          <a:prstGeom prst="rect">
            <a:avLst/>
          </a:prstGeom>
          <a:noFill/>
        </p:spPr>
        <p:txBody>
          <a:bodyPr wrap="none" rtlCol="0">
            <a:spAutoFit/>
          </a:bodyPr>
          <a:lstStyle/>
          <a:p>
            <a:pPr algn="ctr"/>
            <a:r>
              <a:rPr lang="en-GB" sz="1400" dirty="0">
                <a:latin typeface="Comic Sans MS" pitchFamily="66" charset="0"/>
              </a:rPr>
              <a:t>2</a:t>
            </a:r>
          </a:p>
        </p:txBody>
      </p:sp>
      <p:sp>
        <p:nvSpPr>
          <p:cNvPr id="39" name="TextBox 38"/>
          <p:cNvSpPr txBox="1"/>
          <p:nvPr/>
        </p:nvSpPr>
        <p:spPr>
          <a:xfrm>
            <a:off x="5718893" y="3124200"/>
            <a:ext cx="293670" cy="307777"/>
          </a:xfrm>
          <a:prstGeom prst="rect">
            <a:avLst/>
          </a:prstGeom>
          <a:noFill/>
        </p:spPr>
        <p:txBody>
          <a:bodyPr wrap="none" rtlCol="0">
            <a:spAutoFit/>
          </a:bodyPr>
          <a:lstStyle/>
          <a:p>
            <a:pPr algn="ctr"/>
            <a:r>
              <a:rPr lang="en-GB" sz="1400" dirty="0">
                <a:latin typeface="Comic Sans MS" pitchFamily="66" charset="0"/>
              </a:rPr>
              <a:t>2</a:t>
            </a:r>
          </a:p>
        </p:txBody>
      </p:sp>
      <p:sp>
        <p:nvSpPr>
          <p:cNvPr id="42" name="TextBox 41"/>
          <p:cNvSpPr txBox="1"/>
          <p:nvPr/>
        </p:nvSpPr>
        <p:spPr>
          <a:xfrm>
            <a:off x="4956893" y="3124200"/>
            <a:ext cx="293670" cy="307777"/>
          </a:xfrm>
          <a:prstGeom prst="rect">
            <a:avLst/>
          </a:prstGeom>
          <a:noFill/>
        </p:spPr>
        <p:txBody>
          <a:bodyPr wrap="none" rtlCol="0">
            <a:spAutoFit/>
          </a:bodyPr>
          <a:lstStyle/>
          <a:p>
            <a:pPr algn="ctr"/>
            <a:r>
              <a:rPr lang="en-GB" sz="1400" dirty="0">
                <a:latin typeface="Comic Sans MS" pitchFamily="66" charset="0"/>
              </a:rPr>
              <a:t>3</a:t>
            </a:r>
          </a:p>
        </p:txBody>
      </p:sp>
      <p:sp>
        <p:nvSpPr>
          <p:cNvPr id="43" name="TextBox 42"/>
          <p:cNvSpPr txBox="1"/>
          <p:nvPr/>
        </p:nvSpPr>
        <p:spPr>
          <a:xfrm>
            <a:off x="6480893" y="3124200"/>
            <a:ext cx="293670" cy="307777"/>
          </a:xfrm>
          <a:prstGeom prst="rect">
            <a:avLst/>
          </a:prstGeom>
          <a:noFill/>
        </p:spPr>
        <p:txBody>
          <a:bodyPr wrap="none" rtlCol="0">
            <a:spAutoFit/>
          </a:bodyPr>
          <a:lstStyle/>
          <a:p>
            <a:pPr algn="ctr"/>
            <a:r>
              <a:rPr lang="en-GB" sz="1400" dirty="0">
                <a:latin typeface="Comic Sans MS" pitchFamily="66" charset="0"/>
              </a:rPr>
              <a:t>3</a:t>
            </a:r>
          </a:p>
        </p:txBody>
      </p:sp>
      <mc:AlternateContent xmlns:mc="http://schemas.openxmlformats.org/markup-compatibility/2006" xmlns:a14="http://schemas.microsoft.com/office/drawing/2010/main">
        <mc:Choice Requires="a14">
          <p:sp>
            <p:nvSpPr>
              <p:cNvPr id="53" name="TextBox 52"/>
              <p:cNvSpPr txBox="1"/>
              <p:nvPr/>
            </p:nvSpPr>
            <p:spPr>
              <a:xfrm>
                <a:off x="7315200" y="2133600"/>
                <a:ext cx="1091837"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1=</m:t>
                      </m:r>
                      <m:r>
                        <a:rPr lang="en-GB" sz="1600" b="0" i="1" smtClean="0">
                          <a:solidFill>
                            <a:srgbClr val="FF0000"/>
                          </a:solidFill>
                          <a:latin typeface="Cambria Math"/>
                        </a:rPr>
                        <m:t>𝑏</m:t>
                      </m:r>
                      <m:r>
                        <a:rPr lang="en-GB" sz="1600" i="1">
                          <a:solidFill>
                            <a:srgbClr val="FF0000"/>
                          </a:solidFill>
                          <a:latin typeface="Cambria Math"/>
                        </a:rPr>
                        <m:t>−</m:t>
                      </m:r>
                      <m:r>
                        <a:rPr lang="en-GB" sz="1600" b="0" i="1" smtClean="0">
                          <a:solidFill>
                            <a:srgbClr val="FF0000"/>
                          </a:solidFill>
                          <a:latin typeface="Cambria Math"/>
                        </a:rPr>
                        <m:t>𝑎</m:t>
                      </m:r>
                    </m:oMath>
                  </m:oMathPara>
                </a14:m>
                <a:endParaRPr lang="en-GB" sz="1600" dirty="0">
                  <a:solidFill>
                    <a:srgbClr val="FF0000"/>
                  </a:solidFill>
                </a:endParaRPr>
              </a:p>
            </p:txBody>
          </p:sp>
        </mc:Choice>
        <mc:Fallback xmlns="">
          <p:sp>
            <p:nvSpPr>
              <p:cNvPr id="53" name="TextBox 52"/>
              <p:cNvSpPr txBox="1">
                <a:spLocks noRot="1" noChangeAspect="1" noMove="1" noResize="1" noEditPoints="1" noAdjustHandles="1" noChangeArrowheads="1" noChangeShapeType="1" noTextEdit="1"/>
              </p:cNvSpPr>
              <p:nvPr/>
            </p:nvSpPr>
            <p:spPr>
              <a:xfrm>
                <a:off x="7315200" y="2133600"/>
                <a:ext cx="1091837" cy="338554"/>
              </a:xfrm>
              <a:prstGeom prst="rect">
                <a:avLst/>
              </a:prstGeom>
              <a:blipFill rotWithShape="1">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4" name="TextBox 53"/>
              <p:cNvSpPr txBox="1"/>
              <p:nvPr/>
            </p:nvSpPr>
            <p:spPr>
              <a:xfrm>
                <a:off x="4114800" y="3657600"/>
                <a:ext cx="2581924"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i="1" smtClean="0">
                              <a:latin typeface="Cambria Math" panose="02040503050406030204" pitchFamily="18" charset="0"/>
                            </a:rPr>
                          </m:ctrlPr>
                        </m:sSubPr>
                        <m:e>
                          <m:r>
                            <a:rPr lang="en-GB" sz="1400" b="0" i="1" smtClean="0">
                              <a:latin typeface="Cambria Math"/>
                            </a:rPr>
                            <m:t>𝑚</m:t>
                          </m:r>
                        </m:e>
                        <m:sub>
                          <m:r>
                            <a:rPr lang="en-GB" sz="1400" b="0" i="1" smtClean="0">
                              <a:latin typeface="Cambria Math"/>
                            </a:rPr>
                            <m:t>1</m:t>
                          </m:r>
                        </m:sub>
                      </m:sSub>
                      <m:sSub>
                        <m:sSubPr>
                          <m:ctrlPr>
                            <a:rPr lang="en-GB" sz="1400" i="1" smtClean="0">
                              <a:latin typeface="Cambria Math" panose="02040503050406030204" pitchFamily="18" charset="0"/>
                            </a:rPr>
                          </m:ctrlPr>
                        </m:sSubPr>
                        <m:e>
                          <m:r>
                            <a:rPr lang="en-GB" sz="1400" b="1" i="1" smtClean="0">
                              <a:latin typeface="Cambria Math"/>
                            </a:rPr>
                            <m:t>𝒖</m:t>
                          </m:r>
                        </m:e>
                        <m:sub>
                          <m:r>
                            <a:rPr lang="en-GB" sz="1400" b="0" i="1" smtClean="0">
                              <a:latin typeface="Cambria Math"/>
                            </a:rPr>
                            <m:t>1</m:t>
                          </m:r>
                        </m:sub>
                      </m:sSub>
                      <m:r>
                        <a:rPr lang="en-GB" sz="1400" b="0" i="1" smtClean="0">
                          <a:latin typeface="Cambria Math"/>
                        </a:rPr>
                        <m:t>+</m:t>
                      </m:r>
                      <m:sSub>
                        <m:sSubPr>
                          <m:ctrlPr>
                            <a:rPr lang="en-GB" sz="1400" b="0" i="1" smtClean="0">
                              <a:latin typeface="Cambria Math" panose="02040503050406030204" pitchFamily="18" charset="0"/>
                            </a:rPr>
                          </m:ctrlPr>
                        </m:sSubPr>
                        <m:e>
                          <m:r>
                            <a:rPr lang="en-GB" sz="1400" b="0" i="1" smtClean="0">
                              <a:latin typeface="Cambria Math"/>
                            </a:rPr>
                            <m:t>𝑚</m:t>
                          </m:r>
                        </m:e>
                        <m:sub>
                          <m:r>
                            <a:rPr lang="en-GB" sz="1400" b="0" i="1" smtClean="0">
                              <a:latin typeface="Cambria Math"/>
                            </a:rPr>
                            <m:t>2</m:t>
                          </m:r>
                        </m:sub>
                      </m:sSub>
                      <m:sSub>
                        <m:sSubPr>
                          <m:ctrlPr>
                            <a:rPr lang="en-GB" sz="1400" b="0" i="1" smtClean="0">
                              <a:latin typeface="Cambria Math" panose="02040503050406030204" pitchFamily="18" charset="0"/>
                            </a:rPr>
                          </m:ctrlPr>
                        </m:sSubPr>
                        <m:e>
                          <m:r>
                            <a:rPr lang="en-GB" sz="1400" b="1" i="1" smtClean="0">
                              <a:latin typeface="Cambria Math"/>
                            </a:rPr>
                            <m:t>𝒖</m:t>
                          </m:r>
                        </m:e>
                        <m:sub>
                          <m:r>
                            <a:rPr lang="en-GB" sz="1400" b="0" i="1" smtClean="0">
                              <a:latin typeface="Cambria Math"/>
                            </a:rPr>
                            <m:t>2</m:t>
                          </m:r>
                        </m:sub>
                      </m:sSub>
                      <m:r>
                        <a:rPr lang="en-GB" sz="1400" b="0" i="1" smtClean="0">
                          <a:latin typeface="Cambria Math"/>
                        </a:rPr>
                        <m:t>=</m:t>
                      </m:r>
                      <m:sSub>
                        <m:sSubPr>
                          <m:ctrlPr>
                            <a:rPr lang="en-GB" sz="1400" b="0" i="1" smtClean="0">
                              <a:latin typeface="Cambria Math" panose="02040503050406030204" pitchFamily="18" charset="0"/>
                            </a:rPr>
                          </m:ctrlPr>
                        </m:sSubPr>
                        <m:e>
                          <m:r>
                            <a:rPr lang="en-GB" sz="1400" b="0" i="1" smtClean="0">
                              <a:latin typeface="Cambria Math"/>
                            </a:rPr>
                            <m:t>𝑚</m:t>
                          </m:r>
                        </m:e>
                        <m:sub>
                          <m:r>
                            <a:rPr lang="en-GB" sz="1400" b="0" i="1" smtClean="0">
                              <a:latin typeface="Cambria Math"/>
                            </a:rPr>
                            <m:t>1</m:t>
                          </m:r>
                        </m:sub>
                      </m:sSub>
                      <m:sSub>
                        <m:sSubPr>
                          <m:ctrlPr>
                            <a:rPr lang="en-GB" sz="1400" b="0" i="1" smtClean="0">
                              <a:latin typeface="Cambria Math" panose="02040503050406030204" pitchFamily="18" charset="0"/>
                            </a:rPr>
                          </m:ctrlPr>
                        </m:sSubPr>
                        <m:e>
                          <m:r>
                            <a:rPr lang="en-GB" sz="1400" b="1" i="1" smtClean="0">
                              <a:latin typeface="Cambria Math"/>
                            </a:rPr>
                            <m:t>𝒗</m:t>
                          </m:r>
                        </m:e>
                        <m:sub>
                          <m:r>
                            <a:rPr lang="en-GB" sz="1400" b="0" i="1" smtClean="0">
                              <a:latin typeface="Cambria Math"/>
                            </a:rPr>
                            <m:t>1</m:t>
                          </m:r>
                        </m:sub>
                      </m:sSub>
                      <m:r>
                        <a:rPr lang="en-GB" sz="1400" b="0" i="1" smtClean="0">
                          <a:latin typeface="Cambria Math"/>
                        </a:rPr>
                        <m:t>+</m:t>
                      </m:r>
                      <m:sSub>
                        <m:sSubPr>
                          <m:ctrlPr>
                            <a:rPr lang="en-GB" sz="1400" b="0" i="1" smtClean="0">
                              <a:latin typeface="Cambria Math" panose="02040503050406030204" pitchFamily="18" charset="0"/>
                            </a:rPr>
                          </m:ctrlPr>
                        </m:sSubPr>
                        <m:e>
                          <m:r>
                            <a:rPr lang="en-GB" sz="1400" b="0" i="1" smtClean="0">
                              <a:latin typeface="Cambria Math"/>
                            </a:rPr>
                            <m:t>𝑚</m:t>
                          </m:r>
                        </m:e>
                        <m:sub>
                          <m:r>
                            <a:rPr lang="en-GB" sz="1400" b="0" i="1" smtClean="0">
                              <a:latin typeface="Cambria Math"/>
                            </a:rPr>
                            <m:t>2</m:t>
                          </m:r>
                        </m:sub>
                      </m:sSub>
                      <m:sSub>
                        <m:sSubPr>
                          <m:ctrlPr>
                            <a:rPr lang="en-GB" sz="1400" b="0" i="1" smtClean="0">
                              <a:latin typeface="Cambria Math" panose="02040503050406030204" pitchFamily="18" charset="0"/>
                            </a:rPr>
                          </m:ctrlPr>
                        </m:sSubPr>
                        <m:e>
                          <m:r>
                            <a:rPr lang="en-GB" sz="1400" b="1" i="1" smtClean="0">
                              <a:latin typeface="Cambria Math"/>
                            </a:rPr>
                            <m:t>𝒗</m:t>
                          </m:r>
                        </m:e>
                        <m:sub>
                          <m:r>
                            <a:rPr lang="en-GB" sz="1400" b="0" i="1" smtClean="0">
                              <a:latin typeface="Cambria Math"/>
                            </a:rPr>
                            <m:t>2</m:t>
                          </m:r>
                        </m:sub>
                      </m:sSub>
                    </m:oMath>
                  </m:oMathPara>
                </a14:m>
                <a:endParaRPr lang="en-GB" sz="1400" dirty="0"/>
              </a:p>
            </p:txBody>
          </p:sp>
        </mc:Choice>
        <mc:Fallback xmlns="">
          <p:sp>
            <p:nvSpPr>
              <p:cNvPr id="54" name="TextBox 53"/>
              <p:cNvSpPr txBox="1">
                <a:spLocks noRot="1" noChangeAspect="1" noMove="1" noResize="1" noEditPoints="1" noAdjustHandles="1" noChangeArrowheads="1" noChangeShapeType="1" noTextEdit="1"/>
              </p:cNvSpPr>
              <p:nvPr/>
            </p:nvSpPr>
            <p:spPr>
              <a:xfrm>
                <a:off x="4114800" y="3657600"/>
                <a:ext cx="2581924" cy="307777"/>
              </a:xfrm>
              <a:prstGeom prst="rect">
                <a:avLst/>
              </a:prstGeom>
              <a:blipFill rotWithShape="1">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5" name="TextBox 54"/>
              <p:cNvSpPr txBox="1"/>
              <p:nvPr/>
            </p:nvSpPr>
            <p:spPr>
              <a:xfrm>
                <a:off x="3962400" y="4191000"/>
                <a:ext cx="2877263"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ctrlPr>
                            <a:rPr lang="en-GB" sz="1400" b="0" i="1" smtClean="0">
                              <a:latin typeface="Cambria Math" panose="02040503050406030204" pitchFamily="18" charset="0"/>
                            </a:rPr>
                          </m:ctrlPr>
                        </m:dPr>
                        <m:e>
                          <m:r>
                            <a:rPr lang="en-GB" sz="1400" b="0" i="1" smtClean="0">
                              <a:latin typeface="Cambria Math"/>
                            </a:rPr>
                            <m:t>2</m:t>
                          </m:r>
                        </m:e>
                      </m:d>
                      <m:d>
                        <m:dPr>
                          <m:ctrlPr>
                            <a:rPr lang="en-GB" sz="1400" b="0" i="1" smtClean="0">
                              <a:latin typeface="Cambria Math" panose="02040503050406030204" pitchFamily="18" charset="0"/>
                            </a:rPr>
                          </m:ctrlPr>
                        </m:dPr>
                        <m:e>
                          <m:r>
                            <a:rPr lang="en-GB" sz="1400" b="0" i="1" smtClean="0">
                              <a:latin typeface="Cambria Math"/>
                            </a:rPr>
                            <m:t>5</m:t>
                          </m:r>
                        </m:e>
                      </m:d>
                      <m:r>
                        <a:rPr lang="en-GB" sz="1400" b="0" i="1" smtClean="0">
                          <a:latin typeface="Cambria Math"/>
                        </a:rPr>
                        <m:t>+</m:t>
                      </m:r>
                      <m:d>
                        <m:dPr>
                          <m:ctrlPr>
                            <a:rPr lang="en-GB" sz="1400" b="0" i="1" smtClean="0">
                              <a:latin typeface="Cambria Math" panose="02040503050406030204" pitchFamily="18" charset="0"/>
                            </a:rPr>
                          </m:ctrlPr>
                        </m:dPr>
                        <m:e>
                          <m:r>
                            <a:rPr lang="en-GB" sz="1400" b="0" i="1" smtClean="0">
                              <a:latin typeface="Cambria Math"/>
                            </a:rPr>
                            <m:t>3</m:t>
                          </m:r>
                        </m:e>
                      </m:d>
                      <m:d>
                        <m:dPr>
                          <m:ctrlPr>
                            <a:rPr lang="en-GB" sz="1400" b="0" i="1" smtClean="0">
                              <a:latin typeface="Cambria Math" panose="02040503050406030204" pitchFamily="18" charset="0"/>
                            </a:rPr>
                          </m:ctrlPr>
                        </m:dPr>
                        <m:e>
                          <m:r>
                            <a:rPr lang="en-GB" sz="1400" b="0" i="1" smtClean="0">
                              <a:latin typeface="Cambria Math"/>
                            </a:rPr>
                            <m:t>1</m:t>
                          </m:r>
                        </m:e>
                      </m:d>
                      <m:r>
                        <a:rPr lang="en-GB" sz="1400" b="0" i="1" smtClean="0">
                          <a:latin typeface="Cambria Math"/>
                        </a:rPr>
                        <m:t>=</m:t>
                      </m:r>
                      <m:d>
                        <m:dPr>
                          <m:ctrlPr>
                            <a:rPr lang="en-GB" sz="1400" b="0" i="1" smtClean="0">
                              <a:latin typeface="Cambria Math" panose="02040503050406030204" pitchFamily="18" charset="0"/>
                            </a:rPr>
                          </m:ctrlPr>
                        </m:dPr>
                        <m:e>
                          <m:r>
                            <a:rPr lang="en-GB" sz="1400" b="0" i="1" smtClean="0">
                              <a:latin typeface="Cambria Math"/>
                            </a:rPr>
                            <m:t>2</m:t>
                          </m:r>
                        </m:e>
                      </m:d>
                      <m:d>
                        <m:dPr>
                          <m:ctrlPr>
                            <a:rPr lang="en-GB" sz="1400" b="0" i="1" smtClean="0">
                              <a:latin typeface="Cambria Math" panose="02040503050406030204" pitchFamily="18" charset="0"/>
                            </a:rPr>
                          </m:ctrlPr>
                        </m:dPr>
                        <m:e>
                          <m:r>
                            <a:rPr lang="en-GB" sz="1400" b="0" i="1" smtClean="0">
                              <a:latin typeface="Cambria Math"/>
                            </a:rPr>
                            <m:t>𝑎</m:t>
                          </m:r>
                        </m:e>
                      </m:d>
                      <m:r>
                        <a:rPr lang="en-GB" sz="1400" b="0" i="1" smtClean="0">
                          <a:latin typeface="Cambria Math"/>
                        </a:rPr>
                        <m:t>+(3)(</m:t>
                      </m:r>
                      <m:r>
                        <a:rPr lang="en-GB" sz="1400" b="0" i="1" smtClean="0">
                          <a:latin typeface="Cambria Math"/>
                        </a:rPr>
                        <m:t>𝑏</m:t>
                      </m:r>
                      <m:r>
                        <a:rPr lang="en-GB" sz="1400" b="0" i="1" smtClean="0">
                          <a:latin typeface="Cambria Math"/>
                        </a:rPr>
                        <m:t>)</m:t>
                      </m:r>
                    </m:oMath>
                  </m:oMathPara>
                </a14:m>
                <a:endParaRPr lang="en-GB" sz="1400" dirty="0"/>
              </a:p>
            </p:txBody>
          </p:sp>
        </mc:Choice>
        <mc:Fallback xmlns="">
          <p:sp>
            <p:nvSpPr>
              <p:cNvPr id="55" name="TextBox 54"/>
              <p:cNvSpPr txBox="1">
                <a:spLocks noRot="1" noChangeAspect="1" noMove="1" noResize="1" noEditPoints="1" noAdjustHandles="1" noChangeArrowheads="1" noChangeShapeType="1" noTextEdit="1"/>
              </p:cNvSpPr>
              <p:nvPr/>
            </p:nvSpPr>
            <p:spPr>
              <a:xfrm>
                <a:off x="3962400" y="4191000"/>
                <a:ext cx="2877263" cy="307777"/>
              </a:xfrm>
              <a:prstGeom prst="rect">
                <a:avLst/>
              </a:prstGeom>
              <a:blipFill rotWithShape="1">
                <a:blip r:embed="rId11"/>
                <a:stretch>
                  <a:fillRect b="-6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6" name="TextBox 55"/>
              <p:cNvSpPr txBox="1"/>
              <p:nvPr/>
            </p:nvSpPr>
            <p:spPr>
              <a:xfrm>
                <a:off x="4953000" y="4724400"/>
                <a:ext cx="1275029"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13=2</m:t>
                      </m:r>
                      <m:r>
                        <a:rPr lang="en-GB" sz="1400" b="0" i="1" smtClean="0">
                          <a:latin typeface="Cambria Math"/>
                        </a:rPr>
                        <m:t>𝑎</m:t>
                      </m:r>
                      <m:r>
                        <a:rPr lang="en-GB" sz="1400" b="0" i="1" smtClean="0">
                          <a:latin typeface="Cambria Math"/>
                        </a:rPr>
                        <m:t>+3</m:t>
                      </m:r>
                      <m:r>
                        <a:rPr lang="en-GB" sz="1400" b="0" i="1" smtClean="0">
                          <a:latin typeface="Cambria Math"/>
                        </a:rPr>
                        <m:t>𝑏</m:t>
                      </m:r>
                    </m:oMath>
                  </m:oMathPara>
                </a14:m>
                <a:endParaRPr lang="en-GB" sz="1400" dirty="0"/>
              </a:p>
            </p:txBody>
          </p:sp>
        </mc:Choice>
        <mc:Fallback xmlns="">
          <p:sp>
            <p:nvSpPr>
              <p:cNvPr id="56" name="TextBox 55"/>
              <p:cNvSpPr txBox="1">
                <a:spLocks noRot="1" noChangeAspect="1" noMove="1" noResize="1" noEditPoints="1" noAdjustHandles="1" noChangeArrowheads="1" noChangeShapeType="1" noTextEdit="1"/>
              </p:cNvSpPr>
              <p:nvPr/>
            </p:nvSpPr>
            <p:spPr>
              <a:xfrm>
                <a:off x="4953000" y="4724400"/>
                <a:ext cx="1275029" cy="307777"/>
              </a:xfrm>
              <a:prstGeom prst="rect">
                <a:avLst/>
              </a:prstGeom>
              <a:blipFill rotWithShape="1">
                <a:blip r:embed="rId12"/>
                <a:stretch>
                  <a:fillRect/>
                </a:stretch>
              </a:blipFill>
            </p:spPr>
            <p:txBody>
              <a:bodyPr/>
              <a:lstStyle/>
              <a:p>
                <a:r>
                  <a:rPr lang="en-GB">
                    <a:noFill/>
                  </a:rPr>
                  <a:t> </a:t>
                </a:r>
              </a:p>
            </p:txBody>
          </p:sp>
        </mc:Fallback>
      </mc:AlternateContent>
      <p:sp>
        <p:nvSpPr>
          <p:cNvPr id="57" name="Arc 56"/>
          <p:cNvSpPr/>
          <p:nvPr/>
        </p:nvSpPr>
        <p:spPr>
          <a:xfrm>
            <a:off x="6781800" y="3810000"/>
            <a:ext cx="457200" cy="6096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8" name="TextBox 57"/>
          <p:cNvSpPr txBox="1"/>
          <p:nvPr/>
        </p:nvSpPr>
        <p:spPr>
          <a:xfrm>
            <a:off x="7162800" y="3962400"/>
            <a:ext cx="1524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baseline="-25000" dirty="0">
              <a:solidFill>
                <a:srgbClr val="FF0000"/>
              </a:solidFill>
              <a:latin typeface="Comic Sans MS" pitchFamily="66" charset="0"/>
            </a:endParaRPr>
          </a:p>
        </p:txBody>
      </p:sp>
      <p:sp>
        <p:nvSpPr>
          <p:cNvPr id="59" name="Arc 58"/>
          <p:cNvSpPr/>
          <p:nvPr/>
        </p:nvSpPr>
        <p:spPr>
          <a:xfrm>
            <a:off x="6781800" y="4419600"/>
            <a:ext cx="457200" cy="5334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0" name="TextBox 59"/>
          <p:cNvSpPr txBox="1"/>
          <p:nvPr/>
        </p:nvSpPr>
        <p:spPr>
          <a:xfrm>
            <a:off x="7162800" y="4343400"/>
            <a:ext cx="1524000" cy="523220"/>
          </a:xfrm>
          <a:prstGeom prst="rect">
            <a:avLst/>
          </a:prstGeom>
          <a:noFill/>
        </p:spPr>
        <p:txBody>
          <a:bodyPr wrap="square" rtlCol="0">
            <a:spAutoFit/>
          </a:bodyPr>
          <a:lstStyle/>
          <a:p>
            <a:pPr algn="ctr"/>
            <a:r>
              <a:rPr lang="en-GB" sz="1400" dirty="0">
                <a:solidFill>
                  <a:srgbClr val="FF0000"/>
                </a:solidFill>
                <a:latin typeface="Comic Sans MS" pitchFamily="66" charset="0"/>
              </a:rPr>
              <a:t>Calculate terms and simplify</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61" name="TextBox 60"/>
              <p:cNvSpPr txBox="1"/>
              <p:nvPr/>
            </p:nvSpPr>
            <p:spPr>
              <a:xfrm>
                <a:off x="7239000" y="2590800"/>
                <a:ext cx="1433277"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13=2</m:t>
                      </m:r>
                      <m:r>
                        <a:rPr lang="en-GB" sz="1600" b="0" i="1" smtClean="0">
                          <a:solidFill>
                            <a:srgbClr val="FF0000"/>
                          </a:solidFill>
                          <a:latin typeface="Cambria Math"/>
                        </a:rPr>
                        <m:t>𝑎</m:t>
                      </m:r>
                      <m:r>
                        <a:rPr lang="en-GB" sz="1600" b="0" i="1" smtClean="0">
                          <a:solidFill>
                            <a:srgbClr val="FF0000"/>
                          </a:solidFill>
                          <a:latin typeface="Cambria Math"/>
                        </a:rPr>
                        <m:t>+3</m:t>
                      </m:r>
                      <m:r>
                        <a:rPr lang="en-GB" sz="1600" b="0" i="1" smtClean="0">
                          <a:solidFill>
                            <a:srgbClr val="FF0000"/>
                          </a:solidFill>
                          <a:latin typeface="Cambria Math"/>
                        </a:rPr>
                        <m:t>𝑏</m:t>
                      </m:r>
                    </m:oMath>
                  </m:oMathPara>
                </a14:m>
                <a:endParaRPr lang="en-GB" sz="1600" dirty="0">
                  <a:solidFill>
                    <a:srgbClr val="FF0000"/>
                  </a:solidFill>
                </a:endParaRPr>
              </a:p>
            </p:txBody>
          </p:sp>
        </mc:Choice>
        <mc:Fallback xmlns="">
          <p:sp>
            <p:nvSpPr>
              <p:cNvPr id="61" name="TextBox 60"/>
              <p:cNvSpPr txBox="1">
                <a:spLocks noRot="1" noChangeAspect="1" noMove="1" noResize="1" noEditPoints="1" noAdjustHandles="1" noChangeArrowheads="1" noChangeShapeType="1" noTextEdit="1"/>
              </p:cNvSpPr>
              <p:nvPr/>
            </p:nvSpPr>
            <p:spPr>
              <a:xfrm>
                <a:off x="7239000" y="2590800"/>
                <a:ext cx="1433277" cy="338554"/>
              </a:xfrm>
              <a:prstGeom prst="rect">
                <a:avLst/>
              </a:prstGeom>
              <a:blipFill rotWithShape="1">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2" name="TextBox 61"/>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62" name="TextBox 61"/>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3" name="TextBox 62"/>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63" name="TextBox 62"/>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4" name="TextBox 63"/>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64" name="TextBox 63"/>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5" name="TextBox 64"/>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65" name="TextBox 64"/>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6" name="TextBox 65"/>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66" name="TextBox 65"/>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18"/>
                <a:stretch>
                  <a:fillRect b="-3846"/>
                </a:stretch>
              </a:blipFill>
            </p:spPr>
            <p:txBody>
              <a:bodyPr/>
              <a:lstStyle/>
              <a:p>
                <a:r>
                  <a:rPr lang="en-GB">
                    <a:noFill/>
                  </a:rPr>
                  <a:t> </a:t>
                </a:r>
              </a:p>
            </p:txBody>
          </p:sp>
        </mc:Fallback>
      </mc:AlternateContent>
      <p:sp>
        <p:nvSpPr>
          <p:cNvPr id="67" name="TextBox 66"/>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19"/>
              </a:rPr>
              <a:t>Applet for collision demonstrations</a:t>
            </a:r>
            <a:endParaRPr lang="en-GB" sz="1400" dirty="0">
              <a:latin typeface="Comic Sans MS" pitchFamily="66" charset="0"/>
            </a:endParaRPr>
          </a:p>
        </p:txBody>
      </p:sp>
      <p:sp>
        <p:nvSpPr>
          <p:cNvPr id="68"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1690713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4"/>
                                        </p:tgtEl>
                                        <p:attrNameLst>
                                          <p:attrName>style.visibility</p:attrName>
                                        </p:attrNameLst>
                                      </p:cBhvr>
                                      <p:to>
                                        <p:strVal val="visible"/>
                                      </p:to>
                                    </p:set>
                                    <p:animEffect transition="in" filter="blinds(horizontal)">
                                      <p:cBhvr>
                                        <p:cTn id="7" dur="500"/>
                                        <p:tgtEl>
                                          <p:spTgt spid="5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7"/>
                                        </p:tgtEl>
                                        <p:attrNameLst>
                                          <p:attrName>style.visibility</p:attrName>
                                        </p:attrNameLst>
                                      </p:cBhvr>
                                      <p:to>
                                        <p:strVal val="visible"/>
                                      </p:to>
                                    </p:set>
                                    <p:animEffect transition="in" filter="blinds(horizontal)">
                                      <p:cBhvr>
                                        <p:cTn id="12" dur="500"/>
                                        <p:tgtEl>
                                          <p:spTgt spid="5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8"/>
                                        </p:tgtEl>
                                        <p:attrNameLst>
                                          <p:attrName>style.visibility</p:attrName>
                                        </p:attrNameLst>
                                      </p:cBhvr>
                                      <p:to>
                                        <p:strVal val="visible"/>
                                      </p:to>
                                    </p:set>
                                    <p:animEffect transition="in" filter="blinds(horizontal)">
                                      <p:cBhvr>
                                        <p:cTn id="17" dur="500"/>
                                        <p:tgtEl>
                                          <p:spTgt spid="5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5"/>
                                        </p:tgtEl>
                                        <p:attrNameLst>
                                          <p:attrName>style.visibility</p:attrName>
                                        </p:attrNameLst>
                                      </p:cBhvr>
                                      <p:to>
                                        <p:strVal val="visible"/>
                                      </p:to>
                                    </p:set>
                                    <p:animEffect transition="in" filter="blinds(horizontal)">
                                      <p:cBhvr>
                                        <p:cTn id="22" dur="500"/>
                                        <p:tgtEl>
                                          <p:spTgt spid="55"/>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9"/>
                                        </p:tgtEl>
                                        <p:attrNameLst>
                                          <p:attrName>style.visibility</p:attrName>
                                        </p:attrNameLst>
                                      </p:cBhvr>
                                      <p:to>
                                        <p:strVal val="visible"/>
                                      </p:to>
                                    </p:set>
                                    <p:animEffect transition="in" filter="blinds(horizontal)">
                                      <p:cBhvr>
                                        <p:cTn id="27" dur="500"/>
                                        <p:tgtEl>
                                          <p:spTgt spid="59"/>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60"/>
                                        </p:tgtEl>
                                        <p:attrNameLst>
                                          <p:attrName>style.visibility</p:attrName>
                                        </p:attrNameLst>
                                      </p:cBhvr>
                                      <p:to>
                                        <p:strVal val="visible"/>
                                      </p:to>
                                    </p:set>
                                    <p:animEffect transition="in" filter="blinds(horizontal)">
                                      <p:cBhvr>
                                        <p:cTn id="32" dur="500"/>
                                        <p:tgtEl>
                                          <p:spTgt spid="60"/>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56"/>
                                        </p:tgtEl>
                                        <p:attrNameLst>
                                          <p:attrName>style.visibility</p:attrName>
                                        </p:attrNameLst>
                                      </p:cBhvr>
                                      <p:to>
                                        <p:strVal val="visible"/>
                                      </p:to>
                                    </p:set>
                                    <p:animEffect transition="in" filter="blinds(horizontal)">
                                      <p:cBhvr>
                                        <p:cTn id="37" dur="500"/>
                                        <p:tgtEl>
                                          <p:spTgt spid="56"/>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61"/>
                                        </p:tgtEl>
                                        <p:attrNameLst>
                                          <p:attrName>style.visibility</p:attrName>
                                        </p:attrNameLst>
                                      </p:cBhvr>
                                      <p:to>
                                        <p:strVal val="visible"/>
                                      </p:to>
                                    </p:set>
                                    <p:animEffect transition="in" filter="blinds(horizontal)">
                                      <p:cBhvr>
                                        <p:cTn id="42" dur="5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p:bldP spid="55" grpId="0"/>
      <p:bldP spid="56" grpId="0"/>
      <p:bldP spid="57" grpId="0" animBg="1"/>
      <p:bldP spid="58" grpId="0"/>
      <p:bldP spid="59" grpId="0" animBg="1"/>
      <p:bldP spid="60" grpId="0"/>
      <p:bldP spid="61"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020" y="1600200"/>
            <a:ext cx="3788979" cy="5105400"/>
          </a:xfrm>
        </p:spPr>
        <p:txBody>
          <a:bodyPr>
            <a:normAutofit fontScale="92500" lnSpcReduction="20000"/>
          </a:bodyPr>
          <a:lstStyle/>
          <a:p>
            <a:pPr marL="0" indent="0" algn="ctr">
              <a:buNone/>
            </a:pPr>
            <a:r>
              <a:rPr lang="en-GB" sz="1400" b="1" dirty="0">
                <a:latin typeface="Comic Sans MS" pitchFamily="66" charset="0"/>
              </a:rPr>
              <a:t>You can solve problems relating to successive impacts involving three particles, or two particles and a smooth plane surface by considering each collision separately. You can also solve problems relating to successive bounces on a horizontal plane.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Three spheres A, B and C have masses 1kg, 2kg and 3kg respectively. They are moving along the same straight horizontal plane with A following B, which is following C. The initial velocities of A, B and C are 7ms</a:t>
            </a:r>
            <a:r>
              <a:rPr lang="en-GB" sz="1400" baseline="30000" dirty="0">
                <a:latin typeface="Comic Sans MS" pitchFamily="66" charset="0"/>
              </a:rPr>
              <a:t>-1</a:t>
            </a:r>
            <a:r>
              <a:rPr lang="en-GB" sz="1400" dirty="0">
                <a:latin typeface="Comic Sans MS" pitchFamily="66" charset="0"/>
              </a:rPr>
              <a:t>, 3ms</a:t>
            </a:r>
            <a:r>
              <a:rPr lang="en-GB" sz="1400" baseline="30000" dirty="0">
                <a:latin typeface="Comic Sans MS" pitchFamily="66" charset="0"/>
              </a:rPr>
              <a:t>-1</a:t>
            </a:r>
            <a:r>
              <a:rPr lang="en-GB" sz="1400" dirty="0">
                <a:latin typeface="Comic Sans MS" pitchFamily="66" charset="0"/>
              </a:rPr>
              <a:t> and 1ms</a:t>
            </a:r>
            <a:r>
              <a:rPr lang="en-GB" sz="1400" baseline="30000" dirty="0">
                <a:latin typeface="Comic Sans MS" pitchFamily="66" charset="0"/>
              </a:rPr>
              <a:t>-1</a:t>
            </a:r>
            <a:r>
              <a:rPr lang="en-GB" sz="1400" dirty="0">
                <a:latin typeface="Comic Sans MS" pitchFamily="66" charset="0"/>
              </a:rPr>
              <a:t> in the direction ABC. Sphere A collides with sphere B then sphere B collides with sphere C. The coefficient of restitution between A and B is </a:t>
            </a:r>
            <a:r>
              <a:rPr lang="en-GB" sz="1400" baseline="30000" dirty="0">
                <a:latin typeface="Comic Sans MS" pitchFamily="66" charset="0"/>
              </a:rPr>
              <a:t>1</a:t>
            </a:r>
            <a:r>
              <a:rPr lang="en-GB" sz="1400" dirty="0">
                <a:latin typeface="Comic Sans MS" pitchFamily="66" charset="0"/>
              </a:rPr>
              <a:t>/</a:t>
            </a:r>
            <a:r>
              <a:rPr lang="en-GB" sz="1400" baseline="-25000" dirty="0">
                <a:latin typeface="Comic Sans MS" pitchFamily="66" charset="0"/>
              </a:rPr>
              <a:t>2</a:t>
            </a:r>
            <a:r>
              <a:rPr lang="en-GB" sz="1400" dirty="0">
                <a:latin typeface="Comic Sans MS" pitchFamily="66" charset="0"/>
              </a:rPr>
              <a:t> and between B and C is </a:t>
            </a:r>
            <a:r>
              <a:rPr lang="en-GB" sz="1400" baseline="30000" dirty="0">
                <a:latin typeface="Comic Sans MS" pitchFamily="66" charset="0"/>
              </a:rPr>
              <a:t>1</a:t>
            </a:r>
            <a:r>
              <a:rPr lang="en-GB" sz="1400" dirty="0">
                <a:latin typeface="Comic Sans MS" pitchFamily="66" charset="0"/>
              </a:rPr>
              <a:t>/</a:t>
            </a:r>
            <a:r>
              <a:rPr lang="en-GB" sz="1400" baseline="-25000" dirty="0">
                <a:latin typeface="Comic Sans MS" pitchFamily="66" charset="0"/>
              </a:rPr>
              <a:t>4</a:t>
            </a:r>
          </a:p>
          <a:p>
            <a:pPr marL="0" indent="0" algn="ctr">
              <a:buNone/>
            </a:pPr>
            <a:endParaRPr lang="en-GB" sz="1400" dirty="0">
              <a:latin typeface="Comic Sans MS" pitchFamily="66" charset="0"/>
            </a:endParaRPr>
          </a:p>
          <a:p>
            <a:pPr algn="ctr">
              <a:buAutoNum type="alphaLcParenR"/>
            </a:pPr>
            <a:r>
              <a:rPr lang="en-GB" sz="1400" dirty="0">
                <a:latin typeface="Comic Sans MS" pitchFamily="66" charset="0"/>
              </a:rPr>
              <a:t>Find the velocities of the 3 spheres after both collisions have taken place</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b) Explain how you know that there will be a further collision between A and B</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sym typeface="Wingdings" pitchFamily="2" charset="2"/>
              </a:rPr>
              <a:t> Consider each collision separately, drawing diagrams each time.</a:t>
            </a:r>
            <a:endParaRPr lang="en-GB" sz="1400" dirty="0">
              <a:latin typeface="Comic Sans MS" pitchFamily="66" charset="0"/>
            </a:endParaRPr>
          </a:p>
        </p:txBody>
      </p:sp>
      <p:sp>
        <p:nvSpPr>
          <p:cNvPr id="4" name="TextBox 3"/>
          <p:cNvSpPr txBox="1"/>
          <p:nvPr/>
        </p:nvSpPr>
        <p:spPr>
          <a:xfrm>
            <a:off x="8695641" y="6519446"/>
            <a:ext cx="457176" cy="338554"/>
          </a:xfrm>
          <a:prstGeom prst="rect">
            <a:avLst/>
          </a:prstGeom>
          <a:noFill/>
        </p:spPr>
        <p:txBody>
          <a:bodyPr wrap="none" rtlCol="0">
            <a:spAutoFit/>
          </a:bodyPr>
          <a:lstStyle/>
          <a:p>
            <a:pPr algn="ctr"/>
            <a:r>
              <a:rPr lang="en-GB" sz="1600" dirty="0">
                <a:latin typeface="Comic Sans MS" pitchFamily="66" charset="0"/>
              </a:rPr>
              <a:t>4D</a:t>
            </a:r>
          </a:p>
        </p:txBody>
      </p:sp>
      <p:sp>
        <p:nvSpPr>
          <p:cNvPr id="40" name="TextBox 39"/>
          <p:cNvSpPr txBox="1"/>
          <p:nvPr/>
        </p:nvSpPr>
        <p:spPr>
          <a:xfrm>
            <a:off x="3962400" y="1752600"/>
            <a:ext cx="2953053" cy="307777"/>
          </a:xfrm>
          <a:prstGeom prst="rect">
            <a:avLst/>
          </a:prstGeom>
          <a:noFill/>
        </p:spPr>
        <p:txBody>
          <a:bodyPr wrap="none" rtlCol="0">
            <a:spAutoFit/>
          </a:bodyPr>
          <a:lstStyle/>
          <a:p>
            <a:r>
              <a:rPr lang="en-GB" sz="1400" u="sng" dirty="0">
                <a:latin typeface="Comic Sans MS" pitchFamily="66" charset="0"/>
              </a:rPr>
              <a:t>Sphere B colliding with Sphere C</a:t>
            </a:r>
          </a:p>
        </p:txBody>
      </p:sp>
      <p:sp>
        <p:nvSpPr>
          <p:cNvPr id="41" name="TextBox 40"/>
          <p:cNvSpPr txBox="1"/>
          <p:nvPr/>
        </p:nvSpPr>
        <p:spPr>
          <a:xfrm>
            <a:off x="3962400" y="1447800"/>
            <a:ext cx="3724096" cy="307777"/>
          </a:xfrm>
          <a:prstGeom prst="rect">
            <a:avLst/>
          </a:prstGeom>
          <a:noFill/>
        </p:spPr>
        <p:txBody>
          <a:bodyPr wrap="none" rtlCol="0">
            <a:spAutoFit/>
          </a:bodyPr>
          <a:lstStyle/>
          <a:p>
            <a:r>
              <a:rPr lang="en-GB" sz="1400" dirty="0">
                <a:latin typeface="Comic Sans MS" pitchFamily="66" charset="0"/>
              </a:rPr>
              <a:t>New speeds: A = 3ms</a:t>
            </a:r>
            <a:r>
              <a:rPr lang="en-GB" sz="1400" baseline="30000" dirty="0">
                <a:latin typeface="Comic Sans MS" pitchFamily="66" charset="0"/>
              </a:rPr>
              <a:t>-1</a:t>
            </a:r>
            <a:r>
              <a:rPr lang="en-GB" sz="1400" dirty="0">
                <a:latin typeface="Comic Sans MS" pitchFamily="66" charset="0"/>
              </a:rPr>
              <a:t>, B = 5ms</a:t>
            </a:r>
            <a:r>
              <a:rPr lang="en-GB" sz="1400" baseline="30000" dirty="0">
                <a:latin typeface="Comic Sans MS" pitchFamily="66" charset="0"/>
              </a:rPr>
              <a:t>-1</a:t>
            </a:r>
            <a:r>
              <a:rPr lang="en-GB" sz="1400" dirty="0">
                <a:latin typeface="Comic Sans MS" pitchFamily="66" charset="0"/>
              </a:rPr>
              <a:t>, C = 1ms</a:t>
            </a:r>
            <a:r>
              <a:rPr lang="en-GB" sz="1400" baseline="30000" dirty="0">
                <a:latin typeface="Comic Sans MS" pitchFamily="66" charset="0"/>
              </a:rPr>
              <a:t>-1</a:t>
            </a:r>
          </a:p>
        </p:txBody>
      </p:sp>
      <p:cxnSp>
        <p:nvCxnSpPr>
          <p:cNvPr id="13" name="Straight Connector 12"/>
          <p:cNvCxnSpPr/>
          <p:nvPr/>
        </p:nvCxnSpPr>
        <p:spPr>
          <a:xfrm>
            <a:off x="3962400" y="21336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3962400" y="24384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3962400" y="2133600"/>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16" name="TextBox 15"/>
          <p:cNvSpPr txBox="1"/>
          <p:nvPr/>
        </p:nvSpPr>
        <p:spPr>
          <a:xfrm>
            <a:off x="5486400" y="2133600"/>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17" name="Straight Connector 16"/>
          <p:cNvCxnSpPr/>
          <p:nvPr/>
        </p:nvCxnSpPr>
        <p:spPr>
          <a:xfrm>
            <a:off x="5486400" y="21336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7010400" y="21336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486400" y="21336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3962400" y="21336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Oval 20"/>
          <p:cNvSpPr/>
          <p:nvPr/>
        </p:nvSpPr>
        <p:spPr>
          <a:xfrm>
            <a:off x="4191000" y="28194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4953000" y="28194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5715000" y="28194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6477000" y="28194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5" name="Straight Arrow Connector 24"/>
          <p:cNvCxnSpPr/>
          <p:nvPr/>
        </p:nvCxnSpPr>
        <p:spPr>
          <a:xfrm>
            <a:off x="4114800" y="27432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4191000" y="2438400"/>
            <a:ext cx="293670" cy="307777"/>
          </a:xfrm>
          <a:prstGeom prst="rect">
            <a:avLst/>
          </a:prstGeom>
          <a:noFill/>
        </p:spPr>
        <p:txBody>
          <a:bodyPr wrap="none" rtlCol="0">
            <a:spAutoFit/>
          </a:bodyPr>
          <a:lstStyle/>
          <a:p>
            <a:pPr algn="ctr"/>
            <a:r>
              <a:rPr lang="en-GB" sz="1400" dirty="0">
                <a:latin typeface="Comic Sans MS" pitchFamily="66" charset="0"/>
              </a:rPr>
              <a:t>5</a:t>
            </a:r>
          </a:p>
        </p:txBody>
      </p:sp>
      <p:cxnSp>
        <p:nvCxnSpPr>
          <p:cNvPr id="27" name="Straight Arrow Connector 26"/>
          <p:cNvCxnSpPr/>
          <p:nvPr/>
        </p:nvCxnSpPr>
        <p:spPr>
          <a:xfrm>
            <a:off x="6400800" y="27432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6478603" y="2438400"/>
            <a:ext cx="290464" cy="307777"/>
          </a:xfrm>
          <a:prstGeom prst="rect">
            <a:avLst/>
          </a:prstGeom>
          <a:noFill/>
        </p:spPr>
        <p:txBody>
          <a:bodyPr wrap="none" rtlCol="0">
            <a:spAutoFit/>
          </a:bodyPr>
          <a:lstStyle/>
          <a:p>
            <a:pPr algn="ctr"/>
            <a:r>
              <a:rPr lang="en-GB" sz="1400" dirty="0">
                <a:latin typeface="Comic Sans MS" pitchFamily="66" charset="0"/>
              </a:rPr>
              <a:t>b</a:t>
            </a:r>
            <a:endParaRPr lang="en-GB" sz="1400" baseline="-25000" dirty="0">
              <a:latin typeface="Comic Sans MS" pitchFamily="66" charset="0"/>
            </a:endParaRPr>
          </a:p>
        </p:txBody>
      </p:sp>
      <p:cxnSp>
        <p:nvCxnSpPr>
          <p:cNvPr id="29" name="Straight Connector 28"/>
          <p:cNvCxnSpPr/>
          <p:nvPr/>
        </p:nvCxnSpPr>
        <p:spPr>
          <a:xfrm>
            <a:off x="3962400" y="34290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4114800" y="2819400"/>
            <a:ext cx="457200" cy="307777"/>
          </a:xfrm>
          <a:prstGeom prst="rect">
            <a:avLst/>
          </a:prstGeom>
          <a:noFill/>
        </p:spPr>
        <p:txBody>
          <a:bodyPr wrap="square" rtlCol="0">
            <a:spAutoFit/>
          </a:bodyPr>
          <a:lstStyle/>
          <a:p>
            <a:pPr algn="ctr"/>
            <a:r>
              <a:rPr lang="en-GB" sz="1400" dirty="0">
                <a:latin typeface="Comic Sans MS" pitchFamily="66" charset="0"/>
              </a:rPr>
              <a:t>B</a:t>
            </a:r>
          </a:p>
        </p:txBody>
      </p:sp>
      <p:sp>
        <p:nvSpPr>
          <p:cNvPr id="31" name="TextBox 30"/>
          <p:cNvSpPr txBox="1"/>
          <p:nvPr/>
        </p:nvSpPr>
        <p:spPr>
          <a:xfrm>
            <a:off x="5638800" y="2819400"/>
            <a:ext cx="457200" cy="307777"/>
          </a:xfrm>
          <a:prstGeom prst="rect">
            <a:avLst/>
          </a:prstGeom>
          <a:noFill/>
        </p:spPr>
        <p:txBody>
          <a:bodyPr wrap="square" rtlCol="0">
            <a:spAutoFit/>
          </a:bodyPr>
          <a:lstStyle/>
          <a:p>
            <a:pPr algn="ctr"/>
            <a:r>
              <a:rPr lang="en-GB" sz="1400" dirty="0">
                <a:latin typeface="Comic Sans MS" pitchFamily="66" charset="0"/>
              </a:rPr>
              <a:t>B</a:t>
            </a:r>
          </a:p>
        </p:txBody>
      </p:sp>
      <p:sp>
        <p:nvSpPr>
          <p:cNvPr id="32" name="TextBox 31"/>
          <p:cNvSpPr txBox="1"/>
          <p:nvPr/>
        </p:nvSpPr>
        <p:spPr>
          <a:xfrm>
            <a:off x="4876800" y="2819400"/>
            <a:ext cx="457200" cy="307777"/>
          </a:xfrm>
          <a:prstGeom prst="rect">
            <a:avLst/>
          </a:prstGeom>
          <a:noFill/>
        </p:spPr>
        <p:txBody>
          <a:bodyPr wrap="square" rtlCol="0">
            <a:spAutoFit/>
          </a:bodyPr>
          <a:lstStyle/>
          <a:p>
            <a:pPr algn="ctr"/>
            <a:r>
              <a:rPr lang="en-GB" sz="1400" dirty="0">
                <a:latin typeface="Comic Sans MS" pitchFamily="66" charset="0"/>
              </a:rPr>
              <a:t>C</a:t>
            </a:r>
          </a:p>
        </p:txBody>
      </p:sp>
      <p:sp>
        <p:nvSpPr>
          <p:cNvPr id="33" name="TextBox 32"/>
          <p:cNvSpPr txBox="1"/>
          <p:nvPr/>
        </p:nvSpPr>
        <p:spPr>
          <a:xfrm>
            <a:off x="6400800" y="2819400"/>
            <a:ext cx="457200" cy="307777"/>
          </a:xfrm>
          <a:prstGeom prst="rect">
            <a:avLst/>
          </a:prstGeom>
          <a:noFill/>
        </p:spPr>
        <p:txBody>
          <a:bodyPr wrap="square" rtlCol="0">
            <a:spAutoFit/>
          </a:bodyPr>
          <a:lstStyle/>
          <a:p>
            <a:pPr algn="ctr"/>
            <a:r>
              <a:rPr lang="en-GB" sz="1400" dirty="0">
                <a:latin typeface="Comic Sans MS" pitchFamily="66" charset="0"/>
              </a:rPr>
              <a:t>C</a:t>
            </a:r>
          </a:p>
        </p:txBody>
      </p:sp>
      <p:cxnSp>
        <p:nvCxnSpPr>
          <p:cNvPr id="34" name="Straight Arrow Connector 33"/>
          <p:cNvCxnSpPr/>
          <p:nvPr/>
        </p:nvCxnSpPr>
        <p:spPr>
          <a:xfrm>
            <a:off x="4876800" y="27432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4967427" y="2438400"/>
            <a:ext cx="264816" cy="307777"/>
          </a:xfrm>
          <a:prstGeom prst="rect">
            <a:avLst/>
          </a:prstGeom>
          <a:noFill/>
        </p:spPr>
        <p:txBody>
          <a:bodyPr wrap="none" rtlCol="0">
            <a:spAutoFit/>
          </a:bodyPr>
          <a:lstStyle/>
          <a:p>
            <a:pPr algn="ctr"/>
            <a:r>
              <a:rPr lang="en-GB" sz="1400" dirty="0">
                <a:latin typeface="Comic Sans MS" pitchFamily="66" charset="0"/>
              </a:rPr>
              <a:t>1</a:t>
            </a:r>
          </a:p>
        </p:txBody>
      </p:sp>
      <p:cxnSp>
        <p:nvCxnSpPr>
          <p:cNvPr id="36" name="Straight Arrow Connector 35"/>
          <p:cNvCxnSpPr/>
          <p:nvPr/>
        </p:nvCxnSpPr>
        <p:spPr>
          <a:xfrm>
            <a:off x="5638800" y="27432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5723816" y="2438400"/>
            <a:ext cx="276038" cy="307777"/>
          </a:xfrm>
          <a:prstGeom prst="rect">
            <a:avLst/>
          </a:prstGeom>
          <a:noFill/>
        </p:spPr>
        <p:txBody>
          <a:bodyPr wrap="none" rtlCol="0">
            <a:spAutoFit/>
          </a:bodyPr>
          <a:lstStyle/>
          <a:p>
            <a:pPr algn="ctr"/>
            <a:r>
              <a:rPr lang="en-GB" sz="1400" dirty="0">
                <a:latin typeface="Comic Sans MS" pitchFamily="66" charset="0"/>
              </a:rPr>
              <a:t>a</a:t>
            </a:r>
            <a:endParaRPr lang="en-GB" sz="1400" baseline="-25000" dirty="0">
              <a:latin typeface="Comic Sans MS" pitchFamily="66" charset="0"/>
            </a:endParaRPr>
          </a:p>
        </p:txBody>
      </p:sp>
      <p:sp>
        <p:nvSpPr>
          <p:cNvPr id="38" name="TextBox 37"/>
          <p:cNvSpPr txBox="1"/>
          <p:nvPr/>
        </p:nvSpPr>
        <p:spPr>
          <a:xfrm>
            <a:off x="4194893" y="3124200"/>
            <a:ext cx="293670" cy="307777"/>
          </a:xfrm>
          <a:prstGeom prst="rect">
            <a:avLst/>
          </a:prstGeom>
          <a:noFill/>
        </p:spPr>
        <p:txBody>
          <a:bodyPr wrap="none" rtlCol="0">
            <a:spAutoFit/>
          </a:bodyPr>
          <a:lstStyle/>
          <a:p>
            <a:pPr algn="ctr"/>
            <a:r>
              <a:rPr lang="en-GB" sz="1400" dirty="0">
                <a:latin typeface="Comic Sans MS" pitchFamily="66" charset="0"/>
              </a:rPr>
              <a:t>2</a:t>
            </a:r>
          </a:p>
        </p:txBody>
      </p:sp>
      <p:sp>
        <p:nvSpPr>
          <p:cNvPr id="39" name="TextBox 38"/>
          <p:cNvSpPr txBox="1"/>
          <p:nvPr/>
        </p:nvSpPr>
        <p:spPr>
          <a:xfrm>
            <a:off x="5718893" y="3124200"/>
            <a:ext cx="293670" cy="307777"/>
          </a:xfrm>
          <a:prstGeom prst="rect">
            <a:avLst/>
          </a:prstGeom>
          <a:noFill/>
        </p:spPr>
        <p:txBody>
          <a:bodyPr wrap="none" rtlCol="0">
            <a:spAutoFit/>
          </a:bodyPr>
          <a:lstStyle/>
          <a:p>
            <a:pPr algn="ctr"/>
            <a:r>
              <a:rPr lang="en-GB" sz="1400" dirty="0">
                <a:latin typeface="Comic Sans MS" pitchFamily="66" charset="0"/>
              </a:rPr>
              <a:t>2</a:t>
            </a:r>
          </a:p>
        </p:txBody>
      </p:sp>
      <p:sp>
        <p:nvSpPr>
          <p:cNvPr id="42" name="TextBox 41"/>
          <p:cNvSpPr txBox="1"/>
          <p:nvPr/>
        </p:nvSpPr>
        <p:spPr>
          <a:xfrm>
            <a:off x="4956893" y="3124200"/>
            <a:ext cx="293670" cy="307777"/>
          </a:xfrm>
          <a:prstGeom prst="rect">
            <a:avLst/>
          </a:prstGeom>
          <a:noFill/>
        </p:spPr>
        <p:txBody>
          <a:bodyPr wrap="none" rtlCol="0">
            <a:spAutoFit/>
          </a:bodyPr>
          <a:lstStyle/>
          <a:p>
            <a:pPr algn="ctr"/>
            <a:r>
              <a:rPr lang="en-GB" sz="1400" dirty="0">
                <a:latin typeface="Comic Sans MS" pitchFamily="66" charset="0"/>
              </a:rPr>
              <a:t>3</a:t>
            </a:r>
          </a:p>
        </p:txBody>
      </p:sp>
      <p:sp>
        <p:nvSpPr>
          <p:cNvPr id="43" name="TextBox 42"/>
          <p:cNvSpPr txBox="1"/>
          <p:nvPr/>
        </p:nvSpPr>
        <p:spPr>
          <a:xfrm>
            <a:off x="6480893" y="3124200"/>
            <a:ext cx="293670" cy="307777"/>
          </a:xfrm>
          <a:prstGeom prst="rect">
            <a:avLst/>
          </a:prstGeom>
          <a:noFill/>
        </p:spPr>
        <p:txBody>
          <a:bodyPr wrap="none" rtlCol="0">
            <a:spAutoFit/>
          </a:bodyPr>
          <a:lstStyle/>
          <a:p>
            <a:pPr algn="ctr"/>
            <a:r>
              <a:rPr lang="en-GB" sz="1400" dirty="0">
                <a:latin typeface="Comic Sans MS" pitchFamily="66" charset="0"/>
              </a:rPr>
              <a:t>3</a:t>
            </a:r>
          </a:p>
        </p:txBody>
      </p:sp>
      <mc:AlternateContent xmlns:mc="http://schemas.openxmlformats.org/markup-compatibility/2006" xmlns:a14="http://schemas.microsoft.com/office/drawing/2010/main">
        <mc:Choice Requires="a14">
          <p:sp>
            <p:nvSpPr>
              <p:cNvPr id="53" name="TextBox 52"/>
              <p:cNvSpPr txBox="1"/>
              <p:nvPr/>
            </p:nvSpPr>
            <p:spPr>
              <a:xfrm>
                <a:off x="7315200" y="2133600"/>
                <a:ext cx="1091837"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1=</m:t>
                      </m:r>
                      <m:r>
                        <a:rPr lang="en-GB" sz="1600" b="0" i="1" smtClean="0">
                          <a:solidFill>
                            <a:srgbClr val="FF0000"/>
                          </a:solidFill>
                          <a:latin typeface="Cambria Math"/>
                        </a:rPr>
                        <m:t>𝑏</m:t>
                      </m:r>
                      <m:r>
                        <a:rPr lang="en-GB" sz="1600" i="1">
                          <a:solidFill>
                            <a:srgbClr val="FF0000"/>
                          </a:solidFill>
                          <a:latin typeface="Cambria Math"/>
                        </a:rPr>
                        <m:t>−</m:t>
                      </m:r>
                      <m:r>
                        <a:rPr lang="en-GB" sz="1600" b="0" i="1" smtClean="0">
                          <a:solidFill>
                            <a:srgbClr val="FF0000"/>
                          </a:solidFill>
                          <a:latin typeface="Cambria Math"/>
                        </a:rPr>
                        <m:t>𝑎</m:t>
                      </m:r>
                    </m:oMath>
                  </m:oMathPara>
                </a14:m>
                <a:endParaRPr lang="en-GB" sz="1600" dirty="0">
                  <a:solidFill>
                    <a:srgbClr val="FF0000"/>
                  </a:solidFill>
                </a:endParaRPr>
              </a:p>
            </p:txBody>
          </p:sp>
        </mc:Choice>
        <mc:Fallback xmlns="">
          <p:sp>
            <p:nvSpPr>
              <p:cNvPr id="53" name="TextBox 52"/>
              <p:cNvSpPr txBox="1">
                <a:spLocks noRot="1" noChangeAspect="1" noMove="1" noResize="1" noEditPoints="1" noAdjustHandles="1" noChangeArrowheads="1" noChangeShapeType="1" noTextEdit="1"/>
              </p:cNvSpPr>
              <p:nvPr/>
            </p:nvSpPr>
            <p:spPr>
              <a:xfrm>
                <a:off x="7315200" y="2133600"/>
                <a:ext cx="1091837" cy="338554"/>
              </a:xfrm>
              <a:prstGeom prst="rect">
                <a:avLst/>
              </a:prstGeom>
              <a:blipFill rotWithShape="1">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1" name="TextBox 60"/>
              <p:cNvSpPr txBox="1"/>
              <p:nvPr/>
            </p:nvSpPr>
            <p:spPr>
              <a:xfrm>
                <a:off x="7239000" y="2590800"/>
                <a:ext cx="1433277"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13=2</m:t>
                      </m:r>
                      <m:r>
                        <a:rPr lang="en-GB" sz="1600" b="0" i="1" smtClean="0">
                          <a:solidFill>
                            <a:srgbClr val="FF0000"/>
                          </a:solidFill>
                          <a:latin typeface="Cambria Math"/>
                        </a:rPr>
                        <m:t>𝑎</m:t>
                      </m:r>
                      <m:r>
                        <a:rPr lang="en-GB" sz="1600" b="0" i="1" smtClean="0">
                          <a:solidFill>
                            <a:srgbClr val="FF0000"/>
                          </a:solidFill>
                          <a:latin typeface="Cambria Math"/>
                        </a:rPr>
                        <m:t>+3</m:t>
                      </m:r>
                      <m:r>
                        <a:rPr lang="en-GB" sz="1600" b="0" i="1" smtClean="0">
                          <a:solidFill>
                            <a:srgbClr val="FF0000"/>
                          </a:solidFill>
                          <a:latin typeface="Cambria Math"/>
                        </a:rPr>
                        <m:t>𝑏</m:t>
                      </m:r>
                    </m:oMath>
                  </m:oMathPara>
                </a14:m>
                <a:endParaRPr lang="en-GB" sz="1600" dirty="0">
                  <a:solidFill>
                    <a:srgbClr val="FF0000"/>
                  </a:solidFill>
                </a:endParaRPr>
              </a:p>
            </p:txBody>
          </p:sp>
        </mc:Choice>
        <mc:Fallback xmlns="">
          <p:sp>
            <p:nvSpPr>
              <p:cNvPr id="61" name="TextBox 60"/>
              <p:cNvSpPr txBox="1">
                <a:spLocks noRot="1" noChangeAspect="1" noMove="1" noResize="1" noEditPoints="1" noAdjustHandles="1" noChangeArrowheads="1" noChangeShapeType="1" noTextEdit="1"/>
              </p:cNvSpPr>
              <p:nvPr/>
            </p:nvSpPr>
            <p:spPr>
              <a:xfrm>
                <a:off x="7239000" y="2590800"/>
                <a:ext cx="1433277" cy="338554"/>
              </a:xfrm>
              <a:prstGeom prst="rect">
                <a:avLst/>
              </a:prstGeom>
              <a:blipFill rotWithShape="1">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2" name="TextBox 61"/>
              <p:cNvSpPr txBox="1"/>
              <p:nvPr/>
            </p:nvSpPr>
            <p:spPr>
              <a:xfrm>
                <a:off x="4419600" y="3581400"/>
                <a:ext cx="11430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1=</m:t>
                      </m:r>
                      <m:r>
                        <a:rPr lang="en-GB" sz="1600" b="0" i="1" smtClean="0">
                          <a:solidFill>
                            <a:schemeClr val="tx1"/>
                          </a:solidFill>
                          <a:latin typeface="Cambria Math"/>
                        </a:rPr>
                        <m:t>𝑏</m:t>
                      </m:r>
                      <m:r>
                        <a:rPr lang="en-GB" sz="1600" i="1">
                          <a:solidFill>
                            <a:schemeClr val="tx1"/>
                          </a:solidFill>
                          <a:latin typeface="Cambria Math"/>
                        </a:rPr>
                        <m:t>−</m:t>
                      </m:r>
                      <m:r>
                        <a:rPr lang="en-GB" sz="1600" b="0" i="1" smtClean="0">
                          <a:solidFill>
                            <a:schemeClr val="tx1"/>
                          </a:solidFill>
                          <a:latin typeface="Cambria Math"/>
                        </a:rPr>
                        <m:t>𝑎</m:t>
                      </m:r>
                    </m:oMath>
                  </m:oMathPara>
                </a14:m>
                <a:endParaRPr lang="en-GB" sz="1600" dirty="0">
                  <a:solidFill>
                    <a:schemeClr val="tx1"/>
                  </a:solidFill>
                </a:endParaRPr>
              </a:p>
            </p:txBody>
          </p:sp>
        </mc:Choice>
        <mc:Fallback xmlns="">
          <p:sp>
            <p:nvSpPr>
              <p:cNvPr id="62" name="TextBox 61"/>
              <p:cNvSpPr txBox="1">
                <a:spLocks noRot="1" noChangeAspect="1" noMove="1" noResize="1" noEditPoints="1" noAdjustHandles="1" noChangeArrowheads="1" noChangeShapeType="1" noTextEdit="1"/>
              </p:cNvSpPr>
              <p:nvPr/>
            </p:nvSpPr>
            <p:spPr>
              <a:xfrm>
                <a:off x="4419600" y="3581400"/>
                <a:ext cx="1143000" cy="338554"/>
              </a:xfrm>
              <a:prstGeom prst="rect">
                <a:avLst/>
              </a:prstGeom>
              <a:blipFill rotWithShape="1">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3" name="TextBox 62"/>
              <p:cNvSpPr txBox="1"/>
              <p:nvPr/>
            </p:nvSpPr>
            <p:spPr>
              <a:xfrm>
                <a:off x="4343400" y="3962400"/>
                <a:ext cx="1433277"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13=2</m:t>
                      </m:r>
                      <m:r>
                        <a:rPr lang="en-GB" sz="1600" b="0" i="1" smtClean="0">
                          <a:solidFill>
                            <a:schemeClr val="tx1"/>
                          </a:solidFill>
                          <a:latin typeface="Cambria Math"/>
                        </a:rPr>
                        <m:t>𝑎</m:t>
                      </m:r>
                      <m:r>
                        <a:rPr lang="en-GB" sz="1600" b="0" i="1" smtClean="0">
                          <a:solidFill>
                            <a:schemeClr val="tx1"/>
                          </a:solidFill>
                          <a:latin typeface="Cambria Math"/>
                        </a:rPr>
                        <m:t>+3</m:t>
                      </m:r>
                      <m:r>
                        <a:rPr lang="en-GB" sz="1600" b="0" i="1" smtClean="0">
                          <a:solidFill>
                            <a:schemeClr val="tx1"/>
                          </a:solidFill>
                          <a:latin typeface="Cambria Math"/>
                        </a:rPr>
                        <m:t>𝑏</m:t>
                      </m:r>
                    </m:oMath>
                  </m:oMathPara>
                </a14:m>
                <a:endParaRPr lang="en-GB" sz="1600" dirty="0">
                  <a:solidFill>
                    <a:schemeClr val="tx1"/>
                  </a:solidFill>
                </a:endParaRPr>
              </a:p>
            </p:txBody>
          </p:sp>
        </mc:Choice>
        <mc:Fallback xmlns="">
          <p:sp>
            <p:nvSpPr>
              <p:cNvPr id="63" name="TextBox 62"/>
              <p:cNvSpPr txBox="1">
                <a:spLocks noRot="1" noChangeAspect="1" noMove="1" noResize="1" noEditPoints="1" noAdjustHandles="1" noChangeArrowheads="1" noChangeShapeType="1" noTextEdit="1"/>
              </p:cNvSpPr>
              <p:nvPr/>
            </p:nvSpPr>
            <p:spPr>
              <a:xfrm>
                <a:off x="4343400" y="3962400"/>
                <a:ext cx="1433277" cy="338554"/>
              </a:xfrm>
              <a:prstGeom prst="rect">
                <a:avLst/>
              </a:prstGeom>
              <a:blipFill rotWithShape="1">
                <a:blip r:embed="rId12"/>
                <a:stretch>
                  <a:fillRect/>
                </a:stretch>
              </a:blipFill>
            </p:spPr>
            <p:txBody>
              <a:bodyPr/>
              <a:lstStyle/>
              <a:p>
                <a:r>
                  <a:rPr lang="en-GB">
                    <a:noFill/>
                  </a:rPr>
                  <a:t> </a:t>
                </a:r>
              </a:p>
            </p:txBody>
          </p:sp>
        </mc:Fallback>
      </mc:AlternateContent>
      <p:sp>
        <p:nvSpPr>
          <p:cNvPr id="64" name="TextBox 63"/>
          <p:cNvSpPr txBox="1"/>
          <p:nvPr/>
        </p:nvSpPr>
        <p:spPr>
          <a:xfrm>
            <a:off x="4038600" y="3581400"/>
            <a:ext cx="385042" cy="338554"/>
          </a:xfrm>
          <a:prstGeom prst="rect">
            <a:avLst/>
          </a:prstGeom>
          <a:noFill/>
        </p:spPr>
        <p:txBody>
          <a:bodyPr wrap="none" rtlCol="0">
            <a:spAutoFit/>
          </a:bodyPr>
          <a:lstStyle/>
          <a:p>
            <a:r>
              <a:rPr lang="en-GB" sz="1600" b="1" dirty="0">
                <a:latin typeface="Comic Sans MS" pitchFamily="66" charset="0"/>
              </a:rPr>
              <a:t>1)</a:t>
            </a:r>
          </a:p>
        </p:txBody>
      </p:sp>
      <p:sp>
        <p:nvSpPr>
          <p:cNvPr id="65" name="TextBox 64"/>
          <p:cNvSpPr txBox="1"/>
          <p:nvPr/>
        </p:nvSpPr>
        <p:spPr>
          <a:xfrm>
            <a:off x="4038600" y="3962400"/>
            <a:ext cx="385042" cy="338554"/>
          </a:xfrm>
          <a:prstGeom prst="rect">
            <a:avLst/>
          </a:prstGeom>
          <a:noFill/>
        </p:spPr>
        <p:txBody>
          <a:bodyPr wrap="none" rtlCol="0">
            <a:spAutoFit/>
          </a:bodyPr>
          <a:lstStyle/>
          <a:p>
            <a:r>
              <a:rPr lang="en-GB" sz="1600" b="1" dirty="0">
                <a:latin typeface="Comic Sans MS" pitchFamily="66" charset="0"/>
              </a:rPr>
              <a:t>2)</a:t>
            </a:r>
          </a:p>
        </p:txBody>
      </p:sp>
      <mc:AlternateContent xmlns:mc="http://schemas.openxmlformats.org/markup-compatibility/2006" xmlns:a14="http://schemas.microsoft.com/office/drawing/2010/main">
        <mc:Choice Requires="a14">
          <p:sp>
            <p:nvSpPr>
              <p:cNvPr id="67" name="TextBox 66"/>
              <p:cNvSpPr txBox="1"/>
              <p:nvPr/>
            </p:nvSpPr>
            <p:spPr>
              <a:xfrm>
                <a:off x="7543800" y="3581400"/>
                <a:ext cx="14478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2=2</m:t>
                      </m:r>
                      <m:r>
                        <a:rPr lang="en-GB" sz="1600" b="0" i="1" smtClean="0">
                          <a:solidFill>
                            <a:schemeClr val="tx1"/>
                          </a:solidFill>
                          <a:latin typeface="Cambria Math"/>
                        </a:rPr>
                        <m:t>𝑏</m:t>
                      </m:r>
                      <m:r>
                        <a:rPr lang="en-GB" sz="1600" i="1">
                          <a:solidFill>
                            <a:schemeClr val="tx1"/>
                          </a:solidFill>
                          <a:latin typeface="Cambria Math"/>
                        </a:rPr>
                        <m:t>−</m:t>
                      </m:r>
                      <m:r>
                        <a:rPr lang="en-GB" sz="1600" b="0" i="1" smtClean="0">
                          <a:solidFill>
                            <a:schemeClr val="tx1"/>
                          </a:solidFill>
                          <a:latin typeface="Cambria Math"/>
                        </a:rPr>
                        <m:t>2</m:t>
                      </m:r>
                      <m:r>
                        <a:rPr lang="en-GB" sz="1600" b="0" i="1" smtClean="0">
                          <a:solidFill>
                            <a:schemeClr val="tx1"/>
                          </a:solidFill>
                          <a:latin typeface="Cambria Math"/>
                        </a:rPr>
                        <m:t>𝑎</m:t>
                      </m:r>
                    </m:oMath>
                  </m:oMathPara>
                </a14:m>
                <a:endParaRPr lang="en-GB" sz="1600" dirty="0">
                  <a:solidFill>
                    <a:schemeClr val="tx1"/>
                  </a:solidFill>
                </a:endParaRPr>
              </a:p>
            </p:txBody>
          </p:sp>
        </mc:Choice>
        <mc:Fallback xmlns="">
          <p:sp>
            <p:nvSpPr>
              <p:cNvPr id="67" name="TextBox 66"/>
              <p:cNvSpPr txBox="1">
                <a:spLocks noRot="1" noChangeAspect="1" noMove="1" noResize="1" noEditPoints="1" noAdjustHandles="1" noChangeArrowheads="1" noChangeShapeType="1" noTextEdit="1"/>
              </p:cNvSpPr>
              <p:nvPr/>
            </p:nvSpPr>
            <p:spPr>
              <a:xfrm>
                <a:off x="7543800" y="3581400"/>
                <a:ext cx="1447800" cy="338554"/>
              </a:xfrm>
              <a:prstGeom prst="rect">
                <a:avLst/>
              </a:prstGeom>
              <a:blipFill rotWithShape="1">
                <a:blip r:embed="rId13"/>
                <a:stretch>
                  <a:fillRect/>
                </a:stretch>
              </a:blipFill>
            </p:spPr>
            <p:txBody>
              <a:bodyPr/>
              <a:lstStyle/>
              <a:p>
                <a:r>
                  <a:rPr lang="en-GB">
                    <a:noFill/>
                  </a:rPr>
                  <a:t> </a:t>
                </a:r>
              </a:p>
            </p:txBody>
          </p:sp>
        </mc:Fallback>
      </mc:AlternateContent>
      <p:sp>
        <p:nvSpPr>
          <p:cNvPr id="68" name="TextBox 67"/>
          <p:cNvSpPr txBox="1"/>
          <p:nvPr/>
        </p:nvSpPr>
        <p:spPr>
          <a:xfrm>
            <a:off x="7315200" y="3581400"/>
            <a:ext cx="385042" cy="338554"/>
          </a:xfrm>
          <a:prstGeom prst="rect">
            <a:avLst/>
          </a:prstGeom>
          <a:noFill/>
        </p:spPr>
        <p:txBody>
          <a:bodyPr wrap="none" rtlCol="0">
            <a:spAutoFit/>
          </a:bodyPr>
          <a:lstStyle/>
          <a:p>
            <a:r>
              <a:rPr lang="en-GB" sz="1600" b="1" dirty="0">
                <a:latin typeface="Comic Sans MS" pitchFamily="66" charset="0"/>
              </a:rPr>
              <a:t>3)</a:t>
            </a:r>
          </a:p>
        </p:txBody>
      </p:sp>
      <p:sp>
        <p:nvSpPr>
          <p:cNvPr id="69" name="TextBox 68"/>
          <p:cNvSpPr txBox="1"/>
          <p:nvPr/>
        </p:nvSpPr>
        <p:spPr>
          <a:xfrm>
            <a:off x="5791200" y="3505200"/>
            <a:ext cx="1120820" cy="276999"/>
          </a:xfrm>
          <a:prstGeom prst="rect">
            <a:avLst/>
          </a:prstGeom>
          <a:noFill/>
        </p:spPr>
        <p:txBody>
          <a:bodyPr wrap="none" rtlCol="0">
            <a:spAutoFit/>
          </a:bodyPr>
          <a:lstStyle/>
          <a:p>
            <a:r>
              <a:rPr lang="en-GB" sz="1200" dirty="0">
                <a:latin typeface="Comic Sans MS" pitchFamily="66" charset="0"/>
              </a:rPr>
              <a:t>Multiply by 2</a:t>
            </a:r>
            <a:endParaRPr lang="en-GB" sz="1200" baseline="-25000" dirty="0">
              <a:latin typeface="Comic Sans MS" pitchFamily="66" charset="0"/>
            </a:endParaRPr>
          </a:p>
        </p:txBody>
      </p:sp>
      <p:cxnSp>
        <p:nvCxnSpPr>
          <p:cNvPr id="70" name="Straight Arrow Connector 69"/>
          <p:cNvCxnSpPr/>
          <p:nvPr/>
        </p:nvCxnSpPr>
        <p:spPr>
          <a:xfrm>
            <a:off x="5715000" y="3810000"/>
            <a:ext cx="14478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1" name="TextBox 70"/>
              <p:cNvSpPr txBox="1"/>
              <p:nvPr/>
            </p:nvSpPr>
            <p:spPr>
              <a:xfrm>
                <a:off x="4267200" y="4495800"/>
                <a:ext cx="15240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13=2</m:t>
                      </m:r>
                      <m:r>
                        <a:rPr lang="en-GB" sz="1600" b="0" i="1" smtClean="0">
                          <a:solidFill>
                            <a:schemeClr val="tx1"/>
                          </a:solidFill>
                          <a:latin typeface="Cambria Math"/>
                        </a:rPr>
                        <m:t>𝑎</m:t>
                      </m:r>
                      <m:r>
                        <a:rPr lang="en-GB" sz="1600" b="0" i="1" smtClean="0">
                          <a:solidFill>
                            <a:schemeClr val="tx1"/>
                          </a:solidFill>
                          <a:latin typeface="Cambria Math"/>
                        </a:rPr>
                        <m:t>+3</m:t>
                      </m:r>
                      <m:r>
                        <a:rPr lang="en-GB" sz="1600" b="0" i="1" smtClean="0">
                          <a:solidFill>
                            <a:schemeClr val="tx1"/>
                          </a:solidFill>
                          <a:latin typeface="Cambria Math"/>
                        </a:rPr>
                        <m:t>𝑏</m:t>
                      </m:r>
                    </m:oMath>
                  </m:oMathPara>
                </a14:m>
                <a:endParaRPr lang="en-GB" sz="1600" dirty="0">
                  <a:solidFill>
                    <a:schemeClr val="tx1"/>
                  </a:solidFill>
                </a:endParaRPr>
              </a:p>
            </p:txBody>
          </p:sp>
        </mc:Choice>
        <mc:Fallback xmlns="">
          <p:sp>
            <p:nvSpPr>
              <p:cNvPr id="71" name="TextBox 70"/>
              <p:cNvSpPr txBox="1">
                <a:spLocks noRot="1" noChangeAspect="1" noMove="1" noResize="1" noEditPoints="1" noAdjustHandles="1" noChangeArrowheads="1" noChangeShapeType="1" noTextEdit="1"/>
              </p:cNvSpPr>
              <p:nvPr/>
            </p:nvSpPr>
            <p:spPr>
              <a:xfrm>
                <a:off x="4267200" y="4495800"/>
                <a:ext cx="1524000" cy="338554"/>
              </a:xfrm>
              <a:prstGeom prst="rect">
                <a:avLst/>
              </a:prstGeom>
              <a:blipFill rotWithShape="1">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2" name="TextBox 71"/>
              <p:cNvSpPr txBox="1"/>
              <p:nvPr/>
            </p:nvSpPr>
            <p:spPr>
              <a:xfrm>
                <a:off x="4343400" y="4876800"/>
                <a:ext cx="14478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2=2</m:t>
                      </m:r>
                      <m:r>
                        <a:rPr lang="en-GB" sz="1600" b="0" i="1" smtClean="0">
                          <a:solidFill>
                            <a:schemeClr val="tx1"/>
                          </a:solidFill>
                          <a:latin typeface="Cambria Math"/>
                        </a:rPr>
                        <m:t>𝑏</m:t>
                      </m:r>
                      <m:r>
                        <a:rPr lang="en-GB" sz="1600" i="1">
                          <a:solidFill>
                            <a:schemeClr val="tx1"/>
                          </a:solidFill>
                          <a:latin typeface="Cambria Math"/>
                        </a:rPr>
                        <m:t>−</m:t>
                      </m:r>
                      <m:r>
                        <a:rPr lang="en-GB" sz="1600" b="0" i="1" smtClean="0">
                          <a:solidFill>
                            <a:schemeClr val="tx1"/>
                          </a:solidFill>
                          <a:latin typeface="Cambria Math"/>
                        </a:rPr>
                        <m:t>2</m:t>
                      </m:r>
                      <m:r>
                        <a:rPr lang="en-GB" sz="1600" b="0" i="1" smtClean="0">
                          <a:solidFill>
                            <a:schemeClr val="tx1"/>
                          </a:solidFill>
                          <a:latin typeface="Cambria Math"/>
                        </a:rPr>
                        <m:t>𝑎</m:t>
                      </m:r>
                    </m:oMath>
                  </m:oMathPara>
                </a14:m>
                <a:endParaRPr lang="en-GB" sz="1600" dirty="0">
                  <a:solidFill>
                    <a:schemeClr val="tx1"/>
                  </a:solidFill>
                </a:endParaRPr>
              </a:p>
            </p:txBody>
          </p:sp>
        </mc:Choice>
        <mc:Fallback xmlns="">
          <p:sp>
            <p:nvSpPr>
              <p:cNvPr id="72" name="TextBox 71"/>
              <p:cNvSpPr txBox="1">
                <a:spLocks noRot="1" noChangeAspect="1" noMove="1" noResize="1" noEditPoints="1" noAdjustHandles="1" noChangeArrowheads="1" noChangeShapeType="1" noTextEdit="1"/>
              </p:cNvSpPr>
              <p:nvPr/>
            </p:nvSpPr>
            <p:spPr>
              <a:xfrm>
                <a:off x="4343400" y="4876800"/>
                <a:ext cx="1447800" cy="338554"/>
              </a:xfrm>
              <a:prstGeom prst="rect">
                <a:avLst/>
              </a:prstGeom>
              <a:blipFill rotWithShape="1">
                <a:blip r:embed="rId15"/>
                <a:stretch>
                  <a:fillRect/>
                </a:stretch>
              </a:blipFill>
            </p:spPr>
            <p:txBody>
              <a:bodyPr/>
              <a:lstStyle/>
              <a:p>
                <a:r>
                  <a:rPr lang="en-GB">
                    <a:noFill/>
                  </a:rPr>
                  <a:t> </a:t>
                </a:r>
              </a:p>
            </p:txBody>
          </p:sp>
        </mc:Fallback>
      </mc:AlternateContent>
      <p:sp>
        <p:nvSpPr>
          <p:cNvPr id="73" name="TextBox 72"/>
          <p:cNvSpPr txBox="1"/>
          <p:nvPr/>
        </p:nvSpPr>
        <p:spPr>
          <a:xfrm>
            <a:off x="4038600" y="4495800"/>
            <a:ext cx="385042" cy="338554"/>
          </a:xfrm>
          <a:prstGeom prst="rect">
            <a:avLst/>
          </a:prstGeom>
          <a:noFill/>
        </p:spPr>
        <p:txBody>
          <a:bodyPr wrap="none" rtlCol="0">
            <a:spAutoFit/>
          </a:bodyPr>
          <a:lstStyle/>
          <a:p>
            <a:r>
              <a:rPr lang="en-GB" sz="1600" b="1" dirty="0">
                <a:latin typeface="Comic Sans MS" pitchFamily="66" charset="0"/>
              </a:rPr>
              <a:t>2)</a:t>
            </a:r>
          </a:p>
        </p:txBody>
      </p:sp>
      <p:sp>
        <p:nvSpPr>
          <p:cNvPr id="74" name="TextBox 73"/>
          <p:cNvSpPr txBox="1"/>
          <p:nvPr/>
        </p:nvSpPr>
        <p:spPr>
          <a:xfrm>
            <a:off x="4038600" y="4876800"/>
            <a:ext cx="385042" cy="338554"/>
          </a:xfrm>
          <a:prstGeom prst="rect">
            <a:avLst/>
          </a:prstGeom>
          <a:noFill/>
        </p:spPr>
        <p:txBody>
          <a:bodyPr wrap="none" rtlCol="0">
            <a:spAutoFit/>
          </a:bodyPr>
          <a:lstStyle/>
          <a:p>
            <a:r>
              <a:rPr lang="en-GB" sz="1600" b="1" dirty="0">
                <a:latin typeface="Comic Sans MS" pitchFamily="66" charset="0"/>
              </a:rPr>
              <a:t>3)</a:t>
            </a:r>
          </a:p>
        </p:txBody>
      </p:sp>
      <mc:AlternateContent xmlns:mc="http://schemas.openxmlformats.org/markup-compatibility/2006" xmlns:a14="http://schemas.microsoft.com/office/drawing/2010/main">
        <mc:Choice Requires="a14">
          <p:sp>
            <p:nvSpPr>
              <p:cNvPr id="75" name="TextBox 74"/>
              <p:cNvSpPr txBox="1"/>
              <p:nvPr/>
            </p:nvSpPr>
            <p:spPr>
              <a:xfrm>
                <a:off x="4267200" y="5334000"/>
                <a:ext cx="10668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15=5</m:t>
                      </m:r>
                      <m:r>
                        <a:rPr lang="en-GB" sz="1600" b="0" i="1" smtClean="0">
                          <a:solidFill>
                            <a:schemeClr val="tx1"/>
                          </a:solidFill>
                          <a:latin typeface="Cambria Math"/>
                        </a:rPr>
                        <m:t>𝑏</m:t>
                      </m:r>
                    </m:oMath>
                  </m:oMathPara>
                </a14:m>
                <a:endParaRPr lang="en-GB" sz="1600" dirty="0">
                  <a:solidFill>
                    <a:schemeClr val="tx1"/>
                  </a:solidFill>
                </a:endParaRPr>
              </a:p>
            </p:txBody>
          </p:sp>
        </mc:Choice>
        <mc:Fallback xmlns="">
          <p:sp>
            <p:nvSpPr>
              <p:cNvPr id="75" name="TextBox 74"/>
              <p:cNvSpPr txBox="1">
                <a:spLocks noRot="1" noChangeAspect="1" noMove="1" noResize="1" noEditPoints="1" noAdjustHandles="1" noChangeArrowheads="1" noChangeShapeType="1" noTextEdit="1"/>
              </p:cNvSpPr>
              <p:nvPr/>
            </p:nvSpPr>
            <p:spPr>
              <a:xfrm>
                <a:off x="4267200" y="5334000"/>
                <a:ext cx="1066800" cy="338554"/>
              </a:xfrm>
              <a:prstGeom prst="rect">
                <a:avLst/>
              </a:prstGeom>
              <a:blipFill rotWithShape="1">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6" name="TextBox 75"/>
              <p:cNvSpPr txBox="1"/>
              <p:nvPr/>
            </p:nvSpPr>
            <p:spPr>
              <a:xfrm>
                <a:off x="4343400" y="5715000"/>
                <a:ext cx="9144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3=</m:t>
                      </m:r>
                      <m:r>
                        <a:rPr lang="en-GB" sz="1600" b="0" i="1" smtClean="0">
                          <a:solidFill>
                            <a:schemeClr val="tx1"/>
                          </a:solidFill>
                          <a:latin typeface="Cambria Math"/>
                        </a:rPr>
                        <m:t>𝑏</m:t>
                      </m:r>
                    </m:oMath>
                  </m:oMathPara>
                </a14:m>
                <a:endParaRPr lang="en-GB" sz="1600" dirty="0">
                  <a:solidFill>
                    <a:schemeClr val="tx1"/>
                  </a:solidFill>
                </a:endParaRPr>
              </a:p>
            </p:txBody>
          </p:sp>
        </mc:Choice>
        <mc:Fallback xmlns="">
          <p:sp>
            <p:nvSpPr>
              <p:cNvPr id="76" name="TextBox 75"/>
              <p:cNvSpPr txBox="1">
                <a:spLocks noRot="1" noChangeAspect="1" noMove="1" noResize="1" noEditPoints="1" noAdjustHandles="1" noChangeArrowheads="1" noChangeShapeType="1" noTextEdit="1"/>
              </p:cNvSpPr>
              <p:nvPr/>
            </p:nvSpPr>
            <p:spPr>
              <a:xfrm>
                <a:off x="4343400" y="5715000"/>
                <a:ext cx="914400" cy="338554"/>
              </a:xfrm>
              <a:prstGeom prst="rect">
                <a:avLst/>
              </a:prstGeom>
              <a:blipFill rotWithShape="1">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7" name="TextBox 76"/>
              <p:cNvSpPr txBox="1"/>
              <p:nvPr/>
            </p:nvSpPr>
            <p:spPr>
              <a:xfrm>
                <a:off x="4343400" y="6096000"/>
                <a:ext cx="9144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2=</m:t>
                      </m:r>
                      <m:r>
                        <a:rPr lang="en-GB" sz="1600" b="0" i="1" smtClean="0">
                          <a:solidFill>
                            <a:schemeClr val="tx1"/>
                          </a:solidFill>
                          <a:latin typeface="Cambria Math"/>
                        </a:rPr>
                        <m:t>𝑎</m:t>
                      </m:r>
                    </m:oMath>
                  </m:oMathPara>
                </a14:m>
                <a:endParaRPr lang="en-GB" sz="1600" dirty="0">
                  <a:solidFill>
                    <a:schemeClr val="tx1"/>
                  </a:solidFill>
                </a:endParaRPr>
              </a:p>
            </p:txBody>
          </p:sp>
        </mc:Choice>
        <mc:Fallback xmlns="">
          <p:sp>
            <p:nvSpPr>
              <p:cNvPr id="77" name="TextBox 76"/>
              <p:cNvSpPr txBox="1">
                <a:spLocks noRot="1" noChangeAspect="1" noMove="1" noResize="1" noEditPoints="1" noAdjustHandles="1" noChangeArrowheads="1" noChangeShapeType="1" noTextEdit="1"/>
              </p:cNvSpPr>
              <p:nvPr/>
            </p:nvSpPr>
            <p:spPr>
              <a:xfrm>
                <a:off x="4343400" y="6096000"/>
                <a:ext cx="914400" cy="338554"/>
              </a:xfrm>
              <a:prstGeom prst="rect">
                <a:avLst/>
              </a:prstGeom>
              <a:blipFill rotWithShape="1">
                <a:blip r:embed="rId18"/>
                <a:stretch>
                  <a:fillRect/>
                </a:stretch>
              </a:blipFill>
            </p:spPr>
            <p:txBody>
              <a:bodyPr/>
              <a:lstStyle/>
              <a:p>
                <a:r>
                  <a:rPr lang="en-GB">
                    <a:noFill/>
                  </a:rPr>
                  <a:t> </a:t>
                </a:r>
              </a:p>
            </p:txBody>
          </p:sp>
        </mc:Fallback>
      </mc:AlternateContent>
      <p:sp>
        <p:nvSpPr>
          <p:cNvPr id="78" name="TextBox 77"/>
          <p:cNvSpPr txBox="1"/>
          <p:nvPr/>
        </p:nvSpPr>
        <p:spPr>
          <a:xfrm>
            <a:off x="6096000" y="4572000"/>
            <a:ext cx="2895600" cy="523220"/>
          </a:xfrm>
          <a:prstGeom prst="rect">
            <a:avLst/>
          </a:prstGeom>
          <a:noFill/>
        </p:spPr>
        <p:txBody>
          <a:bodyPr wrap="square" rtlCol="0">
            <a:spAutoFit/>
          </a:bodyPr>
          <a:lstStyle/>
          <a:p>
            <a:pPr algn="ctr"/>
            <a:r>
              <a:rPr lang="en-GB" sz="1400" dirty="0">
                <a:solidFill>
                  <a:srgbClr val="FF0000"/>
                </a:solidFill>
                <a:latin typeface="Comic Sans MS" pitchFamily="66" charset="0"/>
              </a:rPr>
              <a:t>Add equations 2 and 3 together to cancel out the ‘a’ terms</a:t>
            </a:r>
          </a:p>
        </p:txBody>
      </p:sp>
      <p:sp>
        <p:nvSpPr>
          <p:cNvPr id="79" name="Arc 78"/>
          <p:cNvSpPr/>
          <p:nvPr/>
        </p:nvSpPr>
        <p:spPr>
          <a:xfrm>
            <a:off x="5105400" y="54864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0" name="TextBox 79"/>
          <p:cNvSpPr txBox="1"/>
          <p:nvPr/>
        </p:nvSpPr>
        <p:spPr>
          <a:xfrm>
            <a:off x="5334000" y="5486400"/>
            <a:ext cx="1524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Divide by 5</a:t>
            </a:r>
            <a:endParaRPr lang="en-GB" sz="1400" b="1" baseline="-25000" dirty="0">
              <a:solidFill>
                <a:srgbClr val="FF0000"/>
              </a:solidFill>
              <a:latin typeface="Comic Sans MS" pitchFamily="66" charset="0"/>
            </a:endParaRPr>
          </a:p>
        </p:txBody>
      </p:sp>
      <p:sp>
        <p:nvSpPr>
          <p:cNvPr id="81" name="Arc 80"/>
          <p:cNvSpPr/>
          <p:nvPr/>
        </p:nvSpPr>
        <p:spPr>
          <a:xfrm>
            <a:off x="5105400" y="58674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2" name="TextBox 81"/>
          <p:cNvSpPr txBox="1"/>
          <p:nvPr/>
        </p:nvSpPr>
        <p:spPr>
          <a:xfrm>
            <a:off x="5486400" y="5867400"/>
            <a:ext cx="1676400" cy="307777"/>
          </a:xfrm>
          <a:prstGeom prst="rect">
            <a:avLst/>
          </a:prstGeom>
          <a:noFill/>
        </p:spPr>
        <p:txBody>
          <a:bodyPr wrap="square" rtlCol="0">
            <a:spAutoFit/>
          </a:bodyPr>
          <a:lstStyle/>
          <a:p>
            <a:pPr algn="ctr"/>
            <a:r>
              <a:rPr lang="en-GB" sz="1400" dirty="0">
                <a:solidFill>
                  <a:srgbClr val="FF0000"/>
                </a:solidFill>
                <a:latin typeface="Comic Sans MS" pitchFamily="66" charset="0"/>
              </a:rPr>
              <a:t>Use this to find a</a:t>
            </a:r>
            <a:endParaRPr lang="en-GB" sz="1400" b="1" baseline="-25000" dirty="0">
              <a:solidFill>
                <a:srgbClr val="FF0000"/>
              </a:solidFill>
              <a:latin typeface="Comic Sans MS" pitchFamily="66" charset="0"/>
            </a:endParaRPr>
          </a:p>
        </p:txBody>
      </p:sp>
      <p:sp>
        <p:nvSpPr>
          <p:cNvPr id="83" name="TextBox 82"/>
          <p:cNvSpPr txBox="1"/>
          <p:nvPr/>
        </p:nvSpPr>
        <p:spPr>
          <a:xfrm>
            <a:off x="7239000" y="5257800"/>
            <a:ext cx="1676400" cy="954107"/>
          </a:xfrm>
          <a:prstGeom prst="rect">
            <a:avLst/>
          </a:prstGeom>
          <a:noFill/>
          <a:ln w="25400">
            <a:solidFill>
              <a:schemeClr val="tx1"/>
            </a:solidFill>
          </a:ln>
        </p:spPr>
        <p:txBody>
          <a:bodyPr wrap="square" rtlCol="0">
            <a:spAutoFit/>
          </a:bodyPr>
          <a:lstStyle/>
          <a:p>
            <a:pPr algn="ctr"/>
            <a:r>
              <a:rPr lang="en-GB" sz="1400" dirty="0">
                <a:solidFill>
                  <a:srgbClr val="FF0000"/>
                </a:solidFill>
                <a:latin typeface="Comic Sans MS" pitchFamily="66" charset="0"/>
              </a:rPr>
              <a:t>The final speed of B is 2ms</a:t>
            </a:r>
            <a:r>
              <a:rPr lang="en-GB" sz="1400" baseline="30000" dirty="0">
                <a:solidFill>
                  <a:srgbClr val="FF0000"/>
                </a:solidFill>
                <a:latin typeface="Comic Sans MS" pitchFamily="66" charset="0"/>
              </a:rPr>
              <a:t>-1</a:t>
            </a:r>
            <a:r>
              <a:rPr lang="en-GB" sz="1400" dirty="0">
                <a:solidFill>
                  <a:srgbClr val="FF0000"/>
                </a:solidFill>
                <a:latin typeface="Comic Sans MS" pitchFamily="66" charset="0"/>
              </a:rPr>
              <a:t> and the final speed of C is 3ms</a:t>
            </a:r>
            <a:r>
              <a:rPr lang="en-GB" sz="1400" baseline="30000" dirty="0">
                <a:solidFill>
                  <a:srgbClr val="FF0000"/>
                </a:solidFill>
                <a:latin typeface="Comic Sans MS" pitchFamily="66" charset="0"/>
              </a:rPr>
              <a:t>-1</a:t>
            </a:r>
            <a:endParaRPr lang="en-GB" sz="1400" b="1" baseline="30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84" name="TextBox 83"/>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84" name="TextBox 83"/>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1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5" name="TextBox 84"/>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85" name="TextBox 84"/>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2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6" name="TextBox 85"/>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86" name="TextBox 85"/>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2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7" name="TextBox 86"/>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87" name="TextBox 86"/>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2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8" name="TextBox 87"/>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88" name="TextBox 87"/>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23"/>
                <a:stretch>
                  <a:fillRect b="-3846"/>
                </a:stretch>
              </a:blipFill>
            </p:spPr>
            <p:txBody>
              <a:bodyPr/>
              <a:lstStyle/>
              <a:p>
                <a:r>
                  <a:rPr lang="en-GB">
                    <a:noFill/>
                  </a:rPr>
                  <a:t> </a:t>
                </a:r>
              </a:p>
            </p:txBody>
          </p:sp>
        </mc:Fallback>
      </mc:AlternateContent>
      <p:sp>
        <p:nvSpPr>
          <p:cNvPr id="89" name="TextBox 88"/>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24"/>
              </a:rPr>
              <a:t>Applet for collision demonstrations</a:t>
            </a:r>
            <a:endParaRPr lang="en-GB" sz="1400" dirty="0">
              <a:latin typeface="Comic Sans MS" pitchFamily="66" charset="0"/>
            </a:endParaRPr>
          </a:p>
        </p:txBody>
      </p:sp>
      <p:sp>
        <p:nvSpPr>
          <p:cNvPr id="90"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356919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4"/>
                                        </p:tgtEl>
                                        <p:attrNameLst>
                                          <p:attrName>style.visibility</p:attrName>
                                        </p:attrNameLst>
                                      </p:cBhvr>
                                      <p:to>
                                        <p:strVal val="visible"/>
                                      </p:to>
                                    </p:set>
                                    <p:animEffect transition="in" filter="blinds(horizontal)">
                                      <p:cBhvr>
                                        <p:cTn id="7" dur="500"/>
                                        <p:tgtEl>
                                          <p:spTgt spid="64"/>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2"/>
                                        </p:tgtEl>
                                        <p:attrNameLst>
                                          <p:attrName>style.visibility</p:attrName>
                                        </p:attrNameLst>
                                      </p:cBhvr>
                                      <p:to>
                                        <p:strVal val="visible"/>
                                      </p:to>
                                    </p:set>
                                    <p:animEffect transition="in" filter="blinds(horizontal)">
                                      <p:cBhvr>
                                        <p:cTn id="10" dur="500"/>
                                        <p:tgtEl>
                                          <p:spTgt spid="62"/>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63"/>
                                        </p:tgtEl>
                                        <p:attrNameLst>
                                          <p:attrName>style.visibility</p:attrName>
                                        </p:attrNameLst>
                                      </p:cBhvr>
                                      <p:to>
                                        <p:strVal val="visible"/>
                                      </p:to>
                                    </p:set>
                                    <p:animEffect transition="in" filter="blinds(horizontal)">
                                      <p:cBhvr>
                                        <p:cTn id="13" dur="500"/>
                                        <p:tgtEl>
                                          <p:spTgt spid="63"/>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65"/>
                                        </p:tgtEl>
                                        <p:attrNameLst>
                                          <p:attrName>style.visibility</p:attrName>
                                        </p:attrNameLst>
                                      </p:cBhvr>
                                      <p:to>
                                        <p:strVal val="visible"/>
                                      </p:to>
                                    </p:set>
                                    <p:animEffect transition="in" filter="blinds(horizontal)">
                                      <p:cBhvr>
                                        <p:cTn id="16" dur="500"/>
                                        <p:tgtEl>
                                          <p:spTgt spid="65"/>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nodeType="clickEffect">
                                  <p:stCondLst>
                                    <p:cond delay="0"/>
                                  </p:stCondLst>
                                  <p:childTnLst>
                                    <p:set>
                                      <p:cBhvr>
                                        <p:cTn id="20" dur="1" fill="hold">
                                          <p:stCondLst>
                                            <p:cond delay="0"/>
                                          </p:stCondLst>
                                        </p:cTn>
                                        <p:tgtEl>
                                          <p:spTgt spid="70"/>
                                        </p:tgtEl>
                                        <p:attrNameLst>
                                          <p:attrName>style.visibility</p:attrName>
                                        </p:attrNameLst>
                                      </p:cBhvr>
                                      <p:to>
                                        <p:strVal val="visible"/>
                                      </p:to>
                                    </p:set>
                                    <p:animEffect transition="in" filter="blinds(horizontal)">
                                      <p:cBhvr>
                                        <p:cTn id="21" dur="500"/>
                                        <p:tgtEl>
                                          <p:spTgt spid="70"/>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69"/>
                                        </p:tgtEl>
                                        <p:attrNameLst>
                                          <p:attrName>style.visibility</p:attrName>
                                        </p:attrNameLst>
                                      </p:cBhvr>
                                      <p:to>
                                        <p:strVal val="visible"/>
                                      </p:to>
                                    </p:set>
                                    <p:animEffect transition="in" filter="blinds(horizontal)">
                                      <p:cBhvr>
                                        <p:cTn id="26" dur="500"/>
                                        <p:tgtEl>
                                          <p:spTgt spid="69"/>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68"/>
                                        </p:tgtEl>
                                        <p:attrNameLst>
                                          <p:attrName>style.visibility</p:attrName>
                                        </p:attrNameLst>
                                      </p:cBhvr>
                                      <p:to>
                                        <p:strVal val="visible"/>
                                      </p:to>
                                    </p:set>
                                    <p:animEffect transition="in" filter="blinds(horizontal)">
                                      <p:cBhvr>
                                        <p:cTn id="31" dur="500"/>
                                        <p:tgtEl>
                                          <p:spTgt spid="68"/>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67"/>
                                        </p:tgtEl>
                                        <p:attrNameLst>
                                          <p:attrName>style.visibility</p:attrName>
                                        </p:attrNameLst>
                                      </p:cBhvr>
                                      <p:to>
                                        <p:strVal val="visible"/>
                                      </p:to>
                                    </p:set>
                                    <p:animEffect transition="in" filter="blinds(horizontal)">
                                      <p:cBhvr>
                                        <p:cTn id="36" dur="500"/>
                                        <p:tgtEl>
                                          <p:spTgt spid="67"/>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73"/>
                                        </p:tgtEl>
                                        <p:attrNameLst>
                                          <p:attrName>style.visibility</p:attrName>
                                        </p:attrNameLst>
                                      </p:cBhvr>
                                      <p:to>
                                        <p:strVal val="visible"/>
                                      </p:to>
                                    </p:set>
                                    <p:animEffect transition="in" filter="blinds(horizontal)">
                                      <p:cBhvr>
                                        <p:cTn id="41" dur="500"/>
                                        <p:tgtEl>
                                          <p:spTgt spid="73"/>
                                        </p:tgtEl>
                                      </p:cBhvr>
                                    </p:animEffect>
                                  </p:childTnLst>
                                </p:cTn>
                              </p:par>
                              <p:par>
                                <p:cTn id="42" presetID="3" presetClass="entr" presetSubtype="10" fill="hold" grpId="0" nodeType="withEffect">
                                  <p:stCondLst>
                                    <p:cond delay="0"/>
                                  </p:stCondLst>
                                  <p:childTnLst>
                                    <p:set>
                                      <p:cBhvr>
                                        <p:cTn id="43" dur="1" fill="hold">
                                          <p:stCondLst>
                                            <p:cond delay="0"/>
                                          </p:stCondLst>
                                        </p:cTn>
                                        <p:tgtEl>
                                          <p:spTgt spid="71"/>
                                        </p:tgtEl>
                                        <p:attrNameLst>
                                          <p:attrName>style.visibility</p:attrName>
                                        </p:attrNameLst>
                                      </p:cBhvr>
                                      <p:to>
                                        <p:strVal val="visible"/>
                                      </p:to>
                                    </p:set>
                                    <p:animEffect transition="in" filter="blinds(horizontal)">
                                      <p:cBhvr>
                                        <p:cTn id="44" dur="500"/>
                                        <p:tgtEl>
                                          <p:spTgt spid="71"/>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74"/>
                                        </p:tgtEl>
                                        <p:attrNameLst>
                                          <p:attrName>style.visibility</p:attrName>
                                        </p:attrNameLst>
                                      </p:cBhvr>
                                      <p:to>
                                        <p:strVal val="visible"/>
                                      </p:to>
                                    </p:set>
                                    <p:animEffect transition="in" filter="blinds(horizontal)">
                                      <p:cBhvr>
                                        <p:cTn id="49" dur="500"/>
                                        <p:tgtEl>
                                          <p:spTgt spid="74"/>
                                        </p:tgtEl>
                                      </p:cBhvr>
                                    </p:animEffect>
                                  </p:childTnLst>
                                </p:cTn>
                              </p:par>
                              <p:par>
                                <p:cTn id="50" presetID="3" presetClass="entr" presetSubtype="10" fill="hold" grpId="0" nodeType="withEffect">
                                  <p:stCondLst>
                                    <p:cond delay="0"/>
                                  </p:stCondLst>
                                  <p:childTnLst>
                                    <p:set>
                                      <p:cBhvr>
                                        <p:cTn id="51" dur="1" fill="hold">
                                          <p:stCondLst>
                                            <p:cond delay="0"/>
                                          </p:stCondLst>
                                        </p:cTn>
                                        <p:tgtEl>
                                          <p:spTgt spid="72"/>
                                        </p:tgtEl>
                                        <p:attrNameLst>
                                          <p:attrName>style.visibility</p:attrName>
                                        </p:attrNameLst>
                                      </p:cBhvr>
                                      <p:to>
                                        <p:strVal val="visible"/>
                                      </p:to>
                                    </p:set>
                                    <p:animEffect transition="in" filter="blinds(horizontal)">
                                      <p:cBhvr>
                                        <p:cTn id="52" dur="500"/>
                                        <p:tgtEl>
                                          <p:spTgt spid="72"/>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78"/>
                                        </p:tgtEl>
                                        <p:attrNameLst>
                                          <p:attrName>style.visibility</p:attrName>
                                        </p:attrNameLst>
                                      </p:cBhvr>
                                      <p:to>
                                        <p:strVal val="visible"/>
                                      </p:to>
                                    </p:set>
                                    <p:animEffect transition="in" filter="blinds(horizontal)">
                                      <p:cBhvr>
                                        <p:cTn id="57" dur="500"/>
                                        <p:tgtEl>
                                          <p:spTgt spid="78"/>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75"/>
                                        </p:tgtEl>
                                        <p:attrNameLst>
                                          <p:attrName>style.visibility</p:attrName>
                                        </p:attrNameLst>
                                      </p:cBhvr>
                                      <p:to>
                                        <p:strVal val="visible"/>
                                      </p:to>
                                    </p:set>
                                    <p:animEffect transition="in" filter="blinds(horizontal)">
                                      <p:cBhvr>
                                        <p:cTn id="62" dur="500"/>
                                        <p:tgtEl>
                                          <p:spTgt spid="75"/>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79"/>
                                        </p:tgtEl>
                                        <p:attrNameLst>
                                          <p:attrName>style.visibility</p:attrName>
                                        </p:attrNameLst>
                                      </p:cBhvr>
                                      <p:to>
                                        <p:strVal val="visible"/>
                                      </p:to>
                                    </p:set>
                                    <p:animEffect transition="in" filter="blinds(horizontal)">
                                      <p:cBhvr>
                                        <p:cTn id="67" dur="500"/>
                                        <p:tgtEl>
                                          <p:spTgt spid="79"/>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80"/>
                                        </p:tgtEl>
                                        <p:attrNameLst>
                                          <p:attrName>style.visibility</p:attrName>
                                        </p:attrNameLst>
                                      </p:cBhvr>
                                      <p:to>
                                        <p:strVal val="visible"/>
                                      </p:to>
                                    </p:set>
                                    <p:animEffect transition="in" filter="blinds(horizontal)">
                                      <p:cBhvr>
                                        <p:cTn id="72" dur="500"/>
                                        <p:tgtEl>
                                          <p:spTgt spid="80"/>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76"/>
                                        </p:tgtEl>
                                        <p:attrNameLst>
                                          <p:attrName>style.visibility</p:attrName>
                                        </p:attrNameLst>
                                      </p:cBhvr>
                                      <p:to>
                                        <p:strVal val="visible"/>
                                      </p:to>
                                    </p:set>
                                    <p:animEffect transition="in" filter="blinds(horizontal)">
                                      <p:cBhvr>
                                        <p:cTn id="77" dur="500"/>
                                        <p:tgtEl>
                                          <p:spTgt spid="76"/>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81"/>
                                        </p:tgtEl>
                                        <p:attrNameLst>
                                          <p:attrName>style.visibility</p:attrName>
                                        </p:attrNameLst>
                                      </p:cBhvr>
                                      <p:to>
                                        <p:strVal val="visible"/>
                                      </p:to>
                                    </p:set>
                                    <p:animEffect transition="in" filter="blinds(horizontal)">
                                      <p:cBhvr>
                                        <p:cTn id="82" dur="500"/>
                                        <p:tgtEl>
                                          <p:spTgt spid="81"/>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grpId="0" nodeType="clickEffect">
                                  <p:stCondLst>
                                    <p:cond delay="0"/>
                                  </p:stCondLst>
                                  <p:childTnLst>
                                    <p:set>
                                      <p:cBhvr>
                                        <p:cTn id="86" dur="1" fill="hold">
                                          <p:stCondLst>
                                            <p:cond delay="0"/>
                                          </p:stCondLst>
                                        </p:cTn>
                                        <p:tgtEl>
                                          <p:spTgt spid="82"/>
                                        </p:tgtEl>
                                        <p:attrNameLst>
                                          <p:attrName>style.visibility</p:attrName>
                                        </p:attrNameLst>
                                      </p:cBhvr>
                                      <p:to>
                                        <p:strVal val="visible"/>
                                      </p:to>
                                    </p:set>
                                    <p:animEffect transition="in" filter="blinds(horizontal)">
                                      <p:cBhvr>
                                        <p:cTn id="87" dur="500"/>
                                        <p:tgtEl>
                                          <p:spTgt spid="82"/>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grpId="0" nodeType="clickEffect">
                                  <p:stCondLst>
                                    <p:cond delay="0"/>
                                  </p:stCondLst>
                                  <p:childTnLst>
                                    <p:set>
                                      <p:cBhvr>
                                        <p:cTn id="91" dur="1" fill="hold">
                                          <p:stCondLst>
                                            <p:cond delay="0"/>
                                          </p:stCondLst>
                                        </p:cTn>
                                        <p:tgtEl>
                                          <p:spTgt spid="77"/>
                                        </p:tgtEl>
                                        <p:attrNameLst>
                                          <p:attrName>style.visibility</p:attrName>
                                        </p:attrNameLst>
                                      </p:cBhvr>
                                      <p:to>
                                        <p:strVal val="visible"/>
                                      </p:to>
                                    </p:set>
                                    <p:animEffect transition="in" filter="blinds(horizontal)">
                                      <p:cBhvr>
                                        <p:cTn id="92" dur="500"/>
                                        <p:tgtEl>
                                          <p:spTgt spid="77"/>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grpId="0" nodeType="clickEffect">
                                  <p:stCondLst>
                                    <p:cond delay="0"/>
                                  </p:stCondLst>
                                  <p:childTnLst>
                                    <p:set>
                                      <p:cBhvr>
                                        <p:cTn id="96" dur="1" fill="hold">
                                          <p:stCondLst>
                                            <p:cond delay="0"/>
                                          </p:stCondLst>
                                        </p:cTn>
                                        <p:tgtEl>
                                          <p:spTgt spid="83"/>
                                        </p:tgtEl>
                                        <p:attrNameLst>
                                          <p:attrName>style.visibility</p:attrName>
                                        </p:attrNameLst>
                                      </p:cBhvr>
                                      <p:to>
                                        <p:strVal val="visible"/>
                                      </p:to>
                                    </p:set>
                                    <p:animEffect transition="in" filter="blinds(horizontal)">
                                      <p:cBhvr>
                                        <p:cTn id="97" dur="500"/>
                                        <p:tgtEl>
                                          <p:spTgt spid="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3" grpId="0"/>
      <p:bldP spid="64" grpId="0"/>
      <p:bldP spid="65" grpId="0"/>
      <p:bldP spid="67" grpId="0"/>
      <p:bldP spid="68" grpId="0"/>
      <p:bldP spid="69" grpId="0"/>
      <p:bldP spid="71" grpId="0"/>
      <p:bldP spid="72" grpId="0"/>
      <p:bldP spid="73" grpId="0"/>
      <p:bldP spid="74" grpId="0"/>
      <p:bldP spid="75" grpId="0"/>
      <p:bldP spid="76" grpId="0"/>
      <p:bldP spid="77" grpId="0"/>
      <p:bldP spid="78" grpId="0"/>
      <p:bldP spid="79" grpId="0" animBg="1"/>
      <p:bldP spid="80" grpId="0"/>
      <p:bldP spid="81" grpId="0" animBg="1"/>
      <p:bldP spid="82" grpId="0"/>
      <p:bldP spid="83"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020" y="1600200"/>
            <a:ext cx="3788979" cy="5105400"/>
          </a:xfrm>
        </p:spPr>
        <p:txBody>
          <a:bodyPr>
            <a:normAutofit fontScale="92500" lnSpcReduction="20000"/>
          </a:bodyPr>
          <a:lstStyle/>
          <a:p>
            <a:pPr marL="0" indent="0" algn="ctr">
              <a:buNone/>
            </a:pPr>
            <a:r>
              <a:rPr lang="en-GB" sz="1400" b="1" dirty="0">
                <a:latin typeface="Comic Sans MS" pitchFamily="66" charset="0"/>
              </a:rPr>
              <a:t>You can solve problems relating to successive impacts involving three particles, or two particles and a smooth plane surface by considering each collision separately. You can also solve problems relating to successive bounces on a horizontal plane.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Three spheres A, B and C have masses 1kg, 2kg and 3kg respectively. They are moving along the same straight horizontal plane with A following B, which is following C. The initial velocities of A, B and C are 7ms</a:t>
            </a:r>
            <a:r>
              <a:rPr lang="en-GB" sz="1400" baseline="30000" dirty="0">
                <a:latin typeface="Comic Sans MS" pitchFamily="66" charset="0"/>
              </a:rPr>
              <a:t>-1</a:t>
            </a:r>
            <a:r>
              <a:rPr lang="en-GB" sz="1400" dirty="0">
                <a:latin typeface="Comic Sans MS" pitchFamily="66" charset="0"/>
              </a:rPr>
              <a:t>, 3ms</a:t>
            </a:r>
            <a:r>
              <a:rPr lang="en-GB" sz="1400" baseline="30000" dirty="0">
                <a:latin typeface="Comic Sans MS" pitchFamily="66" charset="0"/>
              </a:rPr>
              <a:t>-1</a:t>
            </a:r>
            <a:r>
              <a:rPr lang="en-GB" sz="1400" dirty="0">
                <a:latin typeface="Comic Sans MS" pitchFamily="66" charset="0"/>
              </a:rPr>
              <a:t> and 1ms</a:t>
            </a:r>
            <a:r>
              <a:rPr lang="en-GB" sz="1400" baseline="30000" dirty="0">
                <a:latin typeface="Comic Sans MS" pitchFamily="66" charset="0"/>
              </a:rPr>
              <a:t>-1</a:t>
            </a:r>
            <a:r>
              <a:rPr lang="en-GB" sz="1400" dirty="0">
                <a:latin typeface="Comic Sans MS" pitchFamily="66" charset="0"/>
              </a:rPr>
              <a:t> in the direction ABC. Sphere A collides with sphere B then sphere B collides with sphere C. The coefficient of restitution between A and B is </a:t>
            </a:r>
            <a:r>
              <a:rPr lang="en-GB" sz="1400" baseline="30000" dirty="0">
                <a:latin typeface="Comic Sans MS" pitchFamily="66" charset="0"/>
              </a:rPr>
              <a:t>1</a:t>
            </a:r>
            <a:r>
              <a:rPr lang="en-GB" sz="1400" dirty="0">
                <a:latin typeface="Comic Sans MS" pitchFamily="66" charset="0"/>
              </a:rPr>
              <a:t>/</a:t>
            </a:r>
            <a:r>
              <a:rPr lang="en-GB" sz="1400" baseline="-25000" dirty="0">
                <a:latin typeface="Comic Sans MS" pitchFamily="66" charset="0"/>
              </a:rPr>
              <a:t>2</a:t>
            </a:r>
            <a:r>
              <a:rPr lang="en-GB" sz="1400" dirty="0">
                <a:latin typeface="Comic Sans MS" pitchFamily="66" charset="0"/>
              </a:rPr>
              <a:t> and between B and C is </a:t>
            </a:r>
            <a:r>
              <a:rPr lang="en-GB" sz="1400" baseline="30000" dirty="0">
                <a:latin typeface="Comic Sans MS" pitchFamily="66" charset="0"/>
              </a:rPr>
              <a:t>1</a:t>
            </a:r>
            <a:r>
              <a:rPr lang="en-GB" sz="1400" dirty="0">
                <a:latin typeface="Comic Sans MS" pitchFamily="66" charset="0"/>
              </a:rPr>
              <a:t>/</a:t>
            </a:r>
            <a:r>
              <a:rPr lang="en-GB" sz="1400" baseline="-25000" dirty="0">
                <a:latin typeface="Comic Sans MS" pitchFamily="66" charset="0"/>
              </a:rPr>
              <a:t>4</a:t>
            </a:r>
          </a:p>
          <a:p>
            <a:pPr marL="0" indent="0" algn="ctr">
              <a:buNone/>
            </a:pPr>
            <a:endParaRPr lang="en-GB" sz="1400" dirty="0">
              <a:latin typeface="Comic Sans MS" pitchFamily="66" charset="0"/>
            </a:endParaRPr>
          </a:p>
          <a:p>
            <a:pPr algn="ctr">
              <a:buAutoNum type="alphaLcParenR"/>
            </a:pPr>
            <a:r>
              <a:rPr lang="en-GB" sz="1400" dirty="0">
                <a:latin typeface="Comic Sans MS" pitchFamily="66" charset="0"/>
              </a:rPr>
              <a:t>Find the velocities of the 3 spheres after both collisions have taken place</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b) Explain how you know that there will be a further collision between A and B</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sym typeface="Wingdings" pitchFamily="2" charset="2"/>
              </a:rPr>
              <a:t> Consider each collision separately, drawing diagrams each time.</a:t>
            </a:r>
            <a:endParaRPr lang="en-GB" sz="1400" dirty="0">
              <a:latin typeface="Comic Sans MS" pitchFamily="66" charset="0"/>
            </a:endParaRPr>
          </a:p>
        </p:txBody>
      </p:sp>
      <p:sp>
        <p:nvSpPr>
          <p:cNvPr id="4" name="TextBox 3"/>
          <p:cNvSpPr txBox="1"/>
          <p:nvPr/>
        </p:nvSpPr>
        <p:spPr>
          <a:xfrm>
            <a:off x="8695641" y="6519446"/>
            <a:ext cx="457176" cy="338554"/>
          </a:xfrm>
          <a:prstGeom prst="rect">
            <a:avLst/>
          </a:prstGeom>
          <a:noFill/>
        </p:spPr>
        <p:txBody>
          <a:bodyPr wrap="none" rtlCol="0">
            <a:spAutoFit/>
          </a:bodyPr>
          <a:lstStyle/>
          <a:p>
            <a:pPr algn="ctr"/>
            <a:r>
              <a:rPr lang="en-GB" sz="1600" dirty="0">
                <a:latin typeface="Comic Sans MS" pitchFamily="66" charset="0"/>
              </a:rPr>
              <a:t>4D</a:t>
            </a:r>
          </a:p>
        </p:txBody>
      </p:sp>
      <p:sp>
        <p:nvSpPr>
          <p:cNvPr id="41" name="TextBox 40"/>
          <p:cNvSpPr txBox="1"/>
          <p:nvPr/>
        </p:nvSpPr>
        <p:spPr>
          <a:xfrm>
            <a:off x="4648200" y="1676400"/>
            <a:ext cx="3453189" cy="923330"/>
          </a:xfrm>
          <a:prstGeom prst="rect">
            <a:avLst/>
          </a:prstGeom>
          <a:noFill/>
        </p:spPr>
        <p:txBody>
          <a:bodyPr wrap="none" rtlCol="0">
            <a:spAutoFit/>
          </a:bodyPr>
          <a:lstStyle/>
          <a:p>
            <a:r>
              <a:rPr lang="en-GB" dirty="0">
                <a:latin typeface="Comic Sans MS" pitchFamily="66" charset="0"/>
              </a:rPr>
              <a:t>Speeds after BOTH collisions:</a:t>
            </a:r>
          </a:p>
          <a:p>
            <a:endParaRPr lang="en-GB" dirty="0">
              <a:latin typeface="Comic Sans MS" pitchFamily="66" charset="0"/>
            </a:endParaRPr>
          </a:p>
          <a:p>
            <a:r>
              <a:rPr lang="en-GB" dirty="0">
                <a:latin typeface="Comic Sans MS" pitchFamily="66" charset="0"/>
              </a:rPr>
              <a:t> A = 3ms</a:t>
            </a:r>
            <a:r>
              <a:rPr lang="en-GB" baseline="30000" dirty="0">
                <a:latin typeface="Comic Sans MS" pitchFamily="66" charset="0"/>
              </a:rPr>
              <a:t>-1</a:t>
            </a:r>
            <a:r>
              <a:rPr lang="en-GB" dirty="0">
                <a:latin typeface="Comic Sans MS" pitchFamily="66" charset="0"/>
              </a:rPr>
              <a:t>, B = 2ms</a:t>
            </a:r>
            <a:r>
              <a:rPr lang="en-GB" baseline="30000" dirty="0">
                <a:latin typeface="Comic Sans MS" pitchFamily="66" charset="0"/>
              </a:rPr>
              <a:t>-1</a:t>
            </a:r>
            <a:r>
              <a:rPr lang="en-GB" dirty="0">
                <a:latin typeface="Comic Sans MS" pitchFamily="66" charset="0"/>
              </a:rPr>
              <a:t>, C = 3ms</a:t>
            </a:r>
            <a:r>
              <a:rPr lang="en-GB" baseline="30000" dirty="0">
                <a:latin typeface="Comic Sans MS" pitchFamily="66" charset="0"/>
              </a:rPr>
              <a:t>-1</a:t>
            </a:r>
          </a:p>
        </p:txBody>
      </p:sp>
      <p:sp>
        <p:nvSpPr>
          <p:cNvPr id="11" name="TextBox 10"/>
          <p:cNvSpPr txBox="1"/>
          <p:nvPr/>
        </p:nvSpPr>
        <p:spPr>
          <a:xfrm>
            <a:off x="4267200" y="3200400"/>
            <a:ext cx="4495800" cy="1754326"/>
          </a:xfrm>
          <a:prstGeom prst="rect">
            <a:avLst/>
          </a:prstGeom>
          <a:noFill/>
        </p:spPr>
        <p:txBody>
          <a:bodyPr wrap="square" rtlCol="0">
            <a:spAutoFit/>
          </a:bodyPr>
          <a:lstStyle/>
          <a:p>
            <a:pPr algn="ctr"/>
            <a:r>
              <a:rPr lang="en-GB" dirty="0">
                <a:latin typeface="Comic Sans MS" pitchFamily="66" charset="0"/>
              </a:rPr>
              <a:t>How do we know there will be a further collision between A and B?</a:t>
            </a:r>
          </a:p>
          <a:p>
            <a:pPr algn="ctr"/>
            <a:endParaRPr lang="en-GB" dirty="0">
              <a:latin typeface="Comic Sans MS" pitchFamily="66" charset="0"/>
            </a:endParaRPr>
          </a:p>
          <a:p>
            <a:pPr algn="ctr"/>
            <a:r>
              <a:rPr lang="en-GB" dirty="0">
                <a:latin typeface="Comic Sans MS" pitchFamily="66" charset="0"/>
                <a:sym typeface="Wingdings" pitchFamily="2" charset="2"/>
              </a:rPr>
              <a:t> A is travelling faster than B in the same direction, and with no resistances will eventually catch up!</a:t>
            </a:r>
            <a:endParaRPr lang="en-GB" dirty="0">
              <a:latin typeface="Comic Sans MS" pitchFamily="66" charset="0"/>
            </a:endParaRPr>
          </a:p>
        </p:txBody>
      </p:sp>
      <mc:AlternateContent xmlns:mc="http://schemas.openxmlformats.org/markup-compatibility/2006" xmlns:a14="http://schemas.microsoft.com/office/drawing/2010/main">
        <mc:Choice Requires="a14">
          <p:sp>
            <p:nvSpPr>
              <p:cNvPr id="15" name="TextBox 14"/>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15" name="TextBox 14"/>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6" name="TextBox 15"/>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16" name="TextBox 15"/>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7" name="TextBox 16"/>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17" name="TextBox 16"/>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8" name="TextBox 17"/>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18" name="TextBox 17"/>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9" name="TextBox 18"/>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19" name="TextBox 18"/>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7"/>
                <a:stretch>
                  <a:fillRect b="-3846"/>
                </a:stretch>
              </a:blipFill>
            </p:spPr>
            <p:txBody>
              <a:bodyPr/>
              <a:lstStyle/>
              <a:p>
                <a:r>
                  <a:rPr lang="en-GB">
                    <a:noFill/>
                  </a:rPr>
                  <a:t> </a:t>
                </a:r>
              </a:p>
            </p:txBody>
          </p:sp>
        </mc:Fallback>
      </mc:AlternateContent>
      <p:sp>
        <p:nvSpPr>
          <p:cNvPr id="20" name="TextBox 19"/>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8"/>
              </a:rPr>
              <a:t>Applet for collision demonstrations</a:t>
            </a:r>
            <a:endParaRPr lang="en-GB" sz="1400" dirty="0">
              <a:latin typeface="Comic Sans MS" pitchFamily="66" charset="0"/>
            </a:endParaRPr>
          </a:p>
        </p:txBody>
      </p:sp>
      <p:sp>
        <p:nvSpPr>
          <p:cNvPr id="21"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2467650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1">
                                            <p:txEl>
                                              <p:pRg st="0" end="0"/>
                                            </p:txEl>
                                          </p:spTgt>
                                        </p:tgtEl>
                                        <p:attrNameLst>
                                          <p:attrName>style.visibility</p:attrName>
                                        </p:attrNameLst>
                                      </p:cBhvr>
                                      <p:to>
                                        <p:strVal val="visible"/>
                                      </p:to>
                                    </p:set>
                                    <p:animEffect transition="in" filter="blinds(horizontal)">
                                      <p:cBhvr>
                                        <p:cTn id="7" dur="500"/>
                                        <p:tgtEl>
                                          <p:spTgt spid="4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1">
                                            <p:txEl>
                                              <p:pRg st="2" end="2"/>
                                            </p:txEl>
                                          </p:spTgt>
                                        </p:tgtEl>
                                        <p:attrNameLst>
                                          <p:attrName>style.visibility</p:attrName>
                                        </p:attrNameLst>
                                      </p:cBhvr>
                                      <p:to>
                                        <p:strVal val="visible"/>
                                      </p:to>
                                    </p:set>
                                    <p:animEffect transition="in" filter="blinds(horizontal)">
                                      <p:cBhvr>
                                        <p:cTn id="12" dur="500"/>
                                        <p:tgtEl>
                                          <p:spTgt spid="4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1">
                                            <p:txEl>
                                              <p:pRg st="0" end="0"/>
                                            </p:txEl>
                                          </p:spTgt>
                                        </p:tgtEl>
                                        <p:attrNameLst>
                                          <p:attrName>style.visibility</p:attrName>
                                        </p:attrNameLst>
                                      </p:cBhvr>
                                      <p:to>
                                        <p:strVal val="visible"/>
                                      </p:to>
                                    </p:set>
                                    <p:animEffect transition="in" filter="blinds(horizontal)">
                                      <p:cBhvr>
                                        <p:cTn id="17" dur="500"/>
                                        <p:tgtEl>
                                          <p:spTgt spid="11">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1">
                                            <p:txEl>
                                              <p:pRg st="2" end="2"/>
                                            </p:txEl>
                                          </p:spTgt>
                                        </p:tgtEl>
                                        <p:attrNameLst>
                                          <p:attrName>style.visibility</p:attrName>
                                        </p:attrNameLst>
                                      </p:cBhvr>
                                      <p:to>
                                        <p:strVal val="visible"/>
                                      </p:to>
                                    </p:set>
                                    <p:animEffect transition="in" filter="blinds(horizontal)">
                                      <p:cBhvr>
                                        <p:cTn id="22" dur="500"/>
                                        <p:tgtEl>
                                          <p:spTgt spid="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020" y="1600200"/>
            <a:ext cx="3788979" cy="5105400"/>
          </a:xfrm>
        </p:spPr>
        <p:txBody>
          <a:bodyPr>
            <a:normAutofit fontScale="92500" lnSpcReduction="10000"/>
          </a:bodyPr>
          <a:lstStyle/>
          <a:p>
            <a:pPr marL="0" indent="0" algn="ctr">
              <a:buNone/>
            </a:pPr>
            <a:r>
              <a:rPr lang="en-GB" sz="1400" b="1" dirty="0">
                <a:latin typeface="Comic Sans MS" pitchFamily="66" charset="0"/>
              </a:rPr>
              <a:t>You can solve problems relating to successive impacts involving three particles, or two particles and a smooth plane surface by considering each collision separately. You can also solve problems relating to successive bounces on a horizontal plane.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A uniform smooth sphere P of mass 3m is moving in a straight line with speed u on a smooth horizontal table. Another uniform smooth sphere Q of mass m and having the same radius as P, is moving with speed 2u in the opposite direction of P. P and Q collide directly, and their speeds after the collision are v and w respectively. The coefficient of restitution between P and Q is e.</a:t>
            </a:r>
          </a:p>
          <a:p>
            <a:pPr marL="0" indent="0" algn="ctr">
              <a:buNone/>
            </a:pPr>
            <a:endParaRPr lang="en-GB" sz="1400" dirty="0">
              <a:latin typeface="Comic Sans MS" pitchFamily="66" charset="0"/>
            </a:endParaRPr>
          </a:p>
          <a:p>
            <a:pPr algn="ctr">
              <a:buAutoNum type="alphaLcParenR"/>
            </a:pPr>
            <a:r>
              <a:rPr lang="en-GB" sz="1400" dirty="0">
                <a:latin typeface="Comic Sans MS" pitchFamily="66" charset="0"/>
              </a:rPr>
              <a:t>Find expressions for v and w in terms of u and e.</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Show that, if the direction of motion of P is changed by the collision, then e &gt; </a:t>
            </a:r>
            <a:r>
              <a:rPr lang="en-GB" sz="1400" baseline="30000" dirty="0">
                <a:latin typeface="Comic Sans MS" pitchFamily="66" charset="0"/>
              </a:rPr>
              <a:t>1</a:t>
            </a:r>
            <a:r>
              <a:rPr lang="en-GB" sz="1400" dirty="0">
                <a:latin typeface="Comic Sans MS" pitchFamily="66" charset="0"/>
              </a:rPr>
              <a:t>/</a:t>
            </a:r>
            <a:r>
              <a:rPr lang="en-GB" sz="1400" baseline="-25000" dirty="0">
                <a:latin typeface="Comic Sans MS" pitchFamily="66" charset="0"/>
              </a:rPr>
              <a:t>3</a:t>
            </a:r>
          </a:p>
          <a:p>
            <a:pPr algn="ctr">
              <a:buAutoNum type="alphaLcParenR"/>
            </a:pPr>
            <a:endParaRPr lang="en-GB" sz="1400" baseline="-25000" dirty="0">
              <a:latin typeface="Comic Sans MS" pitchFamily="66" charset="0"/>
            </a:endParaRPr>
          </a:p>
          <a:p>
            <a:pPr marL="0" indent="0" algn="ctr">
              <a:buNone/>
            </a:pPr>
            <a:r>
              <a:rPr lang="en-GB" sz="1400" dirty="0">
                <a:latin typeface="Comic Sans MS" pitchFamily="66" charset="0"/>
                <a:sym typeface="Wingdings" pitchFamily="2" charset="2"/>
              </a:rPr>
              <a:t> </a:t>
            </a:r>
            <a:r>
              <a:rPr lang="en-GB" sz="1400" dirty="0">
                <a:latin typeface="Comic Sans MS" pitchFamily="66" charset="0"/>
              </a:rPr>
              <a:t>Follow the same process, just using algebra instead of numbers</a:t>
            </a:r>
          </a:p>
        </p:txBody>
      </p:sp>
      <p:sp>
        <p:nvSpPr>
          <p:cNvPr id="4" name="TextBox 3"/>
          <p:cNvSpPr txBox="1"/>
          <p:nvPr/>
        </p:nvSpPr>
        <p:spPr>
          <a:xfrm>
            <a:off x="8695641" y="6519446"/>
            <a:ext cx="457176" cy="338554"/>
          </a:xfrm>
          <a:prstGeom prst="rect">
            <a:avLst/>
          </a:prstGeom>
          <a:noFill/>
        </p:spPr>
        <p:txBody>
          <a:bodyPr wrap="none" rtlCol="0">
            <a:spAutoFit/>
          </a:bodyPr>
          <a:lstStyle/>
          <a:p>
            <a:pPr algn="ctr"/>
            <a:r>
              <a:rPr lang="en-GB" sz="1600" dirty="0">
                <a:latin typeface="Comic Sans MS" pitchFamily="66" charset="0"/>
              </a:rPr>
              <a:t>4D</a:t>
            </a:r>
          </a:p>
        </p:txBody>
      </p:sp>
      <p:cxnSp>
        <p:nvCxnSpPr>
          <p:cNvPr id="11" name="Straight Connector 10"/>
          <p:cNvCxnSpPr/>
          <p:nvPr/>
        </p:nvCxnSpPr>
        <p:spPr>
          <a:xfrm>
            <a:off x="3962400" y="16002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962400" y="19050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962400" y="1600200"/>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14" name="TextBox 13"/>
          <p:cNvSpPr txBox="1"/>
          <p:nvPr/>
        </p:nvSpPr>
        <p:spPr>
          <a:xfrm>
            <a:off x="5486400" y="1600200"/>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15" name="Straight Connector 14"/>
          <p:cNvCxnSpPr/>
          <p:nvPr/>
        </p:nvCxnSpPr>
        <p:spPr>
          <a:xfrm>
            <a:off x="5486400" y="16002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010400" y="16002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486400" y="16002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962400" y="16002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41910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49530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57150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4770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3" name="Straight Arrow Connector 22"/>
          <p:cNvCxnSpPr/>
          <p:nvPr/>
        </p:nvCxnSpPr>
        <p:spPr>
          <a:xfrm>
            <a:off x="41148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199015" y="1905000"/>
            <a:ext cx="277640" cy="307777"/>
          </a:xfrm>
          <a:prstGeom prst="rect">
            <a:avLst/>
          </a:prstGeom>
          <a:noFill/>
        </p:spPr>
        <p:txBody>
          <a:bodyPr wrap="none" rtlCol="0">
            <a:spAutoFit/>
          </a:bodyPr>
          <a:lstStyle/>
          <a:p>
            <a:pPr algn="ctr"/>
            <a:r>
              <a:rPr lang="en-GB" sz="1400" dirty="0">
                <a:latin typeface="Comic Sans MS" pitchFamily="66" charset="0"/>
              </a:rPr>
              <a:t>u</a:t>
            </a:r>
          </a:p>
        </p:txBody>
      </p:sp>
      <p:cxnSp>
        <p:nvCxnSpPr>
          <p:cNvPr id="25" name="Straight Arrow Connector 24"/>
          <p:cNvCxnSpPr/>
          <p:nvPr/>
        </p:nvCxnSpPr>
        <p:spPr>
          <a:xfrm>
            <a:off x="64008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6469786" y="1905000"/>
            <a:ext cx="308098" cy="307777"/>
          </a:xfrm>
          <a:prstGeom prst="rect">
            <a:avLst/>
          </a:prstGeom>
          <a:noFill/>
        </p:spPr>
        <p:txBody>
          <a:bodyPr wrap="none" rtlCol="0">
            <a:spAutoFit/>
          </a:bodyPr>
          <a:lstStyle/>
          <a:p>
            <a:pPr algn="ctr"/>
            <a:r>
              <a:rPr lang="en-GB" sz="1400" dirty="0">
                <a:latin typeface="Comic Sans MS" pitchFamily="66" charset="0"/>
              </a:rPr>
              <a:t>w</a:t>
            </a:r>
            <a:endParaRPr lang="en-GB" sz="1400" baseline="-25000" dirty="0">
              <a:latin typeface="Comic Sans MS" pitchFamily="66" charset="0"/>
            </a:endParaRPr>
          </a:p>
        </p:txBody>
      </p:sp>
      <p:cxnSp>
        <p:nvCxnSpPr>
          <p:cNvPr id="27" name="Straight Connector 26"/>
          <p:cNvCxnSpPr/>
          <p:nvPr/>
        </p:nvCxnSpPr>
        <p:spPr>
          <a:xfrm>
            <a:off x="3962400" y="28956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114800" y="2286000"/>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29" name="TextBox 28"/>
          <p:cNvSpPr txBox="1"/>
          <p:nvPr/>
        </p:nvSpPr>
        <p:spPr>
          <a:xfrm>
            <a:off x="5638800" y="2286000"/>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30" name="TextBox 29"/>
          <p:cNvSpPr txBox="1"/>
          <p:nvPr/>
        </p:nvSpPr>
        <p:spPr>
          <a:xfrm>
            <a:off x="4876800" y="2286000"/>
            <a:ext cx="457200" cy="307777"/>
          </a:xfrm>
          <a:prstGeom prst="rect">
            <a:avLst/>
          </a:prstGeom>
          <a:noFill/>
        </p:spPr>
        <p:txBody>
          <a:bodyPr wrap="square" rtlCol="0">
            <a:spAutoFit/>
          </a:bodyPr>
          <a:lstStyle/>
          <a:p>
            <a:pPr algn="ctr"/>
            <a:r>
              <a:rPr lang="en-GB" sz="1400" dirty="0">
                <a:latin typeface="Comic Sans MS" pitchFamily="66" charset="0"/>
              </a:rPr>
              <a:t>Q</a:t>
            </a:r>
          </a:p>
        </p:txBody>
      </p:sp>
      <p:sp>
        <p:nvSpPr>
          <p:cNvPr id="31" name="TextBox 30"/>
          <p:cNvSpPr txBox="1"/>
          <p:nvPr/>
        </p:nvSpPr>
        <p:spPr>
          <a:xfrm>
            <a:off x="6400800" y="2286000"/>
            <a:ext cx="457200" cy="307777"/>
          </a:xfrm>
          <a:prstGeom prst="rect">
            <a:avLst/>
          </a:prstGeom>
          <a:noFill/>
        </p:spPr>
        <p:txBody>
          <a:bodyPr wrap="square" rtlCol="0">
            <a:spAutoFit/>
          </a:bodyPr>
          <a:lstStyle/>
          <a:p>
            <a:pPr algn="ctr"/>
            <a:r>
              <a:rPr lang="en-GB" sz="1400" dirty="0">
                <a:latin typeface="Comic Sans MS" pitchFamily="66" charset="0"/>
              </a:rPr>
              <a:t>Q</a:t>
            </a:r>
          </a:p>
        </p:txBody>
      </p:sp>
      <p:cxnSp>
        <p:nvCxnSpPr>
          <p:cNvPr id="32" name="Straight Arrow Connector 31"/>
          <p:cNvCxnSpPr/>
          <p:nvPr/>
        </p:nvCxnSpPr>
        <p:spPr>
          <a:xfrm flipH="1">
            <a:off x="48768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4906513" y="1905000"/>
            <a:ext cx="386644" cy="307777"/>
          </a:xfrm>
          <a:prstGeom prst="rect">
            <a:avLst/>
          </a:prstGeom>
          <a:noFill/>
        </p:spPr>
        <p:txBody>
          <a:bodyPr wrap="none" rtlCol="0">
            <a:spAutoFit/>
          </a:bodyPr>
          <a:lstStyle/>
          <a:p>
            <a:pPr algn="ctr"/>
            <a:r>
              <a:rPr lang="en-GB" sz="1400" dirty="0">
                <a:latin typeface="Comic Sans MS" pitchFamily="66" charset="0"/>
              </a:rPr>
              <a:t>2u</a:t>
            </a:r>
          </a:p>
        </p:txBody>
      </p:sp>
      <p:cxnSp>
        <p:nvCxnSpPr>
          <p:cNvPr id="34" name="Straight Arrow Connector 33"/>
          <p:cNvCxnSpPr/>
          <p:nvPr/>
        </p:nvCxnSpPr>
        <p:spPr>
          <a:xfrm>
            <a:off x="56388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5723816" y="1905000"/>
            <a:ext cx="276038" cy="307777"/>
          </a:xfrm>
          <a:prstGeom prst="rect">
            <a:avLst/>
          </a:prstGeom>
          <a:noFill/>
        </p:spPr>
        <p:txBody>
          <a:bodyPr wrap="none" rtlCol="0">
            <a:spAutoFit/>
          </a:bodyPr>
          <a:lstStyle/>
          <a:p>
            <a:pPr algn="ctr"/>
            <a:r>
              <a:rPr lang="en-GB" sz="1400" dirty="0">
                <a:latin typeface="Comic Sans MS" pitchFamily="66" charset="0"/>
              </a:rPr>
              <a:t>v</a:t>
            </a:r>
            <a:endParaRPr lang="en-GB" sz="1400" baseline="-25000" dirty="0">
              <a:latin typeface="Comic Sans MS" pitchFamily="66" charset="0"/>
            </a:endParaRPr>
          </a:p>
        </p:txBody>
      </p:sp>
      <p:sp>
        <p:nvSpPr>
          <p:cNvPr id="36" name="TextBox 35"/>
          <p:cNvSpPr txBox="1"/>
          <p:nvPr/>
        </p:nvSpPr>
        <p:spPr>
          <a:xfrm>
            <a:off x="4125162" y="2590800"/>
            <a:ext cx="433132" cy="307777"/>
          </a:xfrm>
          <a:prstGeom prst="rect">
            <a:avLst/>
          </a:prstGeom>
          <a:noFill/>
        </p:spPr>
        <p:txBody>
          <a:bodyPr wrap="none" rtlCol="0">
            <a:spAutoFit/>
          </a:bodyPr>
          <a:lstStyle/>
          <a:p>
            <a:pPr algn="ctr"/>
            <a:r>
              <a:rPr lang="en-GB" sz="1400" dirty="0">
                <a:latin typeface="Comic Sans MS" pitchFamily="66" charset="0"/>
              </a:rPr>
              <a:t>3m</a:t>
            </a:r>
          </a:p>
        </p:txBody>
      </p:sp>
      <p:sp>
        <p:nvSpPr>
          <p:cNvPr id="37" name="TextBox 36"/>
          <p:cNvSpPr txBox="1"/>
          <p:nvPr/>
        </p:nvSpPr>
        <p:spPr>
          <a:xfrm>
            <a:off x="5649162" y="2590800"/>
            <a:ext cx="433132" cy="307777"/>
          </a:xfrm>
          <a:prstGeom prst="rect">
            <a:avLst/>
          </a:prstGeom>
          <a:noFill/>
        </p:spPr>
        <p:txBody>
          <a:bodyPr wrap="none" rtlCol="0">
            <a:spAutoFit/>
          </a:bodyPr>
          <a:lstStyle/>
          <a:p>
            <a:pPr algn="ctr"/>
            <a:r>
              <a:rPr lang="en-GB" sz="1400" dirty="0">
                <a:latin typeface="Comic Sans MS" pitchFamily="66" charset="0"/>
              </a:rPr>
              <a:t>3m</a:t>
            </a:r>
          </a:p>
        </p:txBody>
      </p:sp>
      <p:sp>
        <p:nvSpPr>
          <p:cNvPr id="38" name="TextBox 37"/>
          <p:cNvSpPr txBox="1"/>
          <p:nvPr/>
        </p:nvSpPr>
        <p:spPr>
          <a:xfrm>
            <a:off x="4941664" y="2590800"/>
            <a:ext cx="324128" cy="307777"/>
          </a:xfrm>
          <a:prstGeom prst="rect">
            <a:avLst/>
          </a:prstGeom>
          <a:noFill/>
        </p:spPr>
        <p:txBody>
          <a:bodyPr wrap="none" rtlCol="0">
            <a:spAutoFit/>
          </a:bodyPr>
          <a:lstStyle/>
          <a:p>
            <a:pPr algn="ctr"/>
            <a:r>
              <a:rPr lang="en-GB" sz="1400" dirty="0">
                <a:latin typeface="Comic Sans MS" pitchFamily="66" charset="0"/>
              </a:rPr>
              <a:t>m</a:t>
            </a:r>
          </a:p>
        </p:txBody>
      </p:sp>
      <p:sp>
        <p:nvSpPr>
          <p:cNvPr id="39" name="TextBox 38"/>
          <p:cNvSpPr txBox="1"/>
          <p:nvPr/>
        </p:nvSpPr>
        <p:spPr>
          <a:xfrm>
            <a:off x="6465664" y="2590800"/>
            <a:ext cx="324128" cy="307777"/>
          </a:xfrm>
          <a:prstGeom prst="rect">
            <a:avLst/>
          </a:prstGeom>
          <a:noFill/>
        </p:spPr>
        <p:txBody>
          <a:bodyPr wrap="none" rtlCol="0">
            <a:spAutoFit/>
          </a:bodyPr>
          <a:lstStyle/>
          <a:p>
            <a:pPr algn="ctr"/>
            <a:r>
              <a:rPr lang="en-GB" sz="1400" dirty="0">
                <a:latin typeface="Comic Sans MS" pitchFamily="66" charset="0"/>
              </a:rPr>
              <a:t>m</a:t>
            </a:r>
          </a:p>
        </p:txBody>
      </p:sp>
      <mc:AlternateContent xmlns:mc="http://schemas.openxmlformats.org/markup-compatibility/2006" xmlns:a14="http://schemas.microsoft.com/office/drawing/2010/main">
        <mc:Choice Requires="a14">
          <p:sp>
            <p:nvSpPr>
              <p:cNvPr id="40" name="TextBox 39"/>
              <p:cNvSpPr txBox="1"/>
              <p:nvPr/>
            </p:nvSpPr>
            <p:spPr>
              <a:xfrm>
                <a:off x="4038600" y="3505200"/>
                <a:ext cx="1437638" cy="53046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𝑠𝑒𝑝𝑎𝑟𝑎𝑡𝑖𝑜𝑛</m:t>
                          </m:r>
                        </m:num>
                        <m:den>
                          <m:r>
                            <a:rPr lang="en-GB" sz="1400" b="0" i="1" smtClean="0">
                              <a:latin typeface="Cambria Math"/>
                            </a:rPr>
                            <m:t>𝑎𝑝𝑝𝑟𝑜𝑎𝑐h</m:t>
                          </m:r>
                        </m:den>
                      </m:f>
                    </m:oMath>
                  </m:oMathPara>
                </a14:m>
                <a:endParaRPr lang="en-GB" sz="1400" dirty="0"/>
              </a:p>
            </p:txBody>
          </p:sp>
        </mc:Choice>
        <mc:Fallback xmlns="">
          <p:sp>
            <p:nvSpPr>
              <p:cNvPr id="40" name="TextBox 39"/>
              <p:cNvSpPr txBox="1">
                <a:spLocks noRot="1" noChangeAspect="1" noMove="1" noResize="1" noEditPoints="1" noAdjustHandles="1" noChangeArrowheads="1" noChangeShapeType="1" noTextEdit="1"/>
              </p:cNvSpPr>
              <p:nvPr/>
            </p:nvSpPr>
            <p:spPr>
              <a:xfrm>
                <a:off x="4038600" y="3505200"/>
                <a:ext cx="1437638" cy="530466"/>
              </a:xfrm>
              <a:prstGeom prst="rect">
                <a:avLst/>
              </a:prstGeom>
              <a:blipFill rotWithShape="1">
                <a:blip r:embed="rId9"/>
                <a:stretch>
                  <a:fillRect b="-5747"/>
                </a:stretch>
              </a:blipFill>
            </p:spPr>
            <p:txBody>
              <a:bodyPr/>
              <a:lstStyle/>
              <a:p>
                <a:r>
                  <a:rPr lang="en-GB">
                    <a:noFill/>
                  </a:rPr>
                  <a:t> </a:t>
                </a:r>
              </a:p>
            </p:txBody>
          </p:sp>
        </mc:Fallback>
      </mc:AlternateContent>
      <p:sp>
        <p:nvSpPr>
          <p:cNvPr id="41" name="TextBox 40"/>
          <p:cNvSpPr txBox="1"/>
          <p:nvPr/>
        </p:nvSpPr>
        <p:spPr>
          <a:xfrm>
            <a:off x="4086003" y="2895600"/>
            <a:ext cx="1188147" cy="523220"/>
          </a:xfrm>
          <a:prstGeom prst="rect">
            <a:avLst/>
          </a:prstGeom>
          <a:noFill/>
        </p:spPr>
        <p:txBody>
          <a:bodyPr wrap="none" rtlCol="0">
            <a:spAutoFit/>
          </a:bodyPr>
          <a:lstStyle/>
          <a:p>
            <a:pPr algn="ctr"/>
            <a:r>
              <a:rPr lang="en-GB" sz="1400" dirty="0">
                <a:solidFill>
                  <a:srgbClr val="FF0000"/>
                </a:solidFill>
                <a:latin typeface="Comic Sans MS" pitchFamily="66" charset="0"/>
              </a:rPr>
              <a:t>Approach</a:t>
            </a:r>
          </a:p>
          <a:p>
            <a:pPr algn="ctr"/>
            <a:r>
              <a:rPr lang="en-GB" sz="1400" dirty="0">
                <a:solidFill>
                  <a:srgbClr val="FF0000"/>
                </a:solidFill>
                <a:latin typeface="Comic Sans MS" pitchFamily="66" charset="0"/>
              </a:rPr>
              <a:t>u - - 2u = 3u</a:t>
            </a:r>
          </a:p>
        </p:txBody>
      </p:sp>
      <p:sp>
        <p:nvSpPr>
          <p:cNvPr id="42" name="TextBox 41"/>
          <p:cNvSpPr txBox="1"/>
          <p:nvPr/>
        </p:nvSpPr>
        <p:spPr>
          <a:xfrm>
            <a:off x="5638800" y="2895600"/>
            <a:ext cx="1096775" cy="523220"/>
          </a:xfrm>
          <a:prstGeom prst="rect">
            <a:avLst/>
          </a:prstGeom>
          <a:noFill/>
        </p:spPr>
        <p:txBody>
          <a:bodyPr wrap="none" rtlCol="0">
            <a:spAutoFit/>
          </a:bodyPr>
          <a:lstStyle/>
          <a:p>
            <a:pPr algn="ctr"/>
            <a:r>
              <a:rPr lang="en-GB" sz="1400" dirty="0">
                <a:solidFill>
                  <a:srgbClr val="FF0000"/>
                </a:solidFill>
                <a:latin typeface="Comic Sans MS" pitchFamily="66" charset="0"/>
              </a:rPr>
              <a:t>Separation</a:t>
            </a:r>
          </a:p>
          <a:p>
            <a:pPr algn="ctr"/>
            <a:r>
              <a:rPr lang="en-GB" sz="1400" dirty="0">
                <a:solidFill>
                  <a:srgbClr val="FF0000"/>
                </a:solidFill>
                <a:latin typeface="Comic Sans MS" pitchFamily="66" charset="0"/>
              </a:rPr>
              <a:t>w – v</a:t>
            </a:r>
            <a:endParaRPr lang="en-GB" sz="1400"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43" name="TextBox 42"/>
              <p:cNvSpPr txBox="1"/>
              <p:nvPr/>
            </p:nvSpPr>
            <p:spPr>
              <a:xfrm>
                <a:off x="4038600" y="4191000"/>
                <a:ext cx="1008674" cy="4602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𝑤</m:t>
                          </m:r>
                          <m:r>
                            <a:rPr lang="en-GB" sz="1400" b="0" i="1" smtClean="0">
                              <a:latin typeface="Cambria Math"/>
                            </a:rPr>
                            <m:t>−</m:t>
                          </m:r>
                          <m:r>
                            <a:rPr lang="en-GB" sz="1400" b="0" i="1" smtClean="0">
                              <a:latin typeface="Cambria Math"/>
                            </a:rPr>
                            <m:t>𝑣</m:t>
                          </m:r>
                        </m:num>
                        <m:den>
                          <m:r>
                            <a:rPr lang="en-GB" sz="1400" b="0" i="1" smtClean="0">
                              <a:latin typeface="Cambria Math"/>
                            </a:rPr>
                            <m:t>3</m:t>
                          </m:r>
                          <m:r>
                            <a:rPr lang="en-GB" sz="1400" b="0" i="1" smtClean="0">
                              <a:latin typeface="Cambria Math"/>
                            </a:rPr>
                            <m:t>𝑢</m:t>
                          </m:r>
                        </m:den>
                      </m:f>
                    </m:oMath>
                  </m:oMathPara>
                </a14:m>
                <a:endParaRPr lang="en-GB" sz="1400" dirty="0"/>
              </a:p>
            </p:txBody>
          </p:sp>
        </mc:Choice>
        <mc:Fallback xmlns="">
          <p:sp>
            <p:nvSpPr>
              <p:cNvPr id="43" name="TextBox 42"/>
              <p:cNvSpPr txBox="1">
                <a:spLocks noRot="1" noChangeAspect="1" noMove="1" noResize="1" noEditPoints="1" noAdjustHandles="1" noChangeArrowheads="1" noChangeShapeType="1" noTextEdit="1"/>
              </p:cNvSpPr>
              <p:nvPr/>
            </p:nvSpPr>
            <p:spPr>
              <a:xfrm>
                <a:off x="4038600" y="4191000"/>
                <a:ext cx="1008674" cy="460254"/>
              </a:xfrm>
              <a:prstGeom prst="rect">
                <a:avLst/>
              </a:prstGeom>
              <a:blipFill rotWithShape="1">
                <a:blip r:embed="rId10"/>
                <a:stretch>
                  <a:fillRect/>
                </a:stretch>
              </a:blipFill>
            </p:spPr>
            <p:txBody>
              <a:bodyPr/>
              <a:lstStyle/>
              <a:p>
                <a:r>
                  <a:rPr lang="en-GB">
                    <a:noFill/>
                  </a:rPr>
                  <a:t> </a:t>
                </a:r>
              </a:p>
            </p:txBody>
          </p:sp>
        </mc:Fallback>
      </mc:AlternateContent>
      <p:sp>
        <p:nvSpPr>
          <p:cNvPr id="45" name="Arc 44"/>
          <p:cNvSpPr/>
          <p:nvPr/>
        </p:nvSpPr>
        <p:spPr>
          <a:xfrm>
            <a:off x="5257800" y="3810000"/>
            <a:ext cx="457200" cy="6096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6" name="TextBox 45"/>
          <p:cNvSpPr txBox="1"/>
          <p:nvPr/>
        </p:nvSpPr>
        <p:spPr>
          <a:xfrm>
            <a:off x="5638800" y="3962400"/>
            <a:ext cx="1524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baseline="-25000" dirty="0">
              <a:solidFill>
                <a:srgbClr val="FF0000"/>
              </a:solidFill>
              <a:latin typeface="Comic Sans MS" pitchFamily="66" charset="0"/>
            </a:endParaRPr>
          </a:p>
        </p:txBody>
      </p:sp>
      <p:sp>
        <p:nvSpPr>
          <p:cNvPr id="47" name="Arc 46"/>
          <p:cNvSpPr/>
          <p:nvPr/>
        </p:nvSpPr>
        <p:spPr>
          <a:xfrm>
            <a:off x="5257800" y="4419600"/>
            <a:ext cx="457200" cy="6096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8" name="TextBox 47"/>
          <p:cNvSpPr txBox="1"/>
          <p:nvPr/>
        </p:nvSpPr>
        <p:spPr>
          <a:xfrm>
            <a:off x="5638800" y="4572000"/>
            <a:ext cx="1524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Multiply by 3u</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49" name="TextBox 48"/>
              <p:cNvSpPr txBox="1"/>
              <p:nvPr/>
            </p:nvSpPr>
            <p:spPr>
              <a:xfrm>
                <a:off x="3886200" y="4876800"/>
                <a:ext cx="1210652"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3</m:t>
                      </m:r>
                      <m:r>
                        <a:rPr lang="en-GB" sz="1400" b="0" i="1" smtClean="0">
                          <a:latin typeface="Cambria Math"/>
                        </a:rPr>
                        <m:t>𝑢𝑒</m:t>
                      </m:r>
                      <m:r>
                        <a:rPr lang="en-GB" sz="1400" b="0" i="1" smtClean="0">
                          <a:latin typeface="Cambria Math"/>
                        </a:rPr>
                        <m:t>=</m:t>
                      </m:r>
                      <m:r>
                        <a:rPr lang="en-GB" sz="1400" b="0" i="1" smtClean="0">
                          <a:latin typeface="Cambria Math"/>
                        </a:rPr>
                        <m:t>𝑤</m:t>
                      </m:r>
                      <m:r>
                        <a:rPr lang="en-GB" sz="1400" b="0" i="1" smtClean="0">
                          <a:latin typeface="Cambria Math"/>
                        </a:rPr>
                        <m:t>−</m:t>
                      </m:r>
                      <m:r>
                        <a:rPr lang="en-GB" sz="1400" b="0" i="1" smtClean="0">
                          <a:latin typeface="Cambria Math"/>
                        </a:rPr>
                        <m:t>𝑣</m:t>
                      </m:r>
                    </m:oMath>
                  </m:oMathPara>
                </a14:m>
                <a:endParaRPr lang="en-GB" sz="1400" dirty="0"/>
              </a:p>
            </p:txBody>
          </p:sp>
        </mc:Choice>
        <mc:Fallback xmlns="">
          <p:sp>
            <p:nvSpPr>
              <p:cNvPr id="49" name="TextBox 48"/>
              <p:cNvSpPr txBox="1">
                <a:spLocks noRot="1" noChangeAspect="1" noMove="1" noResize="1" noEditPoints="1" noAdjustHandles="1" noChangeArrowheads="1" noChangeShapeType="1" noTextEdit="1"/>
              </p:cNvSpPr>
              <p:nvPr/>
            </p:nvSpPr>
            <p:spPr>
              <a:xfrm>
                <a:off x="3886200" y="4876800"/>
                <a:ext cx="1210652" cy="307777"/>
              </a:xfrm>
              <a:prstGeom prst="rect">
                <a:avLst/>
              </a:prstGeom>
              <a:blipFill rotWithShape="1">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0" name="TextBox 49"/>
              <p:cNvSpPr txBox="1"/>
              <p:nvPr/>
            </p:nvSpPr>
            <p:spPr>
              <a:xfrm>
                <a:off x="7239000" y="1524000"/>
                <a:ext cx="1358577"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3</m:t>
                      </m:r>
                      <m:r>
                        <a:rPr lang="en-GB" sz="1600" b="0" i="1" smtClean="0">
                          <a:solidFill>
                            <a:srgbClr val="FF0000"/>
                          </a:solidFill>
                          <a:latin typeface="Cambria Math"/>
                        </a:rPr>
                        <m:t>𝑢𝑒</m:t>
                      </m:r>
                      <m:r>
                        <a:rPr lang="en-GB" sz="1600" b="0" i="1" smtClean="0">
                          <a:solidFill>
                            <a:srgbClr val="FF0000"/>
                          </a:solidFill>
                          <a:latin typeface="Cambria Math"/>
                        </a:rPr>
                        <m:t>=</m:t>
                      </m:r>
                      <m:r>
                        <a:rPr lang="en-GB" sz="1600" b="0" i="1" smtClean="0">
                          <a:solidFill>
                            <a:srgbClr val="FF0000"/>
                          </a:solidFill>
                          <a:latin typeface="Cambria Math"/>
                        </a:rPr>
                        <m:t>𝑤</m:t>
                      </m:r>
                      <m:r>
                        <a:rPr lang="en-GB" sz="1600" b="0" i="1" smtClean="0">
                          <a:solidFill>
                            <a:srgbClr val="FF0000"/>
                          </a:solidFill>
                          <a:latin typeface="Cambria Math"/>
                        </a:rPr>
                        <m:t>−</m:t>
                      </m:r>
                      <m:r>
                        <a:rPr lang="en-GB" sz="1600" b="0" i="1" smtClean="0">
                          <a:solidFill>
                            <a:srgbClr val="FF0000"/>
                          </a:solidFill>
                          <a:latin typeface="Cambria Math"/>
                        </a:rPr>
                        <m:t>𝑣</m:t>
                      </m:r>
                    </m:oMath>
                  </m:oMathPara>
                </a14:m>
                <a:endParaRPr lang="en-GB" sz="1600" dirty="0">
                  <a:solidFill>
                    <a:srgbClr val="FF0000"/>
                  </a:solidFill>
                </a:endParaRPr>
              </a:p>
            </p:txBody>
          </p:sp>
        </mc:Choice>
        <mc:Fallback xmlns="">
          <p:sp>
            <p:nvSpPr>
              <p:cNvPr id="50" name="TextBox 49"/>
              <p:cNvSpPr txBox="1">
                <a:spLocks noRot="1" noChangeAspect="1" noMove="1" noResize="1" noEditPoints="1" noAdjustHandles="1" noChangeArrowheads="1" noChangeShapeType="1" noTextEdit="1"/>
              </p:cNvSpPr>
              <p:nvPr/>
            </p:nvSpPr>
            <p:spPr>
              <a:xfrm>
                <a:off x="7239000" y="1524000"/>
                <a:ext cx="1358577" cy="338554"/>
              </a:xfrm>
              <a:prstGeom prst="rect">
                <a:avLst/>
              </a:prstGeom>
              <a:blipFill rotWithShape="1">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2" name="TextBox 51"/>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52" name="TextBox 51"/>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3" name="TextBox 52"/>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53" name="TextBox 52"/>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4" name="TextBox 53"/>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54" name="TextBox 53"/>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5" name="TextBox 54"/>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55" name="TextBox 54"/>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6" name="TextBox 55"/>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56" name="TextBox 55"/>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17"/>
                <a:stretch>
                  <a:fillRect b="-3846"/>
                </a:stretch>
              </a:blipFill>
            </p:spPr>
            <p:txBody>
              <a:bodyPr/>
              <a:lstStyle/>
              <a:p>
                <a:r>
                  <a:rPr lang="en-GB">
                    <a:noFill/>
                  </a:rPr>
                  <a:t> </a:t>
                </a:r>
              </a:p>
            </p:txBody>
          </p:sp>
        </mc:Fallback>
      </mc:AlternateContent>
      <p:sp>
        <p:nvSpPr>
          <p:cNvPr id="57" name="TextBox 56"/>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18"/>
              </a:rPr>
              <a:t>Applet for collision demonstrations</a:t>
            </a:r>
            <a:endParaRPr lang="en-GB" sz="1400" dirty="0">
              <a:latin typeface="Comic Sans MS" pitchFamily="66" charset="0"/>
            </a:endParaRPr>
          </a:p>
        </p:txBody>
      </p:sp>
      <p:sp>
        <p:nvSpPr>
          <p:cNvPr id="58"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1502352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linds(horizontal)">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blinds(horizontal)">
                                      <p:cBhvr>
                                        <p:cTn id="12" dur="500"/>
                                        <p:tgtEl>
                                          <p:spTgt spid="3">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animEffect transition="in" filter="blinds(horizontal)">
                                      <p:cBhvr>
                                        <p:cTn id="17" dur="500"/>
                                        <p:tgtEl>
                                          <p:spTgt spid="3">
                                            <p:txEl>
                                              <p:pRg st="8" end="8"/>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0"/>
                                        </p:tgtEl>
                                        <p:attrNameLst>
                                          <p:attrName>style.visibility</p:attrName>
                                        </p:attrNameLst>
                                      </p:cBhvr>
                                      <p:to>
                                        <p:strVal val="visible"/>
                                      </p:to>
                                    </p:set>
                                    <p:animEffect transition="in" filter="blinds(horizontal)">
                                      <p:cBhvr>
                                        <p:cTn id="22" dur="500"/>
                                        <p:tgtEl>
                                          <p:spTgt spid="40"/>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5"/>
                                        </p:tgtEl>
                                        <p:attrNameLst>
                                          <p:attrName>style.visibility</p:attrName>
                                        </p:attrNameLst>
                                      </p:cBhvr>
                                      <p:to>
                                        <p:strVal val="visible"/>
                                      </p:to>
                                    </p:set>
                                    <p:animEffect transition="in" filter="blinds(horizontal)">
                                      <p:cBhvr>
                                        <p:cTn id="27" dur="500"/>
                                        <p:tgtEl>
                                          <p:spTgt spid="45"/>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6"/>
                                        </p:tgtEl>
                                        <p:attrNameLst>
                                          <p:attrName>style.visibility</p:attrName>
                                        </p:attrNameLst>
                                      </p:cBhvr>
                                      <p:to>
                                        <p:strVal val="visible"/>
                                      </p:to>
                                    </p:set>
                                    <p:animEffect transition="in" filter="blinds(horizontal)">
                                      <p:cBhvr>
                                        <p:cTn id="32" dur="500"/>
                                        <p:tgtEl>
                                          <p:spTgt spid="46"/>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41">
                                            <p:txEl>
                                              <p:pRg st="0" end="0"/>
                                            </p:txEl>
                                          </p:spTgt>
                                        </p:tgtEl>
                                        <p:attrNameLst>
                                          <p:attrName>style.visibility</p:attrName>
                                        </p:attrNameLst>
                                      </p:cBhvr>
                                      <p:to>
                                        <p:strVal val="visible"/>
                                      </p:to>
                                    </p:set>
                                    <p:animEffect transition="in" filter="blinds(horizontal)">
                                      <p:cBhvr>
                                        <p:cTn id="37" dur="500"/>
                                        <p:tgtEl>
                                          <p:spTgt spid="41">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41">
                                            <p:txEl>
                                              <p:pRg st="1" end="1"/>
                                            </p:txEl>
                                          </p:spTgt>
                                        </p:tgtEl>
                                        <p:attrNameLst>
                                          <p:attrName>style.visibility</p:attrName>
                                        </p:attrNameLst>
                                      </p:cBhvr>
                                      <p:to>
                                        <p:strVal val="visible"/>
                                      </p:to>
                                    </p:set>
                                    <p:animEffect transition="in" filter="blinds(horizontal)">
                                      <p:cBhvr>
                                        <p:cTn id="42" dur="500"/>
                                        <p:tgtEl>
                                          <p:spTgt spid="41">
                                            <p:txEl>
                                              <p:pRg st="1" end="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42">
                                            <p:txEl>
                                              <p:pRg st="0" end="0"/>
                                            </p:txEl>
                                          </p:spTgt>
                                        </p:tgtEl>
                                        <p:attrNameLst>
                                          <p:attrName>style.visibility</p:attrName>
                                        </p:attrNameLst>
                                      </p:cBhvr>
                                      <p:to>
                                        <p:strVal val="visible"/>
                                      </p:to>
                                    </p:set>
                                    <p:animEffect transition="in" filter="blinds(horizontal)">
                                      <p:cBhvr>
                                        <p:cTn id="47" dur="500"/>
                                        <p:tgtEl>
                                          <p:spTgt spid="42">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42">
                                            <p:txEl>
                                              <p:pRg st="1" end="1"/>
                                            </p:txEl>
                                          </p:spTgt>
                                        </p:tgtEl>
                                        <p:attrNameLst>
                                          <p:attrName>style.visibility</p:attrName>
                                        </p:attrNameLst>
                                      </p:cBhvr>
                                      <p:to>
                                        <p:strVal val="visible"/>
                                      </p:to>
                                    </p:set>
                                    <p:animEffect transition="in" filter="blinds(horizontal)">
                                      <p:cBhvr>
                                        <p:cTn id="52" dur="500"/>
                                        <p:tgtEl>
                                          <p:spTgt spid="42">
                                            <p:txEl>
                                              <p:pRg st="1" end="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43"/>
                                        </p:tgtEl>
                                        <p:attrNameLst>
                                          <p:attrName>style.visibility</p:attrName>
                                        </p:attrNameLst>
                                      </p:cBhvr>
                                      <p:to>
                                        <p:strVal val="visible"/>
                                      </p:to>
                                    </p:set>
                                    <p:animEffect transition="in" filter="blinds(horizontal)">
                                      <p:cBhvr>
                                        <p:cTn id="57" dur="500"/>
                                        <p:tgtEl>
                                          <p:spTgt spid="43"/>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47"/>
                                        </p:tgtEl>
                                        <p:attrNameLst>
                                          <p:attrName>style.visibility</p:attrName>
                                        </p:attrNameLst>
                                      </p:cBhvr>
                                      <p:to>
                                        <p:strVal val="visible"/>
                                      </p:to>
                                    </p:set>
                                    <p:animEffect transition="in" filter="blinds(horizontal)">
                                      <p:cBhvr>
                                        <p:cTn id="62" dur="500"/>
                                        <p:tgtEl>
                                          <p:spTgt spid="47"/>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48"/>
                                        </p:tgtEl>
                                        <p:attrNameLst>
                                          <p:attrName>style.visibility</p:attrName>
                                        </p:attrNameLst>
                                      </p:cBhvr>
                                      <p:to>
                                        <p:strVal val="visible"/>
                                      </p:to>
                                    </p:set>
                                    <p:animEffect transition="in" filter="blinds(horizontal)">
                                      <p:cBhvr>
                                        <p:cTn id="67" dur="500"/>
                                        <p:tgtEl>
                                          <p:spTgt spid="48"/>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49"/>
                                        </p:tgtEl>
                                        <p:attrNameLst>
                                          <p:attrName>style.visibility</p:attrName>
                                        </p:attrNameLst>
                                      </p:cBhvr>
                                      <p:to>
                                        <p:strVal val="visible"/>
                                      </p:to>
                                    </p:set>
                                    <p:animEffect transition="in" filter="blinds(horizontal)">
                                      <p:cBhvr>
                                        <p:cTn id="72" dur="500"/>
                                        <p:tgtEl>
                                          <p:spTgt spid="49"/>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50"/>
                                        </p:tgtEl>
                                        <p:attrNameLst>
                                          <p:attrName>style.visibility</p:attrName>
                                        </p:attrNameLst>
                                      </p:cBhvr>
                                      <p:to>
                                        <p:strVal val="visible"/>
                                      </p:to>
                                    </p:set>
                                    <p:animEffect transition="in" filter="blinds(horizontal)">
                                      <p:cBhvr>
                                        <p:cTn id="77"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P spid="43" grpId="0"/>
      <p:bldP spid="45" grpId="0" animBg="1"/>
      <p:bldP spid="46" grpId="0"/>
      <p:bldP spid="47" grpId="0" animBg="1"/>
      <p:bldP spid="48" grpId="0"/>
      <p:bldP spid="49" grpId="0"/>
      <p:bldP spid="50"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020" y="1600200"/>
            <a:ext cx="3788979" cy="5105400"/>
          </a:xfrm>
        </p:spPr>
        <p:txBody>
          <a:bodyPr>
            <a:normAutofit fontScale="92500" lnSpcReduction="10000"/>
          </a:bodyPr>
          <a:lstStyle/>
          <a:p>
            <a:pPr marL="0" indent="0" algn="ctr">
              <a:buNone/>
            </a:pPr>
            <a:r>
              <a:rPr lang="en-GB" sz="1400" b="1" dirty="0">
                <a:latin typeface="Comic Sans MS" pitchFamily="66" charset="0"/>
              </a:rPr>
              <a:t>You can solve problems relating to successive impacts involving three particles, or two particles and a smooth plane surface by considering each collision separately. You can also solve problems relating to successive bounces on a horizontal plane.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A uniform smooth sphere P of mass 3m is moving in a straight line with speed u on a smooth horizontal table. Another uniform smooth sphere Q of mass m and having the same radius as P, is moving with speed 2u in the opposite direction of P. P and Q collide directly, and their speeds after the collision are v and w respectively. The coefficient of restitution between P and Q is e.</a:t>
            </a:r>
          </a:p>
          <a:p>
            <a:pPr marL="0" indent="0" algn="ctr">
              <a:buNone/>
            </a:pPr>
            <a:endParaRPr lang="en-GB" sz="1400" dirty="0">
              <a:latin typeface="Comic Sans MS" pitchFamily="66" charset="0"/>
            </a:endParaRPr>
          </a:p>
          <a:p>
            <a:pPr algn="ctr">
              <a:buAutoNum type="alphaLcParenR"/>
            </a:pPr>
            <a:r>
              <a:rPr lang="en-GB" sz="1400" dirty="0">
                <a:latin typeface="Comic Sans MS" pitchFamily="66" charset="0"/>
              </a:rPr>
              <a:t>Find expressions for v and w in terms of u and e.</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Show that, if the direction of motion of P is changed by the collision, then e &gt; </a:t>
            </a:r>
            <a:r>
              <a:rPr lang="en-GB" sz="1400" baseline="30000" dirty="0">
                <a:latin typeface="Comic Sans MS" pitchFamily="66" charset="0"/>
              </a:rPr>
              <a:t>1</a:t>
            </a:r>
            <a:r>
              <a:rPr lang="en-GB" sz="1400" dirty="0">
                <a:latin typeface="Comic Sans MS" pitchFamily="66" charset="0"/>
              </a:rPr>
              <a:t>/</a:t>
            </a:r>
            <a:r>
              <a:rPr lang="en-GB" sz="1400" baseline="-25000" dirty="0">
                <a:latin typeface="Comic Sans MS" pitchFamily="66" charset="0"/>
              </a:rPr>
              <a:t>3</a:t>
            </a:r>
          </a:p>
          <a:p>
            <a:pPr algn="ctr">
              <a:buAutoNum type="alphaLcParenR"/>
            </a:pPr>
            <a:endParaRPr lang="en-GB" sz="1400" baseline="-25000" dirty="0">
              <a:latin typeface="Comic Sans MS" pitchFamily="66" charset="0"/>
            </a:endParaRPr>
          </a:p>
          <a:p>
            <a:pPr marL="0" indent="0" algn="ctr">
              <a:buNone/>
            </a:pPr>
            <a:r>
              <a:rPr lang="en-GB" sz="1400" dirty="0">
                <a:latin typeface="Comic Sans MS" pitchFamily="66" charset="0"/>
                <a:sym typeface="Wingdings" pitchFamily="2" charset="2"/>
              </a:rPr>
              <a:t> </a:t>
            </a:r>
            <a:r>
              <a:rPr lang="en-GB" sz="1400" dirty="0">
                <a:latin typeface="Comic Sans MS" pitchFamily="66" charset="0"/>
              </a:rPr>
              <a:t>Follow the same process, just using algebra instead of numbers</a:t>
            </a:r>
          </a:p>
        </p:txBody>
      </p:sp>
      <p:sp>
        <p:nvSpPr>
          <p:cNvPr id="4" name="TextBox 3"/>
          <p:cNvSpPr txBox="1"/>
          <p:nvPr/>
        </p:nvSpPr>
        <p:spPr>
          <a:xfrm>
            <a:off x="8695641" y="6519446"/>
            <a:ext cx="457176" cy="338554"/>
          </a:xfrm>
          <a:prstGeom prst="rect">
            <a:avLst/>
          </a:prstGeom>
          <a:noFill/>
        </p:spPr>
        <p:txBody>
          <a:bodyPr wrap="none" rtlCol="0">
            <a:spAutoFit/>
          </a:bodyPr>
          <a:lstStyle/>
          <a:p>
            <a:pPr algn="ctr"/>
            <a:r>
              <a:rPr lang="en-GB" sz="1600" dirty="0">
                <a:latin typeface="Comic Sans MS" pitchFamily="66" charset="0"/>
              </a:rPr>
              <a:t>4D</a:t>
            </a:r>
          </a:p>
        </p:txBody>
      </p:sp>
      <p:cxnSp>
        <p:nvCxnSpPr>
          <p:cNvPr id="11" name="Straight Connector 10"/>
          <p:cNvCxnSpPr/>
          <p:nvPr/>
        </p:nvCxnSpPr>
        <p:spPr>
          <a:xfrm>
            <a:off x="3962400" y="16002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962400" y="19050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962400" y="1600200"/>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14" name="TextBox 13"/>
          <p:cNvSpPr txBox="1"/>
          <p:nvPr/>
        </p:nvSpPr>
        <p:spPr>
          <a:xfrm>
            <a:off x="5486400" y="1600200"/>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15" name="Straight Connector 14"/>
          <p:cNvCxnSpPr/>
          <p:nvPr/>
        </p:nvCxnSpPr>
        <p:spPr>
          <a:xfrm>
            <a:off x="5486400" y="16002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010400" y="16002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486400" y="16002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962400" y="16002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41910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49530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57150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4770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3" name="Straight Arrow Connector 22"/>
          <p:cNvCxnSpPr/>
          <p:nvPr/>
        </p:nvCxnSpPr>
        <p:spPr>
          <a:xfrm>
            <a:off x="41148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199015" y="1905000"/>
            <a:ext cx="277640" cy="307777"/>
          </a:xfrm>
          <a:prstGeom prst="rect">
            <a:avLst/>
          </a:prstGeom>
          <a:noFill/>
        </p:spPr>
        <p:txBody>
          <a:bodyPr wrap="none" rtlCol="0">
            <a:spAutoFit/>
          </a:bodyPr>
          <a:lstStyle/>
          <a:p>
            <a:pPr algn="ctr"/>
            <a:r>
              <a:rPr lang="en-GB" sz="1400" dirty="0">
                <a:latin typeface="Comic Sans MS" pitchFamily="66" charset="0"/>
              </a:rPr>
              <a:t>u</a:t>
            </a:r>
          </a:p>
        </p:txBody>
      </p:sp>
      <p:cxnSp>
        <p:nvCxnSpPr>
          <p:cNvPr id="25" name="Straight Arrow Connector 24"/>
          <p:cNvCxnSpPr/>
          <p:nvPr/>
        </p:nvCxnSpPr>
        <p:spPr>
          <a:xfrm>
            <a:off x="64008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6469786" y="1905000"/>
            <a:ext cx="308098" cy="307777"/>
          </a:xfrm>
          <a:prstGeom prst="rect">
            <a:avLst/>
          </a:prstGeom>
          <a:noFill/>
        </p:spPr>
        <p:txBody>
          <a:bodyPr wrap="none" rtlCol="0">
            <a:spAutoFit/>
          </a:bodyPr>
          <a:lstStyle/>
          <a:p>
            <a:pPr algn="ctr"/>
            <a:r>
              <a:rPr lang="en-GB" sz="1400" dirty="0">
                <a:latin typeface="Comic Sans MS" pitchFamily="66" charset="0"/>
              </a:rPr>
              <a:t>w</a:t>
            </a:r>
            <a:endParaRPr lang="en-GB" sz="1400" baseline="-25000" dirty="0">
              <a:latin typeface="Comic Sans MS" pitchFamily="66" charset="0"/>
            </a:endParaRPr>
          </a:p>
        </p:txBody>
      </p:sp>
      <p:cxnSp>
        <p:nvCxnSpPr>
          <p:cNvPr id="27" name="Straight Connector 26"/>
          <p:cNvCxnSpPr/>
          <p:nvPr/>
        </p:nvCxnSpPr>
        <p:spPr>
          <a:xfrm>
            <a:off x="3962400" y="28956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114800" y="2286000"/>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29" name="TextBox 28"/>
          <p:cNvSpPr txBox="1"/>
          <p:nvPr/>
        </p:nvSpPr>
        <p:spPr>
          <a:xfrm>
            <a:off x="5638800" y="2286000"/>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30" name="TextBox 29"/>
          <p:cNvSpPr txBox="1"/>
          <p:nvPr/>
        </p:nvSpPr>
        <p:spPr>
          <a:xfrm>
            <a:off x="4876800" y="2286000"/>
            <a:ext cx="457200" cy="307777"/>
          </a:xfrm>
          <a:prstGeom prst="rect">
            <a:avLst/>
          </a:prstGeom>
          <a:noFill/>
        </p:spPr>
        <p:txBody>
          <a:bodyPr wrap="square" rtlCol="0">
            <a:spAutoFit/>
          </a:bodyPr>
          <a:lstStyle/>
          <a:p>
            <a:pPr algn="ctr"/>
            <a:r>
              <a:rPr lang="en-GB" sz="1400" dirty="0">
                <a:latin typeface="Comic Sans MS" pitchFamily="66" charset="0"/>
              </a:rPr>
              <a:t>Q</a:t>
            </a:r>
          </a:p>
        </p:txBody>
      </p:sp>
      <p:sp>
        <p:nvSpPr>
          <p:cNvPr id="31" name="TextBox 30"/>
          <p:cNvSpPr txBox="1"/>
          <p:nvPr/>
        </p:nvSpPr>
        <p:spPr>
          <a:xfrm>
            <a:off x="6400800" y="2286000"/>
            <a:ext cx="457200" cy="307777"/>
          </a:xfrm>
          <a:prstGeom prst="rect">
            <a:avLst/>
          </a:prstGeom>
          <a:noFill/>
        </p:spPr>
        <p:txBody>
          <a:bodyPr wrap="square" rtlCol="0">
            <a:spAutoFit/>
          </a:bodyPr>
          <a:lstStyle/>
          <a:p>
            <a:pPr algn="ctr"/>
            <a:r>
              <a:rPr lang="en-GB" sz="1400" dirty="0">
                <a:latin typeface="Comic Sans MS" pitchFamily="66" charset="0"/>
              </a:rPr>
              <a:t>Q</a:t>
            </a:r>
          </a:p>
        </p:txBody>
      </p:sp>
      <p:cxnSp>
        <p:nvCxnSpPr>
          <p:cNvPr id="32" name="Straight Arrow Connector 31"/>
          <p:cNvCxnSpPr/>
          <p:nvPr/>
        </p:nvCxnSpPr>
        <p:spPr>
          <a:xfrm flipH="1">
            <a:off x="48768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4906513" y="1905000"/>
            <a:ext cx="386644" cy="307777"/>
          </a:xfrm>
          <a:prstGeom prst="rect">
            <a:avLst/>
          </a:prstGeom>
          <a:noFill/>
        </p:spPr>
        <p:txBody>
          <a:bodyPr wrap="none" rtlCol="0">
            <a:spAutoFit/>
          </a:bodyPr>
          <a:lstStyle/>
          <a:p>
            <a:pPr algn="ctr"/>
            <a:r>
              <a:rPr lang="en-GB" sz="1400" dirty="0">
                <a:latin typeface="Comic Sans MS" pitchFamily="66" charset="0"/>
              </a:rPr>
              <a:t>2u</a:t>
            </a:r>
          </a:p>
        </p:txBody>
      </p:sp>
      <p:cxnSp>
        <p:nvCxnSpPr>
          <p:cNvPr id="34" name="Straight Arrow Connector 33"/>
          <p:cNvCxnSpPr/>
          <p:nvPr/>
        </p:nvCxnSpPr>
        <p:spPr>
          <a:xfrm>
            <a:off x="56388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5723816" y="1905000"/>
            <a:ext cx="276038" cy="307777"/>
          </a:xfrm>
          <a:prstGeom prst="rect">
            <a:avLst/>
          </a:prstGeom>
          <a:noFill/>
        </p:spPr>
        <p:txBody>
          <a:bodyPr wrap="none" rtlCol="0">
            <a:spAutoFit/>
          </a:bodyPr>
          <a:lstStyle/>
          <a:p>
            <a:pPr algn="ctr"/>
            <a:r>
              <a:rPr lang="en-GB" sz="1400" dirty="0">
                <a:latin typeface="Comic Sans MS" pitchFamily="66" charset="0"/>
              </a:rPr>
              <a:t>v</a:t>
            </a:r>
            <a:endParaRPr lang="en-GB" sz="1400" baseline="-25000" dirty="0">
              <a:latin typeface="Comic Sans MS" pitchFamily="66" charset="0"/>
            </a:endParaRPr>
          </a:p>
        </p:txBody>
      </p:sp>
      <p:sp>
        <p:nvSpPr>
          <p:cNvPr id="36" name="TextBox 35"/>
          <p:cNvSpPr txBox="1"/>
          <p:nvPr/>
        </p:nvSpPr>
        <p:spPr>
          <a:xfrm>
            <a:off x="4125162" y="2590800"/>
            <a:ext cx="433132" cy="307777"/>
          </a:xfrm>
          <a:prstGeom prst="rect">
            <a:avLst/>
          </a:prstGeom>
          <a:noFill/>
        </p:spPr>
        <p:txBody>
          <a:bodyPr wrap="none" rtlCol="0">
            <a:spAutoFit/>
          </a:bodyPr>
          <a:lstStyle/>
          <a:p>
            <a:pPr algn="ctr"/>
            <a:r>
              <a:rPr lang="en-GB" sz="1400" dirty="0">
                <a:latin typeface="Comic Sans MS" pitchFamily="66" charset="0"/>
              </a:rPr>
              <a:t>3m</a:t>
            </a:r>
          </a:p>
        </p:txBody>
      </p:sp>
      <p:sp>
        <p:nvSpPr>
          <p:cNvPr id="37" name="TextBox 36"/>
          <p:cNvSpPr txBox="1"/>
          <p:nvPr/>
        </p:nvSpPr>
        <p:spPr>
          <a:xfrm>
            <a:off x="5649162" y="2590800"/>
            <a:ext cx="433132" cy="307777"/>
          </a:xfrm>
          <a:prstGeom prst="rect">
            <a:avLst/>
          </a:prstGeom>
          <a:noFill/>
        </p:spPr>
        <p:txBody>
          <a:bodyPr wrap="none" rtlCol="0">
            <a:spAutoFit/>
          </a:bodyPr>
          <a:lstStyle/>
          <a:p>
            <a:pPr algn="ctr"/>
            <a:r>
              <a:rPr lang="en-GB" sz="1400" dirty="0">
                <a:latin typeface="Comic Sans MS" pitchFamily="66" charset="0"/>
              </a:rPr>
              <a:t>3m</a:t>
            </a:r>
          </a:p>
        </p:txBody>
      </p:sp>
      <p:sp>
        <p:nvSpPr>
          <p:cNvPr id="38" name="TextBox 37"/>
          <p:cNvSpPr txBox="1"/>
          <p:nvPr/>
        </p:nvSpPr>
        <p:spPr>
          <a:xfrm>
            <a:off x="4941664" y="2590800"/>
            <a:ext cx="324128" cy="307777"/>
          </a:xfrm>
          <a:prstGeom prst="rect">
            <a:avLst/>
          </a:prstGeom>
          <a:noFill/>
        </p:spPr>
        <p:txBody>
          <a:bodyPr wrap="none" rtlCol="0">
            <a:spAutoFit/>
          </a:bodyPr>
          <a:lstStyle/>
          <a:p>
            <a:pPr algn="ctr"/>
            <a:r>
              <a:rPr lang="en-GB" sz="1400" dirty="0">
                <a:latin typeface="Comic Sans MS" pitchFamily="66" charset="0"/>
              </a:rPr>
              <a:t>m</a:t>
            </a:r>
          </a:p>
        </p:txBody>
      </p:sp>
      <p:sp>
        <p:nvSpPr>
          <p:cNvPr id="39" name="TextBox 38"/>
          <p:cNvSpPr txBox="1"/>
          <p:nvPr/>
        </p:nvSpPr>
        <p:spPr>
          <a:xfrm>
            <a:off x="6465664" y="2590800"/>
            <a:ext cx="324128" cy="307777"/>
          </a:xfrm>
          <a:prstGeom prst="rect">
            <a:avLst/>
          </a:prstGeom>
          <a:noFill/>
        </p:spPr>
        <p:txBody>
          <a:bodyPr wrap="none" rtlCol="0">
            <a:spAutoFit/>
          </a:bodyPr>
          <a:lstStyle/>
          <a:p>
            <a:pPr algn="ctr"/>
            <a:r>
              <a:rPr lang="en-GB" sz="1400" dirty="0">
                <a:latin typeface="Comic Sans MS" pitchFamily="66" charset="0"/>
              </a:rPr>
              <a:t>m</a:t>
            </a:r>
          </a:p>
        </p:txBody>
      </p:sp>
      <mc:AlternateContent xmlns:mc="http://schemas.openxmlformats.org/markup-compatibility/2006" xmlns:a14="http://schemas.microsoft.com/office/drawing/2010/main">
        <mc:Choice Requires="a14">
          <p:sp>
            <p:nvSpPr>
              <p:cNvPr id="50" name="TextBox 49"/>
              <p:cNvSpPr txBox="1"/>
              <p:nvPr/>
            </p:nvSpPr>
            <p:spPr>
              <a:xfrm>
                <a:off x="7239000" y="1524000"/>
                <a:ext cx="1358577"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3</m:t>
                      </m:r>
                      <m:r>
                        <a:rPr lang="en-GB" sz="1600" b="0" i="1" smtClean="0">
                          <a:solidFill>
                            <a:srgbClr val="FF0000"/>
                          </a:solidFill>
                          <a:latin typeface="Cambria Math"/>
                        </a:rPr>
                        <m:t>𝑢𝑒</m:t>
                      </m:r>
                      <m:r>
                        <a:rPr lang="en-GB" sz="1600" b="0" i="1" smtClean="0">
                          <a:solidFill>
                            <a:srgbClr val="FF0000"/>
                          </a:solidFill>
                          <a:latin typeface="Cambria Math"/>
                        </a:rPr>
                        <m:t>=</m:t>
                      </m:r>
                      <m:r>
                        <a:rPr lang="en-GB" sz="1600" b="0" i="1" smtClean="0">
                          <a:solidFill>
                            <a:srgbClr val="FF0000"/>
                          </a:solidFill>
                          <a:latin typeface="Cambria Math"/>
                        </a:rPr>
                        <m:t>𝑤</m:t>
                      </m:r>
                      <m:r>
                        <a:rPr lang="en-GB" sz="1600" b="0" i="1" smtClean="0">
                          <a:solidFill>
                            <a:srgbClr val="FF0000"/>
                          </a:solidFill>
                          <a:latin typeface="Cambria Math"/>
                        </a:rPr>
                        <m:t>−</m:t>
                      </m:r>
                      <m:r>
                        <a:rPr lang="en-GB" sz="1600" b="0" i="1" smtClean="0">
                          <a:solidFill>
                            <a:srgbClr val="FF0000"/>
                          </a:solidFill>
                          <a:latin typeface="Cambria Math"/>
                        </a:rPr>
                        <m:t>𝑣</m:t>
                      </m:r>
                    </m:oMath>
                  </m:oMathPara>
                </a14:m>
                <a:endParaRPr lang="en-GB" sz="1600" dirty="0">
                  <a:solidFill>
                    <a:srgbClr val="FF0000"/>
                  </a:solidFill>
                </a:endParaRPr>
              </a:p>
            </p:txBody>
          </p:sp>
        </mc:Choice>
        <mc:Fallback xmlns="">
          <p:sp>
            <p:nvSpPr>
              <p:cNvPr id="50" name="TextBox 49"/>
              <p:cNvSpPr txBox="1">
                <a:spLocks noRot="1" noChangeAspect="1" noMove="1" noResize="1" noEditPoints="1" noAdjustHandles="1" noChangeArrowheads="1" noChangeShapeType="1" noTextEdit="1"/>
              </p:cNvSpPr>
              <p:nvPr/>
            </p:nvSpPr>
            <p:spPr>
              <a:xfrm>
                <a:off x="7239000" y="1524000"/>
                <a:ext cx="1358577" cy="338554"/>
              </a:xfrm>
              <a:prstGeom prst="rect">
                <a:avLst/>
              </a:prstGeom>
              <a:blipFill rotWithShape="1">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1" name="TextBox 50"/>
              <p:cNvSpPr txBox="1"/>
              <p:nvPr/>
            </p:nvSpPr>
            <p:spPr>
              <a:xfrm>
                <a:off x="4495800" y="3124200"/>
                <a:ext cx="2581924"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i="1" smtClean="0">
                              <a:latin typeface="Cambria Math" panose="02040503050406030204" pitchFamily="18" charset="0"/>
                            </a:rPr>
                          </m:ctrlPr>
                        </m:sSubPr>
                        <m:e>
                          <m:r>
                            <a:rPr lang="en-GB" sz="1400" b="0" i="1" smtClean="0">
                              <a:latin typeface="Cambria Math"/>
                            </a:rPr>
                            <m:t>𝑚</m:t>
                          </m:r>
                        </m:e>
                        <m:sub>
                          <m:r>
                            <a:rPr lang="en-GB" sz="1400" b="0" i="1" smtClean="0">
                              <a:latin typeface="Cambria Math"/>
                            </a:rPr>
                            <m:t>1</m:t>
                          </m:r>
                        </m:sub>
                      </m:sSub>
                      <m:sSub>
                        <m:sSubPr>
                          <m:ctrlPr>
                            <a:rPr lang="en-GB" sz="1400" i="1" smtClean="0">
                              <a:latin typeface="Cambria Math" panose="02040503050406030204" pitchFamily="18" charset="0"/>
                            </a:rPr>
                          </m:ctrlPr>
                        </m:sSubPr>
                        <m:e>
                          <m:r>
                            <a:rPr lang="en-GB" sz="1400" b="1" i="1" smtClean="0">
                              <a:latin typeface="Cambria Math"/>
                            </a:rPr>
                            <m:t>𝒖</m:t>
                          </m:r>
                        </m:e>
                        <m:sub>
                          <m:r>
                            <a:rPr lang="en-GB" sz="1400" b="0" i="1" smtClean="0">
                              <a:latin typeface="Cambria Math"/>
                            </a:rPr>
                            <m:t>1</m:t>
                          </m:r>
                        </m:sub>
                      </m:sSub>
                      <m:r>
                        <a:rPr lang="en-GB" sz="1400" b="0" i="1" smtClean="0">
                          <a:latin typeface="Cambria Math"/>
                        </a:rPr>
                        <m:t>+</m:t>
                      </m:r>
                      <m:sSub>
                        <m:sSubPr>
                          <m:ctrlPr>
                            <a:rPr lang="en-GB" sz="1400" b="0" i="1" smtClean="0">
                              <a:latin typeface="Cambria Math" panose="02040503050406030204" pitchFamily="18" charset="0"/>
                            </a:rPr>
                          </m:ctrlPr>
                        </m:sSubPr>
                        <m:e>
                          <m:r>
                            <a:rPr lang="en-GB" sz="1400" b="0" i="1" smtClean="0">
                              <a:latin typeface="Cambria Math"/>
                            </a:rPr>
                            <m:t>𝑚</m:t>
                          </m:r>
                        </m:e>
                        <m:sub>
                          <m:r>
                            <a:rPr lang="en-GB" sz="1400" b="0" i="1" smtClean="0">
                              <a:latin typeface="Cambria Math"/>
                            </a:rPr>
                            <m:t>2</m:t>
                          </m:r>
                        </m:sub>
                      </m:sSub>
                      <m:sSub>
                        <m:sSubPr>
                          <m:ctrlPr>
                            <a:rPr lang="en-GB" sz="1400" b="0" i="1" smtClean="0">
                              <a:latin typeface="Cambria Math" panose="02040503050406030204" pitchFamily="18" charset="0"/>
                            </a:rPr>
                          </m:ctrlPr>
                        </m:sSubPr>
                        <m:e>
                          <m:r>
                            <a:rPr lang="en-GB" sz="1400" b="1" i="1" smtClean="0">
                              <a:latin typeface="Cambria Math"/>
                            </a:rPr>
                            <m:t>𝒖</m:t>
                          </m:r>
                        </m:e>
                        <m:sub>
                          <m:r>
                            <a:rPr lang="en-GB" sz="1400" b="0" i="1" smtClean="0">
                              <a:latin typeface="Cambria Math"/>
                            </a:rPr>
                            <m:t>2</m:t>
                          </m:r>
                        </m:sub>
                      </m:sSub>
                      <m:r>
                        <a:rPr lang="en-GB" sz="1400" b="0" i="1" smtClean="0">
                          <a:latin typeface="Cambria Math"/>
                        </a:rPr>
                        <m:t>=</m:t>
                      </m:r>
                      <m:sSub>
                        <m:sSubPr>
                          <m:ctrlPr>
                            <a:rPr lang="en-GB" sz="1400" b="0" i="1" smtClean="0">
                              <a:latin typeface="Cambria Math" panose="02040503050406030204" pitchFamily="18" charset="0"/>
                            </a:rPr>
                          </m:ctrlPr>
                        </m:sSubPr>
                        <m:e>
                          <m:r>
                            <a:rPr lang="en-GB" sz="1400" b="0" i="1" smtClean="0">
                              <a:latin typeface="Cambria Math"/>
                            </a:rPr>
                            <m:t>𝑚</m:t>
                          </m:r>
                        </m:e>
                        <m:sub>
                          <m:r>
                            <a:rPr lang="en-GB" sz="1400" b="0" i="1" smtClean="0">
                              <a:latin typeface="Cambria Math"/>
                            </a:rPr>
                            <m:t>1</m:t>
                          </m:r>
                        </m:sub>
                      </m:sSub>
                      <m:sSub>
                        <m:sSubPr>
                          <m:ctrlPr>
                            <a:rPr lang="en-GB" sz="1400" b="0" i="1" smtClean="0">
                              <a:latin typeface="Cambria Math" panose="02040503050406030204" pitchFamily="18" charset="0"/>
                            </a:rPr>
                          </m:ctrlPr>
                        </m:sSubPr>
                        <m:e>
                          <m:r>
                            <a:rPr lang="en-GB" sz="1400" b="1" i="1" smtClean="0">
                              <a:latin typeface="Cambria Math"/>
                            </a:rPr>
                            <m:t>𝒗</m:t>
                          </m:r>
                        </m:e>
                        <m:sub>
                          <m:r>
                            <a:rPr lang="en-GB" sz="1400" b="0" i="1" smtClean="0">
                              <a:latin typeface="Cambria Math"/>
                            </a:rPr>
                            <m:t>1</m:t>
                          </m:r>
                        </m:sub>
                      </m:sSub>
                      <m:r>
                        <a:rPr lang="en-GB" sz="1400" b="0" i="1" smtClean="0">
                          <a:latin typeface="Cambria Math"/>
                        </a:rPr>
                        <m:t>+</m:t>
                      </m:r>
                      <m:sSub>
                        <m:sSubPr>
                          <m:ctrlPr>
                            <a:rPr lang="en-GB" sz="1400" b="0" i="1" smtClean="0">
                              <a:latin typeface="Cambria Math" panose="02040503050406030204" pitchFamily="18" charset="0"/>
                            </a:rPr>
                          </m:ctrlPr>
                        </m:sSubPr>
                        <m:e>
                          <m:r>
                            <a:rPr lang="en-GB" sz="1400" b="0" i="1" smtClean="0">
                              <a:latin typeface="Cambria Math"/>
                            </a:rPr>
                            <m:t>𝑚</m:t>
                          </m:r>
                        </m:e>
                        <m:sub>
                          <m:r>
                            <a:rPr lang="en-GB" sz="1400" b="0" i="1" smtClean="0">
                              <a:latin typeface="Cambria Math"/>
                            </a:rPr>
                            <m:t>2</m:t>
                          </m:r>
                        </m:sub>
                      </m:sSub>
                      <m:sSub>
                        <m:sSubPr>
                          <m:ctrlPr>
                            <a:rPr lang="en-GB" sz="1400" b="0" i="1" smtClean="0">
                              <a:latin typeface="Cambria Math" panose="02040503050406030204" pitchFamily="18" charset="0"/>
                            </a:rPr>
                          </m:ctrlPr>
                        </m:sSubPr>
                        <m:e>
                          <m:r>
                            <a:rPr lang="en-GB" sz="1400" b="1" i="1" smtClean="0">
                              <a:latin typeface="Cambria Math"/>
                            </a:rPr>
                            <m:t>𝒗</m:t>
                          </m:r>
                        </m:e>
                        <m:sub>
                          <m:r>
                            <a:rPr lang="en-GB" sz="1400" b="0" i="1" smtClean="0">
                              <a:latin typeface="Cambria Math"/>
                            </a:rPr>
                            <m:t>2</m:t>
                          </m:r>
                        </m:sub>
                      </m:sSub>
                    </m:oMath>
                  </m:oMathPara>
                </a14:m>
                <a:endParaRPr lang="en-GB" sz="1400" dirty="0"/>
              </a:p>
            </p:txBody>
          </p:sp>
        </mc:Choice>
        <mc:Fallback xmlns="">
          <p:sp>
            <p:nvSpPr>
              <p:cNvPr id="51" name="TextBox 50"/>
              <p:cNvSpPr txBox="1">
                <a:spLocks noRot="1" noChangeAspect="1" noMove="1" noResize="1" noEditPoints="1" noAdjustHandles="1" noChangeArrowheads="1" noChangeShapeType="1" noTextEdit="1"/>
              </p:cNvSpPr>
              <p:nvPr/>
            </p:nvSpPr>
            <p:spPr>
              <a:xfrm>
                <a:off x="4495800" y="3124200"/>
                <a:ext cx="2581924" cy="307777"/>
              </a:xfrm>
              <a:prstGeom prst="rect">
                <a:avLst/>
              </a:prstGeom>
              <a:blipFill rotWithShape="1">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2" name="TextBox 51"/>
              <p:cNvSpPr txBox="1"/>
              <p:nvPr/>
            </p:nvSpPr>
            <p:spPr>
              <a:xfrm>
                <a:off x="3886200" y="3657600"/>
                <a:ext cx="354013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i="1" smtClean="0">
                          <a:latin typeface="Cambria Math"/>
                        </a:rPr>
                        <m:t>(</m:t>
                      </m:r>
                      <m:r>
                        <a:rPr lang="en-GB" sz="1400" b="0" i="1" smtClean="0">
                          <a:latin typeface="Cambria Math"/>
                        </a:rPr>
                        <m:t>3</m:t>
                      </m:r>
                      <m:r>
                        <a:rPr lang="en-GB" sz="1400" b="0" i="1" smtClean="0">
                          <a:latin typeface="Cambria Math"/>
                        </a:rPr>
                        <m:t>𝑚</m:t>
                      </m:r>
                      <m:r>
                        <a:rPr lang="en-GB" sz="1400" b="0" i="1" smtClean="0">
                          <a:latin typeface="Cambria Math"/>
                        </a:rPr>
                        <m:t>)(</m:t>
                      </m:r>
                      <m:r>
                        <a:rPr lang="en-GB" sz="1400" b="0" i="1" smtClean="0">
                          <a:latin typeface="Cambria Math"/>
                        </a:rPr>
                        <m:t>𝑢</m:t>
                      </m:r>
                      <m:r>
                        <a:rPr lang="en-GB" sz="1400" b="0" i="1" smtClean="0">
                          <a:latin typeface="Cambria Math"/>
                        </a:rPr>
                        <m:t>)+(</m:t>
                      </m:r>
                      <m:r>
                        <a:rPr lang="en-GB" sz="1400" b="0" i="1" smtClean="0">
                          <a:latin typeface="Cambria Math"/>
                        </a:rPr>
                        <m:t>𝑚</m:t>
                      </m:r>
                      <m:r>
                        <a:rPr lang="en-GB" sz="1400" b="0" i="1" smtClean="0">
                          <a:latin typeface="Cambria Math"/>
                        </a:rPr>
                        <m:t>)(−2</m:t>
                      </m:r>
                      <m:r>
                        <a:rPr lang="en-GB" sz="1400" b="0" i="1" smtClean="0">
                          <a:latin typeface="Cambria Math"/>
                        </a:rPr>
                        <m:t>𝑢</m:t>
                      </m:r>
                      <m:r>
                        <a:rPr lang="en-GB" sz="1400" b="0" i="1" smtClean="0">
                          <a:latin typeface="Cambria Math"/>
                        </a:rPr>
                        <m:t>)=(3</m:t>
                      </m:r>
                      <m:r>
                        <a:rPr lang="en-GB" sz="1400" b="0" i="1" smtClean="0">
                          <a:latin typeface="Cambria Math"/>
                        </a:rPr>
                        <m:t>𝑚</m:t>
                      </m:r>
                      <m:r>
                        <a:rPr lang="en-GB" sz="1400" b="0" i="1" smtClean="0">
                          <a:latin typeface="Cambria Math"/>
                        </a:rPr>
                        <m:t>)(</m:t>
                      </m:r>
                      <m:r>
                        <a:rPr lang="en-GB" sz="1400" b="0" i="1" smtClean="0">
                          <a:latin typeface="Cambria Math"/>
                        </a:rPr>
                        <m:t>𝑣</m:t>
                      </m:r>
                      <m:r>
                        <a:rPr lang="en-GB" sz="1400" b="0" i="1" smtClean="0">
                          <a:latin typeface="Cambria Math"/>
                        </a:rPr>
                        <m:t>)+(</m:t>
                      </m:r>
                      <m:r>
                        <a:rPr lang="en-GB" sz="1400" b="0" i="1" smtClean="0">
                          <a:latin typeface="Cambria Math"/>
                        </a:rPr>
                        <m:t>𝑚</m:t>
                      </m:r>
                      <m:r>
                        <a:rPr lang="en-GB" sz="1400" b="0" i="1" smtClean="0">
                          <a:latin typeface="Cambria Math"/>
                        </a:rPr>
                        <m:t>)(</m:t>
                      </m:r>
                      <m:r>
                        <a:rPr lang="en-GB" sz="1400" b="0" i="1" smtClean="0">
                          <a:latin typeface="Cambria Math"/>
                        </a:rPr>
                        <m:t>𝑤</m:t>
                      </m:r>
                      <m:r>
                        <a:rPr lang="en-GB" sz="1400" b="0" i="1" smtClean="0">
                          <a:latin typeface="Cambria Math"/>
                        </a:rPr>
                        <m:t>)</m:t>
                      </m:r>
                    </m:oMath>
                  </m:oMathPara>
                </a14:m>
                <a:endParaRPr lang="en-GB" sz="1400" dirty="0"/>
              </a:p>
            </p:txBody>
          </p:sp>
        </mc:Choice>
        <mc:Fallback xmlns="">
          <p:sp>
            <p:nvSpPr>
              <p:cNvPr id="52" name="TextBox 51"/>
              <p:cNvSpPr txBox="1">
                <a:spLocks noRot="1" noChangeAspect="1" noMove="1" noResize="1" noEditPoints="1" noAdjustHandles="1" noChangeArrowheads="1" noChangeShapeType="1" noTextEdit="1"/>
              </p:cNvSpPr>
              <p:nvPr/>
            </p:nvSpPr>
            <p:spPr>
              <a:xfrm>
                <a:off x="3886200" y="3657600"/>
                <a:ext cx="3540136" cy="307777"/>
              </a:xfrm>
              <a:prstGeom prst="rect">
                <a:avLst/>
              </a:prstGeom>
              <a:blipFill rotWithShape="1">
                <a:blip r:embed="rId11"/>
                <a:stretch>
                  <a:fillRect b="-8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3" name="TextBox 52"/>
              <p:cNvSpPr txBox="1"/>
              <p:nvPr/>
            </p:nvSpPr>
            <p:spPr>
              <a:xfrm>
                <a:off x="4572000" y="4191000"/>
                <a:ext cx="2244525"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i="1" smtClean="0">
                          <a:latin typeface="Cambria Math"/>
                        </a:rPr>
                        <m:t>3</m:t>
                      </m:r>
                      <m:r>
                        <a:rPr lang="en-GB" sz="1400" b="0" i="1" smtClean="0">
                          <a:latin typeface="Cambria Math"/>
                        </a:rPr>
                        <m:t>𝑚𝑢</m:t>
                      </m:r>
                      <m:r>
                        <a:rPr lang="en-GB" sz="1400" b="0" i="1" smtClean="0">
                          <a:latin typeface="Cambria Math"/>
                        </a:rPr>
                        <m:t>−2</m:t>
                      </m:r>
                      <m:r>
                        <a:rPr lang="en-GB" sz="1400" b="0" i="1" smtClean="0">
                          <a:latin typeface="Cambria Math"/>
                        </a:rPr>
                        <m:t>𝑚𝑢</m:t>
                      </m:r>
                      <m:r>
                        <a:rPr lang="en-GB" sz="1400" b="0" i="1" smtClean="0">
                          <a:latin typeface="Cambria Math"/>
                        </a:rPr>
                        <m:t>=3</m:t>
                      </m:r>
                      <m:r>
                        <a:rPr lang="en-GB" sz="1400" b="0" i="1" smtClean="0">
                          <a:latin typeface="Cambria Math"/>
                        </a:rPr>
                        <m:t>𝑚𝑣</m:t>
                      </m:r>
                      <m:r>
                        <a:rPr lang="en-GB" sz="1400" b="0" i="1" smtClean="0">
                          <a:latin typeface="Cambria Math"/>
                        </a:rPr>
                        <m:t>+</m:t>
                      </m:r>
                      <m:r>
                        <a:rPr lang="en-GB" sz="1400" b="0" i="1" smtClean="0">
                          <a:latin typeface="Cambria Math"/>
                        </a:rPr>
                        <m:t>𝑚𝑤</m:t>
                      </m:r>
                    </m:oMath>
                  </m:oMathPara>
                </a14:m>
                <a:endParaRPr lang="en-GB" sz="1400" dirty="0"/>
              </a:p>
            </p:txBody>
          </p:sp>
        </mc:Choice>
        <mc:Fallback xmlns="">
          <p:sp>
            <p:nvSpPr>
              <p:cNvPr id="53" name="TextBox 52"/>
              <p:cNvSpPr txBox="1">
                <a:spLocks noRot="1" noChangeAspect="1" noMove="1" noResize="1" noEditPoints="1" noAdjustHandles="1" noChangeArrowheads="1" noChangeShapeType="1" noTextEdit="1"/>
              </p:cNvSpPr>
              <p:nvPr/>
            </p:nvSpPr>
            <p:spPr>
              <a:xfrm>
                <a:off x="4572000" y="4191000"/>
                <a:ext cx="2244525" cy="307777"/>
              </a:xfrm>
              <a:prstGeom prst="rect">
                <a:avLst/>
              </a:prstGeom>
              <a:blipFill rotWithShape="1">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4" name="TextBox 53"/>
              <p:cNvSpPr txBox="1"/>
              <p:nvPr/>
            </p:nvSpPr>
            <p:spPr>
              <a:xfrm>
                <a:off x="5257800" y="4724400"/>
                <a:ext cx="1573508"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𝑚𝑢</m:t>
                      </m:r>
                      <m:r>
                        <a:rPr lang="en-GB" sz="1400" b="0" i="1" smtClean="0">
                          <a:latin typeface="Cambria Math"/>
                        </a:rPr>
                        <m:t>=3</m:t>
                      </m:r>
                      <m:r>
                        <a:rPr lang="en-GB" sz="1400" b="0" i="1" smtClean="0">
                          <a:latin typeface="Cambria Math"/>
                        </a:rPr>
                        <m:t>𝑚𝑣</m:t>
                      </m:r>
                      <m:r>
                        <a:rPr lang="en-GB" sz="1400" b="0" i="1" smtClean="0">
                          <a:latin typeface="Cambria Math"/>
                        </a:rPr>
                        <m:t>+</m:t>
                      </m:r>
                      <m:r>
                        <a:rPr lang="en-GB" sz="1400" b="0" i="1" smtClean="0">
                          <a:latin typeface="Cambria Math"/>
                        </a:rPr>
                        <m:t>𝑚𝑤</m:t>
                      </m:r>
                    </m:oMath>
                  </m:oMathPara>
                </a14:m>
                <a:endParaRPr lang="en-GB" sz="1400" dirty="0"/>
              </a:p>
            </p:txBody>
          </p:sp>
        </mc:Choice>
        <mc:Fallback xmlns="">
          <p:sp>
            <p:nvSpPr>
              <p:cNvPr id="54" name="TextBox 53"/>
              <p:cNvSpPr txBox="1">
                <a:spLocks noRot="1" noChangeAspect="1" noMove="1" noResize="1" noEditPoints="1" noAdjustHandles="1" noChangeArrowheads="1" noChangeShapeType="1" noTextEdit="1"/>
              </p:cNvSpPr>
              <p:nvPr/>
            </p:nvSpPr>
            <p:spPr>
              <a:xfrm>
                <a:off x="5257800" y="4724400"/>
                <a:ext cx="1573508" cy="307777"/>
              </a:xfrm>
              <a:prstGeom prst="rect">
                <a:avLst/>
              </a:prstGeom>
              <a:blipFill rotWithShape="1">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5" name="TextBox 54"/>
              <p:cNvSpPr txBox="1"/>
              <p:nvPr/>
            </p:nvSpPr>
            <p:spPr>
              <a:xfrm>
                <a:off x="5410200" y="5257800"/>
                <a:ext cx="1121461"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𝑢</m:t>
                      </m:r>
                      <m:r>
                        <a:rPr lang="en-GB" sz="1400" b="0" i="1" smtClean="0">
                          <a:latin typeface="Cambria Math"/>
                        </a:rPr>
                        <m:t>=3</m:t>
                      </m:r>
                      <m:r>
                        <a:rPr lang="en-GB" sz="1400" b="0" i="1" smtClean="0">
                          <a:latin typeface="Cambria Math"/>
                        </a:rPr>
                        <m:t>𝑣</m:t>
                      </m:r>
                      <m:r>
                        <a:rPr lang="en-GB" sz="1400" b="0" i="1" smtClean="0">
                          <a:latin typeface="Cambria Math"/>
                        </a:rPr>
                        <m:t>+</m:t>
                      </m:r>
                      <m:r>
                        <a:rPr lang="en-GB" sz="1400" b="0" i="1" smtClean="0">
                          <a:latin typeface="Cambria Math"/>
                        </a:rPr>
                        <m:t>𝑤</m:t>
                      </m:r>
                    </m:oMath>
                  </m:oMathPara>
                </a14:m>
                <a:endParaRPr lang="en-GB" sz="1400" dirty="0"/>
              </a:p>
            </p:txBody>
          </p:sp>
        </mc:Choice>
        <mc:Fallback xmlns="">
          <p:sp>
            <p:nvSpPr>
              <p:cNvPr id="55" name="TextBox 54"/>
              <p:cNvSpPr txBox="1">
                <a:spLocks noRot="1" noChangeAspect="1" noMove="1" noResize="1" noEditPoints="1" noAdjustHandles="1" noChangeArrowheads="1" noChangeShapeType="1" noTextEdit="1"/>
              </p:cNvSpPr>
              <p:nvPr/>
            </p:nvSpPr>
            <p:spPr>
              <a:xfrm>
                <a:off x="5410200" y="5257800"/>
                <a:ext cx="1121461" cy="307777"/>
              </a:xfrm>
              <a:prstGeom prst="rect">
                <a:avLst/>
              </a:prstGeom>
              <a:blipFill rotWithShape="1">
                <a:blip r:embed="rId14"/>
                <a:stretch>
                  <a:fillRect/>
                </a:stretch>
              </a:blipFill>
            </p:spPr>
            <p:txBody>
              <a:bodyPr/>
              <a:lstStyle/>
              <a:p>
                <a:r>
                  <a:rPr lang="en-GB">
                    <a:noFill/>
                  </a:rPr>
                  <a:t> </a:t>
                </a:r>
              </a:p>
            </p:txBody>
          </p:sp>
        </mc:Fallback>
      </mc:AlternateContent>
      <p:sp>
        <p:nvSpPr>
          <p:cNvPr id="56" name="Arc 55"/>
          <p:cNvSpPr/>
          <p:nvPr/>
        </p:nvSpPr>
        <p:spPr>
          <a:xfrm>
            <a:off x="7239000" y="33528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7" name="TextBox 56"/>
          <p:cNvSpPr txBox="1"/>
          <p:nvPr/>
        </p:nvSpPr>
        <p:spPr>
          <a:xfrm>
            <a:off x="7620000" y="3421117"/>
            <a:ext cx="1350579" cy="307777"/>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baseline="-25000" dirty="0">
              <a:solidFill>
                <a:srgbClr val="FF0000"/>
              </a:solidFill>
              <a:latin typeface="Comic Sans MS" pitchFamily="66" charset="0"/>
            </a:endParaRPr>
          </a:p>
        </p:txBody>
      </p:sp>
      <p:sp>
        <p:nvSpPr>
          <p:cNvPr id="58" name="Arc 57"/>
          <p:cNvSpPr/>
          <p:nvPr/>
        </p:nvSpPr>
        <p:spPr>
          <a:xfrm>
            <a:off x="7239000" y="38862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9" name="Arc 58"/>
          <p:cNvSpPr/>
          <p:nvPr/>
        </p:nvSpPr>
        <p:spPr>
          <a:xfrm>
            <a:off x="6705600" y="44196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0" name="Arc 59"/>
          <p:cNvSpPr/>
          <p:nvPr/>
        </p:nvSpPr>
        <p:spPr>
          <a:xfrm>
            <a:off x="6705600" y="49530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61" name="Straight Connector 60"/>
          <p:cNvCxnSpPr/>
          <p:nvPr/>
        </p:nvCxnSpPr>
        <p:spPr>
          <a:xfrm>
            <a:off x="6411311" y="4897821"/>
            <a:ext cx="152400" cy="0"/>
          </a:xfrm>
          <a:prstGeom prst="line">
            <a:avLst/>
          </a:prstGeom>
          <a:ln w="254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a:off x="5948857" y="4924097"/>
            <a:ext cx="152400" cy="0"/>
          </a:xfrm>
          <a:prstGeom prst="line">
            <a:avLst/>
          </a:prstGeom>
          <a:ln w="254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5344511" y="4903076"/>
            <a:ext cx="152400" cy="0"/>
          </a:xfrm>
          <a:prstGeom prst="line">
            <a:avLst/>
          </a:prstGeom>
          <a:ln w="25400">
            <a:solidFill>
              <a:srgbClr val="0000FF"/>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67" name="TextBox 66"/>
              <p:cNvSpPr txBox="1"/>
              <p:nvPr/>
            </p:nvSpPr>
            <p:spPr>
              <a:xfrm>
                <a:off x="7422931" y="1912883"/>
                <a:ext cx="125669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𝑢</m:t>
                      </m:r>
                      <m:r>
                        <a:rPr lang="en-GB" sz="1600" b="0" i="1" smtClean="0">
                          <a:solidFill>
                            <a:srgbClr val="FF0000"/>
                          </a:solidFill>
                          <a:latin typeface="Cambria Math"/>
                        </a:rPr>
                        <m:t>=3</m:t>
                      </m:r>
                      <m:r>
                        <a:rPr lang="en-GB" sz="1600" b="0" i="1" smtClean="0">
                          <a:solidFill>
                            <a:srgbClr val="FF0000"/>
                          </a:solidFill>
                          <a:latin typeface="Cambria Math"/>
                        </a:rPr>
                        <m:t>𝑣</m:t>
                      </m:r>
                      <m:r>
                        <a:rPr lang="en-GB" sz="1600" b="0" i="1" smtClean="0">
                          <a:solidFill>
                            <a:srgbClr val="FF0000"/>
                          </a:solidFill>
                          <a:latin typeface="Cambria Math"/>
                        </a:rPr>
                        <m:t>+</m:t>
                      </m:r>
                      <m:r>
                        <a:rPr lang="en-GB" sz="1600" b="0" i="1" smtClean="0">
                          <a:solidFill>
                            <a:srgbClr val="FF0000"/>
                          </a:solidFill>
                          <a:latin typeface="Cambria Math"/>
                        </a:rPr>
                        <m:t>𝑤</m:t>
                      </m:r>
                    </m:oMath>
                  </m:oMathPara>
                </a14:m>
                <a:endParaRPr lang="en-GB" sz="1600" dirty="0">
                  <a:solidFill>
                    <a:srgbClr val="FF0000"/>
                  </a:solidFill>
                </a:endParaRPr>
              </a:p>
            </p:txBody>
          </p:sp>
        </mc:Choice>
        <mc:Fallback xmlns="">
          <p:sp>
            <p:nvSpPr>
              <p:cNvPr id="67" name="TextBox 66"/>
              <p:cNvSpPr txBox="1">
                <a:spLocks noRot="1" noChangeAspect="1" noMove="1" noResize="1" noEditPoints="1" noAdjustHandles="1" noChangeArrowheads="1" noChangeShapeType="1" noTextEdit="1"/>
              </p:cNvSpPr>
              <p:nvPr/>
            </p:nvSpPr>
            <p:spPr>
              <a:xfrm>
                <a:off x="7422931" y="1912883"/>
                <a:ext cx="1256691" cy="338554"/>
              </a:xfrm>
              <a:prstGeom prst="rect">
                <a:avLst/>
              </a:prstGeom>
              <a:blipFill rotWithShape="1">
                <a:blip r:embed="rId15"/>
                <a:stretch>
                  <a:fillRect/>
                </a:stretch>
              </a:blipFill>
            </p:spPr>
            <p:txBody>
              <a:bodyPr/>
              <a:lstStyle/>
              <a:p>
                <a:r>
                  <a:rPr lang="en-GB">
                    <a:noFill/>
                  </a:rPr>
                  <a:t> </a:t>
                </a:r>
              </a:p>
            </p:txBody>
          </p:sp>
        </mc:Fallback>
      </mc:AlternateContent>
      <p:sp>
        <p:nvSpPr>
          <p:cNvPr id="68" name="TextBox 67"/>
          <p:cNvSpPr txBox="1"/>
          <p:nvPr/>
        </p:nvSpPr>
        <p:spPr>
          <a:xfrm>
            <a:off x="7662042" y="3957145"/>
            <a:ext cx="1056290" cy="313032"/>
          </a:xfrm>
          <a:prstGeom prst="rect">
            <a:avLst/>
          </a:prstGeom>
          <a:noFill/>
        </p:spPr>
        <p:txBody>
          <a:bodyPr wrap="square" rtlCol="0">
            <a:spAutoFit/>
          </a:bodyPr>
          <a:lstStyle/>
          <a:p>
            <a:pPr algn="ctr"/>
            <a:r>
              <a:rPr lang="en-GB" sz="1400" dirty="0">
                <a:solidFill>
                  <a:srgbClr val="FF0000"/>
                </a:solidFill>
                <a:latin typeface="Comic Sans MS" pitchFamily="66" charset="0"/>
              </a:rPr>
              <a:t>Simplify</a:t>
            </a:r>
            <a:endParaRPr lang="en-GB" sz="1400" b="1" baseline="-25000" dirty="0">
              <a:solidFill>
                <a:srgbClr val="FF0000"/>
              </a:solidFill>
              <a:latin typeface="Comic Sans MS" pitchFamily="66" charset="0"/>
            </a:endParaRPr>
          </a:p>
        </p:txBody>
      </p:sp>
      <p:sp>
        <p:nvSpPr>
          <p:cNvPr id="69" name="TextBox 68"/>
          <p:cNvSpPr txBox="1"/>
          <p:nvPr/>
        </p:nvSpPr>
        <p:spPr>
          <a:xfrm>
            <a:off x="7104993" y="4456386"/>
            <a:ext cx="1282261" cy="307777"/>
          </a:xfrm>
          <a:prstGeom prst="rect">
            <a:avLst/>
          </a:prstGeom>
          <a:noFill/>
        </p:spPr>
        <p:txBody>
          <a:bodyPr wrap="square" rtlCol="0">
            <a:spAutoFit/>
          </a:bodyPr>
          <a:lstStyle/>
          <a:p>
            <a:pPr algn="ctr"/>
            <a:r>
              <a:rPr lang="en-GB" sz="1400" dirty="0">
                <a:solidFill>
                  <a:srgbClr val="FF0000"/>
                </a:solidFill>
                <a:latin typeface="Comic Sans MS" pitchFamily="66" charset="0"/>
              </a:rPr>
              <a:t>Group terms</a:t>
            </a:r>
            <a:endParaRPr lang="en-GB" sz="1400" b="1" baseline="-25000" dirty="0">
              <a:solidFill>
                <a:srgbClr val="FF0000"/>
              </a:solidFill>
              <a:latin typeface="Comic Sans MS" pitchFamily="66" charset="0"/>
            </a:endParaRPr>
          </a:p>
        </p:txBody>
      </p:sp>
      <p:sp>
        <p:nvSpPr>
          <p:cNvPr id="70" name="TextBox 69"/>
          <p:cNvSpPr txBox="1"/>
          <p:nvPr/>
        </p:nvSpPr>
        <p:spPr>
          <a:xfrm>
            <a:off x="7115503" y="5034455"/>
            <a:ext cx="1282261" cy="307777"/>
          </a:xfrm>
          <a:prstGeom prst="rect">
            <a:avLst/>
          </a:prstGeom>
          <a:noFill/>
        </p:spPr>
        <p:txBody>
          <a:bodyPr wrap="square" rtlCol="0">
            <a:spAutoFit/>
          </a:bodyPr>
          <a:lstStyle/>
          <a:p>
            <a:pPr algn="ctr"/>
            <a:r>
              <a:rPr lang="en-GB" sz="1400" dirty="0">
                <a:solidFill>
                  <a:srgbClr val="FF0000"/>
                </a:solidFill>
                <a:latin typeface="Comic Sans MS" pitchFamily="66" charset="0"/>
              </a:rPr>
              <a:t>Divide by m</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63" name="TextBox 62"/>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63" name="TextBox 62"/>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4" name="TextBox 63"/>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64" name="TextBox 63"/>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1" name="TextBox 70"/>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71" name="TextBox 70"/>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2" name="TextBox 71"/>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72" name="TextBox 71"/>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1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3" name="TextBox 72"/>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73" name="TextBox 72"/>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20"/>
                <a:stretch>
                  <a:fillRect b="-3846"/>
                </a:stretch>
              </a:blipFill>
            </p:spPr>
            <p:txBody>
              <a:bodyPr/>
              <a:lstStyle/>
              <a:p>
                <a:r>
                  <a:rPr lang="en-GB">
                    <a:noFill/>
                  </a:rPr>
                  <a:t> </a:t>
                </a:r>
              </a:p>
            </p:txBody>
          </p:sp>
        </mc:Fallback>
      </mc:AlternateContent>
      <p:sp>
        <p:nvSpPr>
          <p:cNvPr id="74" name="TextBox 73"/>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21"/>
              </a:rPr>
              <a:t>Applet for collision demonstrations</a:t>
            </a:r>
            <a:endParaRPr lang="en-GB" sz="1400" dirty="0">
              <a:latin typeface="Comic Sans MS" pitchFamily="66" charset="0"/>
            </a:endParaRPr>
          </a:p>
        </p:txBody>
      </p:sp>
      <p:sp>
        <p:nvSpPr>
          <p:cNvPr id="75"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2193383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1"/>
                                        </p:tgtEl>
                                        <p:attrNameLst>
                                          <p:attrName>style.visibility</p:attrName>
                                        </p:attrNameLst>
                                      </p:cBhvr>
                                      <p:to>
                                        <p:strVal val="visible"/>
                                      </p:to>
                                    </p:set>
                                    <p:animEffect transition="in" filter="blinds(horizontal)">
                                      <p:cBhvr>
                                        <p:cTn id="7" dur="500"/>
                                        <p:tgtEl>
                                          <p:spTgt spid="5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6"/>
                                        </p:tgtEl>
                                        <p:attrNameLst>
                                          <p:attrName>style.visibility</p:attrName>
                                        </p:attrNameLst>
                                      </p:cBhvr>
                                      <p:to>
                                        <p:strVal val="visible"/>
                                      </p:to>
                                    </p:set>
                                    <p:animEffect transition="in" filter="blinds(horizontal)">
                                      <p:cBhvr>
                                        <p:cTn id="12" dur="500"/>
                                        <p:tgtEl>
                                          <p:spTgt spid="5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7"/>
                                        </p:tgtEl>
                                        <p:attrNameLst>
                                          <p:attrName>style.visibility</p:attrName>
                                        </p:attrNameLst>
                                      </p:cBhvr>
                                      <p:to>
                                        <p:strVal val="visible"/>
                                      </p:to>
                                    </p:set>
                                    <p:animEffect transition="in" filter="blinds(horizontal)">
                                      <p:cBhvr>
                                        <p:cTn id="17" dur="500"/>
                                        <p:tgtEl>
                                          <p:spTgt spid="5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2"/>
                                        </p:tgtEl>
                                        <p:attrNameLst>
                                          <p:attrName>style.visibility</p:attrName>
                                        </p:attrNameLst>
                                      </p:cBhvr>
                                      <p:to>
                                        <p:strVal val="visible"/>
                                      </p:to>
                                    </p:set>
                                    <p:animEffect transition="in" filter="blinds(horizontal)">
                                      <p:cBhvr>
                                        <p:cTn id="22" dur="500"/>
                                        <p:tgtEl>
                                          <p:spTgt spid="52"/>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8"/>
                                        </p:tgtEl>
                                        <p:attrNameLst>
                                          <p:attrName>style.visibility</p:attrName>
                                        </p:attrNameLst>
                                      </p:cBhvr>
                                      <p:to>
                                        <p:strVal val="visible"/>
                                      </p:to>
                                    </p:set>
                                    <p:animEffect transition="in" filter="blinds(horizontal)">
                                      <p:cBhvr>
                                        <p:cTn id="27" dur="500"/>
                                        <p:tgtEl>
                                          <p:spTgt spid="58"/>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68"/>
                                        </p:tgtEl>
                                        <p:attrNameLst>
                                          <p:attrName>style.visibility</p:attrName>
                                        </p:attrNameLst>
                                      </p:cBhvr>
                                      <p:to>
                                        <p:strVal val="visible"/>
                                      </p:to>
                                    </p:set>
                                    <p:animEffect transition="in" filter="blinds(horizontal)">
                                      <p:cBhvr>
                                        <p:cTn id="32" dur="500"/>
                                        <p:tgtEl>
                                          <p:spTgt spid="68"/>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53"/>
                                        </p:tgtEl>
                                        <p:attrNameLst>
                                          <p:attrName>style.visibility</p:attrName>
                                        </p:attrNameLst>
                                      </p:cBhvr>
                                      <p:to>
                                        <p:strVal val="visible"/>
                                      </p:to>
                                    </p:set>
                                    <p:animEffect transition="in" filter="blinds(horizontal)">
                                      <p:cBhvr>
                                        <p:cTn id="37" dur="500"/>
                                        <p:tgtEl>
                                          <p:spTgt spid="53"/>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59"/>
                                        </p:tgtEl>
                                        <p:attrNameLst>
                                          <p:attrName>style.visibility</p:attrName>
                                        </p:attrNameLst>
                                      </p:cBhvr>
                                      <p:to>
                                        <p:strVal val="visible"/>
                                      </p:to>
                                    </p:set>
                                    <p:animEffect transition="in" filter="blinds(horizontal)">
                                      <p:cBhvr>
                                        <p:cTn id="42" dur="500"/>
                                        <p:tgtEl>
                                          <p:spTgt spid="59"/>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69"/>
                                        </p:tgtEl>
                                        <p:attrNameLst>
                                          <p:attrName>style.visibility</p:attrName>
                                        </p:attrNameLst>
                                      </p:cBhvr>
                                      <p:to>
                                        <p:strVal val="visible"/>
                                      </p:to>
                                    </p:set>
                                    <p:animEffect transition="in" filter="blinds(horizontal)">
                                      <p:cBhvr>
                                        <p:cTn id="47" dur="500"/>
                                        <p:tgtEl>
                                          <p:spTgt spid="69"/>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54"/>
                                        </p:tgtEl>
                                        <p:attrNameLst>
                                          <p:attrName>style.visibility</p:attrName>
                                        </p:attrNameLst>
                                      </p:cBhvr>
                                      <p:to>
                                        <p:strVal val="visible"/>
                                      </p:to>
                                    </p:set>
                                    <p:animEffect transition="in" filter="blinds(horizontal)">
                                      <p:cBhvr>
                                        <p:cTn id="52" dur="500"/>
                                        <p:tgtEl>
                                          <p:spTgt spid="54"/>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60"/>
                                        </p:tgtEl>
                                        <p:attrNameLst>
                                          <p:attrName>style.visibility</p:attrName>
                                        </p:attrNameLst>
                                      </p:cBhvr>
                                      <p:to>
                                        <p:strVal val="visible"/>
                                      </p:to>
                                    </p:set>
                                    <p:animEffect transition="in" filter="blinds(horizontal)">
                                      <p:cBhvr>
                                        <p:cTn id="57" dur="500"/>
                                        <p:tgtEl>
                                          <p:spTgt spid="60"/>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70"/>
                                        </p:tgtEl>
                                        <p:attrNameLst>
                                          <p:attrName>style.visibility</p:attrName>
                                        </p:attrNameLst>
                                      </p:cBhvr>
                                      <p:to>
                                        <p:strVal val="visible"/>
                                      </p:to>
                                    </p:set>
                                    <p:animEffect transition="in" filter="blinds(horizontal)">
                                      <p:cBhvr>
                                        <p:cTn id="62" dur="500"/>
                                        <p:tgtEl>
                                          <p:spTgt spid="70"/>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5" fill="hold" nodeType="clickEffect">
                                  <p:stCondLst>
                                    <p:cond delay="0"/>
                                  </p:stCondLst>
                                  <p:childTnLst>
                                    <p:set>
                                      <p:cBhvr>
                                        <p:cTn id="66" dur="1" fill="hold">
                                          <p:stCondLst>
                                            <p:cond delay="0"/>
                                          </p:stCondLst>
                                        </p:cTn>
                                        <p:tgtEl>
                                          <p:spTgt spid="66"/>
                                        </p:tgtEl>
                                        <p:attrNameLst>
                                          <p:attrName>style.visibility</p:attrName>
                                        </p:attrNameLst>
                                      </p:cBhvr>
                                      <p:to>
                                        <p:strVal val="visible"/>
                                      </p:to>
                                    </p:set>
                                    <p:animEffect transition="in" filter="blinds(vertical)">
                                      <p:cBhvr>
                                        <p:cTn id="67" dur="500"/>
                                        <p:tgtEl>
                                          <p:spTgt spid="66"/>
                                        </p:tgtEl>
                                      </p:cBhvr>
                                    </p:animEffect>
                                  </p:childTnLst>
                                </p:cTn>
                              </p:par>
                              <p:par>
                                <p:cTn id="68" presetID="3" presetClass="entr" presetSubtype="5" fill="hold" nodeType="withEffect">
                                  <p:stCondLst>
                                    <p:cond delay="0"/>
                                  </p:stCondLst>
                                  <p:childTnLst>
                                    <p:set>
                                      <p:cBhvr>
                                        <p:cTn id="69" dur="1" fill="hold">
                                          <p:stCondLst>
                                            <p:cond delay="0"/>
                                          </p:stCondLst>
                                        </p:cTn>
                                        <p:tgtEl>
                                          <p:spTgt spid="65"/>
                                        </p:tgtEl>
                                        <p:attrNameLst>
                                          <p:attrName>style.visibility</p:attrName>
                                        </p:attrNameLst>
                                      </p:cBhvr>
                                      <p:to>
                                        <p:strVal val="visible"/>
                                      </p:to>
                                    </p:set>
                                    <p:animEffect transition="in" filter="blinds(vertical)">
                                      <p:cBhvr>
                                        <p:cTn id="70" dur="500"/>
                                        <p:tgtEl>
                                          <p:spTgt spid="65"/>
                                        </p:tgtEl>
                                      </p:cBhvr>
                                    </p:animEffect>
                                  </p:childTnLst>
                                </p:cTn>
                              </p:par>
                              <p:par>
                                <p:cTn id="71" presetID="3" presetClass="entr" presetSubtype="5" fill="hold" nodeType="withEffect">
                                  <p:stCondLst>
                                    <p:cond delay="0"/>
                                  </p:stCondLst>
                                  <p:childTnLst>
                                    <p:set>
                                      <p:cBhvr>
                                        <p:cTn id="72" dur="1" fill="hold">
                                          <p:stCondLst>
                                            <p:cond delay="0"/>
                                          </p:stCondLst>
                                        </p:cTn>
                                        <p:tgtEl>
                                          <p:spTgt spid="61"/>
                                        </p:tgtEl>
                                        <p:attrNameLst>
                                          <p:attrName>style.visibility</p:attrName>
                                        </p:attrNameLst>
                                      </p:cBhvr>
                                      <p:to>
                                        <p:strVal val="visible"/>
                                      </p:to>
                                    </p:set>
                                    <p:animEffect transition="in" filter="blinds(vertical)">
                                      <p:cBhvr>
                                        <p:cTn id="73" dur="500"/>
                                        <p:tgtEl>
                                          <p:spTgt spid="61"/>
                                        </p:tgtEl>
                                      </p:cBhvr>
                                    </p:animEffect>
                                  </p:childTnLst>
                                </p:cTn>
                              </p:par>
                            </p:childTnLst>
                          </p:cTn>
                        </p:par>
                      </p:childTnLst>
                    </p:cTn>
                  </p:par>
                  <p:par>
                    <p:cTn id="74" fill="hold">
                      <p:stCondLst>
                        <p:cond delay="indefinite"/>
                      </p:stCondLst>
                      <p:childTnLst>
                        <p:par>
                          <p:cTn id="75" fill="hold">
                            <p:stCondLst>
                              <p:cond delay="0"/>
                            </p:stCondLst>
                            <p:childTnLst>
                              <p:par>
                                <p:cTn id="76" presetID="3" presetClass="entr" presetSubtype="10" fill="hold" grpId="0" nodeType="clickEffect">
                                  <p:stCondLst>
                                    <p:cond delay="0"/>
                                  </p:stCondLst>
                                  <p:childTnLst>
                                    <p:set>
                                      <p:cBhvr>
                                        <p:cTn id="77" dur="1" fill="hold">
                                          <p:stCondLst>
                                            <p:cond delay="0"/>
                                          </p:stCondLst>
                                        </p:cTn>
                                        <p:tgtEl>
                                          <p:spTgt spid="55"/>
                                        </p:tgtEl>
                                        <p:attrNameLst>
                                          <p:attrName>style.visibility</p:attrName>
                                        </p:attrNameLst>
                                      </p:cBhvr>
                                      <p:to>
                                        <p:strVal val="visible"/>
                                      </p:to>
                                    </p:set>
                                    <p:animEffect transition="in" filter="blinds(horizontal)">
                                      <p:cBhvr>
                                        <p:cTn id="78" dur="500"/>
                                        <p:tgtEl>
                                          <p:spTgt spid="55"/>
                                        </p:tgtEl>
                                      </p:cBhvr>
                                    </p:animEffect>
                                  </p:childTnLst>
                                </p:cTn>
                              </p:par>
                            </p:childTnLst>
                          </p:cTn>
                        </p:par>
                      </p:childTnLst>
                    </p:cTn>
                  </p:par>
                  <p:par>
                    <p:cTn id="79" fill="hold">
                      <p:stCondLst>
                        <p:cond delay="indefinite"/>
                      </p:stCondLst>
                      <p:childTnLst>
                        <p:par>
                          <p:cTn id="80" fill="hold">
                            <p:stCondLst>
                              <p:cond delay="0"/>
                            </p:stCondLst>
                            <p:childTnLst>
                              <p:par>
                                <p:cTn id="81" presetID="3" presetClass="entr" presetSubtype="10" fill="hold" grpId="0" nodeType="clickEffect">
                                  <p:stCondLst>
                                    <p:cond delay="0"/>
                                  </p:stCondLst>
                                  <p:childTnLst>
                                    <p:set>
                                      <p:cBhvr>
                                        <p:cTn id="82" dur="1" fill="hold">
                                          <p:stCondLst>
                                            <p:cond delay="0"/>
                                          </p:stCondLst>
                                        </p:cTn>
                                        <p:tgtEl>
                                          <p:spTgt spid="67"/>
                                        </p:tgtEl>
                                        <p:attrNameLst>
                                          <p:attrName>style.visibility</p:attrName>
                                        </p:attrNameLst>
                                      </p:cBhvr>
                                      <p:to>
                                        <p:strVal val="visible"/>
                                      </p:to>
                                    </p:set>
                                    <p:animEffect transition="in" filter="blinds(horizontal)">
                                      <p:cBhvr>
                                        <p:cTn id="83" dur="500"/>
                                        <p:tgtEl>
                                          <p:spTgt spid="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p:bldP spid="52" grpId="0"/>
      <p:bldP spid="53" grpId="0"/>
      <p:bldP spid="54" grpId="0"/>
      <p:bldP spid="55" grpId="0"/>
      <p:bldP spid="56" grpId="0" animBg="1"/>
      <p:bldP spid="57" grpId="0"/>
      <p:bldP spid="58" grpId="0" animBg="1"/>
      <p:bldP spid="59" grpId="0" animBg="1"/>
      <p:bldP spid="60" grpId="0" animBg="1"/>
      <p:bldP spid="67" grpId="0"/>
      <p:bldP spid="68" grpId="0"/>
      <p:bldP spid="69" grpId="0"/>
      <p:bldP spid="7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3581400" cy="4525963"/>
          </a:xfrm>
        </p:spPr>
        <p:txBody>
          <a:bodyPr>
            <a:normAutofit lnSpcReduction="10000"/>
          </a:bodyPr>
          <a:lstStyle/>
          <a:p>
            <a:pPr marL="0" indent="0" algn="ctr">
              <a:buNone/>
            </a:pPr>
            <a:r>
              <a:rPr lang="en-GB" sz="1400" b="1" dirty="0">
                <a:latin typeface="Comic Sans MS" pitchFamily="66" charset="0"/>
              </a:rPr>
              <a:t>You can solve problems involving the direct impact of two particles by using conservation of linear momentum and Newton’s Law of Restitution</a:t>
            </a:r>
            <a:endParaRPr lang="en-GB" sz="1400" dirty="0">
              <a:latin typeface="Comic Sans MS" pitchFamily="66" charset="0"/>
            </a:endParaRPr>
          </a:p>
          <a:p>
            <a:pPr marL="0" indent="0" algn="ctr">
              <a:buNone/>
            </a:pPr>
            <a:endParaRPr lang="en-GB" sz="1400" b="1" dirty="0">
              <a:latin typeface="Comic Sans MS" pitchFamily="66" charset="0"/>
            </a:endParaRPr>
          </a:p>
          <a:p>
            <a:pPr marL="0" indent="0" algn="ctr">
              <a:buNone/>
            </a:pPr>
            <a:r>
              <a:rPr lang="en-GB" sz="1400" dirty="0">
                <a:latin typeface="Comic Sans MS" pitchFamily="66" charset="0"/>
              </a:rPr>
              <a:t>Newton’s law of </a:t>
            </a:r>
            <a:r>
              <a:rPr lang="en-GB" sz="1400" b="1" u="sng" dirty="0">
                <a:latin typeface="Comic Sans MS" pitchFamily="66" charset="0"/>
              </a:rPr>
              <a:t>restitution</a:t>
            </a:r>
            <a:r>
              <a:rPr lang="en-GB" sz="1400" dirty="0">
                <a:latin typeface="Comic Sans MS" pitchFamily="66" charset="0"/>
              </a:rPr>
              <a:t> defines how the speed of the particles after a collision depends on their nature.</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You can think of restitution as ‘bounciness’</a:t>
            </a:r>
          </a:p>
          <a:p>
            <a:pPr marL="0" indent="0" algn="ctr">
              <a:buNone/>
            </a:pPr>
            <a:endParaRPr lang="en-GB" sz="1400" dirty="0">
              <a:latin typeface="Comic Sans MS" pitchFamily="66" charset="0"/>
            </a:endParaRPr>
          </a:p>
          <a:p>
            <a:pPr algn="ctr">
              <a:buFont typeface="Wingdings"/>
              <a:buChar char="à"/>
            </a:pPr>
            <a:r>
              <a:rPr lang="en-GB" sz="1400" dirty="0">
                <a:latin typeface="Comic Sans MS" pitchFamily="66" charset="0"/>
                <a:sym typeface="Wingdings" pitchFamily="2" charset="2"/>
              </a:rPr>
              <a:t>Particles that are more ‘bouncy’ will have a higher coefficient of restitution</a:t>
            </a:r>
          </a:p>
          <a:p>
            <a:pPr algn="ctr">
              <a:buFont typeface="Wingdings"/>
              <a:buChar char="à"/>
            </a:pPr>
            <a:endParaRPr lang="en-GB" sz="1400" dirty="0">
              <a:latin typeface="Comic Sans MS" pitchFamily="66" charset="0"/>
              <a:sym typeface="Wingdings" pitchFamily="2" charset="2"/>
            </a:endParaRPr>
          </a:p>
          <a:p>
            <a:pPr algn="ctr">
              <a:buFont typeface="Wingdings"/>
              <a:buChar char="à"/>
            </a:pPr>
            <a:r>
              <a:rPr lang="en-GB" sz="1400" dirty="0">
                <a:latin typeface="Comic Sans MS" pitchFamily="66" charset="0"/>
                <a:sym typeface="Wingdings" pitchFamily="2" charset="2"/>
              </a:rPr>
              <a:t>The coefficient of restitution is calculated using the formula to the right</a:t>
            </a:r>
            <a:endParaRPr lang="en-GB" sz="1400" dirty="0">
              <a:latin typeface="Comic Sans MS" pitchFamily="66" charset="0"/>
            </a:endParaRPr>
          </a:p>
        </p:txBody>
      </p:sp>
      <p:sp>
        <p:nvSpPr>
          <p:cNvPr id="14" name="TextBox 13"/>
          <p:cNvSpPr txBox="1"/>
          <p:nvPr/>
        </p:nvSpPr>
        <p:spPr>
          <a:xfrm>
            <a:off x="5330107" y="1524000"/>
            <a:ext cx="2682145" cy="338554"/>
          </a:xfrm>
          <a:prstGeom prst="rect">
            <a:avLst/>
          </a:prstGeom>
          <a:noFill/>
        </p:spPr>
        <p:txBody>
          <a:bodyPr wrap="none" rtlCol="0">
            <a:spAutoFit/>
          </a:bodyPr>
          <a:lstStyle/>
          <a:p>
            <a:pPr algn="ctr"/>
            <a:r>
              <a:rPr lang="en-GB" sz="1600" u="sng" dirty="0">
                <a:latin typeface="Comic Sans MS" pitchFamily="66" charset="0"/>
              </a:rPr>
              <a:t>Perfectly elastic particles</a:t>
            </a:r>
          </a:p>
        </p:txBody>
      </p:sp>
      <p:sp>
        <p:nvSpPr>
          <p:cNvPr id="15" name="TextBox 14"/>
          <p:cNvSpPr txBox="1"/>
          <p:nvPr/>
        </p:nvSpPr>
        <p:spPr>
          <a:xfrm>
            <a:off x="4191000" y="2209800"/>
            <a:ext cx="1535998" cy="307777"/>
          </a:xfrm>
          <a:prstGeom prst="rect">
            <a:avLst/>
          </a:prstGeom>
          <a:noFill/>
        </p:spPr>
        <p:txBody>
          <a:bodyPr wrap="none" rtlCol="0">
            <a:spAutoFit/>
          </a:bodyPr>
          <a:lstStyle/>
          <a:p>
            <a:r>
              <a:rPr lang="en-GB" sz="1400" dirty="0">
                <a:latin typeface="Comic Sans MS" pitchFamily="66" charset="0"/>
              </a:rPr>
              <a:t>Before collision:</a:t>
            </a:r>
          </a:p>
        </p:txBody>
      </p:sp>
      <p:sp>
        <p:nvSpPr>
          <p:cNvPr id="16" name="TextBox 15"/>
          <p:cNvSpPr txBox="1"/>
          <p:nvPr/>
        </p:nvSpPr>
        <p:spPr>
          <a:xfrm>
            <a:off x="4267200" y="3124200"/>
            <a:ext cx="1446230" cy="307777"/>
          </a:xfrm>
          <a:prstGeom prst="rect">
            <a:avLst/>
          </a:prstGeom>
          <a:noFill/>
        </p:spPr>
        <p:txBody>
          <a:bodyPr wrap="none" rtlCol="0">
            <a:spAutoFit/>
          </a:bodyPr>
          <a:lstStyle/>
          <a:p>
            <a:r>
              <a:rPr lang="en-GB" sz="1400" dirty="0">
                <a:latin typeface="Comic Sans MS" pitchFamily="66" charset="0"/>
              </a:rPr>
              <a:t>After collision:</a:t>
            </a:r>
          </a:p>
        </p:txBody>
      </p:sp>
      <p:sp>
        <p:nvSpPr>
          <p:cNvPr id="17" name="Oval 16"/>
          <p:cNvSpPr/>
          <p:nvPr/>
        </p:nvSpPr>
        <p:spPr>
          <a:xfrm>
            <a:off x="60960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70104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0" name="Straight Arrow Connector 19"/>
          <p:cNvCxnSpPr/>
          <p:nvPr/>
        </p:nvCxnSpPr>
        <p:spPr>
          <a:xfrm>
            <a:off x="6019800" y="21336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H="1">
            <a:off x="6934200" y="21336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6096000" y="1828800"/>
            <a:ext cx="271228" cy="307777"/>
          </a:xfrm>
          <a:prstGeom prst="rect">
            <a:avLst/>
          </a:prstGeom>
          <a:noFill/>
        </p:spPr>
        <p:txBody>
          <a:bodyPr wrap="none" rtlCol="0">
            <a:spAutoFit/>
          </a:bodyPr>
          <a:lstStyle/>
          <a:p>
            <a:pPr algn="ctr"/>
            <a:r>
              <a:rPr lang="en-GB" sz="1400" dirty="0">
                <a:latin typeface="Comic Sans MS" pitchFamily="66" charset="0"/>
              </a:rPr>
              <a:t>v</a:t>
            </a:r>
          </a:p>
        </p:txBody>
      </p:sp>
      <p:sp>
        <p:nvSpPr>
          <p:cNvPr id="23" name="TextBox 22"/>
          <p:cNvSpPr txBox="1"/>
          <p:nvPr/>
        </p:nvSpPr>
        <p:spPr>
          <a:xfrm>
            <a:off x="7010400" y="1828800"/>
            <a:ext cx="271228" cy="307777"/>
          </a:xfrm>
          <a:prstGeom prst="rect">
            <a:avLst/>
          </a:prstGeom>
          <a:noFill/>
        </p:spPr>
        <p:txBody>
          <a:bodyPr wrap="none" rtlCol="0">
            <a:spAutoFit/>
          </a:bodyPr>
          <a:lstStyle/>
          <a:p>
            <a:pPr algn="ctr"/>
            <a:r>
              <a:rPr lang="en-GB" sz="1400" dirty="0">
                <a:latin typeface="Comic Sans MS" pitchFamily="66" charset="0"/>
              </a:rPr>
              <a:t>v</a:t>
            </a:r>
          </a:p>
        </p:txBody>
      </p:sp>
      <p:sp>
        <p:nvSpPr>
          <p:cNvPr id="24" name="Oval 23"/>
          <p:cNvSpPr/>
          <p:nvPr/>
        </p:nvSpPr>
        <p:spPr>
          <a:xfrm>
            <a:off x="6096000" y="32004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7010400" y="32004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6" name="Straight Arrow Connector 25"/>
          <p:cNvCxnSpPr/>
          <p:nvPr/>
        </p:nvCxnSpPr>
        <p:spPr>
          <a:xfrm flipH="1">
            <a:off x="6019800" y="30480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6934200" y="30480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6096000" y="2743200"/>
            <a:ext cx="271228" cy="307777"/>
          </a:xfrm>
          <a:prstGeom prst="rect">
            <a:avLst/>
          </a:prstGeom>
          <a:noFill/>
        </p:spPr>
        <p:txBody>
          <a:bodyPr wrap="none" rtlCol="0">
            <a:spAutoFit/>
          </a:bodyPr>
          <a:lstStyle/>
          <a:p>
            <a:pPr algn="ctr"/>
            <a:r>
              <a:rPr lang="en-GB" sz="1400" dirty="0">
                <a:latin typeface="Comic Sans MS" pitchFamily="66" charset="0"/>
              </a:rPr>
              <a:t>v</a:t>
            </a:r>
          </a:p>
        </p:txBody>
      </p:sp>
      <p:sp>
        <p:nvSpPr>
          <p:cNvPr id="29" name="TextBox 28"/>
          <p:cNvSpPr txBox="1"/>
          <p:nvPr/>
        </p:nvSpPr>
        <p:spPr>
          <a:xfrm>
            <a:off x="7010400" y="2743200"/>
            <a:ext cx="271228" cy="307777"/>
          </a:xfrm>
          <a:prstGeom prst="rect">
            <a:avLst/>
          </a:prstGeom>
          <a:noFill/>
        </p:spPr>
        <p:txBody>
          <a:bodyPr wrap="none" rtlCol="0">
            <a:spAutoFit/>
          </a:bodyPr>
          <a:lstStyle/>
          <a:p>
            <a:pPr algn="ctr"/>
            <a:r>
              <a:rPr lang="en-GB" sz="1400" dirty="0">
                <a:latin typeface="Comic Sans MS" pitchFamily="66" charset="0"/>
              </a:rPr>
              <a:t>v</a:t>
            </a:r>
          </a:p>
        </p:txBody>
      </p:sp>
      <p:cxnSp>
        <p:nvCxnSpPr>
          <p:cNvPr id="30" name="Straight Connector 29"/>
          <p:cNvCxnSpPr/>
          <p:nvPr/>
        </p:nvCxnSpPr>
        <p:spPr>
          <a:xfrm>
            <a:off x="3810000" y="3657600"/>
            <a:ext cx="5105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5247553" y="3886200"/>
            <a:ext cx="2847254" cy="338554"/>
          </a:xfrm>
          <a:prstGeom prst="rect">
            <a:avLst/>
          </a:prstGeom>
          <a:noFill/>
        </p:spPr>
        <p:txBody>
          <a:bodyPr wrap="none" rtlCol="0">
            <a:spAutoFit/>
          </a:bodyPr>
          <a:lstStyle/>
          <a:p>
            <a:pPr algn="ctr"/>
            <a:r>
              <a:rPr lang="en-GB" sz="1600" u="sng" dirty="0">
                <a:latin typeface="Comic Sans MS" pitchFamily="66" charset="0"/>
              </a:rPr>
              <a:t>Perfectly inelastic particles</a:t>
            </a:r>
          </a:p>
        </p:txBody>
      </p:sp>
      <p:sp>
        <p:nvSpPr>
          <p:cNvPr id="32" name="TextBox 31"/>
          <p:cNvSpPr txBox="1"/>
          <p:nvPr/>
        </p:nvSpPr>
        <p:spPr>
          <a:xfrm>
            <a:off x="4191000" y="4572000"/>
            <a:ext cx="1535998" cy="307777"/>
          </a:xfrm>
          <a:prstGeom prst="rect">
            <a:avLst/>
          </a:prstGeom>
          <a:noFill/>
        </p:spPr>
        <p:txBody>
          <a:bodyPr wrap="none" rtlCol="0">
            <a:spAutoFit/>
          </a:bodyPr>
          <a:lstStyle/>
          <a:p>
            <a:r>
              <a:rPr lang="en-GB" sz="1400" dirty="0">
                <a:latin typeface="Comic Sans MS" pitchFamily="66" charset="0"/>
              </a:rPr>
              <a:t>Before collision:</a:t>
            </a:r>
          </a:p>
        </p:txBody>
      </p:sp>
      <p:sp>
        <p:nvSpPr>
          <p:cNvPr id="33" name="TextBox 32"/>
          <p:cNvSpPr txBox="1"/>
          <p:nvPr/>
        </p:nvSpPr>
        <p:spPr>
          <a:xfrm>
            <a:off x="4267200" y="5486400"/>
            <a:ext cx="1446230" cy="307777"/>
          </a:xfrm>
          <a:prstGeom prst="rect">
            <a:avLst/>
          </a:prstGeom>
          <a:noFill/>
        </p:spPr>
        <p:txBody>
          <a:bodyPr wrap="none" rtlCol="0">
            <a:spAutoFit/>
          </a:bodyPr>
          <a:lstStyle/>
          <a:p>
            <a:r>
              <a:rPr lang="en-GB" sz="1400" dirty="0">
                <a:latin typeface="Comic Sans MS" pitchFamily="66" charset="0"/>
              </a:rPr>
              <a:t>After collision:</a:t>
            </a:r>
          </a:p>
        </p:txBody>
      </p:sp>
      <p:sp>
        <p:nvSpPr>
          <p:cNvPr id="34" name="Oval 33"/>
          <p:cNvSpPr/>
          <p:nvPr/>
        </p:nvSpPr>
        <p:spPr>
          <a:xfrm>
            <a:off x="6096000" y="46482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7010400" y="46482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6" name="Straight Arrow Connector 35"/>
          <p:cNvCxnSpPr/>
          <p:nvPr/>
        </p:nvCxnSpPr>
        <p:spPr>
          <a:xfrm>
            <a:off x="6019800" y="4495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flipH="1">
            <a:off x="6934200" y="4495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6096000" y="4191000"/>
            <a:ext cx="271228" cy="307777"/>
          </a:xfrm>
          <a:prstGeom prst="rect">
            <a:avLst/>
          </a:prstGeom>
          <a:noFill/>
        </p:spPr>
        <p:txBody>
          <a:bodyPr wrap="none" rtlCol="0">
            <a:spAutoFit/>
          </a:bodyPr>
          <a:lstStyle/>
          <a:p>
            <a:pPr algn="ctr"/>
            <a:r>
              <a:rPr lang="en-GB" sz="1400" dirty="0">
                <a:latin typeface="Comic Sans MS" pitchFamily="66" charset="0"/>
              </a:rPr>
              <a:t>v</a:t>
            </a:r>
          </a:p>
        </p:txBody>
      </p:sp>
      <p:sp>
        <p:nvSpPr>
          <p:cNvPr id="39" name="TextBox 38"/>
          <p:cNvSpPr txBox="1"/>
          <p:nvPr/>
        </p:nvSpPr>
        <p:spPr>
          <a:xfrm>
            <a:off x="7010400" y="4191000"/>
            <a:ext cx="271228" cy="307777"/>
          </a:xfrm>
          <a:prstGeom prst="rect">
            <a:avLst/>
          </a:prstGeom>
          <a:noFill/>
        </p:spPr>
        <p:txBody>
          <a:bodyPr wrap="none" rtlCol="0">
            <a:spAutoFit/>
          </a:bodyPr>
          <a:lstStyle/>
          <a:p>
            <a:pPr algn="ctr"/>
            <a:r>
              <a:rPr lang="en-GB" sz="1400" dirty="0">
                <a:latin typeface="Comic Sans MS" pitchFamily="66" charset="0"/>
              </a:rPr>
              <a:t>v</a:t>
            </a:r>
          </a:p>
        </p:txBody>
      </p:sp>
      <p:sp>
        <p:nvSpPr>
          <p:cNvPr id="40" name="Oval 39"/>
          <p:cNvSpPr/>
          <p:nvPr/>
        </p:nvSpPr>
        <p:spPr>
          <a:xfrm>
            <a:off x="6400800" y="55626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p:cNvSpPr/>
          <p:nvPr/>
        </p:nvSpPr>
        <p:spPr>
          <a:xfrm>
            <a:off x="6705600" y="55626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TextBox 44"/>
          <p:cNvSpPr txBox="1"/>
          <p:nvPr/>
        </p:nvSpPr>
        <p:spPr>
          <a:xfrm>
            <a:off x="6400800" y="5257800"/>
            <a:ext cx="625492" cy="307777"/>
          </a:xfrm>
          <a:prstGeom prst="rect">
            <a:avLst/>
          </a:prstGeom>
          <a:noFill/>
        </p:spPr>
        <p:txBody>
          <a:bodyPr wrap="none" rtlCol="0">
            <a:spAutoFit/>
          </a:bodyPr>
          <a:lstStyle/>
          <a:p>
            <a:pPr algn="ctr"/>
            <a:r>
              <a:rPr lang="en-GB" sz="1400" dirty="0">
                <a:latin typeface="Comic Sans MS" pitchFamily="66" charset="0"/>
              </a:rPr>
              <a:t>0ms</a:t>
            </a:r>
            <a:r>
              <a:rPr lang="en-GB" sz="1400" baseline="30000" dirty="0">
                <a:latin typeface="Comic Sans MS" pitchFamily="66" charset="0"/>
              </a:rPr>
              <a:t>-1</a:t>
            </a:r>
          </a:p>
        </p:txBody>
      </p:sp>
      <mc:AlternateContent xmlns:mc="http://schemas.openxmlformats.org/markup-compatibility/2006" xmlns:a14="http://schemas.microsoft.com/office/drawing/2010/main">
        <mc:Choice Requires="a14">
          <p:sp>
            <p:nvSpPr>
              <p:cNvPr id="43" name="TextBox 42"/>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43" name="TextBox 42"/>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4" name="TextBox 43"/>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44" name="TextBox 43"/>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6" name="TextBox 45"/>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46" name="TextBox 45"/>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7" name="TextBox 46"/>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47" name="TextBox 46"/>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6"/>
                <a:stretch>
                  <a:fillRect b="-3846"/>
                </a:stretch>
              </a:blipFill>
            </p:spPr>
            <p:txBody>
              <a:bodyPr/>
              <a:lstStyle/>
              <a:p>
                <a:r>
                  <a:rPr lang="en-GB">
                    <a:noFill/>
                  </a:rPr>
                  <a:t> </a:t>
                </a:r>
              </a:p>
            </p:txBody>
          </p:sp>
        </mc:Fallback>
      </mc:AlternateContent>
      <p:sp>
        <p:nvSpPr>
          <p:cNvPr id="48" name="TextBox 47"/>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7"/>
              </a:rPr>
              <a:t>Applet for collision demonstrations</a:t>
            </a:r>
            <a:endParaRPr lang="en-GB" sz="1400" dirty="0">
              <a:latin typeface="Comic Sans MS" pitchFamily="66" charset="0"/>
            </a:endParaRPr>
          </a:p>
        </p:txBody>
      </p:sp>
      <p:sp>
        <p:nvSpPr>
          <p:cNvPr id="49"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50" name="テキスト ボックス 3">
            <a:extLst>
              <a:ext uri="{FF2B5EF4-FFF2-40B4-BE49-F238E27FC236}">
                <a16:creationId xmlns:a16="http://schemas.microsoft.com/office/drawing/2014/main" id="{6B541AC0-0713-47D7-9D98-F34D1BB5D915}"/>
              </a:ext>
            </a:extLst>
          </p:cNvPr>
          <p:cNvSpPr txBox="1"/>
          <p:nvPr/>
        </p:nvSpPr>
        <p:spPr>
          <a:xfrm>
            <a:off x="8649954" y="6488668"/>
            <a:ext cx="494046" cy="369332"/>
          </a:xfrm>
          <a:prstGeom prst="rect">
            <a:avLst/>
          </a:prstGeom>
          <a:noFill/>
        </p:spPr>
        <p:txBody>
          <a:bodyPr wrap="none" rtlCol="0">
            <a:spAutoFit/>
          </a:bodyPr>
          <a:lstStyle/>
          <a:p>
            <a:r>
              <a:rPr lang="en-US" dirty="0">
                <a:latin typeface="Comic Sans MS" panose="030F0702030302020204" pitchFamily="66" charset="0"/>
              </a:rPr>
              <a:t>4A</a:t>
            </a:r>
            <a:endParaRPr lang="en-GB"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1761291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linds(horizont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linds(horizontal)">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blinds(horizontal)">
                                      <p:cBhvr>
                                        <p:cTn id="17" dur="500"/>
                                        <p:tgtEl>
                                          <p:spTgt spid="17"/>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blinds(horizontal)">
                                      <p:cBhvr>
                                        <p:cTn id="20" dur="500"/>
                                        <p:tgtEl>
                                          <p:spTgt spid="18"/>
                                        </p:tgtEl>
                                      </p:cBhvr>
                                    </p:animEffect>
                                  </p:childTnLst>
                                </p:cTn>
                              </p:par>
                              <p:par>
                                <p:cTn id="21" presetID="3" presetClass="entr" presetSubtype="10" fill="hold" nodeType="withEffect">
                                  <p:stCondLst>
                                    <p:cond delay="0"/>
                                  </p:stCondLst>
                                  <p:childTnLst>
                                    <p:set>
                                      <p:cBhvr>
                                        <p:cTn id="22" dur="1" fill="hold">
                                          <p:stCondLst>
                                            <p:cond delay="0"/>
                                          </p:stCondLst>
                                        </p:cTn>
                                        <p:tgtEl>
                                          <p:spTgt spid="20"/>
                                        </p:tgtEl>
                                        <p:attrNameLst>
                                          <p:attrName>style.visibility</p:attrName>
                                        </p:attrNameLst>
                                      </p:cBhvr>
                                      <p:to>
                                        <p:strVal val="visible"/>
                                      </p:to>
                                    </p:set>
                                    <p:animEffect transition="in" filter="blinds(horizontal)">
                                      <p:cBhvr>
                                        <p:cTn id="23" dur="500"/>
                                        <p:tgtEl>
                                          <p:spTgt spid="20"/>
                                        </p:tgtEl>
                                      </p:cBhvr>
                                    </p:animEffect>
                                  </p:childTnLst>
                                </p:cTn>
                              </p:par>
                              <p:par>
                                <p:cTn id="24" presetID="3" presetClass="entr" presetSubtype="10" fill="hold" nodeType="withEffect">
                                  <p:stCondLst>
                                    <p:cond delay="0"/>
                                  </p:stCondLst>
                                  <p:childTnLst>
                                    <p:set>
                                      <p:cBhvr>
                                        <p:cTn id="25" dur="1" fill="hold">
                                          <p:stCondLst>
                                            <p:cond delay="0"/>
                                          </p:stCondLst>
                                        </p:cTn>
                                        <p:tgtEl>
                                          <p:spTgt spid="21"/>
                                        </p:tgtEl>
                                        <p:attrNameLst>
                                          <p:attrName>style.visibility</p:attrName>
                                        </p:attrNameLst>
                                      </p:cBhvr>
                                      <p:to>
                                        <p:strVal val="visible"/>
                                      </p:to>
                                    </p:set>
                                    <p:animEffect transition="in" filter="blinds(horizontal)">
                                      <p:cBhvr>
                                        <p:cTn id="26" dur="500"/>
                                        <p:tgtEl>
                                          <p:spTgt spid="21"/>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22"/>
                                        </p:tgtEl>
                                        <p:attrNameLst>
                                          <p:attrName>style.visibility</p:attrName>
                                        </p:attrNameLst>
                                      </p:cBhvr>
                                      <p:to>
                                        <p:strVal val="visible"/>
                                      </p:to>
                                    </p:set>
                                    <p:animEffect transition="in" filter="blinds(horizontal)">
                                      <p:cBhvr>
                                        <p:cTn id="29" dur="500"/>
                                        <p:tgtEl>
                                          <p:spTgt spid="22"/>
                                        </p:tgtEl>
                                      </p:cBhvr>
                                    </p:animEffect>
                                  </p:childTnLst>
                                </p:cTn>
                              </p:par>
                              <p:par>
                                <p:cTn id="30" presetID="3" presetClass="entr" presetSubtype="10" fill="hold" grpId="0" nodeType="with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blinds(horizontal)">
                                      <p:cBhvr>
                                        <p:cTn id="32" dur="500"/>
                                        <p:tgtEl>
                                          <p:spTgt spid="23"/>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blinds(horizontal)">
                                      <p:cBhvr>
                                        <p:cTn id="37" dur="500"/>
                                        <p:tgtEl>
                                          <p:spTgt spid="16"/>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4"/>
                                        </p:tgtEl>
                                        <p:attrNameLst>
                                          <p:attrName>style.visibility</p:attrName>
                                        </p:attrNameLst>
                                      </p:cBhvr>
                                      <p:to>
                                        <p:strVal val="visible"/>
                                      </p:to>
                                    </p:set>
                                    <p:animEffect transition="in" filter="blinds(horizontal)">
                                      <p:cBhvr>
                                        <p:cTn id="42" dur="500"/>
                                        <p:tgtEl>
                                          <p:spTgt spid="24"/>
                                        </p:tgtEl>
                                      </p:cBhvr>
                                    </p:animEffect>
                                  </p:childTnLst>
                                </p:cTn>
                              </p:par>
                              <p:par>
                                <p:cTn id="43" presetID="3" presetClass="entr" presetSubtype="10" fill="hold" grpId="0" nodeType="withEffect">
                                  <p:stCondLst>
                                    <p:cond delay="0"/>
                                  </p:stCondLst>
                                  <p:childTnLst>
                                    <p:set>
                                      <p:cBhvr>
                                        <p:cTn id="44" dur="1" fill="hold">
                                          <p:stCondLst>
                                            <p:cond delay="0"/>
                                          </p:stCondLst>
                                        </p:cTn>
                                        <p:tgtEl>
                                          <p:spTgt spid="25"/>
                                        </p:tgtEl>
                                        <p:attrNameLst>
                                          <p:attrName>style.visibility</p:attrName>
                                        </p:attrNameLst>
                                      </p:cBhvr>
                                      <p:to>
                                        <p:strVal val="visible"/>
                                      </p:to>
                                    </p:set>
                                    <p:animEffect transition="in" filter="blinds(horizontal)">
                                      <p:cBhvr>
                                        <p:cTn id="45" dur="500"/>
                                        <p:tgtEl>
                                          <p:spTgt spid="25"/>
                                        </p:tgtEl>
                                      </p:cBhvr>
                                    </p:animEffect>
                                  </p:childTnLst>
                                </p:cTn>
                              </p:par>
                              <p:par>
                                <p:cTn id="46" presetID="3" presetClass="entr" presetSubtype="10" fill="hold" nodeType="withEffect">
                                  <p:stCondLst>
                                    <p:cond delay="0"/>
                                  </p:stCondLst>
                                  <p:childTnLst>
                                    <p:set>
                                      <p:cBhvr>
                                        <p:cTn id="47" dur="1" fill="hold">
                                          <p:stCondLst>
                                            <p:cond delay="0"/>
                                          </p:stCondLst>
                                        </p:cTn>
                                        <p:tgtEl>
                                          <p:spTgt spid="26"/>
                                        </p:tgtEl>
                                        <p:attrNameLst>
                                          <p:attrName>style.visibility</p:attrName>
                                        </p:attrNameLst>
                                      </p:cBhvr>
                                      <p:to>
                                        <p:strVal val="visible"/>
                                      </p:to>
                                    </p:set>
                                    <p:animEffect transition="in" filter="blinds(horizontal)">
                                      <p:cBhvr>
                                        <p:cTn id="48" dur="500"/>
                                        <p:tgtEl>
                                          <p:spTgt spid="26"/>
                                        </p:tgtEl>
                                      </p:cBhvr>
                                    </p:animEffect>
                                  </p:childTnLst>
                                </p:cTn>
                              </p:par>
                              <p:par>
                                <p:cTn id="49" presetID="3" presetClass="entr" presetSubtype="10" fill="hold" nodeType="withEffect">
                                  <p:stCondLst>
                                    <p:cond delay="0"/>
                                  </p:stCondLst>
                                  <p:childTnLst>
                                    <p:set>
                                      <p:cBhvr>
                                        <p:cTn id="50" dur="1" fill="hold">
                                          <p:stCondLst>
                                            <p:cond delay="0"/>
                                          </p:stCondLst>
                                        </p:cTn>
                                        <p:tgtEl>
                                          <p:spTgt spid="27"/>
                                        </p:tgtEl>
                                        <p:attrNameLst>
                                          <p:attrName>style.visibility</p:attrName>
                                        </p:attrNameLst>
                                      </p:cBhvr>
                                      <p:to>
                                        <p:strVal val="visible"/>
                                      </p:to>
                                    </p:set>
                                    <p:animEffect transition="in" filter="blinds(horizontal)">
                                      <p:cBhvr>
                                        <p:cTn id="51" dur="500"/>
                                        <p:tgtEl>
                                          <p:spTgt spid="27"/>
                                        </p:tgtEl>
                                      </p:cBhvr>
                                    </p:animEffect>
                                  </p:childTnLst>
                                </p:cTn>
                              </p:par>
                              <p:par>
                                <p:cTn id="52" presetID="3" presetClass="entr" presetSubtype="10" fill="hold" grpId="0" nodeType="withEffect">
                                  <p:stCondLst>
                                    <p:cond delay="0"/>
                                  </p:stCondLst>
                                  <p:childTnLst>
                                    <p:set>
                                      <p:cBhvr>
                                        <p:cTn id="53" dur="1" fill="hold">
                                          <p:stCondLst>
                                            <p:cond delay="0"/>
                                          </p:stCondLst>
                                        </p:cTn>
                                        <p:tgtEl>
                                          <p:spTgt spid="28"/>
                                        </p:tgtEl>
                                        <p:attrNameLst>
                                          <p:attrName>style.visibility</p:attrName>
                                        </p:attrNameLst>
                                      </p:cBhvr>
                                      <p:to>
                                        <p:strVal val="visible"/>
                                      </p:to>
                                    </p:set>
                                    <p:animEffect transition="in" filter="blinds(horizontal)">
                                      <p:cBhvr>
                                        <p:cTn id="54" dur="500"/>
                                        <p:tgtEl>
                                          <p:spTgt spid="28"/>
                                        </p:tgtEl>
                                      </p:cBhvr>
                                    </p:animEffect>
                                  </p:childTnLst>
                                </p:cTn>
                              </p:par>
                              <p:par>
                                <p:cTn id="55" presetID="3" presetClass="entr" presetSubtype="10" fill="hold" grpId="0" nodeType="withEffect">
                                  <p:stCondLst>
                                    <p:cond delay="0"/>
                                  </p:stCondLst>
                                  <p:childTnLst>
                                    <p:set>
                                      <p:cBhvr>
                                        <p:cTn id="56" dur="1" fill="hold">
                                          <p:stCondLst>
                                            <p:cond delay="0"/>
                                          </p:stCondLst>
                                        </p:cTn>
                                        <p:tgtEl>
                                          <p:spTgt spid="29"/>
                                        </p:tgtEl>
                                        <p:attrNameLst>
                                          <p:attrName>style.visibility</p:attrName>
                                        </p:attrNameLst>
                                      </p:cBhvr>
                                      <p:to>
                                        <p:strVal val="visible"/>
                                      </p:to>
                                    </p:set>
                                    <p:animEffect transition="in" filter="blinds(horizontal)">
                                      <p:cBhvr>
                                        <p:cTn id="57" dur="500"/>
                                        <p:tgtEl>
                                          <p:spTgt spid="29"/>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5" fill="hold" nodeType="clickEffect">
                                  <p:stCondLst>
                                    <p:cond delay="0"/>
                                  </p:stCondLst>
                                  <p:childTnLst>
                                    <p:set>
                                      <p:cBhvr>
                                        <p:cTn id="61" dur="1" fill="hold">
                                          <p:stCondLst>
                                            <p:cond delay="0"/>
                                          </p:stCondLst>
                                        </p:cTn>
                                        <p:tgtEl>
                                          <p:spTgt spid="30"/>
                                        </p:tgtEl>
                                        <p:attrNameLst>
                                          <p:attrName>style.visibility</p:attrName>
                                        </p:attrNameLst>
                                      </p:cBhvr>
                                      <p:to>
                                        <p:strVal val="visible"/>
                                      </p:to>
                                    </p:set>
                                    <p:animEffect transition="in" filter="blinds(vertical)">
                                      <p:cBhvr>
                                        <p:cTn id="62" dur="500"/>
                                        <p:tgtEl>
                                          <p:spTgt spid="30"/>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31"/>
                                        </p:tgtEl>
                                        <p:attrNameLst>
                                          <p:attrName>style.visibility</p:attrName>
                                        </p:attrNameLst>
                                      </p:cBhvr>
                                      <p:to>
                                        <p:strVal val="visible"/>
                                      </p:to>
                                    </p:set>
                                    <p:animEffect transition="in" filter="blinds(horizontal)">
                                      <p:cBhvr>
                                        <p:cTn id="67" dur="500"/>
                                        <p:tgtEl>
                                          <p:spTgt spid="31"/>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32"/>
                                        </p:tgtEl>
                                        <p:attrNameLst>
                                          <p:attrName>style.visibility</p:attrName>
                                        </p:attrNameLst>
                                      </p:cBhvr>
                                      <p:to>
                                        <p:strVal val="visible"/>
                                      </p:to>
                                    </p:set>
                                    <p:animEffect transition="in" filter="blinds(horizontal)">
                                      <p:cBhvr>
                                        <p:cTn id="72" dur="500"/>
                                        <p:tgtEl>
                                          <p:spTgt spid="32"/>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34"/>
                                        </p:tgtEl>
                                        <p:attrNameLst>
                                          <p:attrName>style.visibility</p:attrName>
                                        </p:attrNameLst>
                                      </p:cBhvr>
                                      <p:to>
                                        <p:strVal val="visible"/>
                                      </p:to>
                                    </p:set>
                                    <p:animEffect transition="in" filter="blinds(horizontal)">
                                      <p:cBhvr>
                                        <p:cTn id="77" dur="500"/>
                                        <p:tgtEl>
                                          <p:spTgt spid="34"/>
                                        </p:tgtEl>
                                      </p:cBhvr>
                                    </p:animEffect>
                                  </p:childTnLst>
                                </p:cTn>
                              </p:par>
                              <p:par>
                                <p:cTn id="78" presetID="3" presetClass="entr" presetSubtype="10" fill="hold" grpId="0" nodeType="withEffect">
                                  <p:stCondLst>
                                    <p:cond delay="0"/>
                                  </p:stCondLst>
                                  <p:childTnLst>
                                    <p:set>
                                      <p:cBhvr>
                                        <p:cTn id="79" dur="1" fill="hold">
                                          <p:stCondLst>
                                            <p:cond delay="0"/>
                                          </p:stCondLst>
                                        </p:cTn>
                                        <p:tgtEl>
                                          <p:spTgt spid="35"/>
                                        </p:tgtEl>
                                        <p:attrNameLst>
                                          <p:attrName>style.visibility</p:attrName>
                                        </p:attrNameLst>
                                      </p:cBhvr>
                                      <p:to>
                                        <p:strVal val="visible"/>
                                      </p:to>
                                    </p:set>
                                    <p:animEffect transition="in" filter="blinds(horizontal)">
                                      <p:cBhvr>
                                        <p:cTn id="80" dur="500"/>
                                        <p:tgtEl>
                                          <p:spTgt spid="35"/>
                                        </p:tgtEl>
                                      </p:cBhvr>
                                    </p:animEffect>
                                  </p:childTnLst>
                                </p:cTn>
                              </p:par>
                              <p:par>
                                <p:cTn id="81" presetID="3" presetClass="entr" presetSubtype="10" fill="hold" nodeType="withEffect">
                                  <p:stCondLst>
                                    <p:cond delay="0"/>
                                  </p:stCondLst>
                                  <p:childTnLst>
                                    <p:set>
                                      <p:cBhvr>
                                        <p:cTn id="82" dur="1" fill="hold">
                                          <p:stCondLst>
                                            <p:cond delay="0"/>
                                          </p:stCondLst>
                                        </p:cTn>
                                        <p:tgtEl>
                                          <p:spTgt spid="36"/>
                                        </p:tgtEl>
                                        <p:attrNameLst>
                                          <p:attrName>style.visibility</p:attrName>
                                        </p:attrNameLst>
                                      </p:cBhvr>
                                      <p:to>
                                        <p:strVal val="visible"/>
                                      </p:to>
                                    </p:set>
                                    <p:animEffect transition="in" filter="blinds(horizontal)">
                                      <p:cBhvr>
                                        <p:cTn id="83" dur="500"/>
                                        <p:tgtEl>
                                          <p:spTgt spid="36"/>
                                        </p:tgtEl>
                                      </p:cBhvr>
                                    </p:animEffect>
                                  </p:childTnLst>
                                </p:cTn>
                              </p:par>
                              <p:par>
                                <p:cTn id="84" presetID="3" presetClass="entr" presetSubtype="10" fill="hold" nodeType="withEffect">
                                  <p:stCondLst>
                                    <p:cond delay="0"/>
                                  </p:stCondLst>
                                  <p:childTnLst>
                                    <p:set>
                                      <p:cBhvr>
                                        <p:cTn id="85" dur="1" fill="hold">
                                          <p:stCondLst>
                                            <p:cond delay="0"/>
                                          </p:stCondLst>
                                        </p:cTn>
                                        <p:tgtEl>
                                          <p:spTgt spid="37"/>
                                        </p:tgtEl>
                                        <p:attrNameLst>
                                          <p:attrName>style.visibility</p:attrName>
                                        </p:attrNameLst>
                                      </p:cBhvr>
                                      <p:to>
                                        <p:strVal val="visible"/>
                                      </p:to>
                                    </p:set>
                                    <p:animEffect transition="in" filter="blinds(horizontal)">
                                      <p:cBhvr>
                                        <p:cTn id="86" dur="500"/>
                                        <p:tgtEl>
                                          <p:spTgt spid="37"/>
                                        </p:tgtEl>
                                      </p:cBhvr>
                                    </p:animEffect>
                                  </p:childTnLst>
                                </p:cTn>
                              </p:par>
                              <p:par>
                                <p:cTn id="87" presetID="3" presetClass="entr" presetSubtype="10" fill="hold" grpId="0" nodeType="withEffect">
                                  <p:stCondLst>
                                    <p:cond delay="0"/>
                                  </p:stCondLst>
                                  <p:childTnLst>
                                    <p:set>
                                      <p:cBhvr>
                                        <p:cTn id="88" dur="1" fill="hold">
                                          <p:stCondLst>
                                            <p:cond delay="0"/>
                                          </p:stCondLst>
                                        </p:cTn>
                                        <p:tgtEl>
                                          <p:spTgt spid="38"/>
                                        </p:tgtEl>
                                        <p:attrNameLst>
                                          <p:attrName>style.visibility</p:attrName>
                                        </p:attrNameLst>
                                      </p:cBhvr>
                                      <p:to>
                                        <p:strVal val="visible"/>
                                      </p:to>
                                    </p:set>
                                    <p:animEffect transition="in" filter="blinds(horizontal)">
                                      <p:cBhvr>
                                        <p:cTn id="89" dur="500"/>
                                        <p:tgtEl>
                                          <p:spTgt spid="38"/>
                                        </p:tgtEl>
                                      </p:cBhvr>
                                    </p:animEffect>
                                  </p:childTnLst>
                                </p:cTn>
                              </p:par>
                              <p:par>
                                <p:cTn id="90" presetID="3" presetClass="entr" presetSubtype="10" fill="hold" grpId="0" nodeType="withEffect">
                                  <p:stCondLst>
                                    <p:cond delay="0"/>
                                  </p:stCondLst>
                                  <p:childTnLst>
                                    <p:set>
                                      <p:cBhvr>
                                        <p:cTn id="91" dur="1" fill="hold">
                                          <p:stCondLst>
                                            <p:cond delay="0"/>
                                          </p:stCondLst>
                                        </p:cTn>
                                        <p:tgtEl>
                                          <p:spTgt spid="39"/>
                                        </p:tgtEl>
                                        <p:attrNameLst>
                                          <p:attrName>style.visibility</p:attrName>
                                        </p:attrNameLst>
                                      </p:cBhvr>
                                      <p:to>
                                        <p:strVal val="visible"/>
                                      </p:to>
                                    </p:set>
                                    <p:animEffect transition="in" filter="blinds(horizontal)">
                                      <p:cBhvr>
                                        <p:cTn id="92" dur="500"/>
                                        <p:tgtEl>
                                          <p:spTgt spid="39"/>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grpId="0" nodeType="clickEffect">
                                  <p:stCondLst>
                                    <p:cond delay="0"/>
                                  </p:stCondLst>
                                  <p:childTnLst>
                                    <p:set>
                                      <p:cBhvr>
                                        <p:cTn id="96" dur="1" fill="hold">
                                          <p:stCondLst>
                                            <p:cond delay="0"/>
                                          </p:stCondLst>
                                        </p:cTn>
                                        <p:tgtEl>
                                          <p:spTgt spid="33"/>
                                        </p:tgtEl>
                                        <p:attrNameLst>
                                          <p:attrName>style.visibility</p:attrName>
                                        </p:attrNameLst>
                                      </p:cBhvr>
                                      <p:to>
                                        <p:strVal val="visible"/>
                                      </p:to>
                                    </p:set>
                                    <p:animEffect transition="in" filter="blinds(horizontal)">
                                      <p:cBhvr>
                                        <p:cTn id="97" dur="500"/>
                                        <p:tgtEl>
                                          <p:spTgt spid="33"/>
                                        </p:tgtEl>
                                      </p:cBhvr>
                                    </p:animEffect>
                                  </p:childTnLst>
                                </p:cTn>
                              </p:par>
                            </p:childTnLst>
                          </p:cTn>
                        </p:par>
                      </p:childTnLst>
                    </p:cTn>
                  </p:par>
                  <p:par>
                    <p:cTn id="98" fill="hold">
                      <p:stCondLst>
                        <p:cond delay="indefinite"/>
                      </p:stCondLst>
                      <p:childTnLst>
                        <p:par>
                          <p:cTn id="99" fill="hold">
                            <p:stCondLst>
                              <p:cond delay="0"/>
                            </p:stCondLst>
                            <p:childTnLst>
                              <p:par>
                                <p:cTn id="100" presetID="3" presetClass="entr" presetSubtype="10" fill="hold" grpId="0" nodeType="clickEffect">
                                  <p:stCondLst>
                                    <p:cond delay="0"/>
                                  </p:stCondLst>
                                  <p:childTnLst>
                                    <p:set>
                                      <p:cBhvr>
                                        <p:cTn id="101" dur="1" fill="hold">
                                          <p:stCondLst>
                                            <p:cond delay="0"/>
                                          </p:stCondLst>
                                        </p:cTn>
                                        <p:tgtEl>
                                          <p:spTgt spid="40"/>
                                        </p:tgtEl>
                                        <p:attrNameLst>
                                          <p:attrName>style.visibility</p:attrName>
                                        </p:attrNameLst>
                                      </p:cBhvr>
                                      <p:to>
                                        <p:strVal val="visible"/>
                                      </p:to>
                                    </p:set>
                                    <p:animEffect transition="in" filter="blinds(horizontal)">
                                      <p:cBhvr>
                                        <p:cTn id="102" dur="500"/>
                                        <p:tgtEl>
                                          <p:spTgt spid="40"/>
                                        </p:tgtEl>
                                      </p:cBhvr>
                                    </p:animEffect>
                                  </p:childTnLst>
                                </p:cTn>
                              </p:par>
                              <p:par>
                                <p:cTn id="103" presetID="3" presetClass="entr" presetSubtype="10" fill="hold" grpId="0" nodeType="withEffect">
                                  <p:stCondLst>
                                    <p:cond delay="0"/>
                                  </p:stCondLst>
                                  <p:childTnLst>
                                    <p:set>
                                      <p:cBhvr>
                                        <p:cTn id="104" dur="1" fill="hold">
                                          <p:stCondLst>
                                            <p:cond delay="0"/>
                                          </p:stCondLst>
                                        </p:cTn>
                                        <p:tgtEl>
                                          <p:spTgt spid="41"/>
                                        </p:tgtEl>
                                        <p:attrNameLst>
                                          <p:attrName>style.visibility</p:attrName>
                                        </p:attrNameLst>
                                      </p:cBhvr>
                                      <p:to>
                                        <p:strVal val="visible"/>
                                      </p:to>
                                    </p:set>
                                    <p:animEffect transition="in" filter="blinds(horizontal)">
                                      <p:cBhvr>
                                        <p:cTn id="105" dur="500"/>
                                        <p:tgtEl>
                                          <p:spTgt spid="41"/>
                                        </p:tgtEl>
                                      </p:cBhvr>
                                    </p:animEffect>
                                  </p:childTnLst>
                                </p:cTn>
                              </p:par>
                              <p:par>
                                <p:cTn id="106" presetID="3" presetClass="entr" presetSubtype="10" fill="hold" grpId="0" nodeType="withEffect">
                                  <p:stCondLst>
                                    <p:cond delay="0"/>
                                  </p:stCondLst>
                                  <p:childTnLst>
                                    <p:set>
                                      <p:cBhvr>
                                        <p:cTn id="107" dur="1" fill="hold">
                                          <p:stCondLst>
                                            <p:cond delay="0"/>
                                          </p:stCondLst>
                                        </p:cTn>
                                        <p:tgtEl>
                                          <p:spTgt spid="45"/>
                                        </p:tgtEl>
                                        <p:attrNameLst>
                                          <p:attrName>style.visibility</p:attrName>
                                        </p:attrNameLst>
                                      </p:cBhvr>
                                      <p:to>
                                        <p:strVal val="visible"/>
                                      </p:to>
                                    </p:set>
                                    <p:animEffect transition="in" filter="blinds(horizontal)">
                                      <p:cBhvr>
                                        <p:cTn id="108"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7" grpId="0" animBg="1"/>
      <p:bldP spid="18" grpId="0" animBg="1"/>
      <p:bldP spid="22" grpId="0"/>
      <p:bldP spid="23" grpId="0"/>
      <p:bldP spid="24" grpId="0" animBg="1"/>
      <p:bldP spid="25" grpId="0" animBg="1"/>
      <p:bldP spid="28" grpId="0"/>
      <p:bldP spid="29" grpId="0"/>
      <p:bldP spid="31" grpId="0"/>
      <p:bldP spid="32" grpId="0"/>
      <p:bldP spid="33" grpId="0"/>
      <p:bldP spid="34" grpId="0" animBg="1"/>
      <p:bldP spid="35" grpId="0" animBg="1"/>
      <p:bldP spid="38" grpId="0"/>
      <p:bldP spid="39" grpId="0"/>
      <p:bldP spid="40" grpId="0" animBg="1"/>
      <p:bldP spid="41" grpId="0" animBg="1"/>
      <p:bldP spid="45"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020" y="1600200"/>
            <a:ext cx="3788979" cy="5105400"/>
          </a:xfrm>
        </p:spPr>
        <p:txBody>
          <a:bodyPr>
            <a:normAutofit fontScale="92500" lnSpcReduction="10000"/>
          </a:bodyPr>
          <a:lstStyle/>
          <a:p>
            <a:pPr marL="0" indent="0" algn="ctr">
              <a:buNone/>
            </a:pPr>
            <a:r>
              <a:rPr lang="en-GB" sz="1400" b="1" dirty="0">
                <a:latin typeface="Comic Sans MS" pitchFamily="66" charset="0"/>
              </a:rPr>
              <a:t>You can solve problems relating to successive impacts involving three particles, or two particles and a smooth plane surface by considering each collision separately. You can also solve problems relating to successive bounces on a horizontal plane.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A uniform smooth sphere P of mass 3m is moving in a straight line with speed u on a smooth horizontal table. Another uniform smooth sphere Q of mass m and having the same radius as P, is moving with speed 2u in the opposite direction of P. P and Q collide directly, and their speeds after the collision are v and w respectively. The coefficient of restitution between P and Q is e.</a:t>
            </a:r>
          </a:p>
          <a:p>
            <a:pPr marL="0" indent="0" algn="ctr">
              <a:buNone/>
            </a:pPr>
            <a:endParaRPr lang="en-GB" sz="1400" dirty="0">
              <a:latin typeface="Comic Sans MS" pitchFamily="66" charset="0"/>
            </a:endParaRPr>
          </a:p>
          <a:p>
            <a:pPr algn="ctr">
              <a:buAutoNum type="alphaLcParenR"/>
            </a:pPr>
            <a:r>
              <a:rPr lang="en-GB" sz="1400" dirty="0">
                <a:latin typeface="Comic Sans MS" pitchFamily="66" charset="0"/>
              </a:rPr>
              <a:t>Find expressions for v and w in terms of u and e.</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Show that, if the direction of motion of P is changed by the collision, then e &gt; </a:t>
            </a:r>
            <a:r>
              <a:rPr lang="en-GB" sz="1400" baseline="30000" dirty="0">
                <a:latin typeface="Comic Sans MS" pitchFamily="66" charset="0"/>
              </a:rPr>
              <a:t>1</a:t>
            </a:r>
            <a:r>
              <a:rPr lang="en-GB" sz="1400" dirty="0">
                <a:latin typeface="Comic Sans MS" pitchFamily="66" charset="0"/>
              </a:rPr>
              <a:t>/</a:t>
            </a:r>
            <a:r>
              <a:rPr lang="en-GB" sz="1400" baseline="-25000" dirty="0">
                <a:latin typeface="Comic Sans MS" pitchFamily="66" charset="0"/>
              </a:rPr>
              <a:t>3</a:t>
            </a:r>
          </a:p>
          <a:p>
            <a:pPr algn="ctr">
              <a:buAutoNum type="alphaLcParenR"/>
            </a:pPr>
            <a:endParaRPr lang="en-GB" sz="1400" baseline="-25000" dirty="0">
              <a:latin typeface="Comic Sans MS" pitchFamily="66" charset="0"/>
            </a:endParaRPr>
          </a:p>
          <a:p>
            <a:pPr marL="0" indent="0" algn="ctr">
              <a:buNone/>
            </a:pPr>
            <a:r>
              <a:rPr lang="en-GB" sz="1400" dirty="0">
                <a:latin typeface="Comic Sans MS" pitchFamily="66" charset="0"/>
                <a:sym typeface="Wingdings" pitchFamily="2" charset="2"/>
              </a:rPr>
              <a:t> </a:t>
            </a:r>
            <a:r>
              <a:rPr lang="en-GB" sz="1400" dirty="0">
                <a:latin typeface="Comic Sans MS" pitchFamily="66" charset="0"/>
              </a:rPr>
              <a:t>Follow the same process, just using algebra instead of numbers</a:t>
            </a:r>
          </a:p>
        </p:txBody>
      </p:sp>
      <p:sp>
        <p:nvSpPr>
          <p:cNvPr id="4" name="TextBox 3"/>
          <p:cNvSpPr txBox="1"/>
          <p:nvPr/>
        </p:nvSpPr>
        <p:spPr>
          <a:xfrm>
            <a:off x="8695641" y="6519446"/>
            <a:ext cx="457176" cy="338554"/>
          </a:xfrm>
          <a:prstGeom prst="rect">
            <a:avLst/>
          </a:prstGeom>
          <a:noFill/>
        </p:spPr>
        <p:txBody>
          <a:bodyPr wrap="none" rtlCol="0">
            <a:spAutoFit/>
          </a:bodyPr>
          <a:lstStyle/>
          <a:p>
            <a:pPr algn="ctr"/>
            <a:r>
              <a:rPr lang="en-GB" sz="1600" dirty="0">
                <a:latin typeface="Comic Sans MS" pitchFamily="66" charset="0"/>
              </a:rPr>
              <a:t>4D</a:t>
            </a:r>
          </a:p>
        </p:txBody>
      </p:sp>
      <p:cxnSp>
        <p:nvCxnSpPr>
          <p:cNvPr id="11" name="Straight Connector 10"/>
          <p:cNvCxnSpPr/>
          <p:nvPr/>
        </p:nvCxnSpPr>
        <p:spPr>
          <a:xfrm>
            <a:off x="3962400" y="16002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962400" y="19050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962400" y="1600200"/>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14" name="TextBox 13"/>
          <p:cNvSpPr txBox="1"/>
          <p:nvPr/>
        </p:nvSpPr>
        <p:spPr>
          <a:xfrm>
            <a:off x="5486400" y="1600200"/>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15" name="Straight Connector 14"/>
          <p:cNvCxnSpPr/>
          <p:nvPr/>
        </p:nvCxnSpPr>
        <p:spPr>
          <a:xfrm>
            <a:off x="5486400" y="16002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010400" y="16002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486400" y="16002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962400" y="16002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41910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49530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57150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4770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3" name="Straight Arrow Connector 22"/>
          <p:cNvCxnSpPr/>
          <p:nvPr/>
        </p:nvCxnSpPr>
        <p:spPr>
          <a:xfrm>
            <a:off x="41148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199015" y="1905000"/>
            <a:ext cx="277640" cy="307777"/>
          </a:xfrm>
          <a:prstGeom prst="rect">
            <a:avLst/>
          </a:prstGeom>
          <a:noFill/>
        </p:spPr>
        <p:txBody>
          <a:bodyPr wrap="none" rtlCol="0">
            <a:spAutoFit/>
          </a:bodyPr>
          <a:lstStyle/>
          <a:p>
            <a:pPr algn="ctr"/>
            <a:r>
              <a:rPr lang="en-GB" sz="1400" dirty="0">
                <a:latin typeface="Comic Sans MS" pitchFamily="66" charset="0"/>
              </a:rPr>
              <a:t>u</a:t>
            </a:r>
          </a:p>
        </p:txBody>
      </p:sp>
      <p:cxnSp>
        <p:nvCxnSpPr>
          <p:cNvPr id="25" name="Straight Arrow Connector 24"/>
          <p:cNvCxnSpPr/>
          <p:nvPr/>
        </p:nvCxnSpPr>
        <p:spPr>
          <a:xfrm>
            <a:off x="64008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6469786" y="1905000"/>
            <a:ext cx="308098" cy="307777"/>
          </a:xfrm>
          <a:prstGeom prst="rect">
            <a:avLst/>
          </a:prstGeom>
          <a:noFill/>
        </p:spPr>
        <p:txBody>
          <a:bodyPr wrap="none" rtlCol="0">
            <a:spAutoFit/>
          </a:bodyPr>
          <a:lstStyle/>
          <a:p>
            <a:pPr algn="ctr"/>
            <a:r>
              <a:rPr lang="en-GB" sz="1400" dirty="0">
                <a:latin typeface="Comic Sans MS" pitchFamily="66" charset="0"/>
              </a:rPr>
              <a:t>w</a:t>
            </a:r>
            <a:endParaRPr lang="en-GB" sz="1400" baseline="-25000" dirty="0">
              <a:latin typeface="Comic Sans MS" pitchFamily="66" charset="0"/>
            </a:endParaRPr>
          </a:p>
        </p:txBody>
      </p:sp>
      <p:cxnSp>
        <p:nvCxnSpPr>
          <p:cNvPr id="27" name="Straight Connector 26"/>
          <p:cNvCxnSpPr/>
          <p:nvPr/>
        </p:nvCxnSpPr>
        <p:spPr>
          <a:xfrm>
            <a:off x="3962400" y="28956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114800" y="2286000"/>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29" name="TextBox 28"/>
          <p:cNvSpPr txBox="1"/>
          <p:nvPr/>
        </p:nvSpPr>
        <p:spPr>
          <a:xfrm>
            <a:off x="5638800" y="2286000"/>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30" name="TextBox 29"/>
          <p:cNvSpPr txBox="1"/>
          <p:nvPr/>
        </p:nvSpPr>
        <p:spPr>
          <a:xfrm>
            <a:off x="4876800" y="2286000"/>
            <a:ext cx="457200" cy="307777"/>
          </a:xfrm>
          <a:prstGeom prst="rect">
            <a:avLst/>
          </a:prstGeom>
          <a:noFill/>
        </p:spPr>
        <p:txBody>
          <a:bodyPr wrap="square" rtlCol="0">
            <a:spAutoFit/>
          </a:bodyPr>
          <a:lstStyle/>
          <a:p>
            <a:pPr algn="ctr"/>
            <a:r>
              <a:rPr lang="en-GB" sz="1400" dirty="0">
                <a:latin typeface="Comic Sans MS" pitchFamily="66" charset="0"/>
              </a:rPr>
              <a:t>Q</a:t>
            </a:r>
          </a:p>
        </p:txBody>
      </p:sp>
      <p:sp>
        <p:nvSpPr>
          <p:cNvPr id="31" name="TextBox 30"/>
          <p:cNvSpPr txBox="1"/>
          <p:nvPr/>
        </p:nvSpPr>
        <p:spPr>
          <a:xfrm>
            <a:off x="6400800" y="2286000"/>
            <a:ext cx="457200" cy="307777"/>
          </a:xfrm>
          <a:prstGeom prst="rect">
            <a:avLst/>
          </a:prstGeom>
          <a:noFill/>
        </p:spPr>
        <p:txBody>
          <a:bodyPr wrap="square" rtlCol="0">
            <a:spAutoFit/>
          </a:bodyPr>
          <a:lstStyle/>
          <a:p>
            <a:pPr algn="ctr"/>
            <a:r>
              <a:rPr lang="en-GB" sz="1400" dirty="0">
                <a:latin typeface="Comic Sans MS" pitchFamily="66" charset="0"/>
              </a:rPr>
              <a:t>Q</a:t>
            </a:r>
          </a:p>
        </p:txBody>
      </p:sp>
      <p:cxnSp>
        <p:nvCxnSpPr>
          <p:cNvPr id="32" name="Straight Arrow Connector 31"/>
          <p:cNvCxnSpPr/>
          <p:nvPr/>
        </p:nvCxnSpPr>
        <p:spPr>
          <a:xfrm flipH="1">
            <a:off x="48768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4906513" y="1905000"/>
            <a:ext cx="386644" cy="307777"/>
          </a:xfrm>
          <a:prstGeom prst="rect">
            <a:avLst/>
          </a:prstGeom>
          <a:noFill/>
        </p:spPr>
        <p:txBody>
          <a:bodyPr wrap="none" rtlCol="0">
            <a:spAutoFit/>
          </a:bodyPr>
          <a:lstStyle/>
          <a:p>
            <a:pPr algn="ctr"/>
            <a:r>
              <a:rPr lang="en-GB" sz="1400" dirty="0">
                <a:latin typeface="Comic Sans MS" pitchFamily="66" charset="0"/>
              </a:rPr>
              <a:t>2u</a:t>
            </a:r>
          </a:p>
        </p:txBody>
      </p:sp>
      <p:cxnSp>
        <p:nvCxnSpPr>
          <p:cNvPr id="34" name="Straight Arrow Connector 33"/>
          <p:cNvCxnSpPr/>
          <p:nvPr/>
        </p:nvCxnSpPr>
        <p:spPr>
          <a:xfrm>
            <a:off x="56388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5723816" y="1905000"/>
            <a:ext cx="276038" cy="307777"/>
          </a:xfrm>
          <a:prstGeom prst="rect">
            <a:avLst/>
          </a:prstGeom>
          <a:noFill/>
        </p:spPr>
        <p:txBody>
          <a:bodyPr wrap="none" rtlCol="0">
            <a:spAutoFit/>
          </a:bodyPr>
          <a:lstStyle/>
          <a:p>
            <a:pPr algn="ctr"/>
            <a:r>
              <a:rPr lang="en-GB" sz="1400" dirty="0">
                <a:latin typeface="Comic Sans MS" pitchFamily="66" charset="0"/>
              </a:rPr>
              <a:t>v</a:t>
            </a:r>
            <a:endParaRPr lang="en-GB" sz="1400" baseline="-25000" dirty="0">
              <a:latin typeface="Comic Sans MS" pitchFamily="66" charset="0"/>
            </a:endParaRPr>
          </a:p>
        </p:txBody>
      </p:sp>
      <p:sp>
        <p:nvSpPr>
          <p:cNvPr id="36" name="TextBox 35"/>
          <p:cNvSpPr txBox="1"/>
          <p:nvPr/>
        </p:nvSpPr>
        <p:spPr>
          <a:xfrm>
            <a:off x="4125162" y="2590800"/>
            <a:ext cx="433132" cy="307777"/>
          </a:xfrm>
          <a:prstGeom prst="rect">
            <a:avLst/>
          </a:prstGeom>
          <a:noFill/>
        </p:spPr>
        <p:txBody>
          <a:bodyPr wrap="none" rtlCol="0">
            <a:spAutoFit/>
          </a:bodyPr>
          <a:lstStyle/>
          <a:p>
            <a:pPr algn="ctr"/>
            <a:r>
              <a:rPr lang="en-GB" sz="1400" dirty="0">
                <a:latin typeface="Comic Sans MS" pitchFamily="66" charset="0"/>
              </a:rPr>
              <a:t>3m</a:t>
            </a:r>
          </a:p>
        </p:txBody>
      </p:sp>
      <p:sp>
        <p:nvSpPr>
          <p:cNvPr id="37" name="TextBox 36"/>
          <p:cNvSpPr txBox="1"/>
          <p:nvPr/>
        </p:nvSpPr>
        <p:spPr>
          <a:xfrm>
            <a:off x="5649162" y="2590800"/>
            <a:ext cx="433132" cy="307777"/>
          </a:xfrm>
          <a:prstGeom prst="rect">
            <a:avLst/>
          </a:prstGeom>
          <a:noFill/>
        </p:spPr>
        <p:txBody>
          <a:bodyPr wrap="none" rtlCol="0">
            <a:spAutoFit/>
          </a:bodyPr>
          <a:lstStyle/>
          <a:p>
            <a:pPr algn="ctr"/>
            <a:r>
              <a:rPr lang="en-GB" sz="1400" dirty="0">
                <a:latin typeface="Comic Sans MS" pitchFamily="66" charset="0"/>
              </a:rPr>
              <a:t>3m</a:t>
            </a:r>
          </a:p>
        </p:txBody>
      </p:sp>
      <p:sp>
        <p:nvSpPr>
          <p:cNvPr id="38" name="TextBox 37"/>
          <p:cNvSpPr txBox="1"/>
          <p:nvPr/>
        </p:nvSpPr>
        <p:spPr>
          <a:xfrm>
            <a:off x="4941664" y="2590800"/>
            <a:ext cx="324128" cy="307777"/>
          </a:xfrm>
          <a:prstGeom prst="rect">
            <a:avLst/>
          </a:prstGeom>
          <a:noFill/>
        </p:spPr>
        <p:txBody>
          <a:bodyPr wrap="none" rtlCol="0">
            <a:spAutoFit/>
          </a:bodyPr>
          <a:lstStyle/>
          <a:p>
            <a:pPr algn="ctr"/>
            <a:r>
              <a:rPr lang="en-GB" sz="1400" dirty="0">
                <a:latin typeface="Comic Sans MS" pitchFamily="66" charset="0"/>
              </a:rPr>
              <a:t>m</a:t>
            </a:r>
          </a:p>
        </p:txBody>
      </p:sp>
      <p:sp>
        <p:nvSpPr>
          <p:cNvPr id="39" name="TextBox 38"/>
          <p:cNvSpPr txBox="1"/>
          <p:nvPr/>
        </p:nvSpPr>
        <p:spPr>
          <a:xfrm>
            <a:off x="6465664" y="2590800"/>
            <a:ext cx="324128" cy="307777"/>
          </a:xfrm>
          <a:prstGeom prst="rect">
            <a:avLst/>
          </a:prstGeom>
          <a:noFill/>
        </p:spPr>
        <p:txBody>
          <a:bodyPr wrap="none" rtlCol="0">
            <a:spAutoFit/>
          </a:bodyPr>
          <a:lstStyle/>
          <a:p>
            <a:pPr algn="ctr"/>
            <a:r>
              <a:rPr lang="en-GB" sz="1400" dirty="0">
                <a:latin typeface="Comic Sans MS" pitchFamily="66" charset="0"/>
              </a:rPr>
              <a:t>m</a:t>
            </a:r>
          </a:p>
        </p:txBody>
      </p:sp>
      <mc:AlternateContent xmlns:mc="http://schemas.openxmlformats.org/markup-compatibility/2006" xmlns:a14="http://schemas.microsoft.com/office/drawing/2010/main">
        <mc:Choice Requires="a14">
          <p:sp>
            <p:nvSpPr>
              <p:cNvPr id="50" name="TextBox 49"/>
              <p:cNvSpPr txBox="1"/>
              <p:nvPr/>
            </p:nvSpPr>
            <p:spPr>
              <a:xfrm>
                <a:off x="7239000" y="1524000"/>
                <a:ext cx="1358577"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3</m:t>
                      </m:r>
                      <m:r>
                        <a:rPr lang="en-GB" sz="1600" b="0" i="1" smtClean="0">
                          <a:solidFill>
                            <a:srgbClr val="FF0000"/>
                          </a:solidFill>
                          <a:latin typeface="Cambria Math"/>
                        </a:rPr>
                        <m:t>𝑢𝑒</m:t>
                      </m:r>
                      <m:r>
                        <a:rPr lang="en-GB" sz="1600" b="0" i="1" smtClean="0">
                          <a:solidFill>
                            <a:srgbClr val="FF0000"/>
                          </a:solidFill>
                          <a:latin typeface="Cambria Math"/>
                        </a:rPr>
                        <m:t>=</m:t>
                      </m:r>
                      <m:r>
                        <a:rPr lang="en-GB" sz="1600" b="0" i="1" smtClean="0">
                          <a:solidFill>
                            <a:srgbClr val="FF0000"/>
                          </a:solidFill>
                          <a:latin typeface="Cambria Math"/>
                        </a:rPr>
                        <m:t>𝑤</m:t>
                      </m:r>
                      <m:r>
                        <a:rPr lang="en-GB" sz="1600" b="0" i="1" smtClean="0">
                          <a:solidFill>
                            <a:srgbClr val="FF0000"/>
                          </a:solidFill>
                          <a:latin typeface="Cambria Math"/>
                        </a:rPr>
                        <m:t>−</m:t>
                      </m:r>
                      <m:r>
                        <a:rPr lang="en-GB" sz="1600" b="0" i="1" smtClean="0">
                          <a:solidFill>
                            <a:srgbClr val="FF0000"/>
                          </a:solidFill>
                          <a:latin typeface="Cambria Math"/>
                        </a:rPr>
                        <m:t>𝑣</m:t>
                      </m:r>
                    </m:oMath>
                  </m:oMathPara>
                </a14:m>
                <a:endParaRPr lang="en-GB" sz="1600" dirty="0">
                  <a:solidFill>
                    <a:srgbClr val="FF0000"/>
                  </a:solidFill>
                </a:endParaRPr>
              </a:p>
            </p:txBody>
          </p:sp>
        </mc:Choice>
        <mc:Fallback xmlns="">
          <p:sp>
            <p:nvSpPr>
              <p:cNvPr id="50" name="TextBox 49"/>
              <p:cNvSpPr txBox="1">
                <a:spLocks noRot="1" noChangeAspect="1" noMove="1" noResize="1" noEditPoints="1" noAdjustHandles="1" noChangeArrowheads="1" noChangeShapeType="1" noTextEdit="1"/>
              </p:cNvSpPr>
              <p:nvPr/>
            </p:nvSpPr>
            <p:spPr>
              <a:xfrm>
                <a:off x="7239000" y="1524000"/>
                <a:ext cx="1358577" cy="338554"/>
              </a:xfrm>
              <a:prstGeom prst="rect">
                <a:avLst/>
              </a:prstGeom>
              <a:blipFill rotWithShape="1">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7" name="TextBox 66"/>
              <p:cNvSpPr txBox="1"/>
              <p:nvPr/>
            </p:nvSpPr>
            <p:spPr>
              <a:xfrm>
                <a:off x="7422931" y="1912883"/>
                <a:ext cx="125669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𝑢</m:t>
                      </m:r>
                      <m:r>
                        <a:rPr lang="en-GB" sz="1600" b="0" i="1" smtClean="0">
                          <a:solidFill>
                            <a:srgbClr val="FF0000"/>
                          </a:solidFill>
                          <a:latin typeface="Cambria Math"/>
                        </a:rPr>
                        <m:t>=3</m:t>
                      </m:r>
                      <m:r>
                        <a:rPr lang="en-GB" sz="1600" b="0" i="1" smtClean="0">
                          <a:solidFill>
                            <a:srgbClr val="FF0000"/>
                          </a:solidFill>
                          <a:latin typeface="Cambria Math"/>
                        </a:rPr>
                        <m:t>𝑣</m:t>
                      </m:r>
                      <m:r>
                        <a:rPr lang="en-GB" sz="1600" b="0" i="1" smtClean="0">
                          <a:solidFill>
                            <a:srgbClr val="FF0000"/>
                          </a:solidFill>
                          <a:latin typeface="Cambria Math"/>
                        </a:rPr>
                        <m:t>+</m:t>
                      </m:r>
                      <m:r>
                        <a:rPr lang="en-GB" sz="1600" b="0" i="1" smtClean="0">
                          <a:solidFill>
                            <a:srgbClr val="FF0000"/>
                          </a:solidFill>
                          <a:latin typeface="Cambria Math"/>
                        </a:rPr>
                        <m:t>𝑤</m:t>
                      </m:r>
                    </m:oMath>
                  </m:oMathPara>
                </a14:m>
                <a:endParaRPr lang="en-GB" sz="1600" dirty="0">
                  <a:solidFill>
                    <a:srgbClr val="FF0000"/>
                  </a:solidFill>
                </a:endParaRPr>
              </a:p>
            </p:txBody>
          </p:sp>
        </mc:Choice>
        <mc:Fallback xmlns="">
          <p:sp>
            <p:nvSpPr>
              <p:cNvPr id="67" name="TextBox 66"/>
              <p:cNvSpPr txBox="1">
                <a:spLocks noRot="1" noChangeAspect="1" noMove="1" noResize="1" noEditPoints="1" noAdjustHandles="1" noChangeArrowheads="1" noChangeShapeType="1" noTextEdit="1"/>
              </p:cNvSpPr>
              <p:nvPr/>
            </p:nvSpPr>
            <p:spPr>
              <a:xfrm>
                <a:off x="7422931" y="1912883"/>
                <a:ext cx="1256691" cy="338554"/>
              </a:xfrm>
              <a:prstGeom prst="rect">
                <a:avLst/>
              </a:prstGeom>
              <a:blipFill rotWithShape="1">
                <a:blip r:embed="rId10"/>
                <a:stretch>
                  <a:fillRect/>
                </a:stretch>
              </a:blipFill>
            </p:spPr>
            <p:txBody>
              <a:bodyPr/>
              <a:lstStyle/>
              <a:p>
                <a:r>
                  <a:rPr lang="en-GB">
                    <a:noFill/>
                  </a:rPr>
                  <a:t> </a:t>
                </a:r>
              </a:p>
            </p:txBody>
          </p:sp>
        </mc:Fallback>
      </mc:AlternateContent>
      <p:cxnSp>
        <p:nvCxnSpPr>
          <p:cNvPr id="41" name="Straight Arrow Connector 40"/>
          <p:cNvCxnSpPr/>
          <p:nvPr/>
        </p:nvCxnSpPr>
        <p:spPr>
          <a:xfrm>
            <a:off x="5715000" y="3505200"/>
            <a:ext cx="9144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5638800" y="3200400"/>
            <a:ext cx="1037463" cy="307777"/>
          </a:xfrm>
          <a:prstGeom prst="rect">
            <a:avLst/>
          </a:prstGeom>
          <a:noFill/>
        </p:spPr>
        <p:txBody>
          <a:bodyPr wrap="none" rtlCol="0">
            <a:spAutoFit/>
          </a:bodyPr>
          <a:lstStyle/>
          <a:p>
            <a:r>
              <a:rPr lang="en-GB" sz="1400" dirty="0">
                <a:latin typeface="Comic Sans MS" pitchFamily="66" charset="0"/>
              </a:rPr>
              <a:t>Rearrange</a:t>
            </a:r>
          </a:p>
        </p:txBody>
      </p:sp>
      <mc:AlternateContent xmlns:mc="http://schemas.openxmlformats.org/markup-compatibility/2006" xmlns:a14="http://schemas.microsoft.com/office/drawing/2010/main">
        <mc:Choice Requires="a14">
          <p:sp>
            <p:nvSpPr>
              <p:cNvPr id="71" name="TextBox 70"/>
              <p:cNvSpPr txBox="1"/>
              <p:nvPr/>
            </p:nvSpPr>
            <p:spPr>
              <a:xfrm>
                <a:off x="4343400" y="2971800"/>
                <a:ext cx="1358577"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3</m:t>
                      </m:r>
                      <m:r>
                        <a:rPr lang="en-GB" sz="1600" b="0" i="1" smtClean="0">
                          <a:solidFill>
                            <a:schemeClr val="tx1"/>
                          </a:solidFill>
                          <a:latin typeface="Cambria Math"/>
                        </a:rPr>
                        <m:t>𝑢𝑒</m:t>
                      </m:r>
                      <m:r>
                        <a:rPr lang="en-GB" sz="1600" b="0" i="1" smtClean="0">
                          <a:solidFill>
                            <a:schemeClr val="tx1"/>
                          </a:solidFill>
                          <a:latin typeface="Cambria Math"/>
                        </a:rPr>
                        <m:t>=</m:t>
                      </m:r>
                      <m:r>
                        <a:rPr lang="en-GB" sz="1600" b="0" i="1" smtClean="0">
                          <a:solidFill>
                            <a:schemeClr val="tx1"/>
                          </a:solidFill>
                          <a:latin typeface="Cambria Math"/>
                        </a:rPr>
                        <m:t>𝑤</m:t>
                      </m:r>
                      <m:r>
                        <a:rPr lang="en-GB" sz="1600" b="0" i="1" smtClean="0">
                          <a:solidFill>
                            <a:schemeClr val="tx1"/>
                          </a:solidFill>
                          <a:latin typeface="Cambria Math"/>
                        </a:rPr>
                        <m:t>−</m:t>
                      </m:r>
                      <m:r>
                        <a:rPr lang="en-GB" sz="1600" b="0" i="1" smtClean="0">
                          <a:solidFill>
                            <a:schemeClr val="tx1"/>
                          </a:solidFill>
                          <a:latin typeface="Cambria Math"/>
                        </a:rPr>
                        <m:t>𝑣</m:t>
                      </m:r>
                    </m:oMath>
                  </m:oMathPara>
                </a14:m>
                <a:endParaRPr lang="en-GB" sz="1600" dirty="0">
                  <a:solidFill>
                    <a:schemeClr val="tx1"/>
                  </a:solidFill>
                </a:endParaRPr>
              </a:p>
            </p:txBody>
          </p:sp>
        </mc:Choice>
        <mc:Fallback xmlns="">
          <p:sp>
            <p:nvSpPr>
              <p:cNvPr id="71" name="TextBox 70"/>
              <p:cNvSpPr txBox="1">
                <a:spLocks noRot="1" noChangeAspect="1" noMove="1" noResize="1" noEditPoints="1" noAdjustHandles="1" noChangeArrowheads="1" noChangeShapeType="1" noTextEdit="1"/>
              </p:cNvSpPr>
              <p:nvPr/>
            </p:nvSpPr>
            <p:spPr>
              <a:xfrm>
                <a:off x="4343400" y="2971800"/>
                <a:ext cx="1358577" cy="338554"/>
              </a:xfrm>
              <a:prstGeom prst="rect">
                <a:avLst/>
              </a:prstGeom>
              <a:blipFill rotWithShape="1">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2" name="TextBox 71"/>
              <p:cNvSpPr txBox="1"/>
              <p:nvPr/>
            </p:nvSpPr>
            <p:spPr>
              <a:xfrm>
                <a:off x="4343400" y="3276600"/>
                <a:ext cx="125669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𝑢</m:t>
                      </m:r>
                      <m:r>
                        <a:rPr lang="en-GB" sz="1600" b="0" i="1" smtClean="0">
                          <a:solidFill>
                            <a:schemeClr val="tx1"/>
                          </a:solidFill>
                          <a:latin typeface="Cambria Math"/>
                        </a:rPr>
                        <m:t>=3</m:t>
                      </m:r>
                      <m:r>
                        <a:rPr lang="en-GB" sz="1600" b="0" i="1" smtClean="0">
                          <a:solidFill>
                            <a:schemeClr val="tx1"/>
                          </a:solidFill>
                          <a:latin typeface="Cambria Math"/>
                        </a:rPr>
                        <m:t>𝑣</m:t>
                      </m:r>
                      <m:r>
                        <a:rPr lang="en-GB" sz="1600" b="0" i="1" smtClean="0">
                          <a:solidFill>
                            <a:schemeClr val="tx1"/>
                          </a:solidFill>
                          <a:latin typeface="Cambria Math"/>
                        </a:rPr>
                        <m:t>+</m:t>
                      </m:r>
                      <m:r>
                        <a:rPr lang="en-GB" sz="1600" b="0" i="1" smtClean="0">
                          <a:solidFill>
                            <a:schemeClr val="tx1"/>
                          </a:solidFill>
                          <a:latin typeface="Cambria Math"/>
                        </a:rPr>
                        <m:t>𝑤</m:t>
                      </m:r>
                    </m:oMath>
                  </m:oMathPara>
                </a14:m>
                <a:endParaRPr lang="en-GB" sz="1600" dirty="0">
                  <a:solidFill>
                    <a:schemeClr val="tx1"/>
                  </a:solidFill>
                </a:endParaRPr>
              </a:p>
            </p:txBody>
          </p:sp>
        </mc:Choice>
        <mc:Fallback xmlns="">
          <p:sp>
            <p:nvSpPr>
              <p:cNvPr id="72" name="TextBox 71"/>
              <p:cNvSpPr txBox="1">
                <a:spLocks noRot="1" noChangeAspect="1" noMove="1" noResize="1" noEditPoints="1" noAdjustHandles="1" noChangeArrowheads="1" noChangeShapeType="1" noTextEdit="1"/>
              </p:cNvSpPr>
              <p:nvPr/>
            </p:nvSpPr>
            <p:spPr>
              <a:xfrm>
                <a:off x="4343400" y="3276600"/>
                <a:ext cx="1256691" cy="338554"/>
              </a:xfrm>
              <a:prstGeom prst="rect">
                <a:avLst/>
              </a:prstGeom>
              <a:blipFill rotWithShape="1">
                <a:blip r:embed="rId12"/>
                <a:stretch>
                  <a:fillRect/>
                </a:stretch>
              </a:blipFill>
            </p:spPr>
            <p:txBody>
              <a:bodyPr/>
              <a:lstStyle/>
              <a:p>
                <a:r>
                  <a:rPr lang="en-GB">
                    <a:noFill/>
                  </a:rPr>
                  <a:t> </a:t>
                </a:r>
              </a:p>
            </p:txBody>
          </p:sp>
        </mc:Fallback>
      </mc:AlternateContent>
      <p:sp>
        <p:nvSpPr>
          <p:cNvPr id="73" name="TextBox 72"/>
          <p:cNvSpPr txBox="1"/>
          <p:nvPr/>
        </p:nvSpPr>
        <p:spPr>
          <a:xfrm>
            <a:off x="3962400" y="2971800"/>
            <a:ext cx="385042" cy="338554"/>
          </a:xfrm>
          <a:prstGeom prst="rect">
            <a:avLst/>
          </a:prstGeom>
          <a:noFill/>
        </p:spPr>
        <p:txBody>
          <a:bodyPr wrap="none" rtlCol="0">
            <a:spAutoFit/>
          </a:bodyPr>
          <a:lstStyle/>
          <a:p>
            <a:r>
              <a:rPr lang="en-GB" sz="1600" b="1" dirty="0">
                <a:latin typeface="Comic Sans MS" pitchFamily="66" charset="0"/>
              </a:rPr>
              <a:t>1)</a:t>
            </a:r>
          </a:p>
        </p:txBody>
      </p:sp>
      <p:sp>
        <p:nvSpPr>
          <p:cNvPr id="74" name="TextBox 73"/>
          <p:cNvSpPr txBox="1"/>
          <p:nvPr/>
        </p:nvSpPr>
        <p:spPr>
          <a:xfrm>
            <a:off x="3962400" y="3276600"/>
            <a:ext cx="385042" cy="338554"/>
          </a:xfrm>
          <a:prstGeom prst="rect">
            <a:avLst/>
          </a:prstGeom>
          <a:noFill/>
        </p:spPr>
        <p:txBody>
          <a:bodyPr wrap="none" rtlCol="0">
            <a:spAutoFit/>
          </a:bodyPr>
          <a:lstStyle/>
          <a:p>
            <a:r>
              <a:rPr lang="en-GB" sz="1600" b="1" dirty="0">
                <a:latin typeface="Comic Sans MS" pitchFamily="66" charset="0"/>
              </a:rPr>
              <a:t>2)</a:t>
            </a:r>
          </a:p>
        </p:txBody>
      </p:sp>
      <mc:AlternateContent xmlns:mc="http://schemas.openxmlformats.org/markup-compatibility/2006" xmlns:a14="http://schemas.microsoft.com/office/drawing/2010/main">
        <mc:Choice Requires="a14">
          <p:sp>
            <p:nvSpPr>
              <p:cNvPr id="75" name="TextBox 74"/>
              <p:cNvSpPr txBox="1"/>
              <p:nvPr/>
            </p:nvSpPr>
            <p:spPr>
              <a:xfrm>
                <a:off x="6858000" y="3276600"/>
                <a:ext cx="125669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𝑢</m:t>
                      </m:r>
                      <m:r>
                        <a:rPr lang="en-GB" sz="1600" b="0" i="1" smtClean="0">
                          <a:solidFill>
                            <a:schemeClr val="tx1"/>
                          </a:solidFill>
                          <a:latin typeface="Cambria Math"/>
                        </a:rPr>
                        <m:t>−3</m:t>
                      </m:r>
                      <m:r>
                        <a:rPr lang="en-GB" sz="1600" b="0" i="1" smtClean="0">
                          <a:solidFill>
                            <a:schemeClr val="tx1"/>
                          </a:solidFill>
                          <a:latin typeface="Cambria Math"/>
                        </a:rPr>
                        <m:t>𝑣</m:t>
                      </m:r>
                      <m:r>
                        <a:rPr lang="en-GB" sz="1600" b="0" i="1" smtClean="0">
                          <a:solidFill>
                            <a:schemeClr val="tx1"/>
                          </a:solidFill>
                          <a:latin typeface="Cambria Math"/>
                        </a:rPr>
                        <m:t>=</m:t>
                      </m:r>
                      <m:r>
                        <a:rPr lang="en-GB" sz="1600" b="0" i="1" smtClean="0">
                          <a:solidFill>
                            <a:schemeClr val="tx1"/>
                          </a:solidFill>
                          <a:latin typeface="Cambria Math"/>
                        </a:rPr>
                        <m:t>𝑤</m:t>
                      </m:r>
                    </m:oMath>
                  </m:oMathPara>
                </a14:m>
                <a:endParaRPr lang="en-GB" sz="1600" dirty="0">
                  <a:solidFill>
                    <a:schemeClr val="tx1"/>
                  </a:solidFill>
                </a:endParaRPr>
              </a:p>
            </p:txBody>
          </p:sp>
        </mc:Choice>
        <mc:Fallback xmlns="">
          <p:sp>
            <p:nvSpPr>
              <p:cNvPr id="75" name="TextBox 74"/>
              <p:cNvSpPr txBox="1">
                <a:spLocks noRot="1" noChangeAspect="1" noMove="1" noResize="1" noEditPoints="1" noAdjustHandles="1" noChangeArrowheads="1" noChangeShapeType="1" noTextEdit="1"/>
              </p:cNvSpPr>
              <p:nvPr/>
            </p:nvSpPr>
            <p:spPr>
              <a:xfrm>
                <a:off x="6858000" y="3276600"/>
                <a:ext cx="1256691" cy="338554"/>
              </a:xfrm>
              <a:prstGeom prst="rect">
                <a:avLst/>
              </a:prstGeom>
              <a:blipFill rotWithShape="1">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6" name="TextBox 75"/>
              <p:cNvSpPr txBox="1"/>
              <p:nvPr/>
            </p:nvSpPr>
            <p:spPr>
              <a:xfrm>
                <a:off x="4343400" y="3810000"/>
                <a:ext cx="1358577"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3</m:t>
                      </m:r>
                      <m:r>
                        <a:rPr lang="en-GB" sz="1600" b="0" i="1" smtClean="0">
                          <a:solidFill>
                            <a:schemeClr val="tx1"/>
                          </a:solidFill>
                          <a:latin typeface="Cambria Math"/>
                        </a:rPr>
                        <m:t>𝑢𝑒</m:t>
                      </m:r>
                      <m:r>
                        <a:rPr lang="en-GB" sz="1600" b="0" i="1" smtClean="0">
                          <a:solidFill>
                            <a:schemeClr val="tx1"/>
                          </a:solidFill>
                          <a:latin typeface="Cambria Math"/>
                        </a:rPr>
                        <m:t>=</m:t>
                      </m:r>
                      <m:r>
                        <a:rPr lang="en-GB" sz="1600" b="0" i="1" smtClean="0">
                          <a:solidFill>
                            <a:srgbClr val="FF0000"/>
                          </a:solidFill>
                          <a:latin typeface="Cambria Math"/>
                        </a:rPr>
                        <m:t>𝑤</m:t>
                      </m:r>
                      <m:r>
                        <a:rPr lang="en-GB" sz="1600" b="0" i="1" smtClean="0">
                          <a:solidFill>
                            <a:schemeClr val="tx1"/>
                          </a:solidFill>
                          <a:latin typeface="Cambria Math"/>
                        </a:rPr>
                        <m:t>−</m:t>
                      </m:r>
                      <m:r>
                        <a:rPr lang="en-GB" sz="1600" b="0" i="1" smtClean="0">
                          <a:solidFill>
                            <a:schemeClr val="tx1"/>
                          </a:solidFill>
                          <a:latin typeface="Cambria Math"/>
                        </a:rPr>
                        <m:t>𝑣</m:t>
                      </m:r>
                    </m:oMath>
                  </m:oMathPara>
                </a14:m>
                <a:endParaRPr lang="en-GB" sz="1600" dirty="0">
                  <a:solidFill>
                    <a:schemeClr val="tx1"/>
                  </a:solidFill>
                </a:endParaRPr>
              </a:p>
            </p:txBody>
          </p:sp>
        </mc:Choice>
        <mc:Fallback xmlns="">
          <p:sp>
            <p:nvSpPr>
              <p:cNvPr id="76" name="TextBox 75"/>
              <p:cNvSpPr txBox="1">
                <a:spLocks noRot="1" noChangeAspect="1" noMove="1" noResize="1" noEditPoints="1" noAdjustHandles="1" noChangeArrowheads="1" noChangeShapeType="1" noTextEdit="1"/>
              </p:cNvSpPr>
              <p:nvPr/>
            </p:nvSpPr>
            <p:spPr>
              <a:xfrm>
                <a:off x="4343400" y="3810000"/>
                <a:ext cx="1358577" cy="338554"/>
              </a:xfrm>
              <a:prstGeom prst="rect">
                <a:avLst/>
              </a:prstGeom>
              <a:blipFill rotWithShape="1">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7" name="TextBox 76"/>
              <p:cNvSpPr txBox="1"/>
              <p:nvPr/>
            </p:nvSpPr>
            <p:spPr>
              <a:xfrm>
                <a:off x="4343400" y="4267200"/>
                <a:ext cx="1969514"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3</m:t>
                      </m:r>
                      <m:r>
                        <a:rPr lang="en-GB" sz="1600" b="0" i="1" smtClean="0">
                          <a:solidFill>
                            <a:schemeClr val="tx1"/>
                          </a:solidFill>
                          <a:latin typeface="Cambria Math"/>
                        </a:rPr>
                        <m:t>𝑢𝑒</m:t>
                      </m:r>
                      <m:r>
                        <a:rPr lang="en-GB" sz="1600" b="0" i="1" smtClean="0">
                          <a:solidFill>
                            <a:schemeClr val="tx1"/>
                          </a:solidFill>
                          <a:latin typeface="Cambria Math"/>
                        </a:rPr>
                        <m:t>=(</m:t>
                      </m:r>
                      <m:r>
                        <a:rPr lang="en-GB" sz="1600" b="0" i="1" smtClean="0">
                          <a:solidFill>
                            <a:srgbClr val="FF0000"/>
                          </a:solidFill>
                          <a:latin typeface="Cambria Math"/>
                        </a:rPr>
                        <m:t>𝑢</m:t>
                      </m:r>
                      <m:r>
                        <a:rPr lang="en-GB" sz="1600" b="0" i="1" smtClean="0">
                          <a:solidFill>
                            <a:srgbClr val="FF0000"/>
                          </a:solidFill>
                          <a:latin typeface="Cambria Math"/>
                        </a:rPr>
                        <m:t>−3</m:t>
                      </m:r>
                      <m:r>
                        <a:rPr lang="en-GB" sz="1600" b="0" i="1" smtClean="0">
                          <a:solidFill>
                            <a:srgbClr val="FF0000"/>
                          </a:solidFill>
                          <a:latin typeface="Cambria Math"/>
                        </a:rPr>
                        <m:t>𝑣</m:t>
                      </m:r>
                      <m:r>
                        <a:rPr lang="en-GB" sz="1600" b="0" i="1" smtClean="0">
                          <a:solidFill>
                            <a:schemeClr val="tx1"/>
                          </a:solidFill>
                          <a:latin typeface="Cambria Math"/>
                        </a:rPr>
                        <m:t>)−</m:t>
                      </m:r>
                      <m:r>
                        <a:rPr lang="en-GB" sz="1600" b="0" i="1" smtClean="0">
                          <a:solidFill>
                            <a:schemeClr val="tx1"/>
                          </a:solidFill>
                          <a:latin typeface="Cambria Math"/>
                        </a:rPr>
                        <m:t>𝑣</m:t>
                      </m:r>
                    </m:oMath>
                  </m:oMathPara>
                </a14:m>
                <a:endParaRPr lang="en-GB" sz="1600" dirty="0">
                  <a:solidFill>
                    <a:schemeClr val="tx1"/>
                  </a:solidFill>
                </a:endParaRPr>
              </a:p>
            </p:txBody>
          </p:sp>
        </mc:Choice>
        <mc:Fallback xmlns="">
          <p:sp>
            <p:nvSpPr>
              <p:cNvPr id="77" name="TextBox 76"/>
              <p:cNvSpPr txBox="1">
                <a:spLocks noRot="1" noChangeAspect="1" noMove="1" noResize="1" noEditPoints="1" noAdjustHandles="1" noChangeArrowheads="1" noChangeShapeType="1" noTextEdit="1"/>
              </p:cNvSpPr>
              <p:nvPr/>
            </p:nvSpPr>
            <p:spPr>
              <a:xfrm>
                <a:off x="4343400" y="4267200"/>
                <a:ext cx="1969514" cy="338554"/>
              </a:xfrm>
              <a:prstGeom prst="rect">
                <a:avLst/>
              </a:prstGeom>
              <a:blipFill rotWithShape="1">
                <a:blip r:embed="rId15"/>
                <a:stretch>
                  <a:fillRect b="-892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8" name="TextBox 77"/>
              <p:cNvSpPr txBox="1"/>
              <p:nvPr/>
            </p:nvSpPr>
            <p:spPr>
              <a:xfrm>
                <a:off x="4343400" y="4724400"/>
                <a:ext cx="143629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3</m:t>
                      </m:r>
                      <m:r>
                        <a:rPr lang="en-GB" sz="1600" b="0" i="1" smtClean="0">
                          <a:solidFill>
                            <a:schemeClr val="tx1"/>
                          </a:solidFill>
                          <a:latin typeface="Cambria Math"/>
                        </a:rPr>
                        <m:t>𝑢𝑒</m:t>
                      </m:r>
                      <m:r>
                        <a:rPr lang="en-GB" sz="1600" b="0" i="1" smtClean="0">
                          <a:solidFill>
                            <a:schemeClr val="tx1"/>
                          </a:solidFill>
                          <a:latin typeface="Cambria Math"/>
                        </a:rPr>
                        <m:t>=</m:t>
                      </m:r>
                      <m:r>
                        <a:rPr lang="en-GB" sz="1600" b="0" i="1" smtClean="0">
                          <a:solidFill>
                            <a:schemeClr val="tx1"/>
                          </a:solidFill>
                          <a:latin typeface="Cambria Math"/>
                        </a:rPr>
                        <m:t>𝑢</m:t>
                      </m:r>
                      <m:r>
                        <a:rPr lang="en-GB" sz="1600" b="0" i="1" smtClean="0">
                          <a:solidFill>
                            <a:schemeClr val="tx1"/>
                          </a:solidFill>
                          <a:latin typeface="Cambria Math"/>
                        </a:rPr>
                        <m:t>−4</m:t>
                      </m:r>
                      <m:r>
                        <a:rPr lang="en-GB" sz="1600" b="0" i="1" smtClean="0">
                          <a:solidFill>
                            <a:schemeClr val="tx1"/>
                          </a:solidFill>
                          <a:latin typeface="Cambria Math"/>
                        </a:rPr>
                        <m:t>𝑣</m:t>
                      </m:r>
                    </m:oMath>
                  </m:oMathPara>
                </a14:m>
                <a:endParaRPr lang="en-GB" sz="1600" dirty="0">
                  <a:solidFill>
                    <a:schemeClr val="tx1"/>
                  </a:solidFill>
                </a:endParaRPr>
              </a:p>
            </p:txBody>
          </p:sp>
        </mc:Choice>
        <mc:Fallback xmlns="">
          <p:sp>
            <p:nvSpPr>
              <p:cNvPr id="78" name="TextBox 77"/>
              <p:cNvSpPr txBox="1">
                <a:spLocks noRot="1" noChangeAspect="1" noMove="1" noResize="1" noEditPoints="1" noAdjustHandles="1" noChangeArrowheads="1" noChangeShapeType="1" noTextEdit="1"/>
              </p:cNvSpPr>
              <p:nvPr/>
            </p:nvSpPr>
            <p:spPr>
              <a:xfrm>
                <a:off x="4343400" y="4724400"/>
                <a:ext cx="1436291" cy="338554"/>
              </a:xfrm>
              <a:prstGeom prst="rect">
                <a:avLst/>
              </a:prstGeom>
              <a:blipFill rotWithShape="1">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9" name="TextBox 78"/>
              <p:cNvSpPr txBox="1"/>
              <p:nvPr/>
            </p:nvSpPr>
            <p:spPr>
              <a:xfrm>
                <a:off x="4419600" y="5181600"/>
                <a:ext cx="1512491"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4</m:t>
                      </m:r>
                      <m:r>
                        <a:rPr lang="en-GB" sz="1600" b="0" i="1" smtClean="0">
                          <a:solidFill>
                            <a:schemeClr val="tx1"/>
                          </a:solidFill>
                          <a:latin typeface="Cambria Math"/>
                        </a:rPr>
                        <m:t>𝑣</m:t>
                      </m:r>
                      <m:r>
                        <a:rPr lang="en-GB" sz="1600" b="0" i="1" smtClean="0">
                          <a:solidFill>
                            <a:schemeClr val="tx1"/>
                          </a:solidFill>
                          <a:latin typeface="Cambria Math"/>
                        </a:rPr>
                        <m:t>=</m:t>
                      </m:r>
                      <m:r>
                        <a:rPr lang="en-GB" sz="1600" b="0" i="1" smtClean="0">
                          <a:solidFill>
                            <a:schemeClr val="tx1"/>
                          </a:solidFill>
                          <a:latin typeface="Cambria Math"/>
                        </a:rPr>
                        <m:t>𝑢</m:t>
                      </m:r>
                      <m:r>
                        <a:rPr lang="en-GB" sz="1600" b="0" i="1" smtClean="0">
                          <a:solidFill>
                            <a:schemeClr val="tx1"/>
                          </a:solidFill>
                          <a:latin typeface="Cambria Math"/>
                        </a:rPr>
                        <m:t>−3</m:t>
                      </m:r>
                      <m:r>
                        <a:rPr lang="en-GB" sz="1600" b="0" i="1" smtClean="0">
                          <a:solidFill>
                            <a:schemeClr val="tx1"/>
                          </a:solidFill>
                          <a:latin typeface="Cambria Math"/>
                        </a:rPr>
                        <m:t>𝑢𝑒</m:t>
                      </m:r>
                    </m:oMath>
                  </m:oMathPara>
                </a14:m>
                <a:endParaRPr lang="en-GB" sz="1600" dirty="0">
                  <a:solidFill>
                    <a:schemeClr val="tx1"/>
                  </a:solidFill>
                </a:endParaRPr>
              </a:p>
            </p:txBody>
          </p:sp>
        </mc:Choice>
        <mc:Fallback xmlns="">
          <p:sp>
            <p:nvSpPr>
              <p:cNvPr id="79" name="TextBox 78"/>
              <p:cNvSpPr txBox="1">
                <a:spLocks noRot="1" noChangeAspect="1" noMove="1" noResize="1" noEditPoints="1" noAdjustHandles="1" noChangeArrowheads="1" noChangeShapeType="1" noTextEdit="1"/>
              </p:cNvSpPr>
              <p:nvPr/>
            </p:nvSpPr>
            <p:spPr>
              <a:xfrm>
                <a:off x="4419600" y="5181600"/>
                <a:ext cx="1512491" cy="338554"/>
              </a:xfrm>
              <a:prstGeom prst="rect">
                <a:avLst/>
              </a:prstGeom>
              <a:blipFill rotWithShape="1">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0" name="TextBox 79"/>
              <p:cNvSpPr txBox="1"/>
              <p:nvPr/>
            </p:nvSpPr>
            <p:spPr>
              <a:xfrm>
                <a:off x="4419600" y="5562600"/>
                <a:ext cx="167640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4</m:t>
                      </m:r>
                      <m:r>
                        <a:rPr lang="en-GB" sz="1600" b="0" i="1" smtClean="0">
                          <a:solidFill>
                            <a:schemeClr val="tx1"/>
                          </a:solidFill>
                          <a:latin typeface="Cambria Math"/>
                        </a:rPr>
                        <m:t>𝑣</m:t>
                      </m:r>
                      <m:r>
                        <a:rPr lang="en-GB" sz="1600" b="0" i="1" smtClean="0">
                          <a:solidFill>
                            <a:schemeClr val="tx1"/>
                          </a:solidFill>
                          <a:latin typeface="Cambria Math"/>
                        </a:rPr>
                        <m:t>=</m:t>
                      </m:r>
                      <m:r>
                        <a:rPr lang="en-GB" sz="1600" b="0" i="1" smtClean="0">
                          <a:solidFill>
                            <a:schemeClr val="tx1"/>
                          </a:solidFill>
                          <a:latin typeface="Cambria Math"/>
                        </a:rPr>
                        <m:t>𝑢</m:t>
                      </m:r>
                      <m:r>
                        <a:rPr lang="en-GB" sz="1600" b="0" i="1" smtClean="0">
                          <a:solidFill>
                            <a:schemeClr val="tx1"/>
                          </a:solidFill>
                          <a:latin typeface="Cambria Math"/>
                        </a:rPr>
                        <m:t>(1−3</m:t>
                      </m:r>
                      <m:r>
                        <a:rPr lang="en-GB" sz="1600" b="0" i="1" smtClean="0">
                          <a:solidFill>
                            <a:schemeClr val="tx1"/>
                          </a:solidFill>
                          <a:latin typeface="Cambria Math"/>
                        </a:rPr>
                        <m:t>𝑒</m:t>
                      </m:r>
                      <m:r>
                        <a:rPr lang="en-GB" sz="1600" b="0" i="1" smtClean="0">
                          <a:solidFill>
                            <a:schemeClr val="tx1"/>
                          </a:solidFill>
                          <a:latin typeface="Cambria Math"/>
                        </a:rPr>
                        <m:t>)</m:t>
                      </m:r>
                    </m:oMath>
                  </m:oMathPara>
                </a14:m>
                <a:endParaRPr lang="en-GB" sz="1600" dirty="0">
                  <a:solidFill>
                    <a:schemeClr val="tx1"/>
                  </a:solidFill>
                </a:endParaRPr>
              </a:p>
            </p:txBody>
          </p:sp>
        </mc:Choice>
        <mc:Fallback xmlns="">
          <p:sp>
            <p:nvSpPr>
              <p:cNvPr id="80" name="TextBox 79"/>
              <p:cNvSpPr txBox="1">
                <a:spLocks noRot="1" noChangeAspect="1" noMove="1" noResize="1" noEditPoints="1" noAdjustHandles="1" noChangeArrowheads="1" noChangeShapeType="1" noTextEdit="1"/>
              </p:cNvSpPr>
              <p:nvPr/>
            </p:nvSpPr>
            <p:spPr>
              <a:xfrm>
                <a:off x="4419600" y="5562600"/>
                <a:ext cx="1676400" cy="338554"/>
              </a:xfrm>
              <a:prstGeom prst="rect">
                <a:avLst/>
              </a:prstGeom>
              <a:blipFill rotWithShape="1">
                <a:blip r:embed="rId18"/>
                <a:stretch>
                  <a:fillRect b="-9091"/>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1" name="TextBox 80"/>
              <p:cNvSpPr txBox="1"/>
              <p:nvPr/>
            </p:nvSpPr>
            <p:spPr>
              <a:xfrm>
                <a:off x="4495800" y="5943600"/>
                <a:ext cx="1676400" cy="51244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𝑣</m:t>
                      </m:r>
                      <m:r>
                        <a:rPr lang="en-GB" sz="1600" b="0" i="1" smtClean="0">
                          <a:solidFill>
                            <a:schemeClr val="tx1"/>
                          </a:solidFill>
                          <a:latin typeface="Cambria Math"/>
                        </a:rPr>
                        <m:t>=</m:t>
                      </m:r>
                      <m:f>
                        <m:fPr>
                          <m:ctrlPr>
                            <a:rPr lang="en-GB" sz="1600" b="0" i="1" smtClean="0">
                              <a:solidFill>
                                <a:schemeClr val="tx1"/>
                              </a:solidFill>
                              <a:latin typeface="Cambria Math" panose="02040503050406030204" pitchFamily="18" charset="0"/>
                            </a:rPr>
                          </m:ctrlPr>
                        </m:fPr>
                        <m:num>
                          <m:r>
                            <a:rPr lang="en-GB" sz="1600" b="0" i="1" smtClean="0">
                              <a:solidFill>
                                <a:schemeClr val="tx1"/>
                              </a:solidFill>
                              <a:latin typeface="Cambria Math"/>
                            </a:rPr>
                            <m:t>𝑢</m:t>
                          </m:r>
                        </m:num>
                        <m:den>
                          <m:r>
                            <a:rPr lang="en-GB" sz="1600" b="0" i="1" smtClean="0">
                              <a:solidFill>
                                <a:schemeClr val="tx1"/>
                              </a:solidFill>
                              <a:latin typeface="Cambria Math"/>
                            </a:rPr>
                            <m:t>4</m:t>
                          </m:r>
                        </m:den>
                      </m:f>
                      <m:r>
                        <a:rPr lang="en-GB" sz="1600" b="0" i="1" smtClean="0">
                          <a:solidFill>
                            <a:schemeClr val="tx1"/>
                          </a:solidFill>
                          <a:latin typeface="Cambria Math"/>
                        </a:rPr>
                        <m:t>(1−3</m:t>
                      </m:r>
                      <m:r>
                        <a:rPr lang="en-GB" sz="1600" b="0" i="1" smtClean="0">
                          <a:solidFill>
                            <a:schemeClr val="tx1"/>
                          </a:solidFill>
                          <a:latin typeface="Cambria Math"/>
                        </a:rPr>
                        <m:t>𝑒</m:t>
                      </m:r>
                      <m:r>
                        <a:rPr lang="en-GB" sz="1600" b="0" i="1" smtClean="0">
                          <a:solidFill>
                            <a:schemeClr val="tx1"/>
                          </a:solidFill>
                          <a:latin typeface="Cambria Math"/>
                        </a:rPr>
                        <m:t>)</m:t>
                      </m:r>
                    </m:oMath>
                  </m:oMathPara>
                </a14:m>
                <a:endParaRPr lang="en-GB" sz="1600" dirty="0">
                  <a:solidFill>
                    <a:schemeClr val="tx1"/>
                  </a:solidFill>
                </a:endParaRPr>
              </a:p>
            </p:txBody>
          </p:sp>
        </mc:Choice>
        <mc:Fallback xmlns="">
          <p:sp>
            <p:nvSpPr>
              <p:cNvPr id="81" name="TextBox 80"/>
              <p:cNvSpPr txBox="1">
                <a:spLocks noRot="1" noChangeAspect="1" noMove="1" noResize="1" noEditPoints="1" noAdjustHandles="1" noChangeArrowheads="1" noChangeShapeType="1" noTextEdit="1"/>
              </p:cNvSpPr>
              <p:nvPr/>
            </p:nvSpPr>
            <p:spPr>
              <a:xfrm>
                <a:off x="4495800" y="5943600"/>
                <a:ext cx="1676400" cy="512448"/>
              </a:xfrm>
              <a:prstGeom prst="rect">
                <a:avLst/>
              </a:prstGeom>
              <a:blipFill rotWithShape="1">
                <a:blip r:embed="rId19"/>
                <a:stretch>
                  <a:fillRect b="-3571"/>
                </a:stretch>
              </a:blipFill>
            </p:spPr>
            <p:txBody>
              <a:bodyPr/>
              <a:lstStyle/>
              <a:p>
                <a:r>
                  <a:rPr lang="en-GB">
                    <a:noFill/>
                  </a:rPr>
                  <a:t> </a:t>
                </a:r>
              </a:p>
            </p:txBody>
          </p:sp>
        </mc:Fallback>
      </mc:AlternateContent>
      <p:sp>
        <p:nvSpPr>
          <p:cNvPr id="82" name="Arc 81"/>
          <p:cNvSpPr/>
          <p:nvPr/>
        </p:nvSpPr>
        <p:spPr>
          <a:xfrm>
            <a:off x="6096000" y="40386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3" name="TextBox 82"/>
          <p:cNvSpPr txBox="1"/>
          <p:nvPr/>
        </p:nvSpPr>
        <p:spPr>
          <a:xfrm>
            <a:off x="6477000" y="3962400"/>
            <a:ext cx="2209800" cy="523220"/>
          </a:xfrm>
          <a:prstGeom prst="rect">
            <a:avLst/>
          </a:prstGeom>
          <a:noFill/>
        </p:spPr>
        <p:txBody>
          <a:bodyPr wrap="square" rtlCol="0">
            <a:spAutoFit/>
          </a:bodyPr>
          <a:lstStyle/>
          <a:p>
            <a:pPr algn="ctr"/>
            <a:r>
              <a:rPr lang="en-GB" sz="1400" dirty="0">
                <a:solidFill>
                  <a:srgbClr val="FF0000"/>
                </a:solidFill>
                <a:latin typeface="Comic Sans MS" pitchFamily="66" charset="0"/>
              </a:rPr>
              <a:t>Sub the rearrangement in for w</a:t>
            </a:r>
            <a:endParaRPr lang="en-GB" sz="1400" b="1" baseline="-25000" dirty="0">
              <a:solidFill>
                <a:srgbClr val="FF0000"/>
              </a:solidFill>
              <a:latin typeface="Comic Sans MS" pitchFamily="66" charset="0"/>
            </a:endParaRPr>
          </a:p>
        </p:txBody>
      </p:sp>
      <p:sp>
        <p:nvSpPr>
          <p:cNvPr id="84" name="Arc 83"/>
          <p:cNvSpPr/>
          <p:nvPr/>
        </p:nvSpPr>
        <p:spPr>
          <a:xfrm>
            <a:off x="6096000" y="44958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5" name="Arc 84"/>
          <p:cNvSpPr/>
          <p:nvPr/>
        </p:nvSpPr>
        <p:spPr>
          <a:xfrm>
            <a:off x="5867400" y="49530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6" name="Arc 85"/>
          <p:cNvSpPr/>
          <p:nvPr/>
        </p:nvSpPr>
        <p:spPr>
          <a:xfrm>
            <a:off x="5867400" y="54102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7" name="Arc 86"/>
          <p:cNvSpPr/>
          <p:nvPr/>
        </p:nvSpPr>
        <p:spPr>
          <a:xfrm>
            <a:off x="5867400" y="58674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8" name="TextBox 87"/>
          <p:cNvSpPr txBox="1"/>
          <p:nvPr/>
        </p:nvSpPr>
        <p:spPr>
          <a:xfrm>
            <a:off x="6477000" y="4495800"/>
            <a:ext cx="1295400" cy="307777"/>
          </a:xfrm>
          <a:prstGeom prst="rect">
            <a:avLst/>
          </a:prstGeom>
          <a:noFill/>
        </p:spPr>
        <p:txBody>
          <a:bodyPr wrap="square" rtlCol="0">
            <a:spAutoFit/>
          </a:bodyPr>
          <a:lstStyle/>
          <a:p>
            <a:pPr algn="ctr"/>
            <a:r>
              <a:rPr lang="en-GB" sz="1400" dirty="0">
                <a:solidFill>
                  <a:srgbClr val="FF0000"/>
                </a:solidFill>
                <a:latin typeface="Comic Sans MS" pitchFamily="66" charset="0"/>
              </a:rPr>
              <a:t>Group terms</a:t>
            </a:r>
            <a:endParaRPr lang="en-GB" sz="1400" b="1" baseline="-25000" dirty="0">
              <a:solidFill>
                <a:srgbClr val="FF0000"/>
              </a:solidFill>
              <a:latin typeface="Comic Sans MS" pitchFamily="66" charset="0"/>
            </a:endParaRPr>
          </a:p>
        </p:txBody>
      </p:sp>
      <p:sp>
        <p:nvSpPr>
          <p:cNvPr id="89" name="TextBox 88"/>
          <p:cNvSpPr txBox="1"/>
          <p:nvPr/>
        </p:nvSpPr>
        <p:spPr>
          <a:xfrm>
            <a:off x="6096000" y="4953000"/>
            <a:ext cx="2438400" cy="307777"/>
          </a:xfrm>
          <a:prstGeom prst="rect">
            <a:avLst/>
          </a:prstGeom>
          <a:noFill/>
        </p:spPr>
        <p:txBody>
          <a:bodyPr wrap="square" rtlCol="0">
            <a:spAutoFit/>
          </a:bodyPr>
          <a:lstStyle/>
          <a:p>
            <a:pPr algn="ctr"/>
            <a:r>
              <a:rPr lang="en-GB" sz="1400" dirty="0">
                <a:solidFill>
                  <a:srgbClr val="FF0000"/>
                </a:solidFill>
                <a:latin typeface="Comic Sans MS" pitchFamily="66" charset="0"/>
              </a:rPr>
              <a:t>Add 4v, Subtract 3ue</a:t>
            </a:r>
            <a:endParaRPr lang="en-GB" sz="1400" b="1" baseline="-25000" dirty="0">
              <a:solidFill>
                <a:srgbClr val="FF0000"/>
              </a:solidFill>
              <a:latin typeface="Comic Sans MS" pitchFamily="66" charset="0"/>
            </a:endParaRPr>
          </a:p>
        </p:txBody>
      </p:sp>
      <p:sp>
        <p:nvSpPr>
          <p:cNvPr id="90" name="TextBox 89"/>
          <p:cNvSpPr txBox="1"/>
          <p:nvPr/>
        </p:nvSpPr>
        <p:spPr>
          <a:xfrm>
            <a:off x="6248400" y="5410200"/>
            <a:ext cx="2159876" cy="304800"/>
          </a:xfrm>
          <a:prstGeom prst="rect">
            <a:avLst/>
          </a:prstGeom>
          <a:noFill/>
        </p:spPr>
        <p:txBody>
          <a:bodyPr wrap="square" rtlCol="0">
            <a:spAutoFit/>
          </a:bodyPr>
          <a:lstStyle/>
          <a:p>
            <a:pPr algn="ctr"/>
            <a:r>
              <a:rPr lang="en-GB" sz="1400" dirty="0">
                <a:solidFill>
                  <a:srgbClr val="FF0000"/>
                </a:solidFill>
                <a:latin typeface="Comic Sans MS" pitchFamily="66" charset="0"/>
              </a:rPr>
              <a:t>Factorise right side</a:t>
            </a:r>
            <a:endParaRPr lang="en-GB" sz="1400" b="1" baseline="-25000" dirty="0">
              <a:solidFill>
                <a:srgbClr val="FF0000"/>
              </a:solidFill>
              <a:latin typeface="Comic Sans MS" pitchFamily="66" charset="0"/>
            </a:endParaRPr>
          </a:p>
        </p:txBody>
      </p:sp>
      <p:sp>
        <p:nvSpPr>
          <p:cNvPr id="91" name="TextBox 90"/>
          <p:cNvSpPr txBox="1"/>
          <p:nvPr/>
        </p:nvSpPr>
        <p:spPr>
          <a:xfrm>
            <a:off x="6248400" y="5867400"/>
            <a:ext cx="1295400" cy="304800"/>
          </a:xfrm>
          <a:prstGeom prst="rect">
            <a:avLst/>
          </a:prstGeom>
          <a:noFill/>
        </p:spPr>
        <p:txBody>
          <a:bodyPr wrap="square" rtlCol="0">
            <a:spAutoFit/>
          </a:bodyPr>
          <a:lstStyle/>
          <a:p>
            <a:pPr algn="ctr"/>
            <a:r>
              <a:rPr lang="en-GB" sz="1400" dirty="0">
                <a:solidFill>
                  <a:srgbClr val="FF0000"/>
                </a:solidFill>
                <a:latin typeface="Comic Sans MS" pitchFamily="66" charset="0"/>
              </a:rPr>
              <a:t>Divide by 4</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92" name="TextBox 91"/>
              <p:cNvSpPr txBox="1"/>
              <p:nvPr/>
            </p:nvSpPr>
            <p:spPr>
              <a:xfrm>
                <a:off x="0" y="4953000"/>
                <a:ext cx="1676400" cy="51244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1" i="1" smtClean="0">
                          <a:solidFill>
                            <a:srgbClr val="FF0000"/>
                          </a:solidFill>
                          <a:latin typeface="Cambria Math"/>
                        </a:rPr>
                        <m:t>𝒗</m:t>
                      </m:r>
                      <m:r>
                        <a:rPr lang="en-GB" sz="1600" b="1" i="1" smtClean="0">
                          <a:solidFill>
                            <a:srgbClr val="FF0000"/>
                          </a:solidFill>
                          <a:latin typeface="Cambria Math"/>
                        </a:rPr>
                        <m:t>=</m:t>
                      </m:r>
                      <m:f>
                        <m:fPr>
                          <m:ctrlPr>
                            <a:rPr lang="en-GB" sz="1600" b="1" i="1" smtClean="0">
                              <a:solidFill>
                                <a:srgbClr val="FF0000"/>
                              </a:solidFill>
                              <a:latin typeface="Cambria Math" panose="02040503050406030204" pitchFamily="18" charset="0"/>
                            </a:rPr>
                          </m:ctrlPr>
                        </m:fPr>
                        <m:num>
                          <m:r>
                            <a:rPr lang="en-GB" sz="1600" b="1" i="1" smtClean="0">
                              <a:solidFill>
                                <a:srgbClr val="FF0000"/>
                              </a:solidFill>
                              <a:latin typeface="Cambria Math"/>
                            </a:rPr>
                            <m:t>𝒖</m:t>
                          </m:r>
                        </m:num>
                        <m:den>
                          <m:r>
                            <a:rPr lang="en-GB" sz="1600" b="1" i="1" smtClean="0">
                              <a:solidFill>
                                <a:srgbClr val="FF0000"/>
                              </a:solidFill>
                              <a:latin typeface="Cambria Math"/>
                            </a:rPr>
                            <m:t>𝟒</m:t>
                          </m:r>
                        </m:den>
                      </m:f>
                      <m:r>
                        <a:rPr lang="en-GB" sz="1600" b="1" i="1" smtClean="0">
                          <a:solidFill>
                            <a:srgbClr val="FF0000"/>
                          </a:solidFill>
                          <a:latin typeface="Cambria Math"/>
                        </a:rPr>
                        <m:t>(</m:t>
                      </m:r>
                      <m:r>
                        <a:rPr lang="en-GB" sz="1600" b="1" i="1" smtClean="0">
                          <a:solidFill>
                            <a:srgbClr val="FF0000"/>
                          </a:solidFill>
                          <a:latin typeface="Cambria Math"/>
                        </a:rPr>
                        <m:t>𝟏</m:t>
                      </m:r>
                      <m:r>
                        <a:rPr lang="en-GB" sz="1600" b="1" i="1" smtClean="0">
                          <a:solidFill>
                            <a:srgbClr val="FF0000"/>
                          </a:solidFill>
                          <a:latin typeface="Cambria Math"/>
                        </a:rPr>
                        <m:t>−</m:t>
                      </m:r>
                      <m:r>
                        <a:rPr lang="en-GB" sz="1600" b="1" i="1" smtClean="0">
                          <a:solidFill>
                            <a:srgbClr val="FF0000"/>
                          </a:solidFill>
                          <a:latin typeface="Cambria Math"/>
                        </a:rPr>
                        <m:t>𝟑</m:t>
                      </m:r>
                      <m:r>
                        <a:rPr lang="en-GB" sz="1600" b="1" i="1" smtClean="0">
                          <a:solidFill>
                            <a:srgbClr val="FF0000"/>
                          </a:solidFill>
                          <a:latin typeface="Cambria Math"/>
                        </a:rPr>
                        <m:t>𝒆</m:t>
                      </m:r>
                      <m:r>
                        <a:rPr lang="en-GB" sz="1600" b="1" i="1" smtClean="0">
                          <a:solidFill>
                            <a:srgbClr val="FF0000"/>
                          </a:solidFill>
                          <a:latin typeface="Cambria Math"/>
                        </a:rPr>
                        <m:t>)</m:t>
                      </m:r>
                    </m:oMath>
                  </m:oMathPara>
                </a14:m>
                <a:endParaRPr lang="en-GB" sz="1600" b="1" dirty="0">
                  <a:solidFill>
                    <a:srgbClr val="FF0000"/>
                  </a:solidFill>
                </a:endParaRPr>
              </a:p>
            </p:txBody>
          </p:sp>
        </mc:Choice>
        <mc:Fallback xmlns="">
          <p:sp>
            <p:nvSpPr>
              <p:cNvPr id="92" name="TextBox 91"/>
              <p:cNvSpPr txBox="1">
                <a:spLocks noRot="1" noChangeAspect="1" noMove="1" noResize="1" noEditPoints="1" noAdjustHandles="1" noChangeArrowheads="1" noChangeShapeType="1" noTextEdit="1"/>
              </p:cNvSpPr>
              <p:nvPr/>
            </p:nvSpPr>
            <p:spPr>
              <a:xfrm>
                <a:off x="0" y="4953000"/>
                <a:ext cx="1676400" cy="512448"/>
              </a:xfrm>
              <a:prstGeom prst="rect">
                <a:avLst/>
              </a:prstGeom>
              <a:blipFill rotWithShape="1">
                <a:blip r:embed="rId20"/>
                <a:stretch>
                  <a:fillRect b="-3571"/>
                </a:stretch>
              </a:blipFill>
            </p:spPr>
            <p:txBody>
              <a:bodyPr/>
              <a:lstStyle/>
              <a:p>
                <a:r>
                  <a:rPr lang="en-GB">
                    <a:noFill/>
                  </a:rPr>
                  <a:t> </a:t>
                </a:r>
              </a:p>
            </p:txBody>
          </p:sp>
        </mc:Fallback>
      </mc:AlternateContent>
      <p:sp>
        <p:nvSpPr>
          <p:cNvPr id="44" name="Rectangle 43"/>
          <p:cNvSpPr/>
          <p:nvPr/>
        </p:nvSpPr>
        <p:spPr>
          <a:xfrm>
            <a:off x="6934200" y="3200400"/>
            <a:ext cx="1219200" cy="533400"/>
          </a:xfrm>
          <a:prstGeom prst="rect">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69" name="TextBox 68"/>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69" name="TextBox 68"/>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2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0" name="TextBox 69"/>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70" name="TextBox 69"/>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2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3" name="TextBox 92"/>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93" name="TextBox 92"/>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2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4" name="TextBox 93"/>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94" name="TextBox 93"/>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2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5" name="TextBox 94"/>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95" name="TextBox 94"/>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25"/>
                <a:stretch>
                  <a:fillRect b="-3846"/>
                </a:stretch>
              </a:blipFill>
            </p:spPr>
            <p:txBody>
              <a:bodyPr/>
              <a:lstStyle/>
              <a:p>
                <a:r>
                  <a:rPr lang="en-GB">
                    <a:noFill/>
                  </a:rPr>
                  <a:t> </a:t>
                </a:r>
              </a:p>
            </p:txBody>
          </p:sp>
        </mc:Fallback>
      </mc:AlternateContent>
      <p:sp>
        <p:nvSpPr>
          <p:cNvPr id="96" name="TextBox 95"/>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26"/>
              </a:rPr>
              <a:t>Applet for collision demonstrations</a:t>
            </a:r>
            <a:endParaRPr lang="en-GB" sz="1400" dirty="0">
              <a:latin typeface="Comic Sans MS" pitchFamily="66" charset="0"/>
            </a:endParaRPr>
          </a:p>
        </p:txBody>
      </p:sp>
      <p:sp>
        <p:nvSpPr>
          <p:cNvPr id="97"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1066300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3"/>
                                        </p:tgtEl>
                                        <p:attrNameLst>
                                          <p:attrName>style.visibility</p:attrName>
                                        </p:attrNameLst>
                                      </p:cBhvr>
                                      <p:to>
                                        <p:strVal val="visible"/>
                                      </p:to>
                                    </p:set>
                                    <p:animEffect transition="in" filter="blinds(horizontal)">
                                      <p:cBhvr>
                                        <p:cTn id="7" dur="500"/>
                                        <p:tgtEl>
                                          <p:spTgt spid="73"/>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71"/>
                                        </p:tgtEl>
                                        <p:attrNameLst>
                                          <p:attrName>style.visibility</p:attrName>
                                        </p:attrNameLst>
                                      </p:cBhvr>
                                      <p:to>
                                        <p:strVal val="visible"/>
                                      </p:to>
                                    </p:set>
                                    <p:animEffect transition="in" filter="blinds(horizontal)">
                                      <p:cBhvr>
                                        <p:cTn id="10" dur="500"/>
                                        <p:tgtEl>
                                          <p:spTgt spid="71"/>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74"/>
                                        </p:tgtEl>
                                        <p:attrNameLst>
                                          <p:attrName>style.visibility</p:attrName>
                                        </p:attrNameLst>
                                      </p:cBhvr>
                                      <p:to>
                                        <p:strVal val="visible"/>
                                      </p:to>
                                    </p:set>
                                    <p:animEffect transition="in" filter="blinds(horizontal)">
                                      <p:cBhvr>
                                        <p:cTn id="15" dur="500"/>
                                        <p:tgtEl>
                                          <p:spTgt spid="74"/>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72"/>
                                        </p:tgtEl>
                                        <p:attrNameLst>
                                          <p:attrName>style.visibility</p:attrName>
                                        </p:attrNameLst>
                                      </p:cBhvr>
                                      <p:to>
                                        <p:strVal val="visible"/>
                                      </p:to>
                                    </p:set>
                                    <p:animEffect transition="in" filter="blinds(horizontal)">
                                      <p:cBhvr>
                                        <p:cTn id="18" dur="500"/>
                                        <p:tgtEl>
                                          <p:spTgt spid="72"/>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41"/>
                                        </p:tgtEl>
                                        <p:attrNameLst>
                                          <p:attrName>style.visibility</p:attrName>
                                        </p:attrNameLst>
                                      </p:cBhvr>
                                      <p:to>
                                        <p:strVal val="visible"/>
                                      </p:to>
                                    </p:set>
                                    <p:animEffect transition="in" filter="blinds(horizontal)">
                                      <p:cBhvr>
                                        <p:cTn id="23" dur="500"/>
                                        <p:tgtEl>
                                          <p:spTgt spid="41"/>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42"/>
                                        </p:tgtEl>
                                        <p:attrNameLst>
                                          <p:attrName>style.visibility</p:attrName>
                                        </p:attrNameLst>
                                      </p:cBhvr>
                                      <p:to>
                                        <p:strVal val="visible"/>
                                      </p:to>
                                    </p:set>
                                    <p:animEffect transition="in" filter="blinds(horizontal)">
                                      <p:cBhvr>
                                        <p:cTn id="28" dur="500"/>
                                        <p:tgtEl>
                                          <p:spTgt spid="42"/>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75"/>
                                        </p:tgtEl>
                                        <p:attrNameLst>
                                          <p:attrName>style.visibility</p:attrName>
                                        </p:attrNameLst>
                                      </p:cBhvr>
                                      <p:to>
                                        <p:strVal val="visible"/>
                                      </p:to>
                                    </p:set>
                                    <p:animEffect transition="in" filter="blinds(horizontal)">
                                      <p:cBhvr>
                                        <p:cTn id="33" dur="500"/>
                                        <p:tgtEl>
                                          <p:spTgt spid="75"/>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76"/>
                                        </p:tgtEl>
                                        <p:attrNameLst>
                                          <p:attrName>style.visibility</p:attrName>
                                        </p:attrNameLst>
                                      </p:cBhvr>
                                      <p:to>
                                        <p:strVal val="visible"/>
                                      </p:to>
                                    </p:set>
                                    <p:animEffect transition="in" filter="blinds(horizontal)">
                                      <p:cBhvr>
                                        <p:cTn id="38" dur="500"/>
                                        <p:tgtEl>
                                          <p:spTgt spid="76"/>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82"/>
                                        </p:tgtEl>
                                        <p:attrNameLst>
                                          <p:attrName>style.visibility</p:attrName>
                                        </p:attrNameLst>
                                      </p:cBhvr>
                                      <p:to>
                                        <p:strVal val="visible"/>
                                      </p:to>
                                    </p:set>
                                    <p:animEffect transition="in" filter="blinds(horizontal)">
                                      <p:cBhvr>
                                        <p:cTn id="43" dur="500"/>
                                        <p:tgtEl>
                                          <p:spTgt spid="82"/>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83"/>
                                        </p:tgtEl>
                                        <p:attrNameLst>
                                          <p:attrName>style.visibility</p:attrName>
                                        </p:attrNameLst>
                                      </p:cBhvr>
                                      <p:to>
                                        <p:strVal val="visible"/>
                                      </p:to>
                                    </p:set>
                                    <p:animEffect transition="in" filter="blinds(horizontal)">
                                      <p:cBhvr>
                                        <p:cTn id="48" dur="500"/>
                                        <p:tgtEl>
                                          <p:spTgt spid="83"/>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77"/>
                                        </p:tgtEl>
                                        <p:attrNameLst>
                                          <p:attrName>style.visibility</p:attrName>
                                        </p:attrNameLst>
                                      </p:cBhvr>
                                      <p:to>
                                        <p:strVal val="visible"/>
                                      </p:to>
                                    </p:set>
                                    <p:animEffect transition="in" filter="blinds(horizontal)">
                                      <p:cBhvr>
                                        <p:cTn id="53" dur="500"/>
                                        <p:tgtEl>
                                          <p:spTgt spid="77"/>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44"/>
                                        </p:tgtEl>
                                        <p:attrNameLst>
                                          <p:attrName>style.visibility</p:attrName>
                                        </p:attrNameLst>
                                      </p:cBhvr>
                                      <p:to>
                                        <p:strVal val="visible"/>
                                      </p:to>
                                    </p:set>
                                    <p:animEffect transition="in" filter="blinds(horizontal)">
                                      <p:cBhvr>
                                        <p:cTn id="58" dur="500"/>
                                        <p:tgtEl>
                                          <p:spTgt spid="44"/>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84"/>
                                        </p:tgtEl>
                                        <p:attrNameLst>
                                          <p:attrName>style.visibility</p:attrName>
                                        </p:attrNameLst>
                                      </p:cBhvr>
                                      <p:to>
                                        <p:strVal val="visible"/>
                                      </p:to>
                                    </p:set>
                                    <p:animEffect transition="in" filter="blinds(horizontal)">
                                      <p:cBhvr>
                                        <p:cTn id="63" dur="500"/>
                                        <p:tgtEl>
                                          <p:spTgt spid="84"/>
                                        </p:tgtEl>
                                      </p:cBhvr>
                                    </p:animEffect>
                                  </p:childTnLst>
                                </p:cTn>
                              </p:par>
                            </p:childTnLst>
                          </p:cTn>
                        </p:par>
                      </p:childTnLst>
                    </p:cTn>
                  </p:par>
                  <p:par>
                    <p:cTn id="64" fill="hold">
                      <p:stCondLst>
                        <p:cond delay="indefinite"/>
                      </p:stCondLst>
                      <p:childTnLst>
                        <p:par>
                          <p:cTn id="65" fill="hold">
                            <p:stCondLst>
                              <p:cond delay="0"/>
                            </p:stCondLst>
                            <p:childTnLst>
                              <p:par>
                                <p:cTn id="66" presetID="3" presetClass="entr" presetSubtype="10" fill="hold" grpId="0" nodeType="clickEffect">
                                  <p:stCondLst>
                                    <p:cond delay="0"/>
                                  </p:stCondLst>
                                  <p:childTnLst>
                                    <p:set>
                                      <p:cBhvr>
                                        <p:cTn id="67" dur="1" fill="hold">
                                          <p:stCondLst>
                                            <p:cond delay="0"/>
                                          </p:stCondLst>
                                        </p:cTn>
                                        <p:tgtEl>
                                          <p:spTgt spid="88"/>
                                        </p:tgtEl>
                                        <p:attrNameLst>
                                          <p:attrName>style.visibility</p:attrName>
                                        </p:attrNameLst>
                                      </p:cBhvr>
                                      <p:to>
                                        <p:strVal val="visible"/>
                                      </p:to>
                                    </p:set>
                                    <p:animEffect transition="in" filter="blinds(horizontal)">
                                      <p:cBhvr>
                                        <p:cTn id="68" dur="500"/>
                                        <p:tgtEl>
                                          <p:spTgt spid="88"/>
                                        </p:tgtEl>
                                      </p:cBhvr>
                                    </p:animEffect>
                                  </p:childTnLst>
                                </p:cTn>
                              </p:par>
                            </p:childTnLst>
                          </p:cTn>
                        </p:par>
                      </p:childTnLst>
                    </p:cTn>
                  </p:par>
                  <p:par>
                    <p:cTn id="69" fill="hold">
                      <p:stCondLst>
                        <p:cond delay="indefinite"/>
                      </p:stCondLst>
                      <p:childTnLst>
                        <p:par>
                          <p:cTn id="70" fill="hold">
                            <p:stCondLst>
                              <p:cond delay="0"/>
                            </p:stCondLst>
                            <p:childTnLst>
                              <p:par>
                                <p:cTn id="71" presetID="3" presetClass="entr" presetSubtype="10" fill="hold" grpId="0" nodeType="clickEffect">
                                  <p:stCondLst>
                                    <p:cond delay="0"/>
                                  </p:stCondLst>
                                  <p:childTnLst>
                                    <p:set>
                                      <p:cBhvr>
                                        <p:cTn id="72" dur="1" fill="hold">
                                          <p:stCondLst>
                                            <p:cond delay="0"/>
                                          </p:stCondLst>
                                        </p:cTn>
                                        <p:tgtEl>
                                          <p:spTgt spid="78"/>
                                        </p:tgtEl>
                                        <p:attrNameLst>
                                          <p:attrName>style.visibility</p:attrName>
                                        </p:attrNameLst>
                                      </p:cBhvr>
                                      <p:to>
                                        <p:strVal val="visible"/>
                                      </p:to>
                                    </p:set>
                                    <p:animEffect transition="in" filter="blinds(horizontal)">
                                      <p:cBhvr>
                                        <p:cTn id="73" dur="500"/>
                                        <p:tgtEl>
                                          <p:spTgt spid="78"/>
                                        </p:tgtEl>
                                      </p:cBhvr>
                                    </p:animEffect>
                                  </p:childTnLst>
                                </p:cTn>
                              </p:par>
                            </p:childTnLst>
                          </p:cTn>
                        </p:par>
                      </p:childTnLst>
                    </p:cTn>
                  </p:par>
                  <p:par>
                    <p:cTn id="74" fill="hold">
                      <p:stCondLst>
                        <p:cond delay="indefinite"/>
                      </p:stCondLst>
                      <p:childTnLst>
                        <p:par>
                          <p:cTn id="75" fill="hold">
                            <p:stCondLst>
                              <p:cond delay="0"/>
                            </p:stCondLst>
                            <p:childTnLst>
                              <p:par>
                                <p:cTn id="76" presetID="3" presetClass="entr" presetSubtype="10" fill="hold" grpId="0" nodeType="clickEffect">
                                  <p:stCondLst>
                                    <p:cond delay="0"/>
                                  </p:stCondLst>
                                  <p:childTnLst>
                                    <p:set>
                                      <p:cBhvr>
                                        <p:cTn id="77" dur="1" fill="hold">
                                          <p:stCondLst>
                                            <p:cond delay="0"/>
                                          </p:stCondLst>
                                        </p:cTn>
                                        <p:tgtEl>
                                          <p:spTgt spid="85"/>
                                        </p:tgtEl>
                                        <p:attrNameLst>
                                          <p:attrName>style.visibility</p:attrName>
                                        </p:attrNameLst>
                                      </p:cBhvr>
                                      <p:to>
                                        <p:strVal val="visible"/>
                                      </p:to>
                                    </p:set>
                                    <p:animEffect transition="in" filter="blinds(horizontal)">
                                      <p:cBhvr>
                                        <p:cTn id="78" dur="500"/>
                                        <p:tgtEl>
                                          <p:spTgt spid="85"/>
                                        </p:tgtEl>
                                      </p:cBhvr>
                                    </p:animEffect>
                                  </p:childTnLst>
                                </p:cTn>
                              </p:par>
                            </p:childTnLst>
                          </p:cTn>
                        </p:par>
                      </p:childTnLst>
                    </p:cTn>
                  </p:par>
                  <p:par>
                    <p:cTn id="79" fill="hold">
                      <p:stCondLst>
                        <p:cond delay="indefinite"/>
                      </p:stCondLst>
                      <p:childTnLst>
                        <p:par>
                          <p:cTn id="80" fill="hold">
                            <p:stCondLst>
                              <p:cond delay="0"/>
                            </p:stCondLst>
                            <p:childTnLst>
                              <p:par>
                                <p:cTn id="81" presetID="3" presetClass="entr" presetSubtype="10" fill="hold" grpId="0" nodeType="clickEffect">
                                  <p:stCondLst>
                                    <p:cond delay="0"/>
                                  </p:stCondLst>
                                  <p:childTnLst>
                                    <p:set>
                                      <p:cBhvr>
                                        <p:cTn id="82" dur="1" fill="hold">
                                          <p:stCondLst>
                                            <p:cond delay="0"/>
                                          </p:stCondLst>
                                        </p:cTn>
                                        <p:tgtEl>
                                          <p:spTgt spid="89"/>
                                        </p:tgtEl>
                                        <p:attrNameLst>
                                          <p:attrName>style.visibility</p:attrName>
                                        </p:attrNameLst>
                                      </p:cBhvr>
                                      <p:to>
                                        <p:strVal val="visible"/>
                                      </p:to>
                                    </p:set>
                                    <p:animEffect transition="in" filter="blinds(horizontal)">
                                      <p:cBhvr>
                                        <p:cTn id="83" dur="500"/>
                                        <p:tgtEl>
                                          <p:spTgt spid="89"/>
                                        </p:tgtEl>
                                      </p:cBhvr>
                                    </p:animEffect>
                                  </p:childTnLst>
                                </p:cTn>
                              </p:par>
                            </p:childTnLst>
                          </p:cTn>
                        </p:par>
                      </p:childTnLst>
                    </p:cTn>
                  </p:par>
                  <p:par>
                    <p:cTn id="84" fill="hold">
                      <p:stCondLst>
                        <p:cond delay="indefinite"/>
                      </p:stCondLst>
                      <p:childTnLst>
                        <p:par>
                          <p:cTn id="85" fill="hold">
                            <p:stCondLst>
                              <p:cond delay="0"/>
                            </p:stCondLst>
                            <p:childTnLst>
                              <p:par>
                                <p:cTn id="86" presetID="3" presetClass="entr" presetSubtype="10" fill="hold" grpId="0" nodeType="clickEffect">
                                  <p:stCondLst>
                                    <p:cond delay="0"/>
                                  </p:stCondLst>
                                  <p:childTnLst>
                                    <p:set>
                                      <p:cBhvr>
                                        <p:cTn id="87" dur="1" fill="hold">
                                          <p:stCondLst>
                                            <p:cond delay="0"/>
                                          </p:stCondLst>
                                        </p:cTn>
                                        <p:tgtEl>
                                          <p:spTgt spid="79"/>
                                        </p:tgtEl>
                                        <p:attrNameLst>
                                          <p:attrName>style.visibility</p:attrName>
                                        </p:attrNameLst>
                                      </p:cBhvr>
                                      <p:to>
                                        <p:strVal val="visible"/>
                                      </p:to>
                                    </p:set>
                                    <p:animEffect transition="in" filter="blinds(horizontal)">
                                      <p:cBhvr>
                                        <p:cTn id="88" dur="500"/>
                                        <p:tgtEl>
                                          <p:spTgt spid="79"/>
                                        </p:tgtEl>
                                      </p:cBhvr>
                                    </p:animEffect>
                                  </p:childTnLst>
                                </p:cTn>
                              </p:par>
                            </p:childTnLst>
                          </p:cTn>
                        </p:par>
                      </p:childTnLst>
                    </p:cTn>
                  </p:par>
                  <p:par>
                    <p:cTn id="89" fill="hold">
                      <p:stCondLst>
                        <p:cond delay="indefinite"/>
                      </p:stCondLst>
                      <p:childTnLst>
                        <p:par>
                          <p:cTn id="90" fill="hold">
                            <p:stCondLst>
                              <p:cond delay="0"/>
                            </p:stCondLst>
                            <p:childTnLst>
                              <p:par>
                                <p:cTn id="91" presetID="3" presetClass="entr" presetSubtype="10" fill="hold" grpId="0" nodeType="clickEffect">
                                  <p:stCondLst>
                                    <p:cond delay="0"/>
                                  </p:stCondLst>
                                  <p:childTnLst>
                                    <p:set>
                                      <p:cBhvr>
                                        <p:cTn id="92" dur="1" fill="hold">
                                          <p:stCondLst>
                                            <p:cond delay="0"/>
                                          </p:stCondLst>
                                        </p:cTn>
                                        <p:tgtEl>
                                          <p:spTgt spid="86"/>
                                        </p:tgtEl>
                                        <p:attrNameLst>
                                          <p:attrName>style.visibility</p:attrName>
                                        </p:attrNameLst>
                                      </p:cBhvr>
                                      <p:to>
                                        <p:strVal val="visible"/>
                                      </p:to>
                                    </p:set>
                                    <p:animEffect transition="in" filter="blinds(horizontal)">
                                      <p:cBhvr>
                                        <p:cTn id="93" dur="500"/>
                                        <p:tgtEl>
                                          <p:spTgt spid="86"/>
                                        </p:tgtEl>
                                      </p:cBhvr>
                                    </p:animEffect>
                                  </p:childTnLst>
                                </p:cTn>
                              </p:par>
                            </p:childTnLst>
                          </p:cTn>
                        </p:par>
                      </p:childTnLst>
                    </p:cTn>
                  </p:par>
                  <p:par>
                    <p:cTn id="94" fill="hold">
                      <p:stCondLst>
                        <p:cond delay="indefinite"/>
                      </p:stCondLst>
                      <p:childTnLst>
                        <p:par>
                          <p:cTn id="95" fill="hold">
                            <p:stCondLst>
                              <p:cond delay="0"/>
                            </p:stCondLst>
                            <p:childTnLst>
                              <p:par>
                                <p:cTn id="96" presetID="3" presetClass="entr" presetSubtype="10" fill="hold" grpId="0" nodeType="clickEffect">
                                  <p:stCondLst>
                                    <p:cond delay="0"/>
                                  </p:stCondLst>
                                  <p:childTnLst>
                                    <p:set>
                                      <p:cBhvr>
                                        <p:cTn id="97" dur="1" fill="hold">
                                          <p:stCondLst>
                                            <p:cond delay="0"/>
                                          </p:stCondLst>
                                        </p:cTn>
                                        <p:tgtEl>
                                          <p:spTgt spid="90"/>
                                        </p:tgtEl>
                                        <p:attrNameLst>
                                          <p:attrName>style.visibility</p:attrName>
                                        </p:attrNameLst>
                                      </p:cBhvr>
                                      <p:to>
                                        <p:strVal val="visible"/>
                                      </p:to>
                                    </p:set>
                                    <p:animEffect transition="in" filter="blinds(horizontal)">
                                      <p:cBhvr>
                                        <p:cTn id="98" dur="500"/>
                                        <p:tgtEl>
                                          <p:spTgt spid="90"/>
                                        </p:tgtEl>
                                      </p:cBhvr>
                                    </p:animEffect>
                                  </p:childTnLst>
                                </p:cTn>
                              </p:par>
                            </p:childTnLst>
                          </p:cTn>
                        </p:par>
                      </p:childTnLst>
                    </p:cTn>
                  </p:par>
                  <p:par>
                    <p:cTn id="99" fill="hold">
                      <p:stCondLst>
                        <p:cond delay="indefinite"/>
                      </p:stCondLst>
                      <p:childTnLst>
                        <p:par>
                          <p:cTn id="100" fill="hold">
                            <p:stCondLst>
                              <p:cond delay="0"/>
                            </p:stCondLst>
                            <p:childTnLst>
                              <p:par>
                                <p:cTn id="101" presetID="3" presetClass="entr" presetSubtype="10" fill="hold" grpId="0" nodeType="clickEffect">
                                  <p:stCondLst>
                                    <p:cond delay="0"/>
                                  </p:stCondLst>
                                  <p:childTnLst>
                                    <p:set>
                                      <p:cBhvr>
                                        <p:cTn id="102" dur="1" fill="hold">
                                          <p:stCondLst>
                                            <p:cond delay="0"/>
                                          </p:stCondLst>
                                        </p:cTn>
                                        <p:tgtEl>
                                          <p:spTgt spid="80"/>
                                        </p:tgtEl>
                                        <p:attrNameLst>
                                          <p:attrName>style.visibility</p:attrName>
                                        </p:attrNameLst>
                                      </p:cBhvr>
                                      <p:to>
                                        <p:strVal val="visible"/>
                                      </p:to>
                                    </p:set>
                                    <p:animEffect transition="in" filter="blinds(horizontal)">
                                      <p:cBhvr>
                                        <p:cTn id="103" dur="500"/>
                                        <p:tgtEl>
                                          <p:spTgt spid="80"/>
                                        </p:tgtEl>
                                      </p:cBhvr>
                                    </p:animEffect>
                                  </p:childTnLst>
                                </p:cTn>
                              </p:par>
                            </p:childTnLst>
                          </p:cTn>
                        </p:par>
                      </p:childTnLst>
                    </p:cTn>
                  </p:par>
                  <p:par>
                    <p:cTn id="104" fill="hold">
                      <p:stCondLst>
                        <p:cond delay="indefinite"/>
                      </p:stCondLst>
                      <p:childTnLst>
                        <p:par>
                          <p:cTn id="105" fill="hold">
                            <p:stCondLst>
                              <p:cond delay="0"/>
                            </p:stCondLst>
                            <p:childTnLst>
                              <p:par>
                                <p:cTn id="106" presetID="3" presetClass="entr" presetSubtype="10" fill="hold" grpId="0" nodeType="clickEffect">
                                  <p:stCondLst>
                                    <p:cond delay="0"/>
                                  </p:stCondLst>
                                  <p:childTnLst>
                                    <p:set>
                                      <p:cBhvr>
                                        <p:cTn id="107" dur="1" fill="hold">
                                          <p:stCondLst>
                                            <p:cond delay="0"/>
                                          </p:stCondLst>
                                        </p:cTn>
                                        <p:tgtEl>
                                          <p:spTgt spid="87"/>
                                        </p:tgtEl>
                                        <p:attrNameLst>
                                          <p:attrName>style.visibility</p:attrName>
                                        </p:attrNameLst>
                                      </p:cBhvr>
                                      <p:to>
                                        <p:strVal val="visible"/>
                                      </p:to>
                                    </p:set>
                                    <p:animEffect transition="in" filter="blinds(horizontal)">
                                      <p:cBhvr>
                                        <p:cTn id="108" dur="500"/>
                                        <p:tgtEl>
                                          <p:spTgt spid="87"/>
                                        </p:tgtEl>
                                      </p:cBhvr>
                                    </p:animEffect>
                                  </p:childTnLst>
                                </p:cTn>
                              </p:par>
                            </p:childTnLst>
                          </p:cTn>
                        </p:par>
                      </p:childTnLst>
                    </p:cTn>
                  </p:par>
                  <p:par>
                    <p:cTn id="109" fill="hold">
                      <p:stCondLst>
                        <p:cond delay="indefinite"/>
                      </p:stCondLst>
                      <p:childTnLst>
                        <p:par>
                          <p:cTn id="110" fill="hold">
                            <p:stCondLst>
                              <p:cond delay="0"/>
                            </p:stCondLst>
                            <p:childTnLst>
                              <p:par>
                                <p:cTn id="111" presetID="3" presetClass="entr" presetSubtype="10" fill="hold" grpId="0" nodeType="clickEffect">
                                  <p:stCondLst>
                                    <p:cond delay="0"/>
                                  </p:stCondLst>
                                  <p:childTnLst>
                                    <p:set>
                                      <p:cBhvr>
                                        <p:cTn id="112" dur="1" fill="hold">
                                          <p:stCondLst>
                                            <p:cond delay="0"/>
                                          </p:stCondLst>
                                        </p:cTn>
                                        <p:tgtEl>
                                          <p:spTgt spid="91"/>
                                        </p:tgtEl>
                                        <p:attrNameLst>
                                          <p:attrName>style.visibility</p:attrName>
                                        </p:attrNameLst>
                                      </p:cBhvr>
                                      <p:to>
                                        <p:strVal val="visible"/>
                                      </p:to>
                                    </p:set>
                                    <p:animEffect transition="in" filter="blinds(horizontal)">
                                      <p:cBhvr>
                                        <p:cTn id="113" dur="500"/>
                                        <p:tgtEl>
                                          <p:spTgt spid="91"/>
                                        </p:tgtEl>
                                      </p:cBhvr>
                                    </p:animEffect>
                                  </p:childTnLst>
                                </p:cTn>
                              </p:par>
                            </p:childTnLst>
                          </p:cTn>
                        </p:par>
                      </p:childTnLst>
                    </p:cTn>
                  </p:par>
                  <p:par>
                    <p:cTn id="114" fill="hold">
                      <p:stCondLst>
                        <p:cond delay="indefinite"/>
                      </p:stCondLst>
                      <p:childTnLst>
                        <p:par>
                          <p:cTn id="115" fill="hold">
                            <p:stCondLst>
                              <p:cond delay="0"/>
                            </p:stCondLst>
                            <p:childTnLst>
                              <p:par>
                                <p:cTn id="116" presetID="3" presetClass="entr" presetSubtype="10" fill="hold" grpId="0" nodeType="clickEffect">
                                  <p:stCondLst>
                                    <p:cond delay="0"/>
                                  </p:stCondLst>
                                  <p:childTnLst>
                                    <p:set>
                                      <p:cBhvr>
                                        <p:cTn id="117" dur="1" fill="hold">
                                          <p:stCondLst>
                                            <p:cond delay="0"/>
                                          </p:stCondLst>
                                        </p:cTn>
                                        <p:tgtEl>
                                          <p:spTgt spid="81"/>
                                        </p:tgtEl>
                                        <p:attrNameLst>
                                          <p:attrName>style.visibility</p:attrName>
                                        </p:attrNameLst>
                                      </p:cBhvr>
                                      <p:to>
                                        <p:strVal val="visible"/>
                                      </p:to>
                                    </p:set>
                                    <p:animEffect transition="in" filter="blinds(horizontal)">
                                      <p:cBhvr>
                                        <p:cTn id="118" dur="500"/>
                                        <p:tgtEl>
                                          <p:spTgt spid="81"/>
                                        </p:tgtEl>
                                      </p:cBhvr>
                                    </p:animEffect>
                                  </p:childTnLst>
                                </p:cTn>
                              </p:par>
                            </p:childTnLst>
                          </p:cTn>
                        </p:par>
                      </p:childTnLst>
                    </p:cTn>
                  </p:par>
                  <p:par>
                    <p:cTn id="119" fill="hold">
                      <p:stCondLst>
                        <p:cond delay="indefinite"/>
                      </p:stCondLst>
                      <p:childTnLst>
                        <p:par>
                          <p:cTn id="120" fill="hold">
                            <p:stCondLst>
                              <p:cond delay="0"/>
                            </p:stCondLst>
                            <p:childTnLst>
                              <p:par>
                                <p:cTn id="121" presetID="3" presetClass="entr" presetSubtype="10" fill="hold" grpId="0" nodeType="clickEffect">
                                  <p:stCondLst>
                                    <p:cond delay="0"/>
                                  </p:stCondLst>
                                  <p:childTnLst>
                                    <p:set>
                                      <p:cBhvr>
                                        <p:cTn id="122" dur="1" fill="hold">
                                          <p:stCondLst>
                                            <p:cond delay="0"/>
                                          </p:stCondLst>
                                        </p:cTn>
                                        <p:tgtEl>
                                          <p:spTgt spid="92"/>
                                        </p:tgtEl>
                                        <p:attrNameLst>
                                          <p:attrName>style.visibility</p:attrName>
                                        </p:attrNameLst>
                                      </p:cBhvr>
                                      <p:to>
                                        <p:strVal val="visible"/>
                                      </p:to>
                                    </p:set>
                                    <p:animEffect transition="in" filter="blinds(horizontal)">
                                      <p:cBhvr>
                                        <p:cTn id="123" dur="500"/>
                                        <p:tgtEl>
                                          <p:spTgt spid="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71" grpId="0"/>
      <p:bldP spid="72" grpId="0"/>
      <p:bldP spid="73" grpId="0"/>
      <p:bldP spid="74" grpId="0"/>
      <p:bldP spid="75" grpId="0"/>
      <p:bldP spid="76" grpId="0"/>
      <p:bldP spid="77" grpId="0"/>
      <p:bldP spid="78" grpId="0"/>
      <p:bldP spid="79" grpId="0"/>
      <p:bldP spid="80" grpId="0"/>
      <p:bldP spid="81" grpId="0"/>
      <p:bldP spid="82" grpId="0" animBg="1"/>
      <p:bldP spid="83" grpId="0"/>
      <p:bldP spid="84" grpId="0" animBg="1"/>
      <p:bldP spid="85" grpId="0" animBg="1"/>
      <p:bldP spid="86" grpId="0" animBg="1"/>
      <p:bldP spid="87" grpId="0" animBg="1"/>
      <p:bldP spid="88" grpId="0"/>
      <p:bldP spid="89" grpId="0"/>
      <p:bldP spid="90" grpId="0"/>
      <p:bldP spid="91" grpId="0"/>
      <p:bldP spid="92" grpId="0"/>
      <p:bldP spid="44"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020" y="1600200"/>
            <a:ext cx="3788979" cy="5105400"/>
          </a:xfrm>
        </p:spPr>
        <p:txBody>
          <a:bodyPr>
            <a:normAutofit fontScale="92500" lnSpcReduction="10000"/>
          </a:bodyPr>
          <a:lstStyle/>
          <a:p>
            <a:pPr marL="0" indent="0" algn="ctr">
              <a:buNone/>
            </a:pPr>
            <a:r>
              <a:rPr lang="en-GB" sz="1400" b="1" dirty="0">
                <a:latin typeface="Comic Sans MS" pitchFamily="66" charset="0"/>
              </a:rPr>
              <a:t>You can solve problems relating to successive impacts involving three particles, or two particles and a smooth plane surface by considering each collision separately. You can also solve problems relating to successive bounces on a horizontal plane.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A uniform smooth sphere P of mass 3m is moving in a straight line with speed u on a smooth horizontal table. Another uniform smooth sphere Q of mass m and having the same radius as P, is moving with speed 2u in the opposite direction of P. P and Q collide directly, and their speeds after the collision are v and w respectively. The coefficient of restitution between P and Q is e.</a:t>
            </a:r>
          </a:p>
          <a:p>
            <a:pPr marL="0" indent="0" algn="ctr">
              <a:buNone/>
            </a:pPr>
            <a:endParaRPr lang="en-GB" sz="1400" dirty="0">
              <a:latin typeface="Comic Sans MS" pitchFamily="66" charset="0"/>
            </a:endParaRPr>
          </a:p>
          <a:p>
            <a:pPr algn="ctr">
              <a:buAutoNum type="alphaLcParenR"/>
            </a:pPr>
            <a:r>
              <a:rPr lang="en-GB" sz="1400" dirty="0">
                <a:latin typeface="Comic Sans MS" pitchFamily="66" charset="0"/>
              </a:rPr>
              <a:t>Find expressions for v and w in terms of u and e.</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Show that, if the direction of motion of P is changed by the collision, then e &gt; </a:t>
            </a:r>
            <a:r>
              <a:rPr lang="en-GB" sz="1400" baseline="30000" dirty="0">
                <a:latin typeface="Comic Sans MS" pitchFamily="66" charset="0"/>
              </a:rPr>
              <a:t>1</a:t>
            </a:r>
            <a:r>
              <a:rPr lang="en-GB" sz="1400" dirty="0">
                <a:latin typeface="Comic Sans MS" pitchFamily="66" charset="0"/>
              </a:rPr>
              <a:t>/</a:t>
            </a:r>
            <a:r>
              <a:rPr lang="en-GB" sz="1400" baseline="-25000" dirty="0">
                <a:latin typeface="Comic Sans MS" pitchFamily="66" charset="0"/>
              </a:rPr>
              <a:t>3</a:t>
            </a:r>
          </a:p>
          <a:p>
            <a:pPr algn="ctr">
              <a:buAutoNum type="alphaLcParenR"/>
            </a:pPr>
            <a:endParaRPr lang="en-GB" sz="1400" baseline="-25000" dirty="0">
              <a:latin typeface="Comic Sans MS" pitchFamily="66" charset="0"/>
            </a:endParaRPr>
          </a:p>
          <a:p>
            <a:pPr marL="0" indent="0" algn="ctr">
              <a:buNone/>
            </a:pPr>
            <a:r>
              <a:rPr lang="en-GB" sz="1400" dirty="0">
                <a:latin typeface="Comic Sans MS" pitchFamily="66" charset="0"/>
                <a:sym typeface="Wingdings" pitchFamily="2" charset="2"/>
              </a:rPr>
              <a:t> </a:t>
            </a:r>
            <a:r>
              <a:rPr lang="en-GB" sz="1400" dirty="0">
                <a:latin typeface="Comic Sans MS" pitchFamily="66" charset="0"/>
              </a:rPr>
              <a:t>Follow the same process, just using algebra instead of numbers</a:t>
            </a:r>
          </a:p>
        </p:txBody>
      </p:sp>
      <p:sp>
        <p:nvSpPr>
          <p:cNvPr id="4" name="TextBox 3"/>
          <p:cNvSpPr txBox="1"/>
          <p:nvPr/>
        </p:nvSpPr>
        <p:spPr>
          <a:xfrm>
            <a:off x="8695641" y="6519446"/>
            <a:ext cx="457176" cy="338554"/>
          </a:xfrm>
          <a:prstGeom prst="rect">
            <a:avLst/>
          </a:prstGeom>
          <a:noFill/>
        </p:spPr>
        <p:txBody>
          <a:bodyPr wrap="none" rtlCol="0">
            <a:spAutoFit/>
          </a:bodyPr>
          <a:lstStyle/>
          <a:p>
            <a:pPr algn="ctr"/>
            <a:r>
              <a:rPr lang="en-GB" sz="1600" dirty="0">
                <a:latin typeface="Comic Sans MS" pitchFamily="66" charset="0"/>
              </a:rPr>
              <a:t>4D</a:t>
            </a:r>
          </a:p>
        </p:txBody>
      </p:sp>
      <p:cxnSp>
        <p:nvCxnSpPr>
          <p:cNvPr id="11" name="Straight Connector 10"/>
          <p:cNvCxnSpPr/>
          <p:nvPr/>
        </p:nvCxnSpPr>
        <p:spPr>
          <a:xfrm>
            <a:off x="3962400" y="16002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962400" y="19050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962400" y="1600200"/>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14" name="TextBox 13"/>
          <p:cNvSpPr txBox="1"/>
          <p:nvPr/>
        </p:nvSpPr>
        <p:spPr>
          <a:xfrm>
            <a:off x="5486400" y="1600200"/>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15" name="Straight Connector 14"/>
          <p:cNvCxnSpPr/>
          <p:nvPr/>
        </p:nvCxnSpPr>
        <p:spPr>
          <a:xfrm>
            <a:off x="5486400" y="16002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010400" y="16002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486400" y="16002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962400" y="16002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41910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49530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57150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4770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3" name="Straight Arrow Connector 22"/>
          <p:cNvCxnSpPr/>
          <p:nvPr/>
        </p:nvCxnSpPr>
        <p:spPr>
          <a:xfrm>
            <a:off x="41148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199015" y="1905000"/>
            <a:ext cx="277640" cy="307777"/>
          </a:xfrm>
          <a:prstGeom prst="rect">
            <a:avLst/>
          </a:prstGeom>
          <a:noFill/>
        </p:spPr>
        <p:txBody>
          <a:bodyPr wrap="none" rtlCol="0">
            <a:spAutoFit/>
          </a:bodyPr>
          <a:lstStyle/>
          <a:p>
            <a:pPr algn="ctr"/>
            <a:r>
              <a:rPr lang="en-GB" sz="1400" dirty="0">
                <a:latin typeface="Comic Sans MS" pitchFamily="66" charset="0"/>
              </a:rPr>
              <a:t>u</a:t>
            </a:r>
          </a:p>
        </p:txBody>
      </p:sp>
      <p:cxnSp>
        <p:nvCxnSpPr>
          <p:cNvPr id="25" name="Straight Arrow Connector 24"/>
          <p:cNvCxnSpPr/>
          <p:nvPr/>
        </p:nvCxnSpPr>
        <p:spPr>
          <a:xfrm>
            <a:off x="64008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6469786" y="1905000"/>
            <a:ext cx="308098" cy="307777"/>
          </a:xfrm>
          <a:prstGeom prst="rect">
            <a:avLst/>
          </a:prstGeom>
          <a:noFill/>
        </p:spPr>
        <p:txBody>
          <a:bodyPr wrap="none" rtlCol="0">
            <a:spAutoFit/>
          </a:bodyPr>
          <a:lstStyle/>
          <a:p>
            <a:pPr algn="ctr"/>
            <a:r>
              <a:rPr lang="en-GB" sz="1400" dirty="0">
                <a:latin typeface="Comic Sans MS" pitchFamily="66" charset="0"/>
              </a:rPr>
              <a:t>w</a:t>
            </a:r>
            <a:endParaRPr lang="en-GB" sz="1400" baseline="-25000" dirty="0">
              <a:latin typeface="Comic Sans MS" pitchFamily="66" charset="0"/>
            </a:endParaRPr>
          </a:p>
        </p:txBody>
      </p:sp>
      <p:cxnSp>
        <p:nvCxnSpPr>
          <p:cNvPr id="27" name="Straight Connector 26"/>
          <p:cNvCxnSpPr/>
          <p:nvPr/>
        </p:nvCxnSpPr>
        <p:spPr>
          <a:xfrm>
            <a:off x="3962400" y="28956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114800" y="2286000"/>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29" name="TextBox 28"/>
          <p:cNvSpPr txBox="1"/>
          <p:nvPr/>
        </p:nvSpPr>
        <p:spPr>
          <a:xfrm>
            <a:off x="5638800" y="2286000"/>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30" name="TextBox 29"/>
          <p:cNvSpPr txBox="1"/>
          <p:nvPr/>
        </p:nvSpPr>
        <p:spPr>
          <a:xfrm>
            <a:off x="4876800" y="2286000"/>
            <a:ext cx="457200" cy="307777"/>
          </a:xfrm>
          <a:prstGeom prst="rect">
            <a:avLst/>
          </a:prstGeom>
          <a:noFill/>
        </p:spPr>
        <p:txBody>
          <a:bodyPr wrap="square" rtlCol="0">
            <a:spAutoFit/>
          </a:bodyPr>
          <a:lstStyle/>
          <a:p>
            <a:pPr algn="ctr"/>
            <a:r>
              <a:rPr lang="en-GB" sz="1400" dirty="0">
                <a:latin typeface="Comic Sans MS" pitchFamily="66" charset="0"/>
              </a:rPr>
              <a:t>Q</a:t>
            </a:r>
          </a:p>
        </p:txBody>
      </p:sp>
      <p:sp>
        <p:nvSpPr>
          <p:cNvPr id="31" name="TextBox 30"/>
          <p:cNvSpPr txBox="1"/>
          <p:nvPr/>
        </p:nvSpPr>
        <p:spPr>
          <a:xfrm>
            <a:off x="6400800" y="2286000"/>
            <a:ext cx="457200" cy="307777"/>
          </a:xfrm>
          <a:prstGeom prst="rect">
            <a:avLst/>
          </a:prstGeom>
          <a:noFill/>
        </p:spPr>
        <p:txBody>
          <a:bodyPr wrap="square" rtlCol="0">
            <a:spAutoFit/>
          </a:bodyPr>
          <a:lstStyle/>
          <a:p>
            <a:pPr algn="ctr"/>
            <a:r>
              <a:rPr lang="en-GB" sz="1400" dirty="0">
                <a:latin typeface="Comic Sans MS" pitchFamily="66" charset="0"/>
              </a:rPr>
              <a:t>Q</a:t>
            </a:r>
          </a:p>
        </p:txBody>
      </p:sp>
      <p:cxnSp>
        <p:nvCxnSpPr>
          <p:cNvPr id="32" name="Straight Arrow Connector 31"/>
          <p:cNvCxnSpPr/>
          <p:nvPr/>
        </p:nvCxnSpPr>
        <p:spPr>
          <a:xfrm flipH="1">
            <a:off x="48768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4906513" y="1905000"/>
            <a:ext cx="386644" cy="307777"/>
          </a:xfrm>
          <a:prstGeom prst="rect">
            <a:avLst/>
          </a:prstGeom>
          <a:noFill/>
        </p:spPr>
        <p:txBody>
          <a:bodyPr wrap="none" rtlCol="0">
            <a:spAutoFit/>
          </a:bodyPr>
          <a:lstStyle/>
          <a:p>
            <a:pPr algn="ctr"/>
            <a:r>
              <a:rPr lang="en-GB" sz="1400" dirty="0">
                <a:latin typeface="Comic Sans MS" pitchFamily="66" charset="0"/>
              </a:rPr>
              <a:t>2u</a:t>
            </a:r>
          </a:p>
        </p:txBody>
      </p:sp>
      <p:cxnSp>
        <p:nvCxnSpPr>
          <p:cNvPr id="34" name="Straight Arrow Connector 33"/>
          <p:cNvCxnSpPr/>
          <p:nvPr/>
        </p:nvCxnSpPr>
        <p:spPr>
          <a:xfrm>
            <a:off x="56388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5723816" y="1905000"/>
            <a:ext cx="276038" cy="307777"/>
          </a:xfrm>
          <a:prstGeom prst="rect">
            <a:avLst/>
          </a:prstGeom>
          <a:noFill/>
        </p:spPr>
        <p:txBody>
          <a:bodyPr wrap="none" rtlCol="0">
            <a:spAutoFit/>
          </a:bodyPr>
          <a:lstStyle/>
          <a:p>
            <a:pPr algn="ctr"/>
            <a:r>
              <a:rPr lang="en-GB" sz="1400" dirty="0">
                <a:latin typeface="Comic Sans MS" pitchFamily="66" charset="0"/>
              </a:rPr>
              <a:t>v</a:t>
            </a:r>
            <a:endParaRPr lang="en-GB" sz="1400" baseline="-25000" dirty="0">
              <a:latin typeface="Comic Sans MS" pitchFamily="66" charset="0"/>
            </a:endParaRPr>
          </a:p>
        </p:txBody>
      </p:sp>
      <p:sp>
        <p:nvSpPr>
          <p:cNvPr id="36" name="TextBox 35"/>
          <p:cNvSpPr txBox="1"/>
          <p:nvPr/>
        </p:nvSpPr>
        <p:spPr>
          <a:xfrm>
            <a:off x="4125162" y="2590800"/>
            <a:ext cx="433132" cy="307777"/>
          </a:xfrm>
          <a:prstGeom prst="rect">
            <a:avLst/>
          </a:prstGeom>
          <a:noFill/>
        </p:spPr>
        <p:txBody>
          <a:bodyPr wrap="none" rtlCol="0">
            <a:spAutoFit/>
          </a:bodyPr>
          <a:lstStyle/>
          <a:p>
            <a:pPr algn="ctr"/>
            <a:r>
              <a:rPr lang="en-GB" sz="1400" dirty="0">
                <a:latin typeface="Comic Sans MS" pitchFamily="66" charset="0"/>
              </a:rPr>
              <a:t>3m</a:t>
            </a:r>
          </a:p>
        </p:txBody>
      </p:sp>
      <p:sp>
        <p:nvSpPr>
          <p:cNvPr id="37" name="TextBox 36"/>
          <p:cNvSpPr txBox="1"/>
          <p:nvPr/>
        </p:nvSpPr>
        <p:spPr>
          <a:xfrm>
            <a:off x="5649162" y="2590800"/>
            <a:ext cx="433132" cy="307777"/>
          </a:xfrm>
          <a:prstGeom prst="rect">
            <a:avLst/>
          </a:prstGeom>
          <a:noFill/>
        </p:spPr>
        <p:txBody>
          <a:bodyPr wrap="none" rtlCol="0">
            <a:spAutoFit/>
          </a:bodyPr>
          <a:lstStyle/>
          <a:p>
            <a:pPr algn="ctr"/>
            <a:r>
              <a:rPr lang="en-GB" sz="1400" dirty="0">
                <a:latin typeface="Comic Sans MS" pitchFamily="66" charset="0"/>
              </a:rPr>
              <a:t>3m</a:t>
            </a:r>
          </a:p>
        </p:txBody>
      </p:sp>
      <p:sp>
        <p:nvSpPr>
          <p:cNvPr id="38" name="TextBox 37"/>
          <p:cNvSpPr txBox="1"/>
          <p:nvPr/>
        </p:nvSpPr>
        <p:spPr>
          <a:xfrm>
            <a:off x="4941664" y="2590800"/>
            <a:ext cx="324128" cy="307777"/>
          </a:xfrm>
          <a:prstGeom prst="rect">
            <a:avLst/>
          </a:prstGeom>
          <a:noFill/>
        </p:spPr>
        <p:txBody>
          <a:bodyPr wrap="none" rtlCol="0">
            <a:spAutoFit/>
          </a:bodyPr>
          <a:lstStyle/>
          <a:p>
            <a:pPr algn="ctr"/>
            <a:r>
              <a:rPr lang="en-GB" sz="1400" dirty="0">
                <a:latin typeface="Comic Sans MS" pitchFamily="66" charset="0"/>
              </a:rPr>
              <a:t>m</a:t>
            </a:r>
          </a:p>
        </p:txBody>
      </p:sp>
      <p:sp>
        <p:nvSpPr>
          <p:cNvPr id="39" name="TextBox 38"/>
          <p:cNvSpPr txBox="1"/>
          <p:nvPr/>
        </p:nvSpPr>
        <p:spPr>
          <a:xfrm>
            <a:off x="6465664" y="2590800"/>
            <a:ext cx="324128" cy="307777"/>
          </a:xfrm>
          <a:prstGeom prst="rect">
            <a:avLst/>
          </a:prstGeom>
          <a:noFill/>
        </p:spPr>
        <p:txBody>
          <a:bodyPr wrap="none" rtlCol="0">
            <a:spAutoFit/>
          </a:bodyPr>
          <a:lstStyle/>
          <a:p>
            <a:pPr algn="ctr"/>
            <a:r>
              <a:rPr lang="en-GB" sz="1400" dirty="0">
                <a:latin typeface="Comic Sans MS" pitchFamily="66" charset="0"/>
              </a:rPr>
              <a:t>m</a:t>
            </a:r>
          </a:p>
        </p:txBody>
      </p:sp>
      <mc:AlternateContent xmlns:mc="http://schemas.openxmlformats.org/markup-compatibility/2006" xmlns:a14="http://schemas.microsoft.com/office/drawing/2010/main">
        <mc:Choice Requires="a14">
          <p:sp>
            <p:nvSpPr>
              <p:cNvPr id="50" name="TextBox 49"/>
              <p:cNvSpPr txBox="1"/>
              <p:nvPr/>
            </p:nvSpPr>
            <p:spPr>
              <a:xfrm>
                <a:off x="7239000" y="1524000"/>
                <a:ext cx="1358577"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3</m:t>
                      </m:r>
                      <m:r>
                        <a:rPr lang="en-GB" sz="1600" b="0" i="1" smtClean="0">
                          <a:solidFill>
                            <a:srgbClr val="FF0000"/>
                          </a:solidFill>
                          <a:latin typeface="Cambria Math"/>
                        </a:rPr>
                        <m:t>𝑢𝑒</m:t>
                      </m:r>
                      <m:r>
                        <a:rPr lang="en-GB" sz="1600" b="0" i="1" smtClean="0">
                          <a:solidFill>
                            <a:srgbClr val="FF0000"/>
                          </a:solidFill>
                          <a:latin typeface="Cambria Math"/>
                        </a:rPr>
                        <m:t>=</m:t>
                      </m:r>
                      <m:r>
                        <a:rPr lang="en-GB" sz="1600" b="0" i="1" smtClean="0">
                          <a:solidFill>
                            <a:srgbClr val="FF0000"/>
                          </a:solidFill>
                          <a:latin typeface="Cambria Math"/>
                        </a:rPr>
                        <m:t>𝑤</m:t>
                      </m:r>
                      <m:r>
                        <a:rPr lang="en-GB" sz="1600" b="0" i="1" smtClean="0">
                          <a:solidFill>
                            <a:srgbClr val="FF0000"/>
                          </a:solidFill>
                          <a:latin typeface="Cambria Math"/>
                        </a:rPr>
                        <m:t>−</m:t>
                      </m:r>
                      <m:r>
                        <a:rPr lang="en-GB" sz="1600" b="0" i="1" smtClean="0">
                          <a:solidFill>
                            <a:srgbClr val="FF0000"/>
                          </a:solidFill>
                          <a:latin typeface="Cambria Math"/>
                        </a:rPr>
                        <m:t>𝑣</m:t>
                      </m:r>
                    </m:oMath>
                  </m:oMathPara>
                </a14:m>
                <a:endParaRPr lang="en-GB" sz="1600" dirty="0">
                  <a:solidFill>
                    <a:srgbClr val="FF0000"/>
                  </a:solidFill>
                </a:endParaRPr>
              </a:p>
            </p:txBody>
          </p:sp>
        </mc:Choice>
        <mc:Fallback xmlns="">
          <p:sp>
            <p:nvSpPr>
              <p:cNvPr id="50" name="TextBox 49"/>
              <p:cNvSpPr txBox="1">
                <a:spLocks noRot="1" noChangeAspect="1" noMove="1" noResize="1" noEditPoints="1" noAdjustHandles="1" noChangeArrowheads="1" noChangeShapeType="1" noTextEdit="1"/>
              </p:cNvSpPr>
              <p:nvPr/>
            </p:nvSpPr>
            <p:spPr>
              <a:xfrm>
                <a:off x="7239000" y="1524000"/>
                <a:ext cx="1358577" cy="338554"/>
              </a:xfrm>
              <a:prstGeom prst="rect">
                <a:avLst/>
              </a:prstGeom>
              <a:blipFill rotWithShape="1">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7" name="TextBox 66"/>
              <p:cNvSpPr txBox="1"/>
              <p:nvPr/>
            </p:nvSpPr>
            <p:spPr>
              <a:xfrm>
                <a:off x="7422931" y="1912883"/>
                <a:ext cx="125669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rgbClr val="FF0000"/>
                          </a:solidFill>
                          <a:latin typeface="Cambria Math"/>
                        </a:rPr>
                        <m:t>𝑢</m:t>
                      </m:r>
                      <m:r>
                        <a:rPr lang="en-GB" sz="1600" b="0" i="1" smtClean="0">
                          <a:solidFill>
                            <a:srgbClr val="FF0000"/>
                          </a:solidFill>
                          <a:latin typeface="Cambria Math"/>
                        </a:rPr>
                        <m:t>=3</m:t>
                      </m:r>
                      <m:r>
                        <a:rPr lang="en-GB" sz="1600" b="0" i="1" smtClean="0">
                          <a:solidFill>
                            <a:srgbClr val="FF0000"/>
                          </a:solidFill>
                          <a:latin typeface="Cambria Math"/>
                        </a:rPr>
                        <m:t>𝑣</m:t>
                      </m:r>
                      <m:r>
                        <a:rPr lang="en-GB" sz="1600" b="0" i="1" smtClean="0">
                          <a:solidFill>
                            <a:srgbClr val="FF0000"/>
                          </a:solidFill>
                          <a:latin typeface="Cambria Math"/>
                        </a:rPr>
                        <m:t>+</m:t>
                      </m:r>
                      <m:r>
                        <a:rPr lang="en-GB" sz="1600" b="0" i="1" smtClean="0">
                          <a:solidFill>
                            <a:srgbClr val="FF0000"/>
                          </a:solidFill>
                          <a:latin typeface="Cambria Math"/>
                        </a:rPr>
                        <m:t>𝑤</m:t>
                      </m:r>
                    </m:oMath>
                  </m:oMathPara>
                </a14:m>
                <a:endParaRPr lang="en-GB" sz="1600" dirty="0">
                  <a:solidFill>
                    <a:srgbClr val="FF0000"/>
                  </a:solidFill>
                </a:endParaRPr>
              </a:p>
            </p:txBody>
          </p:sp>
        </mc:Choice>
        <mc:Fallback xmlns="">
          <p:sp>
            <p:nvSpPr>
              <p:cNvPr id="67" name="TextBox 66"/>
              <p:cNvSpPr txBox="1">
                <a:spLocks noRot="1" noChangeAspect="1" noMove="1" noResize="1" noEditPoints="1" noAdjustHandles="1" noChangeArrowheads="1" noChangeShapeType="1" noTextEdit="1"/>
              </p:cNvSpPr>
              <p:nvPr/>
            </p:nvSpPr>
            <p:spPr>
              <a:xfrm>
                <a:off x="7422931" y="1912883"/>
                <a:ext cx="1256691" cy="338554"/>
              </a:xfrm>
              <a:prstGeom prst="rect">
                <a:avLst/>
              </a:prstGeom>
              <a:blipFill rotWithShape="1">
                <a:blip r:embed="rId10"/>
                <a:stretch>
                  <a:fillRect/>
                </a:stretch>
              </a:blipFill>
            </p:spPr>
            <p:txBody>
              <a:bodyPr/>
              <a:lstStyle/>
              <a:p>
                <a:r>
                  <a:rPr lang="en-GB">
                    <a:noFill/>
                  </a:rPr>
                  <a:t> </a:t>
                </a:r>
              </a:p>
            </p:txBody>
          </p:sp>
        </mc:Fallback>
      </mc:AlternateContent>
      <p:cxnSp>
        <p:nvCxnSpPr>
          <p:cNvPr id="41" name="Straight Arrow Connector 40"/>
          <p:cNvCxnSpPr/>
          <p:nvPr/>
        </p:nvCxnSpPr>
        <p:spPr>
          <a:xfrm>
            <a:off x="5867400" y="3200400"/>
            <a:ext cx="9144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5791200" y="2895600"/>
            <a:ext cx="1037463" cy="307777"/>
          </a:xfrm>
          <a:prstGeom prst="rect">
            <a:avLst/>
          </a:prstGeom>
          <a:noFill/>
        </p:spPr>
        <p:txBody>
          <a:bodyPr wrap="none" rtlCol="0">
            <a:spAutoFit/>
          </a:bodyPr>
          <a:lstStyle/>
          <a:p>
            <a:r>
              <a:rPr lang="en-GB" sz="1400" dirty="0">
                <a:latin typeface="Comic Sans MS" pitchFamily="66" charset="0"/>
              </a:rPr>
              <a:t>Rearrange</a:t>
            </a:r>
          </a:p>
        </p:txBody>
      </p:sp>
      <mc:AlternateContent xmlns:mc="http://schemas.openxmlformats.org/markup-compatibility/2006" xmlns:a14="http://schemas.microsoft.com/office/drawing/2010/main">
        <mc:Choice Requires="a14">
          <p:sp>
            <p:nvSpPr>
              <p:cNvPr id="71" name="TextBox 70"/>
              <p:cNvSpPr txBox="1"/>
              <p:nvPr/>
            </p:nvSpPr>
            <p:spPr>
              <a:xfrm>
                <a:off x="4343400" y="2971800"/>
                <a:ext cx="1358577"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3</m:t>
                      </m:r>
                      <m:r>
                        <a:rPr lang="en-GB" sz="1600" b="0" i="1" smtClean="0">
                          <a:solidFill>
                            <a:schemeClr val="tx1"/>
                          </a:solidFill>
                          <a:latin typeface="Cambria Math"/>
                        </a:rPr>
                        <m:t>𝑢𝑒</m:t>
                      </m:r>
                      <m:r>
                        <a:rPr lang="en-GB" sz="1600" b="0" i="1" smtClean="0">
                          <a:solidFill>
                            <a:schemeClr val="tx1"/>
                          </a:solidFill>
                          <a:latin typeface="Cambria Math"/>
                        </a:rPr>
                        <m:t>=</m:t>
                      </m:r>
                      <m:r>
                        <a:rPr lang="en-GB" sz="1600" b="0" i="1" smtClean="0">
                          <a:solidFill>
                            <a:schemeClr val="tx1"/>
                          </a:solidFill>
                          <a:latin typeface="Cambria Math"/>
                        </a:rPr>
                        <m:t>𝑤</m:t>
                      </m:r>
                      <m:r>
                        <a:rPr lang="en-GB" sz="1600" b="0" i="1" smtClean="0">
                          <a:solidFill>
                            <a:schemeClr val="tx1"/>
                          </a:solidFill>
                          <a:latin typeface="Cambria Math"/>
                        </a:rPr>
                        <m:t>−</m:t>
                      </m:r>
                      <m:r>
                        <a:rPr lang="en-GB" sz="1600" b="0" i="1" smtClean="0">
                          <a:solidFill>
                            <a:schemeClr val="tx1"/>
                          </a:solidFill>
                          <a:latin typeface="Cambria Math"/>
                        </a:rPr>
                        <m:t>𝑣</m:t>
                      </m:r>
                    </m:oMath>
                  </m:oMathPara>
                </a14:m>
                <a:endParaRPr lang="en-GB" sz="1600" dirty="0">
                  <a:solidFill>
                    <a:schemeClr val="tx1"/>
                  </a:solidFill>
                </a:endParaRPr>
              </a:p>
            </p:txBody>
          </p:sp>
        </mc:Choice>
        <mc:Fallback xmlns="">
          <p:sp>
            <p:nvSpPr>
              <p:cNvPr id="71" name="TextBox 70"/>
              <p:cNvSpPr txBox="1">
                <a:spLocks noRot="1" noChangeAspect="1" noMove="1" noResize="1" noEditPoints="1" noAdjustHandles="1" noChangeArrowheads="1" noChangeShapeType="1" noTextEdit="1"/>
              </p:cNvSpPr>
              <p:nvPr/>
            </p:nvSpPr>
            <p:spPr>
              <a:xfrm>
                <a:off x="4343400" y="2971800"/>
                <a:ext cx="1358577" cy="338554"/>
              </a:xfrm>
              <a:prstGeom prst="rect">
                <a:avLst/>
              </a:prstGeom>
              <a:blipFill rotWithShape="1">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2" name="TextBox 71"/>
              <p:cNvSpPr txBox="1"/>
              <p:nvPr/>
            </p:nvSpPr>
            <p:spPr>
              <a:xfrm>
                <a:off x="4343400" y="3276600"/>
                <a:ext cx="125669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𝑢</m:t>
                      </m:r>
                      <m:r>
                        <a:rPr lang="en-GB" sz="1600" b="0" i="1" smtClean="0">
                          <a:solidFill>
                            <a:schemeClr val="tx1"/>
                          </a:solidFill>
                          <a:latin typeface="Cambria Math"/>
                        </a:rPr>
                        <m:t>=3</m:t>
                      </m:r>
                      <m:r>
                        <a:rPr lang="en-GB" sz="1600" b="0" i="1" smtClean="0">
                          <a:solidFill>
                            <a:schemeClr val="tx1"/>
                          </a:solidFill>
                          <a:latin typeface="Cambria Math"/>
                        </a:rPr>
                        <m:t>𝑣</m:t>
                      </m:r>
                      <m:r>
                        <a:rPr lang="en-GB" sz="1600" b="0" i="1" smtClean="0">
                          <a:solidFill>
                            <a:schemeClr val="tx1"/>
                          </a:solidFill>
                          <a:latin typeface="Cambria Math"/>
                        </a:rPr>
                        <m:t>+</m:t>
                      </m:r>
                      <m:r>
                        <a:rPr lang="en-GB" sz="1600" b="0" i="1" smtClean="0">
                          <a:solidFill>
                            <a:schemeClr val="tx1"/>
                          </a:solidFill>
                          <a:latin typeface="Cambria Math"/>
                        </a:rPr>
                        <m:t>𝑤</m:t>
                      </m:r>
                    </m:oMath>
                  </m:oMathPara>
                </a14:m>
                <a:endParaRPr lang="en-GB" sz="1600" dirty="0">
                  <a:solidFill>
                    <a:schemeClr val="tx1"/>
                  </a:solidFill>
                </a:endParaRPr>
              </a:p>
            </p:txBody>
          </p:sp>
        </mc:Choice>
        <mc:Fallback xmlns="">
          <p:sp>
            <p:nvSpPr>
              <p:cNvPr id="72" name="TextBox 71"/>
              <p:cNvSpPr txBox="1">
                <a:spLocks noRot="1" noChangeAspect="1" noMove="1" noResize="1" noEditPoints="1" noAdjustHandles="1" noChangeArrowheads="1" noChangeShapeType="1" noTextEdit="1"/>
              </p:cNvSpPr>
              <p:nvPr/>
            </p:nvSpPr>
            <p:spPr>
              <a:xfrm>
                <a:off x="4343400" y="3276600"/>
                <a:ext cx="1256691" cy="338554"/>
              </a:xfrm>
              <a:prstGeom prst="rect">
                <a:avLst/>
              </a:prstGeom>
              <a:blipFill rotWithShape="1">
                <a:blip r:embed="rId12"/>
                <a:stretch>
                  <a:fillRect/>
                </a:stretch>
              </a:blipFill>
            </p:spPr>
            <p:txBody>
              <a:bodyPr/>
              <a:lstStyle/>
              <a:p>
                <a:r>
                  <a:rPr lang="en-GB">
                    <a:noFill/>
                  </a:rPr>
                  <a:t> </a:t>
                </a:r>
              </a:p>
            </p:txBody>
          </p:sp>
        </mc:Fallback>
      </mc:AlternateContent>
      <p:sp>
        <p:nvSpPr>
          <p:cNvPr id="73" name="TextBox 72"/>
          <p:cNvSpPr txBox="1"/>
          <p:nvPr/>
        </p:nvSpPr>
        <p:spPr>
          <a:xfrm>
            <a:off x="3962400" y="2971800"/>
            <a:ext cx="385042" cy="338554"/>
          </a:xfrm>
          <a:prstGeom prst="rect">
            <a:avLst/>
          </a:prstGeom>
          <a:noFill/>
        </p:spPr>
        <p:txBody>
          <a:bodyPr wrap="none" rtlCol="0">
            <a:spAutoFit/>
          </a:bodyPr>
          <a:lstStyle/>
          <a:p>
            <a:r>
              <a:rPr lang="en-GB" sz="1600" b="1" dirty="0">
                <a:latin typeface="Comic Sans MS" pitchFamily="66" charset="0"/>
              </a:rPr>
              <a:t>1)</a:t>
            </a:r>
          </a:p>
        </p:txBody>
      </p:sp>
      <p:sp>
        <p:nvSpPr>
          <p:cNvPr id="74" name="TextBox 73"/>
          <p:cNvSpPr txBox="1"/>
          <p:nvPr/>
        </p:nvSpPr>
        <p:spPr>
          <a:xfrm>
            <a:off x="3962400" y="3276600"/>
            <a:ext cx="385042" cy="338554"/>
          </a:xfrm>
          <a:prstGeom prst="rect">
            <a:avLst/>
          </a:prstGeom>
          <a:noFill/>
        </p:spPr>
        <p:txBody>
          <a:bodyPr wrap="none" rtlCol="0">
            <a:spAutoFit/>
          </a:bodyPr>
          <a:lstStyle/>
          <a:p>
            <a:r>
              <a:rPr lang="en-GB" sz="1600" b="1" dirty="0">
                <a:latin typeface="Comic Sans MS" pitchFamily="66" charset="0"/>
              </a:rPr>
              <a:t>2)</a:t>
            </a:r>
          </a:p>
        </p:txBody>
      </p:sp>
      <mc:AlternateContent xmlns:mc="http://schemas.openxmlformats.org/markup-compatibility/2006" xmlns:a14="http://schemas.microsoft.com/office/drawing/2010/main">
        <mc:Choice Requires="a14">
          <p:sp>
            <p:nvSpPr>
              <p:cNvPr id="75" name="TextBox 74"/>
              <p:cNvSpPr txBox="1"/>
              <p:nvPr/>
            </p:nvSpPr>
            <p:spPr>
              <a:xfrm>
                <a:off x="6934200" y="2971800"/>
                <a:ext cx="1358577"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𝑣</m:t>
                      </m:r>
                      <m:r>
                        <a:rPr lang="en-GB" sz="1600" b="0" i="1" smtClean="0">
                          <a:solidFill>
                            <a:schemeClr val="tx1"/>
                          </a:solidFill>
                          <a:latin typeface="Cambria Math"/>
                        </a:rPr>
                        <m:t>=</m:t>
                      </m:r>
                      <m:r>
                        <a:rPr lang="en-GB" sz="1600" b="0" i="1" smtClean="0">
                          <a:solidFill>
                            <a:schemeClr val="tx1"/>
                          </a:solidFill>
                          <a:latin typeface="Cambria Math"/>
                        </a:rPr>
                        <m:t>𝑤</m:t>
                      </m:r>
                      <m:r>
                        <a:rPr lang="en-GB" sz="1600" b="0" i="1" smtClean="0">
                          <a:solidFill>
                            <a:schemeClr val="tx1"/>
                          </a:solidFill>
                          <a:latin typeface="Cambria Math"/>
                        </a:rPr>
                        <m:t>−3</m:t>
                      </m:r>
                      <m:r>
                        <a:rPr lang="en-GB" sz="1600" b="0" i="1" smtClean="0">
                          <a:solidFill>
                            <a:schemeClr val="tx1"/>
                          </a:solidFill>
                          <a:latin typeface="Cambria Math"/>
                        </a:rPr>
                        <m:t>𝑢𝑒</m:t>
                      </m:r>
                    </m:oMath>
                  </m:oMathPara>
                </a14:m>
                <a:endParaRPr lang="en-GB" sz="1600" dirty="0">
                  <a:solidFill>
                    <a:schemeClr val="tx1"/>
                  </a:solidFill>
                </a:endParaRPr>
              </a:p>
            </p:txBody>
          </p:sp>
        </mc:Choice>
        <mc:Fallback xmlns="">
          <p:sp>
            <p:nvSpPr>
              <p:cNvPr id="75" name="TextBox 74"/>
              <p:cNvSpPr txBox="1">
                <a:spLocks noRot="1" noChangeAspect="1" noMove="1" noResize="1" noEditPoints="1" noAdjustHandles="1" noChangeArrowheads="1" noChangeShapeType="1" noTextEdit="1"/>
              </p:cNvSpPr>
              <p:nvPr/>
            </p:nvSpPr>
            <p:spPr>
              <a:xfrm>
                <a:off x="6934200" y="2971800"/>
                <a:ext cx="1358577" cy="338554"/>
              </a:xfrm>
              <a:prstGeom prst="rect">
                <a:avLst/>
              </a:prstGeom>
              <a:blipFill rotWithShape="1">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2" name="TextBox 91"/>
              <p:cNvSpPr txBox="1"/>
              <p:nvPr/>
            </p:nvSpPr>
            <p:spPr>
              <a:xfrm>
                <a:off x="0" y="4953000"/>
                <a:ext cx="1676400" cy="51244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1" i="1" smtClean="0">
                          <a:solidFill>
                            <a:srgbClr val="FF0000"/>
                          </a:solidFill>
                          <a:latin typeface="Cambria Math"/>
                        </a:rPr>
                        <m:t>𝒗</m:t>
                      </m:r>
                      <m:r>
                        <a:rPr lang="en-GB" sz="1600" b="1" i="1" smtClean="0">
                          <a:solidFill>
                            <a:srgbClr val="FF0000"/>
                          </a:solidFill>
                          <a:latin typeface="Cambria Math"/>
                        </a:rPr>
                        <m:t>=</m:t>
                      </m:r>
                      <m:f>
                        <m:fPr>
                          <m:ctrlPr>
                            <a:rPr lang="en-GB" sz="1600" b="1" i="1" smtClean="0">
                              <a:solidFill>
                                <a:srgbClr val="FF0000"/>
                              </a:solidFill>
                              <a:latin typeface="Cambria Math" panose="02040503050406030204" pitchFamily="18" charset="0"/>
                            </a:rPr>
                          </m:ctrlPr>
                        </m:fPr>
                        <m:num>
                          <m:r>
                            <a:rPr lang="en-GB" sz="1600" b="1" i="1" smtClean="0">
                              <a:solidFill>
                                <a:srgbClr val="FF0000"/>
                              </a:solidFill>
                              <a:latin typeface="Cambria Math"/>
                            </a:rPr>
                            <m:t>𝒖</m:t>
                          </m:r>
                        </m:num>
                        <m:den>
                          <m:r>
                            <a:rPr lang="en-GB" sz="1600" b="1" i="1" smtClean="0">
                              <a:solidFill>
                                <a:srgbClr val="FF0000"/>
                              </a:solidFill>
                              <a:latin typeface="Cambria Math"/>
                            </a:rPr>
                            <m:t>𝟒</m:t>
                          </m:r>
                        </m:den>
                      </m:f>
                      <m:r>
                        <a:rPr lang="en-GB" sz="1600" b="1" i="1" smtClean="0">
                          <a:solidFill>
                            <a:srgbClr val="FF0000"/>
                          </a:solidFill>
                          <a:latin typeface="Cambria Math"/>
                        </a:rPr>
                        <m:t>(</m:t>
                      </m:r>
                      <m:r>
                        <a:rPr lang="en-GB" sz="1600" b="1" i="1" smtClean="0">
                          <a:solidFill>
                            <a:srgbClr val="FF0000"/>
                          </a:solidFill>
                          <a:latin typeface="Cambria Math"/>
                        </a:rPr>
                        <m:t>𝟏</m:t>
                      </m:r>
                      <m:r>
                        <a:rPr lang="en-GB" sz="1600" b="1" i="1" smtClean="0">
                          <a:solidFill>
                            <a:srgbClr val="FF0000"/>
                          </a:solidFill>
                          <a:latin typeface="Cambria Math"/>
                        </a:rPr>
                        <m:t>−</m:t>
                      </m:r>
                      <m:r>
                        <a:rPr lang="en-GB" sz="1600" b="1" i="1" smtClean="0">
                          <a:solidFill>
                            <a:srgbClr val="FF0000"/>
                          </a:solidFill>
                          <a:latin typeface="Cambria Math"/>
                        </a:rPr>
                        <m:t>𝟑</m:t>
                      </m:r>
                      <m:r>
                        <a:rPr lang="en-GB" sz="1600" b="1" i="1" smtClean="0">
                          <a:solidFill>
                            <a:srgbClr val="FF0000"/>
                          </a:solidFill>
                          <a:latin typeface="Cambria Math"/>
                        </a:rPr>
                        <m:t>𝒆</m:t>
                      </m:r>
                      <m:r>
                        <a:rPr lang="en-GB" sz="1600" b="1" i="1" smtClean="0">
                          <a:solidFill>
                            <a:srgbClr val="FF0000"/>
                          </a:solidFill>
                          <a:latin typeface="Cambria Math"/>
                        </a:rPr>
                        <m:t>)</m:t>
                      </m:r>
                    </m:oMath>
                  </m:oMathPara>
                </a14:m>
                <a:endParaRPr lang="en-GB" sz="1600" b="1" dirty="0">
                  <a:solidFill>
                    <a:srgbClr val="FF0000"/>
                  </a:solidFill>
                </a:endParaRPr>
              </a:p>
            </p:txBody>
          </p:sp>
        </mc:Choice>
        <mc:Fallback xmlns="">
          <p:sp>
            <p:nvSpPr>
              <p:cNvPr id="92" name="TextBox 91"/>
              <p:cNvSpPr txBox="1">
                <a:spLocks noRot="1" noChangeAspect="1" noMove="1" noResize="1" noEditPoints="1" noAdjustHandles="1" noChangeArrowheads="1" noChangeShapeType="1" noTextEdit="1"/>
              </p:cNvSpPr>
              <p:nvPr/>
            </p:nvSpPr>
            <p:spPr>
              <a:xfrm>
                <a:off x="0" y="4953000"/>
                <a:ext cx="1676400" cy="512448"/>
              </a:xfrm>
              <a:prstGeom prst="rect">
                <a:avLst/>
              </a:prstGeom>
              <a:blipFill rotWithShape="1">
                <a:blip r:embed="rId14"/>
                <a:stretch>
                  <a:fillRect b="-3571"/>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6" name="TextBox 65"/>
              <p:cNvSpPr txBox="1"/>
              <p:nvPr/>
            </p:nvSpPr>
            <p:spPr>
              <a:xfrm>
                <a:off x="4953000" y="3657600"/>
                <a:ext cx="125669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𝑢</m:t>
                      </m:r>
                      <m:r>
                        <a:rPr lang="en-GB" sz="1600" b="0" i="1" smtClean="0">
                          <a:solidFill>
                            <a:schemeClr val="tx1"/>
                          </a:solidFill>
                          <a:latin typeface="Cambria Math"/>
                        </a:rPr>
                        <m:t>=3</m:t>
                      </m:r>
                      <m:r>
                        <a:rPr lang="en-GB" sz="1600" b="0" i="1" smtClean="0">
                          <a:solidFill>
                            <a:srgbClr val="FF0000"/>
                          </a:solidFill>
                          <a:latin typeface="Cambria Math"/>
                        </a:rPr>
                        <m:t>𝑣</m:t>
                      </m:r>
                      <m:r>
                        <a:rPr lang="en-GB" sz="1600" b="0" i="1" smtClean="0">
                          <a:solidFill>
                            <a:schemeClr val="tx1"/>
                          </a:solidFill>
                          <a:latin typeface="Cambria Math"/>
                        </a:rPr>
                        <m:t>+</m:t>
                      </m:r>
                      <m:r>
                        <a:rPr lang="en-GB" sz="1600" b="0" i="1" smtClean="0">
                          <a:solidFill>
                            <a:schemeClr val="tx1"/>
                          </a:solidFill>
                          <a:latin typeface="Cambria Math"/>
                        </a:rPr>
                        <m:t>𝑤</m:t>
                      </m:r>
                    </m:oMath>
                  </m:oMathPara>
                </a14:m>
                <a:endParaRPr lang="en-GB" sz="1600" dirty="0">
                  <a:solidFill>
                    <a:schemeClr val="tx1"/>
                  </a:solidFill>
                </a:endParaRPr>
              </a:p>
            </p:txBody>
          </p:sp>
        </mc:Choice>
        <mc:Fallback xmlns="">
          <p:sp>
            <p:nvSpPr>
              <p:cNvPr id="66" name="TextBox 65"/>
              <p:cNvSpPr txBox="1">
                <a:spLocks noRot="1" noChangeAspect="1" noMove="1" noResize="1" noEditPoints="1" noAdjustHandles="1" noChangeArrowheads="1" noChangeShapeType="1" noTextEdit="1"/>
              </p:cNvSpPr>
              <p:nvPr/>
            </p:nvSpPr>
            <p:spPr>
              <a:xfrm>
                <a:off x="4953000" y="3657600"/>
                <a:ext cx="1256691" cy="338554"/>
              </a:xfrm>
              <a:prstGeom prst="rect">
                <a:avLst/>
              </a:prstGeom>
              <a:blipFill rotWithShape="1">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8" name="TextBox 67"/>
              <p:cNvSpPr txBox="1"/>
              <p:nvPr/>
            </p:nvSpPr>
            <p:spPr>
              <a:xfrm>
                <a:off x="4953000" y="4114800"/>
                <a:ext cx="2049664"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𝑢</m:t>
                      </m:r>
                      <m:r>
                        <a:rPr lang="en-GB" sz="1600" b="0" i="1" smtClean="0">
                          <a:solidFill>
                            <a:schemeClr val="tx1"/>
                          </a:solidFill>
                          <a:latin typeface="Cambria Math"/>
                        </a:rPr>
                        <m:t>=3(</m:t>
                      </m:r>
                      <m:r>
                        <a:rPr lang="en-GB" sz="1600" b="0" i="1" smtClean="0">
                          <a:solidFill>
                            <a:srgbClr val="FF0000"/>
                          </a:solidFill>
                          <a:latin typeface="Cambria Math"/>
                        </a:rPr>
                        <m:t>𝑤</m:t>
                      </m:r>
                      <m:r>
                        <a:rPr lang="en-GB" sz="1600" b="0" i="1" smtClean="0">
                          <a:solidFill>
                            <a:srgbClr val="FF0000"/>
                          </a:solidFill>
                          <a:latin typeface="Cambria Math"/>
                        </a:rPr>
                        <m:t>−3</m:t>
                      </m:r>
                      <m:r>
                        <a:rPr lang="en-GB" sz="1600" b="0" i="1" smtClean="0">
                          <a:solidFill>
                            <a:srgbClr val="FF0000"/>
                          </a:solidFill>
                          <a:latin typeface="Cambria Math"/>
                        </a:rPr>
                        <m:t>𝑢𝑒</m:t>
                      </m:r>
                      <m:r>
                        <a:rPr lang="en-GB" sz="1600" b="0" i="1" smtClean="0">
                          <a:solidFill>
                            <a:schemeClr val="tx1"/>
                          </a:solidFill>
                          <a:latin typeface="Cambria Math"/>
                        </a:rPr>
                        <m:t>)+</m:t>
                      </m:r>
                      <m:r>
                        <a:rPr lang="en-GB" sz="1600" b="0" i="1" smtClean="0">
                          <a:solidFill>
                            <a:schemeClr val="tx1"/>
                          </a:solidFill>
                          <a:latin typeface="Cambria Math"/>
                        </a:rPr>
                        <m:t>𝑤</m:t>
                      </m:r>
                    </m:oMath>
                  </m:oMathPara>
                </a14:m>
                <a:endParaRPr lang="en-GB" sz="1600" dirty="0">
                  <a:solidFill>
                    <a:schemeClr val="tx1"/>
                  </a:solidFill>
                </a:endParaRPr>
              </a:p>
            </p:txBody>
          </p:sp>
        </mc:Choice>
        <mc:Fallback xmlns="">
          <p:sp>
            <p:nvSpPr>
              <p:cNvPr id="68" name="TextBox 67"/>
              <p:cNvSpPr txBox="1">
                <a:spLocks noRot="1" noChangeAspect="1" noMove="1" noResize="1" noEditPoints="1" noAdjustHandles="1" noChangeArrowheads="1" noChangeShapeType="1" noTextEdit="1"/>
              </p:cNvSpPr>
              <p:nvPr/>
            </p:nvSpPr>
            <p:spPr>
              <a:xfrm>
                <a:off x="4953000" y="4114800"/>
                <a:ext cx="2049664" cy="338554"/>
              </a:xfrm>
              <a:prstGeom prst="rect">
                <a:avLst/>
              </a:prstGeom>
              <a:blipFill rotWithShape="1">
                <a:blip r:embed="rId16"/>
                <a:stretch>
                  <a:fillRect b="-892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9" name="TextBox 68"/>
              <p:cNvSpPr txBox="1"/>
              <p:nvPr/>
            </p:nvSpPr>
            <p:spPr>
              <a:xfrm>
                <a:off x="4953000" y="4572000"/>
                <a:ext cx="1476366"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𝑢</m:t>
                      </m:r>
                      <m:r>
                        <a:rPr lang="en-GB" sz="1600" b="0" i="1" smtClean="0">
                          <a:solidFill>
                            <a:schemeClr val="tx1"/>
                          </a:solidFill>
                          <a:latin typeface="Cambria Math"/>
                        </a:rPr>
                        <m:t>=4</m:t>
                      </m:r>
                      <m:r>
                        <a:rPr lang="en-GB" sz="1600" b="0" i="1" smtClean="0">
                          <a:solidFill>
                            <a:schemeClr val="tx1"/>
                          </a:solidFill>
                          <a:latin typeface="Cambria Math"/>
                        </a:rPr>
                        <m:t>𝑤</m:t>
                      </m:r>
                      <m:r>
                        <a:rPr lang="en-GB" sz="1600" b="0" i="1" smtClean="0">
                          <a:solidFill>
                            <a:schemeClr val="tx1"/>
                          </a:solidFill>
                          <a:latin typeface="Cambria Math"/>
                        </a:rPr>
                        <m:t>−9</m:t>
                      </m:r>
                      <m:r>
                        <a:rPr lang="en-GB" sz="1600" b="0" i="1" smtClean="0">
                          <a:solidFill>
                            <a:schemeClr val="tx1"/>
                          </a:solidFill>
                          <a:latin typeface="Cambria Math"/>
                        </a:rPr>
                        <m:t>𝑢𝑒</m:t>
                      </m:r>
                    </m:oMath>
                  </m:oMathPara>
                </a14:m>
                <a:endParaRPr lang="en-GB" sz="1600" dirty="0">
                  <a:solidFill>
                    <a:schemeClr val="tx1"/>
                  </a:solidFill>
                </a:endParaRPr>
              </a:p>
            </p:txBody>
          </p:sp>
        </mc:Choice>
        <mc:Fallback xmlns="">
          <p:sp>
            <p:nvSpPr>
              <p:cNvPr id="69" name="TextBox 68"/>
              <p:cNvSpPr txBox="1">
                <a:spLocks noRot="1" noChangeAspect="1" noMove="1" noResize="1" noEditPoints="1" noAdjustHandles="1" noChangeArrowheads="1" noChangeShapeType="1" noTextEdit="1"/>
              </p:cNvSpPr>
              <p:nvPr/>
            </p:nvSpPr>
            <p:spPr>
              <a:xfrm>
                <a:off x="4953000" y="4572000"/>
                <a:ext cx="1476366" cy="338554"/>
              </a:xfrm>
              <a:prstGeom prst="rect">
                <a:avLst/>
              </a:prstGeom>
              <a:blipFill rotWithShape="1">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0" name="TextBox 69"/>
              <p:cNvSpPr txBox="1"/>
              <p:nvPr/>
            </p:nvSpPr>
            <p:spPr>
              <a:xfrm>
                <a:off x="4343400" y="5029200"/>
                <a:ext cx="1476366"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𝑢</m:t>
                      </m:r>
                      <m:r>
                        <a:rPr lang="en-GB" sz="1600" b="0" i="1" smtClean="0">
                          <a:solidFill>
                            <a:schemeClr val="tx1"/>
                          </a:solidFill>
                          <a:latin typeface="Cambria Math"/>
                        </a:rPr>
                        <m:t>+9</m:t>
                      </m:r>
                      <m:r>
                        <a:rPr lang="en-GB" sz="1600" b="0" i="1" smtClean="0">
                          <a:solidFill>
                            <a:schemeClr val="tx1"/>
                          </a:solidFill>
                          <a:latin typeface="Cambria Math"/>
                        </a:rPr>
                        <m:t>𝑢𝑒</m:t>
                      </m:r>
                      <m:r>
                        <a:rPr lang="en-GB" sz="1600" b="0" i="1" smtClean="0">
                          <a:solidFill>
                            <a:schemeClr val="tx1"/>
                          </a:solidFill>
                          <a:latin typeface="Cambria Math"/>
                        </a:rPr>
                        <m:t>=4</m:t>
                      </m:r>
                      <m:r>
                        <a:rPr lang="en-GB" sz="1600" b="0" i="1" smtClean="0">
                          <a:solidFill>
                            <a:schemeClr val="tx1"/>
                          </a:solidFill>
                          <a:latin typeface="Cambria Math"/>
                        </a:rPr>
                        <m:t>𝑤</m:t>
                      </m:r>
                    </m:oMath>
                  </m:oMathPara>
                </a14:m>
                <a:endParaRPr lang="en-GB" sz="1600" dirty="0">
                  <a:solidFill>
                    <a:schemeClr val="tx1"/>
                  </a:solidFill>
                </a:endParaRPr>
              </a:p>
            </p:txBody>
          </p:sp>
        </mc:Choice>
        <mc:Fallback xmlns="">
          <p:sp>
            <p:nvSpPr>
              <p:cNvPr id="70" name="TextBox 69"/>
              <p:cNvSpPr txBox="1">
                <a:spLocks noRot="1" noChangeAspect="1" noMove="1" noResize="1" noEditPoints="1" noAdjustHandles="1" noChangeArrowheads="1" noChangeShapeType="1" noTextEdit="1"/>
              </p:cNvSpPr>
              <p:nvPr/>
            </p:nvSpPr>
            <p:spPr>
              <a:xfrm>
                <a:off x="4343400" y="5029200"/>
                <a:ext cx="1476366" cy="338554"/>
              </a:xfrm>
              <a:prstGeom prst="rect">
                <a:avLst/>
              </a:prstGeom>
              <a:blipFill rotWithShape="1">
                <a:blip r:embed="rId1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3" name="TextBox 92"/>
              <p:cNvSpPr txBox="1"/>
              <p:nvPr/>
            </p:nvSpPr>
            <p:spPr>
              <a:xfrm>
                <a:off x="4191000" y="5486400"/>
                <a:ext cx="1643079"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solidFill>
                            <a:schemeClr val="tx1"/>
                          </a:solidFill>
                          <a:latin typeface="Cambria Math"/>
                        </a:rPr>
                        <m:t>𝑢</m:t>
                      </m:r>
                      <m:r>
                        <a:rPr lang="en-GB" sz="1600" b="0" i="1" smtClean="0">
                          <a:solidFill>
                            <a:schemeClr val="tx1"/>
                          </a:solidFill>
                          <a:latin typeface="Cambria Math"/>
                        </a:rPr>
                        <m:t>(1+9</m:t>
                      </m:r>
                      <m:r>
                        <a:rPr lang="en-GB" sz="1600" b="0" i="1" smtClean="0">
                          <a:solidFill>
                            <a:schemeClr val="tx1"/>
                          </a:solidFill>
                          <a:latin typeface="Cambria Math"/>
                        </a:rPr>
                        <m:t>𝑒</m:t>
                      </m:r>
                      <m:r>
                        <a:rPr lang="en-GB" sz="1600" b="0" i="1" smtClean="0">
                          <a:solidFill>
                            <a:schemeClr val="tx1"/>
                          </a:solidFill>
                          <a:latin typeface="Cambria Math"/>
                        </a:rPr>
                        <m:t>)=4</m:t>
                      </m:r>
                      <m:r>
                        <a:rPr lang="en-GB" sz="1600" b="0" i="1" smtClean="0">
                          <a:solidFill>
                            <a:schemeClr val="tx1"/>
                          </a:solidFill>
                          <a:latin typeface="Cambria Math"/>
                        </a:rPr>
                        <m:t>𝑤</m:t>
                      </m:r>
                    </m:oMath>
                  </m:oMathPara>
                </a14:m>
                <a:endParaRPr lang="en-GB" sz="1600" dirty="0">
                  <a:solidFill>
                    <a:schemeClr val="tx1"/>
                  </a:solidFill>
                </a:endParaRPr>
              </a:p>
            </p:txBody>
          </p:sp>
        </mc:Choice>
        <mc:Fallback xmlns="">
          <p:sp>
            <p:nvSpPr>
              <p:cNvPr id="93" name="TextBox 92"/>
              <p:cNvSpPr txBox="1">
                <a:spLocks noRot="1" noChangeAspect="1" noMove="1" noResize="1" noEditPoints="1" noAdjustHandles="1" noChangeArrowheads="1" noChangeShapeType="1" noTextEdit="1"/>
              </p:cNvSpPr>
              <p:nvPr/>
            </p:nvSpPr>
            <p:spPr>
              <a:xfrm>
                <a:off x="4191000" y="5486400"/>
                <a:ext cx="1643079" cy="338554"/>
              </a:xfrm>
              <a:prstGeom prst="rect">
                <a:avLst/>
              </a:prstGeom>
              <a:blipFill rotWithShape="1">
                <a:blip r:embed="rId19"/>
                <a:stretch>
                  <a:fillRect b="-892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4" name="TextBox 93"/>
              <p:cNvSpPr txBox="1"/>
              <p:nvPr/>
            </p:nvSpPr>
            <p:spPr>
              <a:xfrm>
                <a:off x="4191000" y="5943600"/>
                <a:ext cx="1563441" cy="51244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GB" sz="1600" b="0" i="1" smtClean="0">
                              <a:solidFill>
                                <a:schemeClr val="tx1"/>
                              </a:solidFill>
                              <a:latin typeface="Cambria Math" panose="02040503050406030204" pitchFamily="18" charset="0"/>
                            </a:rPr>
                          </m:ctrlPr>
                        </m:fPr>
                        <m:num>
                          <m:r>
                            <a:rPr lang="en-GB" sz="1600" b="0" i="1" smtClean="0">
                              <a:solidFill>
                                <a:schemeClr val="tx1"/>
                              </a:solidFill>
                              <a:latin typeface="Cambria Math"/>
                            </a:rPr>
                            <m:t>𝑢</m:t>
                          </m:r>
                        </m:num>
                        <m:den>
                          <m:r>
                            <a:rPr lang="en-GB" sz="1600" b="0" i="1" smtClean="0">
                              <a:solidFill>
                                <a:schemeClr val="tx1"/>
                              </a:solidFill>
                              <a:latin typeface="Cambria Math"/>
                            </a:rPr>
                            <m:t>4</m:t>
                          </m:r>
                        </m:den>
                      </m:f>
                      <m:r>
                        <a:rPr lang="en-GB" sz="1600" b="0" i="1" smtClean="0">
                          <a:solidFill>
                            <a:schemeClr val="tx1"/>
                          </a:solidFill>
                          <a:latin typeface="Cambria Math"/>
                        </a:rPr>
                        <m:t>(1+9</m:t>
                      </m:r>
                      <m:r>
                        <a:rPr lang="en-GB" sz="1600" b="0" i="1" smtClean="0">
                          <a:solidFill>
                            <a:schemeClr val="tx1"/>
                          </a:solidFill>
                          <a:latin typeface="Cambria Math"/>
                        </a:rPr>
                        <m:t>𝑒</m:t>
                      </m:r>
                      <m:r>
                        <a:rPr lang="en-GB" sz="1600" b="0" i="1" smtClean="0">
                          <a:solidFill>
                            <a:schemeClr val="tx1"/>
                          </a:solidFill>
                          <a:latin typeface="Cambria Math"/>
                        </a:rPr>
                        <m:t>)=</m:t>
                      </m:r>
                      <m:r>
                        <a:rPr lang="en-GB" sz="1600" b="0" i="1" smtClean="0">
                          <a:solidFill>
                            <a:schemeClr val="tx1"/>
                          </a:solidFill>
                          <a:latin typeface="Cambria Math"/>
                        </a:rPr>
                        <m:t>𝑤</m:t>
                      </m:r>
                    </m:oMath>
                  </m:oMathPara>
                </a14:m>
                <a:endParaRPr lang="en-GB" sz="1600" dirty="0">
                  <a:solidFill>
                    <a:schemeClr val="tx1"/>
                  </a:solidFill>
                </a:endParaRPr>
              </a:p>
            </p:txBody>
          </p:sp>
        </mc:Choice>
        <mc:Fallback xmlns="">
          <p:sp>
            <p:nvSpPr>
              <p:cNvPr id="94" name="TextBox 93"/>
              <p:cNvSpPr txBox="1">
                <a:spLocks noRot="1" noChangeAspect="1" noMove="1" noResize="1" noEditPoints="1" noAdjustHandles="1" noChangeArrowheads="1" noChangeShapeType="1" noTextEdit="1"/>
              </p:cNvSpPr>
              <p:nvPr/>
            </p:nvSpPr>
            <p:spPr>
              <a:xfrm>
                <a:off x="4191000" y="5943600"/>
                <a:ext cx="1563441" cy="512448"/>
              </a:xfrm>
              <a:prstGeom prst="rect">
                <a:avLst/>
              </a:prstGeom>
              <a:blipFill rotWithShape="1">
                <a:blip r:embed="rId20"/>
                <a:stretch>
                  <a:fillRect b="-3571"/>
                </a:stretch>
              </a:blipFill>
            </p:spPr>
            <p:txBody>
              <a:bodyPr/>
              <a:lstStyle/>
              <a:p>
                <a:r>
                  <a:rPr lang="en-GB">
                    <a:noFill/>
                  </a:rPr>
                  <a:t> </a:t>
                </a:r>
              </a:p>
            </p:txBody>
          </p:sp>
        </mc:Fallback>
      </mc:AlternateContent>
      <p:sp>
        <p:nvSpPr>
          <p:cNvPr id="95" name="Arc 94"/>
          <p:cNvSpPr/>
          <p:nvPr/>
        </p:nvSpPr>
        <p:spPr>
          <a:xfrm>
            <a:off x="6781800" y="38862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6" name="TextBox 95"/>
          <p:cNvSpPr txBox="1"/>
          <p:nvPr/>
        </p:nvSpPr>
        <p:spPr>
          <a:xfrm>
            <a:off x="7181194" y="3810000"/>
            <a:ext cx="1965434" cy="523220"/>
          </a:xfrm>
          <a:prstGeom prst="rect">
            <a:avLst/>
          </a:prstGeom>
          <a:noFill/>
        </p:spPr>
        <p:txBody>
          <a:bodyPr wrap="square" rtlCol="0">
            <a:spAutoFit/>
          </a:bodyPr>
          <a:lstStyle/>
          <a:p>
            <a:pPr algn="ctr"/>
            <a:r>
              <a:rPr lang="en-GB" sz="1400" dirty="0">
                <a:solidFill>
                  <a:srgbClr val="FF0000"/>
                </a:solidFill>
                <a:latin typeface="Comic Sans MS" pitchFamily="66" charset="0"/>
              </a:rPr>
              <a:t>Replace v with the rearrangement</a:t>
            </a:r>
            <a:endParaRPr lang="en-GB" sz="1400" b="1" baseline="-25000" dirty="0">
              <a:solidFill>
                <a:srgbClr val="FF0000"/>
              </a:solidFill>
              <a:latin typeface="Comic Sans MS" pitchFamily="66" charset="0"/>
            </a:endParaRPr>
          </a:p>
        </p:txBody>
      </p:sp>
      <p:sp>
        <p:nvSpPr>
          <p:cNvPr id="97" name="Arc 96"/>
          <p:cNvSpPr/>
          <p:nvPr/>
        </p:nvSpPr>
        <p:spPr>
          <a:xfrm>
            <a:off x="6781800" y="43434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8" name="Arc 97"/>
          <p:cNvSpPr/>
          <p:nvPr/>
        </p:nvSpPr>
        <p:spPr>
          <a:xfrm>
            <a:off x="6172200" y="48006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9" name="Arc 98"/>
          <p:cNvSpPr/>
          <p:nvPr/>
        </p:nvSpPr>
        <p:spPr>
          <a:xfrm>
            <a:off x="5638800" y="52578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0" name="Arc 99"/>
          <p:cNvSpPr/>
          <p:nvPr/>
        </p:nvSpPr>
        <p:spPr>
          <a:xfrm>
            <a:off x="5638800" y="57912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1" name="Rectangle 100"/>
          <p:cNvSpPr/>
          <p:nvPr/>
        </p:nvSpPr>
        <p:spPr>
          <a:xfrm>
            <a:off x="7010400" y="2971800"/>
            <a:ext cx="1219200" cy="304800"/>
          </a:xfrm>
          <a:prstGeom prst="rect">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2" name="TextBox 101"/>
          <p:cNvSpPr txBox="1"/>
          <p:nvPr/>
        </p:nvSpPr>
        <p:spPr>
          <a:xfrm>
            <a:off x="7162800" y="4419600"/>
            <a:ext cx="1143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Simplify</a:t>
            </a:r>
            <a:endParaRPr lang="en-GB" sz="1400" b="1" baseline="-25000" dirty="0">
              <a:solidFill>
                <a:srgbClr val="FF0000"/>
              </a:solidFill>
              <a:latin typeface="Comic Sans MS" pitchFamily="66" charset="0"/>
            </a:endParaRPr>
          </a:p>
        </p:txBody>
      </p:sp>
      <p:sp>
        <p:nvSpPr>
          <p:cNvPr id="103" name="TextBox 102"/>
          <p:cNvSpPr txBox="1"/>
          <p:nvPr/>
        </p:nvSpPr>
        <p:spPr>
          <a:xfrm>
            <a:off x="6477000" y="4876800"/>
            <a:ext cx="1143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Add 9ue</a:t>
            </a:r>
            <a:endParaRPr lang="en-GB" sz="1400" b="1" baseline="-25000" dirty="0">
              <a:solidFill>
                <a:srgbClr val="FF0000"/>
              </a:solidFill>
              <a:latin typeface="Comic Sans MS" pitchFamily="66" charset="0"/>
            </a:endParaRPr>
          </a:p>
        </p:txBody>
      </p:sp>
      <p:sp>
        <p:nvSpPr>
          <p:cNvPr id="104" name="TextBox 103"/>
          <p:cNvSpPr txBox="1"/>
          <p:nvPr/>
        </p:nvSpPr>
        <p:spPr>
          <a:xfrm>
            <a:off x="6019800" y="5334000"/>
            <a:ext cx="1828800" cy="307777"/>
          </a:xfrm>
          <a:prstGeom prst="rect">
            <a:avLst/>
          </a:prstGeom>
          <a:noFill/>
        </p:spPr>
        <p:txBody>
          <a:bodyPr wrap="square" rtlCol="0">
            <a:spAutoFit/>
          </a:bodyPr>
          <a:lstStyle/>
          <a:p>
            <a:pPr algn="ctr"/>
            <a:r>
              <a:rPr lang="en-GB" sz="1400" dirty="0">
                <a:solidFill>
                  <a:srgbClr val="FF0000"/>
                </a:solidFill>
                <a:latin typeface="Comic Sans MS" pitchFamily="66" charset="0"/>
              </a:rPr>
              <a:t>Factorise left side</a:t>
            </a:r>
            <a:endParaRPr lang="en-GB" sz="1400" b="1" baseline="-25000" dirty="0">
              <a:solidFill>
                <a:srgbClr val="FF0000"/>
              </a:solidFill>
              <a:latin typeface="Comic Sans MS" pitchFamily="66" charset="0"/>
            </a:endParaRPr>
          </a:p>
        </p:txBody>
      </p:sp>
      <p:sp>
        <p:nvSpPr>
          <p:cNvPr id="105" name="TextBox 104"/>
          <p:cNvSpPr txBox="1"/>
          <p:nvPr/>
        </p:nvSpPr>
        <p:spPr>
          <a:xfrm>
            <a:off x="6019800" y="5867400"/>
            <a:ext cx="1143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Divide by 4</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106" name="TextBox 105"/>
              <p:cNvSpPr txBox="1"/>
              <p:nvPr/>
            </p:nvSpPr>
            <p:spPr>
              <a:xfrm>
                <a:off x="2286000" y="4953000"/>
                <a:ext cx="1602233" cy="51597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1" i="1" smtClean="0">
                          <a:solidFill>
                            <a:srgbClr val="FF0000"/>
                          </a:solidFill>
                          <a:latin typeface="Cambria Math"/>
                        </a:rPr>
                        <m:t>𝒘</m:t>
                      </m:r>
                      <m:r>
                        <a:rPr lang="en-GB" sz="1600" b="1" i="1" smtClean="0">
                          <a:solidFill>
                            <a:srgbClr val="FF0000"/>
                          </a:solidFill>
                          <a:latin typeface="Cambria Math"/>
                        </a:rPr>
                        <m:t>=</m:t>
                      </m:r>
                      <m:f>
                        <m:fPr>
                          <m:ctrlPr>
                            <a:rPr lang="en-GB" sz="1600" b="1" i="1">
                              <a:solidFill>
                                <a:srgbClr val="FF0000"/>
                              </a:solidFill>
                              <a:latin typeface="Cambria Math" panose="02040503050406030204" pitchFamily="18" charset="0"/>
                            </a:rPr>
                          </m:ctrlPr>
                        </m:fPr>
                        <m:num>
                          <m:r>
                            <a:rPr lang="en-GB" sz="1600" b="1" i="1">
                              <a:solidFill>
                                <a:srgbClr val="FF0000"/>
                              </a:solidFill>
                              <a:latin typeface="Cambria Math"/>
                            </a:rPr>
                            <m:t>𝒖</m:t>
                          </m:r>
                        </m:num>
                        <m:den>
                          <m:r>
                            <a:rPr lang="en-GB" sz="1600" b="1" i="1">
                              <a:solidFill>
                                <a:srgbClr val="FF0000"/>
                              </a:solidFill>
                              <a:latin typeface="Cambria Math"/>
                            </a:rPr>
                            <m:t>𝟒</m:t>
                          </m:r>
                        </m:den>
                      </m:f>
                      <m:r>
                        <a:rPr lang="en-GB" sz="1600" b="1" i="1">
                          <a:solidFill>
                            <a:srgbClr val="FF0000"/>
                          </a:solidFill>
                          <a:latin typeface="Cambria Math"/>
                        </a:rPr>
                        <m:t>(</m:t>
                      </m:r>
                      <m:r>
                        <a:rPr lang="en-GB" sz="1600" b="1" i="1">
                          <a:solidFill>
                            <a:srgbClr val="FF0000"/>
                          </a:solidFill>
                          <a:latin typeface="Cambria Math"/>
                        </a:rPr>
                        <m:t>𝟏</m:t>
                      </m:r>
                      <m:r>
                        <a:rPr lang="en-GB" sz="1600" b="1" i="1">
                          <a:solidFill>
                            <a:srgbClr val="FF0000"/>
                          </a:solidFill>
                          <a:latin typeface="Cambria Math"/>
                        </a:rPr>
                        <m:t>+</m:t>
                      </m:r>
                      <m:r>
                        <a:rPr lang="en-GB" sz="1600" b="1" i="1">
                          <a:solidFill>
                            <a:srgbClr val="FF0000"/>
                          </a:solidFill>
                          <a:latin typeface="Cambria Math"/>
                        </a:rPr>
                        <m:t>𝟗</m:t>
                      </m:r>
                      <m:r>
                        <a:rPr lang="en-GB" sz="1600" b="1" i="1">
                          <a:solidFill>
                            <a:srgbClr val="FF0000"/>
                          </a:solidFill>
                          <a:latin typeface="Cambria Math"/>
                        </a:rPr>
                        <m:t>𝒆</m:t>
                      </m:r>
                      <m:r>
                        <a:rPr lang="en-GB" sz="1600" b="1" i="1">
                          <a:solidFill>
                            <a:srgbClr val="FF0000"/>
                          </a:solidFill>
                          <a:latin typeface="Cambria Math"/>
                        </a:rPr>
                        <m:t>)</m:t>
                      </m:r>
                    </m:oMath>
                  </m:oMathPara>
                </a14:m>
                <a:endParaRPr lang="en-GB" sz="1600" b="1" dirty="0">
                  <a:solidFill>
                    <a:srgbClr val="FF0000"/>
                  </a:solidFill>
                </a:endParaRPr>
              </a:p>
            </p:txBody>
          </p:sp>
        </mc:Choice>
        <mc:Fallback xmlns="">
          <p:sp>
            <p:nvSpPr>
              <p:cNvPr id="106" name="TextBox 105"/>
              <p:cNvSpPr txBox="1">
                <a:spLocks noRot="1" noChangeAspect="1" noMove="1" noResize="1" noEditPoints="1" noAdjustHandles="1" noChangeArrowheads="1" noChangeShapeType="1" noTextEdit="1"/>
              </p:cNvSpPr>
              <p:nvPr/>
            </p:nvSpPr>
            <p:spPr>
              <a:xfrm>
                <a:off x="2286000" y="4953000"/>
                <a:ext cx="1602233" cy="515975"/>
              </a:xfrm>
              <a:prstGeom prst="rect">
                <a:avLst/>
              </a:prstGeom>
              <a:blipFill rotWithShape="1">
                <a:blip r:embed="rId21"/>
                <a:stretch>
                  <a:fillRect b="-3571"/>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7" name="TextBox 76"/>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77" name="TextBox 76"/>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2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8" name="TextBox 77"/>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78" name="TextBox 77"/>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2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9" name="TextBox 78"/>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79" name="TextBox 78"/>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2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0" name="TextBox 79"/>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80" name="TextBox 79"/>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2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1" name="TextBox 80"/>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81" name="TextBox 80"/>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26"/>
                <a:stretch>
                  <a:fillRect b="-3846"/>
                </a:stretch>
              </a:blipFill>
            </p:spPr>
            <p:txBody>
              <a:bodyPr/>
              <a:lstStyle/>
              <a:p>
                <a:r>
                  <a:rPr lang="en-GB">
                    <a:noFill/>
                  </a:rPr>
                  <a:t> </a:t>
                </a:r>
              </a:p>
            </p:txBody>
          </p:sp>
        </mc:Fallback>
      </mc:AlternateContent>
      <p:sp>
        <p:nvSpPr>
          <p:cNvPr id="82" name="TextBox 81"/>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27"/>
              </a:rPr>
              <a:t>Applet for collision demonstrations</a:t>
            </a:r>
            <a:endParaRPr lang="en-GB" sz="1400" dirty="0">
              <a:latin typeface="Comic Sans MS" pitchFamily="66" charset="0"/>
            </a:endParaRPr>
          </a:p>
        </p:txBody>
      </p:sp>
      <p:sp>
        <p:nvSpPr>
          <p:cNvPr id="83"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999488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3"/>
                                        </p:tgtEl>
                                        <p:attrNameLst>
                                          <p:attrName>style.visibility</p:attrName>
                                        </p:attrNameLst>
                                      </p:cBhvr>
                                      <p:to>
                                        <p:strVal val="visible"/>
                                      </p:to>
                                    </p:set>
                                    <p:animEffect transition="in" filter="blinds(horizontal)">
                                      <p:cBhvr>
                                        <p:cTn id="7" dur="500"/>
                                        <p:tgtEl>
                                          <p:spTgt spid="73"/>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71"/>
                                        </p:tgtEl>
                                        <p:attrNameLst>
                                          <p:attrName>style.visibility</p:attrName>
                                        </p:attrNameLst>
                                      </p:cBhvr>
                                      <p:to>
                                        <p:strVal val="visible"/>
                                      </p:to>
                                    </p:set>
                                    <p:animEffect transition="in" filter="blinds(horizontal)">
                                      <p:cBhvr>
                                        <p:cTn id="10" dur="500"/>
                                        <p:tgtEl>
                                          <p:spTgt spid="71"/>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74"/>
                                        </p:tgtEl>
                                        <p:attrNameLst>
                                          <p:attrName>style.visibility</p:attrName>
                                        </p:attrNameLst>
                                      </p:cBhvr>
                                      <p:to>
                                        <p:strVal val="visible"/>
                                      </p:to>
                                    </p:set>
                                    <p:animEffect transition="in" filter="blinds(horizontal)">
                                      <p:cBhvr>
                                        <p:cTn id="15" dur="500"/>
                                        <p:tgtEl>
                                          <p:spTgt spid="74"/>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72"/>
                                        </p:tgtEl>
                                        <p:attrNameLst>
                                          <p:attrName>style.visibility</p:attrName>
                                        </p:attrNameLst>
                                      </p:cBhvr>
                                      <p:to>
                                        <p:strVal val="visible"/>
                                      </p:to>
                                    </p:set>
                                    <p:animEffect transition="in" filter="blinds(horizontal)">
                                      <p:cBhvr>
                                        <p:cTn id="18" dur="500"/>
                                        <p:tgtEl>
                                          <p:spTgt spid="72"/>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41"/>
                                        </p:tgtEl>
                                        <p:attrNameLst>
                                          <p:attrName>style.visibility</p:attrName>
                                        </p:attrNameLst>
                                      </p:cBhvr>
                                      <p:to>
                                        <p:strVal val="visible"/>
                                      </p:to>
                                    </p:set>
                                    <p:animEffect transition="in" filter="blinds(horizontal)">
                                      <p:cBhvr>
                                        <p:cTn id="23" dur="500"/>
                                        <p:tgtEl>
                                          <p:spTgt spid="41"/>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42"/>
                                        </p:tgtEl>
                                        <p:attrNameLst>
                                          <p:attrName>style.visibility</p:attrName>
                                        </p:attrNameLst>
                                      </p:cBhvr>
                                      <p:to>
                                        <p:strVal val="visible"/>
                                      </p:to>
                                    </p:set>
                                    <p:animEffect transition="in" filter="blinds(horizontal)">
                                      <p:cBhvr>
                                        <p:cTn id="26" dur="500"/>
                                        <p:tgtEl>
                                          <p:spTgt spid="42"/>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75"/>
                                        </p:tgtEl>
                                        <p:attrNameLst>
                                          <p:attrName>style.visibility</p:attrName>
                                        </p:attrNameLst>
                                      </p:cBhvr>
                                      <p:to>
                                        <p:strVal val="visible"/>
                                      </p:to>
                                    </p:set>
                                    <p:animEffect transition="in" filter="blinds(horizontal)">
                                      <p:cBhvr>
                                        <p:cTn id="31" dur="500"/>
                                        <p:tgtEl>
                                          <p:spTgt spid="75"/>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66"/>
                                        </p:tgtEl>
                                        <p:attrNameLst>
                                          <p:attrName>style.visibility</p:attrName>
                                        </p:attrNameLst>
                                      </p:cBhvr>
                                      <p:to>
                                        <p:strVal val="visible"/>
                                      </p:to>
                                    </p:set>
                                    <p:animEffect transition="in" filter="blinds(horizontal)">
                                      <p:cBhvr>
                                        <p:cTn id="36" dur="500"/>
                                        <p:tgtEl>
                                          <p:spTgt spid="66"/>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95"/>
                                        </p:tgtEl>
                                        <p:attrNameLst>
                                          <p:attrName>style.visibility</p:attrName>
                                        </p:attrNameLst>
                                      </p:cBhvr>
                                      <p:to>
                                        <p:strVal val="visible"/>
                                      </p:to>
                                    </p:set>
                                    <p:animEffect transition="in" filter="blinds(horizontal)">
                                      <p:cBhvr>
                                        <p:cTn id="41" dur="500"/>
                                        <p:tgtEl>
                                          <p:spTgt spid="95"/>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96"/>
                                        </p:tgtEl>
                                        <p:attrNameLst>
                                          <p:attrName>style.visibility</p:attrName>
                                        </p:attrNameLst>
                                      </p:cBhvr>
                                      <p:to>
                                        <p:strVal val="visible"/>
                                      </p:to>
                                    </p:set>
                                    <p:animEffect transition="in" filter="blinds(horizontal)">
                                      <p:cBhvr>
                                        <p:cTn id="46" dur="500"/>
                                        <p:tgtEl>
                                          <p:spTgt spid="96"/>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68"/>
                                        </p:tgtEl>
                                        <p:attrNameLst>
                                          <p:attrName>style.visibility</p:attrName>
                                        </p:attrNameLst>
                                      </p:cBhvr>
                                      <p:to>
                                        <p:strVal val="visible"/>
                                      </p:to>
                                    </p:set>
                                    <p:animEffect transition="in" filter="blinds(horizontal)">
                                      <p:cBhvr>
                                        <p:cTn id="51" dur="500"/>
                                        <p:tgtEl>
                                          <p:spTgt spid="68"/>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101"/>
                                        </p:tgtEl>
                                        <p:attrNameLst>
                                          <p:attrName>style.visibility</p:attrName>
                                        </p:attrNameLst>
                                      </p:cBhvr>
                                      <p:to>
                                        <p:strVal val="visible"/>
                                      </p:to>
                                    </p:set>
                                    <p:animEffect transition="in" filter="blinds(horizontal)">
                                      <p:cBhvr>
                                        <p:cTn id="56" dur="500"/>
                                        <p:tgtEl>
                                          <p:spTgt spid="101"/>
                                        </p:tgtEl>
                                      </p:cBhvr>
                                    </p:animEffect>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97"/>
                                        </p:tgtEl>
                                        <p:attrNameLst>
                                          <p:attrName>style.visibility</p:attrName>
                                        </p:attrNameLst>
                                      </p:cBhvr>
                                      <p:to>
                                        <p:strVal val="visible"/>
                                      </p:to>
                                    </p:set>
                                    <p:animEffect transition="in" filter="blinds(horizontal)">
                                      <p:cBhvr>
                                        <p:cTn id="61" dur="500"/>
                                        <p:tgtEl>
                                          <p:spTgt spid="97"/>
                                        </p:tgtEl>
                                      </p:cBhvr>
                                    </p:animEffect>
                                  </p:childTnLst>
                                </p:cTn>
                              </p:par>
                            </p:childTnLst>
                          </p:cTn>
                        </p:par>
                      </p:childTnLst>
                    </p:cTn>
                  </p:par>
                  <p:par>
                    <p:cTn id="62" fill="hold">
                      <p:stCondLst>
                        <p:cond delay="indefinite"/>
                      </p:stCondLst>
                      <p:childTnLst>
                        <p:par>
                          <p:cTn id="63" fill="hold">
                            <p:stCondLst>
                              <p:cond delay="0"/>
                            </p:stCondLst>
                            <p:childTnLst>
                              <p:par>
                                <p:cTn id="64" presetID="3" presetClass="entr" presetSubtype="10" fill="hold" grpId="0" nodeType="clickEffect">
                                  <p:stCondLst>
                                    <p:cond delay="0"/>
                                  </p:stCondLst>
                                  <p:childTnLst>
                                    <p:set>
                                      <p:cBhvr>
                                        <p:cTn id="65" dur="1" fill="hold">
                                          <p:stCondLst>
                                            <p:cond delay="0"/>
                                          </p:stCondLst>
                                        </p:cTn>
                                        <p:tgtEl>
                                          <p:spTgt spid="102"/>
                                        </p:tgtEl>
                                        <p:attrNameLst>
                                          <p:attrName>style.visibility</p:attrName>
                                        </p:attrNameLst>
                                      </p:cBhvr>
                                      <p:to>
                                        <p:strVal val="visible"/>
                                      </p:to>
                                    </p:set>
                                    <p:animEffect transition="in" filter="blinds(horizontal)">
                                      <p:cBhvr>
                                        <p:cTn id="66" dur="500"/>
                                        <p:tgtEl>
                                          <p:spTgt spid="102"/>
                                        </p:tgtEl>
                                      </p:cBhvr>
                                    </p:animEffect>
                                  </p:childTnLst>
                                </p:cTn>
                              </p:par>
                            </p:childTnLst>
                          </p:cTn>
                        </p:par>
                      </p:childTnLst>
                    </p:cTn>
                  </p:par>
                  <p:par>
                    <p:cTn id="67" fill="hold">
                      <p:stCondLst>
                        <p:cond delay="indefinite"/>
                      </p:stCondLst>
                      <p:childTnLst>
                        <p:par>
                          <p:cTn id="68" fill="hold">
                            <p:stCondLst>
                              <p:cond delay="0"/>
                            </p:stCondLst>
                            <p:childTnLst>
                              <p:par>
                                <p:cTn id="69" presetID="3" presetClass="entr" presetSubtype="10" fill="hold" grpId="0" nodeType="clickEffect">
                                  <p:stCondLst>
                                    <p:cond delay="0"/>
                                  </p:stCondLst>
                                  <p:childTnLst>
                                    <p:set>
                                      <p:cBhvr>
                                        <p:cTn id="70" dur="1" fill="hold">
                                          <p:stCondLst>
                                            <p:cond delay="0"/>
                                          </p:stCondLst>
                                        </p:cTn>
                                        <p:tgtEl>
                                          <p:spTgt spid="69"/>
                                        </p:tgtEl>
                                        <p:attrNameLst>
                                          <p:attrName>style.visibility</p:attrName>
                                        </p:attrNameLst>
                                      </p:cBhvr>
                                      <p:to>
                                        <p:strVal val="visible"/>
                                      </p:to>
                                    </p:set>
                                    <p:animEffect transition="in" filter="blinds(horizontal)">
                                      <p:cBhvr>
                                        <p:cTn id="71" dur="500"/>
                                        <p:tgtEl>
                                          <p:spTgt spid="69"/>
                                        </p:tgtEl>
                                      </p:cBhvr>
                                    </p:animEffect>
                                  </p:childTnLst>
                                </p:cTn>
                              </p:par>
                            </p:childTnLst>
                          </p:cTn>
                        </p:par>
                      </p:childTnLst>
                    </p:cTn>
                  </p:par>
                  <p:par>
                    <p:cTn id="72" fill="hold">
                      <p:stCondLst>
                        <p:cond delay="indefinite"/>
                      </p:stCondLst>
                      <p:childTnLst>
                        <p:par>
                          <p:cTn id="73" fill="hold">
                            <p:stCondLst>
                              <p:cond delay="0"/>
                            </p:stCondLst>
                            <p:childTnLst>
                              <p:par>
                                <p:cTn id="74" presetID="3" presetClass="entr" presetSubtype="10" fill="hold" grpId="0" nodeType="clickEffect">
                                  <p:stCondLst>
                                    <p:cond delay="0"/>
                                  </p:stCondLst>
                                  <p:childTnLst>
                                    <p:set>
                                      <p:cBhvr>
                                        <p:cTn id="75" dur="1" fill="hold">
                                          <p:stCondLst>
                                            <p:cond delay="0"/>
                                          </p:stCondLst>
                                        </p:cTn>
                                        <p:tgtEl>
                                          <p:spTgt spid="98"/>
                                        </p:tgtEl>
                                        <p:attrNameLst>
                                          <p:attrName>style.visibility</p:attrName>
                                        </p:attrNameLst>
                                      </p:cBhvr>
                                      <p:to>
                                        <p:strVal val="visible"/>
                                      </p:to>
                                    </p:set>
                                    <p:animEffect transition="in" filter="blinds(horizontal)">
                                      <p:cBhvr>
                                        <p:cTn id="76" dur="500"/>
                                        <p:tgtEl>
                                          <p:spTgt spid="98"/>
                                        </p:tgtEl>
                                      </p:cBhvr>
                                    </p:animEffect>
                                  </p:childTnLst>
                                </p:cTn>
                              </p:par>
                            </p:childTnLst>
                          </p:cTn>
                        </p:par>
                      </p:childTnLst>
                    </p:cTn>
                  </p:par>
                  <p:par>
                    <p:cTn id="77" fill="hold">
                      <p:stCondLst>
                        <p:cond delay="indefinite"/>
                      </p:stCondLst>
                      <p:childTnLst>
                        <p:par>
                          <p:cTn id="78" fill="hold">
                            <p:stCondLst>
                              <p:cond delay="0"/>
                            </p:stCondLst>
                            <p:childTnLst>
                              <p:par>
                                <p:cTn id="79" presetID="3" presetClass="entr" presetSubtype="10" fill="hold" grpId="0" nodeType="clickEffect">
                                  <p:stCondLst>
                                    <p:cond delay="0"/>
                                  </p:stCondLst>
                                  <p:childTnLst>
                                    <p:set>
                                      <p:cBhvr>
                                        <p:cTn id="80" dur="1" fill="hold">
                                          <p:stCondLst>
                                            <p:cond delay="0"/>
                                          </p:stCondLst>
                                        </p:cTn>
                                        <p:tgtEl>
                                          <p:spTgt spid="103"/>
                                        </p:tgtEl>
                                        <p:attrNameLst>
                                          <p:attrName>style.visibility</p:attrName>
                                        </p:attrNameLst>
                                      </p:cBhvr>
                                      <p:to>
                                        <p:strVal val="visible"/>
                                      </p:to>
                                    </p:set>
                                    <p:animEffect transition="in" filter="blinds(horizontal)">
                                      <p:cBhvr>
                                        <p:cTn id="81" dur="500"/>
                                        <p:tgtEl>
                                          <p:spTgt spid="103"/>
                                        </p:tgtEl>
                                      </p:cBhvr>
                                    </p:animEffect>
                                  </p:childTnLst>
                                </p:cTn>
                              </p:par>
                            </p:childTnLst>
                          </p:cTn>
                        </p:par>
                      </p:childTnLst>
                    </p:cTn>
                  </p:par>
                  <p:par>
                    <p:cTn id="82" fill="hold">
                      <p:stCondLst>
                        <p:cond delay="indefinite"/>
                      </p:stCondLst>
                      <p:childTnLst>
                        <p:par>
                          <p:cTn id="83" fill="hold">
                            <p:stCondLst>
                              <p:cond delay="0"/>
                            </p:stCondLst>
                            <p:childTnLst>
                              <p:par>
                                <p:cTn id="84" presetID="3" presetClass="entr" presetSubtype="10" fill="hold" grpId="0" nodeType="clickEffect">
                                  <p:stCondLst>
                                    <p:cond delay="0"/>
                                  </p:stCondLst>
                                  <p:childTnLst>
                                    <p:set>
                                      <p:cBhvr>
                                        <p:cTn id="85" dur="1" fill="hold">
                                          <p:stCondLst>
                                            <p:cond delay="0"/>
                                          </p:stCondLst>
                                        </p:cTn>
                                        <p:tgtEl>
                                          <p:spTgt spid="70"/>
                                        </p:tgtEl>
                                        <p:attrNameLst>
                                          <p:attrName>style.visibility</p:attrName>
                                        </p:attrNameLst>
                                      </p:cBhvr>
                                      <p:to>
                                        <p:strVal val="visible"/>
                                      </p:to>
                                    </p:set>
                                    <p:animEffect transition="in" filter="blinds(horizontal)">
                                      <p:cBhvr>
                                        <p:cTn id="86" dur="500"/>
                                        <p:tgtEl>
                                          <p:spTgt spid="70"/>
                                        </p:tgtEl>
                                      </p:cBhvr>
                                    </p:animEffect>
                                  </p:childTnLst>
                                </p:cTn>
                              </p:par>
                            </p:childTnLst>
                          </p:cTn>
                        </p:par>
                      </p:childTnLst>
                    </p:cTn>
                  </p:par>
                  <p:par>
                    <p:cTn id="87" fill="hold">
                      <p:stCondLst>
                        <p:cond delay="indefinite"/>
                      </p:stCondLst>
                      <p:childTnLst>
                        <p:par>
                          <p:cTn id="88" fill="hold">
                            <p:stCondLst>
                              <p:cond delay="0"/>
                            </p:stCondLst>
                            <p:childTnLst>
                              <p:par>
                                <p:cTn id="89" presetID="3" presetClass="entr" presetSubtype="10" fill="hold" grpId="0" nodeType="clickEffect">
                                  <p:stCondLst>
                                    <p:cond delay="0"/>
                                  </p:stCondLst>
                                  <p:childTnLst>
                                    <p:set>
                                      <p:cBhvr>
                                        <p:cTn id="90" dur="1" fill="hold">
                                          <p:stCondLst>
                                            <p:cond delay="0"/>
                                          </p:stCondLst>
                                        </p:cTn>
                                        <p:tgtEl>
                                          <p:spTgt spid="99"/>
                                        </p:tgtEl>
                                        <p:attrNameLst>
                                          <p:attrName>style.visibility</p:attrName>
                                        </p:attrNameLst>
                                      </p:cBhvr>
                                      <p:to>
                                        <p:strVal val="visible"/>
                                      </p:to>
                                    </p:set>
                                    <p:animEffect transition="in" filter="blinds(horizontal)">
                                      <p:cBhvr>
                                        <p:cTn id="91" dur="500"/>
                                        <p:tgtEl>
                                          <p:spTgt spid="99"/>
                                        </p:tgtEl>
                                      </p:cBhvr>
                                    </p:animEffect>
                                  </p:childTnLst>
                                </p:cTn>
                              </p:par>
                            </p:childTnLst>
                          </p:cTn>
                        </p:par>
                      </p:childTnLst>
                    </p:cTn>
                  </p:par>
                  <p:par>
                    <p:cTn id="92" fill="hold">
                      <p:stCondLst>
                        <p:cond delay="indefinite"/>
                      </p:stCondLst>
                      <p:childTnLst>
                        <p:par>
                          <p:cTn id="93" fill="hold">
                            <p:stCondLst>
                              <p:cond delay="0"/>
                            </p:stCondLst>
                            <p:childTnLst>
                              <p:par>
                                <p:cTn id="94" presetID="3" presetClass="entr" presetSubtype="10" fill="hold" grpId="0" nodeType="clickEffect">
                                  <p:stCondLst>
                                    <p:cond delay="0"/>
                                  </p:stCondLst>
                                  <p:childTnLst>
                                    <p:set>
                                      <p:cBhvr>
                                        <p:cTn id="95" dur="1" fill="hold">
                                          <p:stCondLst>
                                            <p:cond delay="0"/>
                                          </p:stCondLst>
                                        </p:cTn>
                                        <p:tgtEl>
                                          <p:spTgt spid="104"/>
                                        </p:tgtEl>
                                        <p:attrNameLst>
                                          <p:attrName>style.visibility</p:attrName>
                                        </p:attrNameLst>
                                      </p:cBhvr>
                                      <p:to>
                                        <p:strVal val="visible"/>
                                      </p:to>
                                    </p:set>
                                    <p:animEffect transition="in" filter="blinds(horizontal)">
                                      <p:cBhvr>
                                        <p:cTn id="96" dur="500"/>
                                        <p:tgtEl>
                                          <p:spTgt spid="104"/>
                                        </p:tgtEl>
                                      </p:cBhvr>
                                    </p:animEffect>
                                  </p:childTnLst>
                                </p:cTn>
                              </p:par>
                            </p:childTnLst>
                          </p:cTn>
                        </p:par>
                      </p:childTnLst>
                    </p:cTn>
                  </p:par>
                  <p:par>
                    <p:cTn id="97" fill="hold">
                      <p:stCondLst>
                        <p:cond delay="indefinite"/>
                      </p:stCondLst>
                      <p:childTnLst>
                        <p:par>
                          <p:cTn id="98" fill="hold">
                            <p:stCondLst>
                              <p:cond delay="0"/>
                            </p:stCondLst>
                            <p:childTnLst>
                              <p:par>
                                <p:cTn id="99" presetID="3" presetClass="entr" presetSubtype="10" fill="hold" grpId="0" nodeType="clickEffect">
                                  <p:stCondLst>
                                    <p:cond delay="0"/>
                                  </p:stCondLst>
                                  <p:childTnLst>
                                    <p:set>
                                      <p:cBhvr>
                                        <p:cTn id="100" dur="1" fill="hold">
                                          <p:stCondLst>
                                            <p:cond delay="0"/>
                                          </p:stCondLst>
                                        </p:cTn>
                                        <p:tgtEl>
                                          <p:spTgt spid="93"/>
                                        </p:tgtEl>
                                        <p:attrNameLst>
                                          <p:attrName>style.visibility</p:attrName>
                                        </p:attrNameLst>
                                      </p:cBhvr>
                                      <p:to>
                                        <p:strVal val="visible"/>
                                      </p:to>
                                    </p:set>
                                    <p:animEffect transition="in" filter="blinds(horizontal)">
                                      <p:cBhvr>
                                        <p:cTn id="101" dur="500"/>
                                        <p:tgtEl>
                                          <p:spTgt spid="93"/>
                                        </p:tgtEl>
                                      </p:cBhvr>
                                    </p:animEffect>
                                  </p:childTnLst>
                                </p:cTn>
                              </p:par>
                            </p:childTnLst>
                          </p:cTn>
                        </p:par>
                      </p:childTnLst>
                    </p:cTn>
                  </p:par>
                  <p:par>
                    <p:cTn id="102" fill="hold">
                      <p:stCondLst>
                        <p:cond delay="indefinite"/>
                      </p:stCondLst>
                      <p:childTnLst>
                        <p:par>
                          <p:cTn id="103" fill="hold">
                            <p:stCondLst>
                              <p:cond delay="0"/>
                            </p:stCondLst>
                            <p:childTnLst>
                              <p:par>
                                <p:cTn id="104" presetID="3" presetClass="entr" presetSubtype="10" fill="hold" grpId="0" nodeType="clickEffect">
                                  <p:stCondLst>
                                    <p:cond delay="0"/>
                                  </p:stCondLst>
                                  <p:childTnLst>
                                    <p:set>
                                      <p:cBhvr>
                                        <p:cTn id="105" dur="1" fill="hold">
                                          <p:stCondLst>
                                            <p:cond delay="0"/>
                                          </p:stCondLst>
                                        </p:cTn>
                                        <p:tgtEl>
                                          <p:spTgt spid="100"/>
                                        </p:tgtEl>
                                        <p:attrNameLst>
                                          <p:attrName>style.visibility</p:attrName>
                                        </p:attrNameLst>
                                      </p:cBhvr>
                                      <p:to>
                                        <p:strVal val="visible"/>
                                      </p:to>
                                    </p:set>
                                    <p:animEffect transition="in" filter="blinds(horizontal)">
                                      <p:cBhvr>
                                        <p:cTn id="106" dur="500"/>
                                        <p:tgtEl>
                                          <p:spTgt spid="100"/>
                                        </p:tgtEl>
                                      </p:cBhvr>
                                    </p:animEffect>
                                  </p:childTnLst>
                                </p:cTn>
                              </p:par>
                            </p:childTnLst>
                          </p:cTn>
                        </p:par>
                      </p:childTnLst>
                    </p:cTn>
                  </p:par>
                  <p:par>
                    <p:cTn id="107" fill="hold">
                      <p:stCondLst>
                        <p:cond delay="indefinite"/>
                      </p:stCondLst>
                      <p:childTnLst>
                        <p:par>
                          <p:cTn id="108" fill="hold">
                            <p:stCondLst>
                              <p:cond delay="0"/>
                            </p:stCondLst>
                            <p:childTnLst>
                              <p:par>
                                <p:cTn id="109" presetID="3" presetClass="entr" presetSubtype="10" fill="hold" grpId="0" nodeType="clickEffect">
                                  <p:stCondLst>
                                    <p:cond delay="0"/>
                                  </p:stCondLst>
                                  <p:childTnLst>
                                    <p:set>
                                      <p:cBhvr>
                                        <p:cTn id="110" dur="1" fill="hold">
                                          <p:stCondLst>
                                            <p:cond delay="0"/>
                                          </p:stCondLst>
                                        </p:cTn>
                                        <p:tgtEl>
                                          <p:spTgt spid="105"/>
                                        </p:tgtEl>
                                        <p:attrNameLst>
                                          <p:attrName>style.visibility</p:attrName>
                                        </p:attrNameLst>
                                      </p:cBhvr>
                                      <p:to>
                                        <p:strVal val="visible"/>
                                      </p:to>
                                    </p:set>
                                    <p:animEffect transition="in" filter="blinds(horizontal)">
                                      <p:cBhvr>
                                        <p:cTn id="111" dur="500"/>
                                        <p:tgtEl>
                                          <p:spTgt spid="105"/>
                                        </p:tgtEl>
                                      </p:cBhvr>
                                    </p:animEffect>
                                  </p:childTnLst>
                                </p:cTn>
                              </p:par>
                            </p:childTnLst>
                          </p:cTn>
                        </p:par>
                      </p:childTnLst>
                    </p:cTn>
                  </p:par>
                  <p:par>
                    <p:cTn id="112" fill="hold">
                      <p:stCondLst>
                        <p:cond delay="indefinite"/>
                      </p:stCondLst>
                      <p:childTnLst>
                        <p:par>
                          <p:cTn id="113" fill="hold">
                            <p:stCondLst>
                              <p:cond delay="0"/>
                            </p:stCondLst>
                            <p:childTnLst>
                              <p:par>
                                <p:cTn id="114" presetID="3" presetClass="entr" presetSubtype="10" fill="hold" grpId="0" nodeType="clickEffect">
                                  <p:stCondLst>
                                    <p:cond delay="0"/>
                                  </p:stCondLst>
                                  <p:childTnLst>
                                    <p:set>
                                      <p:cBhvr>
                                        <p:cTn id="115" dur="1" fill="hold">
                                          <p:stCondLst>
                                            <p:cond delay="0"/>
                                          </p:stCondLst>
                                        </p:cTn>
                                        <p:tgtEl>
                                          <p:spTgt spid="94"/>
                                        </p:tgtEl>
                                        <p:attrNameLst>
                                          <p:attrName>style.visibility</p:attrName>
                                        </p:attrNameLst>
                                      </p:cBhvr>
                                      <p:to>
                                        <p:strVal val="visible"/>
                                      </p:to>
                                    </p:set>
                                    <p:animEffect transition="in" filter="blinds(horizontal)">
                                      <p:cBhvr>
                                        <p:cTn id="116" dur="500"/>
                                        <p:tgtEl>
                                          <p:spTgt spid="94"/>
                                        </p:tgtEl>
                                      </p:cBhvr>
                                    </p:animEffect>
                                  </p:childTnLst>
                                </p:cTn>
                              </p:par>
                            </p:childTnLst>
                          </p:cTn>
                        </p:par>
                      </p:childTnLst>
                    </p:cTn>
                  </p:par>
                  <p:par>
                    <p:cTn id="117" fill="hold">
                      <p:stCondLst>
                        <p:cond delay="indefinite"/>
                      </p:stCondLst>
                      <p:childTnLst>
                        <p:par>
                          <p:cTn id="118" fill="hold">
                            <p:stCondLst>
                              <p:cond delay="0"/>
                            </p:stCondLst>
                            <p:childTnLst>
                              <p:par>
                                <p:cTn id="119" presetID="3" presetClass="entr" presetSubtype="10" fill="hold" grpId="0" nodeType="clickEffect">
                                  <p:stCondLst>
                                    <p:cond delay="0"/>
                                  </p:stCondLst>
                                  <p:childTnLst>
                                    <p:set>
                                      <p:cBhvr>
                                        <p:cTn id="120" dur="1" fill="hold">
                                          <p:stCondLst>
                                            <p:cond delay="0"/>
                                          </p:stCondLst>
                                        </p:cTn>
                                        <p:tgtEl>
                                          <p:spTgt spid="106"/>
                                        </p:tgtEl>
                                        <p:attrNameLst>
                                          <p:attrName>style.visibility</p:attrName>
                                        </p:attrNameLst>
                                      </p:cBhvr>
                                      <p:to>
                                        <p:strVal val="visible"/>
                                      </p:to>
                                    </p:set>
                                    <p:animEffect transition="in" filter="blinds(horizontal)">
                                      <p:cBhvr>
                                        <p:cTn id="121" dur="500"/>
                                        <p:tgtEl>
                                          <p:spTgt spid="1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71" grpId="0"/>
      <p:bldP spid="72" grpId="0"/>
      <p:bldP spid="73" grpId="0"/>
      <p:bldP spid="74" grpId="0"/>
      <p:bldP spid="75" grpId="0"/>
      <p:bldP spid="66" grpId="0"/>
      <p:bldP spid="68" grpId="0"/>
      <p:bldP spid="69" grpId="0"/>
      <p:bldP spid="70" grpId="0"/>
      <p:bldP spid="93" grpId="0"/>
      <p:bldP spid="94" grpId="0"/>
      <p:bldP spid="95" grpId="0" animBg="1"/>
      <p:bldP spid="96" grpId="0"/>
      <p:bldP spid="97" grpId="0" animBg="1"/>
      <p:bldP spid="98" grpId="0" animBg="1"/>
      <p:bldP spid="99" grpId="0" animBg="1"/>
      <p:bldP spid="100" grpId="0" animBg="1"/>
      <p:bldP spid="101" grpId="0" animBg="1"/>
      <p:bldP spid="102" grpId="0"/>
      <p:bldP spid="103" grpId="0"/>
      <p:bldP spid="104" grpId="0"/>
      <p:bldP spid="105" grpId="0"/>
      <p:bldP spid="106"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020" y="1600200"/>
            <a:ext cx="3788979" cy="5105400"/>
          </a:xfrm>
        </p:spPr>
        <p:txBody>
          <a:bodyPr>
            <a:normAutofit fontScale="92500" lnSpcReduction="10000"/>
          </a:bodyPr>
          <a:lstStyle/>
          <a:p>
            <a:pPr marL="0" indent="0" algn="ctr">
              <a:buNone/>
            </a:pPr>
            <a:r>
              <a:rPr lang="en-GB" sz="1400" b="1" dirty="0">
                <a:latin typeface="Comic Sans MS" pitchFamily="66" charset="0"/>
              </a:rPr>
              <a:t>You can solve problems relating to successive impacts involving three particles, or two particles and a smooth plane surface by considering each collision separately. You can also solve problems relating to successive bounces on a horizontal plane.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A uniform smooth sphere P of mass 3m is moving in a straight line with speed u on a smooth horizontal table. Another uniform smooth sphere Q of mass m and having the same radius as P, is moving with speed 2u in the opposite direction of P. P and Q collide directly, and their speeds after the collision are v and w respectively. The coefficient of restitution between P and Q is e.</a:t>
            </a:r>
          </a:p>
          <a:p>
            <a:pPr marL="0" indent="0" algn="ctr">
              <a:buNone/>
            </a:pPr>
            <a:endParaRPr lang="en-GB" sz="1400" dirty="0">
              <a:latin typeface="Comic Sans MS" pitchFamily="66" charset="0"/>
            </a:endParaRPr>
          </a:p>
          <a:p>
            <a:pPr algn="ctr">
              <a:buAutoNum type="alphaLcParenR"/>
            </a:pPr>
            <a:r>
              <a:rPr lang="en-GB" sz="1400" dirty="0">
                <a:latin typeface="Comic Sans MS" pitchFamily="66" charset="0"/>
              </a:rPr>
              <a:t>Find expressions for v and w in terms of u and e.</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Show that, if the direction of motion of P is changed by the collision, then e &gt; </a:t>
            </a:r>
            <a:r>
              <a:rPr lang="en-GB" sz="1400" baseline="30000" dirty="0">
                <a:latin typeface="Comic Sans MS" pitchFamily="66" charset="0"/>
              </a:rPr>
              <a:t>1</a:t>
            </a:r>
            <a:r>
              <a:rPr lang="en-GB" sz="1400" dirty="0">
                <a:latin typeface="Comic Sans MS" pitchFamily="66" charset="0"/>
              </a:rPr>
              <a:t>/</a:t>
            </a:r>
            <a:r>
              <a:rPr lang="en-GB" sz="1400" baseline="-25000" dirty="0">
                <a:latin typeface="Comic Sans MS" pitchFamily="66" charset="0"/>
              </a:rPr>
              <a:t>3</a:t>
            </a:r>
          </a:p>
          <a:p>
            <a:pPr algn="ctr">
              <a:buAutoNum type="alphaLcParenR"/>
            </a:pPr>
            <a:endParaRPr lang="en-GB" sz="1400" baseline="-25000" dirty="0">
              <a:latin typeface="Comic Sans MS" pitchFamily="66" charset="0"/>
            </a:endParaRPr>
          </a:p>
          <a:p>
            <a:pPr marL="0" indent="0" algn="ctr">
              <a:buNone/>
            </a:pPr>
            <a:r>
              <a:rPr lang="en-GB" sz="1400" dirty="0">
                <a:latin typeface="Comic Sans MS" pitchFamily="66" charset="0"/>
                <a:sym typeface="Wingdings" pitchFamily="2" charset="2"/>
              </a:rPr>
              <a:t> </a:t>
            </a:r>
            <a:r>
              <a:rPr lang="en-GB" sz="1400" dirty="0">
                <a:latin typeface="Comic Sans MS" pitchFamily="66" charset="0"/>
              </a:rPr>
              <a:t>Follow the same process, just using algebra instead of numbers</a:t>
            </a:r>
          </a:p>
        </p:txBody>
      </p:sp>
      <p:sp>
        <p:nvSpPr>
          <p:cNvPr id="4" name="TextBox 3"/>
          <p:cNvSpPr txBox="1"/>
          <p:nvPr/>
        </p:nvSpPr>
        <p:spPr>
          <a:xfrm>
            <a:off x="8695641" y="6519446"/>
            <a:ext cx="457176" cy="338554"/>
          </a:xfrm>
          <a:prstGeom prst="rect">
            <a:avLst/>
          </a:prstGeom>
          <a:noFill/>
        </p:spPr>
        <p:txBody>
          <a:bodyPr wrap="none" rtlCol="0">
            <a:spAutoFit/>
          </a:bodyPr>
          <a:lstStyle/>
          <a:p>
            <a:pPr algn="ctr"/>
            <a:r>
              <a:rPr lang="en-GB" sz="1600" dirty="0">
                <a:latin typeface="Comic Sans MS" pitchFamily="66" charset="0"/>
              </a:rPr>
              <a:t>4D</a:t>
            </a:r>
          </a:p>
        </p:txBody>
      </p:sp>
      <p:cxnSp>
        <p:nvCxnSpPr>
          <p:cNvPr id="11" name="Straight Connector 10"/>
          <p:cNvCxnSpPr/>
          <p:nvPr/>
        </p:nvCxnSpPr>
        <p:spPr>
          <a:xfrm>
            <a:off x="3962400" y="16002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962400" y="19050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962400" y="1600200"/>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14" name="TextBox 13"/>
          <p:cNvSpPr txBox="1"/>
          <p:nvPr/>
        </p:nvSpPr>
        <p:spPr>
          <a:xfrm>
            <a:off x="5486400" y="1600200"/>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15" name="Straight Connector 14"/>
          <p:cNvCxnSpPr/>
          <p:nvPr/>
        </p:nvCxnSpPr>
        <p:spPr>
          <a:xfrm>
            <a:off x="5486400" y="16002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010400" y="16002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486400" y="16002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962400" y="16002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41910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49530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57150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4770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3" name="Straight Arrow Connector 22"/>
          <p:cNvCxnSpPr/>
          <p:nvPr/>
        </p:nvCxnSpPr>
        <p:spPr>
          <a:xfrm>
            <a:off x="41148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199015" y="1905000"/>
            <a:ext cx="277640" cy="307777"/>
          </a:xfrm>
          <a:prstGeom prst="rect">
            <a:avLst/>
          </a:prstGeom>
          <a:noFill/>
        </p:spPr>
        <p:txBody>
          <a:bodyPr wrap="none" rtlCol="0">
            <a:spAutoFit/>
          </a:bodyPr>
          <a:lstStyle/>
          <a:p>
            <a:pPr algn="ctr"/>
            <a:r>
              <a:rPr lang="en-GB" sz="1400" dirty="0">
                <a:latin typeface="Comic Sans MS" pitchFamily="66" charset="0"/>
              </a:rPr>
              <a:t>u</a:t>
            </a:r>
          </a:p>
        </p:txBody>
      </p:sp>
      <p:cxnSp>
        <p:nvCxnSpPr>
          <p:cNvPr id="25" name="Straight Arrow Connector 24"/>
          <p:cNvCxnSpPr/>
          <p:nvPr/>
        </p:nvCxnSpPr>
        <p:spPr>
          <a:xfrm>
            <a:off x="64008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6469786" y="1905000"/>
            <a:ext cx="308098" cy="307777"/>
          </a:xfrm>
          <a:prstGeom prst="rect">
            <a:avLst/>
          </a:prstGeom>
          <a:noFill/>
        </p:spPr>
        <p:txBody>
          <a:bodyPr wrap="none" rtlCol="0">
            <a:spAutoFit/>
          </a:bodyPr>
          <a:lstStyle/>
          <a:p>
            <a:pPr algn="ctr"/>
            <a:r>
              <a:rPr lang="en-GB" sz="1400" dirty="0">
                <a:latin typeface="Comic Sans MS" pitchFamily="66" charset="0"/>
              </a:rPr>
              <a:t>w</a:t>
            </a:r>
            <a:endParaRPr lang="en-GB" sz="1400" baseline="-25000" dirty="0">
              <a:latin typeface="Comic Sans MS" pitchFamily="66" charset="0"/>
            </a:endParaRPr>
          </a:p>
        </p:txBody>
      </p:sp>
      <p:cxnSp>
        <p:nvCxnSpPr>
          <p:cNvPr id="27" name="Straight Connector 26"/>
          <p:cNvCxnSpPr/>
          <p:nvPr/>
        </p:nvCxnSpPr>
        <p:spPr>
          <a:xfrm>
            <a:off x="3962400" y="28956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114800" y="2286000"/>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29" name="TextBox 28"/>
          <p:cNvSpPr txBox="1"/>
          <p:nvPr/>
        </p:nvSpPr>
        <p:spPr>
          <a:xfrm>
            <a:off x="5638800" y="2286000"/>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30" name="TextBox 29"/>
          <p:cNvSpPr txBox="1"/>
          <p:nvPr/>
        </p:nvSpPr>
        <p:spPr>
          <a:xfrm>
            <a:off x="4876800" y="2286000"/>
            <a:ext cx="457200" cy="307777"/>
          </a:xfrm>
          <a:prstGeom prst="rect">
            <a:avLst/>
          </a:prstGeom>
          <a:noFill/>
        </p:spPr>
        <p:txBody>
          <a:bodyPr wrap="square" rtlCol="0">
            <a:spAutoFit/>
          </a:bodyPr>
          <a:lstStyle/>
          <a:p>
            <a:pPr algn="ctr"/>
            <a:r>
              <a:rPr lang="en-GB" sz="1400" dirty="0">
                <a:latin typeface="Comic Sans MS" pitchFamily="66" charset="0"/>
              </a:rPr>
              <a:t>Q</a:t>
            </a:r>
          </a:p>
        </p:txBody>
      </p:sp>
      <p:sp>
        <p:nvSpPr>
          <p:cNvPr id="31" name="TextBox 30"/>
          <p:cNvSpPr txBox="1"/>
          <p:nvPr/>
        </p:nvSpPr>
        <p:spPr>
          <a:xfrm>
            <a:off x="6400800" y="2286000"/>
            <a:ext cx="457200" cy="307777"/>
          </a:xfrm>
          <a:prstGeom prst="rect">
            <a:avLst/>
          </a:prstGeom>
          <a:noFill/>
        </p:spPr>
        <p:txBody>
          <a:bodyPr wrap="square" rtlCol="0">
            <a:spAutoFit/>
          </a:bodyPr>
          <a:lstStyle/>
          <a:p>
            <a:pPr algn="ctr"/>
            <a:r>
              <a:rPr lang="en-GB" sz="1400" dirty="0">
                <a:latin typeface="Comic Sans MS" pitchFamily="66" charset="0"/>
              </a:rPr>
              <a:t>Q</a:t>
            </a:r>
          </a:p>
        </p:txBody>
      </p:sp>
      <p:cxnSp>
        <p:nvCxnSpPr>
          <p:cNvPr id="32" name="Straight Arrow Connector 31"/>
          <p:cNvCxnSpPr/>
          <p:nvPr/>
        </p:nvCxnSpPr>
        <p:spPr>
          <a:xfrm flipH="1">
            <a:off x="48768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4906513" y="1905000"/>
            <a:ext cx="386644" cy="307777"/>
          </a:xfrm>
          <a:prstGeom prst="rect">
            <a:avLst/>
          </a:prstGeom>
          <a:noFill/>
        </p:spPr>
        <p:txBody>
          <a:bodyPr wrap="none" rtlCol="0">
            <a:spAutoFit/>
          </a:bodyPr>
          <a:lstStyle/>
          <a:p>
            <a:pPr algn="ctr"/>
            <a:r>
              <a:rPr lang="en-GB" sz="1400" dirty="0">
                <a:latin typeface="Comic Sans MS" pitchFamily="66" charset="0"/>
              </a:rPr>
              <a:t>2u</a:t>
            </a:r>
          </a:p>
        </p:txBody>
      </p:sp>
      <p:cxnSp>
        <p:nvCxnSpPr>
          <p:cNvPr id="34" name="Straight Arrow Connector 33"/>
          <p:cNvCxnSpPr/>
          <p:nvPr/>
        </p:nvCxnSpPr>
        <p:spPr>
          <a:xfrm>
            <a:off x="56388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5723816" y="1905000"/>
            <a:ext cx="276038" cy="307777"/>
          </a:xfrm>
          <a:prstGeom prst="rect">
            <a:avLst/>
          </a:prstGeom>
          <a:noFill/>
        </p:spPr>
        <p:txBody>
          <a:bodyPr wrap="none" rtlCol="0">
            <a:spAutoFit/>
          </a:bodyPr>
          <a:lstStyle/>
          <a:p>
            <a:pPr algn="ctr"/>
            <a:r>
              <a:rPr lang="en-GB" sz="1400" dirty="0">
                <a:latin typeface="Comic Sans MS" pitchFamily="66" charset="0"/>
              </a:rPr>
              <a:t>v</a:t>
            </a:r>
            <a:endParaRPr lang="en-GB" sz="1400" baseline="-25000" dirty="0">
              <a:latin typeface="Comic Sans MS" pitchFamily="66" charset="0"/>
            </a:endParaRPr>
          </a:p>
        </p:txBody>
      </p:sp>
      <p:sp>
        <p:nvSpPr>
          <p:cNvPr id="36" name="TextBox 35"/>
          <p:cNvSpPr txBox="1"/>
          <p:nvPr/>
        </p:nvSpPr>
        <p:spPr>
          <a:xfrm>
            <a:off x="4125162" y="2590800"/>
            <a:ext cx="433132" cy="307777"/>
          </a:xfrm>
          <a:prstGeom prst="rect">
            <a:avLst/>
          </a:prstGeom>
          <a:noFill/>
        </p:spPr>
        <p:txBody>
          <a:bodyPr wrap="none" rtlCol="0">
            <a:spAutoFit/>
          </a:bodyPr>
          <a:lstStyle/>
          <a:p>
            <a:pPr algn="ctr"/>
            <a:r>
              <a:rPr lang="en-GB" sz="1400" dirty="0">
                <a:latin typeface="Comic Sans MS" pitchFamily="66" charset="0"/>
              </a:rPr>
              <a:t>3m</a:t>
            </a:r>
          </a:p>
        </p:txBody>
      </p:sp>
      <p:sp>
        <p:nvSpPr>
          <p:cNvPr id="37" name="TextBox 36"/>
          <p:cNvSpPr txBox="1"/>
          <p:nvPr/>
        </p:nvSpPr>
        <p:spPr>
          <a:xfrm>
            <a:off x="5649162" y="2590800"/>
            <a:ext cx="433132" cy="307777"/>
          </a:xfrm>
          <a:prstGeom prst="rect">
            <a:avLst/>
          </a:prstGeom>
          <a:noFill/>
        </p:spPr>
        <p:txBody>
          <a:bodyPr wrap="none" rtlCol="0">
            <a:spAutoFit/>
          </a:bodyPr>
          <a:lstStyle/>
          <a:p>
            <a:pPr algn="ctr"/>
            <a:r>
              <a:rPr lang="en-GB" sz="1400" dirty="0">
                <a:latin typeface="Comic Sans MS" pitchFamily="66" charset="0"/>
              </a:rPr>
              <a:t>3m</a:t>
            </a:r>
          </a:p>
        </p:txBody>
      </p:sp>
      <p:sp>
        <p:nvSpPr>
          <p:cNvPr id="38" name="TextBox 37"/>
          <p:cNvSpPr txBox="1"/>
          <p:nvPr/>
        </p:nvSpPr>
        <p:spPr>
          <a:xfrm>
            <a:off x="4941664" y="2590800"/>
            <a:ext cx="324128" cy="307777"/>
          </a:xfrm>
          <a:prstGeom prst="rect">
            <a:avLst/>
          </a:prstGeom>
          <a:noFill/>
        </p:spPr>
        <p:txBody>
          <a:bodyPr wrap="none" rtlCol="0">
            <a:spAutoFit/>
          </a:bodyPr>
          <a:lstStyle/>
          <a:p>
            <a:pPr algn="ctr"/>
            <a:r>
              <a:rPr lang="en-GB" sz="1400" dirty="0">
                <a:latin typeface="Comic Sans MS" pitchFamily="66" charset="0"/>
              </a:rPr>
              <a:t>m</a:t>
            </a:r>
          </a:p>
        </p:txBody>
      </p:sp>
      <p:sp>
        <p:nvSpPr>
          <p:cNvPr id="39" name="TextBox 38"/>
          <p:cNvSpPr txBox="1"/>
          <p:nvPr/>
        </p:nvSpPr>
        <p:spPr>
          <a:xfrm>
            <a:off x="6465664" y="2590800"/>
            <a:ext cx="324128" cy="307777"/>
          </a:xfrm>
          <a:prstGeom prst="rect">
            <a:avLst/>
          </a:prstGeom>
          <a:noFill/>
        </p:spPr>
        <p:txBody>
          <a:bodyPr wrap="none" rtlCol="0">
            <a:spAutoFit/>
          </a:bodyPr>
          <a:lstStyle/>
          <a:p>
            <a:pPr algn="ctr"/>
            <a:r>
              <a:rPr lang="en-GB" sz="1400" dirty="0">
                <a:latin typeface="Comic Sans MS" pitchFamily="66" charset="0"/>
              </a:rPr>
              <a:t>m</a:t>
            </a:r>
          </a:p>
        </p:txBody>
      </p:sp>
      <mc:AlternateContent xmlns:mc="http://schemas.openxmlformats.org/markup-compatibility/2006" xmlns:a14="http://schemas.microsoft.com/office/drawing/2010/main">
        <mc:Choice Requires="a14">
          <p:sp>
            <p:nvSpPr>
              <p:cNvPr id="92" name="TextBox 91"/>
              <p:cNvSpPr txBox="1"/>
              <p:nvPr/>
            </p:nvSpPr>
            <p:spPr>
              <a:xfrm>
                <a:off x="0" y="4953000"/>
                <a:ext cx="1676400" cy="51244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1" i="1" smtClean="0">
                          <a:solidFill>
                            <a:srgbClr val="FF0000"/>
                          </a:solidFill>
                          <a:latin typeface="Cambria Math"/>
                        </a:rPr>
                        <m:t>𝒗</m:t>
                      </m:r>
                      <m:r>
                        <a:rPr lang="en-GB" sz="1600" b="1" i="1" smtClean="0">
                          <a:solidFill>
                            <a:srgbClr val="FF0000"/>
                          </a:solidFill>
                          <a:latin typeface="Cambria Math"/>
                        </a:rPr>
                        <m:t>=</m:t>
                      </m:r>
                      <m:f>
                        <m:fPr>
                          <m:ctrlPr>
                            <a:rPr lang="en-GB" sz="1600" b="1" i="1" smtClean="0">
                              <a:solidFill>
                                <a:srgbClr val="FF0000"/>
                              </a:solidFill>
                              <a:latin typeface="Cambria Math" panose="02040503050406030204" pitchFamily="18" charset="0"/>
                            </a:rPr>
                          </m:ctrlPr>
                        </m:fPr>
                        <m:num>
                          <m:r>
                            <a:rPr lang="en-GB" sz="1600" b="1" i="1" smtClean="0">
                              <a:solidFill>
                                <a:srgbClr val="FF0000"/>
                              </a:solidFill>
                              <a:latin typeface="Cambria Math"/>
                            </a:rPr>
                            <m:t>𝒖</m:t>
                          </m:r>
                        </m:num>
                        <m:den>
                          <m:r>
                            <a:rPr lang="en-GB" sz="1600" b="1" i="1" smtClean="0">
                              <a:solidFill>
                                <a:srgbClr val="FF0000"/>
                              </a:solidFill>
                              <a:latin typeface="Cambria Math"/>
                            </a:rPr>
                            <m:t>𝟒</m:t>
                          </m:r>
                        </m:den>
                      </m:f>
                      <m:r>
                        <a:rPr lang="en-GB" sz="1600" b="1" i="1" smtClean="0">
                          <a:solidFill>
                            <a:srgbClr val="FF0000"/>
                          </a:solidFill>
                          <a:latin typeface="Cambria Math"/>
                        </a:rPr>
                        <m:t>(</m:t>
                      </m:r>
                      <m:r>
                        <a:rPr lang="en-GB" sz="1600" b="1" i="1" smtClean="0">
                          <a:solidFill>
                            <a:srgbClr val="FF0000"/>
                          </a:solidFill>
                          <a:latin typeface="Cambria Math"/>
                        </a:rPr>
                        <m:t>𝟏</m:t>
                      </m:r>
                      <m:r>
                        <a:rPr lang="en-GB" sz="1600" b="1" i="1" smtClean="0">
                          <a:solidFill>
                            <a:srgbClr val="FF0000"/>
                          </a:solidFill>
                          <a:latin typeface="Cambria Math"/>
                        </a:rPr>
                        <m:t>−</m:t>
                      </m:r>
                      <m:r>
                        <a:rPr lang="en-GB" sz="1600" b="1" i="1" smtClean="0">
                          <a:solidFill>
                            <a:srgbClr val="FF0000"/>
                          </a:solidFill>
                          <a:latin typeface="Cambria Math"/>
                        </a:rPr>
                        <m:t>𝟑</m:t>
                      </m:r>
                      <m:r>
                        <a:rPr lang="en-GB" sz="1600" b="1" i="1" smtClean="0">
                          <a:solidFill>
                            <a:srgbClr val="FF0000"/>
                          </a:solidFill>
                          <a:latin typeface="Cambria Math"/>
                        </a:rPr>
                        <m:t>𝒆</m:t>
                      </m:r>
                      <m:r>
                        <a:rPr lang="en-GB" sz="1600" b="1" i="1" smtClean="0">
                          <a:solidFill>
                            <a:srgbClr val="FF0000"/>
                          </a:solidFill>
                          <a:latin typeface="Cambria Math"/>
                        </a:rPr>
                        <m:t>)</m:t>
                      </m:r>
                    </m:oMath>
                  </m:oMathPara>
                </a14:m>
                <a:endParaRPr lang="en-GB" sz="1600" b="1" dirty="0">
                  <a:solidFill>
                    <a:srgbClr val="FF0000"/>
                  </a:solidFill>
                </a:endParaRPr>
              </a:p>
            </p:txBody>
          </p:sp>
        </mc:Choice>
        <mc:Fallback xmlns="">
          <p:sp>
            <p:nvSpPr>
              <p:cNvPr id="92" name="TextBox 91"/>
              <p:cNvSpPr txBox="1">
                <a:spLocks noRot="1" noChangeAspect="1" noMove="1" noResize="1" noEditPoints="1" noAdjustHandles="1" noChangeArrowheads="1" noChangeShapeType="1" noTextEdit="1"/>
              </p:cNvSpPr>
              <p:nvPr/>
            </p:nvSpPr>
            <p:spPr>
              <a:xfrm>
                <a:off x="0" y="4953000"/>
                <a:ext cx="1676400" cy="512448"/>
              </a:xfrm>
              <a:prstGeom prst="rect">
                <a:avLst/>
              </a:prstGeom>
              <a:blipFill rotWithShape="1">
                <a:blip r:embed="rId14"/>
                <a:stretch>
                  <a:fillRect b="-3571"/>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6" name="TextBox 105"/>
              <p:cNvSpPr txBox="1"/>
              <p:nvPr/>
            </p:nvSpPr>
            <p:spPr>
              <a:xfrm>
                <a:off x="2286000" y="4953000"/>
                <a:ext cx="1602233" cy="51597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1" i="1" smtClean="0">
                          <a:solidFill>
                            <a:srgbClr val="FF0000"/>
                          </a:solidFill>
                          <a:latin typeface="Cambria Math"/>
                        </a:rPr>
                        <m:t>𝒘</m:t>
                      </m:r>
                      <m:r>
                        <a:rPr lang="en-GB" sz="1600" b="1" i="1" smtClean="0">
                          <a:solidFill>
                            <a:srgbClr val="FF0000"/>
                          </a:solidFill>
                          <a:latin typeface="Cambria Math"/>
                        </a:rPr>
                        <m:t>=</m:t>
                      </m:r>
                      <m:f>
                        <m:fPr>
                          <m:ctrlPr>
                            <a:rPr lang="en-GB" sz="1600" b="1" i="1">
                              <a:solidFill>
                                <a:srgbClr val="FF0000"/>
                              </a:solidFill>
                              <a:latin typeface="Cambria Math" panose="02040503050406030204" pitchFamily="18" charset="0"/>
                            </a:rPr>
                          </m:ctrlPr>
                        </m:fPr>
                        <m:num>
                          <m:r>
                            <a:rPr lang="en-GB" sz="1600" b="1" i="1">
                              <a:solidFill>
                                <a:srgbClr val="FF0000"/>
                              </a:solidFill>
                              <a:latin typeface="Cambria Math"/>
                            </a:rPr>
                            <m:t>𝒖</m:t>
                          </m:r>
                        </m:num>
                        <m:den>
                          <m:r>
                            <a:rPr lang="en-GB" sz="1600" b="1" i="1">
                              <a:solidFill>
                                <a:srgbClr val="FF0000"/>
                              </a:solidFill>
                              <a:latin typeface="Cambria Math"/>
                            </a:rPr>
                            <m:t>𝟒</m:t>
                          </m:r>
                        </m:den>
                      </m:f>
                      <m:r>
                        <a:rPr lang="en-GB" sz="1600" b="1" i="1">
                          <a:solidFill>
                            <a:srgbClr val="FF0000"/>
                          </a:solidFill>
                          <a:latin typeface="Cambria Math"/>
                        </a:rPr>
                        <m:t>(</m:t>
                      </m:r>
                      <m:r>
                        <a:rPr lang="en-GB" sz="1600" b="1" i="1">
                          <a:solidFill>
                            <a:srgbClr val="FF0000"/>
                          </a:solidFill>
                          <a:latin typeface="Cambria Math"/>
                        </a:rPr>
                        <m:t>𝟏</m:t>
                      </m:r>
                      <m:r>
                        <a:rPr lang="en-GB" sz="1600" b="1" i="1">
                          <a:solidFill>
                            <a:srgbClr val="FF0000"/>
                          </a:solidFill>
                          <a:latin typeface="Cambria Math"/>
                        </a:rPr>
                        <m:t>+</m:t>
                      </m:r>
                      <m:r>
                        <a:rPr lang="en-GB" sz="1600" b="1" i="1">
                          <a:solidFill>
                            <a:srgbClr val="FF0000"/>
                          </a:solidFill>
                          <a:latin typeface="Cambria Math"/>
                        </a:rPr>
                        <m:t>𝟗</m:t>
                      </m:r>
                      <m:r>
                        <a:rPr lang="en-GB" sz="1600" b="1" i="1">
                          <a:solidFill>
                            <a:srgbClr val="FF0000"/>
                          </a:solidFill>
                          <a:latin typeface="Cambria Math"/>
                        </a:rPr>
                        <m:t>𝒆</m:t>
                      </m:r>
                      <m:r>
                        <a:rPr lang="en-GB" sz="1600" b="1" i="1">
                          <a:solidFill>
                            <a:srgbClr val="FF0000"/>
                          </a:solidFill>
                          <a:latin typeface="Cambria Math"/>
                        </a:rPr>
                        <m:t>)</m:t>
                      </m:r>
                    </m:oMath>
                  </m:oMathPara>
                </a14:m>
                <a:endParaRPr lang="en-GB" sz="1600" b="1" dirty="0">
                  <a:solidFill>
                    <a:srgbClr val="FF0000"/>
                  </a:solidFill>
                </a:endParaRPr>
              </a:p>
            </p:txBody>
          </p:sp>
        </mc:Choice>
        <mc:Fallback xmlns="">
          <p:sp>
            <p:nvSpPr>
              <p:cNvPr id="106" name="TextBox 105"/>
              <p:cNvSpPr txBox="1">
                <a:spLocks noRot="1" noChangeAspect="1" noMove="1" noResize="1" noEditPoints="1" noAdjustHandles="1" noChangeArrowheads="1" noChangeShapeType="1" noTextEdit="1"/>
              </p:cNvSpPr>
              <p:nvPr/>
            </p:nvSpPr>
            <p:spPr>
              <a:xfrm>
                <a:off x="2286000" y="4953000"/>
                <a:ext cx="1602233" cy="515975"/>
              </a:xfrm>
              <a:prstGeom prst="rect">
                <a:avLst/>
              </a:prstGeom>
              <a:blipFill rotWithShape="1">
                <a:blip r:embed="rId21"/>
                <a:stretch>
                  <a:fillRect b="-3571"/>
                </a:stretch>
              </a:blipFill>
            </p:spPr>
            <p:txBody>
              <a:bodyPr/>
              <a:lstStyle/>
              <a:p>
                <a:r>
                  <a:rPr lang="en-GB">
                    <a:noFill/>
                  </a:rPr>
                  <a:t> </a:t>
                </a:r>
              </a:p>
            </p:txBody>
          </p:sp>
        </mc:Fallback>
      </mc:AlternateContent>
      <p:sp>
        <p:nvSpPr>
          <p:cNvPr id="40" name="TextBox 39"/>
          <p:cNvSpPr txBox="1"/>
          <p:nvPr/>
        </p:nvSpPr>
        <p:spPr>
          <a:xfrm>
            <a:off x="3962400" y="3124200"/>
            <a:ext cx="4876800" cy="523220"/>
          </a:xfrm>
          <a:prstGeom prst="rect">
            <a:avLst/>
          </a:prstGeom>
          <a:noFill/>
        </p:spPr>
        <p:txBody>
          <a:bodyPr wrap="square" rtlCol="0">
            <a:spAutoFit/>
          </a:bodyPr>
          <a:lstStyle/>
          <a:p>
            <a:r>
              <a:rPr lang="en-GB" sz="1400" dirty="0">
                <a:latin typeface="Comic Sans MS" pitchFamily="66" charset="0"/>
                <a:sym typeface="Wingdings" pitchFamily="2" charset="2"/>
              </a:rPr>
              <a:t> </a:t>
            </a:r>
            <a:r>
              <a:rPr lang="en-GB" sz="1400" dirty="0">
                <a:latin typeface="Comic Sans MS" pitchFamily="66" charset="0"/>
              </a:rPr>
              <a:t>If P changes direction, then the final velocity v, must be less than 0</a:t>
            </a:r>
          </a:p>
        </p:txBody>
      </p:sp>
      <mc:AlternateContent xmlns:mc="http://schemas.openxmlformats.org/markup-compatibility/2006" xmlns:a14="http://schemas.microsoft.com/office/drawing/2010/main">
        <mc:Choice Requires="a14">
          <p:sp>
            <p:nvSpPr>
              <p:cNvPr id="43" name="TextBox 42"/>
              <p:cNvSpPr txBox="1"/>
              <p:nvPr/>
            </p:nvSpPr>
            <p:spPr>
              <a:xfrm>
                <a:off x="4648200" y="3733800"/>
                <a:ext cx="737791"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𝑣</m:t>
                      </m:r>
                      <m:r>
                        <a:rPr lang="en-GB" sz="1400" b="0" i="1" smtClean="0">
                          <a:latin typeface="Cambria Math"/>
                        </a:rPr>
                        <m:t>&lt;0</m:t>
                      </m:r>
                    </m:oMath>
                  </m:oMathPara>
                </a14:m>
                <a:endParaRPr lang="en-GB" sz="1400" dirty="0"/>
              </a:p>
            </p:txBody>
          </p:sp>
        </mc:Choice>
        <mc:Fallback xmlns="">
          <p:sp>
            <p:nvSpPr>
              <p:cNvPr id="43" name="TextBox 42"/>
              <p:cNvSpPr txBox="1">
                <a:spLocks noRot="1" noChangeAspect="1" noMove="1" noResize="1" noEditPoints="1" noAdjustHandles="1" noChangeArrowheads="1" noChangeShapeType="1" noTextEdit="1"/>
              </p:cNvSpPr>
              <p:nvPr/>
            </p:nvSpPr>
            <p:spPr>
              <a:xfrm>
                <a:off x="4648200" y="3733800"/>
                <a:ext cx="737791" cy="307777"/>
              </a:xfrm>
              <a:prstGeom prst="rect">
                <a:avLst/>
              </a:prstGeom>
              <a:blipFill rotWithShape="1">
                <a:blip r:embed="rId2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6" name="TextBox 75"/>
              <p:cNvSpPr txBox="1"/>
              <p:nvPr/>
            </p:nvSpPr>
            <p:spPr>
              <a:xfrm>
                <a:off x="3962400" y="4114800"/>
                <a:ext cx="1371600" cy="46294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sz="1400" i="1" smtClean="0">
                              <a:solidFill>
                                <a:schemeClr val="tx1"/>
                              </a:solidFill>
                              <a:latin typeface="Cambria Math" panose="02040503050406030204" pitchFamily="18" charset="0"/>
                            </a:rPr>
                          </m:ctrlPr>
                        </m:fPr>
                        <m:num>
                          <m:r>
                            <a:rPr lang="en-GB" sz="1400" b="0" i="1">
                              <a:solidFill>
                                <a:schemeClr val="tx1"/>
                              </a:solidFill>
                              <a:latin typeface="Cambria Math"/>
                            </a:rPr>
                            <m:t>𝑢</m:t>
                          </m:r>
                        </m:num>
                        <m:den>
                          <m:r>
                            <a:rPr lang="en-GB" sz="1400" b="0" i="1">
                              <a:solidFill>
                                <a:schemeClr val="tx1"/>
                              </a:solidFill>
                              <a:latin typeface="Cambria Math"/>
                            </a:rPr>
                            <m:t>4</m:t>
                          </m:r>
                        </m:den>
                      </m:f>
                      <m:d>
                        <m:dPr>
                          <m:ctrlPr>
                            <a:rPr lang="en-GB" sz="1400" b="0" i="1">
                              <a:solidFill>
                                <a:schemeClr val="tx1"/>
                              </a:solidFill>
                              <a:latin typeface="Cambria Math" panose="02040503050406030204" pitchFamily="18" charset="0"/>
                            </a:rPr>
                          </m:ctrlPr>
                        </m:dPr>
                        <m:e>
                          <m:r>
                            <a:rPr lang="en-GB" sz="1400" b="0" i="1">
                              <a:solidFill>
                                <a:schemeClr val="tx1"/>
                              </a:solidFill>
                              <a:latin typeface="Cambria Math"/>
                            </a:rPr>
                            <m:t>1−3</m:t>
                          </m:r>
                          <m:r>
                            <a:rPr lang="en-GB" sz="1400" b="0" i="1">
                              <a:solidFill>
                                <a:schemeClr val="tx1"/>
                              </a:solidFill>
                              <a:latin typeface="Cambria Math"/>
                            </a:rPr>
                            <m:t>𝑒</m:t>
                          </m:r>
                        </m:e>
                      </m:d>
                      <m:r>
                        <a:rPr lang="en-GB" sz="1400" b="0" i="1" smtClean="0">
                          <a:solidFill>
                            <a:schemeClr val="tx1"/>
                          </a:solidFill>
                          <a:latin typeface="Cambria Math"/>
                        </a:rPr>
                        <m:t>&lt;0</m:t>
                      </m:r>
                    </m:oMath>
                  </m:oMathPara>
                </a14:m>
                <a:endParaRPr lang="en-GB" sz="1400" dirty="0">
                  <a:solidFill>
                    <a:schemeClr val="tx1"/>
                  </a:solidFill>
                </a:endParaRPr>
              </a:p>
            </p:txBody>
          </p:sp>
        </mc:Choice>
        <mc:Fallback xmlns="">
          <p:sp>
            <p:nvSpPr>
              <p:cNvPr id="76" name="TextBox 75"/>
              <p:cNvSpPr txBox="1">
                <a:spLocks noRot="1" noChangeAspect="1" noMove="1" noResize="1" noEditPoints="1" noAdjustHandles="1" noChangeArrowheads="1" noChangeShapeType="1" noTextEdit="1"/>
              </p:cNvSpPr>
              <p:nvPr/>
            </p:nvSpPr>
            <p:spPr>
              <a:xfrm>
                <a:off x="3962400" y="4114800"/>
                <a:ext cx="1371600" cy="462947"/>
              </a:xfrm>
              <a:prstGeom prst="rect">
                <a:avLst/>
              </a:prstGeom>
              <a:blipFill rotWithShape="1">
                <a:blip r:embed="rId2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7" name="TextBox 76"/>
              <p:cNvSpPr txBox="1"/>
              <p:nvPr/>
            </p:nvSpPr>
            <p:spPr>
              <a:xfrm>
                <a:off x="4114800" y="4724400"/>
                <a:ext cx="1371600"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chemeClr val="tx1"/>
                          </a:solidFill>
                          <a:latin typeface="Cambria Math"/>
                        </a:rPr>
                        <m:t>1−3</m:t>
                      </m:r>
                      <m:r>
                        <a:rPr lang="en-GB" sz="1400" b="0" i="1" smtClean="0">
                          <a:solidFill>
                            <a:schemeClr val="tx1"/>
                          </a:solidFill>
                          <a:latin typeface="Cambria Math"/>
                        </a:rPr>
                        <m:t>𝑒</m:t>
                      </m:r>
                      <m:r>
                        <a:rPr lang="en-GB" sz="1400" b="0" i="1" smtClean="0">
                          <a:solidFill>
                            <a:schemeClr val="tx1"/>
                          </a:solidFill>
                          <a:latin typeface="Cambria Math"/>
                        </a:rPr>
                        <m:t>&lt;0</m:t>
                      </m:r>
                    </m:oMath>
                  </m:oMathPara>
                </a14:m>
                <a:endParaRPr lang="en-GB" sz="1400" dirty="0">
                  <a:solidFill>
                    <a:schemeClr val="tx1"/>
                  </a:solidFill>
                </a:endParaRPr>
              </a:p>
            </p:txBody>
          </p:sp>
        </mc:Choice>
        <mc:Fallback xmlns="">
          <p:sp>
            <p:nvSpPr>
              <p:cNvPr id="77" name="TextBox 76"/>
              <p:cNvSpPr txBox="1">
                <a:spLocks noRot="1" noChangeAspect="1" noMove="1" noResize="1" noEditPoints="1" noAdjustHandles="1" noChangeArrowheads="1" noChangeShapeType="1" noTextEdit="1"/>
              </p:cNvSpPr>
              <p:nvPr/>
            </p:nvSpPr>
            <p:spPr>
              <a:xfrm>
                <a:off x="4114800" y="4724400"/>
                <a:ext cx="1371600" cy="307777"/>
              </a:xfrm>
              <a:prstGeom prst="rect">
                <a:avLst/>
              </a:prstGeom>
              <a:blipFill rotWithShape="1">
                <a:blip r:embed="rId2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8" name="TextBox 77"/>
              <p:cNvSpPr txBox="1"/>
              <p:nvPr/>
            </p:nvSpPr>
            <p:spPr>
              <a:xfrm>
                <a:off x="4572000" y="5257800"/>
                <a:ext cx="990600"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chemeClr val="tx1"/>
                          </a:solidFill>
                          <a:latin typeface="Cambria Math"/>
                        </a:rPr>
                        <m:t>1&lt;3</m:t>
                      </m:r>
                      <m:r>
                        <a:rPr lang="en-GB" sz="1400" b="0" i="1" smtClean="0">
                          <a:solidFill>
                            <a:schemeClr val="tx1"/>
                          </a:solidFill>
                          <a:latin typeface="Cambria Math"/>
                        </a:rPr>
                        <m:t>𝑒</m:t>
                      </m:r>
                    </m:oMath>
                  </m:oMathPara>
                </a14:m>
                <a:endParaRPr lang="en-GB" sz="1400" dirty="0">
                  <a:solidFill>
                    <a:schemeClr val="tx1"/>
                  </a:solidFill>
                </a:endParaRPr>
              </a:p>
            </p:txBody>
          </p:sp>
        </mc:Choice>
        <mc:Fallback xmlns="">
          <p:sp>
            <p:nvSpPr>
              <p:cNvPr id="78" name="TextBox 77"/>
              <p:cNvSpPr txBox="1">
                <a:spLocks noRot="1" noChangeAspect="1" noMove="1" noResize="1" noEditPoints="1" noAdjustHandles="1" noChangeArrowheads="1" noChangeShapeType="1" noTextEdit="1"/>
              </p:cNvSpPr>
              <p:nvPr/>
            </p:nvSpPr>
            <p:spPr>
              <a:xfrm>
                <a:off x="4572000" y="5257800"/>
                <a:ext cx="990600" cy="307777"/>
              </a:xfrm>
              <a:prstGeom prst="rect">
                <a:avLst/>
              </a:prstGeom>
              <a:blipFill rotWithShape="1">
                <a:blip r:embed="rId2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9" name="TextBox 78"/>
              <p:cNvSpPr txBox="1"/>
              <p:nvPr/>
            </p:nvSpPr>
            <p:spPr>
              <a:xfrm>
                <a:off x="4648200" y="5638800"/>
                <a:ext cx="762000" cy="514243"/>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sz="1400" b="0" i="1" smtClean="0">
                              <a:solidFill>
                                <a:schemeClr val="tx1"/>
                              </a:solidFill>
                              <a:latin typeface="Cambria Math" panose="02040503050406030204" pitchFamily="18" charset="0"/>
                            </a:rPr>
                          </m:ctrlPr>
                        </m:fPr>
                        <m:num>
                          <m:r>
                            <a:rPr lang="en-GB" sz="1400" b="0" i="1" smtClean="0">
                              <a:solidFill>
                                <a:schemeClr val="tx1"/>
                              </a:solidFill>
                              <a:latin typeface="Cambria Math"/>
                            </a:rPr>
                            <m:t>1</m:t>
                          </m:r>
                        </m:num>
                        <m:den>
                          <m:r>
                            <a:rPr lang="en-GB" sz="1400" b="0" i="1" smtClean="0">
                              <a:solidFill>
                                <a:schemeClr val="tx1"/>
                              </a:solidFill>
                              <a:latin typeface="Cambria Math"/>
                            </a:rPr>
                            <m:t>3</m:t>
                          </m:r>
                        </m:den>
                      </m:f>
                      <m:r>
                        <a:rPr lang="en-GB" sz="1400" b="0" i="1" smtClean="0">
                          <a:solidFill>
                            <a:schemeClr val="tx1"/>
                          </a:solidFill>
                          <a:latin typeface="Cambria Math"/>
                        </a:rPr>
                        <m:t>&lt;</m:t>
                      </m:r>
                      <m:r>
                        <a:rPr lang="en-GB" sz="1400" b="0" i="1" smtClean="0">
                          <a:solidFill>
                            <a:schemeClr val="tx1"/>
                          </a:solidFill>
                          <a:latin typeface="Cambria Math"/>
                        </a:rPr>
                        <m:t>𝑒</m:t>
                      </m:r>
                    </m:oMath>
                  </m:oMathPara>
                </a14:m>
                <a:endParaRPr lang="en-GB" sz="1400" dirty="0">
                  <a:solidFill>
                    <a:schemeClr val="tx1"/>
                  </a:solidFill>
                </a:endParaRPr>
              </a:p>
            </p:txBody>
          </p:sp>
        </mc:Choice>
        <mc:Fallback xmlns="">
          <p:sp>
            <p:nvSpPr>
              <p:cNvPr id="79" name="TextBox 78"/>
              <p:cNvSpPr txBox="1">
                <a:spLocks noRot="1" noChangeAspect="1" noMove="1" noResize="1" noEditPoints="1" noAdjustHandles="1" noChangeArrowheads="1" noChangeShapeType="1" noTextEdit="1"/>
              </p:cNvSpPr>
              <p:nvPr/>
            </p:nvSpPr>
            <p:spPr>
              <a:xfrm>
                <a:off x="4648200" y="5638800"/>
                <a:ext cx="762000" cy="514243"/>
              </a:xfrm>
              <a:prstGeom prst="rect">
                <a:avLst/>
              </a:prstGeom>
              <a:blipFill rotWithShape="1">
                <a:blip r:embed="rId26"/>
                <a:stretch>
                  <a:fillRect/>
                </a:stretch>
              </a:blipFill>
            </p:spPr>
            <p:txBody>
              <a:bodyPr/>
              <a:lstStyle/>
              <a:p>
                <a:r>
                  <a:rPr lang="en-GB">
                    <a:noFill/>
                  </a:rPr>
                  <a:t> </a:t>
                </a:r>
              </a:p>
            </p:txBody>
          </p:sp>
        </mc:Fallback>
      </mc:AlternateContent>
      <p:sp>
        <p:nvSpPr>
          <p:cNvPr id="80" name="Arc 79"/>
          <p:cNvSpPr/>
          <p:nvPr/>
        </p:nvSpPr>
        <p:spPr>
          <a:xfrm>
            <a:off x="5181600" y="38862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1" name="TextBox 80"/>
          <p:cNvSpPr txBox="1"/>
          <p:nvPr/>
        </p:nvSpPr>
        <p:spPr>
          <a:xfrm>
            <a:off x="5562600" y="3962400"/>
            <a:ext cx="2667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Sub in the expression for v</a:t>
            </a:r>
            <a:endParaRPr lang="en-GB" sz="1400" b="1" baseline="-25000" dirty="0">
              <a:solidFill>
                <a:srgbClr val="FF0000"/>
              </a:solidFill>
              <a:latin typeface="Comic Sans MS" pitchFamily="66" charset="0"/>
            </a:endParaRPr>
          </a:p>
        </p:txBody>
      </p:sp>
      <p:sp>
        <p:nvSpPr>
          <p:cNvPr id="82" name="Arc 81"/>
          <p:cNvSpPr/>
          <p:nvPr/>
        </p:nvSpPr>
        <p:spPr>
          <a:xfrm>
            <a:off x="5181600" y="44196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3" name="Arc 82"/>
          <p:cNvSpPr/>
          <p:nvPr/>
        </p:nvSpPr>
        <p:spPr>
          <a:xfrm>
            <a:off x="5181600" y="49530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5" name="Arc 84"/>
          <p:cNvSpPr/>
          <p:nvPr/>
        </p:nvSpPr>
        <p:spPr>
          <a:xfrm>
            <a:off x="5181600" y="54864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6" name="TextBox 85"/>
          <p:cNvSpPr txBox="1"/>
          <p:nvPr/>
        </p:nvSpPr>
        <p:spPr>
          <a:xfrm>
            <a:off x="5638800" y="4419600"/>
            <a:ext cx="3505200" cy="523220"/>
          </a:xfrm>
          <a:prstGeom prst="rect">
            <a:avLst/>
          </a:prstGeom>
          <a:noFill/>
        </p:spPr>
        <p:txBody>
          <a:bodyPr wrap="square" rtlCol="0">
            <a:spAutoFit/>
          </a:bodyPr>
          <a:lstStyle/>
          <a:p>
            <a:pPr algn="ctr"/>
            <a:r>
              <a:rPr lang="en-GB" sz="1400" baseline="30000" dirty="0">
                <a:solidFill>
                  <a:srgbClr val="FF0000"/>
                </a:solidFill>
                <a:latin typeface="Comic Sans MS" pitchFamily="66" charset="0"/>
              </a:rPr>
              <a:t>u</a:t>
            </a:r>
            <a:r>
              <a:rPr lang="en-GB" sz="1400" dirty="0">
                <a:solidFill>
                  <a:srgbClr val="FF0000"/>
                </a:solidFill>
                <a:latin typeface="Comic Sans MS" pitchFamily="66" charset="0"/>
              </a:rPr>
              <a:t>/</a:t>
            </a:r>
            <a:r>
              <a:rPr lang="en-GB" sz="1400" baseline="-25000" dirty="0">
                <a:solidFill>
                  <a:srgbClr val="FF0000"/>
                </a:solidFill>
                <a:latin typeface="Comic Sans MS" pitchFamily="66" charset="0"/>
              </a:rPr>
              <a:t>4</a:t>
            </a:r>
            <a:r>
              <a:rPr lang="en-GB" sz="1400" dirty="0">
                <a:solidFill>
                  <a:srgbClr val="FF0000"/>
                </a:solidFill>
                <a:latin typeface="Comic Sans MS" pitchFamily="66" charset="0"/>
              </a:rPr>
              <a:t> is greater than 0, so the expression in the bracket must be less than 0</a:t>
            </a:r>
            <a:endParaRPr lang="en-GB" sz="1400" b="1" baseline="-25000" dirty="0">
              <a:solidFill>
                <a:srgbClr val="FF0000"/>
              </a:solidFill>
              <a:latin typeface="Comic Sans MS" pitchFamily="66" charset="0"/>
            </a:endParaRPr>
          </a:p>
        </p:txBody>
      </p:sp>
      <p:sp>
        <p:nvSpPr>
          <p:cNvPr id="87" name="TextBox 86"/>
          <p:cNvSpPr txBox="1"/>
          <p:nvPr/>
        </p:nvSpPr>
        <p:spPr>
          <a:xfrm>
            <a:off x="5638800" y="5029200"/>
            <a:ext cx="838200" cy="307777"/>
          </a:xfrm>
          <a:prstGeom prst="rect">
            <a:avLst/>
          </a:prstGeom>
          <a:noFill/>
        </p:spPr>
        <p:txBody>
          <a:bodyPr wrap="square" rtlCol="0">
            <a:spAutoFit/>
          </a:bodyPr>
          <a:lstStyle/>
          <a:p>
            <a:pPr algn="ctr"/>
            <a:r>
              <a:rPr lang="en-GB" sz="1400" dirty="0">
                <a:solidFill>
                  <a:srgbClr val="FF0000"/>
                </a:solidFill>
                <a:latin typeface="Comic Sans MS" pitchFamily="66" charset="0"/>
              </a:rPr>
              <a:t>Add 3e</a:t>
            </a:r>
            <a:endParaRPr lang="en-GB" sz="1400" b="1" dirty="0">
              <a:solidFill>
                <a:srgbClr val="FF0000"/>
              </a:solidFill>
              <a:latin typeface="Comic Sans MS" pitchFamily="66" charset="0"/>
            </a:endParaRPr>
          </a:p>
        </p:txBody>
      </p:sp>
      <p:sp>
        <p:nvSpPr>
          <p:cNvPr id="88" name="TextBox 87"/>
          <p:cNvSpPr txBox="1"/>
          <p:nvPr/>
        </p:nvSpPr>
        <p:spPr>
          <a:xfrm>
            <a:off x="5638800" y="5562600"/>
            <a:ext cx="1143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Divide by 3</a:t>
            </a:r>
            <a:endParaRPr lang="en-GB" sz="1400" b="1"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58" name="TextBox 57"/>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58" name="TextBox 57"/>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2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9" name="TextBox 58"/>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59" name="TextBox 58"/>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2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0" name="TextBox 59"/>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60" name="TextBox 59"/>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2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1" name="TextBox 60"/>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61" name="TextBox 60"/>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3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2" name="TextBox 61"/>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62" name="TextBox 61"/>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31"/>
                <a:stretch>
                  <a:fillRect b="-3846"/>
                </a:stretch>
              </a:blipFill>
            </p:spPr>
            <p:txBody>
              <a:bodyPr/>
              <a:lstStyle/>
              <a:p>
                <a:r>
                  <a:rPr lang="en-GB">
                    <a:noFill/>
                  </a:rPr>
                  <a:t> </a:t>
                </a:r>
              </a:p>
            </p:txBody>
          </p:sp>
        </mc:Fallback>
      </mc:AlternateContent>
      <p:sp>
        <p:nvSpPr>
          <p:cNvPr id="63" name="TextBox 62"/>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32"/>
              </a:rPr>
              <a:t>Applet for collision demonstrations</a:t>
            </a:r>
            <a:endParaRPr lang="en-GB" sz="1400" dirty="0">
              <a:latin typeface="Comic Sans MS" pitchFamily="66" charset="0"/>
            </a:endParaRPr>
          </a:p>
        </p:txBody>
      </p:sp>
      <p:sp>
        <p:nvSpPr>
          <p:cNvPr id="64"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551560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animEffect transition="in" filter="blinds(horizontal)">
                                      <p:cBhvr>
                                        <p:cTn id="7" dur="500"/>
                                        <p:tgtEl>
                                          <p:spTgt spid="4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3"/>
                                        </p:tgtEl>
                                        <p:attrNameLst>
                                          <p:attrName>style.visibility</p:attrName>
                                        </p:attrNameLst>
                                      </p:cBhvr>
                                      <p:to>
                                        <p:strVal val="visible"/>
                                      </p:to>
                                    </p:set>
                                    <p:animEffect transition="in" filter="blinds(horizontal)">
                                      <p:cBhvr>
                                        <p:cTn id="12" dur="500"/>
                                        <p:tgtEl>
                                          <p:spTgt spid="4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0"/>
                                        </p:tgtEl>
                                        <p:attrNameLst>
                                          <p:attrName>style.visibility</p:attrName>
                                        </p:attrNameLst>
                                      </p:cBhvr>
                                      <p:to>
                                        <p:strVal val="visible"/>
                                      </p:to>
                                    </p:set>
                                    <p:animEffect transition="in" filter="blinds(horizontal)">
                                      <p:cBhvr>
                                        <p:cTn id="17" dur="500"/>
                                        <p:tgtEl>
                                          <p:spTgt spid="80"/>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1"/>
                                        </p:tgtEl>
                                        <p:attrNameLst>
                                          <p:attrName>style.visibility</p:attrName>
                                        </p:attrNameLst>
                                      </p:cBhvr>
                                      <p:to>
                                        <p:strVal val="visible"/>
                                      </p:to>
                                    </p:set>
                                    <p:animEffect transition="in" filter="blinds(horizontal)">
                                      <p:cBhvr>
                                        <p:cTn id="22" dur="500"/>
                                        <p:tgtEl>
                                          <p:spTgt spid="81"/>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76"/>
                                        </p:tgtEl>
                                        <p:attrNameLst>
                                          <p:attrName>style.visibility</p:attrName>
                                        </p:attrNameLst>
                                      </p:cBhvr>
                                      <p:to>
                                        <p:strVal val="visible"/>
                                      </p:to>
                                    </p:set>
                                    <p:animEffect transition="in" filter="blinds(horizontal)">
                                      <p:cBhvr>
                                        <p:cTn id="27" dur="500"/>
                                        <p:tgtEl>
                                          <p:spTgt spid="76"/>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82"/>
                                        </p:tgtEl>
                                        <p:attrNameLst>
                                          <p:attrName>style.visibility</p:attrName>
                                        </p:attrNameLst>
                                      </p:cBhvr>
                                      <p:to>
                                        <p:strVal val="visible"/>
                                      </p:to>
                                    </p:set>
                                    <p:animEffect transition="in" filter="blinds(horizontal)">
                                      <p:cBhvr>
                                        <p:cTn id="32" dur="500"/>
                                        <p:tgtEl>
                                          <p:spTgt spid="82"/>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86"/>
                                        </p:tgtEl>
                                        <p:attrNameLst>
                                          <p:attrName>style.visibility</p:attrName>
                                        </p:attrNameLst>
                                      </p:cBhvr>
                                      <p:to>
                                        <p:strVal val="visible"/>
                                      </p:to>
                                    </p:set>
                                    <p:animEffect transition="in" filter="blinds(horizontal)">
                                      <p:cBhvr>
                                        <p:cTn id="37" dur="500"/>
                                        <p:tgtEl>
                                          <p:spTgt spid="86"/>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77"/>
                                        </p:tgtEl>
                                        <p:attrNameLst>
                                          <p:attrName>style.visibility</p:attrName>
                                        </p:attrNameLst>
                                      </p:cBhvr>
                                      <p:to>
                                        <p:strVal val="visible"/>
                                      </p:to>
                                    </p:set>
                                    <p:animEffect transition="in" filter="blinds(horizontal)">
                                      <p:cBhvr>
                                        <p:cTn id="42" dur="500"/>
                                        <p:tgtEl>
                                          <p:spTgt spid="77"/>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83"/>
                                        </p:tgtEl>
                                        <p:attrNameLst>
                                          <p:attrName>style.visibility</p:attrName>
                                        </p:attrNameLst>
                                      </p:cBhvr>
                                      <p:to>
                                        <p:strVal val="visible"/>
                                      </p:to>
                                    </p:set>
                                    <p:animEffect transition="in" filter="blinds(horizontal)">
                                      <p:cBhvr>
                                        <p:cTn id="47" dur="500"/>
                                        <p:tgtEl>
                                          <p:spTgt spid="83"/>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87"/>
                                        </p:tgtEl>
                                        <p:attrNameLst>
                                          <p:attrName>style.visibility</p:attrName>
                                        </p:attrNameLst>
                                      </p:cBhvr>
                                      <p:to>
                                        <p:strVal val="visible"/>
                                      </p:to>
                                    </p:set>
                                    <p:animEffect transition="in" filter="blinds(horizontal)">
                                      <p:cBhvr>
                                        <p:cTn id="52" dur="500"/>
                                        <p:tgtEl>
                                          <p:spTgt spid="87"/>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78"/>
                                        </p:tgtEl>
                                        <p:attrNameLst>
                                          <p:attrName>style.visibility</p:attrName>
                                        </p:attrNameLst>
                                      </p:cBhvr>
                                      <p:to>
                                        <p:strVal val="visible"/>
                                      </p:to>
                                    </p:set>
                                    <p:animEffect transition="in" filter="blinds(horizontal)">
                                      <p:cBhvr>
                                        <p:cTn id="57" dur="500"/>
                                        <p:tgtEl>
                                          <p:spTgt spid="78"/>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85"/>
                                        </p:tgtEl>
                                        <p:attrNameLst>
                                          <p:attrName>style.visibility</p:attrName>
                                        </p:attrNameLst>
                                      </p:cBhvr>
                                      <p:to>
                                        <p:strVal val="visible"/>
                                      </p:to>
                                    </p:set>
                                    <p:animEffect transition="in" filter="blinds(horizontal)">
                                      <p:cBhvr>
                                        <p:cTn id="62" dur="500"/>
                                        <p:tgtEl>
                                          <p:spTgt spid="85"/>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88"/>
                                        </p:tgtEl>
                                        <p:attrNameLst>
                                          <p:attrName>style.visibility</p:attrName>
                                        </p:attrNameLst>
                                      </p:cBhvr>
                                      <p:to>
                                        <p:strVal val="visible"/>
                                      </p:to>
                                    </p:set>
                                    <p:animEffect transition="in" filter="blinds(horizontal)">
                                      <p:cBhvr>
                                        <p:cTn id="67" dur="500"/>
                                        <p:tgtEl>
                                          <p:spTgt spid="88"/>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79"/>
                                        </p:tgtEl>
                                        <p:attrNameLst>
                                          <p:attrName>style.visibility</p:attrName>
                                        </p:attrNameLst>
                                      </p:cBhvr>
                                      <p:to>
                                        <p:strVal val="visible"/>
                                      </p:to>
                                    </p:set>
                                    <p:animEffect transition="in" filter="blinds(horizontal)">
                                      <p:cBhvr>
                                        <p:cTn id="72" dur="500"/>
                                        <p:tgtEl>
                                          <p:spTgt spid="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P spid="43" grpId="0"/>
      <p:bldP spid="76" grpId="0"/>
      <p:bldP spid="77" grpId="0"/>
      <p:bldP spid="78" grpId="0"/>
      <p:bldP spid="79" grpId="0"/>
      <p:bldP spid="80" grpId="0" animBg="1"/>
      <p:bldP spid="81" grpId="0"/>
      <p:bldP spid="82" grpId="0" animBg="1"/>
      <p:bldP spid="83" grpId="0" animBg="1"/>
      <p:bldP spid="85" grpId="0" animBg="1"/>
      <p:bldP spid="86" grpId="0"/>
      <p:bldP spid="87" grpId="0"/>
      <p:bldP spid="88"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020" y="1600200"/>
            <a:ext cx="3788979" cy="5257800"/>
          </a:xfrm>
        </p:spPr>
        <p:txBody>
          <a:bodyPr>
            <a:normAutofit fontScale="92500" lnSpcReduction="10000"/>
          </a:bodyPr>
          <a:lstStyle/>
          <a:p>
            <a:pPr marL="0" indent="0" algn="ctr">
              <a:buNone/>
            </a:pPr>
            <a:r>
              <a:rPr lang="en-GB" sz="1400" b="1" dirty="0">
                <a:latin typeface="Comic Sans MS" pitchFamily="66" charset="0"/>
              </a:rPr>
              <a:t>You can solve problems relating to successive impacts involving three particles, or two particles and a smooth plane surface by considering each collision separately. You can also solve problems relating to successive bounces on a horizontal plane.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A uniform smooth sphere P of mass 3m is moving in a straight line with speed u on a smooth horizontal table. Another uniform smooth sphere Q of mass m and having the same radius as P, is moving with speed 2u in the opposite direction of P. P and Q collide directly, and their speeds after the collision are v and w respectively. The coefficient of restitution between P and Q is e.</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Following the collision with P, the sphere Q then collides with and rebounds from a vertical wall. The coefficient of restitution between Q and the wall is e’</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c) Given that e = </a:t>
            </a:r>
            <a:r>
              <a:rPr lang="en-GB" sz="1400" baseline="30000" dirty="0">
                <a:latin typeface="Comic Sans MS" pitchFamily="66" charset="0"/>
              </a:rPr>
              <a:t>5</a:t>
            </a:r>
            <a:r>
              <a:rPr lang="en-GB" sz="1400" dirty="0">
                <a:latin typeface="Comic Sans MS" pitchFamily="66" charset="0"/>
              </a:rPr>
              <a:t>/</a:t>
            </a:r>
            <a:r>
              <a:rPr lang="en-GB" sz="1400" baseline="-25000" dirty="0">
                <a:latin typeface="Comic Sans MS" pitchFamily="66" charset="0"/>
              </a:rPr>
              <a:t>9</a:t>
            </a:r>
            <a:r>
              <a:rPr lang="en-GB" sz="1400" dirty="0">
                <a:latin typeface="Comic Sans MS" pitchFamily="66" charset="0"/>
              </a:rPr>
              <a:t> and that P and Q collide again in the subsequent motion, show that</a:t>
            </a:r>
          </a:p>
          <a:p>
            <a:pPr marL="0" indent="0" algn="ctr">
              <a:buNone/>
            </a:pPr>
            <a:r>
              <a:rPr lang="en-GB" sz="1400" dirty="0">
                <a:latin typeface="Comic Sans MS" pitchFamily="66" charset="0"/>
              </a:rPr>
              <a:t>e’ &gt; </a:t>
            </a:r>
            <a:r>
              <a:rPr lang="en-GB" sz="1400" baseline="30000" dirty="0">
                <a:latin typeface="Comic Sans MS" pitchFamily="66" charset="0"/>
              </a:rPr>
              <a:t>1</a:t>
            </a:r>
            <a:r>
              <a:rPr lang="en-GB" sz="1400" dirty="0">
                <a:latin typeface="Comic Sans MS" pitchFamily="66" charset="0"/>
              </a:rPr>
              <a:t>/</a:t>
            </a:r>
            <a:r>
              <a:rPr lang="en-GB" sz="1400" baseline="-25000" dirty="0">
                <a:latin typeface="Comic Sans MS" pitchFamily="66" charset="0"/>
              </a:rPr>
              <a:t>9</a:t>
            </a:r>
          </a:p>
        </p:txBody>
      </p:sp>
      <p:sp>
        <p:nvSpPr>
          <p:cNvPr id="4" name="TextBox 3"/>
          <p:cNvSpPr txBox="1"/>
          <p:nvPr/>
        </p:nvSpPr>
        <p:spPr>
          <a:xfrm>
            <a:off x="8695641" y="6519446"/>
            <a:ext cx="457176" cy="338554"/>
          </a:xfrm>
          <a:prstGeom prst="rect">
            <a:avLst/>
          </a:prstGeom>
          <a:noFill/>
        </p:spPr>
        <p:txBody>
          <a:bodyPr wrap="none" rtlCol="0">
            <a:spAutoFit/>
          </a:bodyPr>
          <a:lstStyle/>
          <a:p>
            <a:pPr algn="ctr"/>
            <a:r>
              <a:rPr lang="en-GB" sz="1600" dirty="0">
                <a:latin typeface="Comic Sans MS" pitchFamily="66" charset="0"/>
              </a:rPr>
              <a:t>4D</a:t>
            </a:r>
          </a:p>
        </p:txBody>
      </p:sp>
      <p:cxnSp>
        <p:nvCxnSpPr>
          <p:cNvPr id="11" name="Straight Connector 10"/>
          <p:cNvCxnSpPr/>
          <p:nvPr/>
        </p:nvCxnSpPr>
        <p:spPr>
          <a:xfrm>
            <a:off x="3962400" y="16002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962400" y="19050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962400" y="1600200"/>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14" name="TextBox 13"/>
          <p:cNvSpPr txBox="1"/>
          <p:nvPr/>
        </p:nvSpPr>
        <p:spPr>
          <a:xfrm>
            <a:off x="5486400" y="1600200"/>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15" name="Straight Connector 14"/>
          <p:cNvCxnSpPr/>
          <p:nvPr/>
        </p:nvCxnSpPr>
        <p:spPr>
          <a:xfrm>
            <a:off x="5486400" y="16002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010400" y="16002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486400" y="16002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962400" y="16002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41910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49530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57150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4770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3" name="Straight Arrow Connector 22"/>
          <p:cNvCxnSpPr/>
          <p:nvPr/>
        </p:nvCxnSpPr>
        <p:spPr>
          <a:xfrm>
            <a:off x="41148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199015" y="1905000"/>
            <a:ext cx="277640" cy="307777"/>
          </a:xfrm>
          <a:prstGeom prst="rect">
            <a:avLst/>
          </a:prstGeom>
          <a:noFill/>
        </p:spPr>
        <p:txBody>
          <a:bodyPr wrap="none" rtlCol="0">
            <a:spAutoFit/>
          </a:bodyPr>
          <a:lstStyle/>
          <a:p>
            <a:pPr algn="ctr"/>
            <a:r>
              <a:rPr lang="en-GB" sz="1400" dirty="0">
                <a:latin typeface="Comic Sans MS" pitchFamily="66" charset="0"/>
              </a:rPr>
              <a:t>u</a:t>
            </a:r>
          </a:p>
        </p:txBody>
      </p:sp>
      <p:cxnSp>
        <p:nvCxnSpPr>
          <p:cNvPr id="25" name="Straight Arrow Connector 24"/>
          <p:cNvCxnSpPr/>
          <p:nvPr/>
        </p:nvCxnSpPr>
        <p:spPr>
          <a:xfrm>
            <a:off x="64008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6469786" y="1905000"/>
            <a:ext cx="308098" cy="307777"/>
          </a:xfrm>
          <a:prstGeom prst="rect">
            <a:avLst/>
          </a:prstGeom>
          <a:noFill/>
        </p:spPr>
        <p:txBody>
          <a:bodyPr wrap="none" rtlCol="0">
            <a:spAutoFit/>
          </a:bodyPr>
          <a:lstStyle/>
          <a:p>
            <a:pPr algn="ctr"/>
            <a:r>
              <a:rPr lang="en-GB" sz="1400" dirty="0">
                <a:latin typeface="Comic Sans MS" pitchFamily="66" charset="0"/>
              </a:rPr>
              <a:t>w</a:t>
            </a:r>
            <a:endParaRPr lang="en-GB" sz="1400" baseline="-25000" dirty="0">
              <a:latin typeface="Comic Sans MS" pitchFamily="66" charset="0"/>
            </a:endParaRPr>
          </a:p>
        </p:txBody>
      </p:sp>
      <p:cxnSp>
        <p:nvCxnSpPr>
          <p:cNvPr id="27" name="Straight Connector 26"/>
          <p:cNvCxnSpPr/>
          <p:nvPr/>
        </p:nvCxnSpPr>
        <p:spPr>
          <a:xfrm>
            <a:off x="3962400" y="28956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114800" y="2286000"/>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29" name="TextBox 28"/>
          <p:cNvSpPr txBox="1"/>
          <p:nvPr/>
        </p:nvSpPr>
        <p:spPr>
          <a:xfrm>
            <a:off x="5638800" y="2286000"/>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30" name="TextBox 29"/>
          <p:cNvSpPr txBox="1"/>
          <p:nvPr/>
        </p:nvSpPr>
        <p:spPr>
          <a:xfrm>
            <a:off x="4876800" y="2286000"/>
            <a:ext cx="457200" cy="307777"/>
          </a:xfrm>
          <a:prstGeom prst="rect">
            <a:avLst/>
          </a:prstGeom>
          <a:noFill/>
        </p:spPr>
        <p:txBody>
          <a:bodyPr wrap="square" rtlCol="0">
            <a:spAutoFit/>
          </a:bodyPr>
          <a:lstStyle/>
          <a:p>
            <a:pPr algn="ctr"/>
            <a:r>
              <a:rPr lang="en-GB" sz="1400" dirty="0">
                <a:latin typeface="Comic Sans MS" pitchFamily="66" charset="0"/>
              </a:rPr>
              <a:t>Q</a:t>
            </a:r>
          </a:p>
        </p:txBody>
      </p:sp>
      <p:sp>
        <p:nvSpPr>
          <p:cNvPr id="31" name="TextBox 30"/>
          <p:cNvSpPr txBox="1"/>
          <p:nvPr/>
        </p:nvSpPr>
        <p:spPr>
          <a:xfrm>
            <a:off x="6400800" y="2286000"/>
            <a:ext cx="457200" cy="307777"/>
          </a:xfrm>
          <a:prstGeom prst="rect">
            <a:avLst/>
          </a:prstGeom>
          <a:noFill/>
        </p:spPr>
        <p:txBody>
          <a:bodyPr wrap="square" rtlCol="0">
            <a:spAutoFit/>
          </a:bodyPr>
          <a:lstStyle/>
          <a:p>
            <a:pPr algn="ctr"/>
            <a:r>
              <a:rPr lang="en-GB" sz="1400" dirty="0">
                <a:latin typeface="Comic Sans MS" pitchFamily="66" charset="0"/>
              </a:rPr>
              <a:t>Q</a:t>
            </a:r>
          </a:p>
        </p:txBody>
      </p:sp>
      <p:cxnSp>
        <p:nvCxnSpPr>
          <p:cNvPr id="32" name="Straight Arrow Connector 31"/>
          <p:cNvCxnSpPr/>
          <p:nvPr/>
        </p:nvCxnSpPr>
        <p:spPr>
          <a:xfrm flipH="1">
            <a:off x="48768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4906513" y="1905000"/>
            <a:ext cx="386644" cy="307777"/>
          </a:xfrm>
          <a:prstGeom prst="rect">
            <a:avLst/>
          </a:prstGeom>
          <a:noFill/>
        </p:spPr>
        <p:txBody>
          <a:bodyPr wrap="none" rtlCol="0">
            <a:spAutoFit/>
          </a:bodyPr>
          <a:lstStyle/>
          <a:p>
            <a:pPr algn="ctr"/>
            <a:r>
              <a:rPr lang="en-GB" sz="1400" dirty="0">
                <a:latin typeface="Comic Sans MS" pitchFamily="66" charset="0"/>
              </a:rPr>
              <a:t>2u</a:t>
            </a:r>
          </a:p>
        </p:txBody>
      </p:sp>
      <p:cxnSp>
        <p:nvCxnSpPr>
          <p:cNvPr id="34" name="Straight Arrow Connector 33"/>
          <p:cNvCxnSpPr/>
          <p:nvPr/>
        </p:nvCxnSpPr>
        <p:spPr>
          <a:xfrm>
            <a:off x="56388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5723816" y="1905000"/>
            <a:ext cx="276038" cy="307777"/>
          </a:xfrm>
          <a:prstGeom prst="rect">
            <a:avLst/>
          </a:prstGeom>
          <a:noFill/>
        </p:spPr>
        <p:txBody>
          <a:bodyPr wrap="none" rtlCol="0">
            <a:spAutoFit/>
          </a:bodyPr>
          <a:lstStyle/>
          <a:p>
            <a:pPr algn="ctr"/>
            <a:r>
              <a:rPr lang="en-GB" sz="1400" dirty="0">
                <a:latin typeface="Comic Sans MS" pitchFamily="66" charset="0"/>
              </a:rPr>
              <a:t>v</a:t>
            </a:r>
            <a:endParaRPr lang="en-GB" sz="1400" baseline="-25000" dirty="0">
              <a:latin typeface="Comic Sans MS" pitchFamily="66" charset="0"/>
            </a:endParaRPr>
          </a:p>
        </p:txBody>
      </p:sp>
      <p:sp>
        <p:nvSpPr>
          <p:cNvPr id="36" name="TextBox 35"/>
          <p:cNvSpPr txBox="1"/>
          <p:nvPr/>
        </p:nvSpPr>
        <p:spPr>
          <a:xfrm>
            <a:off x="4125162" y="2590800"/>
            <a:ext cx="433132" cy="307777"/>
          </a:xfrm>
          <a:prstGeom prst="rect">
            <a:avLst/>
          </a:prstGeom>
          <a:noFill/>
        </p:spPr>
        <p:txBody>
          <a:bodyPr wrap="none" rtlCol="0">
            <a:spAutoFit/>
          </a:bodyPr>
          <a:lstStyle/>
          <a:p>
            <a:pPr algn="ctr"/>
            <a:r>
              <a:rPr lang="en-GB" sz="1400" dirty="0">
                <a:latin typeface="Comic Sans MS" pitchFamily="66" charset="0"/>
              </a:rPr>
              <a:t>3m</a:t>
            </a:r>
          </a:p>
        </p:txBody>
      </p:sp>
      <p:sp>
        <p:nvSpPr>
          <p:cNvPr id="37" name="TextBox 36"/>
          <p:cNvSpPr txBox="1"/>
          <p:nvPr/>
        </p:nvSpPr>
        <p:spPr>
          <a:xfrm>
            <a:off x="5649162" y="2590800"/>
            <a:ext cx="433132" cy="307777"/>
          </a:xfrm>
          <a:prstGeom prst="rect">
            <a:avLst/>
          </a:prstGeom>
          <a:noFill/>
        </p:spPr>
        <p:txBody>
          <a:bodyPr wrap="none" rtlCol="0">
            <a:spAutoFit/>
          </a:bodyPr>
          <a:lstStyle/>
          <a:p>
            <a:pPr algn="ctr"/>
            <a:r>
              <a:rPr lang="en-GB" sz="1400" dirty="0">
                <a:latin typeface="Comic Sans MS" pitchFamily="66" charset="0"/>
              </a:rPr>
              <a:t>3m</a:t>
            </a:r>
          </a:p>
        </p:txBody>
      </p:sp>
      <p:sp>
        <p:nvSpPr>
          <p:cNvPr id="38" name="TextBox 37"/>
          <p:cNvSpPr txBox="1"/>
          <p:nvPr/>
        </p:nvSpPr>
        <p:spPr>
          <a:xfrm>
            <a:off x="4941664" y="2590800"/>
            <a:ext cx="324128" cy="307777"/>
          </a:xfrm>
          <a:prstGeom prst="rect">
            <a:avLst/>
          </a:prstGeom>
          <a:noFill/>
        </p:spPr>
        <p:txBody>
          <a:bodyPr wrap="none" rtlCol="0">
            <a:spAutoFit/>
          </a:bodyPr>
          <a:lstStyle/>
          <a:p>
            <a:pPr algn="ctr"/>
            <a:r>
              <a:rPr lang="en-GB" sz="1400" dirty="0">
                <a:latin typeface="Comic Sans MS" pitchFamily="66" charset="0"/>
              </a:rPr>
              <a:t>m</a:t>
            </a:r>
          </a:p>
        </p:txBody>
      </p:sp>
      <p:sp>
        <p:nvSpPr>
          <p:cNvPr id="39" name="TextBox 38"/>
          <p:cNvSpPr txBox="1"/>
          <p:nvPr/>
        </p:nvSpPr>
        <p:spPr>
          <a:xfrm>
            <a:off x="6465664" y="2590800"/>
            <a:ext cx="324128" cy="307777"/>
          </a:xfrm>
          <a:prstGeom prst="rect">
            <a:avLst/>
          </a:prstGeom>
          <a:noFill/>
        </p:spPr>
        <p:txBody>
          <a:bodyPr wrap="none" rtlCol="0">
            <a:spAutoFit/>
          </a:bodyPr>
          <a:lstStyle/>
          <a:p>
            <a:pPr algn="ctr"/>
            <a:r>
              <a:rPr lang="en-GB" sz="1400" dirty="0">
                <a:latin typeface="Comic Sans MS" pitchFamily="66" charset="0"/>
              </a:rPr>
              <a:t>m</a:t>
            </a:r>
          </a:p>
        </p:txBody>
      </p:sp>
      <mc:AlternateContent xmlns:mc="http://schemas.openxmlformats.org/markup-compatibility/2006" xmlns:a14="http://schemas.microsoft.com/office/drawing/2010/main">
        <mc:Choice Requires="a14">
          <p:sp>
            <p:nvSpPr>
              <p:cNvPr id="92" name="TextBox 91"/>
              <p:cNvSpPr txBox="1"/>
              <p:nvPr/>
            </p:nvSpPr>
            <p:spPr>
              <a:xfrm>
                <a:off x="7239000" y="1600200"/>
                <a:ext cx="1676400" cy="51244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1" i="1" smtClean="0">
                          <a:solidFill>
                            <a:srgbClr val="FF0000"/>
                          </a:solidFill>
                          <a:latin typeface="Cambria Math"/>
                        </a:rPr>
                        <m:t>𝒗</m:t>
                      </m:r>
                      <m:r>
                        <a:rPr lang="en-GB" sz="1600" b="1" i="1" smtClean="0">
                          <a:solidFill>
                            <a:srgbClr val="FF0000"/>
                          </a:solidFill>
                          <a:latin typeface="Cambria Math"/>
                        </a:rPr>
                        <m:t>=</m:t>
                      </m:r>
                      <m:f>
                        <m:fPr>
                          <m:ctrlPr>
                            <a:rPr lang="en-GB" sz="1600" b="1" i="1" smtClean="0">
                              <a:solidFill>
                                <a:srgbClr val="FF0000"/>
                              </a:solidFill>
                              <a:latin typeface="Cambria Math" panose="02040503050406030204" pitchFamily="18" charset="0"/>
                            </a:rPr>
                          </m:ctrlPr>
                        </m:fPr>
                        <m:num>
                          <m:r>
                            <a:rPr lang="en-GB" sz="1600" b="1" i="1" smtClean="0">
                              <a:solidFill>
                                <a:srgbClr val="FF0000"/>
                              </a:solidFill>
                              <a:latin typeface="Cambria Math"/>
                            </a:rPr>
                            <m:t>𝒖</m:t>
                          </m:r>
                        </m:num>
                        <m:den>
                          <m:r>
                            <a:rPr lang="en-GB" sz="1600" b="1" i="1" smtClean="0">
                              <a:solidFill>
                                <a:srgbClr val="FF0000"/>
                              </a:solidFill>
                              <a:latin typeface="Cambria Math"/>
                            </a:rPr>
                            <m:t>𝟒</m:t>
                          </m:r>
                        </m:den>
                      </m:f>
                      <m:r>
                        <a:rPr lang="en-GB" sz="1600" b="1" i="1" smtClean="0">
                          <a:solidFill>
                            <a:srgbClr val="FF0000"/>
                          </a:solidFill>
                          <a:latin typeface="Cambria Math"/>
                        </a:rPr>
                        <m:t>(</m:t>
                      </m:r>
                      <m:r>
                        <a:rPr lang="en-GB" sz="1600" b="1" i="1" smtClean="0">
                          <a:solidFill>
                            <a:srgbClr val="FF0000"/>
                          </a:solidFill>
                          <a:latin typeface="Cambria Math"/>
                        </a:rPr>
                        <m:t>𝟏</m:t>
                      </m:r>
                      <m:r>
                        <a:rPr lang="en-GB" sz="1600" b="1" i="1" smtClean="0">
                          <a:solidFill>
                            <a:srgbClr val="FF0000"/>
                          </a:solidFill>
                          <a:latin typeface="Cambria Math"/>
                        </a:rPr>
                        <m:t>−</m:t>
                      </m:r>
                      <m:r>
                        <a:rPr lang="en-GB" sz="1600" b="1" i="1" smtClean="0">
                          <a:solidFill>
                            <a:srgbClr val="FF0000"/>
                          </a:solidFill>
                          <a:latin typeface="Cambria Math"/>
                        </a:rPr>
                        <m:t>𝟑</m:t>
                      </m:r>
                      <m:r>
                        <a:rPr lang="en-GB" sz="1600" b="1" i="1" smtClean="0">
                          <a:solidFill>
                            <a:srgbClr val="FF0000"/>
                          </a:solidFill>
                          <a:latin typeface="Cambria Math"/>
                        </a:rPr>
                        <m:t>𝒆</m:t>
                      </m:r>
                      <m:r>
                        <a:rPr lang="en-GB" sz="1600" b="1" i="1" smtClean="0">
                          <a:solidFill>
                            <a:srgbClr val="FF0000"/>
                          </a:solidFill>
                          <a:latin typeface="Cambria Math"/>
                        </a:rPr>
                        <m:t>)</m:t>
                      </m:r>
                    </m:oMath>
                  </m:oMathPara>
                </a14:m>
                <a:endParaRPr lang="en-GB" sz="1600" b="1" dirty="0">
                  <a:solidFill>
                    <a:srgbClr val="FF0000"/>
                  </a:solidFill>
                </a:endParaRPr>
              </a:p>
            </p:txBody>
          </p:sp>
        </mc:Choice>
        <mc:Fallback xmlns="">
          <p:sp>
            <p:nvSpPr>
              <p:cNvPr id="92" name="TextBox 91"/>
              <p:cNvSpPr txBox="1">
                <a:spLocks noRot="1" noChangeAspect="1" noMove="1" noResize="1" noEditPoints="1" noAdjustHandles="1" noChangeArrowheads="1" noChangeShapeType="1" noTextEdit="1"/>
              </p:cNvSpPr>
              <p:nvPr/>
            </p:nvSpPr>
            <p:spPr>
              <a:xfrm>
                <a:off x="7239000" y="1600200"/>
                <a:ext cx="1676400" cy="512448"/>
              </a:xfrm>
              <a:prstGeom prst="rect">
                <a:avLst/>
              </a:prstGeom>
              <a:blipFill rotWithShape="1">
                <a:blip r:embed="rId9"/>
                <a:stretch>
                  <a:fillRect b="-3571"/>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6" name="TextBox 105"/>
              <p:cNvSpPr txBox="1"/>
              <p:nvPr/>
            </p:nvSpPr>
            <p:spPr>
              <a:xfrm>
                <a:off x="7239000" y="2209800"/>
                <a:ext cx="1602233" cy="51597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1" i="1" smtClean="0">
                          <a:solidFill>
                            <a:srgbClr val="FF0000"/>
                          </a:solidFill>
                          <a:latin typeface="Cambria Math"/>
                        </a:rPr>
                        <m:t>𝒘</m:t>
                      </m:r>
                      <m:r>
                        <a:rPr lang="en-GB" sz="1600" b="1" i="1" smtClean="0">
                          <a:solidFill>
                            <a:srgbClr val="FF0000"/>
                          </a:solidFill>
                          <a:latin typeface="Cambria Math"/>
                        </a:rPr>
                        <m:t>=</m:t>
                      </m:r>
                      <m:f>
                        <m:fPr>
                          <m:ctrlPr>
                            <a:rPr lang="en-GB" sz="1600" b="1" i="1">
                              <a:solidFill>
                                <a:srgbClr val="FF0000"/>
                              </a:solidFill>
                              <a:latin typeface="Cambria Math" panose="02040503050406030204" pitchFamily="18" charset="0"/>
                            </a:rPr>
                          </m:ctrlPr>
                        </m:fPr>
                        <m:num>
                          <m:r>
                            <a:rPr lang="en-GB" sz="1600" b="1" i="1">
                              <a:solidFill>
                                <a:srgbClr val="FF0000"/>
                              </a:solidFill>
                              <a:latin typeface="Cambria Math"/>
                            </a:rPr>
                            <m:t>𝒖</m:t>
                          </m:r>
                        </m:num>
                        <m:den>
                          <m:r>
                            <a:rPr lang="en-GB" sz="1600" b="1" i="1">
                              <a:solidFill>
                                <a:srgbClr val="FF0000"/>
                              </a:solidFill>
                              <a:latin typeface="Cambria Math"/>
                            </a:rPr>
                            <m:t>𝟒</m:t>
                          </m:r>
                        </m:den>
                      </m:f>
                      <m:r>
                        <a:rPr lang="en-GB" sz="1600" b="1" i="1">
                          <a:solidFill>
                            <a:srgbClr val="FF0000"/>
                          </a:solidFill>
                          <a:latin typeface="Cambria Math"/>
                        </a:rPr>
                        <m:t>(</m:t>
                      </m:r>
                      <m:r>
                        <a:rPr lang="en-GB" sz="1600" b="1" i="1">
                          <a:solidFill>
                            <a:srgbClr val="FF0000"/>
                          </a:solidFill>
                          <a:latin typeface="Cambria Math"/>
                        </a:rPr>
                        <m:t>𝟏</m:t>
                      </m:r>
                      <m:r>
                        <a:rPr lang="en-GB" sz="1600" b="1" i="1">
                          <a:solidFill>
                            <a:srgbClr val="FF0000"/>
                          </a:solidFill>
                          <a:latin typeface="Cambria Math"/>
                        </a:rPr>
                        <m:t>+</m:t>
                      </m:r>
                      <m:r>
                        <a:rPr lang="en-GB" sz="1600" b="1" i="1">
                          <a:solidFill>
                            <a:srgbClr val="FF0000"/>
                          </a:solidFill>
                          <a:latin typeface="Cambria Math"/>
                        </a:rPr>
                        <m:t>𝟗</m:t>
                      </m:r>
                      <m:r>
                        <a:rPr lang="en-GB" sz="1600" b="1" i="1">
                          <a:solidFill>
                            <a:srgbClr val="FF0000"/>
                          </a:solidFill>
                          <a:latin typeface="Cambria Math"/>
                        </a:rPr>
                        <m:t>𝒆</m:t>
                      </m:r>
                      <m:r>
                        <a:rPr lang="en-GB" sz="1600" b="1" i="1">
                          <a:solidFill>
                            <a:srgbClr val="FF0000"/>
                          </a:solidFill>
                          <a:latin typeface="Cambria Math"/>
                        </a:rPr>
                        <m:t>)</m:t>
                      </m:r>
                    </m:oMath>
                  </m:oMathPara>
                </a14:m>
                <a:endParaRPr lang="en-GB" sz="1600" b="1" dirty="0">
                  <a:solidFill>
                    <a:srgbClr val="FF0000"/>
                  </a:solidFill>
                </a:endParaRPr>
              </a:p>
            </p:txBody>
          </p:sp>
        </mc:Choice>
        <mc:Fallback xmlns="">
          <p:sp>
            <p:nvSpPr>
              <p:cNvPr id="106" name="TextBox 105"/>
              <p:cNvSpPr txBox="1">
                <a:spLocks noRot="1" noChangeAspect="1" noMove="1" noResize="1" noEditPoints="1" noAdjustHandles="1" noChangeArrowheads="1" noChangeShapeType="1" noTextEdit="1"/>
              </p:cNvSpPr>
              <p:nvPr/>
            </p:nvSpPr>
            <p:spPr>
              <a:xfrm>
                <a:off x="7239000" y="2209800"/>
                <a:ext cx="1602233" cy="515975"/>
              </a:xfrm>
              <a:prstGeom prst="rect">
                <a:avLst/>
              </a:prstGeom>
              <a:blipFill rotWithShape="1">
                <a:blip r:embed="rId10"/>
                <a:stretch>
                  <a:fillRect b="-3571"/>
                </a:stretch>
              </a:blipFill>
            </p:spPr>
            <p:txBody>
              <a:bodyPr/>
              <a:lstStyle/>
              <a:p>
                <a:r>
                  <a:rPr lang="en-GB">
                    <a:noFill/>
                  </a:rPr>
                  <a:t> </a:t>
                </a:r>
              </a:p>
            </p:txBody>
          </p:sp>
        </mc:Fallback>
      </mc:AlternateContent>
      <p:sp>
        <p:nvSpPr>
          <p:cNvPr id="41" name="TextBox 40"/>
          <p:cNvSpPr txBox="1"/>
          <p:nvPr/>
        </p:nvSpPr>
        <p:spPr>
          <a:xfrm>
            <a:off x="3962400" y="3048000"/>
            <a:ext cx="4800600" cy="523220"/>
          </a:xfrm>
          <a:prstGeom prst="rect">
            <a:avLst/>
          </a:prstGeom>
          <a:noFill/>
        </p:spPr>
        <p:txBody>
          <a:bodyPr wrap="square" rtlCol="0">
            <a:spAutoFit/>
          </a:bodyPr>
          <a:lstStyle/>
          <a:p>
            <a:r>
              <a:rPr lang="en-GB" sz="1400" dirty="0">
                <a:latin typeface="Comic Sans MS" pitchFamily="66" charset="0"/>
                <a:sym typeface="Wingdings" pitchFamily="2" charset="2"/>
              </a:rPr>
              <a:t> Start by using the value of e to find the values of v and w in terms of u only</a:t>
            </a:r>
            <a:endParaRPr lang="en-GB" sz="1400" dirty="0">
              <a:latin typeface="Comic Sans MS" pitchFamily="66" charset="0"/>
            </a:endParaRPr>
          </a:p>
        </p:txBody>
      </p:sp>
      <mc:AlternateContent xmlns:mc="http://schemas.openxmlformats.org/markup-compatibility/2006" xmlns:a14="http://schemas.microsoft.com/office/drawing/2010/main">
        <mc:Choice Requires="a14">
          <p:sp>
            <p:nvSpPr>
              <p:cNvPr id="57" name="TextBox 56"/>
              <p:cNvSpPr txBox="1"/>
              <p:nvPr/>
            </p:nvSpPr>
            <p:spPr>
              <a:xfrm>
                <a:off x="3962400" y="3581400"/>
                <a:ext cx="1447800" cy="45986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chemeClr val="tx1"/>
                          </a:solidFill>
                          <a:latin typeface="Cambria Math"/>
                        </a:rPr>
                        <m:t>𝑣</m:t>
                      </m:r>
                      <m:r>
                        <a:rPr lang="en-GB" sz="1400" b="0" i="1" smtClean="0">
                          <a:solidFill>
                            <a:schemeClr val="tx1"/>
                          </a:solidFill>
                          <a:latin typeface="Cambria Math"/>
                        </a:rPr>
                        <m:t>=</m:t>
                      </m:r>
                      <m:f>
                        <m:fPr>
                          <m:ctrlPr>
                            <a:rPr lang="en-GB" sz="1400" i="1" smtClean="0">
                              <a:solidFill>
                                <a:schemeClr val="tx1"/>
                              </a:solidFill>
                              <a:latin typeface="Cambria Math" panose="02040503050406030204" pitchFamily="18" charset="0"/>
                            </a:rPr>
                          </m:ctrlPr>
                        </m:fPr>
                        <m:num>
                          <m:r>
                            <a:rPr lang="en-GB" sz="1400" b="0" i="1" smtClean="0">
                              <a:solidFill>
                                <a:schemeClr val="tx1"/>
                              </a:solidFill>
                              <a:latin typeface="Cambria Math"/>
                            </a:rPr>
                            <m:t>𝑢</m:t>
                          </m:r>
                        </m:num>
                        <m:den>
                          <m:r>
                            <a:rPr lang="en-GB" sz="1400" b="0" i="1" smtClean="0">
                              <a:solidFill>
                                <a:schemeClr val="tx1"/>
                              </a:solidFill>
                              <a:latin typeface="Cambria Math"/>
                            </a:rPr>
                            <m:t>4</m:t>
                          </m:r>
                        </m:den>
                      </m:f>
                      <m:r>
                        <a:rPr lang="en-GB" sz="1400" b="0" i="1" smtClean="0">
                          <a:solidFill>
                            <a:schemeClr val="tx1"/>
                          </a:solidFill>
                          <a:latin typeface="Cambria Math"/>
                        </a:rPr>
                        <m:t>(1−3</m:t>
                      </m:r>
                      <m:r>
                        <a:rPr lang="en-GB" sz="1400" b="0" i="1" smtClean="0">
                          <a:solidFill>
                            <a:schemeClr val="tx1"/>
                          </a:solidFill>
                          <a:latin typeface="Cambria Math"/>
                        </a:rPr>
                        <m:t>𝑒</m:t>
                      </m:r>
                      <m:r>
                        <a:rPr lang="en-GB" sz="1400" b="0" i="1" smtClean="0">
                          <a:solidFill>
                            <a:schemeClr val="tx1"/>
                          </a:solidFill>
                          <a:latin typeface="Cambria Math"/>
                        </a:rPr>
                        <m:t>)</m:t>
                      </m:r>
                    </m:oMath>
                  </m:oMathPara>
                </a14:m>
                <a:endParaRPr lang="en-GB" sz="1400" dirty="0">
                  <a:solidFill>
                    <a:schemeClr val="tx1"/>
                  </a:solidFill>
                </a:endParaRPr>
              </a:p>
            </p:txBody>
          </p:sp>
        </mc:Choice>
        <mc:Fallback xmlns="">
          <p:sp>
            <p:nvSpPr>
              <p:cNvPr id="57" name="TextBox 56"/>
              <p:cNvSpPr txBox="1">
                <a:spLocks noRot="1" noChangeAspect="1" noMove="1" noResize="1" noEditPoints="1" noAdjustHandles="1" noChangeArrowheads="1" noChangeShapeType="1" noTextEdit="1"/>
              </p:cNvSpPr>
              <p:nvPr/>
            </p:nvSpPr>
            <p:spPr>
              <a:xfrm>
                <a:off x="3962400" y="3581400"/>
                <a:ext cx="1447800" cy="459869"/>
              </a:xfrm>
              <a:prstGeom prst="rect">
                <a:avLst/>
              </a:prstGeom>
              <a:blipFill rotWithShape="1">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8" name="TextBox 57"/>
              <p:cNvSpPr txBox="1"/>
              <p:nvPr/>
            </p:nvSpPr>
            <p:spPr>
              <a:xfrm>
                <a:off x="3962400" y="4114800"/>
                <a:ext cx="1752600" cy="64915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chemeClr val="tx1"/>
                          </a:solidFill>
                          <a:latin typeface="Cambria Math"/>
                        </a:rPr>
                        <m:t>𝑣</m:t>
                      </m:r>
                      <m:r>
                        <a:rPr lang="en-GB" sz="1400" b="0" i="1" smtClean="0">
                          <a:solidFill>
                            <a:schemeClr val="tx1"/>
                          </a:solidFill>
                          <a:latin typeface="Cambria Math"/>
                        </a:rPr>
                        <m:t>=</m:t>
                      </m:r>
                      <m:f>
                        <m:fPr>
                          <m:ctrlPr>
                            <a:rPr lang="en-GB" sz="1400" i="1" smtClean="0">
                              <a:solidFill>
                                <a:schemeClr val="tx1"/>
                              </a:solidFill>
                              <a:latin typeface="Cambria Math" panose="02040503050406030204" pitchFamily="18" charset="0"/>
                            </a:rPr>
                          </m:ctrlPr>
                        </m:fPr>
                        <m:num>
                          <m:r>
                            <a:rPr lang="en-GB" sz="1400" b="0" i="1" smtClean="0">
                              <a:solidFill>
                                <a:schemeClr val="tx1"/>
                              </a:solidFill>
                              <a:latin typeface="Cambria Math"/>
                            </a:rPr>
                            <m:t>𝑢</m:t>
                          </m:r>
                        </m:num>
                        <m:den>
                          <m:r>
                            <a:rPr lang="en-GB" sz="1400" b="0" i="1" smtClean="0">
                              <a:solidFill>
                                <a:schemeClr val="tx1"/>
                              </a:solidFill>
                              <a:latin typeface="Cambria Math"/>
                            </a:rPr>
                            <m:t>4</m:t>
                          </m:r>
                        </m:den>
                      </m:f>
                      <m:d>
                        <m:dPr>
                          <m:ctrlPr>
                            <a:rPr lang="en-GB" sz="1400" i="1" smtClean="0">
                              <a:solidFill>
                                <a:schemeClr val="tx1"/>
                              </a:solidFill>
                              <a:latin typeface="Cambria Math" panose="02040503050406030204" pitchFamily="18" charset="0"/>
                            </a:rPr>
                          </m:ctrlPr>
                        </m:dPr>
                        <m:e>
                          <m:r>
                            <a:rPr lang="en-GB" sz="1400" i="1">
                              <a:latin typeface="Cambria Math"/>
                            </a:rPr>
                            <m:t>1−3</m:t>
                          </m:r>
                          <m:d>
                            <m:dPr>
                              <m:ctrlPr>
                                <a:rPr lang="en-GB" sz="1400" i="1">
                                  <a:latin typeface="Cambria Math" panose="02040503050406030204" pitchFamily="18" charset="0"/>
                                </a:rPr>
                              </m:ctrlPr>
                            </m:dPr>
                            <m:e>
                              <m:f>
                                <m:fPr>
                                  <m:ctrlPr>
                                    <a:rPr lang="en-GB" sz="1400" i="1">
                                      <a:latin typeface="Cambria Math" panose="02040503050406030204" pitchFamily="18" charset="0"/>
                                    </a:rPr>
                                  </m:ctrlPr>
                                </m:fPr>
                                <m:num>
                                  <m:r>
                                    <a:rPr lang="en-GB" sz="1400" i="1">
                                      <a:latin typeface="Cambria Math"/>
                                    </a:rPr>
                                    <m:t>5</m:t>
                                  </m:r>
                                </m:num>
                                <m:den>
                                  <m:r>
                                    <a:rPr lang="en-GB" sz="1400" i="1">
                                      <a:latin typeface="Cambria Math"/>
                                    </a:rPr>
                                    <m:t>9</m:t>
                                  </m:r>
                                </m:den>
                              </m:f>
                            </m:e>
                          </m:d>
                        </m:e>
                      </m:d>
                    </m:oMath>
                  </m:oMathPara>
                </a14:m>
                <a:endParaRPr lang="en-GB" sz="1400" dirty="0">
                  <a:solidFill>
                    <a:schemeClr val="tx1"/>
                  </a:solidFill>
                </a:endParaRPr>
              </a:p>
            </p:txBody>
          </p:sp>
        </mc:Choice>
        <mc:Fallback xmlns="">
          <p:sp>
            <p:nvSpPr>
              <p:cNvPr id="58" name="TextBox 57"/>
              <p:cNvSpPr txBox="1">
                <a:spLocks noRot="1" noChangeAspect="1" noMove="1" noResize="1" noEditPoints="1" noAdjustHandles="1" noChangeArrowheads="1" noChangeShapeType="1" noTextEdit="1"/>
              </p:cNvSpPr>
              <p:nvPr/>
            </p:nvSpPr>
            <p:spPr>
              <a:xfrm>
                <a:off x="3962400" y="4114800"/>
                <a:ext cx="1752600" cy="649152"/>
              </a:xfrm>
              <a:prstGeom prst="rect">
                <a:avLst/>
              </a:prstGeom>
              <a:blipFill rotWithShape="1">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9" name="TextBox 58"/>
              <p:cNvSpPr txBox="1"/>
              <p:nvPr/>
            </p:nvSpPr>
            <p:spPr>
              <a:xfrm>
                <a:off x="3962400" y="4800600"/>
                <a:ext cx="1219200" cy="57637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chemeClr val="tx1"/>
                          </a:solidFill>
                          <a:latin typeface="Cambria Math"/>
                        </a:rPr>
                        <m:t>𝑣</m:t>
                      </m:r>
                      <m:r>
                        <a:rPr lang="en-GB" sz="1400" b="0" i="1" smtClean="0">
                          <a:solidFill>
                            <a:schemeClr val="tx1"/>
                          </a:solidFill>
                          <a:latin typeface="Cambria Math"/>
                        </a:rPr>
                        <m:t>=</m:t>
                      </m:r>
                      <m:f>
                        <m:fPr>
                          <m:ctrlPr>
                            <a:rPr lang="en-GB" sz="1400" i="1" smtClean="0">
                              <a:solidFill>
                                <a:schemeClr val="tx1"/>
                              </a:solidFill>
                              <a:latin typeface="Cambria Math" panose="02040503050406030204" pitchFamily="18" charset="0"/>
                            </a:rPr>
                          </m:ctrlPr>
                        </m:fPr>
                        <m:num>
                          <m:r>
                            <a:rPr lang="en-GB" sz="1400" b="0" i="1" smtClean="0">
                              <a:solidFill>
                                <a:schemeClr val="tx1"/>
                              </a:solidFill>
                              <a:latin typeface="Cambria Math"/>
                            </a:rPr>
                            <m:t>𝑢</m:t>
                          </m:r>
                        </m:num>
                        <m:den>
                          <m:r>
                            <a:rPr lang="en-GB" sz="1400" b="0" i="1" smtClean="0">
                              <a:solidFill>
                                <a:schemeClr val="tx1"/>
                              </a:solidFill>
                              <a:latin typeface="Cambria Math"/>
                            </a:rPr>
                            <m:t>4</m:t>
                          </m:r>
                        </m:den>
                      </m:f>
                      <m:d>
                        <m:dPr>
                          <m:ctrlPr>
                            <a:rPr lang="en-GB" sz="1400" i="1" smtClean="0">
                              <a:solidFill>
                                <a:schemeClr val="tx1"/>
                              </a:solidFill>
                              <a:latin typeface="Cambria Math" panose="02040503050406030204" pitchFamily="18" charset="0"/>
                            </a:rPr>
                          </m:ctrlPr>
                        </m:dPr>
                        <m:e>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2</m:t>
                              </m:r>
                            </m:num>
                            <m:den>
                              <m:r>
                                <a:rPr lang="en-GB" sz="1400" b="0" i="1" smtClean="0">
                                  <a:latin typeface="Cambria Math"/>
                                </a:rPr>
                                <m:t>3</m:t>
                              </m:r>
                            </m:den>
                          </m:f>
                        </m:e>
                      </m:d>
                    </m:oMath>
                  </m:oMathPara>
                </a14:m>
                <a:endParaRPr lang="en-GB" sz="1400" dirty="0">
                  <a:solidFill>
                    <a:schemeClr val="tx1"/>
                  </a:solidFill>
                </a:endParaRPr>
              </a:p>
            </p:txBody>
          </p:sp>
        </mc:Choice>
        <mc:Fallback xmlns="">
          <p:sp>
            <p:nvSpPr>
              <p:cNvPr id="59" name="TextBox 58"/>
              <p:cNvSpPr txBox="1">
                <a:spLocks noRot="1" noChangeAspect="1" noMove="1" noResize="1" noEditPoints="1" noAdjustHandles="1" noChangeArrowheads="1" noChangeShapeType="1" noTextEdit="1"/>
              </p:cNvSpPr>
              <p:nvPr/>
            </p:nvSpPr>
            <p:spPr>
              <a:xfrm>
                <a:off x="3962400" y="4800600"/>
                <a:ext cx="1219200" cy="576376"/>
              </a:xfrm>
              <a:prstGeom prst="rect">
                <a:avLst/>
              </a:prstGeom>
              <a:blipFill rotWithShape="1">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1" name="TextBox 60"/>
              <p:cNvSpPr txBox="1"/>
              <p:nvPr/>
            </p:nvSpPr>
            <p:spPr>
              <a:xfrm>
                <a:off x="3962400" y="5486400"/>
                <a:ext cx="914400" cy="45986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chemeClr val="tx1"/>
                          </a:solidFill>
                          <a:latin typeface="Cambria Math"/>
                        </a:rPr>
                        <m:t>𝑣</m:t>
                      </m:r>
                      <m:r>
                        <a:rPr lang="en-GB" sz="1400" b="0" i="1" smtClean="0">
                          <a:solidFill>
                            <a:schemeClr val="tx1"/>
                          </a:solidFill>
                          <a:latin typeface="Cambria Math"/>
                        </a:rPr>
                        <m:t>=−</m:t>
                      </m:r>
                      <m:f>
                        <m:fPr>
                          <m:ctrlPr>
                            <a:rPr lang="en-GB" sz="1400" b="0" i="1" smtClean="0">
                              <a:solidFill>
                                <a:schemeClr val="tx1"/>
                              </a:solidFill>
                              <a:latin typeface="Cambria Math" panose="02040503050406030204" pitchFamily="18" charset="0"/>
                            </a:rPr>
                          </m:ctrlPr>
                        </m:fPr>
                        <m:num>
                          <m:r>
                            <a:rPr lang="en-GB" sz="1400" b="0" i="1" smtClean="0">
                              <a:solidFill>
                                <a:schemeClr val="tx1"/>
                              </a:solidFill>
                              <a:latin typeface="Cambria Math"/>
                            </a:rPr>
                            <m:t>𝑢</m:t>
                          </m:r>
                        </m:num>
                        <m:den>
                          <m:r>
                            <a:rPr lang="en-GB" sz="1400" b="0" i="1" smtClean="0">
                              <a:solidFill>
                                <a:schemeClr val="tx1"/>
                              </a:solidFill>
                              <a:latin typeface="Cambria Math"/>
                            </a:rPr>
                            <m:t>6</m:t>
                          </m:r>
                        </m:den>
                      </m:f>
                    </m:oMath>
                  </m:oMathPara>
                </a14:m>
                <a:endParaRPr lang="en-GB" sz="1400" dirty="0">
                  <a:solidFill>
                    <a:schemeClr val="tx1"/>
                  </a:solidFill>
                </a:endParaRPr>
              </a:p>
            </p:txBody>
          </p:sp>
        </mc:Choice>
        <mc:Fallback xmlns="">
          <p:sp>
            <p:nvSpPr>
              <p:cNvPr id="61" name="TextBox 60"/>
              <p:cNvSpPr txBox="1">
                <a:spLocks noRot="1" noChangeAspect="1" noMove="1" noResize="1" noEditPoints="1" noAdjustHandles="1" noChangeArrowheads="1" noChangeShapeType="1" noTextEdit="1"/>
              </p:cNvSpPr>
              <p:nvPr/>
            </p:nvSpPr>
            <p:spPr>
              <a:xfrm>
                <a:off x="3962400" y="5486400"/>
                <a:ext cx="914400" cy="459869"/>
              </a:xfrm>
              <a:prstGeom prst="rect">
                <a:avLst/>
              </a:prstGeom>
              <a:blipFill rotWithShape="1">
                <a:blip r:embed="rId14"/>
                <a:stretch>
                  <a:fillRect b="-1333"/>
                </a:stretch>
              </a:blipFill>
            </p:spPr>
            <p:txBody>
              <a:bodyPr/>
              <a:lstStyle/>
              <a:p>
                <a:r>
                  <a:rPr lang="en-GB">
                    <a:noFill/>
                  </a:rPr>
                  <a:t> </a:t>
                </a:r>
              </a:p>
            </p:txBody>
          </p:sp>
        </mc:Fallback>
      </mc:AlternateContent>
      <p:sp>
        <p:nvSpPr>
          <p:cNvPr id="62" name="Arc 61"/>
          <p:cNvSpPr/>
          <p:nvPr/>
        </p:nvSpPr>
        <p:spPr>
          <a:xfrm>
            <a:off x="5410200" y="3810000"/>
            <a:ext cx="457200" cy="6096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3" name="TextBox 62"/>
          <p:cNvSpPr txBox="1"/>
          <p:nvPr/>
        </p:nvSpPr>
        <p:spPr>
          <a:xfrm>
            <a:off x="5791200" y="3962400"/>
            <a:ext cx="1143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Sub in e</a:t>
            </a:r>
            <a:endParaRPr lang="en-GB" sz="1400" b="1" dirty="0">
              <a:solidFill>
                <a:srgbClr val="FF0000"/>
              </a:solidFill>
              <a:latin typeface="Comic Sans MS" pitchFamily="66" charset="0"/>
            </a:endParaRPr>
          </a:p>
        </p:txBody>
      </p:sp>
      <p:sp>
        <p:nvSpPr>
          <p:cNvPr id="64" name="Arc 63"/>
          <p:cNvSpPr/>
          <p:nvPr/>
        </p:nvSpPr>
        <p:spPr>
          <a:xfrm>
            <a:off x="5410200" y="4495800"/>
            <a:ext cx="457200" cy="6096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5" name="Arc 64"/>
          <p:cNvSpPr/>
          <p:nvPr/>
        </p:nvSpPr>
        <p:spPr>
          <a:xfrm>
            <a:off x="5105400" y="5105400"/>
            <a:ext cx="457200" cy="6096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67" name="TextBox 66"/>
              <p:cNvSpPr txBox="1"/>
              <p:nvPr/>
            </p:nvSpPr>
            <p:spPr>
              <a:xfrm>
                <a:off x="7239000" y="1676400"/>
                <a:ext cx="914400" cy="45986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1" i="1" smtClean="0">
                          <a:solidFill>
                            <a:srgbClr val="FF0000"/>
                          </a:solidFill>
                          <a:latin typeface="Cambria Math"/>
                        </a:rPr>
                        <m:t>𝒗</m:t>
                      </m:r>
                      <m:r>
                        <a:rPr lang="en-GB" sz="1400" b="1" i="1" smtClean="0">
                          <a:solidFill>
                            <a:srgbClr val="FF0000"/>
                          </a:solidFill>
                          <a:latin typeface="Cambria Math"/>
                        </a:rPr>
                        <m:t>=−</m:t>
                      </m:r>
                      <m:f>
                        <m:fPr>
                          <m:ctrlPr>
                            <a:rPr lang="en-GB" sz="1400" b="1" i="1" smtClean="0">
                              <a:solidFill>
                                <a:srgbClr val="FF0000"/>
                              </a:solidFill>
                              <a:latin typeface="Cambria Math" panose="02040503050406030204" pitchFamily="18" charset="0"/>
                            </a:rPr>
                          </m:ctrlPr>
                        </m:fPr>
                        <m:num>
                          <m:r>
                            <a:rPr lang="en-GB" sz="1400" b="1" i="1" smtClean="0">
                              <a:solidFill>
                                <a:srgbClr val="FF0000"/>
                              </a:solidFill>
                              <a:latin typeface="Cambria Math"/>
                            </a:rPr>
                            <m:t>𝒖</m:t>
                          </m:r>
                        </m:num>
                        <m:den>
                          <m:r>
                            <a:rPr lang="en-GB" sz="1400" b="1" i="1" smtClean="0">
                              <a:solidFill>
                                <a:srgbClr val="FF0000"/>
                              </a:solidFill>
                              <a:latin typeface="Cambria Math"/>
                            </a:rPr>
                            <m:t>𝟔</m:t>
                          </m:r>
                        </m:den>
                      </m:f>
                    </m:oMath>
                  </m:oMathPara>
                </a14:m>
                <a:endParaRPr lang="en-GB" sz="1400" b="1" dirty="0">
                  <a:solidFill>
                    <a:srgbClr val="FF0000"/>
                  </a:solidFill>
                </a:endParaRPr>
              </a:p>
            </p:txBody>
          </p:sp>
        </mc:Choice>
        <mc:Fallback xmlns="">
          <p:sp>
            <p:nvSpPr>
              <p:cNvPr id="67" name="TextBox 66"/>
              <p:cNvSpPr txBox="1">
                <a:spLocks noRot="1" noChangeAspect="1" noMove="1" noResize="1" noEditPoints="1" noAdjustHandles="1" noChangeArrowheads="1" noChangeShapeType="1" noTextEdit="1"/>
              </p:cNvSpPr>
              <p:nvPr/>
            </p:nvSpPr>
            <p:spPr>
              <a:xfrm>
                <a:off x="7239000" y="1676400"/>
                <a:ext cx="914400" cy="459869"/>
              </a:xfrm>
              <a:prstGeom prst="rect">
                <a:avLst/>
              </a:prstGeom>
              <a:blipFill rotWithShape="1">
                <a:blip r:embed="rId15"/>
                <a:stretch>
                  <a:fillRect b="-2667"/>
                </a:stretch>
              </a:blipFill>
            </p:spPr>
            <p:txBody>
              <a:bodyPr/>
              <a:lstStyle/>
              <a:p>
                <a:r>
                  <a:rPr lang="en-GB">
                    <a:noFill/>
                  </a:rPr>
                  <a:t> </a:t>
                </a:r>
              </a:p>
            </p:txBody>
          </p:sp>
        </mc:Fallback>
      </mc:AlternateContent>
      <p:sp>
        <p:nvSpPr>
          <p:cNvPr id="68" name="TextBox 67"/>
          <p:cNvSpPr txBox="1"/>
          <p:nvPr/>
        </p:nvSpPr>
        <p:spPr>
          <a:xfrm>
            <a:off x="5791200" y="4495800"/>
            <a:ext cx="1807191" cy="523220"/>
          </a:xfrm>
          <a:prstGeom prst="rect">
            <a:avLst/>
          </a:prstGeom>
          <a:noFill/>
        </p:spPr>
        <p:txBody>
          <a:bodyPr wrap="square" rtlCol="0">
            <a:spAutoFit/>
          </a:bodyPr>
          <a:lstStyle/>
          <a:p>
            <a:pPr algn="ctr"/>
            <a:r>
              <a:rPr lang="en-GB" sz="1400" dirty="0">
                <a:solidFill>
                  <a:srgbClr val="FF0000"/>
                </a:solidFill>
                <a:latin typeface="Comic Sans MS" pitchFamily="66" charset="0"/>
              </a:rPr>
              <a:t>Calculate the part in the bracket</a:t>
            </a:r>
            <a:endParaRPr lang="en-GB" sz="1400" b="1" dirty="0">
              <a:solidFill>
                <a:srgbClr val="FF0000"/>
              </a:solidFill>
              <a:latin typeface="Comic Sans MS" pitchFamily="66" charset="0"/>
            </a:endParaRPr>
          </a:p>
        </p:txBody>
      </p:sp>
      <p:sp>
        <p:nvSpPr>
          <p:cNvPr id="69" name="TextBox 68"/>
          <p:cNvSpPr txBox="1"/>
          <p:nvPr/>
        </p:nvSpPr>
        <p:spPr>
          <a:xfrm>
            <a:off x="5562600" y="5257800"/>
            <a:ext cx="1143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Calculate v</a:t>
            </a:r>
            <a:endParaRPr lang="en-GB" sz="1400" b="1"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56" name="TextBox 55"/>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56" name="TextBox 55"/>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0" name="TextBox 59"/>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60" name="TextBox 59"/>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6" name="TextBox 65"/>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66" name="TextBox 65"/>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0" name="TextBox 69"/>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70" name="TextBox 69"/>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1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1" name="TextBox 70"/>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71" name="TextBox 70"/>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20"/>
                <a:stretch>
                  <a:fillRect b="-3846"/>
                </a:stretch>
              </a:blipFill>
            </p:spPr>
            <p:txBody>
              <a:bodyPr/>
              <a:lstStyle/>
              <a:p>
                <a:r>
                  <a:rPr lang="en-GB">
                    <a:noFill/>
                  </a:rPr>
                  <a:t> </a:t>
                </a:r>
              </a:p>
            </p:txBody>
          </p:sp>
        </mc:Fallback>
      </mc:AlternateContent>
      <p:sp>
        <p:nvSpPr>
          <p:cNvPr id="72" name="TextBox 71"/>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21"/>
              </a:rPr>
              <a:t>Applet for collision demonstrations</a:t>
            </a:r>
            <a:endParaRPr lang="en-GB" sz="1400" dirty="0">
              <a:latin typeface="Comic Sans MS" pitchFamily="66" charset="0"/>
            </a:endParaRPr>
          </a:p>
        </p:txBody>
      </p:sp>
      <p:sp>
        <p:nvSpPr>
          <p:cNvPr id="73"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3569524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linds(horizontal)">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blinds(horizontal)">
                                      <p:cBhvr>
                                        <p:cTn id="12" dur="500"/>
                                        <p:tgtEl>
                                          <p:spTgt spid="3">
                                            <p:txEl>
                                              <p:pRg st="6" end="6"/>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blinds(horizontal)">
                                      <p:cBhvr>
                                        <p:cTn id="15" dur="500"/>
                                        <p:tgtEl>
                                          <p:spTgt spid="3">
                                            <p:txEl>
                                              <p:pRg st="7" end="7"/>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41"/>
                                        </p:tgtEl>
                                        <p:attrNameLst>
                                          <p:attrName>style.visibility</p:attrName>
                                        </p:attrNameLst>
                                      </p:cBhvr>
                                      <p:to>
                                        <p:strVal val="visible"/>
                                      </p:to>
                                    </p:set>
                                    <p:animEffect transition="in" filter="blinds(horizontal)">
                                      <p:cBhvr>
                                        <p:cTn id="20" dur="500"/>
                                        <p:tgtEl>
                                          <p:spTgt spid="41"/>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57"/>
                                        </p:tgtEl>
                                        <p:attrNameLst>
                                          <p:attrName>style.visibility</p:attrName>
                                        </p:attrNameLst>
                                      </p:cBhvr>
                                      <p:to>
                                        <p:strVal val="visible"/>
                                      </p:to>
                                    </p:set>
                                    <p:animEffect transition="in" filter="blinds(horizontal)">
                                      <p:cBhvr>
                                        <p:cTn id="25" dur="500"/>
                                        <p:tgtEl>
                                          <p:spTgt spid="57"/>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62"/>
                                        </p:tgtEl>
                                        <p:attrNameLst>
                                          <p:attrName>style.visibility</p:attrName>
                                        </p:attrNameLst>
                                      </p:cBhvr>
                                      <p:to>
                                        <p:strVal val="visible"/>
                                      </p:to>
                                    </p:set>
                                    <p:animEffect transition="in" filter="blinds(horizontal)">
                                      <p:cBhvr>
                                        <p:cTn id="30" dur="500"/>
                                        <p:tgtEl>
                                          <p:spTgt spid="62"/>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63"/>
                                        </p:tgtEl>
                                        <p:attrNameLst>
                                          <p:attrName>style.visibility</p:attrName>
                                        </p:attrNameLst>
                                      </p:cBhvr>
                                      <p:to>
                                        <p:strVal val="visible"/>
                                      </p:to>
                                    </p:set>
                                    <p:animEffect transition="in" filter="blinds(horizontal)">
                                      <p:cBhvr>
                                        <p:cTn id="35" dur="500"/>
                                        <p:tgtEl>
                                          <p:spTgt spid="63"/>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58"/>
                                        </p:tgtEl>
                                        <p:attrNameLst>
                                          <p:attrName>style.visibility</p:attrName>
                                        </p:attrNameLst>
                                      </p:cBhvr>
                                      <p:to>
                                        <p:strVal val="visible"/>
                                      </p:to>
                                    </p:set>
                                    <p:animEffect transition="in" filter="blinds(horizontal)">
                                      <p:cBhvr>
                                        <p:cTn id="40" dur="500"/>
                                        <p:tgtEl>
                                          <p:spTgt spid="58"/>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64"/>
                                        </p:tgtEl>
                                        <p:attrNameLst>
                                          <p:attrName>style.visibility</p:attrName>
                                        </p:attrNameLst>
                                      </p:cBhvr>
                                      <p:to>
                                        <p:strVal val="visible"/>
                                      </p:to>
                                    </p:set>
                                    <p:animEffect transition="in" filter="blinds(horizontal)">
                                      <p:cBhvr>
                                        <p:cTn id="45" dur="500"/>
                                        <p:tgtEl>
                                          <p:spTgt spid="64"/>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68"/>
                                        </p:tgtEl>
                                        <p:attrNameLst>
                                          <p:attrName>style.visibility</p:attrName>
                                        </p:attrNameLst>
                                      </p:cBhvr>
                                      <p:to>
                                        <p:strVal val="visible"/>
                                      </p:to>
                                    </p:set>
                                    <p:animEffect transition="in" filter="blinds(horizontal)">
                                      <p:cBhvr>
                                        <p:cTn id="50" dur="500"/>
                                        <p:tgtEl>
                                          <p:spTgt spid="68"/>
                                        </p:tgtEl>
                                      </p:cBhvr>
                                    </p:animEffect>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grpId="0" nodeType="clickEffect">
                                  <p:stCondLst>
                                    <p:cond delay="0"/>
                                  </p:stCondLst>
                                  <p:childTnLst>
                                    <p:set>
                                      <p:cBhvr>
                                        <p:cTn id="54" dur="1" fill="hold">
                                          <p:stCondLst>
                                            <p:cond delay="0"/>
                                          </p:stCondLst>
                                        </p:cTn>
                                        <p:tgtEl>
                                          <p:spTgt spid="59"/>
                                        </p:tgtEl>
                                        <p:attrNameLst>
                                          <p:attrName>style.visibility</p:attrName>
                                        </p:attrNameLst>
                                      </p:cBhvr>
                                      <p:to>
                                        <p:strVal val="visible"/>
                                      </p:to>
                                    </p:set>
                                    <p:animEffect transition="in" filter="blinds(horizontal)">
                                      <p:cBhvr>
                                        <p:cTn id="55" dur="500"/>
                                        <p:tgtEl>
                                          <p:spTgt spid="59"/>
                                        </p:tgtEl>
                                      </p:cBhvr>
                                    </p:animEffect>
                                  </p:childTnLst>
                                </p:cTn>
                              </p:par>
                            </p:childTnLst>
                          </p:cTn>
                        </p:par>
                      </p:childTnLst>
                    </p:cTn>
                  </p:par>
                  <p:par>
                    <p:cTn id="56" fill="hold">
                      <p:stCondLst>
                        <p:cond delay="indefinite"/>
                      </p:stCondLst>
                      <p:childTnLst>
                        <p:par>
                          <p:cTn id="57" fill="hold">
                            <p:stCondLst>
                              <p:cond delay="0"/>
                            </p:stCondLst>
                            <p:childTnLst>
                              <p:par>
                                <p:cTn id="58" presetID="3" presetClass="entr" presetSubtype="10" fill="hold" grpId="0" nodeType="clickEffect">
                                  <p:stCondLst>
                                    <p:cond delay="0"/>
                                  </p:stCondLst>
                                  <p:childTnLst>
                                    <p:set>
                                      <p:cBhvr>
                                        <p:cTn id="59" dur="1" fill="hold">
                                          <p:stCondLst>
                                            <p:cond delay="0"/>
                                          </p:stCondLst>
                                        </p:cTn>
                                        <p:tgtEl>
                                          <p:spTgt spid="65"/>
                                        </p:tgtEl>
                                        <p:attrNameLst>
                                          <p:attrName>style.visibility</p:attrName>
                                        </p:attrNameLst>
                                      </p:cBhvr>
                                      <p:to>
                                        <p:strVal val="visible"/>
                                      </p:to>
                                    </p:set>
                                    <p:animEffect transition="in" filter="blinds(horizontal)">
                                      <p:cBhvr>
                                        <p:cTn id="60" dur="500"/>
                                        <p:tgtEl>
                                          <p:spTgt spid="65"/>
                                        </p:tgtEl>
                                      </p:cBhvr>
                                    </p:animEffect>
                                  </p:childTnLst>
                                </p:cTn>
                              </p:par>
                            </p:childTnLst>
                          </p:cTn>
                        </p:par>
                      </p:childTnLst>
                    </p:cTn>
                  </p:par>
                  <p:par>
                    <p:cTn id="61" fill="hold">
                      <p:stCondLst>
                        <p:cond delay="indefinite"/>
                      </p:stCondLst>
                      <p:childTnLst>
                        <p:par>
                          <p:cTn id="62" fill="hold">
                            <p:stCondLst>
                              <p:cond delay="0"/>
                            </p:stCondLst>
                            <p:childTnLst>
                              <p:par>
                                <p:cTn id="63" presetID="3" presetClass="entr" presetSubtype="10" fill="hold" grpId="0" nodeType="clickEffect">
                                  <p:stCondLst>
                                    <p:cond delay="0"/>
                                  </p:stCondLst>
                                  <p:childTnLst>
                                    <p:set>
                                      <p:cBhvr>
                                        <p:cTn id="64" dur="1" fill="hold">
                                          <p:stCondLst>
                                            <p:cond delay="0"/>
                                          </p:stCondLst>
                                        </p:cTn>
                                        <p:tgtEl>
                                          <p:spTgt spid="69"/>
                                        </p:tgtEl>
                                        <p:attrNameLst>
                                          <p:attrName>style.visibility</p:attrName>
                                        </p:attrNameLst>
                                      </p:cBhvr>
                                      <p:to>
                                        <p:strVal val="visible"/>
                                      </p:to>
                                    </p:set>
                                    <p:animEffect transition="in" filter="blinds(horizontal)">
                                      <p:cBhvr>
                                        <p:cTn id="65" dur="500"/>
                                        <p:tgtEl>
                                          <p:spTgt spid="69"/>
                                        </p:tgtEl>
                                      </p:cBhvr>
                                    </p:animEffect>
                                  </p:childTnLst>
                                </p:cTn>
                              </p:par>
                            </p:childTnLst>
                          </p:cTn>
                        </p:par>
                      </p:childTnLst>
                    </p:cTn>
                  </p:par>
                  <p:par>
                    <p:cTn id="66" fill="hold">
                      <p:stCondLst>
                        <p:cond delay="indefinite"/>
                      </p:stCondLst>
                      <p:childTnLst>
                        <p:par>
                          <p:cTn id="67" fill="hold">
                            <p:stCondLst>
                              <p:cond delay="0"/>
                            </p:stCondLst>
                            <p:childTnLst>
                              <p:par>
                                <p:cTn id="68" presetID="3" presetClass="entr" presetSubtype="10" fill="hold" grpId="0" nodeType="clickEffect">
                                  <p:stCondLst>
                                    <p:cond delay="0"/>
                                  </p:stCondLst>
                                  <p:childTnLst>
                                    <p:set>
                                      <p:cBhvr>
                                        <p:cTn id="69" dur="1" fill="hold">
                                          <p:stCondLst>
                                            <p:cond delay="0"/>
                                          </p:stCondLst>
                                        </p:cTn>
                                        <p:tgtEl>
                                          <p:spTgt spid="61"/>
                                        </p:tgtEl>
                                        <p:attrNameLst>
                                          <p:attrName>style.visibility</p:attrName>
                                        </p:attrNameLst>
                                      </p:cBhvr>
                                      <p:to>
                                        <p:strVal val="visible"/>
                                      </p:to>
                                    </p:set>
                                    <p:animEffect transition="in" filter="blinds(horizontal)">
                                      <p:cBhvr>
                                        <p:cTn id="70" dur="500"/>
                                        <p:tgtEl>
                                          <p:spTgt spid="61"/>
                                        </p:tgtEl>
                                      </p:cBhvr>
                                    </p:animEffect>
                                  </p:childTnLst>
                                </p:cTn>
                              </p:par>
                            </p:childTnLst>
                          </p:cTn>
                        </p:par>
                      </p:childTnLst>
                    </p:cTn>
                  </p:par>
                  <p:par>
                    <p:cTn id="71" fill="hold">
                      <p:stCondLst>
                        <p:cond delay="indefinite"/>
                      </p:stCondLst>
                      <p:childTnLst>
                        <p:par>
                          <p:cTn id="72" fill="hold">
                            <p:stCondLst>
                              <p:cond delay="0"/>
                            </p:stCondLst>
                            <p:childTnLst>
                              <p:par>
                                <p:cTn id="73" presetID="3" presetClass="exit" presetSubtype="10" fill="hold" grpId="0" nodeType="clickEffect">
                                  <p:stCondLst>
                                    <p:cond delay="0"/>
                                  </p:stCondLst>
                                  <p:childTnLst>
                                    <p:animEffect transition="out" filter="blinds(horizontal)">
                                      <p:cBhvr>
                                        <p:cTn id="74" dur="500"/>
                                        <p:tgtEl>
                                          <p:spTgt spid="92"/>
                                        </p:tgtEl>
                                      </p:cBhvr>
                                    </p:animEffect>
                                    <p:set>
                                      <p:cBhvr>
                                        <p:cTn id="75" dur="1" fill="hold">
                                          <p:stCondLst>
                                            <p:cond delay="499"/>
                                          </p:stCondLst>
                                        </p:cTn>
                                        <p:tgtEl>
                                          <p:spTgt spid="92"/>
                                        </p:tgtEl>
                                        <p:attrNameLst>
                                          <p:attrName>style.visibility</p:attrName>
                                        </p:attrNameLst>
                                      </p:cBhvr>
                                      <p:to>
                                        <p:strVal val="hidden"/>
                                      </p:to>
                                    </p:set>
                                  </p:childTnLst>
                                </p:cTn>
                              </p:par>
                            </p:childTnLst>
                          </p:cTn>
                        </p:par>
                      </p:childTnLst>
                    </p:cTn>
                  </p:par>
                  <p:par>
                    <p:cTn id="76" fill="hold">
                      <p:stCondLst>
                        <p:cond delay="indefinite"/>
                      </p:stCondLst>
                      <p:childTnLst>
                        <p:par>
                          <p:cTn id="77" fill="hold">
                            <p:stCondLst>
                              <p:cond delay="0"/>
                            </p:stCondLst>
                            <p:childTnLst>
                              <p:par>
                                <p:cTn id="78" presetID="3" presetClass="entr" presetSubtype="10" fill="hold" grpId="0" nodeType="clickEffect">
                                  <p:stCondLst>
                                    <p:cond delay="0"/>
                                  </p:stCondLst>
                                  <p:childTnLst>
                                    <p:set>
                                      <p:cBhvr>
                                        <p:cTn id="79" dur="1" fill="hold">
                                          <p:stCondLst>
                                            <p:cond delay="0"/>
                                          </p:stCondLst>
                                        </p:cTn>
                                        <p:tgtEl>
                                          <p:spTgt spid="67"/>
                                        </p:tgtEl>
                                        <p:attrNameLst>
                                          <p:attrName>style.visibility</p:attrName>
                                        </p:attrNameLst>
                                      </p:cBhvr>
                                      <p:to>
                                        <p:strVal val="visible"/>
                                      </p:to>
                                    </p:set>
                                    <p:animEffect transition="in" filter="blinds(horizontal)">
                                      <p:cBhvr>
                                        <p:cTn id="80" dur="500"/>
                                        <p:tgtEl>
                                          <p:spTgt spid="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 grpId="0"/>
      <p:bldP spid="41" grpId="0"/>
      <p:bldP spid="57" grpId="0"/>
      <p:bldP spid="58" grpId="0"/>
      <p:bldP spid="59" grpId="0"/>
      <p:bldP spid="61" grpId="0"/>
      <p:bldP spid="62" grpId="0" animBg="1"/>
      <p:bldP spid="63" grpId="0"/>
      <p:bldP spid="64" grpId="0" animBg="1"/>
      <p:bldP spid="65" grpId="0" animBg="1"/>
      <p:bldP spid="67" grpId="0"/>
      <p:bldP spid="68" grpId="0"/>
      <p:bldP spid="69"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020" y="1600200"/>
            <a:ext cx="3788979" cy="5257800"/>
          </a:xfrm>
        </p:spPr>
        <p:txBody>
          <a:bodyPr>
            <a:normAutofit fontScale="92500" lnSpcReduction="10000"/>
          </a:bodyPr>
          <a:lstStyle/>
          <a:p>
            <a:pPr marL="0" indent="0" algn="ctr">
              <a:buNone/>
            </a:pPr>
            <a:r>
              <a:rPr lang="en-GB" sz="1400" b="1" dirty="0">
                <a:latin typeface="Comic Sans MS" pitchFamily="66" charset="0"/>
              </a:rPr>
              <a:t>You can solve problems relating to successive impacts involving three particles, or two particles and a smooth plane surface by considering each collision separately. You can also solve problems relating to successive bounces on a horizontal plane.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A uniform smooth sphere P of mass 3m is moving in a straight line with speed u on a smooth horizontal table. Another uniform smooth sphere Q of mass m and having the same radius as P, is moving with speed 2u in the opposite direction of P. P and Q collide directly, and their speeds after the collision are v and w respectively. The coefficient of restitution between P and Q is e.</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Following the collision with P, the sphere Q then collides with and rebounds from a vertical wall. The coefficient of restitution between Q and the wall is e’</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c) Given that e = </a:t>
            </a:r>
            <a:r>
              <a:rPr lang="en-GB" sz="1400" baseline="30000" dirty="0">
                <a:latin typeface="Comic Sans MS" pitchFamily="66" charset="0"/>
              </a:rPr>
              <a:t>5</a:t>
            </a:r>
            <a:r>
              <a:rPr lang="en-GB" sz="1400" dirty="0">
                <a:latin typeface="Comic Sans MS" pitchFamily="66" charset="0"/>
              </a:rPr>
              <a:t>/</a:t>
            </a:r>
            <a:r>
              <a:rPr lang="en-GB" sz="1400" baseline="-25000" dirty="0">
                <a:latin typeface="Comic Sans MS" pitchFamily="66" charset="0"/>
              </a:rPr>
              <a:t>9</a:t>
            </a:r>
            <a:r>
              <a:rPr lang="en-GB" sz="1400" dirty="0">
                <a:latin typeface="Comic Sans MS" pitchFamily="66" charset="0"/>
              </a:rPr>
              <a:t> and that P and Q collide again in the subsequent motion, show that</a:t>
            </a:r>
          </a:p>
          <a:p>
            <a:pPr marL="0" indent="0" algn="ctr">
              <a:buNone/>
            </a:pPr>
            <a:r>
              <a:rPr lang="en-GB" sz="1400" dirty="0">
                <a:latin typeface="Comic Sans MS" pitchFamily="66" charset="0"/>
              </a:rPr>
              <a:t>e’ &gt; </a:t>
            </a:r>
            <a:r>
              <a:rPr lang="en-GB" sz="1400" baseline="30000" dirty="0">
                <a:latin typeface="Comic Sans MS" pitchFamily="66" charset="0"/>
              </a:rPr>
              <a:t>1</a:t>
            </a:r>
            <a:r>
              <a:rPr lang="en-GB" sz="1400" dirty="0">
                <a:latin typeface="Comic Sans MS" pitchFamily="66" charset="0"/>
              </a:rPr>
              <a:t>/</a:t>
            </a:r>
            <a:r>
              <a:rPr lang="en-GB" sz="1400" baseline="-25000" dirty="0">
                <a:latin typeface="Comic Sans MS" pitchFamily="66" charset="0"/>
              </a:rPr>
              <a:t>9</a:t>
            </a:r>
          </a:p>
        </p:txBody>
      </p:sp>
      <p:sp>
        <p:nvSpPr>
          <p:cNvPr id="4" name="TextBox 3"/>
          <p:cNvSpPr txBox="1"/>
          <p:nvPr/>
        </p:nvSpPr>
        <p:spPr>
          <a:xfrm>
            <a:off x="8695641" y="6519446"/>
            <a:ext cx="457176" cy="338554"/>
          </a:xfrm>
          <a:prstGeom prst="rect">
            <a:avLst/>
          </a:prstGeom>
          <a:noFill/>
        </p:spPr>
        <p:txBody>
          <a:bodyPr wrap="none" rtlCol="0">
            <a:spAutoFit/>
          </a:bodyPr>
          <a:lstStyle/>
          <a:p>
            <a:pPr algn="ctr"/>
            <a:r>
              <a:rPr lang="en-GB" sz="1600" dirty="0">
                <a:latin typeface="Comic Sans MS" pitchFamily="66" charset="0"/>
              </a:rPr>
              <a:t>4D</a:t>
            </a:r>
          </a:p>
        </p:txBody>
      </p:sp>
      <p:cxnSp>
        <p:nvCxnSpPr>
          <p:cNvPr id="11" name="Straight Connector 10"/>
          <p:cNvCxnSpPr/>
          <p:nvPr/>
        </p:nvCxnSpPr>
        <p:spPr>
          <a:xfrm>
            <a:off x="3962400" y="16002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962400" y="19050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962400" y="1600200"/>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14" name="TextBox 13"/>
          <p:cNvSpPr txBox="1"/>
          <p:nvPr/>
        </p:nvSpPr>
        <p:spPr>
          <a:xfrm>
            <a:off x="5486400" y="1600200"/>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15" name="Straight Connector 14"/>
          <p:cNvCxnSpPr/>
          <p:nvPr/>
        </p:nvCxnSpPr>
        <p:spPr>
          <a:xfrm>
            <a:off x="5486400" y="16002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010400" y="16002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486400" y="16002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962400" y="16002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41910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49530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57150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477000"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3" name="Straight Arrow Connector 22"/>
          <p:cNvCxnSpPr/>
          <p:nvPr/>
        </p:nvCxnSpPr>
        <p:spPr>
          <a:xfrm>
            <a:off x="41148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199015" y="1905000"/>
            <a:ext cx="277640" cy="307777"/>
          </a:xfrm>
          <a:prstGeom prst="rect">
            <a:avLst/>
          </a:prstGeom>
          <a:noFill/>
        </p:spPr>
        <p:txBody>
          <a:bodyPr wrap="none" rtlCol="0">
            <a:spAutoFit/>
          </a:bodyPr>
          <a:lstStyle/>
          <a:p>
            <a:pPr algn="ctr"/>
            <a:r>
              <a:rPr lang="en-GB" sz="1400" dirty="0">
                <a:latin typeface="Comic Sans MS" pitchFamily="66" charset="0"/>
              </a:rPr>
              <a:t>u</a:t>
            </a:r>
          </a:p>
        </p:txBody>
      </p:sp>
      <p:cxnSp>
        <p:nvCxnSpPr>
          <p:cNvPr id="25" name="Straight Arrow Connector 24"/>
          <p:cNvCxnSpPr/>
          <p:nvPr/>
        </p:nvCxnSpPr>
        <p:spPr>
          <a:xfrm>
            <a:off x="64008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6469786" y="1905000"/>
            <a:ext cx="308098" cy="307777"/>
          </a:xfrm>
          <a:prstGeom prst="rect">
            <a:avLst/>
          </a:prstGeom>
          <a:noFill/>
        </p:spPr>
        <p:txBody>
          <a:bodyPr wrap="none" rtlCol="0">
            <a:spAutoFit/>
          </a:bodyPr>
          <a:lstStyle/>
          <a:p>
            <a:pPr algn="ctr"/>
            <a:r>
              <a:rPr lang="en-GB" sz="1400" dirty="0">
                <a:latin typeface="Comic Sans MS" pitchFamily="66" charset="0"/>
              </a:rPr>
              <a:t>w</a:t>
            </a:r>
            <a:endParaRPr lang="en-GB" sz="1400" baseline="-25000" dirty="0">
              <a:latin typeface="Comic Sans MS" pitchFamily="66" charset="0"/>
            </a:endParaRPr>
          </a:p>
        </p:txBody>
      </p:sp>
      <p:cxnSp>
        <p:nvCxnSpPr>
          <p:cNvPr id="27" name="Straight Connector 26"/>
          <p:cNvCxnSpPr/>
          <p:nvPr/>
        </p:nvCxnSpPr>
        <p:spPr>
          <a:xfrm>
            <a:off x="3962400" y="28956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114800" y="2286000"/>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29" name="TextBox 28"/>
          <p:cNvSpPr txBox="1"/>
          <p:nvPr/>
        </p:nvSpPr>
        <p:spPr>
          <a:xfrm>
            <a:off x="5638800" y="2286000"/>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30" name="TextBox 29"/>
          <p:cNvSpPr txBox="1"/>
          <p:nvPr/>
        </p:nvSpPr>
        <p:spPr>
          <a:xfrm>
            <a:off x="4876800" y="2286000"/>
            <a:ext cx="457200" cy="307777"/>
          </a:xfrm>
          <a:prstGeom prst="rect">
            <a:avLst/>
          </a:prstGeom>
          <a:noFill/>
        </p:spPr>
        <p:txBody>
          <a:bodyPr wrap="square" rtlCol="0">
            <a:spAutoFit/>
          </a:bodyPr>
          <a:lstStyle/>
          <a:p>
            <a:pPr algn="ctr"/>
            <a:r>
              <a:rPr lang="en-GB" sz="1400" dirty="0">
                <a:latin typeface="Comic Sans MS" pitchFamily="66" charset="0"/>
              </a:rPr>
              <a:t>Q</a:t>
            </a:r>
          </a:p>
        </p:txBody>
      </p:sp>
      <p:sp>
        <p:nvSpPr>
          <p:cNvPr id="31" name="TextBox 30"/>
          <p:cNvSpPr txBox="1"/>
          <p:nvPr/>
        </p:nvSpPr>
        <p:spPr>
          <a:xfrm>
            <a:off x="6400800" y="2286000"/>
            <a:ext cx="457200" cy="307777"/>
          </a:xfrm>
          <a:prstGeom prst="rect">
            <a:avLst/>
          </a:prstGeom>
          <a:noFill/>
        </p:spPr>
        <p:txBody>
          <a:bodyPr wrap="square" rtlCol="0">
            <a:spAutoFit/>
          </a:bodyPr>
          <a:lstStyle/>
          <a:p>
            <a:pPr algn="ctr"/>
            <a:r>
              <a:rPr lang="en-GB" sz="1400" dirty="0">
                <a:latin typeface="Comic Sans MS" pitchFamily="66" charset="0"/>
              </a:rPr>
              <a:t>Q</a:t>
            </a:r>
          </a:p>
        </p:txBody>
      </p:sp>
      <p:cxnSp>
        <p:nvCxnSpPr>
          <p:cNvPr id="32" name="Straight Arrow Connector 31"/>
          <p:cNvCxnSpPr/>
          <p:nvPr/>
        </p:nvCxnSpPr>
        <p:spPr>
          <a:xfrm flipH="1">
            <a:off x="48768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4906513" y="1905000"/>
            <a:ext cx="386644" cy="307777"/>
          </a:xfrm>
          <a:prstGeom prst="rect">
            <a:avLst/>
          </a:prstGeom>
          <a:noFill/>
        </p:spPr>
        <p:txBody>
          <a:bodyPr wrap="none" rtlCol="0">
            <a:spAutoFit/>
          </a:bodyPr>
          <a:lstStyle/>
          <a:p>
            <a:pPr algn="ctr"/>
            <a:r>
              <a:rPr lang="en-GB" sz="1400" dirty="0">
                <a:latin typeface="Comic Sans MS" pitchFamily="66" charset="0"/>
              </a:rPr>
              <a:t>2u</a:t>
            </a:r>
          </a:p>
        </p:txBody>
      </p:sp>
      <p:cxnSp>
        <p:nvCxnSpPr>
          <p:cNvPr id="34" name="Straight Arrow Connector 33"/>
          <p:cNvCxnSpPr/>
          <p:nvPr/>
        </p:nvCxnSpPr>
        <p:spPr>
          <a:xfrm>
            <a:off x="56388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5723816" y="1905000"/>
            <a:ext cx="276038" cy="307777"/>
          </a:xfrm>
          <a:prstGeom prst="rect">
            <a:avLst/>
          </a:prstGeom>
          <a:noFill/>
        </p:spPr>
        <p:txBody>
          <a:bodyPr wrap="none" rtlCol="0">
            <a:spAutoFit/>
          </a:bodyPr>
          <a:lstStyle/>
          <a:p>
            <a:pPr algn="ctr"/>
            <a:r>
              <a:rPr lang="en-GB" sz="1400" dirty="0">
                <a:latin typeface="Comic Sans MS" pitchFamily="66" charset="0"/>
              </a:rPr>
              <a:t>v</a:t>
            </a:r>
            <a:endParaRPr lang="en-GB" sz="1400" baseline="-25000" dirty="0">
              <a:latin typeface="Comic Sans MS" pitchFamily="66" charset="0"/>
            </a:endParaRPr>
          </a:p>
        </p:txBody>
      </p:sp>
      <p:sp>
        <p:nvSpPr>
          <p:cNvPr id="36" name="TextBox 35"/>
          <p:cNvSpPr txBox="1"/>
          <p:nvPr/>
        </p:nvSpPr>
        <p:spPr>
          <a:xfrm>
            <a:off x="4125162" y="2590800"/>
            <a:ext cx="433132" cy="307777"/>
          </a:xfrm>
          <a:prstGeom prst="rect">
            <a:avLst/>
          </a:prstGeom>
          <a:noFill/>
        </p:spPr>
        <p:txBody>
          <a:bodyPr wrap="none" rtlCol="0">
            <a:spAutoFit/>
          </a:bodyPr>
          <a:lstStyle/>
          <a:p>
            <a:pPr algn="ctr"/>
            <a:r>
              <a:rPr lang="en-GB" sz="1400" dirty="0">
                <a:latin typeface="Comic Sans MS" pitchFamily="66" charset="0"/>
              </a:rPr>
              <a:t>3m</a:t>
            </a:r>
          </a:p>
        </p:txBody>
      </p:sp>
      <p:sp>
        <p:nvSpPr>
          <p:cNvPr id="37" name="TextBox 36"/>
          <p:cNvSpPr txBox="1"/>
          <p:nvPr/>
        </p:nvSpPr>
        <p:spPr>
          <a:xfrm>
            <a:off x="5649162" y="2590800"/>
            <a:ext cx="433132" cy="307777"/>
          </a:xfrm>
          <a:prstGeom prst="rect">
            <a:avLst/>
          </a:prstGeom>
          <a:noFill/>
        </p:spPr>
        <p:txBody>
          <a:bodyPr wrap="none" rtlCol="0">
            <a:spAutoFit/>
          </a:bodyPr>
          <a:lstStyle/>
          <a:p>
            <a:pPr algn="ctr"/>
            <a:r>
              <a:rPr lang="en-GB" sz="1400" dirty="0">
                <a:latin typeface="Comic Sans MS" pitchFamily="66" charset="0"/>
              </a:rPr>
              <a:t>3m</a:t>
            </a:r>
          </a:p>
        </p:txBody>
      </p:sp>
      <p:sp>
        <p:nvSpPr>
          <p:cNvPr id="38" name="TextBox 37"/>
          <p:cNvSpPr txBox="1"/>
          <p:nvPr/>
        </p:nvSpPr>
        <p:spPr>
          <a:xfrm>
            <a:off x="4941664" y="2590800"/>
            <a:ext cx="324128" cy="307777"/>
          </a:xfrm>
          <a:prstGeom prst="rect">
            <a:avLst/>
          </a:prstGeom>
          <a:noFill/>
        </p:spPr>
        <p:txBody>
          <a:bodyPr wrap="none" rtlCol="0">
            <a:spAutoFit/>
          </a:bodyPr>
          <a:lstStyle/>
          <a:p>
            <a:pPr algn="ctr"/>
            <a:r>
              <a:rPr lang="en-GB" sz="1400" dirty="0">
                <a:latin typeface="Comic Sans MS" pitchFamily="66" charset="0"/>
              </a:rPr>
              <a:t>m</a:t>
            </a:r>
          </a:p>
        </p:txBody>
      </p:sp>
      <p:sp>
        <p:nvSpPr>
          <p:cNvPr id="39" name="TextBox 38"/>
          <p:cNvSpPr txBox="1"/>
          <p:nvPr/>
        </p:nvSpPr>
        <p:spPr>
          <a:xfrm>
            <a:off x="6465664" y="2590800"/>
            <a:ext cx="324128" cy="307777"/>
          </a:xfrm>
          <a:prstGeom prst="rect">
            <a:avLst/>
          </a:prstGeom>
          <a:noFill/>
        </p:spPr>
        <p:txBody>
          <a:bodyPr wrap="none" rtlCol="0">
            <a:spAutoFit/>
          </a:bodyPr>
          <a:lstStyle/>
          <a:p>
            <a:pPr algn="ctr"/>
            <a:r>
              <a:rPr lang="en-GB" sz="1400" dirty="0">
                <a:latin typeface="Comic Sans MS" pitchFamily="66" charset="0"/>
              </a:rPr>
              <a:t>m</a:t>
            </a:r>
          </a:p>
        </p:txBody>
      </p:sp>
      <mc:AlternateContent xmlns:mc="http://schemas.openxmlformats.org/markup-compatibility/2006" xmlns:a14="http://schemas.microsoft.com/office/drawing/2010/main">
        <mc:Choice Requires="a14">
          <p:sp>
            <p:nvSpPr>
              <p:cNvPr id="106" name="TextBox 105"/>
              <p:cNvSpPr txBox="1"/>
              <p:nvPr/>
            </p:nvSpPr>
            <p:spPr>
              <a:xfrm>
                <a:off x="7239000" y="2209800"/>
                <a:ext cx="1602233" cy="51597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1" i="1" smtClean="0">
                          <a:solidFill>
                            <a:srgbClr val="FF0000"/>
                          </a:solidFill>
                          <a:latin typeface="Cambria Math"/>
                        </a:rPr>
                        <m:t>𝒘</m:t>
                      </m:r>
                      <m:r>
                        <a:rPr lang="en-GB" sz="1600" b="1" i="1" smtClean="0">
                          <a:solidFill>
                            <a:srgbClr val="FF0000"/>
                          </a:solidFill>
                          <a:latin typeface="Cambria Math"/>
                        </a:rPr>
                        <m:t>=</m:t>
                      </m:r>
                      <m:f>
                        <m:fPr>
                          <m:ctrlPr>
                            <a:rPr lang="en-GB" sz="1600" b="1" i="1">
                              <a:solidFill>
                                <a:srgbClr val="FF0000"/>
                              </a:solidFill>
                              <a:latin typeface="Cambria Math" panose="02040503050406030204" pitchFamily="18" charset="0"/>
                            </a:rPr>
                          </m:ctrlPr>
                        </m:fPr>
                        <m:num>
                          <m:r>
                            <a:rPr lang="en-GB" sz="1600" b="1" i="1">
                              <a:solidFill>
                                <a:srgbClr val="FF0000"/>
                              </a:solidFill>
                              <a:latin typeface="Cambria Math"/>
                            </a:rPr>
                            <m:t>𝒖</m:t>
                          </m:r>
                        </m:num>
                        <m:den>
                          <m:r>
                            <a:rPr lang="en-GB" sz="1600" b="1" i="1">
                              <a:solidFill>
                                <a:srgbClr val="FF0000"/>
                              </a:solidFill>
                              <a:latin typeface="Cambria Math"/>
                            </a:rPr>
                            <m:t>𝟒</m:t>
                          </m:r>
                        </m:den>
                      </m:f>
                      <m:r>
                        <a:rPr lang="en-GB" sz="1600" b="1" i="1">
                          <a:solidFill>
                            <a:srgbClr val="FF0000"/>
                          </a:solidFill>
                          <a:latin typeface="Cambria Math"/>
                        </a:rPr>
                        <m:t>(</m:t>
                      </m:r>
                      <m:r>
                        <a:rPr lang="en-GB" sz="1600" b="1" i="1">
                          <a:solidFill>
                            <a:srgbClr val="FF0000"/>
                          </a:solidFill>
                          <a:latin typeface="Cambria Math"/>
                        </a:rPr>
                        <m:t>𝟏</m:t>
                      </m:r>
                      <m:r>
                        <a:rPr lang="en-GB" sz="1600" b="1" i="1">
                          <a:solidFill>
                            <a:srgbClr val="FF0000"/>
                          </a:solidFill>
                          <a:latin typeface="Cambria Math"/>
                        </a:rPr>
                        <m:t>+</m:t>
                      </m:r>
                      <m:r>
                        <a:rPr lang="en-GB" sz="1600" b="1" i="1">
                          <a:solidFill>
                            <a:srgbClr val="FF0000"/>
                          </a:solidFill>
                          <a:latin typeface="Cambria Math"/>
                        </a:rPr>
                        <m:t>𝟗</m:t>
                      </m:r>
                      <m:r>
                        <a:rPr lang="en-GB" sz="1600" b="1" i="1">
                          <a:solidFill>
                            <a:srgbClr val="FF0000"/>
                          </a:solidFill>
                          <a:latin typeface="Cambria Math"/>
                        </a:rPr>
                        <m:t>𝒆</m:t>
                      </m:r>
                      <m:r>
                        <a:rPr lang="en-GB" sz="1600" b="1" i="1">
                          <a:solidFill>
                            <a:srgbClr val="FF0000"/>
                          </a:solidFill>
                          <a:latin typeface="Cambria Math"/>
                        </a:rPr>
                        <m:t>)</m:t>
                      </m:r>
                    </m:oMath>
                  </m:oMathPara>
                </a14:m>
                <a:endParaRPr lang="en-GB" sz="1600" b="1" dirty="0">
                  <a:solidFill>
                    <a:srgbClr val="FF0000"/>
                  </a:solidFill>
                </a:endParaRPr>
              </a:p>
            </p:txBody>
          </p:sp>
        </mc:Choice>
        <mc:Fallback xmlns="">
          <p:sp>
            <p:nvSpPr>
              <p:cNvPr id="106" name="TextBox 105"/>
              <p:cNvSpPr txBox="1">
                <a:spLocks noRot="1" noChangeAspect="1" noMove="1" noResize="1" noEditPoints="1" noAdjustHandles="1" noChangeArrowheads="1" noChangeShapeType="1" noTextEdit="1"/>
              </p:cNvSpPr>
              <p:nvPr/>
            </p:nvSpPr>
            <p:spPr>
              <a:xfrm>
                <a:off x="7239000" y="2209800"/>
                <a:ext cx="1602233" cy="515975"/>
              </a:xfrm>
              <a:prstGeom prst="rect">
                <a:avLst/>
              </a:prstGeom>
              <a:blipFill rotWithShape="1">
                <a:blip r:embed="rId9"/>
                <a:stretch>
                  <a:fillRect b="-3571"/>
                </a:stretch>
              </a:blipFill>
            </p:spPr>
            <p:txBody>
              <a:bodyPr/>
              <a:lstStyle/>
              <a:p>
                <a:r>
                  <a:rPr lang="en-GB">
                    <a:noFill/>
                  </a:rPr>
                  <a:t> </a:t>
                </a:r>
              </a:p>
            </p:txBody>
          </p:sp>
        </mc:Fallback>
      </mc:AlternateContent>
      <p:sp>
        <p:nvSpPr>
          <p:cNvPr id="41" name="TextBox 40"/>
          <p:cNvSpPr txBox="1"/>
          <p:nvPr/>
        </p:nvSpPr>
        <p:spPr>
          <a:xfrm>
            <a:off x="3962400" y="3048000"/>
            <a:ext cx="4800600" cy="523220"/>
          </a:xfrm>
          <a:prstGeom prst="rect">
            <a:avLst/>
          </a:prstGeom>
          <a:noFill/>
        </p:spPr>
        <p:txBody>
          <a:bodyPr wrap="square" rtlCol="0">
            <a:spAutoFit/>
          </a:bodyPr>
          <a:lstStyle/>
          <a:p>
            <a:r>
              <a:rPr lang="en-GB" sz="1400" dirty="0">
                <a:latin typeface="Comic Sans MS" pitchFamily="66" charset="0"/>
                <a:sym typeface="Wingdings" pitchFamily="2" charset="2"/>
              </a:rPr>
              <a:t> Start by using the value of e to find the values of v and w in terms of u only</a:t>
            </a:r>
            <a:endParaRPr lang="en-GB" sz="1400" dirty="0">
              <a:latin typeface="Comic Sans MS" pitchFamily="66" charset="0"/>
            </a:endParaRPr>
          </a:p>
        </p:txBody>
      </p:sp>
      <p:sp>
        <p:nvSpPr>
          <p:cNvPr id="62" name="Arc 61"/>
          <p:cNvSpPr/>
          <p:nvPr/>
        </p:nvSpPr>
        <p:spPr>
          <a:xfrm>
            <a:off x="5562600" y="3810000"/>
            <a:ext cx="457200" cy="6096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3" name="TextBox 62"/>
          <p:cNvSpPr txBox="1"/>
          <p:nvPr/>
        </p:nvSpPr>
        <p:spPr>
          <a:xfrm>
            <a:off x="5943600" y="3962400"/>
            <a:ext cx="1143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Sub in e</a:t>
            </a:r>
            <a:endParaRPr lang="en-GB" sz="1400" b="1"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67" name="TextBox 66"/>
              <p:cNvSpPr txBox="1"/>
              <p:nvPr/>
            </p:nvSpPr>
            <p:spPr>
              <a:xfrm>
                <a:off x="7239000" y="1676400"/>
                <a:ext cx="914400" cy="51757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1" i="1" smtClean="0">
                          <a:solidFill>
                            <a:srgbClr val="FF0000"/>
                          </a:solidFill>
                          <a:latin typeface="Cambria Math"/>
                        </a:rPr>
                        <m:t>𝒗</m:t>
                      </m:r>
                      <m:r>
                        <a:rPr lang="en-GB" sz="1600" b="1" i="1" smtClean="0">
                          <a:solidFill>
                            <a:srgbClr val="FF0000"/>
                          </a:solidFill>
                          <a:latin typeface="Cambria Math"/>
                        </a:rPr>
                        <m:t>=−</m:t>
                      </m:r>
                      <m:f>
                        <m:fPr>
                          <m:ctrlPr>
                            <a:rPr lang="en-GB" sz="1600" b="1" i="1" smtClean="0">
                              <a:solidFill>
                                <a:srgbClr val="FF0000"/>
                              </a:solidFill>
                              <a:latin typeface="Cambria Math" panose="02040503050406030204" pitchFamily="18" charset="0"/>
                            </a:rPr>
                          </m:ctrlPr>
                        </m:fPr>
                        <m:num>
                          <m:r>
                            <a:rPr lang="en-GB" sz="1600" b="1" i="1" smtClean="0">
                              <a:solidFill>
                                <a:srgbClr val="FF0000"/>
                              </a:solidFill>
                              <a:latin typeface="Cambria Math"/>
                            </a:rPr>
                            <m:t>𝒖</m:t>
                          </m:r>
                        </m:num>
                        <m:den>
                          <m:r>
                            <a:rPr lang="en-GB" sz="1600" b="1" i="1" smtClean="0">
                              <a:solidFill>
                                <a:srgbClr val="FF0000"/>
                              </a:solidFill>
                              <a:latin typeface="Cambria Math"/>
                            </a:rPr>
                            <m:t>𝟔</m:t>
                          </m:r>
                        </m:den>
                      </m:f>
                    </m:oMath>
                  </m:oMathPara>
                </a14:m>
                <a:endParaRPr lang="en-GB" sz="1600" b="1" dirty="0">
                  <a:solidFill>
                    <a:srgbClr val="FF0000"/>
                  </a:solidFill>
                </a:endParaRPr>
              </a:p>
            </p:txBody>
          </p:sp>
        </mc:Choice>
        <mc:Fallback xmlns="">
          <p:sp>
            <p:nvSpPr>
              <p:cNvPr id="67" name="TextBox 66"/>
              <p:cNvSpPr txBox="1">
                <a:spLocks noRot="1" noChangeAspect="1" noMove="1" noResize="1" noEditPoints="1" noAdjustHandles="1" noChangeArrowheads="1" noChangeShapeType="1" noTextEdit="1"/>
              </p:cNvSpPr>
              <p:nvPr/>
            </p:nvSpPr>
            <p:spPr>
              <a:xfrm>
                <a:off x="7239000" y="1676400"/>
                <a:ext cx="914400" cy="517578"/>
              </a:xfrm>
              <a:prstGeom prst="rect">
                <a:avLst/>
              </a:prstGeom>
              <a:blipFill rotWithShape="1">
                <a:blip r:embed="rId10"/>
                <a:stretch>
                  <a:fillRect b="-352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4" name="TextBox 53"/>
              <p:cNvSpPr txBox="1"/>
              <p:nvPr/>
            </p:nvSpPr>
            <p:spPr>
              <a:xfrm>
                <a:off x="4038600" y="3581400"/>
                <a:ext cx="1388970" cy="45986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chemeClr val="tx1"/>
                          </a:solidFill>
                          <a:latin typeface="Cambria Math"/>
                        </a:rPr>
                        <m:t>𝑤</m:t>
                      </m:r>
                      <m:r>
                        <a:rPr lang="en-GB" sz="1400" b="0" i="1" smtClean="0">
                          <a:solidFill>
                            <a:schemeClr val="tx1"/>
                          </a:solidFill>
                          <a:latin typeface="Cambria Math"/>
                        </a:rPr>
                        <m:t>=</m:t>
                      </m:r>
                      <m:f>
                        <m:fPr>
                          <m:ctrlPr>
                            <a:rPr lang="en-GB" sz="1400" i="1">
                              <a:solidFill>
                                <a:schemeClr val="tx1"/>
                              </a:solidFill>
                              <a:latin typeface="Cambria Math" panose="02040503050406030204" pitchFamily="18" charset="0"/>
                            </a:rPr>
                          </m:ctrlPr>
                        </m:fPr>
                        <m:num>
                          <m:r>
                            <a:rPr lang="en-GB" sz="1400" b="0" i="1">
                              <a:solidFill>
                                <a:schemeClr val="tx1"/>
                              </a:solidFill>
                              <a:latin typeface="Cambria Math"/>
                            </a:rPr>
                            <m:t>𝑢</m:t>
                          </m:r>
                        </m:num>
                        <m:den>
                          <m:r>
                            <a:rPr lang="en-GB" sz="1400" b="0" i="1">
                              <a:solidFill>
                                <a:schemeClr val="tx1"/>
                              </a:solidFill>
                              <a:latin typeface="Cambria Math"/>
                            </a:rPr>
                            <m:t>4</m:t>
                          </m:r>
                        </m:den>
                      </m:f>
                      <m:r>
                        <a:rPr lang="en-GB" sz="1400" b="0" i="1">
                          <a:solidFill>
                            <a:schemeClr val="tx1"/>
                          </a:solidFill>
                          <a:latin typeface="Cambria Math"/>
                        </a:rPr>
                        <m:t>(1+9</m:t>
                      </m:r>
                      <m:r>
                        <a:rPr lang="en-GB" sz="1400" b="0" i="1">
                          <a:solidFill>
                            <a:schemeClr val="tx1"/>
                          </a:solidFill>
                          <a:latin typeface="Cambria Math"/>
                        </a:rPr>
                        <m:t>𝑒</m:t>
                      </m:r>
                      <m:r>
                        <a:rPr lang="en-GB" sz="1400" b="0" i="1">
                          <a:solidFill>
                            <a:schemeClr val="tx1"/>
                          </a:solidFill>
                          <a:latin typeface="Cambria Math"/>
                        </a:rPr>
                        <m:t>)</m:t>
                      </m:r>
                    </m:oMath>
                  </m:oMathPara>
                </a14:m>
                <a:endParaRPr lang="en-GB" sz="1400" dirty="0">
                  <a:solidFill>
                    <a:schemeClr val="tx1"/>
                  </a:solidFill>
                </a:endParaRPr>
              </a:p>
            </p:txBody>
          </p:sp>
        </mc:Choice>
        <mc:Fallback xmlns="">
          <p:sp>
            <p:nvSpPr>
              <p:cNvPr id="54" name="TextBox 53"/>
              <p:cNvSpPr txBox="1">
                <a:spLocks noRot="1" noChangeAspect="1" noMove="1" noResize="1" noEditPoints="1" noAdjustHandles="1" noChangeArrowheads="1" noChangeShapeType="1" noTextEdit="1"/>
              </p:cNvSpPr>
              <p:nvPr/>
            </p:nvSpPr>
            <p:spPr>
              <a:xfrm>
                <a:off x="4038600" y="3581400"/>
                <a:ext cx="1388970" cy="459869"/>
              </a:xfrm>
              <a:prstGeom prst="rect">
                <a:avLst/>
              </a:prstGeom>
              <a:blipFill rotWithShape="1">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5" name="TextBox 54"/>
              <p:cNvSpPr txBox="1"/>
              <p:nvPr/>
            </p:nvSpPr>
            <p:spPr>
              <a:xfrm>
                <a:off x="4038600" y="4114800"/>
                <a:ext cx="1701813" cy="64915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chemeClr val="tx1"/>
                          </a:solidFill>
                          <a:latin typeface="Cambria Math"/>
                        </a:rPr>
                        <m:t>𝑤</m:t>
                      </m:r>
                      <m:r>
                        <a:rPr lang="en-GB" sz="1400" b="0" i="1" smtClean="0">
                          <a:solidFill>
                            <a:schemeClr val="tx1"/>
                          </a:solidFill>
                          <a:latin typeface="Cambria Math"/>
                        </a:rPr>
                        <m:t>=</m:t>
                      </m:r>
                      <m:f>
                        <m:fPr>
                          <m:ctrlPr>
                            <a:rPr lang="en-GB" sz="1400" i="1">
                              <a:solidFill>
                                <a:schemeClr val="tx1"/>
                              </a:solidFill>
                              <a:latin typeface="Cambria Math" panose="02040503050406030204" pitchFamily="18" charset="0"/>
                            </a:rPr>
                          </m:ctrlPr>
                        </m:fPr>
                        <m:num>
                          <m:r>
                            <a:rPr lang="en-GB" sz="1400" b="0" i="1">
                              <a:solidFill>
                                <a:schemeClr val="tx1"/>
                              </a:solidFill>
                              <a:latin typeface="Cambria Math"/>
                            </a:rPr>
                            <m:t>𝑢</m:t>
                          </m:r>
                        </m:num>
                        <m:den>
                          <m:r>
                            <a:rPr lang="en-GB" sz="1400" b="0" i="1">
                              <a:solidFill>
                                <a:schemeClr val="tx1"/>
                              </a:solidFill>
                              <a:latin typeface="Cambria Math"/>
                            </a:rPr>
                            <m:t>4</m:t>
                          </m:r>
                        </m:den>
                      </m:f>
                      <m:d>
                        <m:dPr>
                          <m:ctrlPr>
                            <a:rPr lang="en-GB" sz="1400" i="1" smtClean="0">
                              <a:solidFill>
                                <a:schemeClr val="tx1"/>
                              </a:solidFill>
                              <a:latin typeface="Cambria Math" panose="02040503050406030204" pitchFamily="18" charset="0"/>
                            </a:rPr>
                          </m:ctrlPr>
                        </m:dPr>
                        <m:e>
                          <m:r>
                            <a:rPr lang="en-GB" sz="1400" i="1">
                              <a:latin typeface="Cambria Math"/>
                            </a:rPr>
                            <m:t>1+9</m:t>
                          </m:r>
                          <m:d>
                            <m:dPr>
                              <m:ctrlPr>
                                <a:rPr lang="en-GB" sz="1400" i="1">
                                  <a:latin typeface="Cambria Math" panose="02040503050406030204" pitchFamily="18" charset="0"/>
                                </a:rPr>
                              </m:ctrlPr>
                            </m:dPr>
                            <m:e>
                              <m:f>
                                <m:fPr>
                                  <m:ctrlPr>
                                    <a:rPr lang="en-GB" sz="1400" i="1">
                                      <a:latin typeface="Cambria Math" panose="02040503050406030204" pitchFamily="18" charset="0"/>
                                    </a:rPr>
                                  </m:ctrlPr>
                                </m:fPr>
                                <m:num>
                                  <m:r>
                                    <a:rPr lang="en-GB" sz="1400" i="1">
                                      <a:latin typeface="Cambria Math"/>
                                    </a:rPr>
                                    <m:t>5</m:t>
                                  </m:r>
                                </m:num>
                                <m:den>
                                  <m:r>
                                    <a:rPr lang="en-GB" sz="1400" i="1">
                                      <a:latin typeface="Cambria Math"/>
                                    </a:rPr>
                                    <m:t>9</m:t>
                                  </m:r>
                                </m:den>
                              </m:f>
                            </m:e>
                          </m:d>
                        </m:e>
                      </m:d>
                    </m:oMath>
                  </m:oMathPara>
                </a14:m>
                <a:endParaRPr lang="en-GB" sz="1400" dirty="0">
                  <a:solidFill>
                    <a:schemeClr val="tx1"/>
                  </a:solidFill>
                </a:endParaRPr>
              </a:p>
            </p:txBody>
          </p:sp>
        </mc:Choice>
        <mc:Fallback xmlns="">
          <p:sp>
            <p:nvSpPr>
              <p:cNvPr id="55" name="TextBox 54"/>
              <p:cNvSpPr txBox="1">
                <a:spLocks noRot="1" noChangeAspect="1" noMove="1" noResize="1" noEditPoints="1" noAdjustHandles="1" noChangeArrowheads="1" noChangeShapeType="1" noTextEdit="1"/>
              </p:cNvSpPr>
              <p:nvPr/>
            </p:nvSpPr>
            <p:spPr>
              <a:xfrm>
                <a:off x="4038600" y="4114800"/>
                <a:ext cx="1701813" cy="649152"/>
              </a:xfrm>
              <a:prstGeom prst="rect">
                <a:avLst/>
              </a:prstGeom>
              <a:blipFill rotWithShape="1">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6" name="TextBox 55"/>
              <p:cNvSpPr txBox="1"/>
              <p:nvPr/>
            </p:nvSpPr>
            <p:spPr>
              <a:xfrm>
                <a:off x="4038600" y="4876800"/>
                <a:ext cx="982961" cy="45986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chemeClr val="tx1"/>
                          </a:solidFill>
                          <a:latin typeface="Cambria Math"/>
                        </a:rPr>
                        <m:t>𝑤</m:t>
                      </m:r>
                      <m:r>
                        <a:rPr lang="en-GB" sz="1400" b="0" i="1" smtClean="0">
                          <a:solidFill>
                            <a:schemeClr val="tx1"/>
                          </a:solidFill>
                          <a:latin typeface="Cambria Math"/>
                        </a:rPr>
                        <m:t>=</m:t>
                      </m:r>
                      <m:f>
                        <m:fPr>
                          <m:ctrlPr>
                            <a:rPr lang="en-GB" sz="1400" i="1">
                              <a:solidFill>
                                <a:schemeClr val="tx1"/>
                              </a:solidFill>
                              <a:latin typeface="Cambria Math" panose="02040503050406030204" pitchFamily="18" charset="0"/>
                            </a:rPr>
                          </m:ctrlPr>
                        </m:fPr>
                        <m:num>
                          <m:r>
                            <a:rPr lang="en-GB" sz="1400" b="0" i="1">
                              <a:solidFill>
                                <a:schemeClr val="tx1"/>
                              </a:solidFill>
                              <a:latin typeface="Cambria Math"/>
                            </a:rPr>
                            <m:t>𝑢</m:t>
                          </m:r>
                        </m:num>
                        <m:den>
                          <m:r>
                            <a:rPr lang="en-GB" sz="1400" b="0" i="1">
                              <a:solidFill>
                                <a:schemeClr val="tx1"/>
                              </a:solidFill>
                              <a:latin typeface="Cambria Math"/>
                            </a:rPr>
                            <m:t>4</m:t>
                          </m:r>
                        </m:den>
                      </m:f>
                      <m:d>
                        <m:dPr>
                          <m:ctrlPr>
                            <a:rPr lang="en-GB" sz="1400" i="1" smtClean="0">
                              <a:solidFill>
                                <a:schemeClr val="tx1"/>
                              </a:solidFill>
                              <a:latin typeface="Cambria Math" panose="02040503050406030204" pitchFamily="18" charset="0"/>
                            </a:rPr>
                          </m:ctrlPr>
                        </m:dPr>
                        <m:e>
                          <m:r>
                            <a:rPr lang="en-GB" sz="1400" b="0" i="1" smtClean="0">
                              <a:solidFill>
                                <a:schemeClr val="tx1"/>
                              </a:solidFill>
                              <a:latin typeface="Cambria Math"/>
                            </a:rPr>
                            <m:t>6</m:t>
                          </m:r>
                        </m:e>
                      </m:d>
                    </m:oMath>
                  </m:oMathPara>
                </a14:m>
                <a:endParaRPr lang="en-GB" sz="1400" dirty="0">
                  <a:solidFill>
                    <a:schemeClr val="tx1"/>
                  </a:solidFill>
                </a:endParaRPr>
              </a:p>
            </p:txBody>
          </p:sp>
        </mc:Choice>
        <mc:Fallback xmlns="">
          <p:sp>
            <p:nvSpPr>
              <p:cNvPr id="56" name="TextBox 55"/>
              <p:cNvSpPr txBox="1">
                <a:spLocks noRot="1" noChangeAspect="1" noMove="1" noResize="1" noEditPoints="1" noAdjustHandles="1" noChangeArrowheads="1" noChangeShapeType="1" noTextEdit="1"/>
              </p:cNvSpPr>
              <p:nvPr/>
            </p:nvSpPr>
            <p:spPr>
              <a:xfrm>
                <a:off x="4038600" y="4876800"/>
                <a:ext cx="982961" cy="459869"/>
              </a:xfrm>
              <a:prstGeom prst="rect">
                <a:avLst/>
              </a:prstGeom>
              <a:blipFill rotWithShape="1">
                <a:blip r:embed="rId13"/>
                <a:stretch>
                  <a:fillRect b="-1333"/>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0" name="TextBox 59"/>
              <p:cNvSpPr txBox="1"/>
              <p:nvPr/>
            </p:nvSpPr>
            <p:spPr>
              <a:xfrm>
                <a:off x="4038600" y="5486400"/>
                <a:ext cx="804003" cy="49705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chemeClr val="tx1"/>
                          </a:solidFill>
                          <a:latin typeface="Cambria Math"/>
                        </a:rPr>
                        <m:t>𝑤</m:t>
                      </m:r>
                      <m:r>
                        <a:rPr lang="en-GB" sz="1400" b="0" i="1" smtClean="0">
                          <a:solidFill>
                            <a:schemeClr val="tx1"/>
                          </a:solidFill>
                          <a:latin typeface="Cambria Math"/>
                        </a:rPr>
                        <m:t>=</m:t>
                      </m:r>
                      <m:f>
                        <m:fPr>
                          <m:ctrlPr>
                            <a:rPr lang="en-GB" sz="1400" b="0" i="1" smtClean="0">
                              <a:solidFill>
                                <a:schemeClr val="tx1"/>
                              </a:solidFill>
                              <a:latin typeface="Cambria Math" panose="02040503050406030204" pitchFamily="18" charset="0"/>
                            </a:rPr>
                          </m:ctrlPr>
                        </m:fPr>
                        <m:num>
                          <m:r>
                            <a:rPr lang="en-GB" sz="1400" b="0" i="1" smtClean="0">
                              <a:solidFill>
                                <a:schemeClr val="tx1"/>
                              </a:solidFill>
                              <a:latin typeface="Cambria Math"/>
                            </a:rPr>
                            <m:t>3</m:t>
                          </m:r>
                          <m:r>
                            <a:rPr lang="en-GB" sz="1400" b="0" i="1" smtClean="0">
                              <a:solidFill>
                                <a:schemeClr val="tx1"/>
                              </a:solidFill>
                              <a:latin typeface="Cambria Math"/>
                            </a:rPr>
                            <m:t>𝑢</m:t>
                          </m:r>
                        </m:num>
                        <m:den>
                          <m:r>
                            <a:rPr lang="en-GB" sz="1400" b="0" i="1" smtClean="0">
                              <a:solidFill>
                                <a:schemeClr val="tx1"/>
                              </a:solidFill>
                              <a:latin typeface="Cambria Math"/>
                            </a:rPr>
                            <m:t>2</m:t>
                          </m:r>
                        </m:den>
                      </m:f>
                    </m:oMath>
                  </m:oMathPara>
                </a14:m>
                <a:endParaRPr lang="en-GB" sz="1400" dirty="0">
                  <a:solidFill>
                    <a:schemeClr val="tx1"/>
                  </a:solidFill>
                </a:endParaRPr>
              </a:p>
            </p:txBody>
          </p:sp>
        </mc:Choice>
        <mc:Fallback xmlns="">
          <p:sp>
            <p:nvSpPr>
              <p:cNvPr id="60" name="TextBox 59"/>
              <p:cNvSpPr txBox="1">
                <a:spLocks noRot="1" noChangeAspect="1" noMove="1" noResize="1" noEditPoints="1" noAdjustHandles="1" noChangeArrowheads="1" noChangeShapeType="1" noTextEdit="1"/>
              </p:cNvSpPr>
              <p:nvPr/>
            </p:nvSpPr>
            <p:spPr>
              <a:xfrm>
                <a:off x="4038600" y="5486400"/>
                <a:ext cx="804003" cy="497059"/>
              </a:xfrm>
              <a:prstGeom prst="rect">
                <a:avLst/>
              </a:prstGeom>
              <a:blipFill rotWithShape="1">
                <a:blip r:embed="rId14"/>
                <a:stretch>
                  <a:fillRect/>
                </a:stretch>
              </a:blipFill>
            </p:spPr>
            <p:txBody>
              <a:bodyPr/>
              <a:lstStyle/>
              <a:p>
                <a:r>
                  <a:rPr lang="en-GB">
                    <a:noFill/>
                  </a:rPr>
                  <a:t> </a:t>
                </a:r>
              </a:p>
            </p:txBody>
          </p:sp>
        </mc:Fallback>
      </mc:AlternateContent>
      <p:sp>
        <p:nvSpPr>
          <p:cNvPr id="66" name="Arc 65"/>
          <p:cNvSpPr/>
          <p:nvPr/>
        </p:nvSpPr>
        <p:spPr>
          <a:xfrm>
            <a:off x="5562600" y="4495800"/>
            <a:ext cx="457200" cy="6096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0" name="Arc 69"/>
          <p:cNvSpPr/>
          <p:nvPr/>
        </p:nvSpPr>
        <p:spPr>
          <a:xfrm>
            <a:off x="4800600" y="5181600"/>
            <a:ext cx="457200" cy="6096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1" name="TextBox 70"/>
          <p:cNvSpPr txBox="1"/>
          <p:nvPr/>
        </p:nvSpPr>
        <p:spPr>
          <a:xfrm>
            <a:off x="6019800" y="4495800"/>
            <a:ext cx="1828800" cy="523220"/>
          </a:xfrm>
          <a:prstGeom prst="rect">
            <a:avLst/>
          </a:prstGeom>
          <a:noFill/>
        </p:spPr>
        <p:txBody>
          <a:bodyPr wrap="square" rtlCol="0">
            <a:spAutoFit/>
          </a:bodyPr>
          <a:lstStyle/>
          <a:p>
            <a:pPr algn="ctr"/>
            <a:r>
              <a:rPr lang="en-GB" sz="1400" dirty="0">
                <a:solidFill>
                  <a:srgbClr val="FF0000"/>
                </a:solidFill>
                <a:latin typeface="Comic Sans MS" pitchFamily="66" charset="0"/>
              </a:rPr>
              <a:t>Calculate the part in the bracket</a:t>
            </a:r>
            <a:endParaRPr lang="en-GB" sz="1400" b="1" dirty="0">
              <a:solidFill>
                <a:srgbClr val="FF0000"/>
              </a:solidFill>
              <a:latin typeface="Comic Sans MS" pitchFamily="66" charset="0"/>
            </a:endParaRPr>
          </a:p>
        </p:txBody>
      </p:sp>
      <p:sp>
        <p:nvSpPr>
          <p:cNvPr id="72" name="TextBox 71"/>
          <p:cNvSpPr txBox="1"/>
          <p:nvPr/>
        </p:nvSpPr>
        <p:spPr>
          <a:xfrm>
            <a:off x="5105400" y="5334000"/>
            <a:ext cx="1219200" cy="304800"/>
          </a:xfrm>
          <a:prstGeom prst="rect">
            <a:avLst/>
          </a:prstGeom>
          <a:noFill/>
        </p:spPr>
        <p:txBody>
          <a:bodyPr wrap="square" rtlCol="0">
            <a:spAutoFit/>
          </a:bodyPr>
          <a:lstStyle/>
          <a:p>
            <a:pPr algn="ctr"/>
            <a:r>
              <a:rPr lang="en-GB" sz="1400" dirty="0">
                <a:solidFill>
                  <a:srgbClr val="FF0000"/>
                </a:solidFill>
                <a:latin typeface="Comic Sans MS" pitchFamily="66" charset="0"/>
              </a:rPr>
              <a:t>Simplify</a:t>
            </a:r>
            <a:endParaRPr lang="en-GB" sz="1400" b="1"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73" name="TextBox 72"/>
              <p:cNvSpPr txBox="1"/>
              <p:nvPr/>
            </p:nvSpPr>
            <p:spPr>
              <a:xfrm>
                <a:off x="7239000" y="2209800"/>
                <a:ext cx="917431" cy="55335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1" i="1" smtClean="0">
                          <a:solidFill>
                            <a:srgbClr val="FF0000"/>
                          </a:solidFill>
                          <a:latin typeface="Cambria Math"/>
                        </a:rPr>
                        <m:t>𝒘</m:t>
                      </m:r>
                      <m:r>
                        <a:rPr lang="en-GB" sz="1600" b="1" i="1" smtClean="0">
                          <a:solidFill>
                            <a:srgbClr val="FF0000"/>
                          </a:solidFill>
                          <a:latin typeface="Cambria Math"/>
                        </a:rPr>
                        <m:t>=</m:t>
                      </m:r>
                      <m:f>
                        <m:fPr>
                          <m:ctrlPr>
                            <a:rPr lang="en-GB" sz="1600" b="1" i="1" smtClean="0">
                              <a:solidFill>
                                <a:srgbClr val="FF0000"/>
                              </a:solidFill>
                              <a:latin typeface="Cambria Math" panose="02040503050406030204" pitchFamily="18" charset="0"/>
                            </a:rPr>
                          </m:ctrlPr>
                        </m:fPr>
                        <m:num>
                          <m:r>
                            <a:rPr lang="en-GB" sz="1600" b="1" i="1" smtClean="0">
                              <a:solidFill>
                                <a:srgbClr val="FF0000"/>
                              </a:solidFill>
                              <a:latin typeface="Cambria Math"/>
                            </a:rPr>
                            <m:t>𝟑</m:t>
                          </m:r>
                          <m:r>
                            <a:rPr lang="en-GB" sz="1600" b="1" i="1" smtClean="0">
                              <a:solidFill>
                                <a:srgbClr val="FF0000"/>
                              </a:solidFill>
                              <a:latin typeface="Cambria Math"/>
                            </a:rPr>
                            <m:t>𝒖</m:t>
                          </m:r>
                        </m:num>
                        <m:den>
                          <m:r>
                            <a:rPr lang="en-GB" sz="1600" b="1" i="1" smtClean="0">
                              <a:solidFill>
                                <a:srgbClr val="FF0000"/>
                              </a:solidFill>
                              <a:latin typeface="Cambria Math"/>
                            </a:rPr>
                            <m:t>𝟐</m:t>
                          </m:r>
                        </m:den>
                      </m:f>
                    </m:oMath>
                  </m:oMathPara>
                </a14:m>
                <a:endParaRPr lang="en-GB" sz="1600" b="1" dirty="0">
                  <a:solidFill>
                    <a:srgbClr val="FF0000"/>
                  </a:solidFill>
                </a:endParaRPr>
              </a:p>
            </p:txBody>
          </p:sp>
        </mc:Choice>
        <mc:Fallback xmlns="">
          <p:sp>
            <p:nvSpPr>
              <p:cNvPr id="73" name="TextBox 72"/>
              <p:cNvSpPr txBox="1">
                <a:spLocks noRot="1" noChangeAspect="1" noMove="1" noResize="1" noEditPoints="1" noAdjustHandles="1" noChangeArrowheads="1" noChangeShapeType="1" noTextEdit="1"/>
              </p:cNvSpPr>
              <p:nvPr/>
            </p:nvSpPr>
            <p:spPr>
              <a:xfrm>
                <a:off x="7239000" y="2209800"/>
                <a:ext cx="917431" cy="553357"/>
              </a:xfrm>
              <a:prstGeom prst="rect">
                <a:avLst/>
              </a:prstGeom>
              <a:blipFill rotWithShape="1">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8" name="TextBox 57"/>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58" name="TextBox 57"/>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9" name="TextBox 58"/>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59" name="TextBox 58"/>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1" name="TextBox 60"/>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61" name="TextBox 60"/>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4" name="TextBox 63"/>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64" name="TextBox 63"/>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1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5" name="TextBox 64"/>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65" name="TextBox 64"/>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20"/>
                <a:stretch>
                  <a:fillRect b="-3846"/>
                </a:stretch>
              </a:blipFill>
            </p:spPr>
            <p:txBody>
              <a:bodyPr/>
              <a:lstStyle/>
              <a:p>
                <a:r>
                  <a:rPr lang="en-GB">
                    <a:noFill/>
                  </a:rPr>
                  <a:t> </a:t>
                </a:r>
              </a:p>
            </p:txBody>
          </p:sp>
        </mc:Fallback>
      </mc:AlternateContent>
      <p:sp>
        <p:nvSpPr>
          <p:cNvPr id="68" name="TextBox 67"/>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21"/>
              </a:rPr>
              <a:t>Applet for collision demonstrations</a:t>
            </a:r>
            <a:endParaRPr lang="en-GB" sz="1400" dirty="0">
              <a:latin typeface="Comic Sans MS" pitchFamily="66" charset="0"/>
            </a:endParaRPr>
          </a:p>
        </p:txBody>
      </p:sp>
      <p:sp>
        <p:nvSpPr>
          <p:cNvPr id="69"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3964352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4"/>
                                        </p:tgtEl>
                                        <p:attrNameLst>
                                          <p:attrName>style.visibility</p:attrName>
                                        </p:attrNameLst>
                                      </p:cBhvr>
                                      <p:to>
                                        <p:strVal val="visible"/>
                                      </p:to>
                                    </p:set>
                                    <p:animEffect transition="in" filter="blinds(horizontal)">
                                      <p:cBhvr>
                                        <p:cTn id="7" dur="500"/>
                                        <p:tgtEl>
                                          <p:spTgt spid="5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2"/>
                                        </p:tgtEl>
                                        <p:attrNameLst>
                                          <p:attrName>style.visibility</p:attrName>
                                        </p:attrNameLst>
                                      </p:cBhvr>
                                      <p:to>
                                        <p:strVal val="visible"/>
                                      </p:to>
                                    </p:set>
                                    <p:animEffect transition="in" filter="blinds(horizontal)">
                                      <p:cBhvr>
                                        <p:cTn id="12" dur="500"/>
                                        <p:tgtEl>
                                          <p:spTgt spid="6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3"/>
                                        </p:tgtEl>
                                        <p:attrNameLst>
                                          <p:attrName>style.visibility</p:attrName>
                                        </p:attrNameLst>
                                      </p:cBhvr>
                                      <p:to>
                                        <p:strVal val="visible"/>
                                      </p:to>
                                    </p:set>
                                    <p:animEffect transition="in" filter="blinds(horizontal)">
                                      <p:cBhvr>
                                        <p:cTn id="17" dur="500"/>
                                        <p:tgtEl>
                                          <p:spTgt spid="6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5"/>
                                        </p:tgtEl>
                                        <p:attrNameLst>
                                          <p:attrName>style.visibility</p:attrName>
                                        </p:attrNameLst>
                                      </p:cBhvr>
                                      <p:to>
                                        <p:strVal val="visible"/>
                                      </p:to>
                                    </p:set>
                                    <p:animEffect transition="in" filter="blinds(horizontal)">
                                      <p:cBhvr>
                                        <p:cTn id="22" dur="500"/>
                                        <p:tgtEl>
                                          <p:spTgt spid="55"/>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6"/>
                                        </p:tgtEl>
                                        <p:attrNameLst>
                                          <p:attrName>style.visibility</p:attrName>
                                        </p:attrNameLst>
                                      </p:cBhvr>
                                      <p:to>
                                        <p:strVal val="visible"/>
                                      </p:to>
                                    </p:set>
                                    <p:animEffect transition="in" filter="blinds(horizontal)">
                                      <p:cBhvr>
                                        <p:cTn id="27" dur="500"/>
                                        <p:tgtEl>
                                          <p:spTgt spid="66"/>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71"/>
                                        </p:tgtEl>
                                        <p:attrNameLst>
                                          <p:attrName>style.visibility</p:attrName>
                                        </p:attrNameLst>
                                      </p:cBhvr>
                                      <p:to>
                                        <p:strVal val="visible"/>
                                      </p:to>
                                    </p:set>
                                    <p:animEffect transition="in" filter="blinds(horizontal)">
                                      <p:cBhvr>
                                        <p:cTn id="32" dur="500"/>
                                        <p:tgtEl>
                                          <p:spTgt spid="71"/>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56"/>
                                        </p:tgtEl>
                                        <p:attrNameLst>
                                          <p:attrName>style.visibility</p:attrName>
                                        </p:attrNameLst>
                                      </p:cBhvr>
                                      <p:to>
                                        <p:strVal val="visible"/>
                                      </p:to>
                                    </p:set>
                                    <p:animEffect transition="in" filter="blinds(horizontal)">
                                      <p:cBhvr>
                                        <p:cTn id="37" dur="500"/>
                                        <p:tgtEl>
                                          <p:spTgt spid="56"/>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70"/>
                                        </p:tgtEl>
                                        <p:attrNameLst>
                                          <p:attrName>style.visibility</p:attrName>
                                        </p:attrNameLst>
                                      </p:cBhvr>
                                      <p:to>
                                        <p:strVal val="visible"/>
                                      </p:to>
                                    </p:set>
                                    <p:animEffect transition="in" filter="blinds(horizontal)">
                                      <p:cBhvr>
                                        <p:cTn id="42" dur="500"/>
                                        <p:tgtEl>
                                          <p:spTgt spid="70"/>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72"/>
                                        </p:tgtEl>
                                        <p:attrNameLst>
                                          <p:attrName>style.visibility</p:attrName>
                                        </p:attrNameLst>
                                      </p:cBhvr>
                                      <p:to>
                                        <p:strVal val="visible"/>
                                      </p:to>
                                    </p:set>
                                    <p:animEffect transition="in" filter="blinds(horizontal)">
                                      <p:cBhvr>
                                        <p:cTn id="47" dur="500"/>
                                        <p:tgtEl>
                                          <p:spTgt spid="72"/>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60"/>
                                        </p:tgtEl>
                                        <p:attrNameLst>
                                          <p:attrName>style.visibility</p:attrName>
                                        </p:attrNameLst>
                                      </p:cBhvr>
                                      <p:to>
                                        <p:strVal val="visible"/>
                                      </p:to>
                                    </p:set>
                                    <p:animEffect transition="in" filter="blinds(horizontal)">
                                      <p:cBhvr>
                                        <p:cTn id="52" dur="500"/>
                                        <p:tgtEl>
                                          <p:spTgt spid="60"/>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xit" presetSubtype="10" fill="hold" grpId="0" nodeType="clickEffect">
                                  <p:stCondLst>
                                    <p:cond delay="0"/>
                                  </p:stCondLst>
                                  <p:childTnLst>
                                    <p:animEffect transition="out" filter="blinds(horizontal)">
                                      <p:cBhvr>
                                        <p:cTn id="56" dur="500"/>
                                        <p:tgtEl>
                                          <p:spTgt spid="106"/>
                                        </p:tgtEl>
                                      </p:cBhvr>
                                    </p:animEffect>
                                    <p:set>
                                      <p:cBhvr>
                                        <p:cTn id="57" dur="1" fill="hold">
                                          <p:stCondLst>
                                            <p:cond delay="499"/>
                                          </p:stCondLst>
                                        </p:cTn>
                                        <p:tgtEl>
                                          <p:spTgt spid="106"/>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73"/>
                                        </p:tgtEl>
                                        <p:attrNameLst>
                                          <p:attrName>style.visibility</p:attrName>
                                        </p:attrNameLst>
                                      </p:cBhvr>
                                      <p:to>
                                        <p:strVal val="visible"/>
                                      </p:to>
                                    </p:set>
                                    <p:animEffect transition="in" filter="blinds(horizontal)">
                                      <p:cBhvr>
                                        <p:cTn id="62" dur="500"/>
                                        <p:tgtEl>
                                          <p:spTgt spid="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 grpId="0"/>
      <p:bldP spid="62" grpId="0" animBg="1"/>
      <p:bldP spid="63" grpId="0"/>
      <p:bldP spid="54" grpId="0"/>
      <p:bldP spid="55" grpId="0"/>
      <p:bldP spid="56" grpId="0"/>
      <p:bldP spid="60" grpId="0"/>
      <p:bldP spid="66" grpId="0" animBg="1"/>
      <p:bldP spid="70" grpId="0" animBg="1"/>
      <p:bldP spid="71" grpId="0"/>
      <p:bldP spid="72" grpId="0"/>
      <p:bldP spid="73"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020" y="1600200"/>
            <a:ext cx="3788979" cy="5257800"/>
          </a:xfrm>
        </p:spPr>
        <p:txBody>
          <a:bodyPr>
            <a:normAutofit fontScale="92500" lnSpcReduction="10000"/>
          </a:bodyPr>
          <a:lstStyle/>
          <a:p>
            <a:pPr marL="0" indent="0" algn="ctr">
              <a:buNone/>
            </a:pPr>
            <a:r>
              <a:rPr lang="en-GB" sz="1400" b="1" dirty="0">
                <a:latin typeface="Comic Sans MS" pitchFamily="66" charset="0"/>
              </a:rPr>
              <a:t>You can solve problems relating to successive impacts involving three particles, or two particles and a smooth plane surface by considering each collision separately. You can also solve problems relating to successive bounces on a horizontal plane.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A uniform smooth sphere P of mass 3m is moving in a straight line with speed u on a smooth horizontal table. Another uniform smooth sphere Q of mass m and having the same radius as P, is moving with speed 2u in the opposite direction of P. P and Q collide directly, and their speeds after the collision are v and w respectively. The coefficient of restitution between P and Q is e.</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Following the collision with P, the sphere Q then collides with and rebounds from a vertical wall. The coefficient of restitution between Q and the wall is e’</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c) Given that e = </a:t>
            </a:r>
            <a:r>
              <a:rPr lang="en-GB" sz="1400" baseline="30000" dirty="0">
                <a:latin typeface="Comic Sans MS" pitchFamily="66" charset="0"/>
              </a:rPr>
              <a:t>5</a:t>
            </a:r>
            <a:r>
              <a:rPr lang="en-GB" sz="1400" dirty="0">
                <a:latin typeface="Comic Sans MS" pitchFamily="66" charset="0"/>
              </a:rPr>
              <a:t>/</a:t>
            </a:r>
            <a:r>
              <a:rPr lang="en-GB" sz="1400" baseline="-25000" dirty="0">
                <a:latin typeface="Comic Sans MS" pitchFamily="66" charset="0"/>
              </a:rPr>
              <a:t>9</a:t>
            </a:r>
            <a:r>
              <a:rPr lang="en-GB" sz="1400" dirty="0">
                <a:latin typeface="Comic Sans MS" pitchFamily="66" charset="0"/>
              </a:rPr>
              <a:t> and that P and Q collide again in the subsequent motion, show that</a:t>
            </a:r>
          </a:p>
          <a:p>
            <a:pPr marL="0" indent="0" algn="ctr">
              <a:buNone/>
            </a:pPr>
            <a:r>
              <a:rPr lang="en-GB" sz="1400" dirty="0">
                <a:latin typeface="Comic Sans MS" pitchFamily="66" charset="0"/>
              </a:rPr>
              <a:t>e’ &gt; </a:t>
            </a:r>
            <a:r>
              <a:rPr lang="en-GB" sz="1400" baseline="30000" dirty="0">
                <a:latin typeface="Comic Sans MS" pitchFamily="66" charset="0"/>
              </a:rPr>
              <a:t>1</a:t>
            </a:r>
            <a:r>
              <a:rPr lang="en-GB" sz="1400" dirty="0">
                <a:latin typeface="Comic Sans MS" pitchFamily="66" charset="0"/>
              </a:rPr>
              <a:t>/</a:t>
            </a:r>
            <a:r>
              <a:rPr lang="en-GB" sz="1400" baseline="-25000" dirty="0">
                <a:latin typeface="Comic Sans MS" pitchFamily="66" charset="0"/>
              </a:rPr>
              <a:t>9</a:t>
            </a:r>
          </a:p>
        </p:txBody>
      </p:sp>
      <p:sp>
        <p:nvSpPr>
          <p:cNvPr id="4" name="TextBox 3"/>
          <p:cNvSpPr txBox="1"/>
          <p:nvPr/>
        </p:nvSpPr>
        <p:spPr>
          <a:xfrm>
            <a:off x="8695641" y="6519446"/>
            <a:ext cx="457176" cy="338554"/>
          </a:xfrm>
          <a:prstGeom prst="rect">
            <a:avLst/>
          </a:prstGeom>
          <a:noFill/>
        </p:spPr>
        <p:txBody>
          <a:bodyPr wrap="none" rtlCol="0">
            <a:spAutoFit/>
          </a:bodyPr>
          <a:lstStyle/>
          <a:p>
            <a:pPr algn="ctr"/>
            <a:r>
              <a:rPr lang="en-GB" sz="1600" dirty="0">
                <a:latin typeface="Comic Sans MS" pitchFamily="66" charset="0"/>
              </a:rPr>
              <a:t>4D</a:t>
            </a:r>
          </a:p>
        </p:txBody>
      </p:sp>
      <p:cxnSp>
        <p:nvCxnSpPr>
          <p:cNvPr id="11" name="Straight Connector 10"/>
          <p:cNvCxnSpPr/>
          <p:nvPr/>
        </p:nvCxnSpPr>
        <p:spPr>
          <a:xfrm>
            <a:off x="3810000" y="1600200"/>
            <a:ext cx="411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810000" y="1905000"/>
            <a:ext cx="411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810000" y="1600200"/>
            <a:ext cx="2057400" cy="276999"/>
          </a:xfrm>
          <a:prstGeom prst="rect">
            <a:avLst/>
          </a:prstGeom>
          <a:noFill/>
        </p:spPr>
        <p:txBody>
          <a:bodyPr wrap="square" rtlCol="0">
            <a:spAutoFit/>
          </a:bodyPr>
          <a:lstStyle/>
          <a:p>
            <a:pPr algn="ctr"/>
            <a:r>
              <a:rPr lang="en-GB" sz="1200" b="1" dirty="0">
                <a:latin typeface="Comic Sans MS" pitchFamily="66" charset="0"/>
              </a:rPr>
              <a:t>Before Q hits the wall</a:t>
            </a:r>
          </a:p>
        </p:txBody>
      </p:sp>
      <p:sp>
        <p:nvSpPr>
          <p:cNvPr id="14" name="TextBox 13"/>
          <p:cNvSpPr txBox="1"/>
          <p:nvPr/>
        </p:nvSpPr>
        <p:spPr>
          <a:xfrm>
            <a:off x="5867400" y="1600200"/>
            <a:ext cx="1905000" cy="276999"/>
          </a:xfrm>
          <a:prstGeom prst="rect">
            <a:avLst/>
          </a:prstGeom>
          <a:noFill/>
        </p:spPr>
        <p:txBody>
          <a:bodyPr wrap="square" rtlCol="0">
            <a:spAutoFit/>
          </a:bodyPr>
          <a:lstStyle/>
          <a:p>
            <a:pPr algn="ctr"/>
            <a:r>
              <a:rPr lang="en-GB" sz="1200" b="1" dirty="0">
                <a:latin typeface="Comic Sans MS" pitchFamily="66" charset="0"/>
              </a:rPr>
              <a:t>After Q hits the wall</a:t>
            </a:r>
          </a:p>
        </p:txBody>
      </p:sp>
      <p:cxnSp>
        <p:nvCxnSpPr>
          <p:cNvPr id="15" name="Straight Connector 14"/>
          <p:cNvCxnSpPr/>
          <p:nvPr/>
        </p:nvCxnSpPr>
        <p:spPr>
          <a:xfrm>
            <a:off x="5867400" y="16002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867400" y="16002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810000" y="16002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4180638"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5151887"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7" name="Straight Connector 26"/>
          <p:cNvCxnSpPr/>
          <p:nvPr/>
        </p:nvCxnSpPr>
        <p:spPr>
          <a:xfrm>
            <a:off x="3810000" y="2895600"/>
            <a:ext cx="411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104438" y="2286000"/>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30" name="TextBox 29"/>
          <p:cNvSpPr txBox="1"/>
          <p:nvPr/>
        </p:nvSpPr>
        <p:spPr>
          <a:xfrm>
            <a:off x="5075687" y="2286000"/>
            <a:ext cx="457200" cy="307777"/>
          </a:xfrm>
          <a:prstGeom prst="rect">
            <a:avLst/>
          </a:prstGeom>
          <a:noFill/>
        </p:spPr>
        <p:txBody>
          <a:bodyPr wrap="square" rtlCol="0">
            <a:spAutoFit/>
          </a:bodyPr>
          <a:lstStyle/>
          <a:p>
            <a:pPr algn="ctr"/>
            <a:r>
              <a:rPr lang="en-GB" sz="1400" dirty="0">
                <a:latin typeface="Comic Sans MS" pitchFamily="66" charset="0"/>
              </a:rPr>
              <a:t>Q</a:t>
            </a:r>
          </a:p>
        </p:txBody>
      </p:sp>
      <p:sp>
        <p:nvSpPr>
          <p:cNvPr id="36" name="TextBox 35"/>
          <p:cNvSpPr txBox="1"/>
          <p:nvPr/>
        </p:nvSpPr>
        <p:spPr>
          <a:xfrm>
            <a:off x="4114800" y="2590800"/>
            <a:ext cx="433132" cy="307777"/>
          </a:xfrm>
          <a:prstGeom prst="rect">
            <a:avLst/>
          </a:prstGeom>
          <a:noFill/>
        </p:spPr>
        <p:txBody>
          <a:bodyPr wrap="none" rtlCol="0">
            <a:spAutoFit/>
          </a:bodyPr>
          <a:lstStyle/>
          <a:p>
            <a:pPr algn="ctr"/>
            <a:r>
              <a:rPr lang="en-GB" sz="1400" dirty="0">
                <a:latin typeface="Comic Sans MS" pitchFamily="66" charset="0"/>
              </a:rPr>
              <a:t>3m</a:t>
            </a:r>
          </a:p>
        </p:txBody>
      </p:sp>
      <p:sp>
        <p:nvSpPr>
          <p:cNvPr id="38" name="TextBox 37"/>
          <p:cNvSpPr txBox="1"/>
          <p:nvPr/>
        </p:nvSpPr>
        <p:spPr>
          <a:xfrm>
            <a:off x="5140551" y="2590800"/>
            <a:ext cx="324128" cy="307777"/>
          </a:xfrm>
          <a:prstGeom prst="rect">
            <a:avLst/>
          </a:prstGeom>
          <a:noFill/>
        </p:spPr>
        <p:txBody>
          <a:bodyPr wrap="none" rtlCol="0">
            <a:spAutoFit/>
          </a:bodyPr>
          <a:lstStyle/>
          <a:p>
            <a:pPr algn="ctr"/>
            <a:r>
              <a:rPr lang="en-GB" sz="1400" dirty="0">
                <a:latin typeface="Comic Sans MS" pitchFamily="66" charset="0"/>
              </a:rPr>
              <a:t>m</a:t>
            </a:r>
          </a:p>
        </p:txBody>
      </p:sp>
      <mc:AlternateContent xmlns:mc="http://schemas.openxmlformats.org/markup-compatibility/2006" xmlns:a14="http://schemas.microsoft.com/office/drawing/2010/main">
        <mc:Choice Requires="a14">
          <p:sp>
            <p:nvSpPr>
              <p:cNvPr id="67" name="TextBox 66"/>
              <p:cNvSpPr txBox="1"/>
              <p:nvPr/>
            </p:nvSpPr>
            <p:spPr>
              <a:xfrm>
                <a:off x="8077200" y="1676400"/>
                <a:ext cx="914400" cy="51757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1" i="1" smtClean="0">
                          <a:solidFill>
                            <a:srgbClr val="FF0000"/>
                          </a:solidFill>
                          <a:latin typeface="Cambria Math"/>
                        </a:rPr>
                        <m:t>𝒗</m:t>
                      </m:r>
                      <m:r>
                        <a:rPr lang="en-GB" sz="1600" b="1" i="1" smtClean="0">
                          <a:solidFill>
                            <a:srgbClr val="FF0000"/>
                          </a:solidFill>
                          <a:latin typeface="Cambria Math"/>
                        </a:rPr>
                        <m:t>=−</m:t>
                      </m:r>
                      <m:f>
                        <m:fPr>
                          <m:ctrlPr>
                            <a:rPr lang="en-GB" sz="1600" b="1" i="1" smtClean="0">
                              <a:solidFill>
                                <a:srgbClr val="FF0000"/>
                              </a:solidFill>
                              <a:latin typeface="Cambria Math" panose="02040503050406030204" pitchFamily="18" charset="0"/>
                            </a:rPr>
                          </m:ctrlPr>
                        </m:fPr>
                        <m:num>
                          <m:r>
                            <a:rPr lang="en-GB" sz="1600" b="1" i="1" smtClean="0">
                              <a:solidFill>
                                <a:srgbClr val="FF0000"/>
                              </a:solidFill>
                              <a:latin typeface="Cambria Math"/>
                            </a:rPr>
                            <m:t>𝒖</m:t>
                          </m:r>
                        </m:num>
                        <m:den>
                          <m:r>
                            <a:rPr lang="en-GB" sz="1600" b="1" i="1" smtClean="0">
                              <a:solidFill>
                                <a:srgbClr val="FF0000"/>
                              </a:solidFill>
                              <a:latin typeface="Cambria Math"/>
                            </a:rPr>
                            <m:t>𝟔</m:t>
                          </m:r>
                        </m:den>
                      </m:f>
                    </m:oMath>
                  </m:oMathPara>
                </a14:m>
                <a:endParaRPr lang="en-GB" sz="1600" b="1" dirty="0">
                  <a:solidFill>
                    <a:srgbClr val="FF0000"/>
                  </a:solidFill>
                </a:endParaRPr>
              </a:p>
            </p:txBody>
          </p:sp>
        </mc:Choice>
        <mc:Fallback xmlns="">
          <p:sp>
            <p:nvSpPr>
              <p:cNvPr id="67" name="TextBox 66"/>
              <p:cNvSpPr txBox="1">
                <a:spLocks noRot="1" noChangeAspect="1" noMove="1" noResize="1" noEditPoints="1" noAdjustHandles="1" noChangeArrowheads="1" noChangeShapeType="1" noTextEdit="1"/>
              </p:cNvSpPr>
              <p:nvPr/>
            </p:nvSpPr>
            <p:spPr>
              <a:xfrm>
                <a:off x="8077200" y="1676400"/>
                <a:ext cx="914400" cy="517578"/>
              </a:xfrm>
              <a:prstGeom prst="rect">
                <a:avLst/>
              </a:prstGeom>
              <a:blipFill rotWithShape="1">
                <a:blip r:embed="rId9"/>
                <a:stretch>
                  <a:fillRect b="-352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3" name="TextBox 72"/>
              <p:cNvSpPr txBox="1"/>
              <p:nvPr/>
            </p:nvSpPr>
            <p:spPr>
              <a:xfrm>
                <a:off x="8077200" y="2286000"/>
                <a:ext cx="917431" cy="55335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1" i="1" smtClean="0">
                          <a:solidFill>
                            <a:srgbClr val="FF0000"/>
                          </a:solidFill>
                          <a:latin typeface="Cambria Math"/>
                        </a:rPr>
                        <m:t>𝒘</m:t>
                      </m:r>
                      <m:r>
                        <a:rPr lang="en-GB" sz="1600" b="1" i="1" smtClean="0">
                          <a:solidFill>
                            <a:srgbClr val="FF0000"/>
                          </a:solidFill>
                          <a:latin typeface="Cambria Math"/>
                        </a:rPr>
                        <m:t>=</m:t>
                      </m:r>
                      <m:f>
                        <m:fPr>
                          <m:ctrlPr>
                            <a:rPr lang="en-GB" sz="1600" b="1" i="1" smtClean="0">
                              <a:solidFill>
                                <a:srgbClr val="FF0000"/>
                              </a:solidFill>
                              <a:latin typeface="Cambria Math" panose="02040503050406030204" pitchFamily="18" charset="0"/>
                            </a:rPr>
                          </m:ctrlPr>
                        </m:fPr>
                        <m:num>
                          <m:r>
                            <a:rPr lang="en-GB" sz="1600" b="1" i="1" smtClean="0">
                              <a:solidFill>
                                <a:srgbClr val="FF0000"/>
                              </a:solidFill>
                              <a:latin typeface="Cambria Math"/>
                            </a:rPr>
                            <m:t>𝟑</m:t>
                          </m:r>
                          <m:r>
                            <a:rPr lang="en-GB" sz="1600" b="1" i="1" smtClean="0">
                              <a:solidFill>
                                <a:srgbClr val="FF0000"/>
                              </a:solidFill>
                              <a:latin typeface="Cambria Math"/>
                            </a:rPr>
                            <m:t>𝒖</m:t>
                          </m:r>
                        </m:num>
                        <m:den>
                          <m:r>
                            <a:rPr lang="en-GB" sz="1600" b="1" i="1" smtClean="0">
                              <a:solidFill>
                                <a:srgbClr val="FF0000"/>
                              </a:solidFill>
                              <a:latin typeface="Cambria Math"/>
                            </a:rPr>
                            <m:t>𝟐</m:t>
                          </m:r>
                        </m:den>
                      </m:f>
                    </m:oMath>
                  </m:oMathPara>
                </a14:m>
                <a:endParaRPr lang="en-GB" sz="1600" b="1" dirty="0">
                  <a:solidFill>
                    <a:srgbClr val="FF0000"/>
                  </a:solidFill>
                </a:endParaRPr>
              </a:p>
            </p:txBody>
          </p:sp>
        </mc:Choice>
        <mc:Fallback xmlns="">
          <p:sp>
            <p:nvSpPr>
              <p:cNvPr id="73" name="TextBox 72"/>
              <p:cNvSpPr txBox="1">
                <a:spLocks noRot="1" noChangeAspect="1" noMove="1" noResize="1" noEditPoints="1" noAdjustHandles="1" noChangeArrowheads="1" noChangeShapeType="1" noTextEdit="1"/>
              </p:cNvSpPr>
              <p:nvPr/>
            </p:nvSpPr>
            <p:spPr>
              <a:xfrm>
                <a:off x="8077200" y="2286000"/>
                <a:ext cx="917431" cy="553357"/>
              </a:xfrm>
              <a:prstGeom prst="rect">
                <a:avLst/>
              </a:prstGeom>
              <a:blipFill rotWithShape="1">
                <a:blip r:embed="rId10"/>
                <a:stretch>
                  <a:fillRect/>
                </a:stretch>
              </a:blipFill>
            </p:spPr>
            <p:txBody>
              <a:bodyPr/>
              <a:lstStyle/>
              <a:p>
                <a:r>
                  <a:rPr lang="en-GB">
                    <a:noFill/>
                  </a:rPr>
                  <a:t> </a:t>
                </a:r>
              </a:p>
            </p:txBody>
          </p:sp>
        </mc:Fallback>
      </mc:AlternateContent>
      <p:cxnSp>
        <p:nvCxnSpPr>
          <p:cNvPr id="42" name="Straight Arrow Connector 41"/>
          <p:cNvCxnSpPr/>
          <p:nvPr/>
        </p:nvCxnSpPr>
        <p:spPr>
          <a:xfrm flipH="1">
            <a:off x="40386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4114800" y="1905000"/>
            <a:ext cx="412292" cy="307777"/>
          </a:xfrm>
          <a:prstGeom prst="rect">
            <a:avLst/>
          </a:prstGeom>
          <a:noFill/>
        </p:spPr>
        <p:txBody>
          <a:bodyPr wrap="none" rtlCol="0">
            <a:spAutoFit/>
          </a:bodyPr>
          <a:lstStyle/>
          <a:p>
            <a:pPr algn="ctr"/>
            <a:r>
              <a:rPr lang="en-GB" sz="1400" baseline="30000" dirty="0">
                <a:latin typeface="Comic Sans MS" pitchFamily="66" charset="0"/>
              </a:rPr>
              <a:t>u</a:t>
            </a:r>
            <a:r>
              <a:rPr lang="en-GB" sz="1400" dirty="0">
                <a:latin typeface="Comic Sans MS" pitchFamily="66" charset="0"/>
              </a:rPr>
              <a:t>/</a:t>
            </a:r>
            <a:r>
              <a:rPr lang="en-GB" sz="1400" baseline="-25000" dirty="0">
                <a:latin typeface="Comic Sans MS" pitchFamily="66" charset="0"/>
              </a:rPr>
              <a:t>6</a:t>
            </a:r>
          </a:p>
        </p:txBody>
      </p:sp>
      <p:cxnSp>
        <p:nvCxnSpPr>
          <p:cNvPr id="44" name="Straight Arrow Connector 43"/>
          <p:cNvCxnSpPr/>
          <p:nvPr/>
        </p:nvCxnSpPr>
        <p:spPr>
          <a:xfrm>
            <a:off x="51054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5105400" y="1905000"/>
            <a:ext cx="486030" cy="307777"/>
          </a:xfrm>
          <a:prstGeom prst="rect">
            <a:avLst/>
          </a:prstGeom>
          <a:noFill/>
        </p:spPr>
        <p:txBody>
          <a:bodyPr wrap="none" rtlCol="0">
            <a:spAutoFit/>
          </a:bodyPr>
          <a:lstStyle/>
          <a:p>
            <a:pPr algn="ctr"/>
            <a:r>
              <a:rPr lang="en-GB" sz="1400" baseline="30000" dirty="0">
                <a:latin typeface="Comic Sans MS" pitchFamily="66" charset="0"/>
              </a:rPr>
              <a:t>3u</a:t>
            </a:r>
            <a:r>
              <a:rPr lang="en-GB" sz="1400" dirty="0">
                <a:latin typeface="Comic Sans MS" pitchFamily="66" charset="0"/>
              </a:rPr>
              <a:t>/</a:t>
            </a:r>
            <a:r>
              <a:rPr lang="en-GB" sz="1400" baseline="-25000" dirty="0">
                <a:latin typeface="Comic Sans MS" pitchFamily="66" charset="0"/>
              </a:rPr>
              <a:t>2</a:t>
            </a:r>
          </a:p>
        </p:txBody>
      </p:sp>
      <p:cxnSp>
        <p:nvCxnSpPr>
          <p:cNvPr id="47" name="Straight Connector 46"/>
          <p:cNvCxnSpPr/>
          <p:nvPr/>
        </p:nvCxnSpPr>
        <p:spPr>
          <a:xfrm>
            <a:off x="7924800" y="16002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5" name="Oval 54"/>
          <p:cNvSpPr/>
          <p:nvPr/>
        </p:nvSpPr>
        <p:spPr>
          <a:xfrm>
            <a:off x="6279087"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Oval 55"/>
          <p:cNvSpPr/>
          <p:nvPr/>
        </p:nvSpPr>
        <p:spPr>
          <a:xfrm>
            <a:off x="7250336"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TextBox 58"/>
          <p:cNvSpPr txBox="1"/>
          <p:nvPr/>
        </p:nvSpPr>
        <p:spPr>
          <a:xfrm>
            <a:off x="6202887" y="2286000"/>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60" name="TextBox 59"/>
          <p:cNvSpPr txBox="1"/>
          <p:nvPr/>
        </p:nvSpPr>
        <p:spPr>
          <a:xfrm>
            <a:off x="7174136" y="2286000"/>
            <a:ext cx="457200" cy="307777"/>
          </a:xfrm>
          <a:prstGeom prst="rect">
            <a:avLst/>
          </a:prstGeom>
          <a:noFill/>
        </p:spPr>
        <p:txBody>
          <a:bodyPr wrap="square" rtlCol="0">
            <a:spAutoFit/>
          </a:bodyPr>
          <a:lstStyle/>
          <a:p>
            <a:pPr algn="ctr"/>
            <a:r>
              <a:rPr lang="en-GB" sz="1400" dirty="0">
                <a:latin typeface="Comic Sans MS" pitchFamily="66" charset="0"/>
              </a:rPr>
              <a:t>Q</a:t>
            </a:r>
          </a:p>
        </p:txBody>
      </p:sp>
      <p:sp>
        <p:nvSpPr>
          <p:cNvPr id="63" name="TextBox 62"/>
          <p:cNvSpPr txBox="1"/>
          <p:nvPr/>
        </p:nvSpPr>
        <p:spPr>
          <a:xfrm>
            <a:off x="6213249" y="2590800"/>
            <a:ext cx="433132" cy="307777"/>
          </a:xfrm>
          <a:prstGeom prst="rect">
            <a:avLst/>
          </a:prstGeom>
          <a:noFill/>
        </p:spPr>
        <p:txBody>
          <a:bodyPr wrap="none" rtlCol="0">
            <a:spAutoFit/>
          </a:bodyPr>
          <a:lstStyle/>
          <a:p>
            <a:pPr algn="ctr"/>
            <a:r>
              <a:rPr lang="en-GB" sz="1400" dirty="0">
                <a:latin typeface="Comic Sans MS" pitchFamily="66" charset="0"/>
              </a:rPr>
              <a:t>3m</a:t>
            </a:r>
          </a:p>
        </p:txBody>
      </p:sp>
      <p:sp>
        <p:nvSpPr>
          <p:cNvPr id="64" name="TextBox 63"/>
          <p:cNvSpPr txBox="1"/>
          <p:nvPr/>
        </p:nvSpPr>
        <p:spPr>
          <a:xfrm>
            <a:off x="7239000" y="2590800"/>
            <a:ext cx="324128" cy="307777"/>
          </a:xfrm>
          <a:prstGeom prst="rect">
            <a:avLst/>
          </a:prstGeom>
          <a:noFill/>
        </p:spPr>
        <p:txBody>
          <a:bodyPr wrap="none" rtlCol="0">
            <a:spAutoFit/>
          </a:bodyPr>
          <a:lstStyle/>
          <a:p>
            <a:pPr algn="ctr"/>
            <a:r>
              <a:rPr lang="en-GB" sz="1400" dirty="0">
                <a:latin typeface="Comic Sans MS" pitchFamily="66" charset="0"/>
              </a:rPr>
              <a:t>m</a:t>
            </a:r>
          </a:p>
        </p:txBody>
      </p:sp>
      <p:sp>
        <p:nvSpPr>
          <p:cNvPr id="51" name="TextBox 50"/>
          <p:cNvSpPr txBox="1"/>
          <p:nvPr/>
        </p:nvSpPr>
        <p:spPr>
          <a:xfrm>
            <a:off x="3810000" y="3124200"/>
            <a:ext cx="3207929" cy="307777"/>
          </a:xfrm>
          <a:prstGeom prst="rect">
            <a:avLst/>
          </a:prstGeom>
          <a:noFill/>
        </p:spPr>
        <p:txBody>
          <a:bodyPr wrap="none" rtlCol="0">
            <a:spAutoFit/>
          </a:bodyPr>
          <a:lstStyle/>
          <a:p>
            <a:r>
              <a:rPr lang="en-GB" sz="1400" u="sng" dirty="0">
                <a:latin typeface="Comic Sans MS" pitchFamily="66" charset="0"/>
              </a:rPr>
              <a:t>When Q hits the wall it will rebound</a:t>
            </a:r>
          </a:p>
        </p:txBody>
      </p:sp>
      <mc:AlternateContent xmlns:mc="http://schemas.openxmlformats.org/markup-compatibility/2006" xmlns:a14="http://schemas.microsoft.com/office/drawing/2010/main">
        <mc:Choice Requires="a14">
          <p:sp>
            <p:nvSpPr>
              <p:cNvPr id="66" name="TextBox 65"/>
              <p:cNvSpPr txBox="1"/>
              <p:nvPr/>
            </p:nvSpPr>
            <p:spPr>
              <a:xfrm>
                <a:off x="4495800" y="3581400"/>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66" name="TextBox 65"/>
              <p:cNvSpPr txBox="1">
                <a:spLocks noRot="1" noChangeAspect="1" noMove="1" noResize="1" noEditPoints="1" noAdjustHandles="1" noChangeArrowheads="1" noChangeShapeType="1" noTextEdit="1"/>
              </p:cNvSpPr>
              <p:nvPr/>
            </p:nvSpPr>
            <p:spPr>
              <a:xfrm>
                <a:off x="4495800" y="3581400"/>
                <a:ext cx="660052" cy="461665"/>
              </a:xfrm>
              <a:prstGeom prst="rect">
                <a:avLst/>
              </a:prstGeom>
              <a:blipFill rotWithShape="1">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8" name="TextBox 67"/>
              <p:cNvSpPr txBox="1"/>
              <p:nvPr/>
            </p:nvSpPr>
            <p:spPr>
              <a:xfrm>
                <a:off x="4454857" y="4191000"/>
                <a:ext cx="971484" cy="57265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f>
                            <m:fPr>
                              <m:type m:val="skw"/>
                              <m:ctrlPr>
                                <a:rPr lang="en-GB" sz="1400" b="0" i="1" smtClean="0">
                                  <a:latin typeface="Cambria Math" panose="02040503050406030204" pitchFamily="18" charset="0"/>
                                </a:rPr>
                              </m:ctrlPr>
                            </m:fPr>
                            <m:num>
                              <m:r>
                                <a:rPr lang="en-GB" sz="1400" b="0" i="1" smtClean="0">
                                  <a:latin typeface="Cambria Math"/>
                                </a:rPr>
                                <m:t>3</m:t>
                              </m:r>
                              <m:r>
                                <a:rPr lang="en-GB" sz="1400" b="0" i="1" smtClean="0">
                                  <a:latin typeface="Cambria Math"/>
                                </a:rPr>
                                <m:t>𝑢</m:t>
                              </m:r>
                            </m:num>
                            <m:den>
                              <m:r>
                                <a:rPr lang="en-GB" sz="1400" b="0" i="1" smtClean="0">
                                  <a:latin typeface="Cambria Math"/>
                                </a:rPr>
                                <m:t>2</m:t>
                              </m:r>
                            </m:den>
                          </m:f>
                        </m:den>
                      </m:f>
                    </m:oMath>
                  </m:oMathPara>
                </a14:m>
                <a:endParaRPr lang="en-GB" sz="1400" dirty="0"/>
              </a:p>
            </p:txBody>
          </p:sp>
        </mc:Choice>
        <mc:Fallback xmlns="">
          <p:sp>
            <p:nvSpPr>
              <p:cNvPr id="68" name="TextBox 67"/>
              <p:cNvSpPr txBox="1">
                <a:spLocks noRot="1" noChangeAspect="1" noMove="1" noResize="1" noEditPoints="1" noAdjustHandles="1" noChangeArrowheads="1" noChangeShapeType="1" noTextEdit="1"/>
              </p:cNvSpPr>
              <p:nvPr/>
            </p:nvSpPr>
            <p:spPr>
              <a:xfrm>
                <a:off x="4454857" y="4191000"/>
                <a:ext cx="971484" cy="572657"/>
              </a:xfrm>
              <a:prstGeom prst="rect">
                <a:avLst/>
              </a:prstGeom>
              <a:blipFill rotWithShape="1">
                <a:blip r:embed="rId12"/>
                <a:stretch>
                  <a:fillRect t="-35484" r="-50943" b="-112903"/>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9" name="TextBox 68"/>
              <p:cNvSpPr txBox="1"/>
              <p:nvPr/>
            </p:nvSpPr>
            <p:spPr>
              <a:xfrm>
                <a:off x="4267200" y="4800600"/>
                <a:ext cx="900438" cy="512063"/>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GB" sz="1400" b="0" i="1" smtClean="0">
                              <a:latin typeface="Cambria Math" panose="02040503050406030204" pitchFamily="18" charset="0"/>
                            </a:rPr>
                          </m:ctrlPr>
                        </m:fPr>
                        <m:num>
                          <m:r>
                            <a:rPr lang="en-GB" sz="1400" b="0" i="1" smtClean="0">
                              <a:latin typeface="Cambria Math"/>
                            </a:rPr>
                            <m:t>3</m:t>
                          </m:r>
                          <m:r>
                            <a:rPr lang="en-GB" sz="1400" b="0" i="1" smtClean="0">
                              <a:latin typeface="Cambria Math"/>
                            </a:rPr>
                            <m:t>𝑢𝑒</m:t>
                          </m:r>
                          <m:r>
                            <a:rPr lang="en-GB" sz="1400" b="0" i="1" smtClean="0">
                              <a:latin typeface="Cambria Math"/>
                            </a:rPr>
                            <m:t>′</m:t>
                          </m:r>
                        </m:num>
                        <m:den>
                          <m:r>
                            <a:rPr lang="en-GB" sz="1400" b="0" i="1" smtClean="0">
                              <a:latin typeface="Cambria Math"/>
                            </a:rPr>
                            <m:t>2</m:t>
                          </m:r>
                        </m:den>
                      </m:f>
                      <m:r>
                        <a:rPr lang="en-GB" sz="1400" b="0" i="1" smtClean="0">
                          <a:latin typeface="Cambria Math"/>
                        </a:rPr>
                        <m:t>=</m:t>
                      </m:r>
                      <m:r>
                        <a:rPr lang="en-GB" sz="1400" b="0" i="1" smtClean="0">
                          <a:latin typeface="Cambria Math"/>
                        </a:rPr>
                        <m:t>𝑣</m:t>
                      </m:r>
                    </m:oMath>
                  </m:oMathPara>
                </a14:m>
                <a:endParaRPr lang="en-GB" sz="1400" dirty="0"/>
              </a:p>
            </p:txBody>
          </p:sp>
        </mc:Choice>
        <mc:Fallback xmlns="">
          <p:sp>
            <p:nvSpPr>
              <p:cNvPr id="69" name="TextBox 68"/>
              <p:cNvSpPr txBox="1">
                <a:spLocks noRot="1" noChangeAspect="1" noMove="1" noResize="1" noEditPoints="1" noAdjustHandles="1" noChangeArrowheads="1" noChangeShapeType="1" noTextEdit="1"/>
              </p:cNvSpPr>
              <p:nvPr/>
            </p:nvSpPr>
            <p:spPr>
              <a:xfrm>
                <a:off x="4267200" y="4800600"/>
                <a:ext cx="900438" cy="512063"/>
              </a:xfrm>
              <a:prstGeom prst="rect">
                <a:avLst/>
              </a:prstGeom>
              <a:blipFill rotWithShape="1">
                <a:blip r:embed="rId13"/>
                <a:stretch>
                  <a:fillRect b="-1205"/>
                </a:stretch>
              </a:blipFill>
            </p:spPr>
            <p:txBody>
              <a:bodyPr/>
              <a:lstStyle/>
              <a:p>
                <a:r>
                  <a:rPr lang="en-GB">
                    <a:noFill/>
                  </a:rPr>
                  <a:t> </a:t>
                </a:r>
              </a:p>
            </p:txBody>
          </p:sp>
        </mc:Fallback>
      </mc:AlternateContent>
      <p:cxnSp>
        <p:nvCxnSpPr>
          <p:cNvPr id="70" name="Straight Arrow Connector 69"/>
          <p:cNvCxnSpPr/>
          <p:nvPr/>
        </p:nvCxnSpPr>
        <p:spPr>
          <a:xfrm flipH="1">
            <a:off x="61722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1" name="TextBox 70"/>
          <p:cNvSpPr txBox="1"/>
          <p:nvPr/>
        </p:nvSpPr>
        <p:spPr>
          <a:xfrm>
            <a:off x="6172200" y="1905000"/>
            <a:ext cx="412292" cy="307777"/>
          </a:xfrm>
          <a:prstGeom prst="rect">
            <a:avLst/>
          </a:prstGeom>
          <a:noFill/>
        </p:spPr>
        <p:txBody>
          <a:bodyPr wrap="none" rtlCol="0">
            <a:spAutoFit/>
          </a:bodyPr>
          <a:lstStyle/>
          <a:p>
            <a:pPr algn="ctr"/>
            <a:r>
              <a:rPr lang="en-GB" sz="1400" baseline="30000" dirty="0">
                <a:latin typeface="Comic Sans MS" pitchFamily="66" charset="0"/>
              </a:rPr>
              <a:t>u</a:t>
            </a:r>
            <a:r>
              <a:rPr lang="en-GB" sz="1400" dirty="0">
                <a:latin typeface="Comic Sans MS" pitchFamily="66" charset="0"/>
              </a:rPr>
              <a:t>/</a:t>
            </a:r>
            <a:r>
              <a:rPr lang="en-GB" sz="1400" baseline="-25000" dirty="0">
                <a:latin typeface="Comic Sans MS" pitchFamily="66" charset="0"/>
              </a:rPr>
              <a:t>6</a:t>
            </a:r>
          </a:p>
        </p:txBody>
      </p:sp>
      <p:cxnSp>
        <p:nvCxnSpPr>
          <p:cNvPr id="72" name="Straight Arrow Connector 71"/>
          <p:cNvCxnSpPr/>
          <p:nvPr/>
        </p:nvCxnSpPr>
        <p:spPr>
          <a:xfrm flipH="1">
            <a:off x="71628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4" name="TextBox 73"/>
          <p:cNvSpPr txBox="1"/>
          <p:nvPr/>
        </p:nvSpPr>
        <p:spPr>
          <a:xfrm>
            <a:off x="7082649" y="1905000"/>
            <a:ext cx="572593" cy="307777"/>
          </a:xfrm>
          <a:prstGeom prst="rect">
            <a:avLst/>
          </a:prstGeom>
          <a:noFill/>
        </p:spPr>
        <p:txBody>
          <a:bodyPr wrap="none" rtlCol="0">
            <a:spAutoFit/>
          </a:bodyPr>
          <a:lstStyle/>
          <a:p>
            <a:pPr algn="ctr"/>
            <a:r>
              <a:rPr lang="en-GB" sz="1400" baseline="30000" dirty="0">
                <a:latin typeface="Comic Sans MS" pitchFamily="66" charset="0"/>
              </a:rPr>
              <a:t>3ue’</a:t>
            </a:r>
            <a:r>
              <a:rPr lang="en-GB" sz="1400" dirty="0">
                <a:latin typeface="Comic Sans MS" pitchFamily="66" charset="0"/>
              </a:rPr>
              <a:t>/</a:t>
            </a:r>
            <a:r>
              <a:rPr lang="en-GB" sz="1400" baseline="-25000" dirty="0">
                <a:latin typeface="Comic Sans MS" pitchFamily="66" charset="0"/>
              </a:rPr>
              <a:t>2</a:t>
            </a:r>
          </a:p>
        </p:txBody>
      </p:sp>
      <p:sp>
        <p:nvSpPr>
          <p:cNvPr id="75" name="Arc 74"/>
          <p:cNvSpPr/>
          <p:nvPr/>
        </p:nvSpPr>
        <p:spPr>
          <a:xfrm>
            <a:off x="5257800" y="3810000"/>
            <a:ext cx="457200" cy="6096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6" name="TextBox 75"/>
          <p:cNvSpPr txBox="1"/>
          <p:nvPr/>
        </p:nvSpPr>
        <p:spPr>
          <a:xfrm>
            <a:off x="5562600" y="3886200"/>
            <a:ext cx="2438400" cy="523220"/>
          </a:xfrm>
          <a:prstGeom prst="rect">
            <a:avLst/>
          </a:prstGeom>
          <a:noFill/>
        </p:spPr>
        <p:txBody>
          <a:bodyPr wrap="square" rtlCol="0">
            <a:spAutoFit/>
          </a:bodyPr>
          <a:lstStyle/>
          <a:p>
            <a:pPr algn="ctr"/>
            <a:r>
              <a:rPr lang="en-GB" sz="1400" dirty="0">
                <a:solidFill>
                  <a:srgbClr val="FF0000"/>
                </a:solidFill>
                <a:latin typeface="Comic Sans MS" pitchFamily="66" charset="0"/>
              </a:rPr>
              <a:t>Sub in e = e’, and the approach velocity of Q</a:t>
            </a:r>
            <a:endParaRPr lang="en-GB" sz="1400" b="1" dirty="0">
              <a:solidFill>
                <a:srgbClr val="FF0000"/>
              </a:solidFill>
              <a:latin typeface="Comic Sans MS" pitchFamily="66" charset="0"/>
            </a:endParaRPr>
          </a:p>
        </p:txBody>
      </p:sp>
      <p:sp>
        <p:nvSpPr>
          <p:cNvPr id="77" name="Arc 76"/>
          <p:cNvSpPr/>
          <p:nvPr/>
        </p:nvSpPr>
        <p:spPr>
          <a:xfrm>
            <a:off x="5257800" y="4495800"/>
            <a:ext cx="457200" cy="6096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8" name="TextBox 77"/>
          <p:cNvSpPr txBox="1"/>
          <p:nvPr/>
        </p:nvSpPr>
        <p:spPr>
          <a:xfrm>
            <a:off x="5562600" y="4648200"/>
            <a:ext cx="1828800" cy="307777"/>
          </a:xfrm>
          <a:prstGeom prst="rect">
            <a:avLst/>
          </a:prstGeom>
          <a:noFill/>
        </p:spPr>
        <p:txBody>
          <a:bodyPr wrap="square" rtlCol="0">
            <a:spAutoFit/>
          </a:bodyPr>
          <a:lstStyle/>
          <a:p>
            <a:pPr algn="ctr"/>
            <a:r>
              <a:rPr lang="en-GB" sz="1400" dirty="0">
                <a:solidFill>
                  <a:srgbClr val="FF0000"/>
                </a:solidFill>
                <a:latin typeface="Comic Sans MS" pitchFamily="66" charset="0"/>
              </a:rPr>
              <a:t>Multiply by </a:t>
            </a:r>
            <a:r>
              <a:rPr lang="en-GB" sz="1400" baseline="30000" dirty="0">
                <a:solidFill>
                  <a:srgbClr val="FF0000"/>
                </a:solidFill>
                <a:latin typeface="Comic Sans MS" pitchFamily="66" charset="0"/>
              </a:rPr>
              <a:t>3u</a:t>
            </a:r>
            <a:r>
              <a:rPr lang="en-GB" sz="1400" dirty="0">
                <a:solidFill>
                  <a:srgbClr val="FF0000"/>
                </a:solidFill>
                <a:latin typeface="Comic Sans MS" pitchFamily="66" charset="0"/>
              </a:rPr>
              <a:t>/</a:t>
            </a:r>
            <a:r>
              <a:rPr lang="en-GB" sz="1400" baseline="-25000" dirty="0">
                <a:solidFill>
                  <a:srgbClr val="FF0000"/>
                </a:solidFill>
                <a:latin typeface="Comic Sans MS" pitchFamily="66" charset="0"/>
              </a:rPr>
              <a:t>2</a:t>
            </a:r>
            <a:endParaRPr lang="en-GB" sz="1400" b="1" baseline="-25000" dirty="0">
              <a:solidFill>
                <a:srgbClr val="FF0000"/>
              </a:solidFill>
              <a:latin typeface="Comic Sans MS" pitchFamily="66" charset="0"/>
            </a:endParaRPr>
          </a:p>
        </p:txBody>
      </p:sp>
      <p:sp>
        <p:nvSpPr>
          <p:cNvPr id="79" name="TextBox 78"/>
          <p:cNvSpPr txBox="1"/>
          <p:nvPr/>
        </p:nvSpPr>
        <p:spPr>
          <a:xfrm>
            <a:off x="4572000" y="5486400"/>
            <a:ext cx="4114800" cy="738664"/>
          </a:xfrm>
          <a:prstGeom prst="rect">
            <a:avLst/>
          </a:prstGeom>
          <a:noFill/>
        </p:spPr>
        <p:txBody>
          <a:bodyPr wrap="square" rtlCol="0">
            <a:spAutoFit/>
          </a:bodyPr>
          <a:lstStyle/>
          <a:p>
            <a:pPr algn="ctr"/>
            <a:r>
              <a:rPr lang="en-GB" sz="1400" dirty="0">
                <a:solidFill>
                  <a:srgbClr val="FF0000"/>
                </a:solidFill>
                <a:latin typeface="Comic Sans MS" pitchFamily="66" charset="0"/>
              </a:rPr>
              <a:t>This is the velocity which Q will rebound at – we can add this to the diagram above. The impact with the wall has not affected P</a:t>
            </a:r>
            <a:endParaRPr lang="en-GB" sz="1400" b="1"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53" name="TextBox 52"/>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53" name="TextBox 52"/>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4" name="TextBox 53"/>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54" name="TextBox 53"/>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7" name="TextBox 56"/>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57" name="TextBox 56"/>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8" name="TextBox 57"/>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58" name="TextBox 57"/>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1" name="TextBox 60"/>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61" name="TextBox 60"/>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18"/>
                <a:stretch>
                  <a:fillRect b="-3846"/>
                </a:stretch>
              </a:blipFill>
            </p:spPr>
            <p:txBody>
              <a:bodyPr/>
              <a:lstStyle/>
              <a:p>
                <a:r>
                  <a:rPr lang="en-GB">
                    <a:noFill/>
                  </a:rPr>
                  <a:t> </a:t>
                </a:r>
              </a:p>
            </p:txBody>
          </p:sp>
        </mc:Fallback>
      </mc:AlternateContent>
      <p:sp>
        <p:nvSpPr>
          <p:cNvPr id="62" name="TextBox 61"/>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19"/>
              </a:rPr>
              <a:t>Applet for collision demonstrations</a:t>
            </a:r>
            <a:endParaRPr lang="en-GB" sz="1400" dirty="0">
              <a:latin typeface="Comic Sans MS" pitchFamily="66" charset="0"/>
            </a:endParaRPr>
          </a:p>
        </p:txBody>
      </p:sp>
      <p:sp>
        <p:nvSpPr>
          <p:cNvPr id="65"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2656027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linds(horizontal)">
                                      <p:cBhvr>
                                        <p:cTn id="7" dur="500"/>
                                        <p:tgtEl>
                                          <p:spTgt spid="18"/>
                                        </p:tgtEl>
                                      </p:cBhvr>
                                    </p:animEffect>
                                  </p:childTnLst>
                                </p:cTn>
                              </p:par>
                              <p:par>
                                <p:cTn id="8" presetID="3" presetClass="entr" presetSubtype="10" fill="hold" nodeType="withEffect">
                                  <p:stCondLst>
                                    <p:cond delay="0"/>
                                  </p:stCondLst>
                                  <p:childTnLst>
                                    <p:set>
                                      <p:cBhvr>
                                        <p:cTn id="9" dur="1" fill="hold">
                                          <p:stCondLst>
                                            <p:cond delay="0"/>
                                          </p:stCondLst>
                                        </p:cTn>
                                        <p:tgtEl>
                                          <p:spTgt spid="47"/>
                                        </p:tgtEl>
                                        <p:attrNameLst>
                                          <p:attrName>style.visibility</p:attrName>
                                        </p:attrNameLst>
                                      </p:cBhvr>
                                      <p:to>
                                        <p:strVal val="visible"/>
                                      </p:to>
                                    </p:set>
                                    <p:animEffect transition="in" filter="blinds(horizontal)">
                                      <p:cBhvr>
                                        <p:cTn id="10" dur="500"/>
                                        <p:tgtEl>
                                          <p:spTgt spid="47"/>
                                        </p:tgtEl>
                                      </p:cBhvr>
                                    </p:animEffect>
                                  </p:childTnLst>
                                </p:cTn>
                              </p:par>
                              <p:par>
                                <p:cTn id="11" presetID="3" presetClass="entr" presetSubtype="10" fill="hold" nodeType="withEffect">
                                  <p:stCondLst>
                                    <p:cond delay="0"/>
                                  </p:stCondLst>
                                  <p:childTnLst>
                                    <p:set>
                                      <p:cBhvr>
                                        <p:cTn id="12" dur="1" fill="hold">
                                          <p:stCondLst>
                                            <p:cond delay="0"/>
                                          </p:stCondLst>
                                        </p:cTn>
                                        <p:tgtEl>
                                          <p:spTgt spid="27"/>
                                        </p:tgtEl>
                                        <p:attrNameLst>
                                          <p:attrName>style.visibility</p:attrName>
                                        </p:attrNameLst>
                                      </p:cBhvr>
                                      <p:to>
                                        <p:strVal val="visible"/>
                                      </p:to>
                                    </p:set>
                                    <p:animEffect transition="in" filter="blinds(horizontal)">
                                      <p:cBhvr>
                                        <p:cTn id="13" dur="500"/>
                                        <p:tgtEl>
                                          <p:spTgt spid="27"/>
                                        </p:tgtEl>
                                      </p:cBhvr>
                                    </p:animEffect>
                                  </p:childTnLst>
                                </p:cTn>
                              </p:par>
                              <p:par>
                                <p:cTn id="14" presetID="3" presetClass="entr" presetSubtype="10" fill="hold"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blinds(horizontal)">
                                      <p:cBhvr>
                                        <p:cTn id="16" dur="500"/>
                                        <p:tgtEl>
                                          <p:spTgt spid="11"/>
                                        </p:tgtEl>
                                      </p:cBhvr>
                                    </p:animEffect>
                                  </p:childTnLst>
                                </p:cTn>
                              </p:par>
                              <p:par>
                                <p:cTn id="17" presetID="3" presetClass="entr" presetSubtype="10"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blinds(horizontal)">
                                      <p:cBhvr>
                                        <p:cTn id="19" dur="500"/>
                                        <p:tgtEl>
                                          <p:spTgt spid="15"/>
                                        </p:tgtEl>
                                      </p:cBhvr>
                                    </p:animEffect>
                                  </p:childTnLst>
                                </p:cTn>
                              </p:par>
                              <p:par>
                                <p:cTn id="20" presetID="3" presetClass="entr" presetSubtype="10" fill="hold" nodeType="with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linds(horizontal)">
                                      <p:cBhvr>
                                        <p:cTn id="22" dur="500"/>
                                        <p:tgtEl>
                                          <p:spTgt spid="17"/>
                                        </p:tgtEl>
                                      </p:cBhvr>
                                    </p:animEffect>
                                  </p:childTnLst>
                                </p:cTn>
                              </p:par>
                              <p:par>
                                <p:cTn id="23" presetID="3" presetClass="entr" presetSubtype="10" fill="hold"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blinds(horizontal)">
                                      <p:cBhvr>
                                        <p:cTn id="25" dur="500"/>
                                        <p:tgtEl>
                                          <p:spTgt spid="12"/>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blinds(horizontal)">
                                      <p:cBhvr>
                                        <p:cTn id="28" dur="500"/>
                                        <p:tgtEl>
                                          <p:spTgt spid="13"/>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blinds(horizontal)">
                                      <p:cBhvr>
                                        <p:cTn id="31" dur="500"/>
                                        <p:tgtEl>
                                          <p:spTgt spid="14"/>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19"/>
                                        </p:tgtEl>
                                        <p:attrNameLst>
                                          <p:attrName>style.visibility</p:attrName>
                                        </p:attrNameLst>
                                      </p:cBhvr>
                                      <p:to>
                                        <p:strVal val="visible"/>
                                      </p:to>
                                    </p:set>
                                    <p:animEffect transition="in" filter="blinds(horizontal)">
                                      <p:cBhvr>
                                        <p:cTn id="36" dur="500"/>
                                        <p:tgtEl>
                                          <p:spTgt spid="19"/>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28"/>
                                        </p:tgtEl>
                                        <p:attrNameLst>
                                          <p:attrName>style.visibility</p:attrName>
                                        </p:attrNameLst>
                                      </p:cBhvr>
                                      <p:to>
                                        <p:strVal val="visible"/>
                                      </p:to>
                                    </p:set>
                                    <p:animEffect transition="in" filter="blinds(horizontal)">
                                      <p:cBhvr>
                                        <p:cTn id="39" dur="500"/>
                                        <p:tgtEl>
                                          <p:spTgt spid="28"/>
                                        </p:tgtEl>
                                      </p:cBhvr>
                                    </p:animEffect>
                                  </p:childTnLst>
                                </p:cTn>
                              </p:par>
                              <p:par>
                                <p:cTn id="40" presetID="3" presetClass="entr" presetSubtype="10" fill="hold" grpId="0" nodeType="withEffect">
                                  <p:stCondLst>
                                    <p:cond delay="0"/>
                                  </p:stCondLst>
                                  <p:childTnLst>
                                    <p:set>
                                      <p:cBhvr>
                                        <p:cTn id="41" dur="1" fill="hold">
                                          <p:stCondLst>
                                            <p:cond delay="0"/>
                                          </p:stCondLst>
                                        </p:cTn>
                                        <p:tgtEl>
                                          <p:spTgt spid="36"/>
                                        </p:tgtEl>
                                        <p:attrNameLst>
                                          <p:attrName>style.visibility</p:attrName>
                                        </p:attrNameLst>
                                      </p:cBhvr>
                                      <p:to>
                                        <p:strVal val="visible"/>
                                      </p:to>
                                    </p:set>
                                    <p:animEffect transition="in" filter="blinds(horizontal)">
                                      <p:cBhvr>
                                        <p:cTn id="42" dur="500"/>
                                        <p:tgtEl>
                                          <p:spTgt spid="36"/>
                                        </p:tgtEl>
                                      </p:cBhvr>
                                    </p:animEffect>
                                  </p:childTnLst>
                                </p:cTn>
                              </p:par>
                              <p:par>
                                <p:cTn id="43" presetID="3" presetClass="entr" presetSubtype="10" fill="hold" nodeType="withEffect">
                                  <p:stCondLst>
                                    <p:cond delay="0"/>
                                  </p:stCondLst>
                                  <p:childTnLst>
                                    <p:set>
                                      <p:cBhvr>
                                        <p:cTn id="44" dur="1" fill="hold">
                                          <p:stCondLst>
                                            <p:cond delay="0"/>
                                          </p:stCondLst>
                                        </p:cTn>
                                        <p:tgtEl>
                                          <p:spTgt spid="42"/>
                                        </p:tgtEl>
                                        <p:attrNameLst>
                                          <p:attrName>style.visibility</p:attrName>
                                        </p:attrNameLst>
                                      </p:cBhvr>
                                      <p:to>
                                        <p:strVal val="visible"/>
                                      </p:to>
                                    </p:set>
                                    <p:animEffect transition="in" filter="blinds(horizontal)">
                                      <p:cBhvr>
                                        <p:cTn id="45" dur="500"/>
                                        <p:tgtEl>
                                          <p:spTgt spid="42"/>
                                        </p:tgtEl>
                                      </p:cBhvr>
                                    </p:animEffect>
                                  </p:childTnLst>
                                </p:cTn>
                              </p:par>
                              <p:par>
                                <p:cTn id="46" presetID="3" presetClass="entr" presetSubtype="10" fill="hold" grpId="0" nodeType="withEffect">
                                  <p:stCondLst>
                                    <p:cond delay="0"/>
                                  </p:stCondLst>
                                  <p:childTnLst>
                                    <p:set>
                                      <p:cBhvr>
                                        <p:cTn id="47" dur="1" fill="hold">
                                          <p:stCondLst>
                                            <p:cond delay="0"/>
                                          </p:stCondLst>
                                        </p:cTn>
                                        <p:tgtEl>
                                          <p:spTgt spid="43"/>
                                        </p:tgtEl>
                                        <p:attrNameLst>
                                          <p:attrName>style.visibility</p:attrName>
                                        </p:attrNameLst>
                                      </p:cBhvr>
                                      <p:to>
                                        <p:strVal val="visible"/>
                                      </p:to>
                                    </p:set>
                                    <p:animEffect transition="in" filter="blinds(horizontal)">
                                      <p:cBhvr>
                                        <p:cTn id="48" dur="500"/>
                                        <p:tgtEl>
                                          <p:spTgt spid="43"/>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20"/>
                                        </p:tgtEl>
                                        <p:attrNameLst>
                                          <p:attrName>style.visibility</p:attrName>
                                        </p:attrNameLst>
                                      </p:cBhvr>
                                      <p:to>
                                        <p:strVal val="visible"/>
                                      </p:to>
                                    </p:set>
                                    <p:animEffect transition="in" filter="blinds(horizontal)">
                                      <p:cBhvr>
                                        <p:cTn id="53" dur="500"/>
                                        <p:tgtEl>
                                          <p:spTgt spid="20"/>
                                        </p:tgtEl>
                                      </p:cBhvr>
                                    </p:animEffect>
                                  </p:childTnLst>
                                </p:cTn>
                              </p:par>
                              <p:par>
                                <p:cTn id="54" presetID="3" presetClass="entr" presetSubtype="10" fill="hold" grpId="0" nodeType="withEffect">
                                  <p:stCondLst>
                                    <p:cond delay="0"/>
                                  </p:stCondLst>
                                  <p:childTnLst>
                                    <p:set>
                                      <p:cBhvr>
                                        <p:cTn id="55" dur="1" fill="hold">
                                          <p:stCondLst>
                                            <p:cond delay="0"/>
                                          </p:stCondLst>
                                        </p:cTn>
                                        <p:tgtEl>
                                          <p:spTgt spid="30"/>
                                        </p:tgtEl>
                                        <p:attrNameLst>
                                          <p:attrName>style.visibility</p:attrName>
                                        </p:attrNameLst>
                                      </p:cBhvr>
                                      <p:to>
                                        <p:strVal val="visible"/>
                                      </p:to>
                                    </p:set>
                                    <p:animEffect transition="in" filter="blinds(horizontal)">
                                      <p:cBhvr>
                                        <p:cTn id="56" dur="500"/>
                                        <p:tgtEl>
                                          <p:spTgt spid="30"/>
                                        </p:tgtEl>
                                      </p:cBhvr>
                                    </p:animEffect>
                                  </p:childTnLst>
                                </p:cTn>
                              </p:par>
                              <p:par>
                                <p:cTn id="57" presetID="3" presetClass="entr" presetSubtype="10" fill="hold" grpId="0" nodeType="withEffect">
                                  <p:stCondLst>
                                    <p:cond delay="0"/>
                                  </p:stCondLst>
                                  <p:childTnLst>
                                    <p:set>
                                      <p:cBhvr>
                                        <p:cTn id="58" dur="1" fill="hold">
                                          <p:stCondLst>
                                            <p:cond delay="0"/>
                                          </p:stCondLst>
                                        </p:cTn>
                                        <p:tgtEl>
                                          <p:spTgt spid="38"/>
                                        </p:tgtEl>
                                        <p:attrNameLst>
                                          <p:attrName>style.visibility</p:attrName>
                                        </p:attrNameLst>
                                      </p:cBhvr>
                                      <p:to>
                                        <p:strVal val="visible"/>
                                      </p:to>
                                    </p:set>
                                    <p:animEffect transition="in" filter="blinds(horizontal)">
                                      <p:cBhvr>
                                        <p:cTn id="59" dur="500"/>
                                        <p:tgtEl>
                                          <p:spTgt spid="38"/>
                                        </p:tgtEl>
                                      </p:cBhvr>
                                    </p:animEffect>
                                  </p:childTnLst>
                                </p:cTn>
                              </p:par>
                              <p:par>
                                <p:cTn id="60" presetID="3" presetClass="entr" presetSubtype="10" fill="hold" nodeType="withEffect">
                                  <p:stCondLst>
                                    <p:cond delay="0"/>
                                  </p:stCondLst>
                                  <p:childTnLst>
                                    <p:set>
                                      <p:cBhvr>
                                        <p:cTn id="61" dur="1" fill="hold">
                                          <p:stCondLst>
                                            <p:cond delay="0"/>
                                          </p:stCondLst>
                                        </p:cTn>
                                        <p:tgtEl>
                                          <p:spTgt spid="44"/>
                                        </p:tgtEl>
                                        <p:attrNameLst>
                                          <p:attrName>style.visibility</p:attrName>
                                        </p:attrNameLst>
                                      </p:cBhvr>
                                      <p:to>
                                        <p:strVal val="visible"/>
                                      </p:to>
                                    </p:set>
                                    <p:animEffect transition="in" filter="blinds(horizontal)">
                                      <p:cBhvr>
                                        <p:cTn id="62" dur="500"/>
                                        <p:tgtEl>
                                          <p:spTgt spid="44"/>
                                        </p:tgtEl>
                                      </p:cBhvr>
                                    </p:animEffect>
                                  </p:childTnLst>
                                </p:cTn>
                              </p:par>
                              <p:par>
                                <p:cTn id="63" presetID="3" presetClass="entr" presetSubtype="10" fill="hold" grpId="0" nodeType="withEffect">
                                  <p:stCondLst>
                                    <p:cond delay="0"/>
                                  </p:stCondLst>
                                  <p:childTnLst>
                                    <p:set>
                                      <p:cBhvr>
                                        <p:cTn id="64" dur="1" fill="hold">
                                          <p:stCondLst>
                                            <p:cond delay="0"/>
                                          </p:stCondLst>
                                        </p:cTn>
                                        <p:tgtEl>
                                          <p:spTgt spid="45"/>
                                        </p:tgtEl>
                                        <p:attrNameLst>
                                          <p:attrName>style.visibility</p:attrName>
                                        </p:attrNameLst>
                                      </p:cBhvr>
                                      <p:to>
                                        <p:strVal val="visible"/>
                                      </p:to>
                                    </p:set>
                                    <p:animEffect transition="in" filter="blinds(horizontal)">
                                      <p:cBhvr>
                                        <p:cTn id="65" dur="500"/>
                                        <p:tgtEl>
                                          <p:spTgt spid="45"/>
                                        </p:tgtEl>
                                      </p:cBhvr>
                                    </p:animEffect>
                                  </p:childTnLst>
                                </p:cTn>
                              </p:par>
                            </p:childTnLst>
                          </p:cTn>
                        </p:par>
                      </p:childTnLst>
                    </p:cTn>
                  </p:par>
                  <p:par>
                    <p:cTn id="66" fill="hold">
                      <p:stCondLst>
                        <p:cond delay="indefinite"/>
                      </p:stCondLst>
                      <p:childTnLst>
                        <p:par>
                          <p:cTn id="67" fill="hold">
                            <p:stCondLst>
                              <p:cond delay="0"/>
                            </p:stCondLst>
                            <p:childTnLst>
                              <p:par>
                                <p:cTn id="68" presetID="3" presetClass="entr" presetSubtype="10" fill="hold" grpId="0" nodeType="clickEffect">
                                  <p:stCondLst>
                                    <p:cond delay="0"/>
                                  </p:stCondLst>
                                  <p:childTnLst>
                                    <p:set>
                                      <p:cBhvr>
                                        <p:cTn id="69" dur="1" fill="hold">
                                          <p:stCondLst>
                                            <p:cond delay="0"/>
                                          </p:stCondLst>
                                        </p:cTn>
                                        <p:tgtEl>
                                          <p:spTgt spid="51"/>
                                        </p:tgtEl>
                                        <p:attrNameLst>
                                          <p:attrName>style.visibility</p:attrName>
                                        </p:attrNameLst>
                                      </p:cBhvr>
                                      <p:to>
                                        <p:strVal val="visible"/>
                                      </p:to>
                                    </p:set>
                                    <p:animEffect transition="in" filter="blinds(horizontal)">
                                      <p:cBhvr>
                                        <p:cTn id="70" dur="500"/>
                                        <p:tgtEl>
                                          <p:spTgt spid="51"/>
                                        </p:tgtEl>
                                      </p:cBhvr>
                                    </p:animEffect>
                                  </p:childTnLst>
                                </p:cTn>
                              </p:par>
                            </p:childTnLst>
                          </p:cTn>
                        </p:par>
                      </p:childTnLst>
                    </p:cTn>
                  </p:par>
                  <p:par>
                    <p:cTn id="71" fill="hold">
                      <p:stCondLst>
                        <p:cond delay="indefinite"/>
                      </p:stCondLst>
                      <p:childTnLst>
                        <p:par>
                          <p:cTn id="72" fill="hold">
                            <p:stCondLst>
                              <p:cond delay="0"/>
                            </p:stCondLst>
                            <p:childTnLst>
                              <p:par>
                                <p:cTn id="73" presetID="3" presetClass="entr" presetSubtype="10" fill="hold" grpId="0" nodeType="clickEffect">
                                  <p:stCondLst>
                                    <p:cond delay="0"/>
                                  </p:stCondLst>
                                  <p:childTnLst>
                                    <p:set>
                                      <p:cBhvr>
                                        <p:cTn id="74" dur="1" fill="hold">
                                          <p:stCondLst>
                                            <p:cond delay="0"/>
                                          </p:stCondLst>
                                        </p:cTn>
                                        <p:tgtEl>
                                          <p:spTgt spid="66"/>
                                        </p:tgtEl>
                                        <p:attrNameLst>
                                          <p:attrName>style.visibility</p:attrName>
                                        </p:attrNameLst>
                                      </p:cBhvr>
                                      <p:to>
                                        <p:strVal val="visible"/>
                                      </p:to>
                                    </p:set>
                                    <p:animEffect transition="in" filter="blinds(horizontal)">
                                      <p:cBhvr>
                                        <p:cTn id="75" dur="500"/>
                                        <p:tgtEl>
                                          <p:spTgt spid="66"/>
                                        </p:tgtEl>
                                      </p:cBhvr>
                                    </p:animEffect>
                                  </p:childTnLst>
                                </p:cTn>
                              </p:par>
                            </p:childTnLst>
                          </p:cTn>
                        </p:par>
                      </p:childTnLst>
                    </p:cTn>
                  </p:par>
                  <p:par>
                    <p:cTn id="76" fill="hold">
                      <p:stCondLst>
                        <p:cond delay="indefinite"/>
                      </p:stCondLst>
                      <p:childTnLst>
                        <p:par>
                          <p:cTn id="77" fill="hold">
                            <p:stCondLst>
                              <p:cond delay="0"/>
                            </p:stCondLst>
                            <p:childTnLst>
                              <p:par>
                                <p:cTn id="78" presetID="3" presetClass="entr" presetSubtype="10" fill="hold" grpId="0" nodeType="clickEffect">
                                  <p:stCondLst>
                                    <p:cond delay="0"/>
                                  </p:stCondLst>
                                  <p:childTnLst>
                                    <p:set>
                                      <p:cBhvr>
                                        <p:cTn id="79" dur="1" fill="hold">
                                          <p:stCondLst>
                                            <p:cond delay="0"/>
                                          </p:stCondLst>
                                        </p:cTn>
                                        <p:tgtEl>
                                          <p:spTgt spid="75"/>
                                        </p:tgtEl>
                                        <p:attrNameLst>
                                          <p:attrName>style.visibility</p:attrName>
                                        </p:attrNameLst>
                                      </p:cBhvr>
                                      <p:to>
                                        <p:strVal val="visible"/>
                                      </p:to>
                                    </p:set>
                                    <p:animEffect transition="in" filter="blinds(horizontal)">
                                      <p:cBhvr>
                                        <p:cTn id="80" dur="500"/>
                                        <p:tgtEl>
                                          <p:spTgt spid="75"/>
                                        </p:tgtEl>
                                      </p:cBhvr>
                                    </p:animEffect>
                                  </p:childTnLst>
                                </p:cTn>
                              </p:par>
                            </p:childTnLst>
                          </p:cTn>
                        </p:par>
                      </p:childTnLst>
                    </p:cTn>
                  </p:par>
                  <p:par>
                    <p:cTn id="81" fill="hold">
                      <p:stCondLst>
                        <p:cond delay="indefinite"/>
                      </p:stCondLst>
                      <p:childTnLst>
                        <p:par>
                          <p:cTn id="82" fill="hold">
                            <p:stCondLst>
                              <p:cond delay="0"/>
                            </p:stCondLst>
                            <p:childTnLst>
                              <p:par>
                                <p:cTn id="83" presetID="3" presetClass="entr" presetSubtype="10" fill="hold" grpId="0" nodeType="clickEffect">
                                  <p:stCondLst>
                                    <p:cond delay="0"/>
                                  </p:stCondLst>
                                  <p:childTnLst>
                                    <p:set>
                                      <p:cBhvr>
                                        <p:cTn id="84" dur="1" fill="hold">
                                          <p:stCondLst>
                                            <p:cond delay="0"/>
                                          </p:stCondLst>
                                        </p:cTn>
                                        <p:tgtEl>
                                          <p:spTgt spid="76"/>
                                        </p:tgtEl>
                                        <p:attrNameLst>
                                          <p:attrName>style.visibility</p:attrName>
                                        </p:attrNameLst>
                                      </p:cBhvr>
                                      <p:to>
                                        <p:strVal val="visible"/>
                                      </p:to>
                                    </p:set>
                                    <p:animEffect transition="in" filter="blinds(horizontal)">
                                      <p:cBhvr>
                                        <p:cTn id="85" dur="500"/>
                                        <p:tgtEl>
                                          <p:spTgt spid="76"/>
                                        </p:tgtEl>
                                      </p:cBhvr>
                                    </p:animEffect>
                                  </p:childTnLst>
                                </p:cTn>
                              </p:par>
                            </p:childTnLst>
                          </p:cTn>
                        </p:par>
                      </p:childTnLst>
                    </p:cTn>
                  </p:par>
                  <p:par>
                    <p:cTn id="86" fill="hold">
                      <p:stCondLst>
                        <p:cond delay="indefinite"/>
                      </p:stCondLst>
                      <p:childTnLst>
                        <p:par>
                          <p:cTn id="87" fill="hold">
                            <p:stCondLst>
                              <p:cond delay="0"/>
                            </p:stCondLst>
                            <p:childTnLst>
                              <p:par>
                                <p:cTn id="88" presetID="3" presetClass="entr" presetSubtype="10" fill="hold" grpId="0" nodeType="clickEffect">
                                  <p:stCondLst>
                                    <p:cond delay="0"/>
                                  </p:stCondLst>
                                  <p:childTnLst>
                                    <p:set>
                                      <p:cBhvr>
                                        <p:cTn id="89" dur="1" fill="hold">
                                          <p:stCondLst>
                                            <p:cond delay="0"/>
                                          </p:stCondLst>
                                        </p:cTn>
                                        <p:tgtEl>
                                          <p:spTgt spid="68"/>
                                        </p:tgtEl>
                                        <p:attrNameLst>
                                          <p:attrName>style.visibility</p:attrName>
                                        </p:attrNameLst>
                                      </p:cBhvr>
                                      <p:to>
                                        <p:strVal val="visible"/>
                                      </p:to>
                                    </p:set>
                                    <p:animEffect transition="in" filter="blinds(horizontal)">
                                      <p:cBhvr>
                                        <p:cTn id="90" dur="500"/>
                                        <p:tgtEl>
                                          <p:spTgt spid="68"/>
                                        </p:tgtEl>
                                      </p:cBhvr>
                                    </p:animEffect>
                                  </p:childTnLst>
                                </p:cTn>
                              </p:par>
                            </p:childTnLst>
                          </p:cTn>
                        </p:par>
                      </p:childTnLst>
                    </p:cTn>
                  </p:par>
                  <p:par>
                    <p:cTn id="91" fill="hold">
                      <p:stCondLst>
                        <p:cond delay="indefinite"/>
                      </p:stCondLst>
                      <p:childTnLst>
                        <p:par>
                          <p:cTn id="92" fill="hold">
                            <p:stCondLst>
                              <p:cond delay="0"/>
                            </p:stCondLst>
                            <p:childTnLst>
                              <p:par>
                                <p:cTn id="93" presetID="3" presetClass="entr" presetSubtype="10" fill="hold" grpId="0" nodeType="clickEffect">
                                  <p:stCondLst>
                                    <p:cond delay="0"/>
                                  </p:stCondLst>
                                  <p:childTnLst>
                                    <p:set>
                                      <p:cBhvr>
                                        <p:cTn id="94" dur="1" fill="hold">
                                          <p:stCondLst>
                                            <p:cond delay="0"/>
                                          </p:stCondLst>
                                        </p:cTn>
                                        <p:tgtEl>
                                          <p:spTgt spid="77"/>
                                        </p:tgtEl>
                                        <p:attrNameLst>
                                          <p:attrName>style.visibility</p:attrName>
                                        </p:attrNameLst>
                                      </p:cBhvr>
                                      <p:to>
                                        <p:strVal val="visible"/>
                                      </p:to>
                                    </p:set>
                                    <p:animEffect transition="in" filter="blinds(horizontal)">
                                      <p:cBhvr>
                                        <p:cTn id="95" dur="500"/>
                                        <p:tgtEl>
                                          <p:spTgt spid="77"/>
                                        </p:tgtEl>
                                      </p:cBhvr>
                                    </p:animEffect>
                                  </p:childTnLst>
                                </p:cTn>
                              </p:par>
                            </p:childTnLst>
                          </p:cTn>
                        </p:par>
                      </p:childTnLst>
                    </p:cTn>
                  </p:par>
                  <p:par>
                    <p:cTn id="96" fill="hold">
                      <p:stCondLst>
                        <p:cond delay="indefinite"/>
                      </p:stCondLst>
                      <p:childTnLst>
                        <p:par>
                          <p:cTn id="97" fill="hold">
                            <p:stCondLst>
                              <p:cond delay="0"/>
                            </p:stCondLst>
                            <p:childTnLst>
                              <p:par>
                                <p:cTn id="98" presetID="3" presetClass="entr" presetSubtype="10" fill="hold" grpId="0" nodeType="clickEffect">
                                  <p:stCondLst>
                                    <p:cond delay="0"/>
                                  </p:stCondLst>
                                  <p:childTnLst>
                                    <p:set>
                                      <p:cBhvr>
                                        <p:cTn id="99" dur="1" fill="hold">
                                          <p:stCondLst>
                                            <p:cond delay="0"/>
                                          </p:stCondLst>
                                        </p:cTn>
                                        <p:tgtEl>
                                          <p:spTgt spid="78"/>
                                        </p:tgtEl>
                                        <p:attrNameLst>
                                          <p:attrName>style.visibility</p:attrName>
                                        </p:attrNameLst>
                                      </p:cBhvr>
                                      <p:to>
                                        <p:strVal val="visible"/>
                                      </p:to>
                                    </p:set>
                                    <p:animEffect transition="in" filter="blinds(horizontal)">
                                      <p:cBhvr>
                                        <p:cTn id="100" dur="500"/>
                                        <p:tgtEl>
                                          <p:spTgt spid="78"/>
                                        </p:tgtEl>
                                      </p:cBhvr>
                                    </p:animEffect>
                                  </p:childTnLst>
                                </p:cTn>
                              </p:par>
                            </p:childTnLst>
                          </p:cTn>
                        </p:par>
                      </p:childTnLst>
                    </p:cTn>
                  </p:par>
                  <p:par>
                    <p:cTn id="101" fill="hold">
                      <p:stCondLst>
                        <p:cond delay="indefinite"/>
                      </p:stCondLst>
                      <p:childTnLst>
                        <p:par>
                          <p:cTn id="102" fill="hold">
                            <p:stCondLst>
                              <p:cond delay="0"/>
                            </p:stCondLst>
                            <p:childTnLst>
                              <p:par>
                                <p:cTn id="103" presetID="3" presetClass="entr" presetSubtype="10" fill="hold" grpId="0" nodeType="clickEffect">
                                  <p:stCondLst>
                                    <p:cond delay="0"/>
                                  </p:stCondLst>
                                  <p:childTnLst>
                                    <p:set>
                                      <p:cBhvr>
                                        <p:cTn id="104" dur="1" fill="hold">
                                          <p:stCondLst>
                                            <p:cond delay="0"/>
                                          </p:stCondLst>
                                        </p:cTn>
                                        <p:tgtEl>
                                          <p:spTgt spid="69"/>
                                        </p:tgtEl>
                                        <p:attrNameLst>
                                          <p:attrName>style.visibility</p:attrName>
                                        </p:attrNameLst>
                                      </p:cBhvr>
                                      <p:to>
                                        <p:strVal val="visible"/>
                                      </p:to>
                                    </p:set>
                                    <p:animEffect transition="in" filter="blinds(horizontal)">
                                      <p:cBhvr>
                                        <p:cTn id="105" dur="500"/>
                                        <p:tgtEl>
                                          <p:spTgt spid="69"/>
                                        </p:tgtEl>
                                      </p:cBhvr>
                                    </p:animEffect>
                                  </p:childTnLst>
                                </p:cTn>
                              </p:par>
                            </p:childTnLst>
                          </p:cTn>
                        </p:par>
                      </p:childTnLst>
                    </p:cTn>
                  </p:par>
                  <p:par>
                    <p:cTn id="106" fill="hold">
                      <p:stCondLst>
                        <p:cond delay="indefinite"/>
                      </p:stCondLst>
                      <p:childTnLst>
                        <p:par>
                          <p:cTn id="107" fill="hold">
                            <p:stCondLst>
                              <p:cond delay="0"/>
                            </p:stCondLst>
                            <p:childTnLst>
                              <p:par>
                                <p:cTn id="108" presetID="3" presetClass="entr" presetSubtype="10" fill="hold" grpId="0" nodeType="clickEffect">
                                  <p:stCondLst>
                                    <p:cond delay="0"/>
                                  </p:stCondLst>
                                  <p:childTnLst>
                                    <p:set>
                                      <p:cBhvr>
                                        <p:cTn id="109" dur="1" fill="hold">
                                          <p:stCondLst>
                                            <p:cond delay="0"/>
                                          </p:stCondLst>
                                        </p:cTn>
                                        <p:tgtEl>
                                          <p:spTgt spid="79"/>
                                        </p:tgtEl>
                                        <p:attrNameLst>
                                          <p:attrName>style.visibility</p:attrName>
                                        </p:attrNameLst>
                                      </p:cBhvr>
                                      <p:to>
                                        <p:strVal val="visible"/>
                                      </p:to>
                                    </p:set>
                                    <p:animEffect transition="in" filter="blinds(horizontal)">
                                      <p:cBhvr>
                                        <p:cTn id="110" dur="500"/>
                                        <p:tgtEl>
                                          <p:spTgt spid="79"/>
                                        </p:tgtEl>
                                      </p:cBhvr>
                                    </p:animEffect>
                                  </p:childTnLst>
                                </p:cTn>
                              </p:par>
                            </p:childTnLst>
                          </p:cTn>
                        </p:par>
                      </p:childTnLst>
                    </p:cTn>
                  </p:par>
                  <p:par>
                    <p:cTn id="111" fill="hold">
                      <p:stCondLst>
                        <p:cond delay="indefinite"/>
                      </p:stCondLst>
                      <p:childTnLst>
                        <p:par>
                          <p:cTn id="112" fill="hold">
                            <p:stCondLst>
                              <p:cond delay="0"/>
                            </p:stCondLst>
                            <p:childTnLst>
                              <p:par>
                                <p:cTn id="113" presetID="3" presetClass="entr" presetSubtype="10" fill="hold" grpId="0" nodeType="clickEffect">
                                  <p:stCondLst>
                                    <p:cond delay="0"/>
                                  </p:stCondLst>
                                  <p:childTnLst>
                                    <p:set>
                                      <p:cBhvr>
                                        <p:cTn id="114" dur="1" fill="hold">
                                          <p:stCondLst>
                                            <p:cond delay="0"/>
                                          </p:stCondLst>
                                        </p:cTn>
                                        <p:tgtEl>
                                          <p:spTgt spid="55"/>
                                        </p:tgtEl>
                                        <p:attrNameLst>
                                          <p:attrName>style.visibility</p:attrName>
                                        </p:attrNameLst>
                                      </p:cBhvr>
                                      <p:to>
                                        <p:strVal val="visible"/>
                                      </p:to>
                                    </p:set>
                                    <p:animEffect transition="in" filter="blinds(horizontal)">
                                      <p:cBhvr>
                                        <p:cTn id="115" dur="500"/>
                                        <p:tgtEl>
                                          <p:spTgt spid="55"/>
                                        </p:tgtEl>
                                      </p:cBhvr>
                                    </p:animEffect>
                                  </p:childTnLst>
                                </p:cTn>
                              </p:par>
                              <p:par>
                                <p:cTn id="116" presetID="3" presetClass="entr" presetSubtype="10" fill="hold" grpId="0" nodeType="withEffect">
                                  <p:stCondLst>
                                    <p:cond delay="0"/>
                                  </p:stCondLst>
                                  <p:childTnLst>
                                    <p:set>
                                      <p:cBhvr>
                                        <p:cTn id="117" dur="1" fill="hold">
                                          <p:stCondLst>
                                            <p:cond delay="0"/>
                                          </p:stCondLst>
                                        </p:cTn>
                                        <p:tgtEl>
                                          <p:spTgt spid="59"/>
                                        </p:tgtEl>
                                        <p:attrNameLst>
                                          <p:attrName>style.visibility</p:attrName>
                                        </p:attrNameLst>
                                      </p:cBhvr>
                                      <p:to>
                                        <p:strVal val="visible"/>
                                      </p:to>
                                    </p:set>
                                    <p:animEffect transition="in" filter="blinds(horizontal)">
                                      <p:cBhvr>
                                        <p:cTn id="118" dur="500"/>
                                        <p:tgtEl>
                                          <p:spTgt spid="59"/>
                                        </p:tgtEl>
                                      </p:cBhvr>
                                    </p:animEffect>
                                  </p:childTnLst>
                                </p:cTn>
                              </p:par>
                              <p:par>
                                <p:cTn id="119" presetID="3" presetClass="entr" presetSubtype="10" fill="hold" grpId="0" nodeType="withEffect">
                                  <p:stCondLst>
                                    <p:cond delay="0"/>
                                  </p:stCondLst>
                                  <p:childTnLst>
                                    <p:set>
                                      <p:cBhvr>
                                        <p:cTn id="120" dur="1" fill="hold">
                                          <p:stCondLst>
                                            <p:cond delay="0"/>
                                          </p:stCondLst>
                                        </p:cTn>
                                        <p:tgtEl>
                                          <p:spTgt spid="63"/>
                                        </p:tgtEl>
                                        <p:attrNameLst>
                                          <p:attrName>style.visibility</p:attrName>
                                        </p:attrNameLst>
                                      </p:cBhvr>
                                      <p:to>
                                        <p:strVal val="visible"/>
                                      </p:to>
                                    </p:set>
                                    <p:animEffect transition="in" filter="blinds(horizontal)">
                                      <p:cBhvr>
                                        <p:cTn id="121" dur="500"/>
                                        <p:tgtEl>
                                          <p:spTgt spid="63"/>
                                        </p:tgtEl>
                                      </p:cBhvr>
                                    </p:animEffect>
                                  </p:childTnLst>
                                </p:cTn>
                              </p:par>
                              <p:par>
                                <p:cTn id="122" presetID="3" presetClass="entr" presetSubtype="10" fill="hold" nodeType="withEffect">
                                  <p:stCondLst>
                                    <p:cond delay="0"/>
                                  </p:stCondLst>
                                  <p:childTnLst>
                                    <p:set>
                                      <p:cBhvr>
                                        <p:cTn id="123" dur="1" fill="hold">
                                          <p:stCondLst>
                                            <p:cond delay="0"/>
                                          </p:stCondLst>
                                        </p:cTn>
                                        <p:tgtEl>
                                          <p:spTgt spid="70"/>
                                        </p:tgtEl>
                                        <p:attrNameLst>
                                          <p:attrName>style.visibility</p:attrName>
                                        </p:attrNameLst>
                                      </p:cBhvr>
                                      <p:to>
                                        <p:strVal val="visible"/>
                                      </p:to>
                                    </p:set>
                                    <p:animEffect transition="in" filter="blinds(horizontal)">
                                      <p:cBhvr>
                                        <p:cTn id="124" dur="500"/>
                                        <p:tgtEl>
                                          <p:spTgt spid="70"/>
                                        </p:tgtEl>
                                      </p:cBhvr>
                                    </p:animEffect>
                                  </p:childTnLst>
                                </p:cTn>
                              </p:par>
                              <p:par>
                                <p:cTn id="125" presetID="3" presetClass="entr" presetSubtype="10" fill="hold" grpId="0" nodeType="withEffect">
                                  <p:stCondLst>
                                    <p:cond delay="0"/>
                                  </p:stCondLst>
                                  <p:childTnLst>
                                    <p:set>
                                      <p:cBhvr>
                                        <p:cTn id="126" dur="1" fill="hold">
                                          <p:stCondLst>
                                            <p:cond delay="0"/>
                                          </p:stCondLst>
                                        </p:cTn>
                                        <p:tgtEl>
                                          <p:spTgt spid="71"/>
                                        </p:tgtEl>
                                        <p:attrNameLst>
                                          <p:attrName>style.visibility</p:attrName>
                                        </p:attrNameLst>
                                      </p:cBhvr>
                                      <p:to>
                                        <p:strVal val="visible"/>
                                      </p:to>
                                    </p:set>
                                    <p:animEffect transition="in" filter="blinds(horizontal)">
                                      <p:cBhvr>
                                        <p:cTn id="127" dur="500"/>
                                        <p:tgtEl>
                                          <p:spTgt spid="71"/>
                                        </p:tgtEl>
                                      </p:cBhvr>
                                    </p:animEffect>
                                  </p:childTnLst>
                                </p:cTn>
                              </p:par>
                            </p:childTnLst>
                          </p:cTn>
                        </p:par>
                      </p:childTnLst>
                    </p:cTn>
                  </p:par>
                  <p:par>
                    <p:cTn id="128" fill="hold">
                      <p:stCondLst>
                        <p:cond delay="indefinite"/>
                      </p:stCondLst>
                      <p:childTnLst>
                        <p:par>
                          <p:cTn id="129" fill="hold">
                            <p:stCondLst>
                              <p:cond delay="0"/>
                            </p:stCondLst>
                            <p:childTnLst>
                              <p:par>
                                <p:cTn id="130" presetID="3" presetClass="entr" presetSubtype="10" fill="hold" grpId="0" nodeType="clickEffect">
                                  <p:stCondLst>
                                    <p:cond delay="0"/>
                                  </p:stCondLst>
                                  <p:childTnLst>
                                    <p:set>
                                      <p:cBhvr>
                                        <p:cTn id="131" dur="1" fill="hold">
                                          <p:stCondLst>
                                            <p:cond delay="0"/>
                                          </p:stCondLst>
                                        </p:cTn>
                                        <p:tgtEl>
                                          <p:spTgt spid="56"/>
                                        </p:tgtEl>
                                        <p:attrNameLst>
                                          <p:attrName>style.visibility</p:attrName>
                                        </p:attrNameLst>
                                      </p:cBhvr>
                                      <p:to>
                                        <p:strVal val="visible"/>
                                      </p:to>
                                    </p:set>
                                    <p:animEffect transition="in" filter="blinds(horizontal)">
                                      <p:cBhvr>
                                        <p:cTn id="132" dur="500"/>
                                        <p:tgtEl>
                                          <p:spTgt spid="56"/>
                                        </p:tgtEl>
                                      </p:cBhvr>
                                    </p:animEffect>
                                  </p:childTnLst>
                                </p:cTn>
                              </p:par>
                              <p:par>
                                <p:cTn id="133" presetID="3" presetClass="entr" presetSubtype="10" fill="hold" grpId="0" nodeType="withEffect">
                                  <p:stCondLst>
                                    <p:cond delay="0"/>
                                  </p:stCondLst>
                                  <p:childTnLst>
                                    <p:set>
                                      <p:cBhvr>
                                        <p:cTn id="134" dur="1" fill="hold">
                                          <p:stCondLst>
                                            <p:cond delay="0"/>
                                          </p:stCondLst>
                                        </p:cTn>
                                        <p:tgtEl>
                                          <p:spTgt spid="60"/>
                                        </p:tgtEl>
                                        <p:attrNameLst>
                                          <p:attrName>style.visibility</p:attrName>
                                        </p:attrNameLst>
                                      </p:cBhvr>
                                      <p:to>
                                        <p:strVal val="visible"/>
                                      </p:to>
                                    </p:set>
                                    <p:animEffect transition="in" filter="blinds(horizontal)">
                                      <p:cBhvr>
                                        <p:cTn id="135" dur="500"/>
                                        <p:tgtEl>
                                          <p:spTgt spid="60"/>
                                        </p:tgtEl>
                                      </p:cBhvr>
                                    </p:animEffect>
                                  </p:childTnLst>
                                </p:cTn>
                              </p:par>
                              <p:par>
                                <p:cTn id="136" presetID="3" presetClass="entr" presetSubtype="10" fill="hold" grpId="0" nodeType="withEffect">
                                  <p:stCondLst>
                                    <p:cond delay="0"/>
                                  </p:stCondLst>
                                  <p:childTnLst>
                                    <p:set>
                                      <p:cBhvr>
                                        <p:cTn id="137" dur="1" fill="hold">
                                          <p:stCondLst>
                                            <p:cond delay="0"/>
                                          </p:stCondLst>
                                        </p:cTn>
                                        <p:tgtEl>
                                          <p:spTgt spid="64"/>
                                        </p:tgtEl>
                                        <p:attrNameLst>
                                          <p:attrName>style.visibility</p:attrName>
                                        </p:attrNameLst>
                                      </p:cBhvr>
                                      <p:to>
                                        <p:strVal val="visible"/>
                                      </p:to>
                                    </p:set>
                                    <p:animEffect transition="in" filter="blinds(horizontal)">
                                      <p:cBhvr>
                                        <p:cTn id="138" dur="500"/>
                                        <p:tgtEl>
                                          <p:spTgt spid="64"/>
                                        </p:tgtEl>
                                      </p:cBhvr>
                                    </p:animEffect>
                                  </p:childTnLst>
                                </p:cTn>
                              </p:par>
                              <p:par>
                                <p:cTn id="139" presetID="3" presetClass="entr" presetSubtype="10" fill="hold" nodeType="withEffect">
                                  <p:stCondLst>
                                    <p:cond delay="0"/>
                                  </p:stCondLst>
                                  <p:childTnLst>
                                    <p:set>
                                      <p:cBhvr>
                                        <p:cTn id="140" dur="1" fill="hold">
                                          <p:stCondLst>
                                            <p:cond delay="0"/>
                                          </p:stCondLst>
                                        </p:cTn>
                                        <p:tgtEl>
                                          <p:spTgt spid="72"/>
                                        </p:tgtEl>
                                        <p:attrNameLst>
                                          <p:attrName>style.visibility</p:attrName>
                                        </p:attrNameLst>
                                      </p:cBhvr>
                                      <p:to>
                                        <p:strVal val="visible"/>
                                      </p:to>
                                    </p:set>
                                    <p:animEffect transition="in" filter="blinds(horizontal)">
                                      <p:cBhvr>
                                        <p:cTn id="141" dur="500"/>
                                        <p:tgtEl>
                                          <p:spTgt spid="72"/>
                                        </p:tgtEl>
                                      </p:cBhvr>
                                    </p:animEffect>
                                  </p:childTnLst>
                                </p:cTn>
                              </p:par>
                              <p:par>
                                <p:cTn id="142" presetID="3" presetClass="entr" presetSubtype="10" fill="hold" grpId="0" nodeType="withEffect">
                                  <p:stCondLst>
                                    <p:cond delay="0"/>
                                  </p:stCondLst>
                                  <p:childTnLst>
                                    <p:set>
                                      <p:cBhvr>
                                        <p:cTn id="143" dur="1" fill="hold">
                                          <p:stCondLst>
                                            <p:cond delay="0"/>
                                          </p:stCondLst>
                                        </p:cTn>
                                        <p:tgtEl>
                                          <p:spTgt spid="74"/>
                                        </p:tgtEl>
                                        <p:attrNameLst>
                                          <p:attrName>style.visibility</p:attrName>
                                        </p:attrNameLst>
                                      </p:cBhvr>
                                      <p:to>
                                        <p:strVal val="visible"/>
                                      </p:to>
                                    </p:set>
                                    <p:animEffect transition="in" filter="blinds(horizontal)">
                                      <p:cBhvr>
                                        <p:cTn id="144" dur="500"/>
                                        <p:tgtEl>
                                          <p:spTgt spid="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9" grpId="0" animBg="1"/>
      <p:bldP spid="20" grpId="0" animBg="1"/>
      <p:bldP spid="28" grpId="0"/>
      <p:bldP spid="30" grpId="0"/>
      <p:bldP spid="36" grpId="0"/>
      <p:bldP spid="38" grpId="0"/>
      <p:bldP spid="43" grpId="0"/>
      <p:bldP spid="45" grpId="0"/>
      <p:bldP spid="55" grpId="0" animBg="1"/>
      <p:bldP spid="56" grpId="0" animBg="1"/>
      <p:bldP spid="59" grpId="0"/>
      <p:bldP spid="60" grpId="0"/>
      <p:bldP spid="63" grpId="0"/>
      <p:bldP spid="64" grpId="0"/>
      <p:bldP spid="51" grpId="0"/>
      <p:bldP spid="66" grpId="0"/>
      <p:bldP spid="68" grpId="0"/>
      <p:bldP spid="69" grpId="0"/>
      <p:bldP spid="71" grpId="0"/>
      <p:bldP spid="74" grpId="0"/>
      <p:bldP spid="75" grpId="0" animBg="1"/>
      <p:bldP spid="76" grpId="0"/>
      <p:bldP spid="77" grpId="0" animBg="1"/>
      <p:bldP spid="78" grpId="0"/>
      <p:bldP spid="79"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020" y="1600200"/>
            <a:ext cx="3788979" cy="5257800"/>
          </a:xfrm>
        </p:spPr>
        <p:txBody>
          <a:bodyPr>
            <a:normAutofit fontScale="92500" lnSpcReduction="10000"/>
          </a:bodyPr>
          <a:lstStyle/>
          <a:p>
            <a:pPr marL="0" indent="0" algn="ctr">
              <a:buNone/>
            </a:pPr>
            <a:r>
              <a:rPr lang="en-GB" sz="1400" b="1" dirty="0">
                <a:latin typeface="Comic Sans MS" pitchFamily="66" charset="0"/>
              </a:rPr>
              <a:t>You can solve problems relating to successive impacts involving three particles, or two particles and a smooth plane surface by considering each collision separately. You can also solve problems relating to successive bounces on a horizontal plane.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A uniform smooth sphere P of mass 3m is moving in a straight line with speed u on a smooth horizontal table. Another uniform smooth sphere Q of mass m and having the same radius as P, is moving with speed 2u in the opposite direction of P. P and Q collide directly, and their speeds after the collision are v and w respectively. The coefficient of restitution between P and Q is e.</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Following the collision with P, the sphere Q then collides with and rebounds from a vertical wall. The coefficient of restitution between Q and the wall is e’</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c) Given that e = </a:t>
            </a:r>
            <a:r>
              <a:rPr lang="en-GB" sz="1400" baseline="30000" dirty="0">
                <a:latin typeface="Comic Sans MS" pitchFamily="66" charset="0"/>
              </a:rPr>
              <a:t>5</a:t>
            </a:r>
            <a:r>
              <a:rPr lang="en-GB" sz="1400" dirty="0">
                <a:latin typeface="Comic Sans MS" pitchFamily="66" charset="0"/>
              </a:rPr>
              <a:t>/</a:t>
            </a:r>
            <a:r>
              <a:rPr lang="en-GB" sz="1400" baseline="-25000" dirty="0">
                <a:latin typeface="Comic Sans MS" pitchFamily="66" charset="0"/>
              </a:rPr>
              <a:t>9</a:t>
            </a:r>
            <a:r>
              <a:rPr lang="en-GB" sz="1400" dirty="0">
                <a:latin typeface="Comic Sans MS" pitchFamily="66" charset="0"/>
              </a:rPr>
              <a:t> and that P and Q collide again in the subsequent motion, show that</a:t>
            </a:r>
          </a:p>
          <a:p>
            <a:pPr marL="0" indent="0" algn="ctr">
              <a:buNone/>
            </a:pPr>
            <a:r>
              <a:rPr lang="en-GB" sz="1400" dirty="0">
                <a:latin typeface="Comic Sans MS" pitchFamily="66" charset="0"/>
              </a:rPr>
              <a:t>e’ &gt; </a:t>
            </a:r>
            <a:r>
              <a:rPr lang="en-GB" sz="1400" baseline="30000" dirty="0">
                <a:latin typeface="Comic Sans MS" pitchFamily="66" charset="0"/>
              </a:rPr>
              <a:t>1</a:t>
            </a:r>
            <a:r>
              <a:rPr lang="en-GB" sz="1400" dirty="0">
                <a:latin typeface="Comic Sans MS" pitchFamily="66" charset="0"/>
              </a:rPr>
              <a:t>/</a:t>
            </a:r>
            <a:r>
              <a:rPr lang="en-GB" sz="1400" baseline="-25000" dirty="0">
                <a:latin typeface="Comic Sans MS" pitchFamily="66" charset="0"/>
              </a:rPr>
              <a:t>9</a:t>
            </a:r>
          </a:p>
        </p:txBody>
      </p:sp>
      <p:sp>
        <p:nvSpPr>
          <p:cNvPr id="4" name="TextBox 3"/>
          <p:cNvSpPr txBox="1"/>
          <p:nvPr/>
        </p:nvSpPr>
        <p:spPr>
          <a:xfrm>
            <a:off x="8695641" y="6519446"/>
            <a:ext cx="457176" cy="338554"/>
          </a:xfrm>
          <a:prstGeom prst="rect">
            <a:avLst/>
          </a:prstGeom>
          <a:noFill/>
        </p:spPr>
        <p:txBody>
          <a:bodyPr wrap="none" rtlCol="0">
            <a:spAutoFit/>
          </a:bodyPr>
          <a:lstStyle/>
          <a:p>
            <a:pPr algn="ctr"/>
            <a:r>
              <a:rPr lang="en-GB" sz="1600" dirty="0">
                <a:latin typeface="Comic Sans MS" pitchFamily="66" charset="0"/>
              </a:rPr>
              <a:t>4D</a:t>
            </a:r>
          </a:p>
        </p:txBody>
      </p:sp>
      <p:cxnSp>
        <p:nvCxnSpPr>
          <p:cNvPr id="11" name="Straight Connector 10"/>
          <p:cNvCxnSpPr/>
          <p:nvPr/>
        </p:nvCxnSpPr>
        <p:spPr>
          <a:xfrm>
            <a:off x="3810000" y="1600200"/>
            <a:ext cx="411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810000" y="1905000"/>
            <a:ext cx="411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810000" y="1600200"/>
            <a:ext cx="2057400" cy="276999"/>
          </a:xfrm>
          <a:prstGeom prst="rect">
            <a:avLst/>
          </a:prstGeom>
          <a:noFill/>
        </p:spPr>
        <p:txBody>
          <a:bodyPr wrap="square" rtlCol="0">
            <a:spAutoFit/>
          </a:bodyPr>
          <a:lstStyle/>
          <a:p>
            <a:pPr algn="ctr"/>
            <a:r>
              <a:rPr lang="en-GB" sz="1200" b="1" dirty="0">
                <a:latin typeface="Comic Sans MS" pitchFamily="66" charset="0"/>
              </a:rPr>
              <a:t>Before Q hits the wall</a:t>
            </a:r>
          </a:p>
        </p:txBody>
      </p:sp>
      <p:sp>
        <p:nvSpPr>
          <p:cNvPr id="14" name="TextBox 13"/>
          <p:cNvSpPr txBox="1"/>
          <p:nvPr/>
        </p:nvSpPr>
        <p:spPr>
          <a:xfrm>
            <a:off x="5867400" y="1600200"/>
            <a:ext cx="1905000" cy="276999"/>
          </a:xfrm>
          <a:prstGeom prst="rect">
            <a:avLst/>
          </a:prstGeom>
          <a:noFill/>
        </p:spPr>
        <p:txBody>
          <a:bodyPr wrap="square" rtlCol="0">
            <a:spAutoFit/>
          </a:bodyPr>
          <a:lstStyle/>
          <a:p>
            <a:pPr algn="ctr"/>
            <a:r>
              <a:rPr lang="en-GB" sz="1200" b="1" dirty="0">
                <a:latin typeface="Comic Sans MS" pitchFamily="66" charset="0"/>
              </a:rPr>
              <a:t>After Q hits the wall</a:t>
            </a:r>
          </a:p>
        </p:txBody>
      </p:sp>
      <p:cxnSp>
        <p:nvCxnSpPr>
          <p:cNvPr id="15" name="Straight Connector 14"/>
          <p:cNvCxnSpPr/>
          <p:nvPr/>
        </p:nvCxnSpPr>
        <p:spPr>
          <a:xfrm>
            <a:off x="5867400" y="16002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867400" y="16002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810000" y="16002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4180638"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5151887"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7" name="Straight Connector 26"/>
          <p:cNvCxnSpPr/>
          <p:nvPr/>
        </p:nvCxnSpPr>
        <p:spPr>
          <a:xfrm>
            <a:off x="3810000" y="2895600"/>
            <a:ext cx="411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104438" y="2286000"/>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30" name="TextBox 29"/>
          <p:cNvSpPr txBox="1"/>
          <p:nvPr/>
        </p:nvSpPr>
        <p:spPr>
          <a:xfrm>
            <a:off x="5075687" y="2286000"/>
            <a:ext cx="457200" cy="307777"/>
          </a:xfrm>
          <a:prstGeom prst="rect">
            <a:avLst/>
          </a:prstGeom>
          <a:noFill/>
        </p:spPr>
        <p:txBody>
          <a:bodyPr wrap="square" rtlCol="0">
            <a:spAutoFit/>
          </a:bodyPr>
          <a:lstStyle/>
          <a:p>
            <a:pPr algn="ctr"/>
            <a:r>
              <a:rPr lang="en-GB" sz="1400" dirty="0">
                <a:latin typeface="Comic Sans MS" pitchFamily="66" charset="0"/>
              </a:rPr>
              <a:t>Q</a:t>
            </a:r>
          </a:p>
        </p:txBody>
      </p:sp>
      <p:sp>
        <p:nvSpPr>
          <p:cNvPr id="36" name="TextBox 35"/>
          <p:cNvSpPr txBox="1"/>
          <p:nvPr/>
        </p:nvSpPr>
        <p:spPr>
          <a:xfrm>
            <a:off x="4114800" y="2590800"/>
            <a:ext cx="433132" cy="307777"/>
          </a:xfrm>
          <a:prstGeom prst="rect">
            <a:avLst/>
          </a:prstGeom>
          <a:noFill/>
        </p:spPr>
        <p:txBody>
          <a:bodyPr wrap="none" rtlCol="0">
            <a:spAutoFit/>
          </a:bodyPr>
          <a:lstStyle/>
          <a:p>
            <a:pPr algn="ctr"/>
            <a:r>
              <a:rPr lang="en-GB" sz="1400" dirty="0">
                <a:latin typeface="Comic Sans MS" pitchFamily="66" charset="0"/>
              </a:rPr>
              <a:t>3m</a:t>
            </a:r>
          </a:p>
        </p:txBody>
      </p:sp>
      <p:sp>
        <p:nvSpPr>
          <p:cNvPr id="38" name="TextBox 37"/>
          <p:cNvSpPr txBox="1"/>
          <p:nvPr/>
        </p:nvSpPr>
        <p:spPr>
          <a:xfrm>
            <a:off x="5140551" y="2590800"/>
            <a:ext cx="324128" cy="307777"/>
          </a:xfrm>
          <a:prstGeom prst="rect">
            <a:avLst/>
          </a:prstGeom>
          <a:noFill/>
        </p:spPr>
        <p:txBody>
          <a:bodyPr wrap="none" rtlCol="0">
            <a:spAutoFit/>
          </a:bodyPr>
          <a:lstStyle/>
          <a:p>
            <a:pPr algn="ctr"/>
            <a:r>
              <a:rPr lang="en-GB" sz="1400" dirty="0">
                <a:latin typeface="Comic Sans MS" pitchFamily="66" charset="0"/>
              </a:rPr>
              <a:t>m</a:t>
            </a:r>
          </a:p>
        </p:txBody>
      </p:sp>
      <mc:AlternateContent xmlns:mc="http://schemas.openxmlformats.org/markup-compatibility/2006" xmlns:a14="http://schemas.microsoft.com/office/drawing/2010/main">
        <mc:Choice Requires="a14">
          <p:sp>
            <p:nvSpPr>
              <p:cNvPr id="67" name="TextBox 66"/>
              <p:cNvSpPr txBox="1"/>
              <p:nvPr/>
            </p:nvSpPr>
            <p:spPr>
              <a:xfrm>
                <a:off x="8077200" y="1676400"/>
                <a:ext cx="914400" cy="51757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1" i="1" smtClean="0">
                          <a:solidFill>
                            <a:srgbClr val="FF0000"/>
                          </a:solidFill>
                          <a:latin typeface="Cambria Math"/>
                        </a:rPr>
                        <m:t>𝒗</m:t>
                      </m:r>
                      <m:r>
                        <a:rPr lang="en-GB" sz="1600" b="1" i="1" smtClean="0">
                          <a:solidFill>
                            <a:srgbClr val="FF0000"/>
                          </a:solidFill>
                          <a:latin typeface="Cambria Math"/>
                        </a:rPr>
                        <m:t>=−</m:t>
                      </m:r>
                      <m:f>
                        <m:fPr>
                          <m:ctrlPr>
                            <a:rPr lang="en-GB" sz="1600" b="1" i="1" smtClean="0">
                              <a:solidFill>
                                <a:srgbClr val="FF0000"/>
                              </a:solidFill>
                              <a:latin typeface="Cambria Math" panose="02040503050406030204" pitchFamily="18" charset="0"/>
                            </a:rPr>
                          </m:ctrlPr>
                        </m:fPr>
                        <m:num>
                          <m:r>
                            <a:rPr lang="en-GB" sz="1600" b="1" i="1" smtClean="0">
                              <a:solidFill>
                                <a:srgbClr val="FF0000"/>
                              </a:solidFill>
                              <a:latin typeface="Cambria Math"/>
                            </a:rPr>
                            <m:t>𝒖</m:t>
                          </m:r>
                        </m:num>
                        <m:den>
                          <m:r>
                            <a:rPr lang="en-GB" sz="1600" b="1" i="1" smtClean="0">
                              <a:solidFill>
                                <a:srgbClr val="FF0000"/>
                              </a:solidFill>
                              <a:latin typeface="Cambria Math"/>
                            </a:rPr>
                            <m:t>𝟔</m:t>
                          </m:r>
                        </m:den>
                      </m:f>
                    </m:oMath>
                  </m:oMathPara>
                </a14:m>
                <a:endParaRPr lang="en-GB" sz="1600" b="1" dirty="0">
                  <a:solidFill>
                    <a:srgbClr val="FF0000"/>
                  </a:solidFill>
                </a:endParaRPr>
              </a:p>
            </p:txBody>
          </p:sp>
        </mc:Choice>
        <mc:Fallback xmlns="">
          <p:sp>
            <p:nvSpPr>
              <p:cNvPr id="67" name="TextBox 66"/>
              <p:cNvSpPr txBox="1">
                <a:spLocks noRot="1" noChangeAspect="1" noMove="1" noResize="1" noEditPoints="1" noAdjustHandles="1" noChangeArrowheads="1" noChangeShapeType="1" noTextEdit="1"/>
              </p:cNvSpPr>
              <p:nvPr/>
            </p:nvSpPr>
            <p:spPr>
              <a:xfrm>
                <a:off x="8077200" y="1676400"/>
                <a:ext cx="914400" cy="517578"/>
              </a:xfrm>
              <a:prstGeom prst="rect">
                <a:avLst/>
              </a:prstGeom>
              <a:blipFill rotWithShape="1">
                <a:blip r:embed="rId9"/>
                <a:stretch>
                  <a:fillRect b="-352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3" name="TextBox 72"/>
              <p:cNvSpPr txBox="1"/>
              <p:nvPr/>
            </p:nvSpPr>
            <p:spPr>
              <a:xfrm>
                <a:off x="8077200" y="2286000"/>
                <a:ext cx="917431" cy="55335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1" i="1" smtClean="0">
                          <a:solidFill>
                            <a:srgbClr val="FF0000"/>
                          </a:solidFill>
                          <a:latin typeface="Cambria Math"/>
                        </a:rPr>
                        <m:t>𝒘</m:t>
                      </m:r>
                      <m:r>
                        <a:rPr lang="en-GB" sz="1600" b="1" i="1" smtClean="0">
                          <a:solidFill>
                            <a:srgbClr val="FF0000"/>
                          </a:solidFill>
                          <a:latin typeface="Cambria Math"/>
                        </a:rPr>
                        <m:t>=</m:t>
                      </m:r>
                      <m:f>
                        <m:fPr>
                          <m:ctrlPr>
                            <a:rPr lang="en-GB" sz="1600" b="1" i="1" smtClean="0">
                              <a:solidFill>
                                <a:srgbClr val="FF0000"/>
                              </a:solidFill>
                              <a:latin typeface="Cambria Math" panose="02040503050406030204" pitchFamily="18" charset="0"/>
                            </a:rPr>
                          </m:ctrlPr>
                        </m:fPr>
                        <m:num>
                          <m:r>
                            <a:rPr lang="en-GB" sz="1600" b="1" i="1" smtClean="0">
                              <a:solidFill>
                                <a:srgbClr val="FF0000"/>
                              </a:solidFill>
                              <a:latin typeface="Cambria Math"/>
                            </a:rPr>
                            <m:t>𝟑</m:t>
                          </m:r>
                          <m:r>
                            <a:rPr lang="en-GB" sz="1600" b="1" i="1" smtClean="0">
                              <a:solidFill>
                                <a:srgbClr val="FF0000"/>
                              </a:solidFill>
                              <a:latin typeface="Cambria Math"/>
                            </a:rPr>
                            <m:t>𝒖</m:t>
                          </m:r>
                        </m:num>
                        <m:den>
                          <m:r>
                            <a:rPr lang="en-GB" sz="1600" b="1" i="1" smtClean="0">
                              <a:solidFill>
                                <a:srgbClr val="FF0000"/>
                              </a:solidFill>
                              <a:latin typeface="Cambria Math"/>
                            </a:rPr>
                            <m:t>𝟐</m:t>
                          </m:r>
                        </m:den>
                      </m:f>
                    </m:oMath>
                  </m:oMathPara>
                </a14:m>
                <a:endParaRPr lang="en-GB" sz="1600" b="1" dirty="0">
                  <a:solidFill>
                    <a:srgbClr val="FF0000"/>
                  </a:solidFill>
                </a:endParaRPr>
              </a:p>
            </p:txBody>
          </p:sp>
        </mc:Choice>
        <mc:Fallback xmlns="">
          <p:sp>
            <p:nvSpPr>
              <p:cNvPr id="73" name="TextBox 72"/>
              <p:cNvSpPr txBox="1">
                <a:spLocks noRot="1" noChangeAspect="1" noMove="1" noResize="1" noEditPoints="1" noAdjustHandles="1" noChangeArrowheads="1" noChangeShapeType="1" noTextEdit="1"/>
              </p:cNvSpPr>
              <p:nvPr/>
            </p:nvSpPr>
            <p:spPr>
              <a:xfrm>
                <a:off x="8077200" y="2286000"/>
                <a:ext cx="917431" cy="553357"/>
              </a:xfrm>
              <a:prstGeom prst="rect">
                <a:avLst/>
              </a:prstGeom>
              <a:blipFill rotWithShape="1">
                <a:blip r:embed="rId10"/>
                <a:stretch>
                  <a:fillRect/>
                </a:stretch>
              </a:blipFill>
            </p:spPr>
            <p:txBody>
              <a:bodyPr/>
              <a:lstStyle/>
              <a:p>
                <a:r>
                  <a:rPr lang="en-GB">
                    <a:noFill/>
                  </a:rPr>
                  <a:t> </a:t>
                </a:r>
              </a:p>
            </p:txBody>
          </p:sp>
        </mc:Fallback>
      </mc:AlternateContent>
      <p:cxnSp>
        <p:nvCxnSpPr>
          <p:cNvPr id="42" name="Straight Arrow Connector 41"/>
          <p:cNvCxnSpPr/>
          <p:nvPr/>
        </p:nvCxnSpPr>
        <p:spPr>
          <a:xfrm flipH="1">
            <a:off x="40386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4114800" y="1905000"/>
            <a:ext cx="412292" cy="307777"/>
          </a:xfrm>
          <a:prstGeom prst="rect">
            <a:avLst/>
          </a:prstGeom>
          <a:noFill/>
        </p:spPr>
        <p:txBody>
          <a:bodyPr wrap="none" rtlCol="0">
            <a:spAutoFit/>
          </a:bodyPr>
          <a:lstStyle/>
          <a:p>
            <a:pPr algn="ctr"/>
            <a:r>
              <a:rPr lang="en-GB" sz="1400" baseline="30000" dirty="0">
                <a:latin typeface="Comic Sans MS" pitchFamily="66" charset="0"/>
              </a:rPr>
              <a:t>u</a:t>
            </a:r>
            <a:r>
              <a:rPr lang="en-GB" sz="1400" dirty="0">
                <a:latin typeface="Comic Sans MS" pitchFamily="66" charset="0"/>
              </a:rPr>
              <a:t>/</a:t>
            </a:r>
            <a:r>
              <a:rPr lang="en-GB" sz="1400" baseline="-25000" dirty="0">
                <a:latin typeface="Comic Sans MS" pitchFamily="66" charset="0"/>
              </a:rPr>
              <a:t>6</a:t>
            </a:r>
          </a:p>
        </p:txBody>
      </p:sp>
      <p:cxnSp>
        <p:nvCxnSpPr>
          <p:cNvPr id="44" name="Straight Arrow Connector 43"/>
          <p:cNvCxnSpPr/>
          <p:nvPr/>
        </p:nvCxnSpPr>
        <p:spPr>
          <a:xfrm>
            <a:off x="51054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5105400" y="1905000"/>
            <a:ext cx="486030" cy="307777"/>
          </a:xfrm>
          <a:prstGeom prst="rect">
            <a:avLst/>
          </a:prstGeom>
          <a:noFill/>
        </p:spPr>
        <p:txBody>
          <a:bodyPr wrap="none" rtlCol="0">
            <a:spAutoFit/>
          </a:bodyPr>
          <a:lstStyle/>
          <a:p>
            <a:pPr algn="ctr"/>
            <a:r>
              <a:rPr lang="en-GB" sz="1400" baseline="30000" dirty="0">
                <a:latin typeface="Comic Sans MS" pitchFamily="66" charset="0"/>
              </a:rPr>
              <a:t>3u</a:t>
            </a:r>
            <a:r>
              <a:rPr lang="en-GB" sz="1400" dirty="0">
                <a:latin typeface="Comic Sans MS" pitchFamily="66" charset="0"/>
              </a:rPr>
              <a:t>/</a:t>
            </a:r>
            <a:r>
              <a:rPr lang="en-GB" sz="1400" baseline="-25000" dirty="0">
                <a:latin typeface="Comic Sans MS" pitchFamily="66" charset="0"/>
              </a:rPr>
              <a:t>2</a:t>
            </a:r>
          </a:p>
        </p:txBody>
      </p:sp>
      <p:cxnSp>
        <p:nvCxnSpPr>
          <p:cNvPr id="47" name="Straight Connector 46"/>
          <p:cNvCxnSpPr/>
          <p:nvPr/>
        </p:nvCxnSpPr>
        <p:spPr>
          <a:xfrm>
            <a:off x="7924800" y="1600200"/>
            <a:ext cx="0" cy="129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5" name="Oval 54"/>
          <p:cNvSpPr/>
          <p:nvPr/>
        </p:nvSpPr>
        <p:spPr>
          <a:xfrm>
            <a:off x="6279087"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Oval 55"/>
          <p:cNvSpPr/>
          <p:nvPr/>
        </p:nvSpPr>
        <p:spPr>
          <a:xfrm>
            <a:off x="7250336" y="2286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TextBox 58"/>
          <p:cNvSpPr txBox="1"/>
          <p:nvPr/>
        </p:nvSpPr>
        <p:spPr>
          <a:xfrm>
            <a:off x="6202887" y="2286000"/>
            <a:ext cx="457200" cy="307777"/>
          </a:xfrm>
          <a:prstGeom prst="rect">
            <a:avLst/>
          </a:prstGeom>
          <a:noFill/>
        </p:spPr>
        <p:txBody>
          <a:bodyPr wrap="square" rtlCol="0">
            <a:spAutoFit/>
          </a:bodyPr>
          <a:lstStyle/>
          <a:p>
            <a:pPr algn="ctr"/>
            <a:r>
              <a:rPr lang="en-GB" sz="1400" dirty="0">
                <a:latin typeface="Comic Sans MS" pitchFamily="66" charset="0"/>
              </a:rPr>
              <a:t>P</a:t>
            </a:r>
          </a:p>
        </p:txBody>
      </p:sp>
      <p:sp>
        <p:nvSpPr>
          <p:cNvPr id="60" name="TextBox 59"/>
          <p:cNvSpPr txBox="1"/>
          <p:nvPr/>
        </p:nvSpPr>
        <p:spPr>
          <a:xfrm>
            <a:off x="7174136" y="2286000"/>
            <a:ext cx="457200" cy="307777"/>
          </a:xfrm>
          <a:prstGeom prst="rect">
            <a:avLst/>
          </a:prstGeom>
          <a:noFill/>
        </p:spPr>
        <p:txBody>
          <a:bodyPr wrap="square" rtlCol="0">
            <a:spAutoFit/>
          </a:bodyPr>
          <a:lstStyle/>
          <a:p>
            <a:pPr algn="ctr"/>
            <a:r>
              <a:rPr lang="en-GB" sz="1400" dirty="0">
                <a:latin typeface="Comic Sans MS" pitchFamily="66" charset="0"/>
              </a:rPr>
              <a:t>Q</a:t>
            </a:r>
          </a:p>
        </p:txBody>
      </p:sp>
      <p:sp>
        <p:nvSpPr>
          <p:cNvPr id="63" name="TextBox 62"/>
          <p:cNvSpPr txBox="1"/>
          <p:nvPr/>
        </p:nvSpPr>
        <p:spPr>
          <a:xfrm>
            <a:off x="6213249" y="2590800"/>
            <a:ext cx="433132" cy="307777"/>
          </a:xfrm>
          <a:prstGeom prst="rect">
            <a:avLst/>
          </a:prstGeom>
          <a:noFill/>
        </p:spPr>
        <p:txBody>
          <a:bodyPr wrap="none" rtlCol="0">
            <a:spAutoFit/>
          </a:bodyPr>
          <a:lstStyle/>
          <a:p>
            <a:pPr algn="ctr"/>
            <a:r>
              <a:rPr lang="en-GB" sz="1400" dirty="0">
                <a:latin typeface="Comic Sans MS" pitchFamily="66" charset="0"/>
              </a:rPr>
              <a:t>3m</a:t>
            </a:r>
          </a:p>
        </p:txBody>
      </p:sp>
      <p:sp>
        <p:nvSpPr>
          <p:cNvPr id="64" name="TextBox 63"/>
          <p:cNvSpPr txBox="1"/>
          <p:nvPr/>
        </p:nvSpPr>
        <p:spPr>
          <a:xfrm>
            <a:off x="7239000" y="2590800"/>
            <a:ext cx="324128" cy="307777"/>
          </a:xfrm>
          <a:prstGeom prst="rect">
            <a:avLst/>
          </a:prstGeom>
          <a:noFill/>
        </p:spPr>
        <p:txBody>
          <a:bodyPr wrap="none" rtlCol="0">
            <a:spAutoFit/>
          </a:bodyPr>
          <a:lstStyle/>
          <a:p>
            <a:pPr algn="ctr"/>
            <a:r>
              <a:rPr lang="en-GB" sz="1400" dirty="0">
                <a:latin typeface="Comic Sans MS" pitchFamily="66" charset="0"/>
              </a:rPr>
              <a:t>m</a:t>
            </a:r>
          </a:p>
        </p:txBody>
      </p:sp>
      <p:sp>
        <p:nvSpPr>
          <p:cNvPr id="51" name="TextBox 50"/>
          <p:cNvSpPr txBox="1"/>
          <p:nvPr/>
        </p:nvSpPr>
        <p:spPr>
          <a:xfrm>
            <a:off x="3810001" y="3124201"/>
            <a:ext cx="5029200" cy="523220"/>
          </a:xfrm>
          <a:prstGeom prst="rect">
            <a:avLst/>
          </a:prstGeom>
          <a:noFill/>
        </p:spPr>
        <p:txBody>
          <a:bodyPr wrap="square" rtlCol="0">
            <a:spAutoFit/>
          </a:bodyPr>
          <a:lstStyle/>
          <a:p>
            <a:r>
              <a:rPr lang="en-GB" sz="1400" dirty="0">
                <a:latin typeface="Comic Sans MS" pitchFamily="66" charset="0"/>
                <a:sym typeface="Wingdings" pitchFamily="2" charset="2"/>
              </a:rPr>
              <a:t> As there is a further collision, </a:t>
            </a:r>
            <a:r>
              <a:rPr lang="en-GB" sz="1400" u="sng" dirty="0">
                <a:latin typeface="Comic Sans MS" pitchFamily="66" charset="0"/>
                <a:sym typeface="Wingdings" pitchFamily="2" charset="2"/>
              </a:rPr>
              <a:t>Q must be travelling faster than P</a:t>
            </a:r>
            <a:r>
              <a:rPr lang="en-GB" sz="1400" dirty="0">
                <a:latin typeface="Comic Sans MS" pitchFamily="66" charset="0"/>
                <a:sym typeface="Wingdings" pitchFamily="2" charset="2"/>
              </a:rPr>
              <a:t> in this direction</a:t>
            </a:r>
            <a:endParaRPr lang="en-GB" sz="1400" dirty="0">
              <a:latin typeface="Comic Sans MS" pitchFamily="66" charset="0"/>
            </a:endParaRPr>
          </a:p>
        </p:txBody>
      </p:sp>
      <p:cxnSp>
        <p:nvCxnSpPr>
          <p:cNvPr id="70" name="Straight Arrow Connector 69"/>
          <p:cNvCxnSpPr/>
          <p:nvPr/>
        </p:nvCxnSpPr>
        <p:spPr>
          <a:xfrm flipH="1">
            <a:off x="61722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1" name="TextBox 70"/>
          <p:cNvSpPr txBox="1"/>
          <p:nvPr/>
        </p:nvSpPr>
        <p:spPr>
          <a:xfrm>
            <a:off x="6172200" y="1905000"/>
            <a:ext cx="412292" cy="307777"/>
          </a:xfrm>
          <a:prstGeom prst="rect">
            <a:avLst/>
          </a:prstGeom>
          <a:noFill/>
        </p:spPr>
        <p:txBody>
          <a:bodyPr wrap="none" rtlCol="0">
            <a:spAutoFit/>
          </a:bodyPr>
          <a:lstStyle/>
          <a:p>
            <a:pPr algn="ctr"/>
            <a:r>
              <a:rPr lang="en-GB" sz="1400" baseline="30000" dirty="0">
                <a:latin typeface="Comic Sans MS" pitchFamily="66" charset="0"/>
              </a:rPr>
              <a:t>u</a:t>
            </a:r>
            <a:r>
              <a:rPr lang="en-GB" sz="1400" dirty="0">
                <a:latin typeface="Comic Sans MS" pitchFamily="66" charset="0"/>
              </a:rPr>
              <a:t>/</a:t>
            </a:r>
            <a:r>
              <a:rPr lang="en-GB" sz="1400" baseline="-25000" dirty="0">
                <a:latin typeface="Comic Sans MS" pitchFamily="66" charset="0"/>
              </a:rPr>
              <a:t>6</a:t>
            </a:r>
          </a:p>
        </p:txBody>
      </p:sp>
      <p:cxnSp>
        <p:nvCxnSpPr>
          <p:cNvPr id="72" name="Straight Arrow Connector 71"/>
          <p:cNvCxnSpPr/>
          <p:nvPr/>
        </p:nvCxnSpPr>
        <p:spPr>
          <a:xfrm flipH="1">
            <a:off x="7162800" y="22098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4" name="TextBox 73"/>
          <p:cNvSpPr txBox="1"/>
          <p:nvPr/>
        </p:nvSpPr>
        <p:spPr>
          <a:xfrm>
            <a:off x="7082649" y="1905000"/>
            <a:ext cx="572593" cy="307777"/>
          </a:xfrm>
          <a:prstGeom prst="rect">
            <a:avLst/>
          </a:prstGeom>
          <a:noFill/>
        </p:spPr>
        <p:txBody>
          <a:bodyPr wrap="none" rtlCol="0">
            <a:spAutoFit/>
          </a:bodyPr>
          <a:lstStyle/>
          <a:p>
            <a:pPr algn="ctr"/>
            <a:r>
              <a:rPr lang="en-GB" sz="1400" baseline="30000" dirty="0">
                <a:latin typeface="Comic Sans MS" pitchFamily="66" charset="0"/>
              </a:rPr>
              <a:t>3ue’</a:t>
            </a:r>
            <a:r>
              <a:rPr lang="en-GB" sz="1400" dirty="0">
                <a:latin typeface="Comic Sans MS" pitchFamily="66" charset="0"/>
              </a:rPr>
              <a:t>/</a:t>
            </a:r>
            <a:r>
              <a:rPr lang="en-GB" sz="1400" baseline="-25000" dirty="0">
                <a:latin typeface="Comic Sans MS" pitchFamily="66" charset="0"/>
              </a:rPr>
              <a:t>2</a:t>
            </a:r>
          </a:p>
        </p:txBody>
      </p:sp>
      <mc:AlternateContent xmlns:mc="http://schemas.openxmlformats.org/markup-compatibility/2006" xmlns:a14="http://schemas.microsoft.com/office/drawing/2010/main">
        <mc:Choice Requires="a14">
          <p:sp>
            <p:nvSpPr>
              <p:cNvPr id="16" name="TextBox 15"/>
              <p:cNvSpPr txBox="1"/>
              <p:nvPr/>
            </p:nvSpPr>
            <p:spPr>
              <a:xfrm>
                <a:off x="3962400" y="3733800"/>
                <a:ext cx="904543" cy="51347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GB" sz="1400" i="1" smtClean="0">
                              <a:latin typeface="Cambria Math" panose="02040503050406030204" pitchFamily="18" charset="0"/>
                            </a:rPr>
                          </m:ctrlPr>
                        </m:fPr>
                        <m:num>
                          <m:r>
                            <a:rPr lang="en-GB" sz="1400" b="0" i="1" smtClean="0">
                              <a:latin typeface="Cambria Math"/>
                            </a:rPr>
                            <m:t>3</m:t>
                          </m:r>
                          <m:r>
                            <a:rPr lang="en-GB" sz="1400" b="0" i="1" smtClean="0">
                              <a:latin typeface="Cambria Math"/>
                            </a:rPr>
                            <m:t>𝑢𝑒</m:t>
                          </m:r>
                          <m:r>
                            <a:rPr lang="en-GB" sz="1400" b="0" i="1" smtClean="0">
                              <a:latin typeface="Cambria Math"/>
                            </a:rPr>
                            <m:t>′</m:t>
                          </m:r>
                        </m:num>
                        <m:den>
                          <m:r>
                            <a:rPr lang="en-GB" sz="1400" b="0" i="1" smtClean="0">
                              <a:latin typeface="Cambria Math"/>
                            </a:rPr>
                            <m:t>2</m:t>
                          </m:r>
                        </m:den>
                      </m:f>
                      <m:r>
                        <a:rPr lang="en-GB" sz="1400" b="0" i="1" smtClean="0">
                          <a:latin typeface="Cambria Math"/>
                        </a:rPr>
                        <m:t>&gt;</m:t>
                      </m:r>
                      <m:f>
                        <m:fPr>
                          <m:ctrlPr>
                            <a:rPr lang="en-GB" sz="1400" b="0" i="1" smtClean="0">
                              <a:latin typeface="Cambria Math" panose="02040503050406030204" pitchFamily="18" charset="0"/>
                            </a:rPr>
                          </m:ctrlPr>
                        </m:fPr>
                        <m:num>
                          <m:r>
                            <a:rPr lang="en-GB" sz="1400" b="0" i="1" smtClean="0">
                              <a:latin typeface="Cambria Math"/>
                            </a:rPr>
                            <m:t>𝑢</m:t>
                          </m:r>
                        </m:num>
                        <m:den>
                          <m:r>
                            <a:rPr lang="en-GB" sz="1400" b="0" i="1" smtClean="0">
                              <a:latin typeface="Cambria Math"/>
                            </a:rPr>
                            <m:t>6</m:t>
                          </m:r>
                        </m:den>
                      </m:f>
                    </m:oMath>
                  </m:oMathPara>
                </a14:m>
                <a:endParaRPr lang="en-GB" sz="1400" dirty="0"/>
              </a:p>
            </p:txBody>
          </p:sp>
        </mc:Choice>
        <mc:Fallback xmlns="">
          <p:sp>
            <p:nvSpPr>
              <p:cNvPr id="16" name="TextBox 15"/>
              <p:cNvSpPr txBox="1">
                <a:spLocks noRot="1" noChangeAspect="1" noMove="1" noResize="1" noEditPoints="1" noAdjustHandles="1" noChangeArrowheads="1" noChangeShapeType="1" noTextEdit="1"/>
              </p:cNvSpPr>
              <p:nvPr/>
            </p:nvSpPr>
            <p:spPr>
              <a:xfrm>
                <a:off x="3962400" y="3733800"/>
                <a:ext cx="904543" cy="513474"/>
              </a:xfrm>
              <a:prstGeom prst="rect">
                <a:avLst/>
              </a:prstGeom>
              <a:blipFill rotWithShape="1">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2" name="TextBox 51"/>
              <p:cNvSpPr txBox="1"/>
              <p:nvPr/>
            </p:nvSpPr>
            <p:spPr>
              <a:xfrm>
                <a:off x="3962400" y="4343400"/>
                <a:ext cx="904543" cy="51347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GB" sz="1400" i="1" smtClean="0">
                              <a:latin typeface="Cambria Math" panose="02040503050406030204" pitchFamily="18" charset="0"/>
                            </a:rPr>
                          </m:ctrlPr>
                        </m:fPr>
                        <m:num>
                          <m:r>
                            <a:rPr lang="en-GB" sz="1400" b="0" i="1" smtClean="0">
                              <a:latin typeface="Cambria Math"/>
                            </a:rPr>
                            <m:t>9</m:t>
                          </m:r>
                          <m:r>
                            <a:rPr lang="en-GB" sz="1400" b="0" i="1" smtClean="0">
                              <a:latin typeface="Cambria Math"/>
                            </a:rPr>
                            <m:t>𝑢𝑒</m:t>
                          </m:r>
                          <m:r>
                            <a:rPr lang="en-GB" sz="1400" b="0" i="1" smtClean="0">
                              <a:latin typeface="Cambria Math"/>
                            </a:rPr>
                            <m:t>′</m:t>
                          </m:r>
                        </m:num>
                        <m:den>
                          <m:r>
                            <a:rPr lang="en-GB" sz="1400" b="0" i="1" smtClean="0">
                              <a:latin typeface="Cambria Math"/>
                            </a:rPr>
                            <m:t>6</m:t>
                          </m:r>
                        </m:den>
                      </m:f>
                      <m:r>
                        <a:rPr lang="en-GB" sz="1400" b="0" i="1" smtClean="0">
                          <a:latin typeface="Cambria Math"/>
                        </a:rPr>
                        <m:t>&gt;</m:t>
                      </m:r>
                      <m:f>
                        <m:fPr>
                          <m:ctrlPr>
                            <a:rPr lang="en-GB" sz="1400" b="0" i="1" smtClean="0">
                              <a:latin typeface="Cambria Math" panose="02040503050406030204" pitchFamily="18" charset="0"/>
                            </a:rPr>
                          </m:ctrlPr>
                        </m:fPr>
                        <m:num>
                          <m:r>
                            <a:rPr lang="en-GB" sz="1400" b="0" i="1" smtClean="0">
                              <a:latin typeface="Cambria Math"/>
                            </a:rPr>
                            <m:t>𝑢</m:t>
                          </m:r>
                        </m:num>
                        <m:den>
                          <m:r>
                            <a:rPr lang="en-GB" sz="1400" b="0" i="1" smtClean="0">
                              <a:latin typeface="Cambria Math"/>
                            </a:rPr>
                            <m:t>6</m:t>
                          </m:r>
                        </m:den>
                      </m:f>
                    </m:oMath>
                  </m:oMathPara>
                </a14:m>
                <a:endParaRPr lang="en-GB" sz="1400" dirty="0"/>
              </a:p>
            </p:txBody>
          </p:sp>
        </mc:Choice>
        <mc:Fallback xmlns="">
          <p:sp>
            <p:nvSpPr>
              <p:cNvPr id="52" name="TextBox 51"/>
              <p:cNvSpPr txBox="1">
                <a:spLocks noRot="1" noChangeAspect="1" noMove="1" noResize="1" noEditPoints="1" noAdjustHandles="1" noChangeArrowheads="1" noChangeShapeType="1" noTextEdit="1"/>
              </p:cNvSpPr>
              <p:nvPr/>
            </p:nvSpPr>
            <p:spPr>
              <a:xfrm>
                <a:off x="3962400" y="4343400"/>
                <a:ext cx="904543" cy="513474"/>
              </a:xfrm>
              <a:prstGeom prst="rect">
                <a:avLst/>
              </a:prstGeom>
              <a:blipFill rotWithShape="1">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3" name="TextBox 52"/>
              <p:cNvSpPr txBox="1"/>
              <p:nvPr/>
            </p:nvSpPr>
            <p:spPr>
              <a:xfrm>
                <a:off x="3962400" y="5029200"/>
                <a:ext cx="904543"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9</m:t>
                      </m:r>
                      <m:r>
                        <a:rPr lang="en-GB" sz="1400" b="0" i="1" smtClean="0">
                          <a:latin typeface="Cambria Math"/>
                        </a:rPr>
                        <m:t>𝑢𝑒</m:t>
                      </m:r>
                      <m:r>
                        <a:rPr lang="en-GB" sz="1400" b="0" i="1" smtClean="0">
                          <a:latin typeface="Cambria Math"/>
                        </a:rPr>
                        <m:t>′&gt;</m:t>
                      </m:r>
                      <m:r>
                        <a:rPr lang="en-GB" sz="1400" b="0" i="1" smtClean="0">
                          <a:latin typeface="Cambria Math"/>
                        </a:rPr>
                        <m:t>𝑢</m:t>
                      </m:r>
                    </m:oMath>
                  </m:oMathPara>
                </a14:m>
                <a:endParaRPr lang="en-GB" sz="1400" dirty="0"/>
              </a:p>
            </p:txBody>
          </p:sp>
        </mc:Choice>
        <mc:Fallback xmlns="">
          <p:sp>
            <p:nvSpPr>
              <p:cNvPr id="53" name="TextBox 52"/>
              <p:cNvSpPr txBox="1">
                <a:spLocks noRot="1" noChangeAspect="1" noMove="1" noResize="1" noEditPoints="1" noAdjustHandles="1" noChangeArrowheads="1" noChangeShapeType="1" noTextEdit="1"/>
              </p:cNvSpPr>
              <p:nvPr/>
            </p:nvSpPr>
            <p:spPr>
              <a:xfrm>
                <a:off x="3962400" y="5029200"/>
                <a:ext cx="904543" cy="307777"/>
              </a:xfrm>
              <a:prstGeom prst="rect">
                <a:avLst/>
              </a:prstGeom>
              <a:blipFill rotWithShape="1">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4" name="TextBox 53"/>
              <p:cNvSpPr txBox="1"/>
              <p:nvPr/>
            </p:nvSpPr>
            <p:spPr>
              <a:xfrm>
                <a:off x="4038600" y="5486400"/>
                <a:ext cx="838200"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9</m:t>
                      </m:r>
                      <m:r>
                        <a:rPr lang="en-GB" sz="1400" b="0" i="1" smtClean="0">
                          <a:latin typeface="Cambria Math"/>
                        </a:rPr>
                        <m:t>𝑒</m:t>
                      </m:r>
                      <m:r>
                        <a:rPr lang="en-GB" sz="1400" b="0" i="1" smtClean="0">
                          <a:latin typeface="Cambria Math"/>
                        </a:rPr>
                        <m:t>′&gt;1</m:t>
                      </m:r>
                    </m:oMath>
                  </m:oMathPara>
                </a14:m>
                <a:endParaRPr lang="en-GB" sz="1400" dirty="0"/>
              </a:p>
            </p:txBody>
          </p:sp>
        </mc:Choice>
        <mc:Fallback xmlns="">
          <p:sp>
            <p:nvSpPr>
              <p:cNvPr id="54" name="TextBox 53"/>
              <p:cNvSpPr txBox="1">
                <a:spLocks noRot="1" noChangeAspect="1" noMove="1" noResize="1" noEditPoints="1" noAdjustHandles="1" noChangeArrowheads="1" noChangeShapeType="1" noTextEdit="1"/>
              </p:cNvSpPr>
              <p:nvPr/>
            </p:nvSpPr>
            <p:spPr>
              <a:xfrm>
                <a:off x="4038600" y="5486400"/>
                <a:ext cx="838200" cy="307777"/>
              </a:xfrm>
              <a:prstGeom prst="rect">
                <a:avLst/>
              </a:prstGeom>
              <a:blipFill rotWithShape="1">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7" name="TextBox 56"/>
              <p:cNvSpPr txBox="1"/>
              <p:nvPr/>
            </p:nvSpPr>
            <p:spPr>
              <a:xfrm>
                <a:off x="4038600" y="5867400"/>
                <a:ext cx="914400" cy="514243"/>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′&gt;</m:t>
                      </m:r>
                      <m:f>
                        <m:fPr>
                          <m:ctrlPr>
                            <a:rPr lang="en-GB" sz="1400" b="0" i="1" smtClean="0">
                              <a:latin typeface="Cambria Math" panose="02040503050406030204" pitchFamily="18" charset="0"/>
                            </a:rPr>
                          </m:ctrlPr>
                        </m:fPr>
                        <m:num>
                          <m:r>
                            <a:rPr lang="en-GB" sz="1400" b="0" i="1" smtClean="0">
                              <a:latin typeface="Cambria Math"/>
                            </a:rPr>
                            <m:t>1</m:t>
                          </m:r>
                        </m:num>
                        <m:den>
                          <m:r>
                            <a:rPr lang="en-GB" sz="1400" b="0" i="1" smtClean="0">
                              <a:latin typeface="Cambria Math"/>
                            </a:rPr>
                            <m:t>9</m:t>
                          </m:r>
                        </m:den>
                      </m:f>
                    </m:oMath>
                  </m:oMathPara>
                </a14:m>
                <a:endParaRPr lang="en-GB" sz="1400" dirty="0"/>
              </a:p>
            </p:txBody>
          </p:sp>
        </mc:Choice>
        <mc:Fallback xmlns="">
          <p:sp>
            <p:nvSpPr>
              <p:cNvPr id="57" name="TextBox 56"/>
              <p:cNvSpPr txBox="1">
                <a:spLocks noRot="1" noChangeAspect="1" noMove="1" noResize="1" noEditPoints="1" noAdjustHandles="1" noChangeArrowheads="1" noChangeShapeType="1" noTextEdit="1"/>
              </p:cNvSpPr>
              <p:nvPr/>
            </p:nvSpPr>
            <p:spPr>
              <a:xfrm>
                <a:off x="4038600" y="5867400"/>
                <a:ext cx="914400" cy="514243"/>
              </a:xfrm>
              <a:prstGeom prst="rect">
                <a:avLst/>
              </a:prstGeom>
              <a:blipFill rotWithShape="1">
                <a:blip r:embed="rId15"/>
                <a:stretch>
                  <a:fillRect/>
                </a:stretch>
              </a:blipFill>
            </p:spPr>
            <p:txBody>
              <a:bodyPr/>
              <a:lstStyle/>
              <a:p>
                <a:r>
                  <a:rPr lang="en-GB">
                    <a:noFill/>
                  </a:rPr>
                  <a:t> </a:t>
                </a:r>
              </a:p>
            </p:txBody>
          </p:sp>
        </mc:Fallback>
      </mc:AlternateContent>
      <p:sp>
        <p:nvSpPr>
          <p:cNvPr id="58" name="Arc 57"/>
          <p:cNvSpPr/>
          <p:nvPr/>
        </p:nvSpPr>
        <p:spPr>
          <a:xfrm>
            <a:off x="4800600" y="4038600"/>
            <a:ext cx="457200" cy="5334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1" name="TextBox 60"/>
          <p:cNvSpPr txBox="1"/>
          <p:nvPr/>
        </p:nvSpPr>
        <p:spPr>
          <a:xfrm>
            <a:off x="5181600" y="4038600"/>
            <a:ext cx="1828800" cy="523220"/>
          </a:xfrm>
          <a:prstGeom prst="rect">
            <a:avLst/>
          </a:prstGeom>
          <a:noFill/>
        </p:spPr>
        <p:txBody>
          <a:bodyPr wrap="square" rtlCol="0">
            <a:spAutoFit/>
          </a:bodyPr>
          <a:lstStyle/>
          <a:p>
            <a:pPr algn="ctr"/>
            <a:r>
              <a:rPr lang="en-GB" sz="1400" dirty="0">
                <a:solidFill>
                  <a:srgbClr val="FF0000"/>
                </a:solidFill>
                <a:latin typeface="Comic Sans MS" pitchFamily="66" charset="0"/>
              </a:rPr>
              <a:t>Make denominators equivalent</a:t>
            </a:r>
            <a:endParaRPr lang="en-GB" sz="1400" b="1" baseline="-25000" dirty="0">
              <a:solidFill>
                <a:srgbClr val="FF0000"/>
              </a:solidFill>
              <a:latin typeface="Comic Sans MS" pitchFamily="66" charset="0"/>
            </a:endParaRPr>
          </a:p>
        </p:txBody>
      </p:sp>
      <p:sp>
        <p:nvSpPr>
          <p:cNvPr id="62" name="Arc 61"/>
          <p:cNvSpPr/>
          <p:nvPr/>
        </p:nvSpPr>
        <p:spPr>
          <a:xfrm>
            <a:off x="4800600" y="4648200"/>
            <a:ext cx="457200" cy="5334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5" name="Arc 64"/>
          <p:cNvSpPr/>
          <p:nvPr/>
        </p:nvSpPr>
        <p:spPr>
          <a:xfrm>
            <a:off x="4800600" y="52578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0" name="Arc 79"/>
          <p:cNvSpPr/>
          <p:nvPr/>
        </p:nvSpPr>
        <p:spPr>
          <a:xfrm>
            <a:off x="4800600" y="57150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1" name="TextBox 80"/>
          <p:cNvSpPr txBox="1"/>
          <p:nvPr/>
        </p:nvSpPr>
        <p:spPr>
          <a:xfrm>
            <a:off x="5181600" y="4800600"/>
            <a:ext cx="1371600" cy="307777"/>
          </a:xfrm>
          <a:prstGeom prst="rect">
            <a:avLst/>
          </a:prstGeom>
          <a:noFill/>
        </p:spPr>
        <p:txBody>
          <a:bodyPr wrap="square" rtlCol="0">
            <a:spAutoFit/>
          </a:bodyPr>
          <a:lstStyle/>
          <a:p>
            <a:pPr algn="ctr"/>
            <a:r>
              <a:rPr lang="en-GB" sz="1400" dirty="0">
                <a:solidFill>
                  <a:srgbClr val="FF0000"/>
                </a:solidFill>
                <a:latin typeface="Comic Sans MS" pitchFamily="66" charset="0"/>
              </a:rPr>
              <a:t>Multiply by 6</a:t>
            </a:r>
            <a:endParaRPr lang="en-GB" sz="1400" b="1" baseline="-25000" dirty="0">
              <a:solidFill>
                <a:srgbClr val="FF0000"/>
              </a:solidFill>
              <a:latin typeface="Comic Sans MS" pitchFamily="66" charset="0"/>
            </a:endParaRPr>
          </a:p>
        </p:txBody>
      </p:sp>
      <p:sp>
        <p:nvSpPr>
          <p:cNvPr id="82" name="TextBox 81"/>
          <p:cNvSpPr txBox="1"/>
          <p:nvPr/>
        </p:nvSpPr>
        <p:spPr>
          <a:xfrm>
            <a:off x="5105400" y="5257800"/>
            <a:ext cx="1371600" cy="307777"/>
          </a:xfrm>
          <a:prstGeom prst="rect">
            <a:avLst/>
          </a:prstGeom>
          <a:noFill/>
        </p:spPr>
        <p:txBody>
          <a:bodyPr wrap="square" rtlCol="0">
            <a:spAutoFit/>
          </a:bodyPr>
          <a:lstStyle/>
          <a:p>
            <a:pPr algn="ctr"/>
            <a:r>
              <a:rPr lang="en-GB" sz="1400" dirty="0">
                <a:solidFill>
                  <a:srgbClr val="FF0000"/>
                </a:solidFill>
                <a:latin typeface="Comic Sans MS" pitchFamily="66" charset="0"/>
              </a:rPr>
              <a:t>Divide by u</a:t>
            </a:r>
            <a:endParaRPr lang="en-GB" sz="1400" b="1" baseline="-25000" dirty="0">
              <a:solidFill>
                <a:srgbClr val="FF0000"/>
              </a:solidFill>
              <a:latin typeface="Comic Sans MS" pitchFamily="66" charset="0"/>
            </a:endParaRPr>
          </a:p>
        </p:txBody>
      </p:sp>
      <p:sp>
        <p:nvSpPr>
          <p:cNvPr id="83" name="TextBox 82"/>
          <p:cNvSpPr txBox="1"/>
          <p:nvPr/>
        </p:nvSpPr>
        <p:spPr>
          <a:xfrm>
            <a:off x="5181600" y="5791200"/>
            <a:ext cx="1371600" cy="307777"/>
          </a:xfrm>
          <a:prstGeom prst="rect">
            <a:avLst/>
          </a:prstGeom>
          <a:noFill/>
        </p:spPr>
        <p:txBody>
          <a:bodyPr wrap="square" rtlCol="0">
            <a:spAutoFit/>
          </a:bodyPr>
          <a:lstStyle/>
          <a:p>
            <a:pPr algn="ctr"/>
            <a:r>
              <a:rPr lang="en-GB" sz="1400" dirty="0">
                <a:solidFill>
                  <a:srgbClr val="FF0000"/>
                </a:solidFill>
                <a:latin typeface="Comic Sans MS" pitchFamily="66" charset="0"/>
              </a:rPr>
              <a:t>Divide by 9</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68" name="TextBox 67"/>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68" name="TextBox 67"/>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9" name="TextBox 68"/>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69" name="TextBox 68"/>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5" name="TextBox 74"/>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75" name="TextBox 74"/>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6" name="TextBox 75"/>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76" name="TextBox 75"/>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1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7" name="TextBox 76"/>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77" name="TextBox 76"/>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20"/>
                <a:stretch>
                  <a:fillRect b="-3846"/>
                </a:stretch>
              </a:blipFill>
            </p:spPr>
            <p:txBody>
              <a:bodyPr/>
              <a:lstStyle/>
              <a:p>
                <a:r>
                  <a:rPr lang="en-GB">
                    <a:noFill/>
                  </a:rPr>
                  <a:t> </a:t>
                </a:r>
              </a:p>
            </p:txBody>
          </p:sp>
        </mc:Fallback>
      </mc:AlternateContent>
      <p:sp>
        <p:nvSpPr>
          <p:cNvPr id="78" name="TextBox 77"/>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21"/>
              </a:rPr>
              <a:t>Applet for collision demonstrations</a:t>
            </a:r>
            <a:endParaRPr lang="en-GB" sz="1400" dirty="0">
              <a:latin typeface="Comic Sans MS" pitchFamily="66" charset="0"/>
            </a:endParaRPr>
          </a:p>
        </p:txBody>
      </p:sp>
      <p:sp>
        <p:nvSpPr>
          <p:cNvPr id="79"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1705164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1"/>
                                        </p:tgtEl>
                                        <p:attrNameLst>
                                          <p:attrName>style.visibility</p:attrName>
                                        </p:attrNameLst>
                                      </p:cBhvr>
                                      <p:to>
                                        <p:strVal val="visible"/>
                                      </p:to>
                                    </p:set>
                                    <p:animEffect transition="in" filter="blinds(horizontal)">
                                      <p:cBhvr>
                                        <p:cTn id="7" dur="500"/>
                                        <p:tgtEl>
                                          <p:spTgt spid="5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linds(horizontal)">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8"/>
                                        </p:tgtEl>
                                        <p:attrNameLst>
                                          <p:attrName>style.visibility</p:attrName>
                                        </p:attrNameLst>
                                      </p:cBhvr>
                                      <p:to>
                                        <p:strVal val="visible"/>
                                      </p:to>
                                    </p:set>
                                    <p:animEffect transition="in" filter="blinds(horizontal)">
                                      <p:cBhvr>
                                        <p:cTn id="17" dur="500"/>
                                        <p:tgtEl>
                                          <p:spTgt spid="5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1"/>
                                        </p:tgtEl>
                                        <p:attrNameLst>
                                          <p:attrName>style.visibility</p:attrName>
                                        </p:attrNameLst>
                                      </p:cBhvr>
                                      <p:to>
                                        <p:strVal val="visible"/>
                                      </p:to>
                                    </p:set>
                                    <p:animEffect transition="in" filter="blinds(horizontal)">
                                      <p:cBhvr>
                                        <p:cTn id="22" dur="500"/>
                                        <p:tgtEl>
                                          <p:spTgt spid="61"/>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2"/>
                                        </p:tgtEl>
                                        <p:attrNameLst>
                                          <p:attrName>style.visibility</p:attrName>
                                        </p:attrNameLst>
                                      </p:cBhvr>
                                      <p:to>
                                        <p:strVal val="visible"/>
                                      </p:to>
                                    </p:set>
                                    <p:animEffect transition="in" filter="blinds(horizontal)">
                                      <p:cBhvr>
                                        <p:cTn id="27" dur="500"/>
                                        <p:tgtEl>
                                          <p:spTgt spid="52"/>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62"/>
                                        </p:tgtEl>
                                        <p:attrNameLst>
                                          <p:attrName>style.visibility</p:attrName>
                                        </p:attrNameLst>
                                      </p:cBhvr>
                                      <p:to>
                                        <p:strVal val="visible"/>
                                      </p:to>
                                    </p:set>
                                    <p:animEffect transition="in" filter="blinds(horizontal)">
                                      <p:cBhvr>
                                        <p:cTn id="32" dur="500"/>
                                        <p:tgtEl>
                                          <p:spTgt spid="62"/>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81"/>
                                        </p:tgtEl>
                                        <p:attrNameLst>
                                          <p:attrName>style.visibility</p:attrName>
                                        </p:attrNameLst>
                                      </p:cBhvr>
                                      <p:to>
                                        <p:strVal val="visible"/>
                                      </p:to>
                                    </p:set>
                                    <p:animEffect transition="in" filter="blinds(horizontal)">
                                      <p:cBhvr>
                                        <p:cTn id="37" dur="500"/>
                                        <p:tgtEl>
                                          <p:spTgt spid="81"/>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53"/>
                                        </p:tgtEl>
                                        <p:attrNameLst>
                                          <p:attrName>style.visibility</p:attrName>
                                        </p:attrNameLst>
                                      </p:cBhvr>
                                      <p:to>
                                        <p:strVal val="visible"/>
                                      </p:to>
                                    </p:set>
                                    <p:animEffect transition="in" filter="blinds(horizontal)">
                                      <p:cBhvr>
                                        <p:cTn id="42" dur="500"/>
                                        <p:tgtEl>
                                          <p:spTgt spid="53"/>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65"/>
                                        </p:tgtEl>
                                        <p:attrNameLst>
                                          <p:attrName>style.visibility</p:attrName>
                                        </p:attrNameLst>
                                      </p:cBhvr>
                                      <p:to>
                                        <p:strVal val="visible"/>
                                      </p:to>
                                    </p:set>
                                    <p:animEffect transition="in" filter="blinds(horizontal)">
                                      <p:cBhvr>
                                        <p:cTn id="47" dur="500"/>
                                        <p:tgtEl>
                                          <p:spTgt spid="65"/>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82"/>
                                        </p:tgtEl>
                                        <p:attrNameLst>
                                          <p:attrName>style.visibility</p:attrName>
                                        </p:attrNameLst>
                                      </p:cBhvr>
                                      <p:to>
                                        <p:strVal val="visible"/>
                                      </p:to>
                                    </p:set>
                                    <p:animEffect transition="in" filter="blinds(horizontal)">
                                      <p:cBhvr>
                                        <p:cTn id="52" dur="500"/>
                                        <p:tgtEl>
                                          <p:spTgt spid="82"/>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54"/>
                                        </p:tgtEl>
                                        <p:attrNameLst>
                                          <p:attrName>style.visibility</p:attrName>
                                        </p:attrNameLst>
                                      </p:cBhvr>
                                      <p:to>
                                        <p:strVal val="visible"/>
                                      </p:to>
                                    </p:set>
                                    <p:animEffect transition="in" filter="blinds(horizontal)">
                                      <p:cBhvr>
                                        <p:cTn id="57" dur="500"/>
                                        <p:tgtEl>
                                          <p:spTgt spid="54"/>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80"/>
                                        </p:tgtEl>
                                        <p:attrNameLst>
                                          <p:attrName>style.visibility</p:attrName>
                                        </p:attrNameLst>
                                      </p:cBhvr>
                                      <p:to>
                                        <p:strVal val="visible"/>
                                      </p:to>
                                    </p:set>
                                    <p:animEffect transition="in" filter="blinds(horizontal)">
                                      <p:cBhvr>
                                        <p:cTn id="62" dur="500"/>
                                        <p:tgtEl>
                                          <p:spTgt spid="80"/>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83"/>
                                        </p:tgtEl>
                                        <p:attrNameLst>
                                          <p:attrName>style.visibility</p:attrName>
                                        </p:attrNameLst>
                                      </p:cBhvr>
                                      <p:to>
                                        <p:strVal val="visible"/>
                                      </p:to>
                                    </p:set>
                                    <p:animEffect transition="in" filter="blinds(horizontal)">
                                      <p:cBhvr>
                                        <p:cTn id="67" dur="500"/>
                                        <p:tgtEl>
                                          <p:spTgt spid="83"/>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57"/>
                                        </p:tgtEl>
                                        <p:attrNameLst>
                                          <p:attrName>style.visibility</p:attrName>
                                        </p:attrNameLst>
                                      </p:cBhvr>
                                      <p:to>
                                        <p:strVal val="visible"/>
                                      </p:to>
                                    </p:set>
                                    <p:animEffect transition="in" filter="blinds(horizontal)">
                                      <p:cBhvr>
                                        <p:cTn id="72" dur="5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p:bldP spid="16" grpId="0"/>
      <p:bldP spid="52" grpId="0"/>
      <p:bldP spid="53" grpId="0"/>
      <p:bldP spid="54" grpId="0"/>
      <p:bldP spid="57" grpId="0"/>
      <p:bldP spid="58" grpId="0" animBg="1"/>
      <p:bldP spid="61" grpId="0"/>
      <p:bldP spid="62" grpId="0" animBg="1"/>
      <p:bldP spid="65" grpId="0" animBg="1"/>
      <p:bldP spid="80" grpId="0" animBg="1"/>
      <p:bldP spid="81" grpId="0"/>
      <p:bldP spid="82" grpId="0"/>
      <p:bldP spid="83"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71600"/>
            <a:ext cx="3788979" cy="5029200"/>
          </a:xfrm>
        </p:spPr>
        <p:txBody>
          <a:bodyPr>
            <a:normAutofit fontScale="92500" lnSpcReduction="10000"/>
          </a:bodyPr>
          <a:lstStyle/>
          <a:p>
            <a:pPr marL="0" indent="0" algn="ctr">
              <a:buNone/>
            </a:pPr>
            <a:r>
              <a:rPr lang="en-GB" sz="1400" b="1" dirty="0">
                <a:latin typeface="Comic Sans MS" pitchFamily="66" charset="0"/>
              </a:rPr>
              <a:t>You can solve problems relating to successive impacts involving three particles, or two particles and a smooth plane surface by considering each collision separately. You can also solve problems relating to successive bounces on a horizontal plane.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A tennis ball, which may be modelled as a particle, is dropped from rest at a height of 90cm onto a smooth horizontal plane. The coefficient of restitution between the ball and the plane is 0.5. Assume there is no air resistance and the ball falls freely under gravity at a right angle to the plane.</a:t>
            </a:r>
          </a:p>
          <a:p>
            <a:pPr marL="0" indent="0" algn="ctr">
              <a:buNone/>
            </a:pPr>
            <a:endParaRPr lang="en-GB" sz="1400" baseline="-25000" dirty="0">
              <a:latin typeface="Comic Sans MS" pitchFamily="66" charset="0"/>
            </a:endParaRPr>
          </a:p>
          <a:p>
            <a:pPr algn="ctr">
              <a:buAutoNum type="alphaLcParenR"/>
            </a:pPr>
            <a:r>
              <a:rPr lang="en-GB" sz="1400" dirty="0">
                <a:latin typeface="Comic Sans MS" pitchFamily="66" charset="0"/>
              </a:rPr>
              <a:t>Find the height to which the ball rebounds after the first bounce</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Find the height to which the ball bounces after the second bounce</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Find the total distance travelled by the ball before it comes to rest</a:t>
            </a:r>
          </a:p>
        </p:txBody>
      </p:sp>
      <p:sp>
        <p:nvSpPr>
          <p:cNvPr id="4" name="TextBox 3"/>
          <p:cNvSpPr txBox="1"/>
          <p:nvPr/>
        </p:nvSpPr>
        <p:spPr>
          <a:xfrm>
            <a:off x="8695641" y="6519446"/>
            <a:ext cx="457176" cy="338554"/>
          </a:xfrm>
          <a:prstGeom prst="rect">
            <a:avLst/>
          </a:prstGeom>
          <a:noFill/>
        </p:spPr>
        <p:txBody>
          <a:bodyPr wrap="none" rtlCol="0">
            <a:spAutoFit/>
          </a:bodyPr>
          <a:lstStyle/>
          <a:p>
            <a:pPr algn="ctr"/>
            <a:r>
              <a:rPr lang="en-GB" sz="1600" dirty="0">
                <a:latin typeface="Comic Sans MS" pitchFamily="66" charset="0"/>
              </a:rPr>
              <a:t>4D</a:t>
            </a:r>
          </a:p>
        </p:txBody>
      </p:sp>
      <p:cxnSp>
        <p:nvCxnSpPr>
          <p:cNvPr id="12" name="Straight Connector 11"/>
          <p:cNvCxnSpPr/>
          <p:nvPr/>
        </p:nvCxnSpPr>
        <p:spPr>
          <a:xfrm>
            <a:off x="4648200" y="2631743"/>
            <a:ext cx="2286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pic>
        <p:nvPicPr>
          <p:cNvPr id="1026" name="Picture 2" descr="C:\Users\User\AppData\Local\Microsoft\Windows\Temporary Internet Files\Content.IE5\AGD05HJH\MC900312526[1].wmf"/>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4648200" y="1524000"/>
            <a:ext cx="192895" cy="195225"/>
          </a:xfrm>
          <a:prstGeom prst="rect">
            <a:avLst/>
          </a:prstGeom>
          <a:noFill/>
          <a:extLst>
            <a:ext uri="{909E8E84-426E-40DD-AFC4-6F175D3DCCD1}">
              <a14:hiddenFill xmlns:a14="http://schemas.microsoft.com/office/drawing/2010/main">
                <a:solidFill>
                  <a:srgbClr val="FFFFFF"/>
                </a:solidFill>
              </a14:hiddenFill>
            </a:ext>
          </a:extLst>
        </p:spPr>
      </p:pic>
      <p:cxnSp>
        <p:nvCxnSpPr>
          <p:cNvPr id="18" name="Straight Connector 17"/>
          <p:cNvCxnSpPr/>
          <p:nvPr/>
        </p:nvCxnSpPr>
        <p:spPr>
          <a:xfrm>
            <a:off x="4495800" y="1600200"/>
            <a:ext cx="0" cy="990600"/>
          </a:xfrm>
          <a:prstGeom prst="line">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3962400" y="1905000"/>
            <a:ext cx="587020" cy="307777"/>
          </a:xfrm>
          <a:prstGeom prst="rect">
            <a:avLst/>
          </a:prstGeom>
          <a:noFill/>
        </p:spPr>
        <p:txBody>
          <a:bodyPr wrap="none" rtlCol="0">
            <a:spAutoFit/>
          </a:bodyPr>
          <a:lstStyle/>
          <a:p>
            <a:r>
              <a:rPr lang="en-GB" sz="1400" dirty="0">
                <a:latin typeface="Comic Sans MS" pitchFamily="66" charset="0"/>
              </a:rPr>
              <a:t>0.9m</a:t>
            </a:r>
          </a:p>
        </p:txBody>
      </p:sp>
      <p:sp>
        <p:nvSpPr>
          <p:cNvPr id="21" name="TextBox 20"/>
          <p:cNvSpPr txBox="1"/>
          <p:nvPr/>
        </p:nvSpPr>
        <p:spPr>
          <a:xfrm>
            <a:off x="3962400" y="2743200"/>
            <a:ext cx="2417650" cy="307777"/>
          </a:xfrm>
          <a:prstGeom prst="rect">
            <a:avLst/>
          </a:prstGeom>
          <a:noFill/>
        </p:spPr>
        <p:txBody>
          <a:bodyPr wrap="none" rtlCol="0">
            <a:spAutoFit/>
          </a:bodyPr>
          <a:lstStyle/>
          <a:p>
            <a:r>
              <a:rPr lang="en-GB" sz="1400" u="sng" dirty="0">
                <a:latin typeface="Comic Sans MS" pitchFamily="66" charset="0"/>
              </a:rPr>
              <a:t>Height of the first bounce</a:t>
            </a:r>
          </a:p>
        </p:txBody>
      </p:sp>
      <p:sp>
        <p:nvSpPr>
          <p:cNvPr id="22" name="TextBox 21"/>
          <p:cNvSpPr txBox="1"/>
          <p:nvPr/>
        </p:nvSpPr>
        <p:spPr>
          <a:xfrm>
            <a:off x="3962401" y="3048000"/>
            <a:ext cx="5029199" cy="738664"/>
          </a:xfrm>
          <a:prstGeom prst="rect">
            <a:avLst/>
          </a:prstGeom>
          <a:noFill/>
        </p:spPr>
        <p:txBody>
          <a:bodyPr wrap="square" rtlCol="0">
            <a:spAutoFit/>
          </a:bodyPr>
          <a:lstStyle/>
          <a:p>
            <a:r>
              <a:rPr lang="en-GB" sz="1400" dirty="0">
                <a:latin typeface="Comic Sans MS" pitchFamily="66" charset="0"/>
                <a:sym typeface="Wingdings" pitchFamily="2" charset="2"/>
              </a:rPr>
              <a:t> To start with, we need the approach velocity so we can calculate the speed the ball bounces up from the plane</a:t>
            </a:r>
          </a:p>
          <a:p>
            <a:r>
              <a:rPr lang="en-GB" sz="1400" dirty="0">
                <a:latin typeface="Comic Sans MS" pitchFamily="66" charset="0"/>
                <a:sym typeface="Wingdings" pitchFamily="2" charset="2"/>
              </a:rPr>
              <a:t> Use SUVAT</a:t>
            </a:r>
            <a:endParaRPr lang="en-GB" sz="1400" dirty="0">
              <a:latin typeface="Comic Sans MS" pitchFamily="66" charset="0"/>
            </a:endParaRPr>
          </a:p>
        </p:txBody>
      </p:sp>
      <mc:AlternateContent xmlns:mc="http://schemas.openxmlformats.org/markup-compatibility/2006" xmlns:a14="http://schemas.microsoft.com/office/drawing/2010/main">
        <mc:Choice Requires="a14">
          <p:sp>
            <p:nvSpPr>
              <p:cNvPr id="24" name="Rectangle 23"/>
              <p:cNvSpPr/>
              <p:nvPr/>
            </p:nvSpPr>
            <p:spPr>
              <a:xfrm>
                <a:off x="7010400" y="1600200"/>
                <a:ext cx="781816"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𝑠</m:t>
                      </m:r>
                      <m:r>
                        <a:rPr lang="en-GB" sz="1400" b="0" i="1" smtClean="0">
                          <a:solidFill>
                            <a:prstClr val="black"/>
                          </a:solidFill>
                          <a:latin typeface="Cambria Math"/>
                        </a:rPr>
                        <m:t>=0.9</m:t>
                      </m:r>
                    </m:oMath>
                  </m:oMathPara>
                </a14:m>
                <a:endParaRPr lang="en-GB" sz="1400" dirty="0"/>
              </a:p>
            </p:txBody>
          </p:sp>
        </mc:Choice>
        <mc:Fallback xmlns="">
          <p:sp>
            <p:nvSpPr>
              <p:cNvPr id="24" name="Rectangle 23"/>
              <p:cNvSpPr>
                <a:spLocks noRot="1" noChangeAspect="1" noMove="1" noResize="1" noEditPoints="1" noAdjustHandles="1" noChangeArrowheads="1" noChangeShapeType="1" noTextEdit="1"/>
              </p:cNvSpPr>
              <p:nvPr/>
            </p:nvSpPr>
            <p:spPr>
              <a:xfrm>
                <a:off x="7010400" y="1600200"/>
                <a:ext cx="781816" cy="307777"/>
              </a:xfrm>
              <a:prstGeom prst="rect">
                <a:avLst/>
              </a:prstGeom>
              <a:blipFill rotWithShape="1">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6" name="Rectangle 25"/>
              <p:cNvSpPr/>
              <p:nvPr/>
            </p:nvSpPr>
            <p:spPr>
              <a:xfrm>
                <a:off x="7010400" y="1905000"/>
                <a:ext cx="665695"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𝑢</m:t>
                      </m:r>
                      <m:r>
                        <a:rPr lang="en-GB" sz="1400" b="0" i="1" smtClean="0">
                          <a:solidFill>
                            <a:prstClr val="black"/>
                          </a:solidFill>
                          <a:latin typeface="Cambria Math"/>
                        </a:rPr>
                        <m:t>=0</m:t>
                      </m:r>
                    </m:oMath>
                  </m:oMathPara>
                </a14:m>
                <a:endParaRPr lang="en-GB" sz="1400" dirty="0"/>
              </a:p>
            </p:txBody>
          </p:sp>
        </mc:Choice>
        <mc:Fallback xmlns="">
          <p:sp>
            <p:nvSpPr>
              <p:cNvPr id="26" name="Rectangle 25"/>
              <p:cNvSpPr>
                <a:spLocks noRot="1" noChangeAspect="1" noMove="1" noResize="1" noEditPoints="1" noAdjustHandles="1" noChangeArrowheads="1" noChangeShapeType="1" noTextEdit="1"/>
              </p:cNvSpPr>
              <p:nvPr/>
            </p:nvSpPr>
            <p:spPr>
              <a:xfrm>
                <a:off x="7010400" y="1905000"/>
                <a:ext cx="665695" cy="307777"/>
              </a:xfrm>
              <a:prstGeom prst="rect">
                <a:avLst/>
              </a:prstGeom>
              <a:blipFill rotWithShape="1">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7" name="Rectangle 26"/>
              <p:cNvSpPr/>
              <p:nvPr/>
            </p:nvSpPr>
            <p:spPr>
              <a:xfrm>
                <a:off x="7010400" y="2209800"/>
                <a:ext cx="627736"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𝑣</m:t>
                      </m:r>
                      <m:r>
                        <a:rPr lang="en-GB" sz="1400" b="0" i="1" smtClean="0">
                          <a:solidFill>
                            <a:prstClr val="black"/>
                          </a:solidFill>
                          <a:latin typeface="Cambria Math"/>
                        </a:rPr>
                        <m:t>= ?</m:t>
                      </m:r>
                    </m:oMath>
                  </m:oMathPara>
                </a14:m>
                <a:endParaRPr lang="en-GB" sz="1400" dirty="0"/>
              </a:p>
            </p:txBody>
          </p:sp>
        </mc:Choice>
        <mc:Fallback xmlns="">
          <p:sp>
            <p:nvSpPr>
              <p:cNvPr id="27" name="Rectangle 26"/>
              <p:cNvSpPr>
                <a:spLocks noRot="1" noChangeAspect="1" noMove="1" noResize="1" noEditPoints="1" noAdjustHandles="1" noChangeArrowheads="1" noChangeShapeType="1" noTextEdit="1"/>
              </p:cNvSpPr>
              <p:nvPr/>
            </p:nvSpPr>
            <p:spPr>
              <a:xfrm>
                <a:off x="7010400" y="2209800"/>
                <a:ext cx="627736" cy="307777"/>
              </a:xfrm>
              <a:prstGeom prst="rect">
                <a:avLst/>
              </a:prstGeom>
              <a:blipFill rotWithShape="1">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8" name="Rectangle 27"/>
              <p:cNvSpPr/>
              <p:nvPr/>
            </p:nvSpPr>
            <p:spPr>
              <a:xfrm>
                <a:off x="7772400" y="1752600"/>
                <a:ext cx="798552"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𝑎</m:t>
                      </m:r>
                      <m:r>
                        <a:rPr lang="en-GB" sz="1400" b="0" i="1" smtClean="0">
                          <a:solidFill>
                            <a:prstClr val="black"/>
                          </a:solidFill>
                          <a:latin typeface="Cambria Math"/>
                        </a:rPr>
                        <m:t>=9.8</m:t>
                      </m:r>
                    </m:oMath>
                  </m:oMathPara>
                </a14:m>
                <a:endParaRPr lang="en-GB" sz="1400" dirty="0"/>
              </a:p>
            </p:txBody>
          </p:sp>
        </mc:Choice>
        <mc:Fallback xmlns="">
          <p:sp>
            <p:nvSpPr>
              <p:cNvPr id="28" name="Rectangle 27"/>
              <p:cNvSpPr>
                <a:spLocks noRot="1" noChangeAspect="1" noMove="1" noResize="1" noEditPoints="1" noAdjustHandles="1" noChangeArrowheads="1" noChangeShapeType="1" noTextEdit="1"/>
              </p:cNvSpPr>
              <p:nvPr/>
            </p:nvSpPr>
            <p:spPr>
              <a:xfrm>
                <a:off x="7772400" y="1752600"/>
                <a:ext cx="798552" cy="307777"/>
              </a:xfrm>
              <a:prstGeom prst="rect">
                <a:avLst/>
              </a:prstGeom>
              <a:blipFill rotWithShape="1">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9" name="Rectangle 28"/>
              <p:cNvSpPr/>
              <p:nvPr/>
            </p:nvSpPr>
            <p:spPr>
              <a:xfrm>
                <a:off x="7772400" y="2057400"/>
                <a:ext cx="599587"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𝑡</m:t>
                      </m:r>
                      <m:r>
                        <a:rPr lang="en-GB" sz="1400" b="0" i="1" smtClean="0">
                          <a:solidFill>
                            <a:prstClr val="black"/>
                          </a:solidFill>
                          <a:latin typeface="Cambria Math"/>
                        </a:rPr>
                        <m:t>= ?</m:t>
                      </m:r>
                    </m:oMath>
                  </m:oMathPara>
                </a14:m>
                <a:endParaRPr lang="en-GB" sz="1400" dirty="0"/>
              </a:p>
            </p:txBody>
          </p:sp>
        </mc:Choice>
        <mc:Fallback xmlns="">
          <p:sp>
            <p:nvSpPr>
              <p:cNvPr id="29" name="Rectangle 28"/>
              <p:cNvSpPr>
                <a:spLocks noRot="1" noChangeAspect="1" noMove="1" noResize="1" noEditPoints="1" noAdjustHandles="1" noChangeArrowheads="1" noChangeShapeType="1" noTextEdit="1"/>
              </p:cNvSpPr>
              <p:nvPr/>
            </p:nvSpPr>
            <p:spPr>
              <a:xfrm>
                <a:off x="7772400" y="2057400"/>
                <a:ext cx="599587" cy="307777"/>
              </a:xfrm>
              <a:prstGeom prst="rect">
                <a:avLst/>
              </a:prstGeom>
              <a:blipFill rotWithShape="1">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5" name="TextBox 24"/>
              <p:cNvSpPr txBox="1"/>
              <p:nvPr/>
            </p:nvSpPr>
            <p:spPr>
              <a:xfrm>
                <a:off x="3962400" y="3886200"/>
                <a:ext cx="1340367"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p>
                        <m:sSupPr>
                          <m:ctrlPr>
                            <a:rPr lang="en-GB" sz="1400" i="1" smtClean="0">
                              <a:latin typeface="Cambria Math" panose="02040503050406030204" pitchFamily="18" charset="0"/>
                            </a:rPr>
                          </m:ctrlPr>
                        </m:sSupPr>
                        <m:e>
                          <m:r>
                            <a:rPr lang="en-GB" sz="1400" b="0" i="1" smtClean="0">
                              <a:latin typeface="Cambria Math"/>
                            </a:rPr>
                            <m:t>𝑣</m:t>
                          </m:r>
                        </m:e>
                        <m:sup>
                          <m:r>
                            <a:rPr lang="en-GB" sz="1400" b="0" i="1" smtClean="0">
                              <a:latin typeface="Cambria Math"/>
                            </a:rPr>
                            <m:t>2</m:t>
                          </m:r>
                        </m:sup>
                      </m:sSup>
                      <m:r>
                        <a:rPr lang="en-GB" sz="1400" b="0" i="1" smtClean="0">
                          <a:latin typeface="Cambria Math"/>
                        </a:rPr>
                        <m:t>=</m:t>
                      </m:r>
                      <m:sSup>
                        <m:sSupPr>
                          <m:ctrlPr>
                            <a:rPr lang="en-GB" sz="1400" i="1" smtClean="0">
                              <a:latin typeface="Cambria Math" panose="02040503050406030204" pitchFamily="18" charset="0"/>
                            </a:rPr>
                          </m:ctrlPr>
                        </m:sSupPr>
                        <m:e>
                          <m:r>
                            <a:rPr lang="en-GB" sz="1400" b="0" i="1" smtClean="0">
                              <a:latin typeface="Cambria Math"/>
                            </a:rPr>
                            <m:t>𝑢</m:t>
                          </m:r>
                        </m:e>
                        <m:sup>
                          <m:r>
                            <a:rPr lang="en-GB" sz="1400" b="0" i="1" smtClean="0">
                              <a:latin typeface="Cambria Math"/>
                            </a:rPr>
                            <m:t>2</m:t>
                          </m:r>
                        </m:sup>
                      </m:sSup>
                      <m:r>
                        <a:rPr lang="en-GB" sz="1400" b="0" i="1" smtClean="0">
                          <a:latin typeface="Cambria Math"/>
                        </a:rPr>
                        <m:t>+2</m:t>
                      </m:r>
                      <m:r>
                        <a:rPr lang="en-GB" sz="1400" b="0" i="1" smtClean="0">
                          <a:latin typeface="Cambria Math"/>
                        </a:rPr>
                        <m:t>𝑎𝑠</m:t>
                      </m:r>
                    </m:oMath>
                  </m:oMathPara>
                </a14:m>
                <a:endParaRPr lang="en-GB" sz="1400" dirty="0"/>
              </a:p>
            </p:txBody>
          </p:sp>
        </mc:Choice>
        <mc:Fallback xmlns="">
          <p:sp>
            <p:nvSpPr>
              <p:cNvPr id="25" name="TextBox 24"/>
              <p:cNvSpPr txBox="1">
                <a:spLocks noRot="1" noChangeAspect="1" noMove="1" noResize="1" noEditPoints="1" noAdjustHandles="1" noChangeArrowheads="1" noChangeShapeType="1" noTextEdit="1"/>
              </p:cNvSpPr>
              <p:nvPr/>
            </p:nvSpPr>
            <p:spPr>
              <a:xfrm>
                <a:off x="3962400" y="3886200"/>
                <a:ext cx="1340367" cy="307777"/>
              </a:xfrm>
              <a:prstGeom prst="rect">
                <a:avLst/>
              </a:prstGeom>
              <a:blipFill rotWithShape="1">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1" name="TextBox 30"/>
              <p:cNvSpPr txBox="1"/>
              <p:nvPr/>
            </p:nvSpPr>
            <p:spPr>
              <a:xfrm>
                <a:off x="3962400" y="4343400"/>
                <a:ext cx="1980157"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p>
                        <m:sSupPr>
                          <m:ctrlPr>
                            <a:rPr lang="en-GB" sz="1400" i="1" smtClean="0">
                              <a:latin typeface="Cambria Math" panose="02040503050406030204" pitchFamily="18" charset="0"/>
                            </a:rPr>
                          </m:ctrlPr>
                        </m:sSupPr>
                        <m:e>
                          <m:r>
                            <a:rPr lang="en-GB" sz="1400" b="0" i="1" smtClean="0">
                              <a:latin typeface="Cambria Math"/>
                            </a:rPr>
                            <m:t>𝑣</m:t>
                          </m:r>
                        </m:e>
                        <m:sup>
                          <m:r>
                            <a:rPr lang="en-GB" sz="1400" b="0" i="1" smtClean="0">
                              <a:latin typeface="Cambria Math"/>
                            </a:rPr>
                            <m:t>2</m:t>
                          </m:r>
                        </m:sup>
                      </m:sSup>
                      <m:r>
                        <a:rPr lang="en-GB" sz="1400" b="0" i="1" smtClean="0">
                          <a:latin typeface="Cambria Math"/>
                        </a:rPr>
                        <m:t>=</m:t>
                      </m:r>
                      <m:sSup>
                        <m:sSupPr>
                          <m:ctrlPr>
                            <a:rPr lang="en-GB" sz="1400" i="1" smtClean="0">
                              <a:latin typeface="Cambria Math" panose="02040503050406030204" pitchFamily="18" charset="0"/>
                            </a:rPr>
                          </m:ctrlPr>
                        </m:sSupPr>
                        <m:e>
                          <m:r>
                            <a:rPr lang="en-GB" sz="1400" b="0" i="1" smtClean="0">
                              <a:latin typeface="Cambria Math"/>
                            </a:rPr>
                            <m:t>(0)</m:t>
                          </m:r>
                        </m:e>
                        <m:sup>
                          <m:r>
                            <a:rPr lang="en-GB" sz="1400" b="0" i="1" smtClean="0">
                              <a:latin typeface="Cambria Math"/>
                            </a:rPr>
                            <m:t>2</m:t>
                          </m:r>
                        </m:sup>
                      </m:sSup>
                      <m:r>
                        <a:rPr lang="en-GB" sz="1400" b="0" i="1" smtClean="0">
                          <a:latin typeface="Cambria Math"/>
                        </a:rPr>
                        <m:t>+2(9.8)(0.9)</m:t>
                      </m:r>
                    </m:oMath>
                  </m:oMathPara>
                </a14:m>
                <a:endParaRPr lang="en-GB" sz="1400" dirty="0"/>
              </a:p>
            </p:txBody>
          </p:sp>
        </mc:Choice>
        <mc:Fallback xmlns="">
          <p:sp>
            <p:nvSpPr>
              <p:cNvPr id="31" name="TextBox 30"/>
              <p:cNvSpPr txBox="1">
                <a:spLocks noRot="1" noChangeAspect="1" noMove="1" noResize="1" noEditPoints="1" noAdjustHandles="1" noChangeArrowheads="1" noChangeShapeType="1" noTextEdit="1"/>
              </p:cNvSpPr>
              <p:nvPr/>
            </p:nvSpPr>
            <p:spPr>
              <a:xfrm>
                <a:off x="3962400" y="4343400"/>
                <a:ext cx="1980157" cy="307777"/>
              </a:xfrm>
              <a:prstGeom prst="rect">
                <a:avLst/>
              </a:prstGeom>
              <a:blipFill rotWithShape="1">
                <a:blip r:embed="rId16"/>
                <a:stretch>
                  <a:fillRect b="-8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2" name="TextBox 31"/>
              <p:cNvSpPr txBox="1"/>
              <p:nvPr/>
            </p:nvSpPr>
            <p:spPr>
              <a:xfrm>
                <a:off x="3962400" y="4800600"/>
                <a:ext cx="108465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p>
                        <m:sSupPr>
                          <m:ctrlPr>
                            <a:rPr lang="en-GB" sz="1400" i="1" smtClean="0">
                              <a:latin typeface="Cambria Math" panose="02040503050406030204" pitchFamily="18" charset="0"/>
                            </a:rPr>
                          </m:ctrlPr>
                        </m:sSupPr>
                        <m:e>
                          <m:r>
                            <a:rPr lang="en-GB" sz="1400" b="0" i="1" smtClean="0">
                              <a:latin typeface="Cambria Math"/>
                            </a:rPr>
                            <m:t>𝑣</m:t>
                          </m:r>
                        </m:e>
                        <m:sup>
                          <m:r>
                            <a:rPr lang="en-GB" sz="1400" b="0" i="1" smtClean="0">
                              <a:latin typeface="Cambria Math"/>
                            </a:rPr>
                            <m:t>2</m:t>
                          </m:r>
                        </m:sup>
                      </m:sSup>
                      <m:r>
                        <a:rPr lang="en-GB" sz="1400" b="0" i="1" smtClean="0">
                          <a:latin typeface="Cambria Math"/>
                        </a:rPr>
                        <m:t>=</m:t>
                      </m:r>
                      <m:r>
                        <a:rPr lang="en-GB" sz="1400" i="1" smtClean="0">
                          <a:latin typeface="Cambria Math"/>
                        </a:rPr>
                        <m:t>1</m:t>
                      </m:r>
                      <m:r>
                        <a:rPr lang="en-GB" sz="1400" b="0" i="1" smtClean="0">
                          <a:latin typeface="Cambria Math"/>
                        </a:rPr>
                        <m:t>7.64</m:t>
                      </m:r>
                    </m:oMath>
                  </m:oMathPara>
                </a14:m>
                <a:endParaRPr lang="en-GB" sz="1400" dirty="0"/>
              </a:p>
            </p:txBody>
          </p:sp>
        </mc:Choice>
        <mc:Fallback xmlns="">
          <p:sp>
            <p:nvSpPr>
              <p:cNvPr id="32" name="TextBox 31"/>
              <p:cNvSpPr txBox="1">
                <a:spLocks noRot="1" noChangeAspect="1" noMove="1" noResize="1" noEditPoints="1" noAdjustHandles="1" noChangeArrowheads="1" noChangeShapeType="1" noTextEdit="1"/>
              </p:cNvSpPr>
              <p:nvPr/>
            </p:nvSpPr>
            <p:spPr>
              <a:xfrm>
                <a:off x="3962400" y="4800600"/>
                <a:ext cx="1084656" cy="307777"/>
              </a:xfrm>
              <a:prstGeom prst="rect">
                <a:avLst/>
              </a:prstGeom>
              <a:blipFill rotWithShape="1">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3" name="TextBox 32"/>
              <p:cNvSpPr txBox="1"/>
              <p:nvPr/>
            </p:nvSpPr>
            <p:spPr>
              <a:xfrm>
                <a:off x="4038600" y="5257800"/>
                <a:ext cx="1220783"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i="1" smtClean="0">
                          <a:latin typeface="Cambria Math"/>
                        </a:rPr>
                        <m:t>𝑣</m:t>
                      </m:r>
                      <m:r>
                        <a:rPr lang="en-GB" sz="1400" b="0" i="1" smtClean="0">
                          <a:latin typeface="Cambria Math"/>
                        </a:rPr>
                        <m:t>=4.2</m:t>
                      </m:r>
                      <m:r>
                        <a:rPr lang="en-GB" sz="1400" b="0" i="1" smtClean="0">
                          <a:latin typeface="Cambria Math"/>
                        </a:rPr>
                        <m:t>𝑚</m:t>
                      </m:r>
                      <m:sSup>
                        <m:sSupPr>
                          <m:ctrlPr>
                            <a:rPr lang="en-GB" sz="1400" b="0" i="1" smtClean="0">
                              <a:latin typeface="Cambria Math" panose="02040503050406030204" pitchFamily="18" charset="0"/>
                            </a:rPr>
                          </m:ctrlPr>
                        </m:sSupPr>
                        <m:e>
                          <m:r>
                            <a:rPr lang="en-GB" sz="1400" b="0" i="1" smtClean="0">
                              <a:latin typeface="Cambria Math"/>
                            </a:rPr>
                            <m:t>𝑠</m:t>
                          </m:r>
                        </m:e>
                        <m:sup>
                          <m:r>
                            <a:rPr lang="en-GB" sz="1400" b="0" i="1" smtClean="0">
                              <a:latin typeface="Cambria Math"/>
                            </a:rPr>
                            <m:t>−1</m:t>
                          </m:r>
                        </m:sup>
                      </m:sSup>
                    </m:oMath>
                  </m:oMathPara>
                </a14:m>
                <a:endParaRPr lang="en-GB" sz="1400" dirty="0"/>
              </a:p>
            </p:txBody>
          </p:sp>
        </mc:Choice>
        <mc:Fallback xmlns="">
          <p:sp>
            <p:nvSpPr>
              <p:cNvPr id="33" name="TextBox 32"/>
              <p:cNvSpPr txBox="1">
                <a:spLocks noRot="1" noChangeAspect="1" noMove="1" noResize="1" noEditPoints="1" noAdjustHandles="1" noChangeArrowheads="1" noChangeShapeType="1" noTextEdit="1"/>
              </p:cNvSpPr>
              <p:nvPr/>
            </p:nvSpPr>
            <p:spPr>
              <a:xfrm>
                <a:off x="4038600" y="5257800"/>
                <a:ext cx="1220783" cy="307777"/>
              </a:xfrm>
              <a:prstGeom prst="rect">
                <a:avLst/>
              </a:prstGeom>
              <a:blipFill rotWithShape="1">
                <a:blip r:embed="rId18"/>
                <a:stretch>
                  <a:fillRect/>
                </a:stretch>
              </a:blipFill>
            </p:spPr>
            <p:txBody>
              <a:bodyPr/>
              <a:lstStyle/>
              <a:p>
                <a:r>
                  <a:rPr lang="en-GB">
                    <a:noFill/>
                  </a:rPr>
                  <a:t> </a:t>
                </a:r>
              </a:p>
            </p:txBody>
          </p:sp>
        </mc:Fallback>
      </mc:AlternateContent>
      <p:sp>
        <p:nvSpPr>
          <p:cNvPr id="34" name="Arc 33"/>
          <p:cNvSpPr/>
          <p:nvPr/>
        </p:nvSpPr>
        <p:spPr>
          <a:xfrm>
            <a:off x="5715000" y="40386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5" name="TextBox 34"/>
          <p:cNvSpPr txBox="1"/>
          <p:nvPr/>
        </p:nvSpPr>
        <p:spPr>
          <a:xfrm>
            <a:off x="6096000" y="4114800"/>
            <a:ext cx="13716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baseline="-25000" dirty="0">
              <a:solidFill>
                <a:srgbClr val="FF0000"/>
              </a:solidFill>
              <a:latin typeface="Comic Sans MS" pitchFamily="66" charset="0"/>
            </a:endParaRPr>
          </a:p>
        </p:txBody>
      </p:sp>
      <p:sp>
        <p:nvSpPr>
          <p:cNvPr id="36" name="Arc 35"/>
          <p:cNvSpPr/>
          <p:nvPr/>
        </p:nvSpPr>
        <p:spPr>
          <a:xfrm>
            <a:off x="5715000" y="44958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7" name="Arc 36"/>
          <p:cNvSpPr/>
          <p:nvPr/>
        </p:nvSpPr>
        <p:spPr>
          <a:xfrm>
            <a:off x="5257800" y="49530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8" name="TextBox 37"/>
          <p:cNvSpPr txBox="1"/>
          <p:nvPr/>
        </p:nvSpPr>
        <p:spPr>
          <a:xfrm>
            <a:off x="6096000" y="4572000"/>
            <a:ext cx="1524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Work out terms</a:t>
            </a:r>
            <a:endParaRPr lang="en-GB" sz="1400" b="1" baseline="-25000" dirty="0">
              <a:solidFill>
                <a:srgbClr val="FF0000"/>
              </a:solidFill>
              <a:latin typeface="Comic Sans MS" pitchFamily="66" charset="0"/>
            </a:endParaRPr>
          </a:p>
        </p:txBody>
      </p:sp>
      <p:sp>
        <p:nvSpPr>
          <p:cNvPr id="39" name="TextBox 38"/>
          <p:cNvSpPr txBox="1"/>
          <p:nvPr/>
        </p:nvSpPr>
        <p:spPr>
          <a:xfrm>
            <a:off x="5638800" y="5029200"/>
            <a:ext cx="13716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Square root</a:t>
            </a:r>
            <a:endParaRPr lang="en-GB" sz="1400" b="1" baseline="-25000" dirty="0">
              <a:solidFill>
                <a:srgbClr val="FF0000"/>
              </a:solidFill>
              <a:latin typeface="Comic Sans MS" pitchFamily="66" charset="0"/>
            </a:endParaRPr>
          </a:p>
        </p:txBody>
      </p:sp>
      <p:sp>
        <p:nvSpPr>
          <p:cNvPr id="40" name="TextBox 39"/>
          <p:cNvSpPr txBox="1"/>
          <p:nvPr/>
        </p:nvSpPr>
        <p:spPr>
          <a:xfrm>
            <a:off x="3886200" y="5791200"/>
            <a:ext cx="44958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So the ball hits the ground at a velocity of 4.2ms</a:t>
            </a:r>
            <a:r>
              <a:rPr lang="en-GB" sz="1400" baseline="30000" dirty="0">
                <a:solidFill>
                  <a:srgbClr val="FF0000"/>
                </a:solidFill>
                <a:latin typeface="Comic Sans MS" pitchFamily="66" charset="0"/>
              </a:rPr>
              <a:t>-1</a:t>
            </a:r>
            <a:endParaRPr lang="en-GB" sz="1400" b="1" baseline="30000" dirty="0">
              <a:solidFill>
                <a:srgbClr val="FF0000"/>
              </a:solidFill>
              <a:latin typeface="Comic Sans MS" pitchFamily="66" charset="0"/>
            </a:endParaRPr>
          </a:p>
        </p:txBody>
      </p:sp>
      <p:sp>
        <p:nvSpPr>
          <p:cNvPr id="30" name="TextBox 29"/>
          <p:cNvSpPr txBox="1"/>
          <p:nvPr/>
        </p:nvSpPr>
        <p:spPr>
          <a:xfrm>
            <a:off x="6926726" y="2438400"/>
            <a:ext cx="2217274" cy="307777"/>
          </a:xfrm>
          <a:prstGeom prst="rect">
            <a:avLst/>
          </a:prstGeom>
          <a:noFill/>
        </p:spPr>
        <p:txBody>
          <a:bodyPr wrap="none" rtlCol="0">
            <a:spAutoFit/>
          </a:bodyPr>
          <a:lstStyle/>
          <a:p>
            <a:r>
              <a:rPr lang="en-GB" sz="1400" dirty="0">
                <a:solidFill>
                  <a:srgbClr val="FF0000"/>
                </a:solidFill>
                <a:latin typeface="Comic Sans MS" pitchFamily="66" charset="0"/>
              </a:rPr>
              <a:t>Approach speed: 4.2ms</a:t>
            </a:r>
            <a:r>
              <a:rPr lang="en-GB" sz="1400" baseline="30000" dirty="0">
                <a:solidFill>
                  <a:srgbClr val="FF0000"/>
                </a:solidFill>
                <a:latin typeface="Comic Sans MS" pitchFamily="66" charset="0"/>
              </a:rPr>
              <a:t>-1</a:t>
            </a:r>
          </a:p>
        </p:txBody>
      </p:sp>
      <mc:AlternateContent xmlns:mc="http://schemas.openxmlformats.org/markup-compatibility/2006" xmlns:a14="http://schemas.microsoft.com/office/drawing/2010/main">
        <mc:Choice Requires="a14">
          <p:sp>
            <p:nvSpPr>
              <p:cNvPr id="42" name="TextBox 41"/>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42" name="TextBox 41"/>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1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3" name="TextBox 42"/>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43" name="TextBox 42"/>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2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4" name="TextBox 43"/>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44" name="TextBox 43"/>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2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5" name="TextBox 44"/>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45" name="TextBox 44"/>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2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6" name="TextBox 45"/>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46" name="TextBox 45"/>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23"/>
                <a:stretch>
                  <a:fillRect b="-3846"/>
                </a:stretch>
              </a:blipFill>
            </p:spPr>
            <p:txBody>
              <a:bodyPr/>
              <a:lstStyle/>
              <a:p>
                <a:r>
                  <a:rPr lang="en-GB">
                    <a:noFill/>
                  </a:rPr>
                  <a:t> </a:t>
                </a:r>
              </a:p>
            </p:txBody>
          </p:sp>
        </mc:Fallback>
      </mc:AlternateContent>
      <p:sp>
        <p:nvSpPr>
          <p:cNvPr id="47" name="TextBox 46"/>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24"/>
              </a:rPr>
              <a:t>Applet for collision demonstrations</a:t>
            </a:r>
            <a:endParaRPr lang="en-GB" sz="1400" dirty="0">
              <a:latin typeface="Comic Sans MS" pitchFamily="66" charset="0"/>
            </a:endParaRPr>
          </a:p>
        </p:txBody>
      </p:sp>
      <p:sp>
        <p:nvSpPr>
          <p:cNvPr id="48"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2063185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linds(horizontal)">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blinds(horizontal)">
                                      <p:cBhvr>
                                        <p:cTn id="12" dur="500"/>
                                        <p:tgtEl>
                                          <p:spTgt spid="3">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animEffect transition="in" filter="blinds(horizontal)">
                                      <p:cBhvr>
                                        <p:cTn id="17" dur="500"/>
                                        <p:tgtEl>
                                          <p:spTgt spid="3">
                                            <p:txEl>
                                              <p:pRg st="8" end="8"/>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5"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linds(vertical)">
                                      <p:cBhvr>
                                        <p:cTn id="22" dur="500"/>
                                        <p:tgtEl>
                                          <p:spTgt spid="12"/>
                                        </p:tgtEl>
                                      </p:cBhvr>
                                    </p:animEffect>
                                  </p:childTnLst>
                                </p:cTn>
                              </p:par>
                              <p:par>
                                <p:cTn id="23" presetID="3" presetClass="entr" presetSubtype="1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blinds(horizontal)">
                                      <p:cBhvr>
                                        <p:cTn id="25" dur="500"/>
                                        <p:tgtEl>
                                          <p:spTgt spid="18"/>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blinds(horizontal)">
                                      <p:cBhvr>
                                        <p:cTn id="28" dur="500"/>
                                        <p:tgtEl>
                                          <p:spTgt spid="20"/>
                                        </p:tgtEl>
                                      </p:cBhvr>
                                    </p:animEffect>
                                  </p:childTnLst>
                                </p:cTn>
                              </p:par>
                              <p:par>
                                <p:cTn id="29" presetID="3" presetClass="entr" presetSubtype="10" fill="hold" nodeType="withEffect">
                                  <p:stCondLst>
                                    <p:cond delay="0"/>
                                  </p:stCondLst>
                                  <p:childTnLst>
                                    <p:set>
                                      <p:cBhvr>
                                        <p:cTn id="30" dur="1" fill="hold">
                                          <p:stCondLst>
                                            <p:cond delay="0"/>
                                          </p:stCondLst>
                                        </p:cTn>
                                        <p:tgtEl>
                                          <p:spTgt spid="1026"/>
                                        </p:tgtEl>
                                        <p:attrNameLst>
                                          <p:attrName>style.visibility</p:attrName>
                                        </p:attrNameLst>
                                      </p:cBhvr>
                                      <p:to>
                                        <p:strVal val="visible"/>
                                      </p:to>
                                    </p:set>
                                    <p:animEffect transition="in" filter="blinds(horizontal)">
                                      <p:cBhvr>
                                        <p:cTn id="31" dur="500"/>
                                        <p:tgtEl>
                                          <p:spTgt spid="1026"/>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21"/>
                                        </p:tgtEl>
                                        <p:attrNameLst>
                                          <p:attrName>style.visibility</p:attrName>
                                        </p:attrNameLst>
                                      </p:cBhvr>
                                      <p:to>
                                        <p:strVal val="visible"/>
                                      </p:to>
                                    </p:set>
                                    <p:animEffect transition="in" filter="blinds(horizontal)">
                                      <p:cBhvr>
                                        <p:cTn id="36" dur="500"/>
                                        <p:tgtEl>
                                          <p:spTgt spid="21"/>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nodeType="clickEffect">
                                  <p:stCondLst>
                                    <p:cond delay="0"/>
                                  </p:stCondLst>
                                  <p:childTnLst>
                                    <p:set>
                                      <p:cBhvr>
                                        <p:cTn id="40" dur="1" fill="hold">
                                          <p:stCondLst>
                                            <p:cond delay="0"/>
                                          </p:stCondLst>
                                        </p:cTn>
                                        <p:tgtEl>
                                          <p:spTgt spid="22">
                                            <p:txEl>
                                              <p:pRg st="0" end="0"/>
                                            </p:txEl>
                                          </p:spTgt>
                                        </p:tgtEl>
                                        <p:attrNameLst>
                                          <p:attrName>style.visibility</p:attrName>
                                        </p:attrNameLst>
                                      </p:cBhvr>
                                      <p:to>
                                        <p:strVal val="visible"/>
                                      </p:to>
                                    </p:set>
                                    <p:animEffect transition="in" filter="blinds(horizontal)">
                                      <p:cBhvr>
                                        <p:cTn id="41" dur="500"/>
                                        <p:tgtEl>
                                          <p:spTgt spid="22">
                                            <p:txEl>
                                              <p:pRg st="0" end="0"/>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nodeType="clickEffect">
                                  <p:stCondLst>
                                    <p:cond delay="0"/>
                                  </p:stCondLst>
                                  <p:childTnLst>
                                    <p:set>
                                      <p:cBhvr>
                                        <p:cTn id="45" dur="1" fill="hold">
                                          <p:stCondLst>
                                            <p:cond delay="0"/>
                                          </p:stCondLst>
                                        </p:cTn>
                                        <p:tgtEl>
                                          <p:spTgt spid="22">
                                            <p:txEl>
                                              <p:pRg st="1" end="1"/>
                                            </p:txEl>
                                          </p:spTgt>
                                        </p:tgtEl>
                                        <p:attrNameLst>
                                          <p:attrName>style.visibility</p:attrName>
                                        </p:attrNameLst>
                                      </p:cBhvr>
                                      <p:to>
                                        <p:strVal val="visible"/>
                                      </p:to>
                                    </p:set>
                                    <p:animEffect transition="in" filter="blinds(horizontal)">
                                      <p:cBhvr>
                                        <p:cTn id="46" dur="500"/>
                                        <p:tgtEl>
                                          <p:spTgt spid="22">
                                            <p:txEl>
                                              <p:pRg st="1" end="1"/>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24"/>
                                        </p:tgtEl>
                                        <p:attrNameLst>
                                          <p:attrName>style.visibility</p:attrName>
                                        </p:attrNameLst>
                                      </p:cBhvr>
                                      <p:to>
                                        <p:strVal val="visible"/>
                                      </p:to>
                                    </p:set>
                                    <p:animEffect transition="in" filter="blinds(horizontal)">
                                      <p:cBhvr>
                                        <p:cTn id="51" dur="500"/>
                                        <p:tgtEl>
                                          <p:spTgt spid="24"/>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26"/>
                                        </p:tgtEl>
                                        <p:attrNameLst>
                                          <p:attrName>style.visibility</p:attrName>
                                        </p:attrNameLst>
                                      </p:cBhvr>
                                      <p:to>
                                        <p:strVal val="visible"/>
                                      </p:to>
                                    </p:set>
                                    <p:animEffect transition="in" filter="blinds(horizontal)">
                                      <p:cBhvr>
                                        <p:cTn id="56" dur="500"/>
                                        <p:tgtEl>
                                          <p:spTgt spid="26"/>
                                        </p:tgtEl>
                                      </p:cBhvr>
                                    </p:animEffect>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27"/>
                                        </p:tgtEl>
                                        <p:attrNameLst>
                                          <p:attrName>style.visibility</p:attrName>
                                        </p:attrNameLst>
                                      </p:cBhvr>
                                      <p:to>
                                        <p:strVal val="visible"/>
                                      </p:to>
                                    </p:set>
                                    <p:animEffect transition="in" filter="blinds(horizontal)">
                                      <p:cBhvr>
                                        <p:cTn id="61" dur="500"/>
                                        <p:tgtEl>
                                          <p:spTgt spid="27"/>
                                        </p:tgtEl>
                                      </p:cBhvr>
                                    </p:animEffect>
                                  </p:childTnLst>
                                </p:cTn>
                              </p:par>
                            </p:childTnLst>
                          </p:cTn>
                        </p:par>
                      </p:childTnLst>
                    </p:cTn>
                  </p:par>
                  <p:par>
                    <p:cTn id="62" fill="hold">
                      <p:stCondLst>
                        <p:cond delay="indefinite"/>
                      </p:stCondLst>
                      <p:childTnLst>
                        <p:par>
                          <p:cTn id="63" fill="hold">
                            <p:stCondLst>
                              <p:cond delay="0"/>
                            </p:stCondLst>
                            <p:childTnLst>
                              <p:par>
                                <p:cTn id="64" presetID="3" presetClass="entr" presetSubtype="10" fill="hold" grpId="0" nodeType="clickEffect">
                                  <p:stCondLst>
                                    <p:cond delay="0"/>
                                  </p:stCondLst>
                                  <p:childTnLst>
                                    <p:set>
                                      <p:cBhvr>
                                        <p:cTn id="65" dur="1" fill="hold">
                                          <p:stCondLst>
                                            <p:cond delay="0"/>
                                          </p:stCondLst>
                                        </p:cTn>
                                        <p:tgtEl>
                                          <p:spTgt spid="28"/>
                                        </p:tgtEl>
                                        <p:attrNameLst>
                                          <p:attrName>style.visibility</p:attrName>
                                        </p:attrNameLst>
                                      </p:cBhvr>
                                      <p:to>
                                        <p:strVal val="visible"/>
                                      </p:to>
                                    </p:set>
                                    <p:animEffect transition="in" filter="blinds(horizontal)">
                                      <p:cBhvr>
                                        <p:cTn id="66" dur="500"/>
                                        <p:tgtEl>
                                          <p:spTgt spid="28"/>
                                        </p:tgtEl>
                                      </p:cBhvr>
                                    </p:animEffect>
                                  </p:childTnLst>
                                </p:cTn>
                              </p:par>
                            </p:childTnLst>
                          </p:cTn>
                        </p:par>
                      </p:childTnLst>
                    </p:cTn>
                  </p:par>
                  <p:par>
                    <p:cTn id="67" fill="hold">
                      <p:stCondLst>
                        <p:cond delay="indefinite"/>
                      </p:stCondLst>
                      <p:childTnLst>
                        <p:par>
                          <p:cTn id="68" fill="hold">
                            <p:stCondLst>
                              <p:cond delay="0"/>
                            </p:stCondLst>
                            <p:childTnLst>
                              <p:par>
                                <p:cTn id="69" presetID="3" presetClass="entr" presetSubtype="10" fill="hold" grpId="0" nodeType="clickEffect">
                                  <p:stCondLst>
                                    <p:cond delay="0"/>
                                  </p:stCondLst>
                                  <p:childTnLst>
                                    <p:set>
                                      <p:cBhvr>
                                        <p:cTn id="70" dur="1" fill="hold">
                                          <p:stCondLst>
                                            <p:cond delay="0"/>
                                          </p:stCondLst>
                                        </p:cTn>
                                        <p:tgtEl>
                                          <p:spTgt spid="29"/>
                                        </p:tgtEl>
                                        <p:attrNameLst>
                                          <p:attrName>style.visibility</p:attrName>
                                        </p:attrNameLst>
                                      </p:cBhvr>
                                      <p:to>
                                        <p:strVal val="visible"/>
                                      </p:to>
                                    </p:set>
                                    <p:animEffect transition="in" filter="blinds(horizontal)">
                                      <p:cBhvr>
                                        <p:cTn id="71" dur="500"/>
                                        <p:tgtEl>
                                          <p:spTgt spid="29"/>
                                        </p:tgtEl>
                                      </p:cBhvr>
                                    </p:animEffect>
                                  </p:childTnLst>
                                </p:cTn>
                              </p:par>
                            </p:childTnLst>
                          </p:cTn>
                        </p:par>
                      </p:childTnLst>
                    </p:cTn>
                  </p:par>
                  <p:par>
                    <p:cTn id="72" fill="hold">
                      <p:stCondLst>
                        <p:cond delay="indefinite"/>
                      </p:stCondLst>
                      <p:childTnLst>
                        <p:par>
                          <p:cTn id="73" fill="hold">
                            <p:stCondLst>
                              <p:cond delay="0"/>
                            </p:stCondLst>
                            <p:childTnLst>
                              <p:par>
                                <p:cTn id="74" presetID="3" presetClass="entr" presetSubtype="10" fill="hold" grpId="0" nodeType="clickEffect">
                                  <p:stCondLst>
                                    <p:cond delay="0"/>
                                  </p:stCondLst>
                                  <p:childTnLst>
                                    <p:set>
                                      <p:cBhvr>
                                        <p:cTn id="75" dur="1" fill="hold">
                                          <p:stCondLst>
                                            <p:cond delay="0"/>
                                          </p:stCondLst>
                                        </p:cTn>
                                        <p:tgtEl>
                                          <p:spTgt spid="25"/>
                                        </p:tgtEl>
                                        <p:attrNameLst>
                                          <p:attrName>style.visibility</p:attrName>
                                        </p:attrNameLst>
                                      </p:cBhvr>
                                      <p:to>
                                        <p:strVal val="visible"/>
                                      </p:to>
                                    </p:set>
                                    <p:animEffect transition="in" filter="blinds(horizontal)">
                                      <p:cBhvr>
                                        <p:cTn id="76" dur="500"/>
                                        <p:tgtEl>
                                          <p:spTgt spid="25"/>
                                        </p:tgtEl>
                                      </p:cBhvr>
                                    </p:animEffect>
                                  </p:childTnLst>
                                </p:cTn>
                              </p:par>
                            </p:childTnLst>
                          </p:cTn>
                        </p:par>
                      </p:childTnLst>
                    </p:cTn>
                  </p:par>
                  <p:par>
                    <p:cTn id="77" fill="hold">
                      <p:stCondLst>
                        <p:cond delay="indefinite"/>
                      </p:stCondLst>
                      <p:childTnLst>
                        <p:par>
                          <p:cTn id="78" fill="hold">
                            <p:stCondLst>
                              <p:cond delay="0"/>
                            </p:stCondLst>
                            <p:childTnLst>
                              <p:par>
                                <p:cTn id="79" presetID="3" presetClass="entr" presetSubtype="10" fill="hold" grpId="0" nodeType="clickEffect">
                                  <p:stCondLst>
                                    <p:cond delay="0"/>
                                  </p:stCondLst>
                                  <p:childTnLst>
                                    <p:set>
                                      <p:cBhvr>
                                        <p:cTn id="80" dur="1" fill="hold">
                                          <p:stCondLst>
                                            <p:cond delay="0"/>
                                          </p:stCondLst>
                                        </p:cTn>
                                        <p:tgtEl>
                                          <p:spTgt spid="34"/>
                                        </p:tgtEl>
                                        <p:attrNameLst>
                                          <p:attrName>style.visibility</p:attrName>
                                        </p:attrNameLst>
                                      </p:cBhvr>
                                      <p:to>
                                        <p:strVal val="visible"/>
                                      </p:to>
                                    </p:set>
                                    <p:animEffect transition="in" filter="blinds(horizontal)">
                                      <p:cBhvr>
                                        <p:cTn id="81" dur="500"/>
                                        <p:tgtEl>
                                          <p:spTgt spid="34"/>
                                        </p:tgtEl>
                                      </p:cBhvr>
                                    </p:animEffect>
                                  </p:childTnLst>
                                </p:cTn>
                              </p:par>
                            </p:childTnLst>
                          </p:cTn>
                        </p:par>
                      </p:childTnLst>
                    </p:cTn>
                  </p:par>
                  <p:par>
                    <p:cTn id="82" fill="hold">
                      <p:stCondLst>
                        <p:cond delay="indefinite"/>
                      </p:stCondLst>
                      <p:childTnLst>
                        <p:par>
                          <p:cTn id="83" fill="hold">
                            <p:stCondLst>
                              <p:cond delay="0"/>
                            </p:stCondLst>
                            <p:childTnLst>
                              <p:par>
                                <p:cTn id="84" presetID="3" presetClass="entr" presetSubtype="10" fill="hold" grpId="0" nodeType="clickEffect">
                                  <p:stCondLst>
                                    <p:cond delay="0"/>
                                  </p:stCondLst>
                                  <p:childTnLst>
                                    <p:set>
                                      <p:cBhvr>
                                        <p:cTn id="85" dur="1" fill="hold">
                                          <p:stCondLst>
                                            <p:cond delay="0"/>
                                          </p:stCondLst>
                                        </p:cTn>
                                        <p:tgtEl>
                                          <p:spTgt spid="35"/>
                                        </p:tgtEl>
                                        <p:attrNameLst>
                                          <p:attrName>style.visibility</p:attrName>
                                        </p:attrNameLst>
                                      </p:cBhvr>
                                      <p:to>
                                        <p:strVal val="visible"/>
                                      </p:to>
                                    </p:set>
                                    <p:animEffect transition="in" filter="blinds(horizontal)">
                                      <p:cBhvr>
                                        <p:cTn id="86" dur="500"/>
                                        <p:tgtEl>
                                          <p:spTgt spid="35"/>
                                        </p:tgtEl>
                                      </p:cBhvr>
                                    </p:animEffect>
                                  </p:childTnLst>
                                </p:cTn>
                              </p:par>
                            </p:childTnLst>
                          </p:cTn>
                        </p:par>
                      </p:childTnLst>
                    </p:cTn>
                  </p:par>
                  <p:par>
                    <p:cTn id="87" fill="hold">
                      <p:stCondLst>
                        <p:cond delay="indefinite"/>
                      </p:stCondLst>
                      <p:childTnLst>
                        <p:par>
                          <p:cTn id="88" fill="hold">
                            <p:stCondLst>
                              <p:cond delay="0"/>
                            </p:stCondLst>
                            <p:childTnLst>
                              <p:par>
                                <p:cTn id="89" presetID="3" presetClass="entr" presetSubtype="10" fill="hold" grpId="0" nodeType="clickEffect">
                                  <p:stCondLst>
                                    <p:cond delay="0"/>
                                  </p:stCondLst>
                                  <p:childTnLst>
                                    <p:set>
                                      <p:cBhvr>
                                        <p:cTn id="90" dur="1" fill="hold">
                                          <p:stCondLst>
                                            <p:cond delay="0"/>
                                          </p:stCondLst>
                                        </p:cTn>
                                        <p:tgtEl>
                                          <p:spTgt spid="31"/>
                                        </p:tgtEl>
                                        <p:attrNameLst>
                                          <p:attrName>style.visibility</p:attrName>
                                        </p:attrNameLst>
                                      </p:cBhvr>
                                      <p:to>
                                        <p:strVal val="visible"/>
                                      </p:to>
                                    </p:set>
                                    <p:animEffect transition="in" filter="blinds(horizontal)">
                                      <p:cBhvr>
                                        <p:cTn id="91" dur="500"/>
                                        <p:tgtEl>
                                          <p:spTgt spid="31"/>
                                        </p:tgtEl>
                                      </p:cBhvr>
                                    </p:animEffect>
                                  </p:childTnLst>
                                </p:cTn>
                              </p:par>
                            </p:childTnLst>
                          </p:cTn>
                        </p:par>
                      </p:childTnLst>
                    </p:cTn>
                  </p:par>
                  <p:par>
                    <p:cTn id="92" fill="hold">
                      <p:stCondLst>
                        <p:cond delay="indefinite"/>
                      </p:stCondLst>
                      <p:childTnLst>
                        <p:par>
                          <p:cTn id="93" fill="hold">
                            <p:stCondLst>
                              <p:cond delay="0"/>
                            </p:stCondLst>
                            <p:childTnLst>
                              <p:par>
                                <p:cTn id="94" presetID="3" presetClass="entr" presetSubtype="10" fill="hold" grpId="0" nodeType="clickEffect">
                                  <p:stCondLst>
                                    <p:cond delay="0"/>
                                  </p:stCondLst>
                                  <p:childTnLst>
                                    <p:set>
                                      <p:cBhvr>
                                        <p:cTn id="95" dur="1" fill="hold">
                                          <p:stCondLst>
                                            <p:cond delay="0"/>
                                          </p:stCondLst>
                                        </p:cTn>
                                        <p:tgtEl>
                                          <p:spTgt spid="36"/>
                                        </p:tgtEl>
                                        <p:attrNameLst>
                                          <p:attrName>style.visibility</p:attrName>
                                        </p:attrNameLst>
                                      </p:cBhvr>
                                      <p:to>
                                        <p:strVal val="visible"/>
                                      </p:to>
                                    </p:set>
                                    <p:animEffect transition="in" filter="blinds(horizontal)">
                                      <p:cBhvr>
                                        <p:cTn id="96" dur="500"/>
                                        <p:tgtEl>
                                          <p:spTgt spid="36"/>
                                        </p:tgtEl>
                                      </p:cBhvr>
                                    </p:animEffect>
                                  </p:childTnLst>
                                </p:cTn>
                              </p:par>
                            </p:childTnLst>
                          </p:cTn>
                        </p:par>
                      </p:childTnLst>
                    </p:cTn>
                  </p:par>
                  <p:par>
                    <p:cTn id="97" fill="hold">
                      <p:stCondLst>
                        <p:cond delay="indefinite"/>
                      </p:stCondLst>
                      <p:childTnLst>
                        <p:par>
                          <p:cTn id="98" fill="hold">
                            <p:stCondLst>
                              <p:cond delay="0"/>
                            </p:stCondLst>
                            <p:childTnLst>
                              <p:par>
                                <p:cTn id="99" presetID="3" presetClass="entr" presetSubtype="10" fill="hold" grpId="0" nodeType="clickEffect">
                                  <p:stCondLst>
                                    <p:cond delay="0"/>
                                  </p:stCondLst>
                                  <p:childTnLst>
                                    <p:set>
                                      <p:cBhvr>
                                        <p:cTn id="100" dur="1" fill="hold">
                                          <p:stCondLst>
                                            <p:cond delay="0"/>
                                          </p:stCondLst>
                                        </p:cTn>
                                        <p:tgtEl>
                                          <p:spTgt spid="38"/>
                                        </p:tgtEl>
                                        <p:attrNameLst>
                                          <p:attrName>style.visibility</p:attrName>
                                        </p:attrNameLst>
                                      </p:cBhvr>
                                      <p:to>
                                        <p:strVal val="visible"/>
                                      </p:to>
                                    </p:set>
                                    <p:animEffect transition="in" filter="blinds(horizontal)">
                                      <p:cBhvr>
                                        <p:cTn id="101" dur="500"/>
                                        <p:tgtEl>
                                          <p:spTgt spid="38"/>
                                        </p:tgtEl>
                                      </p:cBhvr>
                                    </p:animEffect>
                                  </p:childTnLst>
                                </p:cTn>
                              </p:par>
                            </p:childTnLst>
                          </p:cTn>
                        </p:par>
                      </p:childTnLst>
                    </p:cTn>
                  </p:par>
                  <p:par>
                    <p:cTn id="102" fill="hold">
                      <p:stCondLst>
                        <p:cond delay="indefinite"/>
                      </p:stCondLst>
                      <p:childTnLst>
                        <p:par>
                          <p:cTn id="103" fill="hold">
                            <p:stCondLst>
                              <p:cond delay="0"/>
                            </p:stCondLst>
                            <p:childTnLst>
                              <p:par>
                                <p:cTn id="104" presetID="3" presetClass="entr" presetSubtype="10" fill="hold" grpId="0" nodeType="clickEffect">
                                  <p:stCondLst>
                                    <p:cond delay="0"/>
                                  </p:stCondLst>
                                  <p:childTnLst>
                                    <p:set>
                                      <p:cBhvr>
                                        <p:cTn id="105" dur="1" fill="hold">
                                          <p:stCondLst>
                                            <p:cond delay="0"/>
                                          </p:stCondLst>
                                        </p:cTn>
                                        <p:tgtEl>
                                          <p:spTgt spid="32"/>
                                        </p:tgtEl>
                                        <p:attrNameLst>
                                          <p:attrName>style.visibility</p:attrName>
                                        </p:attrNameLst>
                                      </p:cBhvr>
                                      <p:to>
                                        <p:strVal val="visible"/>
                                      </p:to>
                                    </p:set>
                                    <p:animEffect transition="in" filter="blinds(horizontal)">
                                      <p:cBhvr>
                                        <p:cTn id="106" dur="500"/>
                                        <p:tgtEl>
                                          <p:spTgt spid="32"/>
                                        </p:tgtEl>
                                      </p:cBhvr>
                                    </p:animEffect>
                                  </p:childTnLst>
                                </p:cTn>
                              </p:par>
                            </p:childTnLst>
                          </p:cTn>
                        </p:par>
                      </p:childTnLst>
                    </p:cTn>
                  </p:par>
                  <p:par>
                    <p:cTn id="107" fill="hold">
                      <p:stCondLst>
                        <p:cond delay="indefinite"/>
                      </p:stCondLst>
                      <p:childTnLst>
                        <p:par>
                          <p:cTn id="108" fill="hold">
                            <p:stCondLst>
                              <p:cond delay="0"/>
                            </p:stCondLst>
                            <p:childTnLst>
                              <p:par>
                                <p:cTn id="109" presetID="3" presetClass="entr" presetSubtype="10" fill="hold" grpId="0" nodeType="clickEffect">
                                  <p:stCondLst>
                                    <p:cond delay="0"/>
                                  </p:stCondLst>
                                  <p:childTnLst>
                                    <p:set>
                                      <p:cBhvr>
                                        <p:cTn id="110" dur="1" fill="hold">
                                          <p:stCondLst>
                                            <p:cond delay="0"/>
                                          </p:stCondLst>
                                        </p:cTn>
                                        <p:tgtEl>
                                          <p:spTgt spid="37"/>
                                        </p:tgtEl>
                                        <p:attrNameLst>
                                          <p:attrName>style.visibility</p:attrName>
                                        </p:attrNameLst>
                                      </p:cBhvr>
                                      <p:to>
                                        <p:strVal val="visible"/>
                                      </p:to>
                                    </p:set>
                                    <p:animEffect transition="in" filter="blinds(horizontal)">
                                      <p:cBhvr>
                                        <p:cTn id="111" dur="500"/>
                                        <p:tgtEl>
                                          <p:spTgt spid="37"/>
                                        </p:tgtEl>
                                      </p:cBhvr>
                                    </p:animEffect>
                                  </p:childTnLst>
                                </p:cTn>
                              </p:par>
                            </p:childTnLst>
                          </p:cTn>
                        </p:par>
                      </p:childTnLst>
                    </p:cTn>
                  </p:par>
                  <p:par>
                    <p:cTn id="112" fill="hold">
                      <p:stCondLst>
                        <p:cond delay="indefinite"/>
                      </p:stCondLst>
                      <p:childTnLst>
                        <p:par>
                          <p:cTn id="113" fill="hold">
                            <p:stCondLst>
                              <p:cond delay="0"/>
                            </p:stCondLst>
                            <p:childTnLst>
                              <p:par>
                                <p:cTn id="114" presetID="3" presetClass="entr" presetSubtype="10" fill="hold" grpId="0" nodeType="clickEffect">
                                  <p:stCondLst>
                                    <p:cond delay="0"/>
                                  </p:stCondLst>
                                  <p:childTnLst>
                                    <p:set>
                                      <p:cBhvr>
                                        <p:cTn id="115" dur="1" fill="hold">
                                          <p:stCondLst>
                                            <p:cond delay="0"/>
                                          </p:stCondLst>
                                        </p:cTn>
                                        <p:tgtEl>
                                          <p:spTgt spid="39"/>
                                        </p:tgtEl>
                                        <p:attrNameLst>
                                          <p:attrName>style.visibility</p:attrName>
                                        </p:attrNameLst>
                                      </p:cBhvr>
                                      <p:to>
                                        <p:strVal val="visible"/>
                                      </p:to>
                                    </p:set>
                                    <p:animEffect transition="in" filter="blinds(horizontal)">
                                      <p:cBhvr>
                                        <p:cTn id="116" dur="500"/>
                                        <p:tgtEl>
                                          <p:spTgt spid="39"/>
                                        </p:tgtEl>
                                      </p:cBhvr>
                                    </p:animEffect>
                                  </p:childTnLst>
                                </p:cTn>
                              </p:par>
                            </p:childTnLst>
                          </p:cTn>
                        </p:par>
                      </p:childTnLst>
                    </p:cTn>
                  </p:par>
                  <p:par>
                    <p:cTn id="117" fill="hold">
                      <p:stCondLst>
                        <p:cond delay="indefinite"/>
                      </p:stCondLst>
                      <p:childTnLst>
                        <p:par>
                          <p:cTn id="118" fill="hold">
                            <p:stCondLst>
                              <p:cond delay="0"/>
                            </p:stCondLst>
                            <p:childTnLst>
                              <p:par>
                                <p:cTn id="119" presetID="3" presetClass="entr" presetSubtype="10" fill="hold" grpId="0" nodeType="clickEffect">
                                  <p:stCondLst>
                                    <p:cond delay="0"/>
                                  </p:stCondLst>
                                  <p:childTnLst>
                                    <p:set>
                                      <p:cBhvr>
                                        <p:cTn id="120" dur="1" fill="hold">
                                          <p:stCondLst>
                                            <p:cond delay="0"/>
                                          </p:stCondLst>
                                        </p:cTn>
                                        <p:tgtEl>
                                          <p:spTgt spid="33"/>
                                        </p:tgtEl>
                                        <p:attrNameLst>
                                          <p:attrName>style.visibility</p:attrName>
                                        </p:attrNameLst>
                                      </p:cBhvr>
                                      <p:to>
                                        <p:strVal val="visible"/>
                                      </p:to>
                                    </p:set>
                                    <p:animEffect transition="in" filter="blinds(horizontal)">
                                      <p:cBhvr>
                                        <p:cTn id="121" dur="500"/>
                                        <p:tgtEl>
                                          <p:spTgt spid="33"/>
                                        </p:tgtEl>
                                      </p:cBhvr>
                                    </p:animEffect>
                                  </p:childTnLst>
                                </p:cTn>
                              </p:par>
                            </p:childTnLst>
                          </p:cTn>
                        </p:par>
                      </p:childTnLst>
                    </p:cTn>
                  </p:par>
                  <p:par>
                    <p:cTn id="122" fill="hold">
                      <p:stCondLst>
                        <p:cond delay="indefinite"/>
                      </p:stCondLst>
                      <p:childTnLst>
                        <p:par>
                          <p:cTn id="123" fill="hold">
                            <p:stCondLst>
                              <p:cond delay="0"/>
                            </p:stCondLst>
                            <p:childTnLst>
                              <p:par>
                                <p:cTn id="124" presetID="3" presetClass="entr" presetSubtype="10" fill="hold" grpId="0" nodeType="clickEffect">
                                  <p:stCondLst>
                                    <p:cond delay="0"/>
                                  </p:stCondLst>
                                  <p:childTnLst>
                                    <p:set>
                                      <p:cBhvr>
                                        <p:cTn id="125" dur="1" fill="hold">
                                          <p:stCondLst>
                                            <p:cond delay="0"/>
                                          </p:stCondLst>
                                        </p:cTn>
                                        <p:tgtEl>
                                          <p:spTgt spid="40"/>
                                        </p:tgtEl>
                                        <p:attrNameLst>
                                          <p:attrName>style.visibility</p:attrName>
                                        </p:attrNameLst>
                                      </p:cBhvr>
                                      <p:to>
                                        <p:strVal val="visible"/>
                                      </p:to>
                                    </p:set>
                                    <p:animEffect transition="in" filter="blinds(horizontal)">
                                      <p:cBhvr>
                                        <p:cTn id="126" dur="500"/>
                                        <p:tgtEl>
                                          <p:spTgt spid="40"/>
                                        </p:tgtEl>
                                      </p:cBhvr>
                                    </p:animEffect>
                                  </p:childTnLst>
                                </p:cTn>
                              </p:par>
                            </p:childTnLst>
                          </p:cTn>
                        </p:par>
                      </p:childTnLst>
                    </p:cTn>
                  </p:par>
                  <p:par>
                    <p:cTn id="127" fill="hold">
                      <p:stCondLst>
                        <p:cond delay="indefinite"/>
                      </p:stCondLst>
                      <p:childTnLst>
                        <p:par>
                          <p:cTn id="128" fill="hold">
                            <p:stCondLst>
                              <p:cond delay="0"/>
                            </p:stCondLst>
                            <p:childTnLst>
                              <p:par>
                                <p:cTn id="129" presetID="3" presetClass="entr" presetSubtype="10" fill="hold" grpId="0" nodeType="clickEffect">
                                  <p:stCondLst>
                                    <p:cond delay="0"/>
                                  </p:stCondLst>
                                  <p:childTnLst>
                                    <p:set>
                                      <p:cBhvr>
                                        <p:cTn id="130" dur="1" fill="hold">
                                          <p:stCondLst>
                                            <p:cond delay="0"/>
                                          </p:stCondLst>
                                        </p:cTn>
                                        <p:tgtEl>
                                          <p:spTgt spid="30"/>
                                        </p:tgtEl>
                                        <p:attrNameLst>
                                          <p:attrName>style.visibility</p:attrName>
                                        </p:attrNameLst>
                                      </p:cBhvr>
                                      <p:to>
                                        <p:strVal val="visible"/>
                                      </p:to>
                                    </p:set>
                                    <p:animEffect transition="in" filter="blinds(horizontal)">
                                      <p:cBhvr>
                                        <p:cTn id="131"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4" grpId="0"/>
      <p:bldP spid="26" grpId="0"/>
      <p:bldP spid="27" grpId="0"/>
      <p:bldP spid="28" grpId="0"/>
      <p:bldP spid="29" grpId="0"/>
      <p:bldP spid="25" grpId="0"/>
      <p:bldP spid="31" grpId="0"/>
      <p:bldP spid="32" grpId="0"/>
      <p:bldP spid="33" grpId="0"/>
      <p:bldP spid="34" grpId="0" animBg="1"/>
      <p:bldP spid="35" grpId="0"/>
      <p:bldP spid="36" grpId="0" animBg="1"/>
      <p:bldP spid="37" grpId="0" animBg="1"/>
      <p:bldP spid="38" grpId="0"/>
      <p:bldP spid="39" grpId="0"/>
      <p:bldP spid="40" grpId="0"/>
      <p:bldP spid="30"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71600"/>
            <a:ext cx="3788979" cy="5029200"/>
          </a:xfrm>
        </p:spPr>
        <p:txBody>
          <a:bodyPr>
            <a:normAutofit fontScale="92500" lnSpcReduction="10000"/>
          </a:bodyPr>
          <a:lstStyle/>
          <a:p>
            <a:pPr marL="0" indent="0" algn="ctr">
              <a:buNone/>
            </a:pPr>
            <a:r>
              <a:rPr lang="en-GB" sz="1400" b="1" dirty="0">
                <a:latin typeface="Comic Sans MS" pitchFamily="66" charset="0"/>
              </a:rPr>
              <a:t>You can solve problems relating to successive impacts involving three particles, or two particles and a smooth plane surface by considering each collision separately. You can also solve problems relating to successive bounces on a horizontal plane.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A tennis ball, which may be modelled as a particle, is dropped from rest at a height of 90cm onto a smooth horizontal plane. The coefficient of restitution between the ball and the plane is 0.5. Assume there is no air resistance and the ball falls freely under gravity at a right angle to the plane.</a:t>
            </a:r>
          </a:p>
          <a:p>
            <a:pPr marL="0" indent="0" algn="ctr">
              <a:buNone/>
            </a:pPr>
            <a:endParaRPr lang="en-GB" sz="1400" baseline="-25000" dirty="0">
              <a:latin typeface="Comic Sans MS" pitchFamily="66" charset="0"/>
            </a:endParaRPr>
          </a:p>
          <a:p>
            <a:pPr algn="ctr">
              <a:buAutoNum type="alphaLcParenR"/>
            </a:pPr>
            <a:r>
              <a:rPr lang="en-GB" sz="1400" dirty="0">
                <a:latin typeface="Comic Sans MS" pitchFamily="66" charset="0"/>
              </a:rPr>
              <a:t>Find the height to which the ball rebounds after the first bounce</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Find the height to which the ball bounces after the second bounce</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Find the total distance travelled by the ball before it comes to rest</a:t>
            </a:r>
          </a:p>
        </p:txBody>
      </p:sp>
      <p:sp>
        <p:nvSpPr>
          <p:cNvPr id="4" name="TextBox 3"/>
          <p:cNvSpPr txBox="1"/>
          <p:nvPr/>
        </p:nvSpPr>
        <p:spPr>
          <a:xfrm>
            <a:off x="8695641" y="6519446"/>
            <a:ext cx="457176" cy="338554"/>
          </a:xfrm>
          <a:prstGeom prst="rect">
            <a:avLst/>
          </a:prstGeom>
          <a:noFill/>
        </p:spPr>
        <p:txBody>
          <a:bodyPr wrap="none" rtlCol="0">
            <a:spAutoFit/>
          </a:bodyPr>
          <a:lstStyle/>
          <a:p>
            <a:pPr algn="ctr"/>
            <a:r>
              <a:rPr lang="en-GB" sz="1600" dirty="0">
                <a:latin typeface="Comic Sans MS" pitchFamily="66" charset="0"/>
              </a:rPr>
              <a:t>4D</a:t>
            </a:r>
          </a:p>
        </p:txBody>
      </p:sp>
      <p:pic>
        <p:nvPicPr>
          <p:cNvPr id="1026" name="Picture 2" descr="C:\Users\User\AppData\Local\Microsoft\Windows\Temporary Internet Files\Content.IE5\AGD05HJH\MC900312526[1].wmf"/>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4648200" y="1524000"/>
            <a:ext cx="192895" cy="195225"/>
          </a:xfrm>
          <a:prstGeom prst="rect">
            <a:avLst/>
          </a:prstGeom>
          <a:noFill/>
          <a:extLst>
            <a:ext uri="{909E8E84-426E-40DD-AFC4-6F175D3DCCD1}">
              <a14:hiddenFill xmlns:a14="http://schemas.microsoft.com/office/drawing/2010/main">
                <a:solidFill>
                  <a:srgbClr val="FFFFFF"/>
                </a:solidFill>
              </a14:hiddenFill>
            </a:ext>
          </a:extLst>
        </p:spPr>
      </p:pic>
      <p:cxnSp>
        <p:nvCxnSpPr>
          <p:cNvPr id="18" name="Straight Connector 17"/>
          <p:cNvCxnSpPr/>
          <p:nvPr/>
        </p:nvCxnSpPr>
        <p:spPr>
          <a:xfrm>
            <a:off x="4495800" y="1600200"/>
            <a:ext cx="0" cy="990600"/>
          </a:xfrm>
          <a:prstGeom prst="line">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3962400" y="1905000"/>
            <a:ext cx="587020" cy="307777"/>
          </a:xfrm>
          <a:prstGeom prst="rect">
            <a:avLst/>
          </a:prstGeom>
          <a:noFill/>
        </p:spPr>
        <p:txBody>
          <a:bodyPr wrap="none" rtlCol="0">
            <a:spAutoFit/>
          </a:bodyPr>
          <a:lstStyle/>
          <a:p>
            <a:r>
              <a:rPr lang="en-GB" sz="1400" dirty="0">
                <a:latin typeface="Comic Sans MS" pitchFamily="66" charset="0"/>
              </a:rPr>
              <a:t>0.9m</a:t>
            </a:r>
          </a:p>
        </p:txBody>
      </p:sp>
      <p:sp>
        <p:nvSpPr>
          <p:cNvPr id="21" name="TextBox 20"/>
          <p:cNvSpPr txBox="1"/>
          <p:nvPr/>
        </p:nvSpPr>
        <p:spPr>
          <a:xfrm>
            <a:off x="3962400" y="2743200"/>
            <a:ext cx="2417650" cy="307777"/>
          </a:xfrm>
          <a:prstGeom prst="rect">
            <a:avLst/>
          </a:prstGeom>
          <a:noFill/>
        </p:spPr>
        <p:txBody>
          <a:bodyPr wrap="none" rtlCol="0">
            <a:spAutoFit/>
          </a:bodyPr>
          <a:lstStyle/>
          <a:p>
            <a:r>
              <a:rPr lang="en-GB" sz="1400" u="sng" dirty="0">
                <a:latin typeface="Comic Sans MS" pitchFamily="66" charset="0"/>
              </a:rPr>
              <a:t>Height of the first bounce</a:t>
            </a:r>
          </a:p>
        </p:txBody>
      </p:sp>
      <mc:AlternateContent xmlns:mc="http://schemas.openxmlformats.org/markup-compatibility/2006" xmlns:a14="http://schemas.microsoft.com/office/drawing/2010/main">
        <mc:Choice Requires="a14">
          <p:sp>
            <p:nvSpPr>
              <p:cNvPr id="24" name="Rectangle 23"/>
              <p:cNvSpPr/>
              <p:nvPr/>
            </p:nvSpPr>
            <p:spPr>
              <a:xfrm>
                <a:off x="7010400" y="1600200"/>
                <a:ext cx="781816"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𝑠</m:t>
                      </m:r>
                      <m:r>
                        <a:rPr lang="en-GB" sz="1400" b="0" i="1" smtClean="0">
                          <a:solidFill>
                            <a:prstClr val="black"/>
                          </a:solidFill>
                          <a:latin typeface="Cambria Math"/>
                        </a:rPr>
                        <m:t>=0.9</m:t>
                      </m:r>
                    </m:oMath>
                  </m:oMathPara>
                </a14:m>
                <a:endParaRPr lang="en-GB" sz="1400" dirty="0"/>
              </a:p>
            </p:txBody>
          </p:sp>
        </mc:Choice>
        <mc:Fallback xmlns="">
          <p:sp>
            <p:nvSpPr>
              <p:cNvPr id="24" name="Rectangle 23"/>
              <p:cNvSpPr>
                <a:spLocks noRot="1" noChangeAspect="1" noMove="1" noResize="1" noEditPoints="1" noAdjustHandles="1" noChangeArrowheads="1" noChangeShapeType="1" noTextEdit="1"/>
              </p:cNvSpPr>
              <p:nvPr/>
            </p:nvSpPr>
            <p:spPr>
              <a:xfrm>
                <a:off x="7010400" y="1600200"/>
                <a:ext cx="781816" cy="307777"/>
              </a:xfrm>
              <a:prstGeom prst="rect">
                <a:avLst/>
              </a:prstGeom>
              <a:blipFill rotWithShape="1">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6" name="Rectangle 25"/>
              <p:cNvSpPr/>
              <p:nvPr/>
            </p:nvSpPr>
            <p:spPr>
              <a:xfrm>
                <a:off x="7010400" y="1905000"/>
                <a:ext cx="665695"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𝑢</m:t>
                      </m:r>
                      <m:r>
                        <a:rPr lang="en-GB" sz="1400" b="0" i="1" smtClean="0">
                          <a:solidFill>
                            <a:prstClr val="black"/>
                          </a:solidFill>
                          <a:latin typeface="Cambria Math"/>
                        </a:rPr>
                        <m:t>=0</m:t>
                      </m:r>
                    </m:oMath>
                  </m:oMathPara>
                </a14:m>
                <a:endParaRPr lang="en-GB" sz="1400" dirty="0"/>
              </a:p>
            </p:txBody>
          </p:sp>
        </mc:Choice>
        <mc:Fallback xmlns="">
          <p:sp>
            <p:nvSpPr>
              <p:cNvPr id="26" name="Rectangle 25"/>
              <p:cNvSpPr>
                <a:spLocks noRot="1" noChangeAspect="1" noMove="1" noResize="1" noEditPoints="1" noAdjustHandles="1" noChangeArrowheads="1" noChangeShapeType="1" noTextEdit="1"/>
              </p:cNvSpPr>
              <p:nvPr/>
            </p:nvSpPr>
            <p:spPr>
              <a:xfrm>
                <a:off x="7010400" y="1905000"/>
                <a:ext cx="665695" cy="307777"/>
              </a:xfrm>
              <a:prstGeom prst="rect">
                <a:avLst/>
              </a:prstGeom>
              <a:blipFill rotWithShape="1">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7" name="Rectangle 26"/>
              <p:cNvSpPr/>
              <p:nvPr/>
            </p:nvSpPr>
            <p:spPr>
              <a:xfrm>
                <a:off x="7010400" y="2209800"/>
                <a:ext cx="627736"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𝑣</m:t>
                      </m:r>
                      <m:r>
                        <a:rPr lang="en-GB" sz="1400" b="0" i="1" smtClean="0">
                          <a:solidFill>
                            <a:prstClr val="black"/>
                          </a:solidFill>
                          <a:latin typeface="Cambria Math"/>
                        </a:rPr>
                        <m:t>= ?</m:t>
                      </m:r>
                    </m:oMath>
                  </m:oMathPara>
                </a14:m>
                <a:endParaRPr lang="en-GB" sz="1400" dirty="0"/>
              </a:p>
            </p:txBody>
          </p:sp>
        </mc:Choice>
        <mc:Fallback xmlns="">
          <p:sp>
            <p:nvSpPr>
              <p:cNvPr id="27" name="Rectangle 26"/>
              <p:cNvSpPr>
                <a:spLocks noRot="1" noChangeAspect="1" noMove="1" noResize="1" noEditPoints="1" noAdjustHandles="1" noChangeArrowheads="1" noChangeShapeType="1" noTextEdit="1"/>
              </p:cNvSpPr>
              <p:nvPr/>
            </p:nvSpPr>
            <p:spPr>
              <a:xfrm>
                <a:off x="7010400" y="2209800"/>
                <a:ext cx="627736" cy="307777"/>
              </a:xfrm>
              <a:prstGeom prst="rect">
                <a:avLst/>
              </a:prstGeom>
              <a:blipFill rotWithShape="1">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8" name="Rectangle 27"/>
              <p:cNvSpPr/>
              <p:nvPr/>
            </p:nvSpPr>
            <p:spPr>
              <a:xfrm>
                <a:off x="7772400" y="1752600"/>
                <a:ext cx="798552"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𝑎</m:t>
                      </m:r>
                      <m:r>
                        <a:rPr lang="en-GB" sz="1400" b="0" i="1" smtClean="0">
                          <a:solidFill>
                            <a:prstClr val="black"/>
                          </a:solidFill>
                          <a:latin typeface="Cambria Math"/>
                        </a:rPr>
                        <m:t>=9.8</m:t>
                      </m:r>
                    </m:oMath>
                  </m:oMathPara>
                </a14:m>
                <a:endParaRPr lang="en-GB" sz="1400" dirty="0"/>
              </a:p>
            </p:txBody>
          </p:sp>
        </mc:Choice>
        <mc:Fallback xmlns="">
          <p:sp>
            <p:nvSpPr>
              <p:cNvPr id="28" name="Rectangle 27"/>
              <p:cNvSpPr>
                <a:spLocks noRot="1" noChangeAspect="1" noMove="1" noResize="1" noEditPoints="1" noAdjustHandles="1" noChangeArrowheads="1" noChangeShapeType="1" noTextEdit="1"/>
              </p:cNvSpPr>
              <p:nvPr/>
            </p:nvSpPr>
            <p:spPr>
              <a:xfrm>
                <a:off x="7772400" y="1752600"/>
                <a:ext cx="798552" cy="307777"/>
              </a:xfrm>
              <a:prstGeom prst="rect">
                <a:avLst/>
              </a:prstGeom>
              <a:blipFill rotWithShape="1">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9" name="Rectangle 28"/>
              <p:cNvSpPr/>
              <p:nvPr/>
            </p:nvSpPr>
            <p:spPr>
              <a:xfrm>
                <a:off x="7772400" y="2057400"/>
                <a:ext cx="599587"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𝑡</m:t>
                      </m:r>
                      <m:r>
                        <a:rPr lang="en-GB" sz="1400" b="0" i="1" smtClean="0">
                          <a:solidFill>
                            <a:prstClr val="black"/>
                          </a:solidFill>
                          <a:latin typeface="Cambria Math"/>
                        </a:rPr>
                        <m:t>= ?</m:t>
                      </m:r>
                    </m:oMath>
                  </m:oMathPara>
                </a14:m>
                <a:endParaRPr lang="en-GB" sz="1400" dirty="0"/>
              </a:p>
            </p:txBody>
          </p:sp>
        </mc:Choice>
        <mc:Fallback xmlns="">
          <p:sp>
            <p:nvSpPr>
              <p:cNvPr id="29" name="Rectangle 28"/>
              <p:cNvSpPr>
                <a:spLocks noRot="1" noChangeAspect="1" noMove="1" noResize="1" noEditPoints="1" noAdjustHandles="1" noChangeArrowheads="1" noChangeShapeType="1" noTextEdit="1"/>
              </p:cNvSpPr>
              <p:nvPr/>
            </p:nvSpPr>
            <p:spPr>
              <a:xfrm>
                <a:off x="7772400" y="2057400"/>
                <a:ext cx="599587" cy="307777"/>
              </a:xfrm>
              <a:prstGeom prst="rect">
                <a:avLst/>
              </a:prstGeom>
              <a:blipFill rotWithShape="1">
                <a:blip r:embed="rId14"/>
                <a:stretch>
                  <a:fillRect/>
                </a:stretch>
              </a:blipFill>
            </p:spPr>
            <p:txBody>
              <a:bodyPr/>
              <a:lstStyle/>
              <a:p>
                <a:r>
                  <a:rPr lang="en-GB">
                    <a:noFill/>
                  </a:rPr>
                  <a:t> </a:t>
                </a:r>
              </a:p>
            </p:txBody>
          </p:sp>
        </mc:Fallback>
      </mc:AlternateContent>
      <p:sp>
        <p:nvSpPr>
          <p:cNvPr id="30" name="TextBox 29"/>
          <p:cNvSpPr txBox="1"/>
          <p:nvPr/>
        </p:nvSpPr>
        <p:spPr>
          <a:xfrm>
            <a:off x="6926726" y="2438400"/>
            <a:ext cx="2217274" cy="307777"/>
          </a:xfrm>
          <a:prstGeom prst="rect">
            <a:avLst/>
          </a:prstGeom>
          <a:noFill/>
        </p:spPr>
        <p:txBody>
          <a:bodyPr wrap="none" rtlCol="0">
            <a:spAutoFit/>
          </a:bodyPr>
          <a:lstStyle/>
          <a:p>
            <a:r>
              <a:rPr lang="en-GB" sz="1400" dirty="0">
                <a:solidFill>
                  <a:srgbClr val="FF0000"/>
                </a:solidFill>
                <a:latin typeface="Comic Sans MS" pitchFamily="66" charset="0"/>
              </a:rPr>
              <a:t>Approach speed: 4.2ms</a:t>
            </a:r>
            <a:r>
              <a:rPr lang="en-GB" sz="1400" baseline="30000" dirty="0">
                <a:solidFill>
                  <a:srgbClr val="FF0000"/>
                </a:solidFill>
                <a:latin typeface="Comic Sans MS" pitchFamily="66" charset="0"/>
              </a:rPr>
              <a:t>-1</a:t>
            </a:r>
          </a:p>
        </p:txBody>
      </p:sp>
      <mc:AlternateContent xmlns:mc="http://schemas.openxmlformats.org/markup-compatibility/2006" xmlns:a14="http://schemas.microsoft.com/office/drawing/2010/main">
        <mc:Choice Requires="a14">
          <p:sp>
            <p:nvSpPr>
              <p:cNvPr id="41" name="TextBox 40"/>
              <p:cNvSpPr txBox="1"/>
              <p:nvPr/>
            </p:nvSpPr>
            <p:spPr>
              <a:xfrm>
                <a:off x="4114800" y="3200400"/>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41" name="TextBox 40"/>
              <p:cNvSpPr txBox="1">
                <a:spLocks noRot="1" noChangeAspect="1" noMove="1" noResize="1" noEditPoints="1" noAdjustHandles="1" noChangeArrowheads="1" noChangeShapeType="1" noTextEdit="1"/>
              </p:cNvSpPr>
              <p:nvPr/>
            </p:nvSpPr>
            <p:spPr>
              <a:xfrm>
                <a:off x="4114800" y="3200400"/>
                <a:ext cx="660052" cy="461665"/>
              </a:xfrm>
              <a:prstGeom prst="rect">
                <a:avLst/>
              </a:prstGeom>
              <a:blipFill rotWithShape="1">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2" name="TextBox 41"/>
              <p:cNvSpPr txBox="1"/>
              <p:nvPr/>
            </p:nvSpPr>
            <p:spPr>
              <a:xfrm>
                <a:off x="3962400" y="3810000"/>
                <a:ext cx="930448" cy="4602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0.5=</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4.2</m:t>
                          </m:r>
                        </m:den>
                      </m:f>
                    </m:oMath>
                  </m:oMathPara>
                </a14:m>
                <a:endParaRPr lang="en-GB" sz="1400" dirty="0"/>
              </a:p>
            </p:txBody>
          </p:sp>
        </mc:Choice>
        <mc:Fallback xmlns="">
          <p:sp>
            <p:nvSpPr>
              <p:cNvPr id="42" name="TextBox 41"/>
              <p:cNvSpPr txBox="1">
                <a:spLocks noRot="1" noChangeAspect="1" noMove="1" noResize="1" noEditPoints="1" noAdjustHandles="1" noChangeArrowheads="1" noChangeShapeType="1" noTextEdit="1"/>
              </p:cNvSpPr>
              <p:nvPr/>
            </p:nvSpPr>
            <p:spPr>
              <a:xfrm>
                <a:off x="3962400" y="3810000"/>
                <a:ext cx="930448" cy="460254"/>
              </a:xfrm>
              <a:prstGeom prst="rect">
                <a:avLst/>
              </a:prstGeom>
              <a:blipFill rotWithShape="1">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3" name="TextBox 42"/>
              <p:cNvSpPr txBox="1"/>
              <p:nvPr/>
            </p:nvSpPr>
            <p:spPr>
              <a:xfrm>
                <a:off x="3962400" y="4495800"/>
                <a:ext cx="797847"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2.1=</m:t>
                      </m:r>
                      <m:r>
                        <a:rPr lang="en-GB" sz="1400" b="0" i="1" smtClean="0">
                          <a:latin typeface="Cambria Math"/>
                        </a:rPr>
                        <m:t>𝑣</m:t>
                      </m:r>
                    </m:oMath>
                  </m:oMathPara>
                </a14:m>
                <a:endParaRPr lang="en-GB" sz="1400" dirty="0"/>
              </a:p>
            </p:txBody>
          </p:sp>
        </mc:Choice>
        <mc:Fallback xmlns="">
          <p:sp>
            <p:nvSpPr>
              <p:cNvPr id="43" name="TextBox 42"/>
              <p:cNvSpPr txBox="1">
                <a:spLocks noRot="1" noChangeAspect="1" noMove="1" noResize="1" noEditPoints="1" noAdjustHandles="1" noChangeArrowheads="1" noChangeShapeType="1" noTextEdit="1"/>
              </p:cNvSpPr>
              <p:nvPr/>
            </p:nvSpPr>
            <p:spPr>
              <a:xfrm>
                <a:off x="3962400" y="4495800"/>
                <a:ext cx="797847" cy="307777"/>
              </a:xfrm>
              <a:prstGeom prst="rect">
                <a:avLst/>
              </a:prstGeom>
              <a:blipFill rotWithShape="1">
                <a:blip r:embed="rId17"/>
                <a:stretch>
                  <a:fillRect/>
                </a:stretch>
              </a:blipFill>
            </p:spPr>
            <p:txBody>
              <a:bodyPr/>
              <a:lstStyle/>
              <a:p>
                <a:r>
                  <a:rPr lang="en-GB">
                    <a:noFill/>
                  </a:rPr>
                  <a:t> </a:t>
                </a:r>
              </a:p>
            </p:txBody>
          </p:sp>
        </mc:Fallback>
      </mc:AlternateContent>
      <p:sp>
        <p:nvSpPr>
          <p:cNvPr id="44" name="Arc 43"/>
          <p:cNvSpPr/>
          <p:nvPr/>
        </p:nvSpPr>
        <p:spPr>
          <a:xfrm>
            <a:off x="4724400" y="3505200"/>
            <a:ext cx="457200" cy="5334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5" name="TextBox 44"/>
          <p:cNvSpPr txBox="1"/>
          <p:nvPr/>
        </p:nvSpPr>
        <p:spPr>
          <a:xfrm>
            <a:off x="5105400" y="3505200"/>
            <a:ext cx="2438400" cy="523220"/>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 to find the rebound velocity</a:t>
            </a:r>
            <a:endParaRPr lang="en-GB" sz="1400" b="1" baseline="-25000" dirty="0">
              <a:solidFill>
                <a:srgbClr val="FF0000"/>
              </a:solidFill>
              <a:latin typeface="Comic Sans MS" pitchFamily="66" charset="0"/>
            </a:endParaRPr>
          </a:p>
        </p:txBody>
      </p:sp>
      <p:sp>
        <p:nvSpPr>
          <p:cNvPr id="46" name="Arc 45"/>
          <p:cNvSpPr/>
          <p:nvPr/>
        </p:nvSpPr>
        <p:spPr>
          <a:xfrm>
            <a:off x="4724400" y="4114800"/>
            <a:ext cx="457200" cy="5334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7" name="TextBox 46"/>
          <p:cNvSpPr txBox="1"/>
          <p:nvPr/>
        </p:nvSpPr>
        <p:spPr>
          <a:xfrm>
            <a:off x="5105400" y="4191000"/>
            <a:ext cx="1676400" cy="304800"/>
          </a:xfrm>
          <a:prstGeom prst="rect">
            <a:avLst/>
          </a:prstGeom>
          <a:noFill/>
        </p:spPr>
        <p:txBody>
          <a:bodyPr wrap="square" rtlCol="0">
            <a:spAutoFit/>
          </a:bodyPr>
          <a:lstStyle/>
          <a:p>
            <a:pPr algn="ctr"/>
            <a:r>
              <a:rPr lang="en-GB" sz="1400" dirty="0">
                <a:solidFill>
                  <a:srgbClr val="FF0000"/>
                </a:solidFill>
                <a:latin typeface="Comic Sans MS" pitchFamily="66" charset="0"/>
              </a:rPr>
              <a:t>Multiply by 4.2</a:t>
            </a:r>
            <a:endParaRPr lang="en-GB" sz="1400" b="1" baseline="-25000" dirty="0">
              <a:solidFill>
                <a:srgbClr val="FF0000"/>
              </a:solidFill>
              <a:latin typeface="Comic Sans MS" pitchFamily="66" charset="0"/>
            </a:endParaRPr>
          </a:p>
        </p:txBody>
      </p:sp>
      <p:sp>
        <p:nvSpPr>
          <p:cNvPr id="48" name="TextBox 47"/>
          <p:cNvSpPr txBox="1"/>
          <p:nvPr/>
        </p:nvSpPr>
        <p:spPr>
          <a:xfrm>
            <a:off x="6926726" y="2743200"/>
            <a:ext cx="2098651" cy="307777"/>
          </a:xfrm>
          <a:prstGeom prst="rect">
            <a:avLst/>
          </a:prstGeom>
          <a:noFill/>
        </p:spPr>
        <p:txBody>
          <a:bodyPr wrap="none" rtlCol="0">
            <a:spAutoFit/>
          </a:bodyPr>
          <a:lstStyle/>
          <a:p>
            <a:r>
              <a:rPr lang="en-GB" sz="1400" dirty="0">
                <a:solidFill>
                  <a:srgbClr val="FF0000"/>
                </a:solidFill>
                <a:latin typeface="Comic Sans MS" pitchFamily="66" charset="0"/>
              </a:rPr>
              <a:t>Rebound speed: 2.1ms</a:t>
            </a:r>
            <a:r>
              <a:rPr lang="en-GB" sz="1400" baseline="30000" dirty="0">
                <a:solidFill>
                  <a:srgbClr val="FF0000"/>
                </a:solidFill>
                <a:latin typeface="Comic Sans MS" pitchFamily="66" charset="0"/>
              </a:rPr>
              <a:t>-1</a:t>
            </a:r>
          </a:p>
        </p:txBody>
      </p:sp>
      <p:cxnSp>
        <p:nvCxnSpPr>
          <p:cNvPr id="31" name="Straight Connector 30"/>
          <p:cNvCxnSpPr/>
          <p:nvPr/>
        </p:nvCxnSpPr>
        <p:spPr>
          <a:xfrm>
            <a:off x="4648200" y="2631743"/>
            <a:ext cx="2286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3" name="TextBox 32"/>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33" name="TextBox 32"/>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1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4" name="TextBox 33"/>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34" name="TextBox 33"/>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5" name="TextBox 34"/>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35" name="TextBox 34"/>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2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6" name="TextBox 35"/>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36" name="TextBox 35"/>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2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7" name="TextBox 36"/>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37" name="TextBox 36"/>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22"/>
                <a:stretch>
                  <a:fillRect b="-3846"/>
                </a:stretch>
              </a:blipFill>
            </p:spPr>
            <p:txBody>
              <a:bodyPr/>
              <a:lstStyle/>
              <a:p>
                <a:r>
                  <a:rPr lang="en-GB">
                    <a:noFill/>
                  </a:rPr>
                  <a:t> </a:t>
                </a:r>
              </a:p>
            </p:txBody>
          </p:sp>
        </mc:Fallback>
      </mc:AlternateContent>
      <p:sp>
        <p:nvSpPr>
          <p:cNvPr id="38" name="TextBox 37"/>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23"/>
              </a:rPr>
              <a:t>Applet for collision demonstrations</a:t>
            </a:r>
            <a:endParaRPr lang="en-GB" sz="1400" dirty="0">
              <a:latin typeface="Comic Sans MS" pitchFamily="66" charset="0"/>
            </a:endParaRPr>
          </a:p>
        </p:txBody>
      </p:sp>
      <p:sp>
        <p:nvSpPr>
          <p:cNvPr id="39"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1810231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blinds(horizontal)">
                                      <p:cBhvr>
                                        <p:cTn id="7" dur="500"/>
                                        <p:tgtEl>
                                          <p:spTgt spid="4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4"/>
                                        </p:tgtEl>
                                        <p:attrNameLst>
                                          <p:attrName>style.visibility</p:attrName>
                                        </p:attrNameLst>
                                      </p:cBhvr>
                                      <p:to>
                                        <p:strVal val="visible"/>
                                      </p:to>
                                    </p:set>
                                    <p:animEffect transition="in" filter="blinds(horizontal)">
                                      <p:cBhvr>
                                        <p:cTn id="12" dur="500"/>
                                        <p:tgtEl>
                                          <p:spTgt spid="4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5"/>
                                        </p:tgtEl>
                                        <p:attrNameLst>
                                          <p:attrName>style.visibility</p:attrName>
                                        </p:attrNameLst>
                                      </p:cBhvr>
                                      <p:to>
                                        <p:strVal val="visible"/>
                                      </p:to>
                                    </p:set>
                                    <p:animEffect transition="in" filter="blinds(horizontal)">
                                      <p:cBhvr>
                                        <p:cTn id="17" dur="500"/>
                                        <p:tgtEl>
                                          <p:spTgt spid="4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2"/>
                                        </p:tgtEl>
                                        <p:attrNameLst>
                                          <p:attrName>style.visibility</p:attrName>
                                        </p:attrNameLst>
                                      </p:cBhvr>
                                      <p:to>
                                        <p:strVal val="visible"/>
                                      </p:to>
                                    </p:set>
                                    <p:animEffect transition="in" filter="blinds(horizontal)">
                                      <p:cBhvr>
                                        <p:cTn id="22" dur="500"/>
                                        <p:tgtEl>
                                          <p:spTgt spid="42"/>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6"/>
                                        </p:tgtEl>
                                        <p:attrNameLst>
                                          <p:attrName>style.visibility</p:attrName>
                                        </p:attrNameLst>
                                      </p:cBhvr>
                                      <p:to>
                                        <p:strVal val="visible"/>
                                      </p:to>
                                    </p:set>
                                    <p:animEffect transition="in" filter="blinds(horizontal)">
                                      <p:cBhvr>
                                        <p:cTn id="27" dur="500"/>
                                        <p:tgtEl>
                                          <p:spTgt spid="46"/>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7"/>
                                        </p:tgtEl>
                                        <p:attrNameLst>
                                          <p:attrName>style.visibility</p:attrName>
                                        </p:attrNameLst>
                                      </p:cBhvr>
                                      <p:to>
                                        <p:strVal val="visible"/>
                                      </p:to>
                                    </p:set>
                                    <p:animEffect transition="in" filter="blinds(horizontal)">
                                      <p:cBhvr>
                                        <p:cTn id="32" dur="500"/>
                                        <p:tgtEl>
                                          <p:spTgt spid="47"/>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43"/>
                                        </p:tgtEl>
                                        <p:attrNameLst>
                                          <p:attrName>style.visibility</p:attrName>
                                        </p:attrNameLst>
                                      </p:cBhvr>
                                      <p:to>
                                        <p:strVal val="visible"/>
                                      </p:to>
                                    </p:set>
                                    <p:animEffect transition="in" filter="blinds(horizontal)">
                                      <p:cBhvr>
                                        <p:cTn id="37" dur="500"/>
                                        <p:tgtEl>
                                          <p:spTgt spid="43"/>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48"/>
                                        </p:tgtEl>
                                        <p:attrNameLst>
                                          <p:attrName>style.visibility</p:attrName>
                                        </p:attrNameLst>
                                      </p:cBhvr>
                                      <p:to>
                                        <p:strVal val="visible"/>
                                      </p:to>
                                    </p:set>
                                    <p:animEffect transition="in" filter="blinds(horizontal)">
                                      <p:cBhvr>
                                        <p:cTn id="42"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p:bldP spid="42" grpId="0"/>
      <p:bldP spid="43" grpId="0"/>
      <p:bldP spid="44" grpId="0" animBg="1"/>
      <p:bldP spid="45" grpId="0"/>
      <p:bldP spid="46" grpId="0" animBg="1"/>
      <p:bldP spid="47" grpId="0"/>
      <p:bldP spid="48"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71600"/>
            <a:ext cx="3788979" cy="5029200"/>
          </a:xfrm>
        </p:spPr>
        <p:txBody>
          <a:bodyPr>
            <a:normAutofit fontScale="92500" lnSpcReduction="10000"/>
          </a:bodyPr>
          <a:lstStyle/>
          <a:p>
            <a:pPr marL="0" indent="0" algn="ctr">
              <a:buNone/>
            </a:pPr>
            <a:r>
              <a:rPr lang="en-GB" sz="1400" b="1" dirty="0">
                <a:latin typeface="Comic Sans MS" pitchFamily="66" charset="0"/>
              </a:rPr>
              <a:t>You can solve problems relating to successive impacts involving three particles, or two particles and a smooth plane surface by considering each collision separately. You can also solve problems relating to successive bounces on a horizontal plane.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A tennis ball, which may be modelled as a particle, is dropped from rest at a height of 90cm onto a smooth horizontal plane. The coefficient of restitution between the ball and the plane is 0.5. Assume there is no air resistance and the ball falls freely under gravity at a right angle to the plane.</a:t>
            </a:r>
          </a:p>
          <a:p>
            <a:pPr marL="0" indent="0" algn="ctr">
              <a:buNone/>
            </a:pPr>
            <a:endParaRPr lang="en-GB" sz="1400" baseline="-25000" dirty="0">
              <a:latin typeface="Comic Sans MS" pitchFamily="66" charset="0"/>
            </a:endParaRPr>
          </a:p>
          <a:p>
            <a:pPr algn="ctr">
              <a:buAutoNum type="alphaLcParenR"/>
            </a:pPr>
            <a:r>
              <a:rPr lang="en-GB" sz="1400" dirty="0">
                <a:latin typeface="Comic Sans MS" pitchFamily="66" charset="0"/>
              </a:rPr>
              <a:t>Find the height to which the ball rebounds after the first bounce</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Find the height to which the ball bounces after the second bounce</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Find the total distance travelled by the ball before it comes to rest</a:t>
            </a:r>
          </a:p>
        </p:txBody>
      </p:sp>
      <p:sp>
        <p:nvSpPr>
          <p:cNvPr id="4" name="TextBox 3"/>
          <p:cNvSpPr txBox="1"/>
          <p:nvPr/>
        </p:nvSpPr>
        <p:spPr>
          <a:xfrm>
            <a:off x="8695641" y="6519446"/>
            <a:ext cx="457176" cy="338554"/>
          </a:xfrm>
          <a:prstGeom prst="rect">
            <a:avLst/>
          </a:prstGeom>
          <a:noFill/>
        </p:spPr>
        <p:txBody>
          <a:bodyPr wrap="none" rtlCol="0">
            <a:spAutoFit/>
          </a:bodyPr>
          <a:lstStyle/>
          <a:p>
            <a:pPr algn="ctr"/>
            <a:r>
              <a:rPr lang="en-GB" sz="1600" dirty="0">
                <a:latin typeface="Comic Sans MS" pitchFamily="66" charset="0"/>
              </a:rPr>
              <a:t>4D</a:t>
            </a:r>
          </a:p>
        </p:txBody>
      </p:sp>
      <p:pic>
        <p:nvPicPr>
          <p:cNvPr id="1026" name="Picture 2" descr="C:\Users\User\AppData\Local\Microsoft\Windows\Temporary Internet Files\Content.IE5\AGD05HJH\MC900312526[1].wmf"/>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4648200" y="1524000"/>
            <a:ext cx="192895" cy="195225"/>
          </a:xfrm>
          <a:prstGeom prst="rect">
            <a:avLst/>
          </a:prstGeom>
          <a:noFill/>
          <a:extLst>
            <a:ext uri="{909E8E84-426E-40DD-AFC4-6F175D3DCCD1}">
              <a14:hiddenFill xmlns:a14="http://schemas.microsoft.com/office/drawing/2010/main">
                <a:solidFill>
                  <a:srgbClr val="FFFFFF"/>
                </a:solidFill>
              </a14:hiddenFill>
            </a:ext>
          </a:extLst>
        </p:spPr>
      </p:pic>
      <p:cxnSp>
        <p:nvCxnSpPr>
          <p:cNvPr id="18" name="Straight Connector 17"/>
          <p:cNvCxnSpPr/>
          <p:nvPr/>
        </p:nvCxnSpPr>
        <p:spPr>
          <a:xfrm>
            <a:off x="4495800" y="1600200"/>
            <a:ext cx="0" cy="990600"/>
          </a:xfrm>
          <a:prstGeom prst="line">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3962400" y="1905000"/>
            <a:ext cx="587020" cy="307777"/>
          </a:xfrm>
          <a:prstGeom prst="rect">
            <a:avLst/>
          </a:prstGeom>
          <a:noFill/>
        </p:spPr>
        <p:txBody>
          <a:bodyPr wrap="none" rtlCol="0">
            <a:spAutoFit/>
          </a:bodyPr>
          <a:lstStyle/>
          <a:p>
            <a:r>
              <a:rPr lang="en-GB" sz="1400" dirty="0">
                <a:latin typeface="Comic Sans MS" pitchFamily="66" charset="0"/>
              </a:rPr>
              <a:t>0.9m</a:t>
            </a:r>
          </a:p>
        </p:txBody>
      </p:sp>
      <p:sp>
        <p:nvSpPr>
          <p:cNvPr id="21" name="TextBox 20"/>
          <p:cNvSpPr txBox="1"/>
          <p:nvPr/>
        </p:nvSpPr>
        <p:spPr>
          <a:xfrm>
            <a:off x="3962400" y="2743200"/>
            <a:ext cx="4876800" cy="1169551"/>
          </a:xfrm>
          <a:prstGeom prst="rect">
            <a:avLst/>
          </a:prstGeom>
          <a:noFill/>
        </p:spPr>
        <p:txBody>
          <a:bodyPr wrap="square" rtlCol="0">
            <a:spAutoFit/>
          </a:bodyPr>
          <a:lstStyle/>
          <a:p>
            <a:r>
              <a:rPr lang="en-GB" sz="1400" u="sng" dirty="0">
                <a:latin typeface="Comic Sans MS" pitchFamily="66" charset="0"/>
              </a:rPr>
              <a:t>Height of the first bounce</a:t>
            </a:r>
          </a:p>
          <a:p>
            <a:endParaRPr lang="en-GB" sz="1400" dirty="0">
              <a:latin typeface="Comic Sans MS" pitchFamily="66" charset="0"/>
            </a:endParaRPr>
          </a:p>
          <a:p>
            <a:r>
              <a:rPr lang="en-GB" sz="1400" dirty="0">
                <a:latin typeface="Comic Sans MS" pitchFamily="66" charset="0"/>
                <a:sym typeface="Wingdings" pitchFamily="2" charset="2"/>
              </a:rPr>
              <a:t> Use the rebound velocity and the fact the velocity at the highest point will be 0 to find the height of the bounce</a:t>
            </a:r>
            <a:endParaRPr lang="en-GB" sz="1400" dirty="0">
              <a:latin typeface="Comic Sans MS" pitchFamily="66" charset="0"/>
            </a:endParaRPr>
          </a:p>
        </p:txBody>
      </p:sp>
      <mc:AlternateContent xmlns:mc="http://schemas.openxmlformats.org/markup-compatibility/2006" xmlns:a14="http://schemas.microsoft.com/office/drawing/2010/main">
        <mc:Choice Requires="a14">
          <p:sp>
            <p:nvSpPr>
              <p:cNvPr id="24" name="Rectangle 23"/>
              <p:cNvSpPr/>
              <p:nvPr/>
            </p:nvSpPr>
            <p:spPr>
              <a:xfrm>
                <a:off x="7010400" y="1600200"/>
                <a:ext cx="611706"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𝑠</m:t>
                      </m:r>
                      <m:r>
                        <a:rPr lang="en-GB" sz="1400" b="0" i="1" smtClean="0">
                          <a:solidFill>
                            <a:prstClr val="black"/>
                          </a:solidFill>
                          <a:latin typeface="Cambria Math"/>
                        </a:rPr>
                        <m:t>= ?</m:t>
                      </m:r>
                    </m:oMath>
                  </m:oMathPara>
                </a14:m>
                <a:endParaRPr lang="en-GB" sz="1400" dirty="0"/>
              </a:p>
            </p:txBody>
          </p:sp>
        </mc:Choice>
        <mc:Fallback xmlns="">
          <p:sp>
            <p:nvSpPr>
              <p:cNvPr id="24" name="Rectangle 23"/>
              <p:cNvSpPr>
                <a:spLocks noRot="1" noChangeAspect="1" noMove="1" noResize="1" noEditPoints="1" noAdjustHandles="1" noChangeArrowheads="1" noChangeShapeType="1" noTextEdit="1"/>
              </p:cNvSpPr>
              <p:nvPr/>
            </p:nvSpPr>
            <p:spPr>
              <a:xfrm>
                <a:off x="7010400" y="1600200"/>
                <a:ext cx="611706" cy="307777"/>
              </a:xfrm>
              <a:prstGeom prst="rect">
                <a:avLst/>
              </a:prstGeom>
              <a:blipFill rotWithShape="1">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6" name="Rectangle 25"/>
              <p:cNvSpPr/>
              <p:nvPr/>
            </p:nvSpPr>
            <p:spPr>
              <a:xfrm>
                <a:off x="7010400" y="1905000"/>
                <a:ext cx="801951"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𝑢</m:t>
                      </m:r>
                      <m:r>
                        <a:rPr lang="en-GB" sz="1400" b="0" i="1" smtClean="0">
                          <a:solidFill>
                            <a:prstClr val="black"/>
                          </a:solidFill>
                          <a:latin typeface="Cambria Math"/>
                        </a:rPr>
                        <m:t>=2.1</m:t>
                      </m:r>
                    </m:oMath>
                  </m:oMathPara>
                </a14:m>
                <a:endParaRPr lang="en-GB" sz="1400" dirty="0"/>
              </a:p>
            </p:txBody>
          </p:sp>
        </mc:Choice>
        <mc:Fallback xmlns="">
          <p:sp>
            <p:nvSpPr>
              <p:cNvPr id="26" name="Rectangle 25"/>
              <p:cNvSpPr>
                <a:spLocks noRot="1" noChangeAspect="1" noMove="1" noResize="1" noEditPoints="1" noAdjustHandles="1" noChangeArrowheads="1" noChangeShapeType="1" noTextEdit="1"/>
              </p:cNvSpPr>
              <p:nvPr/>
            </p:nvSpPr>
            <p:spPr>
              <a:xfrm>
                <a:off x="7010400" y="1905000"/>
                <a:ext cx="801951" cy="307777"/>
              </a:xfrm>
              <a:prstGeom prst="rect">
                <a:avLst/>
              </a:prstGeom>
              <a:blipFill rotWithShape="1">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7" name="Rectangle 26"/>
              <p:cNvSpPr/>
              <p:nvPr/>
            </p:nvSpPr>
            <p:spPr>
              <a:xfrm>
                <a:off x="7010400" y="2209800"/>
                <a:ext cx="661591"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𝑣</m:t>
                      </m:r>
                      <m:r>
                        <a:rPr lang="en-GB" sz="1400" b="0" i="1" smtClean="0">
                          <a:solidFill>
                            <a:prstClr val="black"/>
                          </a:solidFill>
                          <a:latin typeface="Cambria Math"/>
                        </a:rPr>
                        <m:t>=0</m:t>
                      </m:r>
                    </m:oMath>
                  </m:oMathPara>
                </a14:m>
                <a:endParaRPr lang="en-GB" sz="1400" dirty="0"/>
              </a:p>
            </p:txBody>
          </p:sp>
        </mc:Choice>
        <mc:Fallback xmlns="">
          <p:sp>
            <p:nvSpPr>
              <p:cNvPr id="27" name="Rectangle 26"/>
              <p:cNvSpPr>
                <a:spLocks noRot="1" noChangeAspect="1" noMove="1" noResize="1" noEditPoints="1" noAdjustHandles="1" noChangeArrowheads="1" noChangeShapeType="1" noTextEdit="1"/>
              </p:cNvSpPr>
              <p:nvPr/>
            </p:nvSpPr>
            <p:spPr>
              <a:xfrm>
                <a:off x="7010400" y="2209800"/>
                <a:ext cx="661591" cy="307777"/>
              </a:xfrm>
              <a:prstGeom prst="rect">
                <a:avLst/>
              </a:prstGeom>
              <a:blipFill rotWithShape="1">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8" name="Rectangle 27"/>
              <p:cNvSpPr/>
              <p:nvPr/>
            </p:nvSpPr>
            <p:spPr>
              <a:xfrm>
                <a:off x="7772400" y="1752600"/>
                <a:ext cx="933204"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𝑎</m:t>
                      </m:r>
                      <m:r>
                        <a:rPr lang="en-GB" sz="1400" b="0" i="1" smtClean="0">
                          <a:solidFill>
                            <a:prstClr val="black"/>
                          </a:solidFill>
                          <a:latin typeface="Cambria Math"/>
                        </a:rPr>
                        <m:t>=−9.8</m:t>
                      </m:r>
                    </m:oMath>
                  </m:oMathPara>
                </a14:m>
                <a:endParaRPr lang="en-GB" sz="1400" dirty="0"/>
              </a:p>
            </p:txBody>
          </p:sp>
        </mc:Choice>
        <mc:Fallback xmlns="">
          <p:sp>
            <p:nvSpPr>
              <p:cNvPr id="28" name="Rectangle 27"/>
              <p:cNvSpPr>
                <a:spLocks noRot="1" noChangeAspect="1" noMove="1" noResize="1" noEditPoints="1" noAdjustHandles="1" noChangeArrowheads="1" noChangeShapeType="1" noTextEdit="1"/>
              </p:cNvSpPr>
              <p:nvPr/>
            </p:nvSpPr>
            <p:spPr>
              <a:xfrm>
                <a:off x="7772400" y="1752600"/>
                <a:ext cx="933204" cy="307777"/>
              </a:xfrm>
              <a:prstGeom prst="rect">
                <a:avLst/>
              </a:prstGeom>
              <a:blipFill rotWithShape="1">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9" name="Rectangle 28"/>
              <p:cNvSpPr/>
              <p:nvPr/>
            </p:nvSpPr>
            <p:spPr>
              <a:xfrm>
                <a:off x="7772400" y="2057400"/>
                <a:ext cx="599587"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𝑡</m:t>
                      </m:r>
                      <m:r>
                        <a:rPr lang="en-GB" sz="1400" b="0" i="1" smtClean="0">
                          <a:solidFill>
                            <a:prstClr val="black"/>
                          </a:solidFill>
                          <a:latin typeface="Cambria Math"/>
                        </a:rPr>
                        <m:t>= ?</m:t>
                      </m:r>
                    </m:oMath>
                  </m:oMathPara>
                </a14:m>
                <a:endParaRPr lang="en-GB" sz="1400" dirty="0"/>
              </a:p>
            </p:txBody>
          </p:sp>
        </mc:Choice>
        <mc:Fallback xmlns="">
          <p:sp>
            <p:nvSpPr>
              <p:cNvPr id="29" name="Rectangle 28"/>
              <p:cNvSpPr>
                <a:spLocks noRot="1" noChangeAspect="1" noMove="1" noResize="1" noEditPoints="1" noAdjustHandles="1" noChangeArrowheads="1" noChangeShapeType="1" noTextEdit="1"/>
              </p:cNvSpPr>
              <p:nvPr/>
            </p:nvSpPr>
            <p:spPr>
              <a:xfrm>
                <a:off x="7772400" y="2057400"/>
                <a:ext cx="599587" cy="307777"/>
              </a:xfrm>
              <a:prstGeom prst="rect">
                <a:avLst/>
              </a:prstGeom>
              <a:blipFill rotWithShape="1">
                <a:blip r:embed="rId14"/>
                <a:stretch>
                  <a:fillRect/>
                </a:stretch>
              </a:blipFill>
            </p:spPr>
            <p:txBody>
              <a:bodyPr/>
              <a:lstStyle/>
              <a:p>
                <a:r>
                  <a:rPr lang="en-GB">
                    <a:noFill/>
                  </a:rPr>
                  <a:t> </a:t>
                </a:r>
              </a:p>
            </p:txBody>
          </p:sp>
        </mc:Fallback>
      </mc:AlternateContent>
      <p:sp>
        <p:nvSpPr>
          <p:cNvPr id="30" name="TextBox 29"/>
          <p:cNvSpPr txBox="1"/>
          <p:nvPr/>
        </p:nvSpPr>
        <p:spPr>
          <a:xfrm>
            <a:off x="6926726" y="2438400"/>
            <a:ext cx="2217274" cy="307777"/>
          </a:xfrm>
          <a:prstGeom prst="rect">
            <a:avLst/>
          </a:prstGeom>
          <a:noFill/>
        </p:spPr>
        <p:txBody>
          <a:bodyPr wrap="none" rtlCol="0">
            <a:spAutoFit/>
          </a:bodyPr>
          <a:lstStyle/>
          <a:p>
            <a:r>
              <a:rPr lang="en-GB" sz="1400" dirty="0">
                <a:solidFill>
                  <a:srgbClr val="FF0000"/>
                </a:solidFill>
                <a:latin typeface="Comic Sans MS" pitchFamily="66" charset="0"/>
              </a:rPr>
              <a:t>Approach speed: 4.2ms</a:t>
            </a:r>
            <a:r>
              <a:rPr lang="en-GB" sz="1400" baseline="30000" dirty="0">
                <a:solidFill>
                  <a:srgbClr val="FF0000"/>
                </a:solidFill>
                <a:latin typeface="Comic Sans MS" pitchFamily="66" charset="0"/>
              </a:rPr>
              <a:t>-1</a:t>
            </a:r>
          </a:p>
        </p:txBody>
      </p:sp>
      <p:sp>
        <p:nvSpPr>
          <p:cNvPr id="48" name="TextBox 47"/>
          <p:cNvSpPr txBox="1"/>
          <p:nvPr/>
        </p:nvSpPr>
        <p:spPr>
          <a:xfrm>
            <a:off x="6926726" y="2743200"/>
            <a:ext cx="2098651" cy="307777"/>
          </a:xfrm>
          <a:prstGeom prst="rect">
            <a:avLst/>
          </a:prstGeom>
          <a:noFill/>
        </p:spPr>
        <p:txBody>
          <a:bodyPr wrap="none" rtlCol="0">
            <a:spAutoFit/>
          </a:bodyPr>
          <a:lstStyle/>
          <a:p>
            <a:r>
              <a:rPr lang="en-GB" sz="1400" dirty="0">
                <a:solidFill>
                  <a:srgbClr val="FF0000"/>
                </a:solidFill>
                <a:latin typeface="Comic Sans MS" pitchFamily="66" charset="0"/>
              </a:rPr>
              <a:t>Rebound speed: 2.1ms</a:t>
            </a:r>
            <a:r>
              <a:rPr lang="en-GB" sz="1400" baseline="30000" dirty="0">
                <a:solidFill>
                  <a:srgbClr val="FF0000"/>
                </a:solidFill>
                <a:latin typeface="Comic Sans MS" pitchFamily="66" charset="0"/>
              </a:rPr>
              <a:t>-1</a:t>
            </a:r>
          </a:p>
        </p:txBody>
      </p:sp>
      <p:pic>
        <p:nvPicPr>
          <p:cNvPr id="31" name="Picture 2" descr="C:\Users\User\AppData\Local\Microsoft\Windows\Temporary Internet Files\Content.IE5\AGD05HJH\MC900312526[1].wmf"/>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5562600" y="2036184"/>
            <a:ext cx="192895" cy="195225"/>
          </a:xfrm>
          <a:prstGeom prst="rect">
            <a:avLst/>
          </a:prstGeom>
          <a:noFill/>
          <a:extLst>
            <a:ext uri="{909E8E84-426E-40DD-AFC4-6F175D3DCCD1}">
              <a14:hiddenFill xmlns:a14="http://schemas.microsoft.com/office/drawing/2010/main">
                <a:solidFill>
                  <a:srgbClr val="FFFFFF"/>
                </a:solidFill>
              </a14:hiddenFill>
            </a:ext>
          </a:extLst>
        </p:spPr>
      </p:pic>
      <p:cxnSp>
        <p:nvCxnSpPr>
          <p:cNvPr id="32" name="Straight Connector 31"/>
          <p:cNvCxnSpPr/>
          <p:nvPr/>
        </p:nvCxnSpPr>
        <p:spPr>
          <a:xfrm>
            <a:off x="5472753" y="2079009"/>
            <a:ext cx="1" cy="533400"/>
          </a:xfrm>
          <a:prstGeom prst="line">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8" name="TextBox 37"/>
              <p:cNvSpPr txBox="1"/>
              <p:nvPr/>
            </p:nvSpPr>
            <p:spPr>
              <a:xfrm>
                <a:off x="4648200" y="3962400"/>
                <a:ext cx="1340367"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p>
                        <m:sSupPr>
                          <m:ctrlPr>
                            <a:rPr lang="en-GB" sz="1400" i="1" smtClean="0">
                              <a:latin typeface="Cambria Math" panose="02040503050406030204" pitchFamily="18" charset="0"/>
                            </a:rPr>
                          </m:ctrlPr>
                        </m:sSupPr>
                        <m:e>
                          <m:r>
                            <a:rPr lang="en-GB" sz="1400" b="0" i="1" smtClean="0">
                              <a:latin typeface="Cambria Math"/>
                            </a:rPr>
                            <m:t>𝑣</m:t>
                          </m:r>
                        </m:e>
                        <m:sup>
                          <m:r>
                            <a:rPr lang="en-GB" sz="1400" b="0" i="1" smtClean="0">
                              <a:latin typeface="Cambria Math"/>
                            </a:rPr>
                            <m:t>2</m:t>
                          </m:r>
                        </m:sup>
                      </m:sSup>
                      <m:r>
                        <a:rPr lang="en-GB" sz="1400" b="0" i="1" smtClean="0">
                          <a:latin typeface="Cambria Math"/>
                        </a:rPr>
                        <m:t>=</m:t>
                      </m:r>
                      <m:sSup>
                        <m:sSupPr>
                          <m:ctrlPr>
                            <a:rPr lang="en-GB" sz="1400" i="1" smtClean="0">
                              <a:latin typeface="Cambria Math" panose="02040503050406030204" pitchFamily="18" charset="0"/>
                            </a:rPr>
                          </m:ctrlPr>
                        </m:sSupPr>
                        <m:e>
                          <m:r>
                            <a:rPr lang="en-GB" sz="1400" b="0" i="1" smtClean="0">
                              <a:latin typeface="Cambria Math"/>
                            </a:rPr>
                            <m:t>𝑢</m:t>
                          </m:r>
                        </m:e>
                        <m:sup>
                          <m:r>
                            <a:rPr lang="en-GB" sz="1400" b="0" i="1" smtClean="0">
                              <a:latin typeface="Cambria Math"/>
                            </a:rPr>
                            <m:t>2</m:t>
                          </m:r>
                        </m:sup>
                      </m:sSup>
                      <m:r>
                        <a:rPr lang="en-GB" sz="1400" b="0" i="1" smtClean="0">
                          <a:latin typeface="Cambria Math"/>
                        </a:rPr>
                        <m:t>+2</m:t>
                      </m:r>
                      <m:r>
                        <a:rPr lang="en-GB" sz="1400" b="0" i="1" smtClean="0">
                          <a:latin typeface="Cambria Math"/>
                        </a:rPr>
                        <m:t>𝑎𝑠</m:t>
                      </m:r>
                    </m:oMath>
                  </m:oMathPara>
                </a14:m>
                <a:endParaRPr lang="en-GB" sz="1400" dirty="0"/>
              </a:p>
            </p:txBody>
          </p:sp>
        </mc:Choice>
        <mc:Fallback xmlns="">
          <p:sp>
            <p:nvSpPr>
              <p:cNvPr id="38" name="TextBox 37"/>
              <p:cNvSpPr txBox="1">
                <a:spLocks noRot="1" noChangeAspect="1" noMove="1" noResize="1" noEditPoints="1" noAdjustHandles="1" noChangeArrowheads="1" noChangeShapeType="1" noTextEdit="1"/>
              </p:cNvSpPr>
              <p:nvPr/>
            </p:nvSpPr>
            <p:spPr>
              <a:xfrm>
                <a:off x="4648200" y="3962400"/>
                <a:ext cx="1340367" cy="307777"/>
              </a:xfrm>
              <a:prstGeom prst="rect">
                <a:avLst/>
              </a:prstGeom>
              <a:blipFill rotWithShape="1">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9" name="TextBox 38"/>
              <p:cNvSpPr txBox="1"/>
              <p:nvPr/>
            </p:nvSpPr>
            <p:spPr>
              <a:xfrm>
                <a:off x="4495800" y="4419600"/>
                <a:ext cx="2133600"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p>
                        <m:sSupPr>
                          <m:ctrlPr>
                            <a:rPr lang="en-GB" sz="1400" i="1" smtClean="0">
                              <a:latin typeface="Cambria Math" panose="02040503050406030204" pitchFamily="18" charset="0"/>
                            </a:rPr>
                          </m:ctrlPr>
                        </m:sSupPr>
                        <m:e>
                          <m:r>
                            <a:rPr lang="en-GB" sz="1400" b="0" i="1" smtClean="0">
                              <a:latin typeface="Cambria Math"/>
                            </a:rPr>
                            <m:t>(0)</m:t>
                          </m:r>
                        </m:e>
                        <m:sup>
                          <m:r>
                            <a:rPr lang="en-GB" sz="1400" b="0" i="1" smtClean="0">
                              <a:latin typeface="Cambria Math"/>
                            </a:rPr>
                            <m:t>2</m:t>
                          </m:r>
                        </m:sup>
                      </m:sSup>
                      <m:r>
                        <a:rPr lang="en-GB" sz="1400" b="0" i="1" smtClean="0">
                          <a:latin typeface="Cambria Math"/>
                        </a:rPr>
                        <m:t>=</m:t>
                      </m:r>
                      <m:sSup>
                        <m:sSupPr>
                          <m:ctrlPr>
                            <a:rPr lang="en-GB" sz="1400" i="1" smtClean="0">
                              <a:latin typeface="Cambria Math" panose="02040503050406030204" pitchFamily="18" charset="0"/>
                            </a:rPr>
                          </m:ctrlPr>
                        </m:sSupPr>
                        <m:e>
                          <m:r>
                            <a:rPr lang="en-GB" sz="1400" b="0" i="1" smtClean="0">
                              <a:latin typeface="Cambria Math"/>
                            </a:rPr>
                            <m:t>(2.1)</m:t>
                          </m:r>
                        </m:e>
                        <m:sup>
                          <m:r>
                            <a:rPr lang="en-GB" sz="1400" b="0" i="1" smtClean="0">
                              <a:latin typeface="Cambria Math"/>
                            </a:rPr>
                            <m:t>2</m:t>
                          </m:r>
                        </m:sup>
                      </m:sSup>
                      <m:r>
                        <a:rPr lang="en-GB" sz="1400" b="0" i="1" smtClean="0">
                          <a:latin typeface="Cambria Math"/>
                        </a:rPr>
                        <m:t>+2(−9.8)</m:t>
                      </m:r>
                      <m:r>
                        <a:rPr lang="en-GB" sz="1400" b="0" i="1" smtClean="0">
                          <a:latin typeface="Cambria Math"/>
                        </a:rPr>
                        <m:t>𝑠</m:t>
                      </m:r>
                    </m:oMath>
                  </m:oMathPara>
                </a14:m>
                <a:endParaRPr lang="en-GB" sz="1400" dirty="0"/>
              </a:p>
            </p:txBody>
          </p:sp>
        </mc:Choice>
        <mc:Fallback xmlns="">
          <p:sp>
            <p:nvSpPr>
              <p:cNvPr id="39" name="TextBox 38"/>
              <p:cNvSpPr txBox="1">
                <a:spLocks noRot="1" noChangeAspect="1" noMove="1" noResize="1" noEditPoints="1" noAdjustHandles="1" noChangeArrowheads="1" noChangeShapeType="1" noTextEdit="1"/>
              </p:cNvSpPr>
              <p:nvPr/>
            </p:nvSpPr>
            <p:spPr>
              <a:xfrm>
                <a:off x="4495800" y="4419600"/>
                <a:ext cx="2133600" cy="307777"/>
              </a:xfrm>
              <a:prstGeom prst="rect">
                <a:avLst/>
              </a:prstGeom>
              <a:blipFill rotWithShape="1">
                <a:blip r:embed="rId16"/>
                <a:stretch>
                  <a:fillRect b="-10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0" name="TextBox 39"/>
              <p:cNvSpPr txBox="1"/>
              <p:nvPr/>
            </p:nvSpPr>
            <p:spPr>
              <a:xfrm>
                <a:off x="4724400" y="4876800"/>
                <a:ext cx="1530034"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i="1" smtClean="0">
                          <a:latin typeface="Cambria Math"/>
                        </a:rPr>
                        <m:t>0</m:t>
                      </m:r>
                      <m:r>
                        <a:rPr lang="en-GB" sz="1400" b="0" i="1" smtClean="0">
                          <a:latin typeface="Cambria Math"/>
                        </a:rPr>
                        <m:t>=</m:t>
                      </m:r>
                      <m:r>
                        <a:rPr lang="en-GB" sz="1400" i="1" smtClean="0">
                          <a:latin typeface="Cambria Math"/>
                        </a:rPr>
                        <m:t>4</m:t>
                      </m:r>
                      <m:r>
                        <a:rPr lang="en-GB" sz="1400" b="0" i="1" smtClean="0">
                          <a:latin typeface="Cambria Math"/>
                        </a:rPr>
                        <m:t>.41−19.6</m:t>
                      </m:r>
                      <m:r>
                        <a:rPr lang="en-GB" sz="1400" b="0" i="1" smtClean="0">
                          <a:latin typeface="Cambria Math"/>
                        </a:rPr>
                        <m:t>𝑠</m:t>
                      </m:r>
                    </m:oMath>
                  </m:oMathPara>
                </a14:m>
                <a:endParaRPr lang="en-GB" sz="1400" dirty="0"/>
              </a:p>
            </p:txBody>
          </p:sp>
        </mc:Choice>
        <mc:Fallback xmlns="">
          <p:sp>
            <p:nvSpPr>
              <p:cNvPr id="40" name="TextBox 39"/>
              <p:cNvSpPr txBox="1">
                <a:spLocks noRot="1" noChangeAspect="1" noMove="1" noResize="1" noEditPoints="1" noAdjustHandles="1" noChangeArrowheads="1" noChangeShapeType="1" noTextEdit="1"/>
              </p:cNvSpPr>
              <p:nvPr/>
            </p:nvSpPr>
            <p:spPr>
              <a:xfrm>
                <a:off x="4724400" y="4876800"/>
                <a:ext cx="1530034" cy="307777"/>
              </a:xfrm>
              <a:prstGeom prst="rect">
                <a:avLst/>
              </a:prstGeom>
              <a:blipFill rotWithShape="1">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9" name="TextBox 48"/>
              <p:cNvSpPr txBox="1"/>
              <p:nvPr/>
            </p:nvSpPr>
            <p:spPr>
              <a:xfrm>
                <a:off x="4343400" y="5334000"/>
                <a:ext cx="1371600"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19.6</m:t>
                      </m:r>
                      <m:r>
                        <a:rPr lang="en-GB" sz="1400" b="0" i="1" smtClean="0">
                          <a:latin typeface="Cambria Math"/>
                        </a:rPr>
                        <m:t>𝑠</m:t>
                      </m:r>
                      <m:r>
                        <a:rPr lang="en-GB" sz="1400" b="0" i="1" smtClean="0">
                          <a:latin typeface="Cambria Math"/>
                        </a:rPr>
                        <m:t>=4.41</m:t>
                      </m:r>
                    </m:oMath>
                  </m:oMathPara>
                </a14:m>
                <a:endParaRPr lang="en-GB" sz="1400" dirty="0"/>
              </a:p>
            </p:txBody>
          </p:sp>
        </mc:Choice>
        <mc:Fallback xmlns="">
          <p:sp>
            <p:nvSpPr>
              <p:cNvPr id="49" name="TextBox 48"/>
              <p:cNvSpPr txBox="1">
                <a:spLocks noRot="1" noChangeAspect="1" noMove="1" noResize="1" noEditPoints="1" noAdjustHandles="1" noChangeArrowheads="1" noChangeShapeType="1" noTextEdit="1"/>
              </p:cNvSpPr>
              <p:nvPr/>
            </p:nvSpPr>
            <p:spPr>
              <a:xfrm>
                <a:off x="4343400" y="5334000"/>
                <a:ext cx="1371600" cy="307777"/>
              </a:xfrm>
              <a:prstGeom prst="rect">
                <a:avLst/>
              </a:prstGeom>
              <a:blipFill rotWithShape="1">
                <a:blip r:embed="rId1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0" name="TextBox 49"/>
              <p:cNvSpPr txBox="1"/>
              <p:nvPr/>
            </p:nvSpPr>
            <p:spPr>
              <a:xfrm>
                <a:off x="4724400" y="5791201"/>
                <a:ext cx="1219200" cy="30480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𝑠</m:t>
                      </m:r>
                      <m:r>
                        <a:rPr lang="en-GB" sz="1400" b="0" i="1" smtClean="0">
                          <a:latin typeface="Cambria Math"/>
                        </a:rPr>
                        <m:t>=0.225</m:t>
                      </m:r>
                      <m:r>
                        <a:rPr lang="en-GB" sz="1400" b="0" i="1" smtClean="0">
                          <a:latin typeface="Cambria Math"/>
                        </a:rPr>
                        <m:t>𝑚</m:t>
                      </m:r>
                    </m:oMath>
                  </m:oMathPara>
                </a14:m>
                <a:endParaRPr lang="en-GB" sz="1400" dirty="0"/>
              </a:p>
            </p:txBody>
          </p:sp>
        </mc:Choice>
        <mc:Fallback xmlns="">
          <p:sp>
            <p:nvSpPr>
              <p:cNvPr id="50" name="TextBox 49"/>
              <p:cNvSpPr txBox="1">
                <a:spLocks noRot="1" noChangeAspect="1" noMove="1" noResize="1" noEditPoints="1" noAdjustHandles="1" noChangeArrowheads="1" noChangeShapeType="1" noTextEdit="1"/>
              </p:cNvSpPr>
              <p:nvPr/>
            </p:nvSpPr>
            <p:spPr>
              <a:xfrm>
                <a:off x="4724400" y="5791201"/>
                <a:ext cx="1219200" cy="304800"/>
              </a:xfrm>
              <a:prstGeom prst="rect">
                <a:avLst/>
              </a:prstGeom>
              <a:blipFill rotWithShape="1">
                <a:blip r:embed="rId19"/>
                <a:stretch>
                  <a:fillRect/>
                </a:stretch>
              </a:blipFill>
            </p:spPr>
            <p:txBody>
              <a:bodyPr/>
              <a:lstStyle/>
              <a:p>
                <a:r>
                  <a:rPr lang="en-GB">
                    <a:noFill/>
                  </a:rPr>
                  <a:t> </a:t>
                </a:r>
              </a:p>
            </p:txBody>
          </p:sp>
        </mc:Fallback>
      </mc:AlternateContent>
      <p:sp>
        <p:nvSpPr>
          <p:cNvPr id="51" name="Arc 50"/>
          <p:cNvSpPr/>
          <p:nvPr/>
        </p:nvSpPr>
        <p:spPr>
          <a:xfrm>
            <a:off x="6400800" y="41148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2" name="TextBox 51"/>
          <p:cNvSpPr txBox="1"/>
          <p:nvPr/>
        </p:nvSpPr>
        <p:spPr>
          <a:xfrm>
            <a:off x="6781800" y="4191000"/>
            <a:ext cx="14478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baseline="-25000" dirty="0">
              <a:solidFill>
                <a:srgbClr val="FF0000"/>
              </a:solidFill>
              <a:latin typeface="Comic Sans MS" pitchFamily="66" charset="0"/>
            </a:endParaRPr>
          </a:p>
        </p:txBody>
      </p:sp>
      <p:sp>
        <p:nvSpPr>
          <p:cNvPr id="53" name="Arc 52"/>
          <p:cNvSpPr/>
          <p:nvPr/>
        </p:nvSpPr>
        <p:spPr>
          <a:xfrm>
            <a:off x="6400800" y="45720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4" name="Arc 53"/>
          <p:cNvSpPr/>
          <p:nvPr/>
        </p:nvSpPr>
        <p:spPr>
          <a:xfrm>
            <a:off x="6019800" y="50292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5" name="Arc 54"/>
          <p:cNvSpPr/>
          <p:nvPr/>
        </p:nvSpPr>
        <p:spPr>
          <a:xfrm>
            <a:off x="6019800" y="54864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6" name="TextBox 55"/>
          <p:cNvSpPr txBox="1"/>
          <p:nvPr/>
        </p:nvSpPr>
        <p:spPr>
          <a:xfrm>
            <a:off x="6781800" y="4648200"/>
            <a:ext cx="1600200" cy="307777"/>
          </a:xfrm>
          <a:prstGeom prst="rect">
            <a:avLst/>
          </a:prstGeom>
          <a:noFill/>
        </p:spPr>
        <p:txBody>
          <a:bodyPr wrap="square" rtlCol="0">
            <a:spAutoFit/>
          </a:bodyPr>
          <a:lstStyle/>
          <a:p>
            <a:pPr algn="ctr"/>
            <a:r>
              <a:rPr lang="en-GB" sz="1400" dirty="0">
                <a:solidFill>
                  <a:srgbClr val="FF0000"/>
                </a:solidFill>
                <a:latin typeface="Comic Sans MS" pitchFamily="66" charset="0"/>
              </a:rPr>
              <a:t>Work out terms</a:t>
            </a:r>
            <a:endParaRPr lang="en-GB" sz="1400" b="1" baseline="-25000" dirty="0">
              <a:solidFill>
                <a:srgbClr val="FF0000"/>
              </a:solidFill>
              <a:latin typeface="Comic Sans MS" pitchFamily="66" charset="0"/>
            </a:endParaRPr>
          </a:p>
        </p:txBody>
      </p:sp>
      <p:sp>
        <p:nvSpPr>
          <p:cNvPr id="57" name="TextBox 56"/>
          <p:cNvSpPr txBox="1"/>
          <p:nvPr/>
        </p:nvSpPr>
        <p:spPr>
          <a:xfrm>
            <a:off x="6324600" y="5105400"/>
            <a:ext cx="1295400" cy="307777"/>
          </a:xfrm>
          <a:prstGeom prst="rect">
            <a:avLst/>
          </a:prstGeom>
          <a:noFill/>
        </p:spPr>
        <p:txBody>
          <a:bodyPr wrap="square" rtlCol="0">
            <a:spAutoFit/>
          </a:bodyPr>
          <a:lstStyle/>
          <a:p>
            <a:pPr algn="ctr"/>
            <a:r>
              <a:rPr lang="en-GB" sz="1400" dirty="0">
                <a:solidFill>
                  <a:srgbClr val="FF0000"/>
                </a:solidFill>
                <a:latin typeface="Comic Sans MS" pitchFamily="66" charset="0"/>
              </a:rPr>
              <a:t>Add 19.6s</a:t>
            </a:r>
            <a:endParaRPr lang="en-GB" sz="1400" b="1" baseline="-25000" dirty="0">
              <a:solidFill>
                <a:srgbClr val="FF0000"/>
              </a:solidFill>
              <a:latin typeface="Comic Sans MS" pitchFamily="66" charset="0"/>
            </a:endParaRPr>
          </a:p>
        </p:txBody>
      </p:sp>
      <p:sp>
        <p:nvSpPr>
          <p:cNvPr id="58" name="TextBox 57"/>
          <p:cNvSpPr txBox="1"/>
          <p:nvPr/>
        </p:nvSpPr>
        <p:spPr>
          <a:xfrm>
            <a:off x="6400800" y="5562600"/>
            <a:ext cx="1447800" cy="307777"/>
          </a:xfrm>
          <a:prstGeom prst="rect">
            <a:avLst/>
          </a:prstGeom>
          <a:noFill/>
        </p:spPr>
        <p:txBody>
          <a:bodyPr wrap="square" rtlCol="0">
            <a:spAutoFit/>
          </a:bodyPr>
          <a:lstStyle/>
          <a:p>
            <a:pPr algn="ctr"/>
            <a:r>
              <a:rPr lang="en-GB" sz="1400" dirty="0">
                <a:solidFill>
                  <a:srgbClr val="FF0000"/>
                </a:solidFill>
                <a:latin typeface="Comic Sans MS" pitchFamily="66" charset="0"/>
              </a:rPr>
              <a:t>Divide by 19.6</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59" name="TextBox 58"/>
              <p:cNvSpPr txBox="1"/>
              <p:nvPr/>
            </p:nvSpPr>
            <p:spPr>
              <a:xfrm>
                <a:off x="1558834" y="4604657"/>
                <a:ext cx="914400" cy="30480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22.5</m:t>
                      </m:r>
                      <m:r>
                        <a:rPr lang="en-GB" sz="1400" b="0" i="1" smtClean="0">
                          <a:solidFill>
                            <a:srgbClr val="FF0000"/>
                          </a:solidFill>
                          <a:latin typeface="Cambria Math"/>
                        </a:rPr>
                        <m:t>𝑐𝑚</m:t>
                      </m:r>
                    </m:oMath>
                  </m:oMathPara>
                </a14:m>
                <a:endParaRPr lang="en-GB" sz="1400" dirty="0">
                  <a:solidFill>
                    <a:srgbClr val="FF0000"/>
                  </a:solidFill>
                </a:endParaRPr>
              </a:p>
            </p:txBody>
          </p:sp>
        </mc:Choice>
        <mc:Fallback xmlns="">
          <p:sp>
            <p:nvSpPr>
              <p:cNvPr id="59" name="TextBox 58"/>
              <p:cNvSpPr txBox="1">
                <a:spLocks noRot="1" noChangeAspect="1" noMove="1" noResize="1" noEditPoints="1" noAdjustHandles="1" noChangeArrowheads="1" noChangeShapeType="1" noTextEdit="1"/>
              </p:cNvSpPr>
              <p:nvPr/>
            </p:nvSpPr>
            <p:spPr>
              <a:xfrm>
                <a:off x="1558834" y="4604657"/>
                <a:ext cx="914400" cy="304800"/>
              </a:xfrm>
              <a:prstGeom prst="rect">
                <a:avLst/>
              </a:prstGeom>
              <a:blipFill>
                <a:blip r:embed="rId20"/>
                <a:stretch>
                  <a:fillRect/>
                </a:stretch>
              </a:blipFill>
            </p:spPr>
            <p:txBody>
              <a:bodyPr/>
              <a:lstStyle/>
              <a:p>
                <a:r>
                  <a:rPr lang="en-GB">
                    <a:noFill/>
                  </a:rPr>
                  <a:t> </a:t>
                </a:r>
              </a:p>
            </p:txBody>
          </p:sp>
        </mc:Fallback>
      </mc:AlternateContent>
      <p:sp>
        <p:nvSpPr>
          <p:cNvPr id="60" name="TextBox 59"/>
          <p:cNvSpPr txBox="1"/>
          <p:nvPr/>
        </p:nvSpPr>
        <p:spPr>
          <a:xfrm>
            <a:off x="5244153" y="2231409"/>
            <a:ext cx="279244" cy="307777"/>
          </a:xfrm>
          <a:prstGeom prst="rect">
            <a:avLst/>
          </a:prstGeom>
          <a:noFill/>
        </p:spPr>
        <p:txBody>
          <a:bodyPr wrap="none" rtlCol="0">
            <a:spAutoFit/>
          </a:bodyPr>
          <a:lstStyle/>
          <a:p>
            <a:r>
              <a:rPr lang="en-GB" sz="1400" dirty="0">
                <a:latin typeface="Comic Sans MS" pitchFamily="66" charset="0"/>
              </a:rPr>
              <a:t>?</a:t>
            </a:r>
          </a:p>
        </p:txBody>
      </p:sp>
      <p:cxnSp>
        <p:nvCxnSpPr>
          <p:cNvPr id="41" name="Straight Connector 40"/>
          <p:cNvCxnSpPr/>
          <p:nvPr/>
        </p:nvCxnSpPr>
        <p:spPr>
          <a:xfrm>
            <a:off x="4648200" y="2631743"/>
            <a:ext cx="2286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3" name="TextBox 42"/>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43" name="TextBox 42"/>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2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4" name="TextBox 43"/>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44" name="TextBox 43"/>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2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5" name="TextBox 44"/>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45" name="TextBox 44"/>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2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6" name="TextBox 45"/>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46" name="TextBox 45"/>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2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7" name="TextBox 46"/>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47" name="TextBox 46"/>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25"/>
                <a:stretch>
                  <a:fillRect b="-3846"/>
                </a:stretch>
              </a:blipFill>
            </p:spPr>
            <p:txBody>
              <a:bodyPr/>
              <a:lstStyle/>
              <a:p>
                <a:r>
                  <a:rPr lang="en-GB">
                    <a:noFill/>
                  </a:rPr>
                  <a:t> </a:t>
                </a:r>
              </a:p>
            </p:txBody>
          </p:sp>
        </mc:Fallback>
      </mc:AlternateContent>
      <p:sp>
        <p:nvSpPr>
          <p:cNvPr id="61" name="TextBox 60"/>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26"/>
              </a:rPr>
              <a:t>Applet for collision demonstrations</a:t>
            </a:r>
            <a:endParaRPr lang="en-GB" sz="1400" dirty="0">
              <a:latin typeface="Comic Sans MS" pitchFamily="66" charset="0"/>
            </a:endParaRPr>
          </a:p>
        </p:txBody>
      </p:sp>
      <p:sp>
        <p:nvSpPr>
          <p:cNvPr id="62"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2603161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1">
                                            <p:txEl>
                                              <p:pRg st="2" end="2"/>
                                            </p:txEl>
                                          </p:spTgt>
                                        </p:tgtEl>
                                        <p:attrNameLst>
                                          <p:attrName>style.visibility</p:attrName>
                                        </p:attrNameLst>
                                      </p:cBhvr>
                                      <p:to>
                                        <p:strVal val="visible"/>
                                      </p:to>
                                    </p:set>
                                    <p:animEffect transition="in" filter="blinds(horizontal)">
                                      <p:cBhvr>
                                        <p:cTn id="7" dur="500"/>
                                        <p:tgtEl>
                                          <p:spTgt spid="21">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0"/>
                                        </p:tgtEl>
                                        <p:attrNameLst>
                                          <p:attrName>style.visibility</p:attrName>
                                        </p:attrNameLst>
                                      </p:cBhvr>
                                      <p:to>
                                        <p:strVal val="visible"/>
                                      </p:to>
                                    </p:set>
                                    <p:animEffect transition="in" filter="blinds(horizontal)">
                                      <p:cBhvr>
                                        <p:cTn id="12" dur="500"/>
                                        <p:tgtEl>
                                          <p:spTgt spid="60"/>
                                        </p:tgtEl>
                                      </p:cBhvr>
                                    </p:animEffect>
                                  </p:childTnLst>
                                </p:cTn>
                              </p:par>
                              <p:par>
                                <p:cTn id="13" presetID="3" presetClass="entr" presetSubtype="10" fill="hold" nodeType="withEffect">
                                  <p:stCondLst>
                                    <p:cond delay="0"/>
                                  </p:stCondLst>
                                  <p:childTnLst>
                                    <p:set>
                                      <p:cBhvr>
                                        <p:cTn id="14" dur="1" fill="hold">
                                          <p:stCondLst>
                                            <p:cond delay="0"/>
                                          </p:stCondLst>
                                        </p:cTn>
                                        <p:tgtEl>
                                          <p:spTgt spid="32"/>
                                        </p:tgtEl>
                                        <p:attrNameLst>
                                          <p:attrName>style.visibility</p:attrName>
                                        </p:attrNameLst>
                                      </p:cBhvr>
                                      <p:to>
                                        <p:strVal val="visible"/>
                                      </p:to>
                                    </p:set>
                                    <p:animEffect transition="in" filter="blinds(horizontal)">
                                      <p:cBhvr>
                                        <p:cTn id="15" dur="500"/>
                                        <p:tgtEl>
                                          <p:spTgt spid="32"/>
                                        </p:tgtEl>
                                      </p:cBhvr>
                                    </p:animEffect>
                                  </p:childTnLst>
                                </p:cTn>
                              </p:par>
                              <p:par>
                                <p:cTn id="16" presetID="3" presetClass="entr" presetSubtype="10" fill="hold" nodeType="withEffect">
                                  <p:stCondLst>
                                    <p:cond delay="0"/>
                                  </p:stCondLst>
                                  <p:childTnLst>
                                    <p:set>
                                      <p:cBhvr>
                                        <p:cTn id="17" dur="1" fill="hold">
                                          <p:stCondLst>
                                            <p:cond delay="0"/>
                                          </p:stCondLst>
                                        </p:cTn>
                                        <p:tgtEl>
                                          <p:spTgt spid="31"/>
                                        </p:tgtEl>
                                        <p:attrNameLst>
                                          <p:attrName>style.visibility</p:attrName>
                                        </p:attrNameLst>
                                      </p:cBhvr>
                                      <p:to>
                                        <p:strVal val="visible"/>
                                      </p:to>
                                    </p:set>
                                    <p:animEffect transition="in" filter="blinds(horizontal)">
                                      <p:cBhvr>
                                        <p:cTn id="18" dur="500"/>
                                        <p:tgtEl>
                                          <p:spTgt spid="31"/>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24"/>
                                        </p:tgtEl>
                                        <p:attrNameLst>
                                          <p:attrName>style.visibility</p:attrName>
                                        </p:attrNameLst>
                                      </p:cBhvr>
                                      <p:to>
                                        <p:strVal val="visible"/>
                                      </p:to>
                                    </p:set>
                                    <p:animEffect transition="in" filter="blinds(horizontal)">
                                      <p:cBhvr>
                                        <p:cTn id="23" dur="500"/>
                                        <p:tgtEl>
                                          <p:spTgt spid="24"/>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26"/>
                                        </p:tgtEl>
                                        <p:attrNameLst>
                                          <p:attrName>style.visibility</p:attrName>
                                        </p:attrNameLst>
                                      </p:cBhvr>
                                      <p:to>
                                        <p:strVal val="visible"/>
                                      </p:to>
                                    </p:set>
                                    <p:animEffect transition="in" filter="blinds(horizontal)">
                                      <p:cBhvr>
                                        <p:cTn id="28" dur="500"/>
                                        <p:tgtEl>
                                          <p:spTgt spid="26"/>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27"/>
                                        </p:tgtEl>
                                        <p:attrNameLst>
                                          <p:attrName>style.visibility</p:attrName>
                                        </p:attrNameLst>
                                      </p:cBhvr>
                                      <p:to>
                                        <p:strVal val="visible"/>
                                      </p:to>
                                    </p:set>
                                    <p:animEffect transition="in" filter="blinds(horizontal)">
                                      <p:cBhvr>
                                        <p:cTn id="33" dur="500"/>
                                        <p:tgtEl>
                                          <p:spTgt spid="27"/>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28"/>
                                        </p:tgtEl>
                                        <p:attrNameLst>
                                          <p:attrName>style.visibility</p:attrName>
                                        </p:attrNameLst>
                                      </p:cBhvr>
                                      <p:to>
                                        <p:strVal val="visible"/>
                                      </p:to>
                                    </p:set>
                                    <p:animEffect transition="in" filter="blinds(horizontal)">
                                      <p:cBhvr>
                                        <p:cTn id="38" dur="500"/>
                                        <p:tgtEl>
                                          <p:spTgt spid="28"/>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29"/>
                                        </p:tgtEl>
                                        <p:attrNameLst>
                                          <p:attrName>style.visibility</p:attrName>
                                        </p:attrNameLst>
                                      </p:cBhvr>
                                      <p:to>
                                        <p:strVal val="visible"/>
                                      </p:to>
                                    </p:set>
                                    <p:animEffect transition="in" filter="blinds(horizontal)">
                                      <p:cBhvr>
                                        <p:cTn id="43" dur="500"/>
                                        <p:tgtEl>
                                          <p:spTgt spid="29"/>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38"/>
                                        </p:tgtEl>
                                        <p:attrNameLst>
                                          <p:attrName>style.visibility</p:attrName>
                                        </p:attrNameLst>
                                      </p:cBhvr>
                                      <p:to>
                                        <p:strVal val="visible"/>
                                      </p:to>
                                    </p:set>
                                    <p:animEffect transition="in" filter="blinds(horizontal)">
                                      <p:cBhvr>
                                        <p:cTn id="48" dur="500"/>
                                        <p:tgtEl>
                                          <p:spTgt spid="38"/>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51"/>
                                        </p:tgtEl>
                                        <p:attrNameLst>
                                          <p:attrName>style.visibility</p:attrName>
                                        </p:attrNameLst>
                                      </p:cBhvr>
                                      <p:to>
                                        <p:strVal val="visible"/>
                                      </p:to>
                                    </p:set>
                                    <p:animEffect transition="in" filter="blinds(horizontal)">
                                      <p:cBhvr>
                                        <p:cTn id="53" dur="500"/>
                                        <p:tgtEl>
                                          <p:spTgt spid="51"/>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52"/>
                                        </p:tgtEl>
                                        <p:attrNameLst>
                                          <p:attrName>style.visibility</p:attrName>
                                        </p:attrNameLst>
                                      </p:cBhvr>
                                      <p:to>
                                        <p:strVal val="visible"/>
                                      </p:to>
                                    </p:set>
                                    <p:animEffect transition="in" filter="blinds(horizontal)">
                                      <p:cBhvr>
                                        <p:cTn id="58" dur="500"/>
                                        <p:tgtEl>
                                          <p:spTgt spid="52"/>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39"/>
                                        </p:tgtEl>
                                        <p:attrNameLst>
                                          <p:attrName>style.visibility</p:attrName>
                                        </p:attrNameLst>
                                      </p:cBhvr>
                                      <p:to>
                                        <p:strVal val="visible"/>
                                      </p:to>
                                    </p:set>
                                    <p:animEffect transition="in" filter="blinds(horizontal)">
                                      <p:cBhvr>
                                        <p:cTn id="63" dur="500"/>
                                        <p:tgtEl>
                                          <p:spTgt spid="39"/>
                                        </p:tgtEl>
                                      </p:cBhvr>
                                    </p:animEffect>
                                  </p:childTnLst>
                                </p:cTn>
                              </p:par>
                            </p:childTnLst>
                          </p:cTn>
                        </p:par>
                      </p:childTnLst>
                    </p:cTn>
                  </p:par>
                  <p:par>
                    <p:cTn id="64" fill="hold">
                      <p:stCondLst>
                        <p:cond delay="indefinite"/>
                      </p:stCondLst>
                      <p:childTnLst>
                        <p:par>
                          <p:cTn id="65" fill="hold">
                            <p:stCondLst>
                              <p:cond delay="0"/>
                            </p:stCondLst>
                            <p:childTnLst>
                              <p:par>
                                <p:cTn id="66" presetID="3" presetClass="entr" presetSubtype="10" fill="hold" grpId="0" nodeType="clickEffect">
                                  <p:stCondLst>
                                    <p:cond delay="0"/>
                                  </p:stCondLst>
                                  <p:childTnLst>
                                    <p:set>
                                      <p:cBhvr>
                                        <p:cTn id="67" dur="1" fill="hold">
                                          <p:stCondLst>
                                            <p:cond delay="0"/>
                                          </p:stCondLst>
                                        </p:cTn>
                                        <p:tgtEl>
                                          <p:spTgt spid="53"/>
                                        </p:tgtEl>
                                        <p:attrNameLst>
                                          <p:attrName>style.visibility</p:attrName>
                                        </p:attrNameLst>
                                      </p:cBhvr>
                                      <p:to>
                                        <p:strVal val="visible"/>
                                      </p:to>
                                    </p:set>
                                    <p:animEffect transition="in" filter="blinds(horizontal)">
                                      <p:cBhvr>
                                        <p:cTn id="68" dur="500"/>
                                        <p:tgtEl>
                                          <p:spTgt spid="53"/>
                                        </p:tgtEl>
                                      </p:cBhvr>
                                    </p:animEffect>
                                  </p:childTnLst>
                                </p:cTn>
                              </p:par>
                            </p:childTnLst>
                          </p:cTn>
                        </p:par>
                      </p:childTnLst>
                    </p:cTn>
                  </p:par>
                  <p:par>
                    <p:cTn id="69" fill="hold">
                      <p:stCondLst>
                        <p:cond delay="indefinite"/>
                      </p:stCondLst>
                      <p:childTnLst>
                        <p:par>
                          <p:cTn id="70" fill="hold">
                            <p:stCondLst>
                              <p:cond delay="0"/>
                            </p:stCondLst>
                            <p:childTnLst>
                              <p:par>
                                <p:cTn id="71" presetID="3" presetClass="entr" presetSubtype="10" fill="hold" grpId="0" nodeType="clickEffect">
                                  <p:stCondLst>
                                    <p:cond delay="0"/>
                                  </p:stCondLst>
                                  <p:childTnLst>
                                    <p:set>
                                      <p:cBhvr>
                                        <p:cTn id="72" dur="1" fill="hold">
                                          <p:stCondLst>
                                            <p:cond delay="0"/>
                                          </p:stCondLst>
                                        </p:cTn>
                                        <p:tgtEl>
                                          <p:spTgt spid="56"/>
                                        </p:tgtEl>
                                        <p:attrNameLst>
                                          <p:attrName>style.visibility</p:attrName>
                                        </p:attrNameLst>
                                      </p:cBhvr>
                                      <p:to>
                                        <p:strVal val="visible"/>
                                      </p:to>
                                    </p:set>
                                    <p:animEffect transition="in" filter="blinds(horizontal)">
                                      <p:cBhvr>
                                        <p:cTn id="73" dur="500"/>
                                        <p:tgtEl>
                                          <p:spTgt spid="56"/>
                                        </p:tgtEl>
                                      </p:cBhvr>
                                    </p:animEffect>
                                  </p:childTnLst>
                                </p:cTn>
                              </p:par>
                            </p:childTnLst>
                          </p:cTn>
                        </p:par>
                      </p:childTnLst>
                    </p:cTn>
                  </p:par>
                  <p:par>
                    <p:cTn id="74" fill="hold">
                      <p:stCondLst>
                        <p:cond delay="indefinite"/>
                      </p:stCondLst>
                      <p:childTnLst>
                        <p:par>
                          <p:cTn id="75" fill="hold">
                            <p:stCondLst>
                              <p:cond delay="0"/>
                            </p:stCondLst>
                            <p:childTnLst>
                              <p:par>
                                <p:cTn id="76" presetID="3" presetClass="entr" presetSubtype="10" fill="hold" grpId="0" nodeType="clickEffect">
                                  <p:stCondLst>
                                    <p:cond delay="0"/>
                                  </p:stCondLst>
                                  <p:childTnLst>
                                    <p:set>
                                      <p:cBhvr>
                                        <p:cTn id="77" dur="1" fill="hold">
                                          <p:stCondLst>
                                            <p:cond delay="0"/>
                                          </p:stCondLst>
                                        </p:cTn>
                                        <p:tgtEl>
                                          <p:spTgt spid="40"/>
                                        </p:tgtEl>
                                        <p:attrNameLst>
                                          <p:attrName>style.visibility</p:attrName>
                                        </p:attrNameLst>
                                      </p:cBhvr>
                                      <p:to>
                                        <p:strVal val="visible"/>
                                      </p:to>
                                    </p:set>
                                    <p:animEffect transition="in" filter="blinds(horizontal)">
                                      <p:cBhvr>
                                        <p:cTn id="78" dur="500"/>
                                        <p:tgtEl>
                                          <p:spTgt spid="40"/>
                                        </p:tgtEl>
                                      </p:cBhvr>
                                    </p:animEffect>
                                  </p:childTnLst>
                                </p:cTn>
                              </p:par>
                            </p:childTnLst>
                          </p:cTn>
                        </p:par>
                      </p:childTnLst>
                    </p:cTn>
                  </p:par>
                  <p:par>
                    <p:cTn id="79" fill="hold">
                      <p:stCondLst>
                        <p:cond delay="indefinite"/>
                      </p:stCondLst>
                      <p:childTnLst>
                        <p:par>
                          <p:cTn id="80" fill="hold">
                            <p:stCondLst>
                              <p:cond delay="0"/>
                            </p:stCondLst>
                            <p:childTnLst>
                              <p:par>
                                <p:cTn id="81" presetID="3" presetClass="entr" presetSubtype="10" fill="hold" grpId="0" nodeType="clickEffect">
                                  <p:stCondLst>
                                    <p:cond delay="0"/>
                                  </p:stCondLst>
                                  <p:childTnLst>
                                    <p:set>
                                      <p:cBhvr>
                                        <p:cTn id="82" dur="1" fill="hold">
                                          <p:stCondLst>
                                            <p:cond delay="0"/>
                                          </p:stCondLst>
                                        </p:cTn>
                                        <p:tgtEl>
                                          <p:spTgt spid="54"/>
                                        </p:tgtEl>
                                        <p:attrNameLst>
                                          <p:attrName>style.visibility</p:attrName>
                                        </p:attrNameLst>
                                      </p:cBhvr>
                                      <p:to>
                                        <p:strVal val="visible"/>
                                      </p:to>
                                    </p:set>
                                    <p:animEffect transition="in" filter="blinds(horizontal)">
                                      <p:cBhvr>
                                        <p:cTn id="83" dur="500"/>
                                        <p:tgtEl>
                                          <p:spTgt spid="54"/>
                                        </p:tgtEl>
                                      </p:cBhvr>
                                    </p:animEffect>
                                  </p:childTnLst>
                                </p:cTn>
                              </p:par>
                            </p:childTnLst>
                          </p:cTn>
                        </p:par>
                      </p:childTnLst>
                    </p:cTn>
                  </p:par>
                  <p:par>
                    <p:cTn id="84" fill="hold">
                      <p:stCondLst>
                        <p:cond delay="indefinite"/>
                      </p:stCondLst>
                      <p:childTnLst>
                        <p:par>
                          <p:cTn id="85" fill="hold">
                            <p:stCondLst>
                              <p:cond delay="0"/>
                            </p:stCondLst>
                            <p:childTnLst>
                              <p:par>
                                <p:cTn id="86" presetID="3" presetClass="entr" presetSubtype="10" fill="hold" grpId="0" nodeType="clickEffect">
                                  <p:stCondLst>
                                    <p:cond delay="0"/>
                                  </p:stCondLst>
                                  <p:childTnLst>
                                    <p:set>
                                      <p:cBhvr>
                                        <p:cTn id="87" dur="1" fill="hold">
                                          <p:stCondLst>
                                            <p:cond delay="0"/>
                                          </p:stCondLst>
                                        </p:cTn>
                                        <p:tgtEl>
                                          <p:spTgt spid="57"/>
                                        </p:tgtEl>
                                        <p:attrNameLst>
                                          <p:attrName>style.visibility</p:attrName>
                                        </p:attrNameLst>
                                      </p:cBhvr>
                                      <p:to>
                                        <p:strVal val="visible"/>
                                      </p:to>
                                    </p:set>
                                    <p:animEffect transition="in" filter="blinds(horizontal)">
                                      <p:cBhvr>
                                        <p:cTn id="88" dur="500"/>
                                        <p:tgtEl>
                                          <p:spTgt spid="57"/>
                                        </p:tgtEl>
                                      </p:cBhvr>
                                    </p:animEffect>
                                  </p:childTnLst>
                                </p:cTn>
                              </p:par>
                            </p:childTnLst>
                          </p:cTn>
                        </p:par>
                      </p:childTnLst>
                    </p:cTn>
                  </p:par>
                  <p:par>
                    <p:cTn id="89" fill="hold">
                      <p:stCondLst>
                        <p:cond delay="indefinite"/>
                      </p:stCondLst>
                      <p:childTnLst>
                        <p:par>
                          <p:cTn id="90" fill="hold">
                            <p:stCondLst>
                              <p:cond delay="0"/>
                            </p:stCondLst>
                            <p:childTnLst>
                              <p:par>
                                <p:cTn id="91" presetID="3" presetClass="entr" presetSubtype="10" fill="hold" grpId="0" nodeType="clickEffect">
                                  <p:stCondLst>
                                    <p:cond delay="0"/>
                                  </p:stCondLst>
                                  <p:childTnLst>
                                    <p:set>
                                      <p:cBhvr>
                                        <p:cTn id="92" dur="1" fill="hold">
                                          <p:stCondLst>
                                            <p:cond delay="0"/>
                                          </p:stCondLst>
                                        </p:cTn>
                                        <p:tgtEl>
                                          <p:spTgt spid="49"/>
                                        </p:tgtEl>
                                        <p:attrNameLst>
                                          <p:attrName>style.visibility</p:attrName>
                                        </p:attrNameLst>
                                      </p:cBhvr>
                                      <p:to>
                                        <p:strVal val="visible"/>
                                      </p:to>
                                    </p:set>
                                    <p:animEffect transition="in" filter="blinds(horizontal)">
                                      <p:cBhvr>
                                        <p:cTn id="93" dur="500"/>
                                        <p:tgtEl>
                                          <p:spTgt spid="49"/>
                                        </p:tgtEl>
                                      </p:cBhvr>
                                    </p:animEffect>
                                  </p:childTnLst>
                                </p:cTn>
                              </p:par>
                            </p:childTnLst>
                          </p:cTn>
                        </p:par>
                      </p:childTnLst>
                    </p:cTn>
                  </p:par>
                  <p:par>
                    <p:cTn id="94" fill="hold">
                      <p:stCondLst>
                        <p:cond delay="indefinite"/>
                      </p:stCondLst>
                      <p:childTnLst>
                        <p:par>
                          <p:cTn id="95" fill="hold">
                            <p:stCondLst>
                              <p:cond delay="0"/>
                            </p:stCondLst>
                            <p:childTnLst>
                              <p:par>
                                <p:cTn id="96" presetID="3" presetClass="entr" presetSubtype="10" fill="hold" grpId="0" nodeType="clickEffect">
                                  <p:stCondLst>
                                    <p:cond delay="0"/>
                                  </p:stCondLst>
                                  <p:childTnLst>
                                    <p:set>
                                      <p:cBhvr>
                                        <p:cTn id="97" dur="1" fill="hold">
                                          <p:stCondLst>
                                            <p:cond delay="0"/>
                                          </p:stCondLst>
                                        </p:cTn>
                                        <p:tgtEl>
                                          <p:spTgt spid="55"/>
                                        </p:tgtEl>
                                        <p:attrNameLst>
                                          <p:attrName>style.visibility</p:attrName>
                                        </p:attrNameLst>
                                      </p:cBhvr>
                                      <p:to>
                                        <p:strVal val="visible"/>
                                      </p:to>
                                    </p:set>
                                    <p:animEffect transition="in" filter="blinds(horizontal)">
                                      <p:cBhvr>
                                        <p:cTn id="98" dur="500"/>
                                        <p:tgtEl>
                                          <p:spTgt spid="55"/>
                                        </p:tgtEl>
                                      </p:cBhvr>
                                    </p:animEffect>
                                  </p:childTnLst>
                                </p:cTn>
                              </p:par>
                            </p:childTnLst>
                          </p:cTn>
                        </p:par>
                      </p:childTnLst>
                    </p:cTn>
                  </p:par>
                  <p:par>
                    <p:cTn id="99" fill="hold">
                      <p:stCondLst>
                        <p:cond delay="indefinite"/>
                      </p:stCondLst>
                      <p:childTnLst>
                        <p:par>
                          <p:cTn id="100" fill="hold">
                            <p:stCondLst>
                              <p:cond delay="0"/>
                            </p:stCondLst>
                            <p:childTnLst>
                              <p:par>
                                <p:cTn id="101" presetID="3" presetClass="entr" presetSubtype="10" fill="hold" grpId="0" nodeType="clickEffect">
                                  <p:stCondLst>
                                    <p:cond delay="0"/>
                                  </p:stCondLst>
                                  <p:childTnLst>
                                    <p:set>
                                      <p:cBhvr>
                                        <p:cTn id="102" dur="1" fill="hold">
                                          <p:stCondLst>
                                            <p:cond delay="0"/>
                                          </p:stCondLst>
                                        </p:cTn>
                                        <p:tgtEl>
                                          <p:spTgt spid="58"/>
                                        </p:tgtEl>
                                        <p:attrNameLst>
                                          <p:attrName>style.visibility</p:attrName>
                                        </p:attrNameLst>
                                      </p:cBhvr>
                                      <p:to>
                                        <p:strVal val="visible"/>
                                      </p:to>
                                    </p:set>
                                    <p:animEffect transition="in" filter="blinds(horizontal)">
                                      <p:cBhvr>
                                        <p:cTn id="103" dur="500"/>
                                        <p:tgtEl>
                                          <p:spTgt spid="58"/>
                                        </p:tgtEl>
                                      </p:cBhvr>
                                    </p:animEffect>
                                  </p:childTnLst>
                                </p:cTn>
                              </p:par>
                            </p:childTnLst>
                          </p:cTn>
                        </p:par>
                      </p:childTnLst>
                    </p:cTn>
                  </p:par>
                  <p:par>
                    <p:cTn id="104" fill="hold">
                      <p:stCondLst>
                        <p:cond delay="indefinite"/>
                      </p:stCondLst>
                      <p:childTnLst>
                        <p:par>
                          <p:cTn id="105" fill="hold">
                            <p:stCondLst>
                              <p:cond delay="0"/>
                            </p:stCondLst>
                            <p:childTnLst>
                              <p:par>
                                <p:cTn id="106" presetID="3" presetClass="entr" presetSubtype="10" fill="hold" grpId="0" nodeType="clickEffect">
                                  <p:stCondLst>
                                    <p:cond delay="0"/>
                                  </p:stCondLst>
                                  <p:childTnLst>
                                    <p:set>
                                      <p:cBhvr>
                                        <p:cTn id="107" dur="1" fill="hold">
                                          <p:stCondLst>
                                            <p:cond delay="0"/>
                                          </p:stCondLst>
                                        </p:cTn>
                                        <p:tgtEl>
                                          <p:spTgt spid="50"/>
                                        </p:tgtEl>
                                        <p:attrNameLst>
                                          <p:attrName>style.visibility</p:attrName>
                                        </p:attrNameLst>
                                      </p:cBhvr>
                                      <p:to>
                                        <p:strVal val="visible"/>
                                      </p:to>
                                    </p:set>
                                    <p:animEffect transition="in" filter="blinds(horizontal)">
                                      <p:cBhvr>
                                        <p:cTn id="108" dur="500"/>
                                        <p:tgtEl>
                                          <p:spTgt spid="50"/>
                                        </p:tgtEl>
                                      </p:cBhvr>
                                    </p:animEffect>
                                  </p:childTnLst>
                                </p:cTn>
                              </p:par>
                            </p:childTnLst>
                          </p:cTn>
                        </p:par>
                      </p:childTnLst>
                    </p:cTn>
                  </p:par>
                  <p:par>
                    <p:cTn id="109" fill="hold">
                      <p:stCondLst>
                        <p:cond delay="indefinite"/>
                      </p:stCondLst>
                      <p:childTnLst>
                        <p:par>
                          <p:cTn id="110" fill="hold">
                            <p:stCondLst>
                              <p:cond delay="0"/>
                            </p:stCondLst>
                            <p:childTnLst>
                              <p:par>
                                <p:cTn id="111" presetID="3" presetClass="entr" presetSubtype="10" fill="hold" grpId="0" nodeType="clickEffect">
                                  <p:stCondLst>
                                    <p:cond delay="0"/>
                                  </p:stCondLst>
                                  <p:childTnLst>
                                    <p:set>
                                      <p:cBhvr>
                                        <p:cTn id="112" dur="1" fill="hold">
                                          <p:stCondLst>
                                            <p:cond delay="0"/>
                                          </p:stCondLst>
                                        </p:cTn>
                                        <p:tgtEl>
                                          <p:spTgt spid="59"/>
                                        </p:tgtEl>
                                        <p:attrNameLst>
                                          <p:attrName>style.visibility</p:attrName>
                                        </p:attrNameLst>
                                      </p:cBhvr>
                                      <p:to>
                                        <p:strVal val="visible"/>
                                      </p:to>
                                    </p:set>
                                    <p:animEffect transition="in" filter="blinds(horizontal)">
                                      <p:cBhvr>
                                        <p:cTn id="113" dur="5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6" grpId="0"/>
      <p:bldP spid="27" grpId="0"/>
      <p:bldP spid="28" grpId="0"/>
      <p:bldP spid="29" grpId="0"/>
      <p:bldP spid="38" grpId="0"/>
      <p:bldP spid="39" grpId="0"/>
      <p:bldP spid="40" grpId="0"/>
      <p:bldP spid="49" grpId="0"/>
      <p:bldP spid="50" grpId="0"/>
      <p:bldP spid="51" grpId="0" animBg="1"/>
      <p:bldP spid="52" grpId="0"/>
      <p:bldP spid="53" grpId="0" animBg="1"/>
      <p:bldP spid="54" grpId="0" animBg="1"/>
      <p:bldP spid="55" grpId="0" animBg="1"/>
      <p:bldP spid="56" grpId="0"/>
      <p:bldP spid="57" grpId="0"/>
      <p:bldP spid="58" grpId="0"/>
      <p:bldP spid="59" grpId="0"/>
      <p:bldP spid="6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3581400" cy="4525963"/>
          </a:xfrm>
        </p:spPr>
        <p:txBody>
          <a:bodyPr>
            <a:normAutofit/>
          </a:bodyPr>
          <a:lstStyle/>
          <a:p>
            <a:pPr marL="0" indent="0" algn="ctr">
              <a:buNone/>
            </a:pPr>
            <a:r>
              <a:rPr lang="en-GB" sz="1400" b="1" dirty="0">
                <a:latin typeface="Comic Sans MS" pitchFamily="66" charset="0"/>
              </a:rPr>
              <a:t>You can solve problems involving the direct impact of two particles by using conservation of linear momentum and Newton’s Law of Restitution</a:t>
            </a:r>
            <a:endParaRPr lang="en-GB" sz="1400" dirty="0">
              <a:latin typeface="Comic Sans MS" pitchFamily="66" charset="0"/>
            </a:endParaRPr>
          </a:p>
          <a:p>
            <a:pPr marL="0" indent="0" algn="ctr">
              <a:buNone/>
            </a:pPr>
            <a:endParaRPr lang="en-GB" sz="1400" b="1" dirty="0">
              <a:latin typeface="Comic Sans MS" pitchFamily="66" charset="0"/>
            </a:endParaRPr>
          </a:p>
          <a:p>
            <a:pPr marL="0" indent="0" algn="ctr">
              <a:buNone/>
            </a:pPr>
            <a:r>
              <a:rPr lang="en-GB" sz="1400" dirty="0">
                <a:latin typeface="Comic Sans MS" pitchFamily="66" charset="0"/>
              </a:rPr>
              <a:t>In these questions the diagrams show the speeds of two particles A and B just before and just after a collision. The particles are moving on a smooth horizontal plane. </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Find the coefficient of restitution in each case.</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(You should always set up diagrams like these, especially if you aren’t given them before hand)</a:t>
            </a:r>
          </a:p>
        </p:txBody>
      </p:sp>
      <p:cxnSp>
        <p:nvCxnSpPr>
          <p:cNvPr id="10" name="Straight Connector 9"/>
          <p:cNvCxnSpPr/>
          <p:nvPr/>
        </p:nvCxnSpPr>
        <p:spPr>
          <a:xfrm>
            <a:off x="4800600" y="16002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4800600" y="19050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4800600" y="1600200"/>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43" name="TextBox 42"/>
          <p:cNvSpPr txBox="1"/>
          <p:nvPr/>
        </p:nvSpPr>
        <p:spPr>
          <a:xfrm>
            <a:off x="6324600" y="1600200"/>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46" name="Straight Connector 45"/>
          <p:cNvCxnSpPr/>
          <p:nvPr/>
        </p:nvCxnSpPr>
        <p:spPr>
          <a:xfrm>
            <a:off x="6324600" y="16002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7848600" y="1600200"/>
            <a:ext cx="0" cy="1219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6324600" y="1600200"/>
            <a:ext cx="0" cy="1219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4800600" y="1600200"/>
            <a:ext cx="0" cy="1219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Oval 56"/>
          <p:cNvSpPr/>
          <p:nvPr/>
        </p:nvSpPr>
        <p:spPr>
          <a:xfrm>
            <a:off x="5029200" y="23622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Oval 57"/>
          <p:cNvSpPr/>
          <p:nvPr/>
        </p:nvSpPr>
        <p:spPr>
          <a:xfrm>
            <a:off x="5791200" y="23622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Oval 58"/>
          <p:cNvSpPr/>
          <p:nvPr/>
        </p:nvSpPr>
        <p:spPr>
          <a:xfrm>
            <a:off x="6553200" y="23622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Oval 59"/>
          <p:cNvSpPr/>
          <p:nvPr/>
        </p:nvSpPr>
        <p:spPr>
          <a:xfrm>
            <a:off x="7315200" y="23622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1" name="Straight Arrow Connector 60"/>
          <p:cNvCxnSpPr/>
          <p:nvPr/>
        </p:nvCxnSpPr>
        <p:spPr>
          <a:xfrm>
            <a:off x="4953000" y="22860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5029200" y="1981200"/>
            <a:ext cx="293670" cy="307777"/>
          </a:xfrm>
          <a:prstGeom prst="rect">
            <a:avLst/>
          </a:prstGeom>
          <a:noFill/>
        </p:spPr>
        <p:txBody>
          <a:bodyPr wrap="none" rtlCol="0">
            <a:spAutoFit/>
          </a:bodyPr>
          <a:lstStyle/>
          <a:p>
            <a:pPr algn="ctr"/>
            <a:r>
              <a:rPr lang="en-GB" sz="1400" dirty="0">
                <a:latin typeface="Comic Sans MS" pitchFamily="66" charset="0"/>
              </a:rPr>
              <a:t>8</a:t>
            </a:r>
          </a:p>
        </p:txBody>
      </p:sp>
      <p:sp>
        <p:nvSpPr>
          <p:cNvPr id="63" name="TextBox 62"/>
          <p:cNvSpPr txBox="1"/>
          <p:nvPr/>
        </p:nvSpPr>
        <p:spPr>
          <a:xfrm>
            <a:off x="5562600" y="2057400"/>
            <a:ext cx="811441" cy="307777"/>
          </a:xfrm>
          <a:prstGeom prst="rect">
            <a:avLst/>
          </a:prstGeom>
          <a:noFill/>
        </p:spPr>
        <p:txBody>
          <a:bodyPr wrap="none" rtlCol="0">
            <a:spAutoFit/>
          </a:bodyPr>
          <a:lstStyle/>
          <a:p>
            <a:pPr algn="ctr"/>
            <a:r>
              <a:rPr lang="en-GB" sz="1400" dirty="0">
                <a:latin typeface="Comic Sans MS" pitchFamily="66" charset="0"/>
              </a:rPr>
              <a:t>At rest</a:t>
            </a:r>
          </a:p>
        </p:txBody>
      </p:sp>
      <p:sp>
        <p:nvSpPr>
          <p:cNvPr id="64" name="TextBox 63"/>
          <p:cNvSpPr txBox="1"/>
          <p:nvPr/>
        </p:nvSpPr>
        <p:spPr>
          <a:xfrm>
            <a:off x="6324600" y="2057400"/>
            <a:ext cx="811441" cy="307777"/>
          </a:xfrm>
          <a:prstGeom prst="rect">
            <a:avLst/>
          </a:prstGeom>
          <a:noFill/>
        </p:spPr>
        <p:txBody>
          <a:bodyPr wrap="none" rtlCol="0">
            <a:spAutoFit/>
          </a:bodyPr>
          <a:lstStyle/>
          <a:p>
            <a:pPr algn="ctr"/>
            <a:r>
              <a:rPr lang="en-GB" sz="1400" dirty="0">
                <a:latin typeface="Comic Sans MS" pitchFamily="66" charset="0"/>
              </a:rPr>
              <a:t>At rest</a:t>
            </a:r>
          </a:p>
        </p:txBody>
      </p:sp>
      <p:cxnSp>
        <p:nvCxnSpPr>
          <p:cNvPr id="65" name="Straight Arrow Connector 64"/>
          <p:cNvCxnSpPr/>
          <p:nvPr/>
        </p:nvCxnSpPr>
        <p:spPr>
          <a:xfrm>
            <a:off x="7239000" y="22860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a:off x="7315200" y="1981200"/>
            <a:ext cx="293670" cy="307777"/>
          </a:xfrm>
          <a:prstGeom prst="rect">
            <a:avLst/>
          </a:prstGeom>
          <a:noFill/>
        </p:spPr>
        <p:txBody>
          <a:bodyPr wrap="none" rtlCol="0">
            <a:spAutoFit/>
          </a:bodyPr>
          <a:lstStyle/>
          <a:p>
            <a:pPr algn="ctr"/>
            <a:r>
              <a:rPr lang="en-GB" sz="1400" dirty="0">
                <a:latin typeface="Comic Sans MS" pitchFamily="66" charset="0"/>
              </a:rPr>
              <a:t>2</a:t>
            </a:r>
          </a:p>
        </p:txBody>
      </p:sp>
      <p:cxnSp>
        <p:nvCxnSpPr>
          <p:cNvPr id="67" name="Straight Connector 66"/>
          <p:cNvCxnSpPr/>
          <p:nvPr/>
        </p:nvCxnSpPr>
        <p:spPr>
          <a:xfrm>
            <a:off x="4800600" y="28194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3" name="TextBox 72"/>
              <p:cNvSpPr txBox="1"/>
              <p:nvPr/>
            </p:nvSpPr>
            <p:spPr>
              <a:xfrm>
                <a:off x="3962400" y="2971800"/>
                <a:ext cx="3198376" cy="53963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𝑠𝑝𝑒𝑒𝑑</m:t>
                          </m:r>
                          <m:r>
                            <a:rPr lang="en-GB" sz="1400" b="0" i="1" smtClean="0">
                              <a:latin typeface="Cambria Math"/>
                            </a:rPr>
                            <m:t> </m:t>
                          </m:r>
                          <m:r>
                            <a:rPr lang="en-GB" sz="1400" b="0" i="1" smtClean="0">
                              <a:latin typeface="Cambria Math"/>
                            </a:rPr>
                            <m:t>𝑜𝑓</m:t>
                          </m:r>
                          <m:r>
                            <a:rPr lang="en-GB" sz="1400" b="0" i="1" smtClean="0">
                              <a:latin typeface="Cambria Math"/>
                            </a:rPr>
                            <m:t> </m:t>
                          </m:r>
                          <m:r>
                            <a:rPr lang="en-GB" sz="1400" b="0" i="1" smtClean="0">
                              <a:latin typeface="Cambria Math"/>
                            </a:rPr>
                            <m:t>𝑠𝑒𝑝𝑎𝑟𝑎𝑡𝑖𝑜𝑛</m:t>
                          </m:r>
                          <m:r>
                            <a:rPr lang="en-GB" sz="1400" b="0" i="1" smtClean="0">
                              <a:latin typeface="Cambria Math"/>
                            </a:rPr>
                            <m:t> </m:t>
                          </m:r>
                          <m:r>
                            <a:rPr lang="en-GB" sz="1400" b="0" i="1" smtClean="0">
                              <a:latin typeface="Cambria Math"/>
                            </a:rPr>
                            <m:t>𝑜𝑓</m:t>
                          </m:r>
                          <m:r>
                            <a:rPr lang="en-GB" sz="1400" b="0" i="1" smtClean="0">
                              <a:latin typeface="Cambria Math"/>
                            </a:rPr>
                            <m:t> </m:t>
                          </m:r>
                          <m:r>
                            <a:rPr lang="en-GB" sz="1400" b="0" i="1" smtClean="0">
                              <a:latin typeface="Cambria Math"/>
                            </a:rPr>
                            <m:t>𝑝𝑎𝑟𝑡𝑖𝑐𝑙𝑒𝑠</m:t>
                          </m:r>
                        </m:num>
                        <m:den>
                          <m:r>
                            <a:rPr lang="en-GB" sz="1400" b="0" i="1" smtClean="0">
                              <a:latin typeface="Cambria Math"/>
                            </a:rPr>
                            <m:t>𝑠𝑝𝑒𝑒𝑑</m:t>
                          </m:r>
                          <m:r>
                            <a:rPr lang="en-GB" sz="1400" b="0" i="1" smtClean="0">
                              <a:latin typeface="Cambria Math"/>
                            </a:rPr>
                            <m:t> </m:t>
                          </m:r>
                          <m:r>
                            <a:rPr lang="en-GB" sz="1400" b="0" i="1" smtClean="0">
                              <a:latin typeface="Cambria Math"/>
                            </a:rPr>
                            <m:t>𝑜𝑓</m:t>
                          </m:r>
                          <m:r>
                            <a:rPr lang="en-GB" sz="1400" b="0" i="1" smtClean="0">
                              <a:latin typeface="Cambria Math"/>
                            </a:rPr>
                            <m:t> </m:t>
                          </m:r>
                          <m:r>
                            <a:rPr lang="en-GB" sz="1400" b="0" i="1" smtClean="0">
                              <a:latin typeface="Cambria Math"/>
                            </a:rPr>
                            <m:t>𝑎𝑝𝑝𝑟𝑜𝑎𝑐h</m:t>
                          </m:r>
                          <m:r>
                            <a:rPr lang="en-GB" sz="1400" b="0" i="1" smtClean="0">
                              <a:latin typeface="Cambria Math"/>
                            </a:rPr>
                            <m:t> </m:t>
                          </m:r>
                          <m:r>
                            <a:rPr lang="en-GB" sz="1400" b="0" i="1" smtClean="0">
                              <a:latin typeface="Cambria Math"/>
                            </a:rPr>
                            <m:t>𝑜𝑓</m:t>
                          </m:r>
                          <m:r>
                            <a:rPr lang="en-GB" sz="1400" b="0" i="1" smtClean="0">
                              <a:latin typeface="Cambria Math"/>
                            </a:rPr>
                            <m:t> </m:t>
                          </m:r>
                          <m:r>
                            <a:rPr lang="en-GB" sz="1400" b="0" i="1" smtClean="0">
                              <a:latin typeface="Cambria Math"/>
                            </a:rPr>
                            <m:t>𝑝𝑎𝑟𝑡𝑖𝑐𝑙𝑒𝑠</m:t>
                          </m:r>
                        </m:den>
                      </m:f>
                    </m:oMath>
                  </m:oMathPara>
                </a14:m>
                <a:endParaRPr lang="en-GB" sz="1400" dirty="0"/>
              </a:p>
            </p:txBody>
          </p:sp>
        </mc:Choice>
        <mc:Fallback xmlns="">
          <p:sp>
            <p:nvSpPr>
              <p:cNvPr id="73" name="TextBox 72"/>
              <p:cNvSpPr txBox="1">
                <a:spLocks noRot="1" noChangeAspect="1" noMove="1" noResize="1" noEditPoints="1" noAdjustHandles="1" noChangeArrowheads="1" noChangeShapeType="1" noTextEdit="1"/>
              </p:cNvSpPr>
              <p:nvPr/>
            </p:nvSpPr>
            <p:spPr>
              <a:xfrm>
                <a:off x="3962400" y="2971800"/>
                <a:ext cx="3198376" cy="539635"/>
              </a:xfrm>
              <a:prstGeom prst="rect">
                <a:avLst/>
              </a:prstGeom>
              <a:blipFill rotWithShape="1">
                <a:blip r:embed="rId8"/>
                <a:stretch>
                  <a:fillRect b="-4545"/>
                </a:stretch>
              </a:blipFill>
            </p:spPr>
            <p:txBody>
              <a:bodyPr/>
              <a:lstStyle/>
              <a:p>
                <a:r>
                  <a:rPr lang="en-GB">
                    <a:noFill/>
                  </a:rPr>
                  <a:t> </a:t>
                </a:r>
              </a:p>
            </p:txBody>
          </p:sp>
        </mc:Fallback>
      </mc:AlternateContent>
      <p:sp>
        <p:nvSpPr>
          <p:cNvPr id="74" name="TextBox 73"/>
          <p:cNvSpPr txBox="1"/>
          <p:nvPr/>
        </p:nvSpPr>
        <p:spPr>
          <a:xfrm>
            <a:off x="3946635" y="3657600"/>
            <a:ext cx="2092239" cy="307777"/>
          </a:xfrm>
          <a:prstGeom prst="rect">
            <a:avLst/>
          </a:prstGeom>
          <a:noFill/>
        </p:spPr>
        <p:txBody>
          <a:bodyPr wrap="none" rtlCol="0">
            <a:spAutoFit/>
          </a:bodyPr>
          <a:lstStyle/>
          <a:p>
            <a:r>
              <a:rPr lang="en-GB" sz="1400" u="sng" dirty="0">
                <a:latin typeface="Comic Sans MS" pitchFamily="66" charset="0"/>
              </a:rPr>
              <a:t>The speed of approach</a:t>
            </a:r>
          </a:p>
        </p:txBody>
      </p:sp>
      <p:sp>
        <p:nvSpPr>
          <p:cNvPr id="75" name="TextBox 74"/>
          <p:cNvSpPr txBox="1"/>
          <p:nvPr/>
        </p:nvSpPr>
        <p:spPr>
          <a:xfrm>
            <a:off x="3946635" y="3962400"/>
            <a:ext cx="5165834" cy="738664"/>
          </a:xfrm>
          <a:prstGeom prst="rect">
            <a:avLst/>
          </a:prstGeom>
          <a:noFill/>
        </p:spPr>
        <p:txBody>
          <a:bodyPr wrap="square" rtlCol="0">
            <a:spAutoFit/>
          </a:bodyPr>
          <a:lstStyle/>
          <a:p>
            <a:r>
              <a:rPr lang="en-GB" sz="1400" dirty="0">
                <a:latin typeface="Comic Sans MS" pitchFamily="66" charset="0"/>
              </a:rPr>
              <a:t>You need to find the difference in the speeds of approach</a:t>
            </a:r>
          </a:p>
          <a:p>
            <a:pPr marL="285750" indent="-285750">
              <a:buFont typeface="Wingdings"/>
              <a:buChar char="à"/>
            </a:pPr>
            <a:r>
              <a:rPr lang="en-GB" sz="1400" dirty="0">
                <a:latin typeface="Comic Sans MS" pitchFamily="66" charset="0"/>
                <a:sym typeface="Wingdings" pitchFamily="2" charset="2"/>
              </a:rPr>
              <a:t>Speed of A – Speed of B</a:t>
            </a:r>
          </a:p>
          <a:p>
            <a:pPr marL="285750" indent="-285750">
              <a:buFont typeface="Wingdings"/>
              <a:buChar char="à"/>
            </a:pPr>
            <a:r>
              <a:rPr lang="en-GB" sz="1400" dirty="0">
                <a:latin typeface="Comic Sans MS" pitchFamily="66" charset="0"/>
                <a:sym typeface="Wingdings" pitchFamily="2" charset="2"/>
              </a:rPr>
              <a:t>8 – 0 = 8</a:t>
            </a:r>
            <a:endParaRPr lang="en-GB" sz="1400" dirty="0">
              <a:latin typeface="Comic Sans MS" pitchFamily="66" charset="0"/>
            </a:endParaRPr>
          </a:p>
        </p:txBody>
      </p:sp>
      <p:sp>
        <p:nvSpPr>
          <p:cNvPr id="76" name="TextBox 75"/>
          <p:cNvSpPr txBox="1"/>
          <p:nvPr/>
        </p:nvSpPr>
        <p:spPr>
          <a:xfrm>
            <a:off x="4953000" y="2362200"/>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77" name="TextBox 76"/>
          <p:cNvSpPr txBox="1"/>
          <p:nvPr/>
        </p:nvSpPr>
        <p:spPr>
          <a:xfrm>
            <a:off x="6477000" y="2362200"/>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78" name="TextBox 77"/>
          <p:cNvSpPr txBox="1"/>
          <p:nvPr/>
        </p:nvSpPr>
        <p:spPr>
          <a:xfrm>
            <a:off x="5715000" y="2362200"/>
            <a:ext cx="457200" cy="307777"/>
          </a:xfrm>
          <a:prstGeom prst="rect">
            <a:avLst/>
          </a:prstGeom>
          <a:noFill/>
        </p:spPr>
        <p:txBody>
          <a:bodyPr wrap="square" rtlCol="0">
            <a:spAutoFit/>
          </a:bodyPr>
          <a:lstStyle/>
          <a:p>
            <a:pPr algn="ctr"/>
            <a:r>
              <a:rPr lang="en-GB" sz="1400" dirty="0">
                <a:latin typeface="Comic Sans MS" pitchFamily="66" charset="0"/>
              </a:rPr>
              <a:t>B</a:t>
            </a:r>
          </a:p>
        </p:txBody>
      </p:sp>
      <p:sp>
        <p:nvSpPr>
          <p:cNvPr id="79" name="TextBox 78"/>
          <p:cNvSpPr txBox="1"/>
          <p:nvPr/>
        </p:nvSpPr>
        <p:spPr>
          <a:xfrm>
            <a:off x="7239000" y="2362200"/>
            <a:ext cx="457200" cy="307777"/>
          </a:xfrm>
          <a:prstGeom prst="rect">
            <a:avLst/>
          </a:prstGeom>
          <a:noFill/>
        </p:spPr>
        <p:txBody>
          <a:bodyPr wrap="square" rtlCol="0">
            <a:spAutoFit/>
          </a:bodyPr>
          <a:lstStyle/>
          <a:p>
            <a:pPr algn="ctr"/>
            <a:r>
              <a:rPr lang="en-GB" sz="1400" dirty="0">
                <a:latin typeface="Comic Sans MS" pitchFamily="66" charset="0"/>
              </a:rPr>
              <a:t>B</a:t>
            </a:r>
          </a:p>
        </p:txBody>
      </p:sp>
      <p:sp>
        <p:nvSpPr>
          <p:cNvPr id="80" name="TextBox 79"/>
          <p:cNvSpPr txBox="1"/>
          <p:nvPr/>
        </p:nvSpPr>
        <p:spPr>
          <a:xfrm>
            <a:off x="3978166" y="4876800"/>
            <a:ext cx="2214068" cy="307777"/>
          </a:xfrm>
          <a:prstGeom prst="rect">
            <a:avLst/>
          </a:prstGeom>
          <a:noFill/>
        </p:spPr>
        <p:txBody>
          <a:bodyPr wrap="none" rtlCol="0">
            <a:spAutoFit/>
          </a:bodyPr>
          <a:lstStyle/>
          <a:p>
            <a:r>
              <a:rPr lang="en-GB" sz="1400" u="sng" dirty="0">
                <a:latin typeface="Comic Sans MS" pitchFamily="66" charset="0"/>
              </a:rPr>
              <a:t>The speed of separation</a:t>
            </a:r>
          </a:p>
        </p:txBody>
      </p:sp>
      <p:sp>
        <p:nvSpPr>
          <p:cNvPr id="81" name="TextBox 80"/>
          <p:cNvSpPr txBox="1"/>
          <p:nvPr/>
        </p:nvSpPr>
        <p:spPr>
          <a:xfrm>
            <a:off x="3978166" y="5181600"/>
            <a:ext cx="5165834" cy="1169551"/>
          </a:xfrm>
          <a:prstGeom prst="rect">
            <a:avLst/>
          </a:prstGeom>
          <a:noFill/>
        </p:spPr>
        <p:txBody>
          <a:bodyPr wrap="square" rtlCol="0">
            <a:spAutoFit/>
          </a:bodyPr>
          <a:lstStyle/>
          <a:p>
            <a:r>
              <a:rPr lang="en-GB" sz="1400" dirty="0">
                <a:latin typeface="Comic Sans MS" pitchFamily="66" charset="0"/>
              </a:rPr>
              <a:t>You need to find the difference in the speeds of separation</a:t>
            </a:r>
          </a:p>
          <a:p>
            <a:pPr marL="285750" indent="-285750">
              <a:buFont typeface="Wingdings"/>
              <a:buChar char="à"/>
            </a:pPr>
            <a:r>
              <a:rPr lang="en-GB" sz="1400" dirty="0">
                <a:latin typeface="Comic Sans MS" pitchFamily="66" charset="0"/>
                <a:sym typeface="Wingdings" pitchFamily="2" charset="2"/>
              </a:rPr>
              <a:t>This needs to be done the </a:t>
            </a:r>
            <a:r>
              <a:rPr lang="en-GB" sz="1400" u="sng" dirty="0">
                <a:latin typeface="Comic Sans MS" pitchFamily="66" charset="0"/>
                <a:sym typeface="Wingdings" pitchFamily="2" charset="2"/>
              </a:rPr>
              <a:t>opposite way</a:t>
            </a:r>
            <a:r>
              <a:rPr lang="en-GB" sz="1400" dirty="0">
                <a:latin typeface="Comic Sans MS" pitchFamily="66" charset="0"/>
                <a:sym typeface="Wingdings" pitchFamily="2" charset="2"/>
              </a:rPr>
              <a:t> as B is now moving away from A</a:t>
            </a:r>
          </a:p>
          <a:p>
            <a:pPr marL="285750" indent="-285750">
              <a:buFont typeface="Wingdings"/>
              <a:buChar char="à"/>
            </a:pPr>
            <a:r>
              <a:rPr lang="en-GB" sz="1400" dirty="0">
                <a:latin typeface="Comic Sans MS" pitchFamily="66" charset="0"/>
                <a:sym typeface="Wingdings" pitchFamily="2" charset="2"/>
              </a:rPr>
              <a:t>Speed of B – Speed of A</a:t>
            </a:r>
          </a:p>
          <a:p>
            <a:pPr marL="285750" indent="-285750">
              <a:buFont typeface="Wingdings"/>
              <a:buChar char="à"/>
            </a:pPr>
            <a:r>
              <a:rPr lang="en-GB" sz="1400" dirty="0">
                <a:latin typeface="Comic Sans MS" pitchFamily="66" charset="0"/>
                <a:sym typeface="Wingdings" pitchFamily="2" charset="2"/>
              </a:rPr>
              <a:t>2 – 0 = 2</a:t>
            </a:r>
            <a:endParaRPr lang="en-GB" sz="1400" dirty="0">
              <a:latin typeface="Comic Sans MS" pitchFamily="66" charset="0"/>
            </a:endParaRPr>
          </a:p>
        </p:txBody>
      </p:sp>
      <p:sp>
        <p:nvSpPr>
          <p:cNvPr id="82" name="TextBox 81"/>
          <p:cNvSpPr txBox="1"/>
          <p:nvPr/>
        </p:nvSpPr>
        <p:spPr>
          <a:xfrm>
            <a:off x="990600" y="5562600"/>
            <a:ext cx="2058577" cy="307777"/>
          </a:xfrm>
          <a:prstGeom prst="rect">
            <a:avLst/>
          </a:prstGeom>
          <a:noFill/>
        </p:spPr>
        <p:txBody>
          <a:bodyPr wrap="none" rtlCol="0">
            <a:spAutoFit/>
          </a:bodyPr>
          <a:lstStyle/>
          <a:p>
            <a:pPr algn="ctr"/>
            <a:r>
              <a:rPr lang="en-GB" sz="1400" dirty="0">
                <a:solidFill>
                  <a:srgbClr val="FF0000"/>
                </a:solidFill>
                <a:latin typeface="Comic Sans MS" pitchFamily="66" charset="0"/>
              </a:rPr>
              <a:t>Speed of approach = 8</a:t>
            </a:r>
          </a:p>
        </p:txBody>
      </p:sp>
      <p:sp>
        <p:nvSpPr>
          <p:cNvPr id="83" name="TextBox 82"/>
          <p:cNvSpPr txBox="1"/>
          <p:nvPr/>
        </p:nvSpPr>
        <p:spPr>
          <a:xfrm>
            <a:off x="914400" y="5867400"/>
            <a:ext cx="2180405" cy="307777"/>
          </a:xfrm>
          <a:prstGeom prst="rect">
            <a:avLst/>
          </a:prstGeom>
          <a:noFill/>
        </p:spPr>
        <p:txBody>
          <a:bodyPr wrap="none" rtlCol="0">
            <a:spAutoFit/>
          </a:bodyPr>
          <a:lstStyle/>
          <a:p>
            <a:pPr algn="ctr"/>
            <a:r>
              <a:rPr lang="en-GB" sz="1400" dirty="0">
                <a:solidFill>
                  <a:srgbClr val="FF0000"/>
                </a:solidFill>
                <a:latin typeface="Comic Sans MS" pitchFamily="66" charset="0"/>
              </a:rPr>
              <a:t>Speed of separation = 2</a:t>
            </a:r>
          </a:p>
        </p:txBody>
      </p:sp>
      <p:sp>
        <p:nvSpPr>
          <p:cNvPr id="84" name="TextBox 83"/>
          <p:cNvSpPr txBox="1"/>
          <p:nvPr/>
        </p:nvSpPr>
        <p:spPr>
          <a:xfrm>
            <a:off x="838200" y="6324600"/>
            <a:ext cx="8018542" cy="307777"/>
          </a:xfrm>
          <a:prstGeom prst="rect">
            <a:avLst/>
          </a:prstGeom>
          <a:noFill/>
        </p:spPr>
        <p:txBody>
          <a:bodyPr wrap="none" rtlCol="0">
            <a:spAutoFit/>
          </a:bodyPr>
          <a:lstStyle/>
          <a:p>
            <a:r>
              <a:rPr lang="en-GB" sz="1400" dirty="0">
                <a:solidFill>
                  <a:srgbClr val="FF0000"/>
                </a:solidFill>
                <a:latin typeface="Comic Sans MS" pitchFamily="66" charset="0"/>
              </a:rPr>
              <a:t>Whichever way you perform the first subtraction, the second must be done the opposite way!</a:t>
            </a:r>
          </a:p>
        </p:txBody>
      </p:sp>
      <mc:AlternateContent xmlns:mc="http://schemas.openxmlformats.org/markup-compatibility/2006" xmlns:a14="http://schemas.microsoft.com/office/drawing/2010/main">
        <mc:Choice Requires="a14">
          <p:sp>
            <p:nvSpPr>
              <p:cNvPr id="44" name="TextBox 43"/>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44" name="TextBox 43"/>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5" name="TextBox 44"/>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45" name="TextBox 44"/>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8" name="TextBox 47"/>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48" name="TextBox 47"/>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9" name="TextBox 48"/>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49" name="TextBox 48"/>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12"/>
                <a:stretch>
                  <a:fillRect b="-3846"/>
                </a:stretch>
              </a:blipFill>
            </p:spPr>
            <p:txBody>
              <a:bodyPr/>
              <a:lstStyle/>
              <a:p>
                <a:r>
                  <a:rPr lang="en-GB">
                    <a:noFill/>
                  </a:rPr>
                  <a:t> </a:t>
                </a:r>
              </a:p>
            </p:txBody>
          </p:sp>
        </mc:Fallback>
      </mc:AlternateContent>
      <p:sp>
        <p:nvSpPr>
          <p:cNvPr id="50" name="TextBox 49"/>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13"/>
              </a:rPr>
              <a:t>Applet for collision demonstrations</a:t>
            </a:r>
            <a:endParaRPr lang="en-GB" sz="1400" dirty="0">
              <a:latin typeface="Comic Sans MS" pitchFamily="66" charset="0"/>
            </a:endParaRPr>
          </a:p>
        </p:txBody>
      </p:sp>
      <p:sp>
        <p:nvSpPr>
          <p:cNvPr id="51"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52" name="テキスト ボックス 3">
            <a:extLst>
              <a:ext uri="{FF2B5EF4-FFF2-40B4-BE49-F238E27FC236}">
                <a16:creationId xmlns:a16="http://schemas.microsoft.com/office/drawing/2014/main" id="{6B541AC0-0713-47D7-9D98-F34D1BB5D915}"/>
              </a:ext>
            </a:extLst>
          </p:cNvPr>
          <p:cNvSpPr txBox="1"/>
          <p:nvPr/>
        </p:nvSpPr>
        <p:spPr>
          <a:xfrm>
            <a:off x="8649954" y="6488668"/>
            <a:ext cx="494046" cy="369332"/>
          </a:xfrm>
          <a:prstGeom prst="rect">
            <a:avLst/>
          </a:prstGeom>
          <a:noFill/>
        </p:spPr>
        <p:txBody>
          <a:bodyPr wrap="none" rtlCol="0">
            <a:spAutoFit/>
          </a:bodyPr>
          <a:lstStyle/>
          <a:p>
            <a:r>
              <a:rPr lang="en-US" dirty="0">
                <a:latin typeface="Comic Sans MS" panose="030F0702030302020204" pitchFamily="66" charset="0"/>
              </a:rPr>
              <a:t>4A</a:t>
            </a:r>
            <a:endParaRPr lang="en-GB"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4117566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linds(horizontal)">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blinds(horizontal)">
                                      <p:cBhvr>
                                        <p:cTn id="12" dur="500"/>
                                        <p:tgtEl>
                                          <p:spTgt spid="3">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3"/>
                                        </p:tgtEl>
                                        <p:attrNameLst>
                                          <p:attrName>style.visibility</p:attrName>
                                        </p:attrNameLst>
                                      </p:cBhvr>
                                      <p:to>
                                        <p:strVal val="visible"/>
                                      </p:to>
                                    </p:set>
                                    <p:animEffect transition="in" filter="blinds(horizontal)">
                                      <p:cBhvr>
                                        <p:cTn id="17" dur="500"/>
                                        <p:tgtEl>
                                          <p:spTgt spid="7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4"/>
                                        </p:tgtEl>
                                        <p:attrNameLst>
                                          <p:attrName>style.visibility</p:attrName>
                                        </p:attrNameLst>
                                      </p:cBhvr>
                                      <p:to>
                                        <p:strVal val="visible"/>
                                      </p:to>
                                    </p:set>
                                    <p:animEffect transition="in" filter="blinds(horizontal)">
                                      <p:cBhvr>
                                        <p:cTn id="22" dur="500"/>
                                        <p:tgtEl>
                                          <p:spTgt spid="74"/>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75">
                                            <p:txEl>
                                              <p:pRg st="0" end="0"/>
                                            </p:txEl>
                                          </p:spTgt>
                                        </p:tgtEl>
                                        <p:attrNameLst>
                                          <p:attrName>style.visibility</p:attrName>
                                        </p:attrNameLst>
                                      </p:cBhvr>
                                      <p:to>
                                        <p:strVal val="visible"/>
                                      </p:to>
                                    </p:set>
                                    <p:animEffect transition="in" filter="blinds(horizontal)">
                                      <p:cBhvr>
                                        <p:cTn id="27" dur="500"/>
                                        <p:tgtEl>
                                          <p:spTgt spid="75">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75">
                                            <p:txEl>
                                              <p:pRg st="1" end="1"/>
                                            </p:txEl>
                                          </p:spTgt>
                                        </p:tgtEl>
                                        <p:attrNameLst>
                                          <p:attrName>style.visibility</p:attrName>
                                        </p:attrNameLst>
                                      </p:cBhvr>
                                      <p:to>
                                        <p:strVal val="visible"/>
                                      </p:to>
                                    </p:set>
                                    <p:animEffect transition="in" filter="blinds(horizontal)">
                                      <p:cBhvr>
                                        <p:cTn id="32" dur="500"/>
                                        <p:tgtEl>
                                          <p:spTgt spid="75">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75">
                                            <p:txEl>
                                              <p:pRg st="2" end="2"/>
                                            </p:txEl>
                                          </p:spTgt>
                                        </p:tgtEl>
                                        <p:attrNameLst>
                                          <p:attrName>style.visibility</p:attrName>
                                        </p:attrNameLst>
                                      </p:cBhvr>
                                      <p:to>
                                        <p:strVal val="visible"/>
                                      </p:to>
                                    </p:set>
                                    <p:animEffect transition="in" filter="blinds(horizontal)">
                                      <p:cBhvr>
                                        <p:cTn id="37" dur="500"/>
                                        <p:tgtEl>
                                          <p:spTgt spid="75">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82"/>
                                        </p:tgtEl>
                                        <p:attrNameLst>
                                          <p:attrName>style.visibility</p:attrName>
                                        </p:attrNameLst>
                                      </p:cBhvr>
                                      <p:to>
                                        <p:strVal val="visible"/>
                                      </p:to>
                                    </p:set>
                                    <p:animEffect transition="in" filter="blinds(horizontal)">
                                      <p:cBhvr>
                                        <p:cTn id="42" dur="500"/>
                                        <p:tgtEl>
                                          <p:spTgt spid="82"/>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80"/>
                                        </p:tgtEl>
                                        <p:attrNameLst>
                                          <p:attrName>style.visibility</p:attrName>
                                        </p:attrNameLst>
                                      </p:cBhvr>
                                      <p:to>
                                        <p:strVal val="visible"/>
                                      </p:to>
                                    </p:set>
                                    <p:animEffect transition="in" filter="blinds(horizontal)">
                                      <p:cBhvr>
                                        <p:cTn id="47" dur="500"/>
                                        <p:tgtEl>
                                          <p:spTgt spid="80"/>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81">
                                            <p:txEl>
                                              <p:pRg st="0" end="0"/>
                                            </p:txEl>
                                          </p:spTgt>
                                        </p:tgtEl>
                                        <p:attrNameLst>
                                          <p:attrName>style.visibility</p:attrName>
                                        </p:attrNameLst>
                                      </p:cBhvr>
                                      <p:to>
                                        <p:strVal val="visible"/>
                                      </p:to>
                                    </p:set>
                                    <p:animEffect transition="in" filter="blinds(horizontal)">
                                      <p:cBhvr>
                                        <p:cTn id="52" dur="500"/>
                                        <p:tgtEl>
                                          <p:spTgt spid="81">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81">
                                            <p:txEl>
                                              <p:pRg st="1" end="1"/>
                                            </p:txEl>
                                          </p:spTgt>
                                        </p:tgtEl>
                                        <p:attrNameLst>
                                          <p:attrName>style.visibility</p:attrName>
                                        </p:attrNameLst>
                                      </p:cBhvr>
                                      <p:to>
                                        <p:strVal val="visible"/>
                                      </p:to>
                                    </p:set>
                                    <p:animEffect transition="in" filter="blinds(horizontal)">
                                      <p:cBhvr>
                                        <p:cTn id="57" dur="500"/>
                                        <p:tgtEl>
                                          <p:spTgt spid="81">
                                            <p:txEl>
                                              <p:pRg st="1" end="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81">
                                            <p:txEl>
                                              <p:pRg st="2" end="2"/>
                                            </p:txEl>
                                          </p:spTgt>
                                        </p:tgtEl>
                                        <p:attrNameLst>
                                          <p:attrName>style.visibility</p:attrName>
                                        </p:attrNameLst>
                                      </p:cBhvr>
                                      <p:to>
                                        <p:strVal val="visible"/>
                                      </p:to>
                                    </p:set>
                                    <p:animEffect transition="in" filter="blinds(horizontal)">
                                      <p:cBhvr>
                                        <p:cTn id="62" dur="500"/>
                                        <p:tgtEl>
                                          <p:spTgt spid="81">
                                            <p:txEl>
                                              <p:pRg st="2" end="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81">
                                            <p:txEl>
                                              <p:pRg st="3" end="3"/>
                                            </p:txEl>
                                          </p:spTgt>
                                        </p:tgtEl>
                                        <p:attrNameLst>
                                          <p:attrName>style.visibility</p:attrName>
                                        </p:attrNameLst>
                                      </p:cBhvr>
                                      <p:to>
                                        <p:strVal val="visible"/>
                                      </p:to>
                                    </p:set>
                                    <p:animEffect transition="in" filter="blinds(horizontal)">
                                      <p:cBhvr>
                                        <p:cTn id="67" dur="500"/>
                                        <p:tgtEl>
                                          <p:spTgt spid="81">
                                            <p:txEl>
                                              <p:pRg st="3" end="3"/>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83"/>
                                        </p:tgtEl>
                                        <p:attrNameLst>
                                          <p:attrName>style.visibility</p:attrName>
                                        </p:attrNameLst>
                                      </p:cBhvr>
                                      <p:to>
                                        <p:strVal val="visible"/>
                                      </p:to>
                                    </p:set>
                                    <p:animEffect transition="in" filter="blinds(horizontal)">
                                      <p:cBhvr>
                                        <p:cTn id="72" dur="500"/>
                                        <p:tgtEl>
                                          <p:spTgt spid="83"/>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84"/>
                                        </p:tgtEl>
                                        <p:attrNameLst>
                                          <p:attrName>style.visibility</p:attrName>
                                        </p:attrNameLst>
                                      </p:cBhvr>
                                      <p:to>
                                        <p:strVal val="visible"/>
                                      </p:to>
                                    </p:set>
                                    <p:animEffect transition="in" filter="blinds(horizontal)">
                                      <p:cBhvr>
                                        <p:cTn id="77" dur="500"/>
                                        <p:tgtEl>
                                          <p:spTgt spid="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 grpId="0"/>
      <p:bldP spid="74" grpId="0"/>
      <p:bldP spid="80" grpId="0"/>
      <p:bldP spid="82" grpId="0"/>
      <p:bldP spid="83" grpId="0"/>
      <p:bldP spid="84"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71600"/>
            <a:ext cx="3788979" cy="5029200"/>
          </a:xfrm>
        </p:spPr>
        <p:txBody>
          <a:bodyPr>
            <a:normAutofit fontScale="92500" lnSpcReduction="10000"/>
          </a:bodyPr>
          <a:lstStyle/>
          <a:p>
            <a:pPr marL="0" indent="0" algn="ctr">
              <a:buNone/>
            </a:pPr>
            <a:r>
              <a:rPr lang="en-GB" sz="1400" b="1" dirty="0">
                <a:latin typeface="Comic Sans MS" pitchFamily="66" charset="0"/>
              </a:rPr>
              <a:t>You can solve problems relating to successive impacts involving three particles, or two particles and a smooth plane surface by considering each collision separately. You can also solve problems relating to successive bounces on a horizontal plane.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A tennis ball, which may be modelled as a particle, is dropped from rest at a height of 90cm onto a smooth horizontal plane. The coefficient of restitution between the ball and the plane is 0.5. Assume there is no air resistance and the ball falls freely under gravity at a right angle to the plane.</a:t>
            </a:r>
          </a:p>
          <a:p>
            <a:pPr marL="0" indent="0" algn="ctr">
              <a:buNone/>
            </a:pPr>
            <a:endParaRPr lang="en-GB" sz="1400" baseline="-25000" dirty="0">
              <a:latin typeface="Comic Sans MS" pitchFamily="66" charset="0"/>
            </a:endParaRPr>
          </a:p>
          <a:p>
            <a:pPr algn="ctr">
              <a:buAutoNum type="alphaLcParenR"/>
            </a:pPr>
            <a:r>
              <a:rPr lang="en-GB" sz="1400" dirty="0">
                <a:latin typeface="Comic Sans MS" pitchFamily="66" charset="0"/>
              </a:rPr>
              <a:t>Find the height to which the ball rebounds after the first bounce</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Find the height to which the ball bounces after the second bounce</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Find the total distance travelled by the ball before it comes to rest</a:t>
            </a:r>
          </a:p>
        </p:txBody>
      </p:sp>
      <p:sp>
        <p:nvSpPr>
          <p:cNvPr id="4" name="TextBox 3"/>
          <p:cNvSpPr txBox="1"/>
          <p:nvPr/>
        </p:nvSpPr>
        <p:spPr>
          <a:xfrm>
            <a:off x="8695641" y="6519446"/>
            <a:ext cx="457176" cy="338554"/>
          </a:xfrm>
          <a:prstGeom prst="rect">
            <a:avLst/>
          </a:prstGeom>
          <a:noFill/>
        </p:spPr>
        <p:txBody>
          <a:bodyPr wrap="none" rtlCol="0">
            <a:spAutoFit/>
          </a:bodyPr>
          <a:lstStyle/>
          <a:p>
            <a:pPr algn="ctr"/>
            <a:r>
              <a:rPr lang="en-GB" sz="1600" dirty="0">
                <a:latin typeface="Comic Sans MS" pitchFamily="66" charset="0"/>
              </a:rPr>
              <a:t>4D</a:t>
            </a:r>
          </a:p>
        </p:txBody>
      </p:sp>
      <p:pic>
        <p:nvPicPr>
          <p:cNvPr id="1026" name="Picture 2" descr="C:\Users\User\AppData\Local\Microsoft\Windows\Temporary Internet Files\Content.IE5\AGD05HJH\MC900312526[1].wmf"/>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4648200" y="1524000"/>
            <a:ext cx="192895" cy="195225"/>
          </a:xfrm>
          <a:prstGeom prst="rect">
            <a:avLst/>
          </a:prstGeom>
          <a:noFill/>
          <a:extLst>
            <a:ext uri="{909E8E84-426E-40DD-AFC4-6F175D3DCCD1}">
              <a14:hiddenFill xmlns:a14="http://schemas.microsoft.com/office/drawing/2010/main">
                <a:solidFill>
                  <a:srgbClr val="FFFFFF"/>
                </a:solidFill>
              </a14:hiddenFill>
            </a:ext>
          </a:extLst>
        </p:spPr>
      </p:pic>
      <p:cxnSp>
        <p:nvCxnSpPr>
          <p:cNvPr id="18" name="Straight Connector 17"/>
          <p:cNvCxnSpPr/>
          <p:nvPr/>
        </p:nvCxnSpPr>
        <p:spPr>
          <a:xfrm>
            <a:off x="4495800" y="1600200"/>
            <a:ext cx="0" cy="990600"/>
          </a:xfrm>
          <a:prstGeom prst="line">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3962400" y="1905000"/>
            <a:ext cx="587020" cy="307777"/>
          </a:xfrm>
          <a:prstGeom prst="rect">
            <a:avLst/>
          </a:prstGeom>
          <a:noFill/>
        </p:spPr>
        <p:txBody>
          <a:bodyPr wrap="none" rtlCol="0">
            <a:spAutoFit/>
          </a:bodyPr>
          <a:lstStyle/>
          <a:p>
            <a:r>
              <a:rPr lang="en-GB" sz="1400" dirty="0">
                <a:latin typeface="Comic Sans MS" pitchFamily="66" charset="0"/>
              </a:rPr>
              <a:t>0.9m</a:t>
            </a:r>
          </a:p>
        </p:txBody>
      </p:sp>
      <p:sp>
        <p:nvSpPr>
          <p:cNvPr id="21" name="TextBox 20"/>
          <p:cNvSpPr txBox="1"/>
          <p:nvPr/>
        </p:nvSpPr>
        <p:spPr>
          <a:xfrm>
            <a:off x="3962400" y="2743200"/>
            <a:ext cx="4876800" cy="1384995"/>
          </a:xfrm>
          <a:prstGeom prst="rect">
            <a:avLst/>
          </a:prstGeom>
          <a:noFill/>
        </p:spPr>
        <p:txBody>
          <a:bodyPr wrap="square" rtlCol="0">
            <a:spAutoFit/>
          </a:bodyPr>
          <a:lstStyle/>
          <a:p>
            <a:r>
              <a:rPr lang="en-GB" sz="1400" u="sng" dirty="0">
                <a:latin typeface="Comic Sans MS" pitchFamily="66" charset="0"/>
              </a:rPr>
              <a:t>Height of the second bounce</a:t>
            </a:r>
          </a:p>
          <a:p>
            <a:endParaRPr lang="en-GB" sz="1400" dirty="0">
              <a:latin typeface="Comic Sans MS" pitchFamily="66" charset="0"/>
            </a:endParaRPr>
          </a:p>
          <a:p>
            <a:pPr marL="285750" indent="-285750">
              <a:buFont typeface="Wingdings"/>
              <a:buChar char="à"/>
            </a:pPr>
            <a:r>
              <a:rPr lang="en-GB" sz="1400" dirty="0">
                <a:latin typeface="Comic Sans MS" pitchFamily="66" charset="0"/>
                <a:sym typeface="Wingdings" pitchFamily="2" charset="2"/>
              </a:rPr>
              <a:t>As before, we need to calculate the velocity that the ball hits the ground with</a:t>
            </a:r>
          </a:p>
          <a:p>
            <a:pPr marL="285750" indent="-285750">
              <a:buFont typeface="Wingdings"/>
              <a:buChar char="à"/>
            </a:pPr>
            <a:r>
              <a:rPr lang="en-GB" sz="1400" dirty="0">
                <a:latin typeface="Comic Sans MS" pitchFamily="66" charset="0"/>
                <a:sym typeface="Wingdings" pitchFamily="2" charset="2"/>
              </a:rPr>
              <a:t>If we consider the first impact with the ground, then s = 0 at the second impact</a:t>
            </a:r>
            <a:endParaRPr lang="en-GB" sz="1400" dirty="0">
              <a:latin typeface="Comic Sans MS" pitchFamily="66" charset="0"/>
            </a:endParaRPr>
          </a:p>
        </p:txBody>
      </p:sp>
      <mc:AlternateContent xmlns:mc="http://schemas.openxmlformats.org/markup-compatibility/2006" xmlns:a14="http://schemas.microsoft.com/office/drawing/2010/main">
        <mc:Choice Requires="a14">
          <p:sp>
            <p:nvSpPr>
              <p:cNvPr id="24" name="Rectangle 23"/>
              <p:cNvSpPr/>
              <p:nvPr/>
            </p:nvSpPr>
            <p:spPr>
              <a:xfrm>
                <a:off x="7010400" y="1600200"/>
                <a:ext cx="645561"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𝑠</m:t>
                      </m:r>
                      <m:r>
                        <a:rPr lang="en-GB" sz="1400" b="0" i="1" smtClean="0">
                          <a:solidFill>
                            <a:prstClr val="black"/>
                          </a:solidFill>
                          <a:latin typeface="Cambria Math"/>
                        </a:rPr>
                        <m:t>=0</m:t>
                      </m:r>
                    </m:oMath>
                  </m:oMathPara>
                </a14:m>
                <a:endParaRPr lang="en-GB" sz="1400" dirty="0"/>
              </a:p>
            </p:txBody>
          </p:sp>
        </mc:Choice>
        <mc:Fallback xmlns="">
          <p:sp>
            <p:nvSpPr>
              <p:cNvPr id="24" name="Rectangle 23"/>
              <p:cNvSpPr>
                <a:spLocks noRot="1" noChangeAspect="1" noMove="1" noResize="1" noEditPoints="1" noAdjustHandles="1" noChangeArrowheads="1" noChangeShapeType="1" noTextEdit="1"/>
              </p:cNvSpPr>
              <p:nvPr/>
            </p:nvSpPr>
            <p:spPr>
              <a:xfrm>
                <a:off x="7010400" y="1600200"/>
                <a:ext cx="645561" cy="307777"/>
              </a:xfrm>
              <a:prstGeom prst="rect">
                <a:avLst/>
              </a:prstGeom>
              <a:blipFill rotWithShape="1">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6" name="Rectangle 25"/>
              <p:cNvSpPr/>
              <p:nvPr/>
            </p:nvSpPr>
            <p:spPr>
              <a:xfrm>
                <a:off x="7010400" y="1905000"/>
                <a:ext cx="801951"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𝑢</m:t>
                      </m:r>
                      <m:r>
                        <a:rPr lang="en-GB" sz="1400" b="0" i="1" smtClean="0">
                          <a:solidFill>
                            <a:prstClr val="black"/>
                          </a:solidFill>
                          <a:latin typeface="Cambria Math"/>
                        </a:rPr>
                        <m:t>=2.1</m:t>
                      </m:r>
                    </m:oMath>
                  </m:oMathPara>
                </a14:m>
                <a:endParaRPr lang="en-GB" sz="1400" dirty="0"/>
              </a:p>
            </p:txBody>
          </p:sp>
        </mc:Choice>
        <mc:Fallback xmlns="">
          <p:sp>
            <p:nvSpPr>
              <p:cNvPr id="26" name="Rectangle 25"/>
              <p:cNvSpPr>
                <a:spLocks noRot="1" noChangeAspect="1" noMove="1" noResize="1" noEditPoints="1" noAdjustHandles="1" noChangeArrowheads="1" noChangeShapeType="1" noTextEdit="1"/>
              </p:cNvSpPr>
              <p:nvPr/>
            </p:nvSpPr>
            <p:spPr>
              <a:xfrm>
                <a:off x="7010400" y="1905000"/>
                <a:ext cx="801951" cy="307777"/>
              </a:xfrm>
              <a:prstGeom prst="rect">
                <a:avLst/>
              </a:prstGeom>
              <a:blipFill rotWithShape="1">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7" name="Rectangle 26"/>
              <p:cNvSpPr/>
              <p:nvPr/>
            </p:nvSpPr>
            <p:spPr>
              <a:xfrm>
                <a:off x="7010400" y="2209800"/>
                <a:ext cx="627736"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𝑣</m:t>
                      </m:r>
                      <m:r>
                        <a:rPr lang="en-GB" sz="1400" b="0" i="1" smtClean="0">
                          <a:solidFill>
                            <a:prstClr val="black"/>
                          </a:solidFill>
                          <a:latin typeface="Cambria Math"/>
                        </a:rPr>
                        <m:t>= ?</m:t>
                      </m:r>
                    </m:oMath>
                  </m:oMathPara>
                </a14:m>
                <a:endParaRPr lang="en-GB" sz="1400" dirty="0"/>
              </a:p>
            </p:txBody>
          </p:sp>
        </mc:Choice>
        <mc:Fallback xmlns="">
          <p:sp>
            <p:nvSpPr>
              <p:cNvPr id="27" name="Rectangle 26"/>
              <p:cNvSpPr>
                <a:spLocks noRot="1" noChangeAspect="1" noMove="1" noResize="1" noEditPoints="1" noAdjustHandles="1" noChangeArrowheads="1" noChangeShapeType="1" noTextEdit="1"/>
              </p:cNvSpPr>
              <p:nvPr/>
            </p:nvSpPr>
            <p:spPr>
              <a:xfrm>
                <a:off x="7010400" y="2209800"/>
                <a:ext cx="627736" cy="307777"/>
              </a:xfrm>
              <a:prstGeom prst="rect">
                <a:avLst/>
              </a:prstGeom>
              <a:blipFill rotWithShape="1">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8" name="Rectangle 27"/>
              <p:cNvSpPr/>
              <p:nvPr/>
            </p:nvSpPr>
            <p:spPr>
              <a:xfrm>
                <a:off x="7772400" y="1752600"/>
                <a:ext cx="933204"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𝑎</m:t>
                      </m:r>
                      <m:r>
                        <a:rPr lang="en-GB" sz="1400" b="0" i="1" smtClean="0">
                          <a:solidFill>
                            <a:prstClr val="black"/>
                          </a:solidFill>
                          <a:latin typeface="Cambria Math"/>
                        </a:rPr>
                        <m:t>=−9.8</m:t>
                      </m:r>
                    </m:oMath>
                  </m:oMathPara>
                </a14:m>
                <a:endParaRPr lang="en-GB" sz="1400" dirty="0"/>
              </a:p>
            </p:txBody>
          </p:sp>
        </mc:Choice>
        <mc:Fallback xmlns="">
          <p:sp>
            <p:nvSpPr>
              <p:cNvPr id="28" name="Rectangle 27"/>
              <p:cNvSpPr>
                <a:spLocks noRot="1" noChangeAspect="1" noMove="1" noResize="1" noEditPoints="1" noAdjustHandles="1" noChangeArrowheads="1" noChangeShapeType="1" noTextEdit="1"/>
              </p:cNvSpPr>
              <p:nvPr/>
            </p:nvSpPr>
            <p:spPr>
              <a:xfrm>
                <a:off x="7772400" y="1752600"/>
                <a:ext cx="933204" cy="307777"/>
              </a:xfrm>
              <a:prstGeom prst="rect">
                <a:avLst/>
              </a:prstGeom>
              <a:blipFill rotWithShape="1">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9" name="Rectangle 28"/>
              <p:cNvSpPr/>
              <p:nvPr/>
            </p:nvSpPr>
            <p:spPr>
              <a:xfrm>
                <a:off x="7772400" y="2057400"/>
                <a:ext cx="599587"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𝑡</m:t>
                      </m:r>
                      <m:r>
                        <a:rPr lang="en-GB" sz="1400" b="0" i="1" smtClean="0">
                          <a:solidFill>
                            <a:prstClr val="black"/>
                          </a:solidFill>
                          <a:latin typeface="Cambria Math"/>
                        </a:rPr>
                        <m:t>= ?</m:t>
                      </m:r>
                    </m:oMath>
                  </m:oMathPara>
                </a14:m>
                <a:endParaRPr lang="en-GB" sz="1400" dirty="0"/>
              </a:p>
            </p:txBody>
          </p:sp>
        </mc:Choice>
        <mc:Fallback xmlns="">
          <p:sp>
            <p:nvSpPr>
              <p:cNvPr id="29" name="Rectangle 28"/>
              <p:cNvSpPr>
                <a:spLocks noRot="1" noChangeAspect="1" noMove="1" noResize="1" noEditPoints="1" noAdjustHandles="1" noChangeArrowheads="1" noChangeShapeType="1" noTextEdit="1"/>
              </p:cNvSpPr>
              <p:nvPr/>
            </p:nvSpPr>
            <p:spPr>
              <a:xfrm>
                <a:off x="7772400" y="2057400"/>
                <a:ext cx="599587" cy="307777"/>
              </a:xfrm>
              <a:prstGeom prst="rect">
                <a:avLst/>
              </a:prstGeom>
              <a:blipFill rotWithShape="1">
                <a:blip r:embed="rId14"/>
                <a:stretch>
                  <a:fillRect/>
                </a:stretch>
              </a:blipFill>
            </p:spPr>
            <p:txBody>
              <a:bodyPr/>
              <a:lstStyle/>
              <a:p>
                <a:r>
                  <a:rPr lang="en-GB">
                    <a:noFill/>
                  </a:rPr>
                  <a:t> </a:t>
                </a:r>
              </a:p>
            </p:txBody>
          </p:sp>
        </mc:Fallback>
      </mc:AlternateContent>
      <p:cxnSp>
        <p:nvCxnSpPr>
          <p:cNvPr id="32" name="Straight Connector 31"/>
          <p:cNvCxnSpPr/>
          <p:nvPr/>
        </p:nvCxnSpPr>
        <p:spPr>
          <a:xfrm>
            <a:off x="5472753" y="2079009"/>
            <a:ext cx="1" cy="533400"/>
          </a:xfrm>
          <a:prstGeom prst="line">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4724400" y="2209800"/>
            <a:ext cx="805029" cy="307777"/>
          </a:xfrm>
          <a:prstGeom prst="rect">
            <a:avLst/>
          </a:prstGeom>
          <a:noFill/>
        </p:spPr>
        <p:txBody>
          <a:bodyPr wrap="none" rtlCol="0">
            <a:spAutoFit/>
          </a:bodyPr>
          <a:lstStyle/>
          <a:p>
            <a:r>
              <a:rPr lang="en-GB" sz="1400" dirty="0">
                <a:latin typeface="Comic Sans MS" pitchFamily="66" charset="0"/>
              </a:rPr>
              <a:t>0.225m</a:t>
            </a:r>
          </a:p>
        </p:txBody>
      </p:sp>
      <mc:AlternateContent xmlns:mc="http://schemas.openxmlformats.org/markup-compatibility/2006" xmlns:a14="http://schemas.microsoft.com/office/drawing/2010/main">
        <mc:Choice Requires="a14">
          <p:sp>
            <p:nvSpPr>
              <p:cNvPr id="41" name="TextBox 40"/>
              <p:cNvSpPr txBox="1"/>
              <p:nvPr/>
            </p:nvSpPr>
            <p:spPr>
              <a:xfrm>
                <a:off x="4114800" y="4648200"/>
                <a:ext cx="2114810"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p>
                        <m:sSupPr>
                          <m:ctrlPr>
                            <a:rPr lang="en-GB" sz="1400" i="1" smtClean="0">
                              <a:latin typeface="Cambria Math" panose="02040503050406030204" pitchFamily="18" charset="0"/>
                            </a:rPr>
                          </m:ctrlPr>
                        </m:sSupPr>
                        <m:e>
                          <m:r>
                            <a:rPr lang="en-GB" sz="1400" b="0" i="1" smtClean="0">
                              <a:latin typeface="Cambria Math"/>
                            </a:rPr>
                            <m:t>𝑣</m:t>
                          </m:r>
                        </m:e>
                        <m:sup>
                          <m:r>
                            <a:rPr lang="en-GB" sz="1400" b="0" i="1" smtClean="0">
                              <a:latin typeface="Cambria Math"/>
                            </a:rPr>
                            <m:t>2</m:t>
                          </m:r>
                        </m:sup>
                      </m:sSup>
                      <m:r>
                        <a:rPr lang="en-GB" sz="1400" b="0" i="1" smtClean="0">
                          <a:latin typeface="Cambria Math"/>
                        </a:rPr>
                        <m:t>=</m:t>
                      </m:r>
                      <m:sSup>
                        <m:sSupPr>
                          <m:ctrlPr>
                            <a:rPr lang="en-GB" sz="1400" i="1" smtClean="0">
                              <a:latin typeface="Cambria Math" panose="02040503050406030204" pitchFamily="18" charset="0"/>
                            </a:rPr>
                          </m:ctrlPr>
                        </m:sSupPr>
                        <m:e>
                          <m:r>
                            <a:rPr lang="en-GB" sz="1400" b="0" i="1" smtClean="0">
                              <a:latin typeface="Cambria Math"/>
                            </a:rPr>
                            <m:t>(2.1)</m:t>
                          </m:r>
                        </m:e>
                        <m:sup>
                          <m:r>
                            <a:rPr lang="en-GB" sz="1400" b="0" i="1" smtClean="0">
                              <a:latin typeface="Cambria Math"/>
                            </a:rPr>
                            <m:t>2</m:t>
                          </m:r>
                        </m:sup>
                      </m:sSup>
                      <m:r>
                        <a:rPr lang="en-GB" sz="1400" b="0" i="1" smtClean="0">
                          <a:latin typeface="Cambria Math"/>
                        </a:rPr>
                        <m:t>+2(−9.8)(0)</m:t>
                      </m:r>
                    </m:oMath>
                  </m:oMathPara>
                </a14:m>
                <a:endParaRPr lang="en-GB" sz="1400" dirty="0"/>
              </a:p>
            </p:txBody>
          </p:sp>
        </mc:Choice>
        <mc:Fallback xmlns="">
          <p:sp>
            <p:nvSpPr>
              <p:cNvPr id="41" name="TextBox 40"/>
              <p:cNvSpPr txBox="1">
                <a:spLocks noRot="1" noChangeAspect="1" noMove="1" noResize="1" noEditPoints="1" noAdjustHandles="1" noChangeArrowheads="1" noChangeShapeType="1" noTextEdit="1"/>
              </p:cNvSpPr>
              <p:nvPr/>
            </p:nvSpPr>
            <p:spPr>
              <a:xfrm>
                <a:off x="4114800" y="4648200"/>
                <a:ext cx="2114810" cy="307777"/>
              </a:xfrm>
              <a:prstGeom prst="rect">
                <a:avLst/>
              </a:prstGeom>
              <a:blipFill rotWithShape="1">
                <a:blip r:embed="rId16"/>
                <a:stretch>
                  <a:fillRect b="-8000"/>
                </a:stretch>
              </a:blipFill>
            </p:spPr>
            <p:txBody>
              <a:bodyPr/>
              <a:lstStyle/>
              <a:p>
                <a:r>
                  <a:rPr lang="en-GB">
                    <a:noFill/>
                  </a:rPr>
                  <a:t> </a:t>
                </a:r>
              </a:p>
            </p:txBody>
          </p:sp>
        </mc:Fallback>
      </mc:AlternateContent>
      <p:sp>
        <p:nvSpPr>
          <p:cNvPr id="42" name="Arc 41"/>
          <p:cNvSpPr/>
          <p:nvPr/>
        </p:nvSpPr>
        <p:spPr>
          <a:xfrm>
            <a:off x="6096000" y="48006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3" name="TextBox 42"/>
          <p:cNvSpPr txBox="1"/>
          <p:nvPr/>
        </p:nvSpPr>
        <p:spPr>
          <a:xfrm>
            <a:off x="6477000" y="4876800"/>
            <a:ext cx="1524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Work out terms</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44" name="TextBox 43"/>
              <p:cNvSpPr txBox="1"/>
              <p:nvPr/>
            </p:nvSpPr>
            <p:spPr>
              <a:xfrm>
                <a:off x="4114800" y="5105400"/>
                <a:ext cx="985270"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p>
                        <m:sSupPr>
                          <m:ctrlPr>
                            <a:rPr lang="en-GB" sz="1400" i="1" smtClean="0">
                              <a:latin typeface="Cambria Math" panose="02040503050406030204" pitchFamily="18" charset="0"/>
                            </a:rPr>
                          </m:ctrlPr>
                        </m:sSupPr>
                        <m:e>
                          <m:r>
                            <a:rPr lang="en-GB" sz="1400" b="0" i="1" smtClean="0">
                              <a:latin typeface="Cambria Math"/>
                            </a:rPr>
                            <m:t>𝑣</m:t>
                          </m:r>
                        </m:e>
                        <m:sup>
                          <m:r>
                            <a:rPr lang="en-GB" sz="1400" b="0" i="1" smtClean="0">
                              <a:latin typeface="Cambria Math"/>
                            </a:rPr>
                            <m:t>2</m:t>
                          </m:r>
                        </m:sup>
                      </m:sSup>
                      <m:r>
                        <a:rPr lang="en-GB" sz="1400" b="0" i="1" smtClean="0">
                          <a:latin typeface="Cambria Math"/>
                        </a:rPr>
                        <m:t>=</m:t>
                      </m:r>
                      <m:r>
                        <a:rPr lang="en-GB" sz="1400" i="1" smtClean="0">
                          <a:latin typeface="Cambria Math"/>
                        </a:rPr>
                        <m:t>4</m:t>
                      </m:r>
                      <m:r>
                        <a:rPr lang="en-GB" sz="1400" b="0" i="1" smtClean="0">
                          <a:latin typeface="Cambria Math"/>
                        </a:rPr>
                        <m:t>.41</m:t>
                      </m:r>
                    </m:oMath>
                  </m:oMathPara>
                </a14:m>
                <a:endParaRPr lang="en-GB" sz="1400" dirty="0"/>
              </a:p>
            </p:txBody>
          </p:sp>
        </mc:Choice>
        <mc:Fallback xmlns="">
          <p:sp>
            <p:nvSpPr>
              <p:cNvPr id="44" name="TextBox 43"/>
              <p:cNvSpPr txBox="1">
                <a:spLocks noRot="1" noChangeAspect="1" noMove="1" noResize="1" noEditPoints="1" noAdjustHandles="1" noChangeArrowheads="1" noChangeShapeType="1" noTextEdit="1"/>
              </p:cNvSpPr>
              <p:nvPr/>
            </p:nvSpPr>
            <p:spPr>
              <a:xfrm>
                <a:off x="4114800" y="5105400"/>
                <a:ext cx="985270" cy="307777"/>
              </a:xfrm>
              <a:prstGeom prst="rect">
                <a:avLst/>
              </a:prstGeom>
              <a:blipFill rotWithShape="1">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5" name="TextBox 44"/>
              <p:cNvSpPr txBox="1"/>
              <p:nvPr/>
            </p:nvSpPr>
            <p:spPr>
              <a:xfrm>
                <a:off x="4191000" y="5562600"/>
                <a:ext cx="797847"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i="1" smtClean="0">
                          <a:latin typeface="Cambria Math"/>
                        </a:rPr>
                        <m:t>𝑣</m:t>
                      </m:r>
                      <m:r>
                        <a:rPr lang="en-GB" sz="1400" b="0" i="1" smtClean="0">
                          <a:latin typeface="Cambria Math"/>
                        </a:rPr>
                        <m:t>=</m:t>
                      </m:r>
                      <m:r>
                        <a:rPr lang="en-GB" sz="1400" i="1" smtClean="0">
                          <a:latin typeface="Cambria Math"/>
                        </a:rPr>
                        <m:t>2</m:t>
                      </m:r>
                      <m:r>
                        <a:rPr lang="en-GB" sz="1400" b="0" i="1" smtClean="0">
                          <a:latin typeface="Cambria Math"/>
                        </a:rPr>
                        <m:t>.1</m:t>
                      </m:r>
                    </m:oMath>
                  </m:oMathPara>
                </a14:m>
                <a:endParaRPr lang="en-GB" sz="1400" dirty="0"/>
              </a:p>
            </p:txBody>
          </p:sp>
        </mc:Choice>
        <mc:Fallback xmlns="">
          <p:sp>
            <p:nvSpPr>
              <p:cNvPr id="45" name="TextBox 44"/>
              <p:cNvSpPr txBox="1">
                <a:spLocks noRot="1" noChangeAspect="1" noMove="1" noResize="1" noEditPoints="1" noAdjustHandles="1" noChangeArrowheads="1" noChangeShapeType="1" noTextEdit="1"/>
              </p:cNvSpPr>
              <p:nvPr/>
            </p:nvSpPr>
            <p:spPr>
              <a:xfrm>
                <a:off x="4191000" y="5562600"/>
                <a:ext cx="797847" cy="307777"/>
              </a:xfrm>
              <a:prstGeom prst="rect">
                <a:avLst/>
              </a:prstGeom>
              <a:blipFill rotWithShape="1">
                <a:blip r:embed="rId18"/>
                <a:stretch>
                  <a:fillRect/>
                </a:stretch>
              </a:blipFill>
            </p:spPr>
            <p:txBody>
              <a:bodyPr/>
              <a:lstStyle/>
              <a:p>
                <a:r>
                  <a:rPr lang="en-GB">
                    <a:noFill/>
                  </a:rPr>
                  <a:t> </a:t>
                </a:r>
              </a:p>
            </p:txBody>
          </p:sp>
        </mc:Fallback>
      </mc:AlternateContent>
      <p:sp>
        <p:nvSpPr>
          <p:cNvPr id="46" name="TextBox 45"/>
          <p:cNvSpPr txBox="1"/>
          <p:nvPr/>
        </p:nvSpPr>
        <p:spPr>
          <a:xfrm>
            <a:off x="6926726" y="2438400"/>
            <a:ext cx="2217274" cy="307777"/>
          </a:xfrm>
          <a:prstGeom prst="rect">
            <a:avLst/>
          </a:prstGeom>
          <a:noFill/>
        </p:spPr>
        <p:txBody>
          <a:bodyPr wrap="none" rtlCol="0">
            <a:spAutoFit/>
          </a:bodyPr>
          <a:lstStyle/>
          <a:p>
            <a:r>
              <a:rPr lang="en-GB" sz="1400" dirty="0">
                <a:solidFill>
                  <a:srgbClr val="FF0000"/>
                </a:solidFill>
                <a:latin typeface="Comic Sans MS" pitchFamily="66" charset="0"/>
              </a:rPr>
              <a:t>Approach speed: 2.1ms</a:t>
            </a:r>
            <a:r>
              <a:rPr lang="en-GB" sz="1400" baseline="30000" dirty="0">
                <a:solidFill>
                  <a:srgbClr val="FF0000"/>
                </a:solidFill>
                <a:latin typeface="Comic Sans MS" pitchFamily="66" charset="0"/>
              </a:rPr>
              <a:t>-1</a:t>
            </a:r>
          </a:p>
        </p:txBody>
      </p:sp>
      <p:sp>
        <p:nvSpPr>
          <p:cNvPr id="47" name="Arc 46"/>
          <p:cNvSpPr/>
          <p:nvPr/>
        </p:nvSpPr>
        <p:spPr>
          <a:xfrm>
            <a:off x="5029200" y="52578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1" name="TextBox 60"/>
          <p:cNvSpPr txBox="1"/>
          <p:nvPr/>
        </p:nvSpPr>
        <p:spPr>
          <a:xfrm>
            <a:off x="5410200" y="5334000"/>
            <a:ext cx="14478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Square root</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62" name="TextBox 61"/>
              <p:cNvSpPr txBox="1"/>
              <p:nvPr/>
            </p:nvSpPr>
            <p:spPr>
              <a:xfrm>
                <a:off x="4114800" y="4191000"/>
                <a:ext cx="1340367"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p>
                        <m:sSupPr>
                          <m:ctrlPr>
                            <a:rPr lang="en-GB" sz="1400" i="1" smtClean="0">
                              <a:latin typeface="Cambria Math" panose="02040503050406030204" pitchFamily="18" charset="0"/>
                            </a:rPr>
                          </m:ctrlPr>
                        </m:sSupPr>
                        <m:e>
                          <m:r>
                            <a:rPr lang="en-GB" sz="1400" b="0" i="1" smtClean="0">
                              <a:latin typeface="Cambria Math"/>
                            </a:rPr>
                            <m:t>𝑣</m:t>
                          </m:r>
                        </m:e>
                        <m:sup>
                          <m:r>
                            <a:rPr lang="en-GB" sz="1400" b="0" i="1" smtClean="0">
                              <a:latin typeface="Cambria Math"/>
                            </a:rPr>
                            <m:t>2</m:t>
                          </m:r>
                        </m:sup>
                      </m:sSup>
                      <m:r>
                        <a:rPr lang="en-GB" sz="1400" b="0" i="1" smtClean="0">
                          <a:latin typeface="Cambria Math"/>
                        </a:rPr>
                        <m:t>=</m:t>
                      </m:r>
                      <m:sSup>
                        <m:sSupPr>
                          <m:ctrlPr>
                            <a:rPr lang="en-GB" sz="1400" i="1" smtClean="0">
                              <a:latin typeface="Cambria Math" panose="02040503050406030204" pitchFamily="18" charset="0"/>
                            </a:rPr>
                          </m:ctrlPr>
                        </m:sSupPr>
                        <m:e>
                          <m:r>
                            <a:rPr lang="en-GB" sz="1400" b="0" i="1" smtClean="0">
                              <a:latin typeface="Cambria Math"/>
                            </a:rPr>
                            <m:t>𝑢</m:t>
                          </m:r>
                        </m:e>
                        <m:sup>
                          <m:r>
                            <a:rPr lang="en-GB" sz="1400" b="0" i="1" smtClean="0">
                              <a:latin typeface="Cambria Math"/>
                            </a:rPr>
                            <m:t>2</m:t>
                          </m:r>
                        </m:sup>
                      </m:sSup>
                      <m:r>
                        <a:rPr lang="en-GB" sz="1400" b="0" i="1" smtClean="0">
                          <a:latin typeface="Cambria Math"/>
                        </a:rPr>
                        <m:t>+2</m:t>
                      </m:r>
                      <m:r>
                        <a:rPr lang="en-GB" sz="1400" b="0" i="1" smtClean="0">
                          <a:latin typeface="Cambria Math"/>
                        </a:rPr>
                        <m:t>𝑎𝑠</m:t>
                      </m:r>
                    </m:oMath>
                  </m:oMathPara>
                </a14:m>
                <a:endParaRPr lang="en-GB" sz="1400" dirty="0"/>
              </a:p>
            </p:txBody>
          </p:sp>
        </mc:Choice>
        <mc:Fallback xmlns="">
          <p:sp>
            <p:nvSpPr>
              <p:cNvPr id="62" name="TextBox 61"/>
              <p:cNvSpPr txBox="1">
                <a:spLocks noRot="1" noChangeAspect="1" noMove="1" noResize="1" noEditPoints="1" noAdjustHandles="1" noChangeArrowheads="1" noChangeShapeType="1" noTextEdit="1"/>
              </p:cNvSpPr>
              <p:nvPr/>
            </p:nvSpPr>
            <p:spPr>
              <a:xfrm>
                <a:off x="4114800" y="4191000"/>
                <a:ext cx="1340367" cy="307777"/>
              </a:xfrm>
              <a:prstGeom prst="rect">
                <a:avLst/>
              </a:prstGeom>
              <a:blipFill rotWithShape="1">
                <a:blip r:embed="rId19"/>
                <a:stretch>
                  <a:fillRect/>
                </a:stretch>
              </a:blipFill>
            </p:spPr>
            <p:txBody>
              <a:bodyPr/>
              <a:lstStyle/>
              <a:p>
                <a:r>
                  <a:rPr lang="en-GB">
                    <a:noFill/>
                  </a:rPr>
                  <a:t> </a:t>
                </a:r>
              </a:p>
            </p:txBody>
          </p:sp>
        </mc:Fallback>
      </mc:AlternateContent>
      <p:sp>
        <p:nvSpPr>
          <p:cNvPr id="63" name="Arc 62"/>
          <p:cNvSpPr/>
          <p:nvPr/>
        </p:nvSpPr>
        <p:spPr>
          <a:xfrm>
            <a:off x="6096000" y="43434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4" name="TextBox 63"/>
          <p:cNvSpPr txBox="1"/>
          <p:nvPr/>
        </p:nvSpPr>
        <p:spPr>
          <a:xfrm>
            <a:off x="6400800" y="4419600"/>
            <a:ext cx="15240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baseline="-25000" dirty="0">
              <a:solidFill>
                <a:srgbClr val="FF0000"/>
              </a:solidFill>
              <a:latin typeface="Comic Sans MS" pitchFamily="66" charset="0"/>
            </a:endParaRPr>
          </a:p>
        </p:txBody>
      </p:sp>
      <p:cxnSp>
        <p:nvCxnSpPr>
          <p:cNvPr id="36" name="Straight Connector 35"/>
          <p:cNvCxnSpPr/>
          <p:nvPr/>
        </p:nvCxnSpPr>
        <p:spPr>
          <a:xfrm>
            <a:off x="4648200" y="2631743"/>
            <a:ext cx="2286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pic>
        <p:nvPicPr>
          <p:cNvPr id="38" name="Picture 2" descr="C:\Users\User\AppData\Local\Microsoft\Windows\Temporary Internet Files\Content.IE5\AGD05HJH\MC900312526[1].wmf"/>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5562600" y="2036184"/>
            <a:ext cx="192895" cy="195225"/>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sp>
            <p:nvSpPr>
              <p:cNvPr id="39" name="TextBox 38"/>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39" name="TextBox 38"/>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2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0" name="TextBox 39"/>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40" name="TextBox 39"/>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2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8" name="TextBox 47"/>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48" name="TextBox 47"/>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2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9" name="TextBox 48"/>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49" name="TextBox 48"/>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2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0" name="TextBox 49"/>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50" name="TextBox 49"/>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24"/>
                <a:stretch>
                  <a:fillRect b="-3846"/>
                </a:stretch>
              </a:blipFill>
            </p:spPr>
            <p:txBody>
              <a:bodyPr/>
              <a:lstStyle/>
              <a:p>
                <a:r>
                  <a:rPr lang="en-GB">
                    <a:noFill/>
                  </a:rPr>
                  <a:t> </a:t>
                </a:r>
              </a:p>
            </p:txBody>
          </p:sp>
        </mc:Fallback>
      </mc:AlternateContent>
      <p:sp>
        <p:nvSpPr>
          <p:cNvPr id="51" name="TextBox 50"/>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25"/>
              </a:rPr>
              <a:t>Applet for collision demonstrations</a:t>
            </a:r>
            <a:endParaRPr lang="en-GB" sz="1400" dirty="0">
              <a:latin typeface="Comic Sans MS" pitchFamily="66" charset="0"/>
            </a:endParaRPr>
          </a:p>
        </p:txBody>
      </p:sp>
      <p:sp>
        <p:nvSpPr>
          <p:cNvPr id="52"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mc:AlternateContent xmlns:mc="http://schemas.openxmlformats.org/markup-compatibility/2006" xmlns:a14="http://schemas.microsoft.com/office/drawing/2010/main">
        <mc:Choice Requires="a14">
          <p:sp>
            <p:nvSpPr>
              <p:cNvPr id="53" name="TextBox 52"/>
              <p:cNvSpPr txBox="1"/>
              <p:nvPr/>
            </p:nvSpPr>
            <p:spPr>
              <a:xfrm>
                <a:off x="1558834" y="4604657"/>
                <a:ext cx="914400" cy="30480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22.5</m:t>
                      </m:r>
                      <m:r>
                        <a:rPr lang="en-GB" sz="1400" b="0" i="1" smtClean="0">
                          <a:solidFill>
                            <a:srgbClr val="FF0000"/>
                          </a:solidFill>
                          <a:latin typeface="Cambria Math"/>
                        </a:rPr>
                        <m:t>𝑐𝑚</m:t>
                      </m:r>
                    </m:oMath>
                  </m:oMathPara>
                </a14:m>
                <a:endParaRPr lang="en-GB" sz="1400" dirty="0">
                  <a:solidFill>
                    <a:srgbClr val="FF0000"/>
                  </a:solidFill>
                </a:endParaRPr>
              </a:p>
            </p:txBody>
          </p:sp>
        </mc:Choice>
        <mc:Fallback xmlns="">
          <p:sp>
            <p:nvSpPr>
              <p:cNvPr id="53" name="TextBox 52"/>
              <p:cNvSpPr txBox="1">
                <a:spLocks noRot="1" noChangeAspect="1" noMove="1" noResize="1" noEditPoints="1" noAdjustHandles="1" noChangeArrowheads="1" noChangeShapeType="1" noTextEdit="1"/>
              </p:cNvSpPr>
              <p:nvPr/>
            </p:nvSpPr>
            <p:spPr>
              <a:xfrm>
                <a:off x="1558834" y="4604657"/>
                <a:ext cx="914400" cy="304800"/>
              </a:xfrm>
              <a:prstGeom prst="rect">
                <a:avLst/>
              </a:prstGeom>
              <a:blipFill>
                <a:blip r:embed="rId26"/>
                <a:stretch>
                  <a:fillRect/>
                </a:stretch>
              </a:blipFill>
            </p:spPr>
            <p:txBody>
              <a:bodyPr/>
              <a:lstStyle/>
              <a:p>
                <a:r>
                  <a:rPr lang="en-GB">
                    <a:noFill/>
                  </a:rPr>
                  <a:t> </a:t>
                </a:r>
              </a:p>
            </p:txBody>
          </p:sp>
        </mc:Fallback>
      </mc:AlternateContent>
    </p:spTree>
    <p:custDataLst>
      <p:tags r:id="rId1"/>
    </p:custDataLst>
    <p:extLst>
      <p:ext uri="{BB962C8B-B14F-4D97-AF65-F5344CB8AC3E}">
        <p14:creationId xmlns:p14="http://schemas.microsoft.com/office/powerpoint/2010/main" val="1356842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1">
                                            <p:txEl>
                                              <p:pRg st="0" end="0"/>
                                            </p:txEl>
                                          </p:spTgt>
                                        </p:tgtEl>
                                        <p:attrNameLst>
                                          <p:attrName>style.visibility</p:attrName>
                                        </p:attrNameLst>
                                      </p:cBhvr>
                                      <p:to>
                                        <p:strVal val="visible"/>
                                      </p:to>
                                    </p:set>
                                    <p:animEffect transition="in" filter="blinds(horizontal)">
                                      <p:cBhvr>
                                        <p:cTn id="7" dur="500"/>
                                        <p:tgtEl>
                                          <p:spTgt spid="2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1">
                                            <p:txEl>
                                              <p:pRg st="2" end="2"/>
                                            </p:txEl>
                                          </p:spTgt>
                                        </p:tgtEl>
                                        <p:attrNameLst>
                                          <p:attrName>style.visibility</p:attrName>
                                        </p:attrNameLst>
                                      </p:cBhvr>
                                      <p:to>
                                        <p:strVal val="visible"/>
                                      </p:to>
                                    </p:set>
                                    <p:animEffect transition="in" filter="blinds(horizontal)">
                                      <p:cBhvr>
                                        <p:cTn id="12" dur="500"/>
                                        <p:tgtEl>
                                          <p:spTgt spid="2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1">
                                            <p:txEl>
                                              <p:pRg st="3" end="3"/>
                                            </p:txEl>
                                          </p:spTgt>
                                        </p:tgtEl>
                                        <p:attrNameLst>
                                          <p:attrName>style.visibility</p:attrName>
                                        </p:attrNameLst>
                                      </p:cBhvr>
                                      <p:to>
                                        <p:strVal val="visible"/>
                                      </p:to>
                                    </p:set>
                                    <p:animEffect transition="in" filter="blinds(horizontal)">
                                      <p:cBhvr>
                                        <p:cTn id="17" dur="500"/>
                                        <p:tgtEl>
                                          <p:spTgt spid="21">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blinds(horizontal)">
                                      <p:cBhvr>
                                        <p:cTn id="22" dur="500"/>
                                        <p:tgtEl>
                                          <p:spTgt spid="24"/>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animEffect transition="in" filter="blinds(horizontal)">
                                      <p:cBhvr>
                                        <p:cTn id="27" dur="500"/>
                                        <p:tgtEl>
                                          <p:spTgt spid="26"/>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7"/>
                                        </p:tgtEl>
                                        <p:attrNameLst>
                                          <p:attrName>style.visibility</p:attrName>
                                        </p:attrNameLst>
                                      </p:cBhvr>
                                      <p:to>
                                        <p:strVal val="visible"/>
                                      </p:to>
                                    </p:set>
                                    <p:animEffect transition="in" filter="blinds(horizontal)">
                                      <p:cBhvr>
                                        <p:cTn id="32" dur="500"/>
                                        <p:tgtEl>
                                          <p:spTgt spid="27"/>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8"/>
                                        </p:tgtEl>
                                        <p:attrNameLst>
                                          <p:attrName>style.visibility</p:attrName>
                                        </p:attrNameLst>
                                      </p:cBhvr>
                                      <p:to>
                                        <p:strVal val="visible"/>
                                      </p:to>
                                    </p:set>
                                    <p:animEffect transition="in" filter="blinds(horizontal)">
                                      <p:cBhvr>
                                        <p:cTn id="37" dur="500"/>
                                        <p:tgtEl>
                                          <p:spTgt spid="28"/>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9"/>
                                        </p:tgtEl>
                                        <p:attrNameLst>
                                          <p:attrName>style.visibility</p:attrName>
                                        </p:attrNameLst>
                                      </p:cBhvr>
                                      <p:to>
                                        <p:strVal val="visible"/>
                                      </p:to>
                                    </p:set>
                                    <p:animEffect transition="in" filter="blinds(horizontal)">
                                      <p:cBhvr>
                                        <p:cTn id="42" dur="500"/>
                                        <p:tgtEl>
                                          <p:spTgt spid="29"/>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62"/>
                                        </p:tgtEl>
                                        <p:attrNameLst>
                                          <p:attrName>style.visibility</p:attrName>
                                        </p:attrNameLst>
                                      </p:cBhvr>
                                      <p:to>
                                        <p:strVal val="visible"/>
                                      </p:to>
                                    </p:set>
                                    <p:animEffect transition="in" filter="blinds(horizontal)">
                                      <p:cBhvr>
                                        <p:cTn id="47" dur="500"/>
                                        <p:tgtEl>
                                          <p:spTgt spid="62"/>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63"/>
                                        </p:tgtEl>
                                        <p:attrNameLst>
                                          <p:attrName>style.visibility</p:attrName>
                                        </p:attrNameLst>
                                      </p:cBhvr>
                                      <p:to>
                                        <p:strVal val="visible"/>
                                      </p:to>
                                    </p:set>
                                    <p:animEffect transition="in" filter="blinds(horizontal)">
                                      <p:cBhvr>
                                        <p:cTn id="52" dur="500"/>
                                        <p:tgtEl>
                                          <p:spTgt spid="63"/>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64"/>
                                        </p:tgtEl>
                                        <p:attrNameLst>
                                          <p:attrName>style.visibility</p:attrName>
                                        </p:attrNameLst>
                                      </p:cBhvr>
                                      <p:to>
                                        <p:strVal val="visible"/>
                                      </p:to>
                                    </p:set>
                                    <p:animEffect transition="in" filter="blinds(horizontal)">
                                      <p:cBhvr>
                                        <p:cTn id="57" dur="500"/>
                                        <p:tgtEl>
                                          <p:spTgt spid="64"/>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41"/>
                                        </p:tgtEl>
                                        <p:attrNameLst>
                                          <p:attrName>style.visibility</p:attrName>
                                        </p:attrNameLst>
                                      </p:cBhvr>
                                      <p:to>
                                        <p:strVal val="visible"/>
                                      </p:to>
                                    </p:set>
                                    <p:animEffect transition="in" filter="blinds(horizontal)">
                                      <p:cBhvr>
                                        <p:cTn id="62" dur="500"/>
                                        <p:tgtEl>
                                          <p:spTgt spid="41"/>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42"/>
                                        </p:tgtEl>
                                        <p:attrNameLst>
                                          <p:attrName>style.visibility</p:attrName>
                                        </p:attrNameLst>
                                      </p:cBhvr>
                                      <p:to>
                                        <p:strVal val="visible"/>
                                      </p:to>
                                    </p:set>
                                    <p:animEffect transition="in" filter="blinds(horizontal)">
                                      <p:cBhvr>
                                        <p:cTn id="67" dur="500"/>
                                        <p:tgtEl>
                                          <p:spTgt spid="42"/>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43"/>
                                        </p:tgtEl>
                                        <p:attrNameLst>
                                          <p:attrName>style.visibility</p:attrName>
                                        </p:attrNameLst>
                                      </p:cBhvr>
                                      <p:to>
                                        <p:strVal val="visible"/>
                                      </p:to>
                                    </p:set>
                                    <p:animEffect transition="in" filter="blinds(horizontal)">
                                      <p:cBhvr>
                                        <p:cTn id="72" dur="500"/>
                                        <p:tgtEl>
                                          <p:spTgt spid="43"/>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44"/>
                                        </p:tgtEl>
                                        <p:attrNameLst>
                                          <p:attrName>style.visibility</p:attrName>
                                        </p:attrNameLst>
                                      </p:cBhvr>
                                      <p:to>
                                        <p:strVal val="visible"/>
                                      </p:to>
                                    </p:set>
                                    <p:animEffect transition="in" filter="blinds(horizontal)">
                                      <p:cBhvr>
                                        <p:cTn id="77" dur="500"/>
                                        <p:tgtEl>
                                          <p:spTgt spid="44"/>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47"/>
                                        </p:tgtEl>
                                        <p:attrNameLst>
                                          <p:attrName>style.visibility</p:attrName>
                                        </p:attrNameLst>
                                      </p:cBhvr>
                                      <p:to>
                                        <p:strVal val="visible"/>
                                      </p:to>
                                    </p:set>
                                    <p:animEffect transition="in" filter="blinds(horizontal)">
                                      <p:cBhvr>
                                        <p:cTn id="82" dur="500"/>
                                        <p:tgtEl>
                                          <p:spTgt spid="47"/>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grpId="0" nodeType="clickEffect">
                                  <p:stCondLst>
                                    <p:cond delay="0"/>
                                  </p:stCondLst>
                                  <p:childTnLst>
                                    <p:set>
                                      <p:cBhvr>
                                        <p:cTn id="86" dur="1" fill="hold">
                                          <p:stCondLst>
                                            <p:cond delay="0"/>
                                          </p:stCondLst>
                                        </p:cTn>
                                        <p:tgtEl>
                                          <p:spTgt spid="61"/>
                                        </p:tgtEl>
                                        <p:attrNameLst>
                                          <p:attrName>style.visibility</p:attrName>
                                        </p:attrNameLst>
                                      </p:cBhvr>
                                      <p:to>
                                        <p:strVal val="visible"/>
                                      </p:to>
                                    </p:set>
                                    <p:animEffect transition="in" filter="blinds(horizontal)">
                                      <p:cBhvr>
                                        <p:cTn id="87" dur="500"/>
                                        <p:tgtEl>
                                          <p:spTgt spid="61"/>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grpId="0" nodeType="clickEffect">
                                  <p:stCondLst>
                                    <p:cond delay="0"/>
                                  </p:stCondLst>
                                  <p:childTnLst>
                                    <p:set>
                                      <p:cBhvr>
                                        <p:cTn id="91" dur="1" fill="hold">
                                          <p:stCondLst>
                                            <p:cond delay="0"/>
                                          </p:stCondLst>
                                        </p:cTn>
                                        <p:tgtEl>
                                          <p:spTgt spid="45"/>
                                        </p:tgtEl>
                                        <p:attrNameLst>
                                          <p:attrName>style.visibility</p:attrName>
                                        </p:attrNameLst>
                                      </p:cBhvr>
                                      <p:to>
                                        <p:strVal val="visible"/>
                                      </p:to>
                                    </p:set>
                                    <p:animEffect transition="in" filter="blinds(horizontal)">
                                      <p:cBhvr>
                                        <p:cTn id="92" dur="500"/>
                                        <p:tgtEl>
                                          <p:spTgt spid="45"/>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grpId="0" nodeType="clickEffect">
                                  <p:stCondLst>
                                    <p:cond delay="0"/>
                                  </p:stCondLst>
                                  <p:childTnLst>
                                    <p:set>
                                      <p:cBhvr>
                                        <p:cTn id="96" dur="1" fill="hold">
                                          <p:stCondLst>
                                            <p:cond delay="0"/>
                                          </p:stCondLst>
                                        </p:cTn>
                                        <p:tgtEl>
                                          <p:spTgt spid="46"/>
                                        </p:tgtEl>
                                        <p:attrNameLst>
                                          <p:attrName>style.visibility</p:attrName>
                                        </p:attrNameLst>
                                      </p:cBhvr>
                                      <p:to>
                                        <p:strVal val="visible"/>
                                      </p:to>
                                    </p:set>
                                    <p:animEffect transition="in" filter="blinds(horizontal)">
                                      <p:cBhvr>
                                        <p:cTn id="97"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6" grpId="0"/>
      <p:bldP spid="27" grpId="0"/>
      <p:bldP spid="28" grpId="0"/>
      <p:bldP spid="29" grpId="0"/>
      <p:bldP spid="41" grpId="0"/>
      <p:bldP spid="42" grpId="0" animBg="1"/>
      <p:bldP spid="43" grpId="0"/>
      <p:bldP spid="44" grpId="0"/>
      <p:bldP spid="45" grpId="0"/>
      <p:bldP spid="46" grpId="0"/>
      <p:bldP spid="47" grpId="0" animBg="1"/>
      <p:bldP spid="61" grpId="0"/>
      <p:bldP spid="62" grpId="0"/>
      <p:bldP spid="63" grpId="0" animBg="1"/>
      <p:bldP spid="64"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71600"/>
            <a:ext cx="3788979" cy="5029200"/>
          </a:xfrm>
        </p:spPr>
        <p:txBody>
          <a:bodyPr>
            <a:normAutofit fontScale="92500" lnSpcReduction="10000"/>
          </a:bodyPr>
          <a:lstStyle/>
          <a:p>
            <a:pPr marL="0" indent="0" algn="ctr">
              <a:buNone/>
            </a:pPr>
            <a:r>
              <a:rPr lang="en-GB" sz="1400" b="1" dirty="0">
                <a:latin typeface="Comic Sans MS" pitchFamily="66" charset="0"/>
              </a:rPr>
              <a:t>You can solve problems relating to successive impacts involving three particles, or two particles and a smooth plane surface by considering each collision separately. You can also solve problems relating to successive bounces on a horizontal plane.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A tennis ball, which may be modelled as a particle, is dropped from rest at a height of 90cm onto a smooth horizontal plane. The coefficient of restitution between the ball and the plane is 0.5. Assume there is no air resistance and the ball falls freely under gravity at a right angle to the plane.</a:t>
            </a:r>
          </a:p>
          <a:p>
            <a:pPr marL="0" indent="0" algn="ctr">
              <a:buNone/>
            </a:pPr>
            <a:endParaRPr lang="en-GB" sz="1400" baseline="-25000" dirty="0">
              <a:latin typeface="Comic Sans MS" pitchFamily="66" charset="0"/>
            </a:endParaRPr>
          </a:p>
          <a:p>
            <a:pPr algn="ctr">
              <a:buAutoNum type="alphaLcParenR"/>
            </a:pPr>
            <a:r>
              <a:rPr lang="en-GB" sz="1400" dirty="0">
                <a:latin typeface="Comic Sans MS" pitchFamily="66" charset="0"/>
              </a:rPr>
              <a:t>Find the height to which the ball rebounds after the first bounce</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Find the height to which the ball bounces after the second bounce</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Find the total distance travelled by the ball before it comes to rest</a:t>
            </a:r>
          </a:p>
        </p:txBody>
      </p:sp>
      <p:sp>
        <p:nvSpPr>
          <p:cNvPr id="4" name="TextBox 3"/>
          <p:cNvSpPr txBox="1"/>
          <p:nvPr/>
        </p:nvSpPr>
        <p:spPr>
          <a:xfrm>
            <a:off x="8695641" y="6519446"/>
            <a:ext cx="457176" cy="338554"/>
          </a:xfrm>
          <a:prstGeom prst="rect">
            <a:avLst/>
          </a:prstGeom>
          <a:noFill/>
        </p:spPr>
        <p:txBody>
          <a:bodyPr wrap="none" rtlCol="0">
            <a:spAutoFit/>
          </a:bodyPr>
          <a:lstStyle/>
          <a:p>
            <a:pPr algn="ctr"/>
            <a:r>
              <a:rPr lang="en-GB" sz="1600" dirty="0">
                <a:latin typeface="Comic Sans MS" pitchFamily="66" charset="0"/>
              </a:rPr>
              <a:t>4D</a:t>
            </a:r>
          </a:p>
        </p:txBody>
      </p:sp>
      <p:pic>
        <p:nvPicPr>
          <p:cNvPr id="1026" name="Picture 2" descr="C:\Users\User\AppData\Local\Microsoft\Windows\Temporary Internet Files\Content.IE5\AGD05HJH\MC900312526[1].wmf"/>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4648200" y="1524000"/>
            <a:ext cx="192895" cy="195225"/>
          </a:xfrm>
          <a:prstGeom prst="rect">
            <a:avLst/>
          </a:prstGeom>
          <a:noFill/>
          <a:extLst>
            <a:ext uri="{909E8E84-426E-40DD-AFC4-6F175D3DCCD1}">
              <a14:hiddenFill xmlns:a14="http://schemas.microsoft.com/office/drawing/2010/main">
                <a:solidFill>
                  <a:srgbClr val="FFFFFF"/>
                </a:solidFill>
              </a14:hiddenFill>
            </a:ext>
          </a:extLst>
        </p:spPr>
      </p:pic>
      <p:cxnSp>
        <p:nvCxnSpPr>
          <p:cNvPr id="18" name="Straight Connector 17"/>
          <p:cNvCxnSpPr/>
          <p:nvPr/>
        </p:nvCxnSpPr>
        <p:spPr>
          <a:xfrm>
            <a:off x="4495800" y="1600200"/>
            <a:ext cx="0" cy="990600"/>
          </a:xfrm>
          <a:prstGeom prst="line">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3962400" y="1905000"/>
            <a:ext cx="587020" cy="307777"/>
          </a:xfrm>
          <a:prstGeom prst="rect">
            <a:avLst/>
          </a:prstGeom>
          <a:noFill/>
        </p:spPr>
        <p:txBody>
          <a:bodyPr wrap="none" rtlCol="0">
            <a:spAutoFit/>
          </a:bodyPr>
          <a:lstStyle/>
          <a:p>
            <a:r>
              <a:rPr lang="en-GB" sz="1400" dirty="0">
                <a:latin typeface="Comic Sans MS" pitchFamily="66" charset="0"/>
              </a:rPr>
              <a:t>0.9m</a:t>
            </a:r>
          </a:p>
        </p:txBody>
      </p:sp>
      <p:sp>
        <p:nvSpPr>
          <p:cNvPr id="21" name="TextBox 20"/>
          <p:cNvSpPr txBox="1"/>
          <p:nvPr/>
        </p:nvSpPr>
        <p:spPr>
          <a:xfrm>
            <a:off x="3962400" y="2743200"/>
            <a:ext cx="4876800" cy="738664"/>
          </a:xfrm>
          <a:prstGeom prst="rect">
            <a:avLst/>
          </a:prstGeom>
          <a:noFill/>
        </p:spPr>
        <p:txBody>
          <a:bodyPr wrap="square" rtlCol="0">
            <a:spAutoFit/>
          </a:bodyPr>
          <a:lstStyle/>
          <a:p>
            <a:r>
              <a:rPr lang="en-GB" sz="1400" u="sng" dirty="0">
                <a:latin typeface="Comic Sans MS" pitchFamily="66" charset="0"/>
              </a:rPr>
              <a:t>Height of the second bounce</a:t>
            </a:r>
          </a:p>
          <a:p>
            <a:endParaRPr lang="en-GB" sz="1400" dirty="0">
              <a:latin typeface="Comic Sans MS" pitchFamily="66" charset="0"/>
            </a:endParaRPr>
          </a:p>
          <a:p>
            <a:pPr marL="285750" indent="-285750">
              <a:buFont typeface="Wingdings"/>
              <a:buChar char="à"/>
            </a:pPr>
            <a:r>
              <a:rPr lang="en-GB" sz="1400" dirty="0">
                <a:latin typeface="Comic Sans MS" pitchFamily="66" charset="0"/>
                <a:sym typeface="Wingdings" pitchFamily="2" charset="2"/>
              </a:rPr>
              <a:t>Now we can calculate the rebound speed…</a:t>
            </a:r>
            <a:endParaRPr lang="en-GB" sz="1400" dirty="0">
              <a:latin typeface="Comic Sans MS" pitchFamily="66" charset="0"/>
            </a:endParaRPr>
          </a:p>
        </p:txBody>
      </p:sp>
      <mc:AlternateContent xmlns:mc="http://schemas.openxmlformats.org/markup-compatibility/2006" xmlns:a14="http://schemas.microsoft.com/office/drawing/2010/main">
        <mc:Choice Requires="a14">
          <p:sp>
            <p:nvSpPr>
              <p:cNvPr id="24" name="Rectangle 23"/>
              <p:cNvSpPr/>
              <p:nvPr/>
            </p:nvSpPr>
            <p:spPr>
              <a:xfrm>
                <a:off x="7010400" y="1600200"/>
                <a:ext cx="645561"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𝑠</m:t>
                      </m:r>
                      <m:r>
                        <a:rPr lang="en-GB" sz="1400" b="0" i="1" smtClean="0">
                          <a:solidFill>
                            <a:prstClr val="black"/>
                          </a:solidFill>
                          <a:latin typeface="Cambria Math"/>
                        </a:rPr>
                        <m:t>=0</m:t>
                      </m:r>
                    </m:oMath>
                  </m:oMathPara>
                </a14:m>
                <a:endParaRPr lang="en-GB" sz="1400" dirty="0"/>
              </a:p>
            </p:txBody>
          </p:sp>
        </mc:Choice>
        <mc:Fallback xmlns="">
          <p:sp>
            <p:nvSpPr>
              <p:cNvPr id="24" name="Rectangle 23"/>
              <p:cNvSpPr>
                <a:spLocks noRot="1" noChangeAspect="1" noMove="1" noResize="1" noEditPoints="1" noAdjustHandles="1" noChangeArrowheads="1" noChangeShapeType="1" noTextEdit="1"/>
              </p:cNvSpPr>
              <p:nvPr/>
            </p:nvSpPr>
            <p:spPr>
              <a:xfrm>
                <a:off x="7010400" y="1600200"/>
                <a:ext cx="645561" cy="307777"/>
              </a:xfrm>
              <a:prstGeom prst="rect">
                <a:avLst/>
              </a:prstGeom>
              <a:blipFill rotWithShape="1">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6" name="Rectangle 25"/>
              <p:cNvSpPr/>
              <p:nvPr/>
            </p:nvSpPr>
            <p:spPr>
              <a:xfrm>
                <a:off x="7010400" y="1905000"/>
                <a:ext cx="801951"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𝑢</m:t>
                      </m:r>
                      <m:r>
                        <a:rPr lang="en-GB" sz="1400" b="0" i="1" smtClean="0">
                          <a:solidFill>
                            <a:prstClr val="black"/>
                          </a:solidFill>
                          <a:latin typeface="Cambria Math"/>
                        </a:rPr>
                        <m:t>=2.1</m:t>
                      </m:r>
                    </m:oMath>
                  </m:oMathPara>
                </a14:m>
                <a:endParaRPr lang="en-GB" sz="1400" dirty="0"/>
              </a:p>
            </p:txBody>
          </p:sp>
        </mc:Choice>
        <mc:Fallback xmlns="">
          <p:sp>
            <p:nvSpPr>
              <p:cNvPr id="26" name="Rectangle 25"/>
              <p:cNvSpPr>
                <a:spLocks noRot="1" noChangeAspect="1" noMove="1" noResize="1" noEditPoints="1" noAdjustHandles="1" noChangeArrowheads="1" noChangeShapeType="1" noTextEdit="1"/>
              </p:cNvSpPr>
              <p:nvPr/>
            </p:nvSpPr>
            <p:spPr>
              <a:xfrm>
                <a:off x="7010400" y="1905000"/>
                <a:ext cx="801951" cy="307777"/>
              </a:xfrm>
              <a:prstGeom prst="rect">
                <a:avLst/>
              </a:prstGeom>
              <a:blipFill rotWithShape="1">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7" name="Rectangle 26"/>
              <p:cNvSpPr/>
              <p:nvPr/>
            </p:nvSpPr>
            <p:spPr>
              <a:xfrm>
                <a:off x="7010400" y="2209800"/>
                <a:ext cx="627736"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𝑣</m:t>
                      </m:r>
                      <m:r>
                        <a:rPr lang="en-GB" sz="1400" b="0" i="1" smtClean="0">
                          <a:solidFill>
                            <a:prstClr val="black"/>
                          </a:solidFill>
                          <a:latin typeface="Cambria Math"/>
                        </a:rPr>
                        <m:t>= ?</m:t>
                      </m:r>
                    </m:oMath>
                  </m:oMathPara>
                </a14:m>
                <a:endParaRPr lang="en-GB" sz="1400" dirty="0"/>
              </a:p>
            </p:txBody>
          </p:sp>
        </mc:Choice>
        <mc:Fallback xmlns="">
          <p:sp>
            <p:nvSpPr>
              <p:cNvPr id="27" name="Rectangle 26"/>
              <p:cNvSpPr>
                <a:spLocks noRot="1" noChangeAspect="1" noMove="1" noResize="1" noEditPoints="1" noAdjustHandles="1" noChangeArrowheads="1" noChangeShapeType="1" noTextEdit="1"/>
              </p:cNvSpPr>
              <p:nvPr/>
            </p:nvSpPr>
            <p:spPr>
              <a:xfrm>
                <a:off x="7010400" y="2209800"/>
                <a:ext cx="627736" cy="307777"/>
              </a:xfrm>
              <a:prstGeom prst="rect">
                <a:avLst/>
              </a:prstGeom>
              <a:blipFill rotWithShape="1">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8" name="Rectangle 27"/>
              <p:cNvSpPr/>
              <p:nvPr/>
            </p:nvSpPr>
            <p:spPr>
              <a:xfrm>
                <a:off x="7772400" y="1752600"/>
                <a:ext cx="933204"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𝑎</m:t>
                      </m:r>
                      <m:r>
                        <a:rPr lang="en-GB" sz="1400" b="0" i="1" smtClean="0">
                          <a:solidFill>
                            <a:prstClr val="black"/>
                          </a:solidFill>
                          <a:latin typeface="Cambria Math"/>
                        </a:rPr>
                        <m:t>=−9.8</m:t>
                      </m:r>
                    </m:oMath>
                  </m:oMathPara>
                </a14:m>
                <a:endParaRPr lang="en-GB" sz="1400" dirty="0"/>
              </a:p>
            </p:txBody>
          </p:sp>
        </mc:Choice>
        <mc:Fallback xmlns="">
          <p:sp>
            <p:nvSpPr>
              <p:cNvPr id="28" name="Rectangle 27"/>
              <p:cNvSpPr>
                <a:spLocks noRot="1" noChangeAspect="1" noMove="1" noResize="1" noEditPoints="1" noAdjustHandles="1" noChangeArrowheads="1" noChangeShapeType="1" noTextEdit="1"/>
              </p:cNvSpPr>
              <p:nvPr/>
            </p:nvSpPr>
            <p:spPr>
              <a:xfrm>
                <a:off x="7772400" y="1752600"/>
                <a:ext cx="933204" cy="307777"/>
              </a:xfrm>
              <a:prstGeom prst="rect">
                <a:avLst/>
              </a:prstGeom>
              <a:blipFill rotWithShape="1">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9" name="Rectangle 28"/>
              <p:cNvSpPr/>
              <p:nvPr/>
            </p:nvSpPr>
            <p:spPr>
              <a:xfrm>
                <a:off x="7772400" y="2057400"/>
                <a:ext cx="599587"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𝑡</m:t>
                      </m:r>
                      <m:r>
                        <a:rPr lang="en-GB" sz="1400" b="0" i="1" smtClean="0">
                          <a:solidFill>
                            <a:prstClr val="black"/>
                          </a:solidFill>
                          <a:latin typeface="Cambria Math"/>
                        </a:rPr>
                        <m:t>= ?</m:t>
                      </m:r>
                    </m:oMath>
                  </m:oMathPara>
                </a14:m>
                <a:endParaRPr lang="en-GB" sz="1400" dirty="0"/>
              </a:p>
            </p:txBody>
          </p:sp>
        </mc:Choice>
        <mc:Fallback xmlns="">
          <p:sp>
            <p:nvSpPr>
              <p:cNvPr id="29" name="Rectangle 28"/>
              <p:cNvSpPr>
                <a:spLocks noRot="1" noChangeAspect="1" noMove="1" noResize="1" noEditPoints="1" noAdjustHandles="1" noChangeArrowheads="1" noChangeShapeType="1" noTextEdit="1"/>
              </p:cNvSpPr>
              <p:nvPr/>
            </p:nvSpPr>
            <p:spPr>
              <a:xfrm>
                <a:off x="7772400" y="2057400"/>
                <a:ext cx="599587" cy="307777"/>
              </a:xfrm>
              <a:prstGeom prst="rect">
                <a:avLst/>
              </a:prstGeom>
              <a:blipFill rotWithShape="1">
                <a:blip r:embed="rId14"/>
                <a:stretch>
                  <a:fillRect/>
                </a:stretch>
              </a:blipFill>
            </p:spPr>
            <p:txBody>
              <a:bodyPr/>
              <a:lstStyle/>
              <a:p>
                <a:r>
                  <a:rPr lang="en-GB">
                    <a:noFill/>
                  </a:rPr>
                  <a:t> </a:t>
                </a:r>
              </a:p>
            </p:txBody>
          </p:sp>
        </mc:Fallback>
      </mc:AlternateContent>
      <p:cxnSp>
        <p:nvCxnSpPr>
          <p:cNvPr id="32" name="Straight Connector 31"/>
          <p:cNvCxnSpPr/>
          <p:nvPr/>
        </p:nvCxnSpPr>
        <p:spPr>
          <a:xfrm>
            <a:off x="5472753" y="2079009"/>
            <a:ext cx="1" cy="533400"/>
          </a:xfrm>
          <a:prstGeom prst="line">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4724400" y="2209800"/>
            <a:ext cx="805029" cy="307777"/>
          </a:xfrm>
          <a:prstGeom prst="rect">
            <a:avLst/>
          </a:prstGeom>
          <a:noFill/>
        </p:spPr>
        <p:txBody>
          <a:bodyPr wrap="none" rtlCol="0">
            <a:spAutoFit/>
          </a:bodyPr>
          <a:lstStyle/>
          <a:p>
            <a:r>
              <a:rPr lang="en-GB" sz="1400" dirty="0">
                <a:latin typeface="Comic Sans MS" pitchFamily="66" charset="0"/>
              </a:rPr>
              <a:t>0.225m</a:t>
            </a:r>
          </a:p>
        </p:txBody>
      </p:sp>
      <p:sp>
        <p:nvSpPr>
          <p:cNvPr id="46" name="TextBox 45"/>
          <p:cNvSpPr txBox="1"/>
          <p:nvPr/>
        </p:nvSpPr>
        <p:spPr>
          <a:xfrm>
            <a:off x="6926726" y="2438400"/>
            <a:ext cx="2217274" cy="307777"/>
          </a:xfrm>
          <a:prstGeom prst="rect">
            <a:avLst/>
          </a:prstGeom>
          <a:noFill/>
        </p:spPr>
        <p:txBody>
          <a:bodyPr wrap="none" rtlCol="0">
            <a:spAutoFit/>
          </a:bodyPr>
          <a:lstStyle/>
          <a:p>
            <a:r>
              <a:rPr lang="en-GB" sz="1400" dirty="0">
                <a:solidFill>
                  <a:srgbClr val="FF0000"/>
                </a:solidFill>
                <a:latin typeface="Comic Sans MS" pitchFamily="66" charset="0"/>
              </a:rPr>
              <a:t>Approach speed: 2.1ms</a:t>
            </a:r>
            <a:r>
              <a:rPr lang="en-GB" sz="1400" baseline="30000" dirty="0">
                <a:solidFill>
                  <a:srgbClr val="FF0000"/>
                </a:solidFill>
                <a:latin typeface="Comic Sans MS" pitchFamily="66" charset="0"/>
              </a:rPr>
              <a:t>-1</a:t>
            </a:r>
          </a:p>
        </p:txBody>
      </p:sp>
      <mc:AlternateContent xmlns:mc="http://schemas.openxmlformats.org/markup-compatibility/2006" xmlns:a14="http://schemas.microsoft.com/office/drawing/2010/main">
        <mc:Choice Requires="a14">
          <p:sp>
            <p:nvSpPr>
              <p:cNvPr id="36" name="TextBox 35"/>
              <p:cNvSpPr txBox="1"/>
              <p:nvPr/>
            </p:nvSpPr>
            <p:spPr>
              <a:xfrm>
                <a:off x="4191000" y="3581400"/>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36" name="TextBox 35"/>
              <p:cNvSpPr txBox="1">
                <a:spLocks noRot="1" noChangeAspect="1" noMove="1" noResize="1" noEditPoints="1" noAdjustHandles="1" noChangeArrowheads="1" noChangeShapeType="1" noTextEdit="1"/>
              </p:cNvSpPr>
              <p:nvPr/>
            </p:nvSpPr>
            <p:spPr>
              <a:xfrm>
                <a:off x="4191000" y="3581400"/>
                <a:ext cx="660052" cy="461665"/>
              </a:xfrm>
              <a:prstGeom prst="rect">
                <a:avLst/>
              </a:prstGeom>
              <a:blipFill rotWithShape="1">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7" name="TextBox 36"/>
              <p:cNvSpPr txBox="1"/>
              <p:nvPr/>
            </p:nvSpPr>
            <p:spPr>
              <a:xfrm>
                <a:off x="4038600" y="4191000"/>
                <a:ext cx="930448" cy="4602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0.5=</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2.1</m:t>
                          </m:r>
                        </m:den>
                      </m:f>
                    </m:oMath>
                  </m:oMathPara>
                </a14:m>
                <a:endParaRPr lang="en-GB" sz="1400" dirty="0"/>
              </a:p>
            </p:txBody>
          </p:sp>
        </mc:Choice>
        <mc:Fallback xmlns="">
          <p:sp>
            <p:nvSpPr>
              <p:cNvPr id="37" name="TextBox 36"/>
              <p:cNvSpPr txBox="1">
                <a:spLocks noRot="1" noChangeAspect="1" noMove="1" noResize="1" noEditPoints="1" noAdjustHandles="1" noChangeArrowheads="1" noChangeShapeType="1" noTextEdit="1"/>
              </p:cNvSpPr>
              <p:nvPr/>
            </p:nvSpPr>
            <p:spPr>
              <a:xfrm>
                <a:off x="4038600" y="4191000"/>
                <a:ext cx="930448" cy="460254"/>
              </a:xfrm>
              <a:prstGeom prst="rect">
                <a:avLst/>
              </a:prstGeom>
              <a:blipFill rotWithShape="1">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8" name="TextBox 37"/>
              <p:cNvSpPr txBox="1"/>
              <p:nvPr/>
            </p:nvSpPr>
            <p:spPr>
              <a:xfrm>
                <a:off x="3962400" y="4876800"/>
                <a:ext cx="897233"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1.05=</m:t>
                      </m:r>
                      <m:r>
                        <a:rPr lang="en-GB" sz="1400" b="0" i="1" smtClean="0">
                          <a:latin typeface="Cambria Math"/>
                        </a:rPr>
                        <m:t>𝑣</m:t>
                      </m:r>
                    </m:oMath>
                  </m:oMathPara>
                </a14:m>
                <a:endParaRPr lang="en-GB" sz="1400" dirty="0"/>
              </a:p>
            </p:txBody>
          </p:sp>
        </mc:Choice>
        <mc:Fallback xmlns="">
          <p:sp>
            <p:nvSpPr>
              <p:cNvPr id="38" name="TextBox 37"/>
              <p:cNvSpPr txBox="1">
                <a:spLocks noRot="1" noChangeAspect="1" noMove="1" noResize="1" noEditPoints="1" noAdjustHandles="1" noChangeArrowheads="1" noChangeShapeType="1" noTextEdit="1"/>
              </p:cNvSpPr>
              <p:nvPr/>
            </p:nvSpPr>
            <p:spPr>
              <a:xfrm>
                <a:off x="3962400" y="4876800"/>
                <a:ext cx="897233" cy="307777"/>
              </a:xfrm>
              <a:prstGeom prst="rect">
                <a:avLst/>
              </a:prstGeom>
              <a:blipFill rotWithShape="1">
                <a:blip r:embed="rId18"/>
                <a:stretch>
                  <a:fillRect/>
                </a:stretch>
              </a:blipFill>
            </p:spPr>
            <p:txBody>
              <a:bodyPr/>
              <a:lstStyle/>
              <a:p>
                <a:r>
                  <a:rPr lang="en-GB">
                    <a:noFill/>
                  </a:rPr>
                  <a:t> </a:t>
                </a:r>
              </a:p>
            </p:txBody>
          </p:sp>
        </mc:Fallback>
      </mc:AlternateContent>
      <p:sp>
        <p:nvSpPr>
          <p:cNvPr id="39" name="Arc 38"/>
          <p:cNvSpPr/>
          <p:nvPr/>
        </p:nvSpPr>
        <p:spPr>
          <a:xfrm>
            <a:off x="4953000" y="3886200"/>
            <a:ext cx="457200" cy="5334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0" name="TextBox 39"/>
          <p:cNvSpPr txBox="1"/>
          <p:nvPr/>
        </p:nvSpPr>
        <p:spPr>
          <a:xfrm>
            <a:off x="5334000" y="3886200"/>
            <a:ext cx="2438400" cy="523220"/>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 to find the rebound velocity</a:t>
            </a:r>
            <a:endParaRPr lang="en-GB" sz="1400" b="1" baseline="-25000" dirty="0">
              <a:solidFill>
                <a:srgbClr val="FF0000"/>
              </a:solidFill>
              <a:latin typeface="Comic Sans MS" pitchFamily="66" charset="0"/>
            </a:endParaRPr>
          </a:p>
        </p:txBody>
      </p:sp>
      <p:sp>
        <p:nvSpPr>
          <p:cNvPr id="48" name="Arc 47"/>
          <p:cNvSpPr/>
          <p:nvPr/>
        </p:nvSpPr>
        <p:spPr>
          <a:xfrm>
            <a:off x="4953000" y="4495800"/>
            <a:ext cx="457200" cy="5334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9" name="TextBox 48"/>
          <p:cNvSpPr txBox="1"/>
          <p:nvPr/>
        </p:nvSpPr>
        <p:spPr>
          <a:xfrm>
            <a:off x="5334000" y="4572000"/>
            <a:ext cx="1676400" cy="304800"/>
          </a:xfrm>
          <a:prstGeom prst="rect">
            <a:avLst/>
          </a:prstGeom>
          <a:noFill/>
        </p:spPr>
        <p:txBody>
          <a:bodyPr wrap="square" rtlCol="0">
            <a:spAutoFit/>
          </a:bodyPr>
          <a:lstStyle/>
          <a:p>
            <a:pPr algn="ctr"/>
            <a:r>
              <a:rPr lang="en-GB" sz="1400" dirty="0">
                <a:solidFill>
                  <a:srgbClr val="FF0000"/>
                </a:solidFill>
                <a:latin typeface="Comic Sans MS" pitchFamily="66" charset="0"/>
              </a:rPr>
              <a:t>Multiply by 2.1</a:t>
            </a:r>
            <a:endParaRPr lang="en-GB" sz="1400" b="1" baseline="-25000" dirty="0">
              <a:solidFill>
                <a:srgbClr val="FF0000"/>
              </a:solidFill>
              <a:latin typeface="Comic Sans MS" pitchFamily="66" charset="0"/>
            </a:endParaRPr>
          </a:p>
        </p:txBody>
      </p:sp>
      <p:sp>
        <p:nvSpPr>
          <p:cNvPr id="50" name="TextBox 49"/>
          <p:cNvSpPr txBox="1"/>
          <p:nvPr/>
        </p:nvSpPr>
        <p:spPr>
          <a:xfrm>
            <a:off x="6926726" y="2743200"/>
            <a:ext cx="2207656" cy="307777"/>
          </a:xfrm>
          <a:prstGeom prst="rect">
            <a:avLst/>
          </a:prstGeom>
          <a:noFill/>
        </p:spPr>
        <p:txBody>
          <a:bodyPr wrap="none" rtlCol="0">
            <a:spAutoFit/>
          </a:bodyPr>
          <a:lstStyle/>
          <a:p>
            <a:r>
              <a:rPr lang="en-GB" sz="1400" dirty="0">
                <a:solidFill>
                  <a:srgbClr val="FF0000"/>
                </a:solidFill>
                <a:latin typeface="Comic Sans MS" pitchFamily="66" charset="0"/>
              </a:rPr>
              <a:t>Rebound speed: 1.05ms</a:t>
            </a:r>
            <a:r>
              <a:rPr lang="en-GB" sz="1400" baseline="30000" dirty="0">
                <a:solidFill>
                  <a:srgbClr val="FF0000"/>
                </a:solidFill>
                <a:latin typeface="Comic Sans MS" pitchFamily="66" charset="0"/>
              </a:rPr>
              <a:t>-1</a:t>
            </a:r>
          </a:p>
        </p:txBody>
      </p:sp>
      <p:cxnSp>
        <p:nvCxnSpPr>
          <p:cNvPr id="34" name="Straight Connector 33"/>
          <p:cNvCxnSpPr/>
          <p:nvPr/>
        </p:nvCxnSpPr>
        <p:spPr>
          <a:xfrm>
            <a:off x="4648200" y="2631743"/>
            <a:ext cx="2286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pic>
        <p:nvPicPr>
          <p:cNvPr id="41" name="Picture 2" descr="C:\Users\User\AppData\Local\Microsoft\Windows\Temporary Internet Files\Content.IE5\AGD05HJH\MC900312526[1].wmf"/>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5562600" y="2036184"/>
            <a:ext cx="192895" cy="195225"/>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sp>
            <p:nvSpPr>
              <p:cNvPr id="42" name="TextBox 41"/>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42" name="TextBox 41"/>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1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3" name="TextBox 42"/>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43" name="TextBox 42"/>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2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4" name="TextBox 43"/>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44" name="TextBox 43"/>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2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5" name="TextBox 44"/>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45" name="TextBox 44"/>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2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7" name="TextBox 46"/>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47" name="TextBox 46"/>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23"/>
                <a:stretch>
                  <a:fillRect b="-3846"/>
                </a:stretch>
              </a:blipFill>
            </p:spPr>
            <p:txBody>
              <a:bodyPr/>
              <a:lstStyle/>
              <a:p>
                <a:r>
                  <a:rPr lang="en-GB">
                    <a:noFill/>
                  </a:rPr>
                  <a:t> </a:t>
                </a:r>
              </a:p>
            </p:txBody>
          </p:sp>
        </mc:Fallback>
      </mc:AlternateContent>
      <p:sp>
        <p:nvSpPr>
          <p:cNvPr id="51" name="TextBox 50"/>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24"/>
              </a:rPr>
              <a:t>Applet for collision demonstrations</a:t>
            </a:r>
            <a:endParaRPr lang="en-GB" sz="1400" dirty="0">
              <a:latin typeface="Comic Sans MS" pitchFamily="66" charset="0"/>
            </a:endParaRPr>
          </a:p>
        </p:txBody>
      </p:sp>
      <p:sp>
        <p:nvSpPr>
          <p:cNvPr id="52"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mc:AlternateContent xmlns:mc="http://schemas.openxmlformats.org/markup-compatibility/2006" xmlns:a14="http://schemas.microsoft.com/office/drawing/2010/main">
        <mc:Choice Requires="a14">
          <p:sp>
            <p:nvSpPr>
              <p:cNvPr id="53" name="TextBox 52"/>
              <p:cNvSpPr txBox="1"/>
              <p:nvPr/>
            </p:nvSpPr>
            <p:spPr>
              <a:xfrm>
                <a:off x="1558834" y="4604657"/>
                <a:ext cx="914400" cy="30480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22.5</m:t>
                      </m:r>
                      <m:r>
                        <a:rPr lang="en-GB" sz="1400" b="0" i="1" smtClean="0">
                          <a:solidFill>
                            <a:srgbClr val="FF0000"/>
                          </a:solidFill>
                          <a:latin typeface="Cambria Math"/>
                        </a:rPr>
                        <m:t>𝑐𝑚</m:t>
                      </m:r>
                    </m:oMath>
                  </m:oMathPara>
                </a14:m>
                <a:endParaRPr lang="en-GB" sz="1400" dirty="0">
                  <a:solidFill>
                    <a:srgbClr val="FF0000"/>
                  </a:solidFill>
                </a:endParaRPr>
              </a:p>
            </p:txBody>
          </p:sp>
        </mc:Choice>
        <mc:Fallback xmlns="">
          <p:sp>
            <p:nvSpPr>
              <p:cNvPr id="53" name="TextBox 52"/>
              <p:cNvSpPr txBox="1">
                <a:spLocks noRot="1" noChangeAspect="1" noMove="1" noResize="1" noEditPoints="1" noAdjustHandles="1" noChangeArrowheads="1" noChangeShapeType="1" noTextEdit="1"/>
              </p:cNvSpPr>
              <p:nvPr/>
            </p:nvSpPr>
            <p:spPr>
              <a:xfrm>
                <a:off x="1558834" y="4604657"/>
                <a:ext cx="914400" cy="304800"/>
              </a:xfrm>
              <a:prstGeom prst="rect">
                <a:avLst/>
              </a:prstGeom>
              <a:blipFill>
                <a:blip r:embed="rId25"/>
                <a:stretch>
                  <a:fillRect/>
                </a:stretch>
              </a:blipFill>
            </p:spPr>
            <p:txBody>
              <a:bodyPr/>
              <a:lstStyle/>
              <a:p>
                <a:r>
                  <a:rPr lang="en-GB">
                    <a:noFill/>
                  </a:rPr>
                  <a:t> </a:t>
                </a:r>
              </a:p>
            </p:txBody>
          </p:sp>
        </mc:Fallback>
      </mc:AlternateContent>
    </p:spTree>
    <p:custDataLst>
      <p:tags r:id="rId1"/>
    </p:custDataLst>
    <p:extLst>
      <p:ext uri="{BB962C8B-B14F-4D97-AF65-F5344CB8AC3E}">
        <p14:creationId xmlns:p14="http://schemas.microsoft.com/office/powerpoint/2010/main" val="2163591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1">
                                            <p:txEl>
                                              <p:pRg st="2" end="2"/>
                                            </p:txEl>
                                          </p:spTgt>
                                        </p:tgtEl>
                                        <p:attrNameLst>
                                          <p:attrName>style.visibility</p:attrName>
                                        </p:attrNameLst>
                                      </p:cBhvr>
                                      <p:to>
                                        <p:strVal val="visible"/>
                                      </p:to>
                                    </p:set>
                                    <p:animEffect transition="in" filter="blinds(horizontal)">
                                      <p:cBhvr>
                                        <p:cTn id="7" dur="500"/>
                                        <p:tgtEl>
                                          <p:spTgt spid="21">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blinds(horizontal)">
                                      <p:cBhvr>
                                        <p:cTn id="12" dur="500"/>
                                        <p:tgtEl>
                                          <p:spTgt spid="3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9"/>
                                        </p:tgtEl>
                                        <p:attrNameLst>
                                          <p:attrName>style.visibility</p:attrName>
                                        </p:attrNameLst>
                                      </p:cBhvr>
                                      <p:to>
                                        <p:strVal val="visible"/>
                                      </p:to>
                                    </p:set>
                                    <p:animEffect transition="in" filter="blinds(horizontal)">
                                      <p:cBhvr>
                                        <p:cTn id="17" dur="500"/>
                                        <p:tgtEl>
                                          <p:spTgt spid="39"/>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0"/>
                                        </p:tgtEl>
                                        <p:attrNameLst>
                                          <p:attrName>style.visibility</p:attrName>
                                        </p:attrNameLst>
                                      </p:cBhvr>
                                      <p:to>
                                        <p:strVal val="visible"/>
                                      </p:to>
                                    </p:set>
                                    <p:animEffect transition="in" filter="blinds(horizontal)">
                                      <p:cBhvr>
                                        <p:cTn id="22" dur="500"/>
                                        <p:tgtEl>
                                          <p:spTgt spid="40"/>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7"/>
                                        </p:tgtEl>
                                        <p:attrNameLst>
                                          <p:attrName>style.visibility</p:attrName>
                                        </p:attrNameLst>
                                      </p:cBhvr>
                                      <p:to>
                                        <p:strVal val="visible"/>
                                      </p:to>
                                    </p:set>
                                    <p:animEffect transition="in" filter="blinds(horizontal)">
                                      <p:cBhvr>
                                        <p:cTn id="27" dur="500"/>
                                        <p:tgtEl>
                                          <p:spTgt spid="37"/>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8"/>
                                        </p:tgtEl>
                                        <p:attrNameLst>
                                          <p:attrName>style.visibility</p:attrName>
                                        </p:attrNameLst>
                                      </p:cBhvr>
                                      <p:to>
                                        <p:strVal val="visible"/>
                                      </p:to>
                                    </p:set>
                                    <p:animEffect transition="in" filter="blinds(horizontal)">
                                      <p:cBhvr>
                                        <p:cTn id="32" dur="500"/>
                                        <p:tgtEl>
                                          <p:spTgt spid="48"/>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49"/>
                                        </p:tgtEl>
                                        <p:attrNameLst>
                                          <p:attrName>style.visibility</p:attrName>
                                        </p:attrNameLst>
                                      </p:cBhvr>
                                      <p:to>
                                        <p:strVal val="visible"/>
                                      </p:to>
                                    </p:set>
                                    <p:animEffect transition="in" filter="blinds(horizontal)">
                                      <p:cBhvr>
                                        <p:cTn id="37" dur="500"/>
                                        <p:tgtEl>
                                          <p:spTgt spid="49"/>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38"/>
                                        </p:tgtEl>
                                        <p:attrNameLst>
                                          <p:attrName>style.visibility</p:attrName>
                                        </p:attrNameLst>
                                      </p:cBhvr>
                                      <p:to>
                                        <p:strVal val="visible"/>
                                      </p:to>
                                    </p:set>
                                    <p:animEffect transition="in" filter="blinds(horizontal)">
                                      <p:cBhvr>
                                        <p:cTn id="42" dur="500"/>
                                        <p:tgtEl>
                                          <p:spTgt spid="38"/>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50"/>
                                        </p:tgtEl>
                                        <p:attrNameLst>
                                          <p:attrName>style.visibility</p:attrName>
                                        </p:attrNameLst>
                                      </p:cBhvr>
                                      <p:to>
                                        <p:strVal val="visible"/>
                                      </p:to>
                                    </p:set>
                                    <p:animEffect transition="in" filter="blinds(horizontal)">
                                      <p:cBhvr>
                                        <p:cTn id="47"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P spid="37" grpId="0"/>
      <p:bldP spid="38" grpId="0"/>
      <p:bldP spid="39" grpId="0" animBg="1"/>
      <p:bldP spid="40" grpId="0"/>
      <p:bldP spid="48" grpId="0" animBg="1"/>
      <p:bldP spid="49" grpId="0"/>
      <p:bldP spid="50"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71600"/>
            <a:ext cx="3788979" cy="5029200"/>
          </a:xfrm>
        </p:spPr>
        <p:txBody>
          <a:bodyPr>
            <a:normAutofit fontScale="92500" lnSpcReduction="10000"/>
          </a:bodyPr>
          <a:lstStyle/>
          <a:p>
            <a:pPr marL="0" indent="0" algn="ctr">
              <a:buNone/>
            </a:pPr>
            <a:r>
              <a:rPr lang="en-GB" sz="1400" b="1" dirty="0">
                <a:latin typeface="Comic Sans MS" pitchFamily="66" charset="0"/>
              </a:rPr>
              <a:t>You can solve problems relating to successive impacts involving three particles, or two particles and a smooth plane surface by considering each collision separately. You can also solve problems relating to successive bounces on a horizontal plane.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A tennis ball, which may be modelled as a particle, is dropped from rest at a height of 90cm onto a smooth horizontal plane. The coefficient of restitution between the ball and the plane is 0.5. Assume there is no air resistance and the ball falls freely under gravity at a right angle to the plane.</a:t>
            </a:r>
          </a:p>
          <a:p>
            <a:pPr marL="0" indent="0" algn="ctr">
              <a:buNone/>
            </a:pPr>
            <a:endParaRPr lang="en-GB" sz="1400" baseline="-25000" dirty="0">
              <a:latin typeface="Comic Sans MS" pitchFamily="66" charset="0"/>
            </a:endParaRPr>
          </a:p>
          <a:p>
            <a:pPr algn="ctr">
              <a:buAutoNum type="alphaLcParenR"/>
            </a:pPr>
            <a:r>
              <a:rPr lang="en-GB" sz="1400" dirty="0">
                <a:latin typeface="Comic Sans MS" pitchFamily="66" charset="0"/>
              </a:rPr>
              <a:t>Find the height to which the ball rebounds after the first bounce</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Find the height to which the ball bounces after the second bounce</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Find the total distance travelled by the ball before it comes to rest</a:t>
            </a:r>
          </a:p>
        </p:txBody>
      </p:sp>
      <p:sp>
        <p:nvSpPr>
          <p:cNvPr id="4" name="TextBox 3"/>
          <p:cNvSpPr txBox="1"/>
          <p:nvPr/>
        </p:nvSpPr>
        <p:spPr>
          <a:xfrm>
            <a:off x="8695641" y="6519446"/>
            <a:ext cx="457176" cy="338554"/>
          </a:xfrm>
          <a:prstGeom prst="rect">
            <a:avLst/>
          </a:prstGeom>
          <a:noFill/>
        </p:spPr>
        <p:txBody>
          <a:bodyPr wrap="none" rtlCol="0">
            <a:spAutoFit/>
          </a:bodyPr>
          <a:lstStyle/>
          <a:p>
            <a:pPr algn="ctr"/>
            <a:r>
              <a:rPr lang="en-GB" sz="1600" dirty="0">
                <a:latin typeface="Comic Sans MS" pitchFamily="66" charset="0"/>
              </a:rPr>
              <a:t>4D</a:t>
            </a:r>
          </a:p>
        </p:txBody>
      </p:sp>
      <p:pic>
        <p:nvPicPr>
          <p:cNvPr id="1026" name="Picture 2" descr="C:\Users\User\AppData\Local\Microsoft\Windows\Temporary Internet Files\Content.IE5\AGD05HJH\MC900312526[1].wmf"/>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4648200" y="1524000"/>
            <a:ext cx="192895" cy="195225"/>
          </a:xfrm>
          <a:prstGeom prst="rect">
            <a:avLst/>
          </a:prstGeom>
          <a:noFill/>
          <a:extLst>
            <a:ext uri="{909E8E84-426E-40DD-AFC4-6F175D3DCCD1}">
              <a14:hiddenFill xmlns:a14="http://schemas.microsoft.com/office/drawing/2010/main">
                <a:solidFill>
                  <a:srgbClr val="FFFFFF"/>
                </a:solidFill>
              </a14:hiddenFill>
            </a:ext>
          </a:extLst>
        </p:spPr>
      </p:pic>
      <p:cxnSp>
        <p:nvCxnSpPr>
          <p:cNvPr id="18" name="Straight Connector 17"/>
          <p:cNvCxnSpPr/>
          <p:nvPr/>
        </p:nvCxnSpPr>
        <p:spPr>
          <a:xfrm>
            <a:off x="4495800" y="1600200"/>
            <a:ext cx="0" cy="990600"/>
          </a:xfrm>
          <a:prstGeom prst="line">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3962400" y="1905000"/>
            <a:ext cx="587020" cy="307777"/>
          </a:xfrm>
          <a:prstGeom prst="rect">
            <a:avLst/>
          </a:prstGeom>
          <a:noFill/>
        </p:spPr>
        <p:txBody>
          <a:bodyPr wrap="none" rtlCol="0">
            <a:spAutoFit/>
          </a:bodyPr>
          <a:lstStyle/>
          <a:p>
            <a:r>
              <a:rPr lang="en-GB" sz="1400" dirty="0">
                <a:latin typeface="Comic Sans MS" pitchFamily="66" charset="0"/>
              </a:rPr>
              <a:t>0.9m</a:t>
            </a:r>
          </a:p>
        </p:txBody>
      </p:sp>
      <p:sp>
        <p:nvSpPr>
          <p:cNvPr id="21" name="TextBox 20"/>
          <p:cNvSpPr txBox="1"/>
          <p:nvPr/>
        </p:nvSpPr>
        <p:spPr>
          <a:xfrm>
            <a:off x="3962400" y="2743200"/>
            <a:ext cx="4876800" cy="954107"/>
          </a:xfrm>
          <a:prstGeom prst="rect">
            <a:avLst/>
          </a:prstGeom>
          <a:noFill/>
        </p:spPr>
        <p:txBody>
          <a:bodyPr wrap="square" rtlCol="0">
            <a:spAutoFit/>
          </a:bodyPr>
          <a:lstStyle/>
          <a:p>
            <a:r>
              <a:rPr lang="en-GB" sz="1400" u="sng" dirty="0">
                <a:latin typeface="Comic Sans MS" pitchFamily="66" charset="0"/>
              </a:rPr>
              <a:t>Height of the second bounce</a:t>
            </a:r>
          </a:p>
          <a:p>
            <a:endParaRPr lang="en-GB" sz="1400" dirty="0">
              <a:latin typeface="Comic Sans MS" pitchFamily="66" charset="0"/>
            </a:endParaRPr>
          </a:p>
          <a:p>
            <a:pPr marL="285750" indent="-285750">
              <a:buFont typeface="Wingdings"/>
              <a:buChar char="à"/>
            </a:pPr>
            <a:r>
              <a:rPr lang="en-GB" sz="1400" dirty="0">
                <a:latin typeface="Comic Sans MS" pitchFamily="66" charset="0"/>
                <a:sym typeface="Wingdings" pitchFamily="2" charset="2"/>
              </a:rPr>
              <a:t>Like the first time, set v = 0 at the height of the bounce and use the newly calculated rebound speed</a:t>
            </a:r>
            <a:endParaRPr lang="en-GB" sz="1400" dirty="0">
              <a:latin typeface="Comic Sans MS" pitchFamily="66" charset="0"/>
            </a:endParaRPr>
          </a:p>
        </p:txBody>
      </p:sp>
      <mc:AlternateContent xmlns:mc="http://schemas.openxmlformats.org/markup-compatibility/2006" xmlns:a14="http://schemas.microsoft.com/office/drawing/2010/main">
        <mc:Choice Requires="a14">
          <p:sp>
            <p:nvSpPr>
              <p:cNvPr id="24" name="Rectangle 23"/>
              <p:cNvSpPr/>
              <p:nvPr/>
            </p:nvSpPr>
            <p:spPr>
              <a:xfrm>
                <a:off x="7010400" y="1600200"/>
                <a:ext cx="611706"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𝑠</m:t>
                      </m:r>
                      <m:r>
                        <a:rPr lang="en-GB" sz="1400" b="0" i="1" smtClean="0">
                          <a:solidFill>
                            <a:prstClr val="black"/>
                          </a:solidFill>
                          <a:latin typeface="Cambria Math"/>
                        </a:rPr>
                        <m:t>= ?</m:t>
                      </m:r>
                    </m:oMath>
                  </m:oMathPara>
                </a14:m>
                <a:endParaRPr lang="en-GB" sz="1400" dirty="0"/>
              </a:p>
            </p:txBody>
          </p:sp>
        </mc:Choice>
        <mc:Fallback xmlns="">
          <p:sp>
            <p:nvSpPr>
              <p:cNvPr id="24" name="Rectangle 23"/>
              <p:cNvSpPr>
                <a:spLocks noRot="1" noChangeAspect="1" noMove="1" noResize="1" noEditPoints="1" noAdjustHandles="1" noChangeArrowheads="1" noChangeShapeType="1" noTextEdit="1"/>
              </p:cNvSpPr>
              <p:nvPr/>
            </p:nvSpPr>
            <p:spPr>
              <a:xfrm>
                <a:off x="7010400" y="1600200"/>
                <a:ext cx="611706" cy="307777"/>
              </a:xfrm>
              <a:prstGeom prst="rect">
                <a:avLst/>
              </a:prstGeom>
              <a:blipFill rotWithShape="1">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6" name="Rectangle 25"/>
              <p:cNvSpPr/>
              <p:nvPr/>
            </p:nvSpPr>
            <p:spPr>
              <a:xfrm>
                <a:off x="7010400" y="1905000"/>
                <a:ext cx="901337"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𝑢</m:t>
                      </m:r>
                      <m:r>
                        <a:rPr lang="en-GB" sz="1400" b="0" i="1" smtClean="0">
                          <a:solidFill>
                            <a:prstClr val="black"/>
                          </a:solidFill>
                          <a:latin typeface="Cambria Math"/>
                        </a:rPr>
                        <m:t>=1.05</m:t>
                      </m:r>
                    </m:oMath>
                  </m:oMathPara>
                </a14:m>
                <a:endParaRPr lang="en-GB" sz="1400" dirty="0"/>
              </a:p>
            </p:txBody>
          </p:sp>
        </mc:Choice>
        <mc:Fallback xmlns="">
          <p:sp>
            <p:nvSpPr>
              <p:cNvPr id="26" name="Rectangle 25"/>
              <p:cNvSpPr>
                <a:spLocks noRot="1" noChangeAspect="1" noMove="1" noResize="1" noEditPoints="1" noAdjustHandles="1" noChangeArrowheads="1" noChangeShapeType="1" noTextEdit="1"/>
              </p:cNvSpPr>
              <p:nvPr/>
            </p:nvSpPr>
            <p:spPr>
              <a:xfrm>
                <a:off x="7010400" y="1905000"/>
                <a:ext cx="901337" cy="307777"/>
              </a:xfrm>
              <a:prstGeom prst="rect">
                <a:avLst/>
              </a:prstGeom>
              <a:blipFill rotWithShape="1">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7" name="Rectangle 26"/>
              <p:cNvSpPr/>
              <p:nvPr/>
            </p:nvSpPr>
            <p:spPr>
              <a:xfrm>
                <a:off x="7010400" y="2209800"/>
                <a:ext cx="661591"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𝑣</m:t>
                      </m:r>
                      <m:r>
                        <a:rPr lang="en-GB" sz="1400" b="0" i="1" smtClean="0">
                          <a:solidFill>
                            <a:prstClr val="black"/>
                          </a:solidFill>
                          <a:latin typeface="Cambria Math"/>
                        </a:rPr>
                        <m:t>=0</m:t>
                      </m:r>
                    </m:oMath>
                  </m:oMathPara>
                </a14:m>
                <a:endParaRPr lang="en-GB" sz="1400" dirty="0"/>
              </a:p>
            </p:txBody>
          </p:sp>
        </mc:Choice>
        <mc:Fallback xmlns="">
          <p:sp>
            <p:nvSpPr>
              <p:cNvPr id="27" name="Rectangle 26"/>
              <p:cNvSpPr>
                <a:spLocks noRot="1" noChangeAspect="1" noMove="1" noResize="1" noEditPoints="1" noAdjustHandles="1" noChangeArrowheads="1" noChangeShapeType="1" noTextEdit="1"/>
              </p:cNvSpPr>
              <p:nvPr/>
            </p:nvSpPr>
            <p:spPr>
              <a:xfrm>
                <a:off x="7010400" y="2209800"/>
                <a:ext cx="661591" cy="307777"/>
              </a:xfrm>
              <a:prstGeom prst="rect">
                <a:avLst/>
              </a:prstGeom>
              <a:blipFill rotWithShape="1">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8" name="Rectangle 27"/>
              <p:cNvSpPr/>
              <p:nvPr/>
            </p:nvSpPr>
            <p:spPr>
              <a:xfrm>
                <a:off x="7772400" y="1752600"/>
                <a:ext cx="933204"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𝑎</m:t>
                      </m:r>
                      <m:r>
                        <a:rPr lang="en-GB" sz="1400" b="0" i="1" smtClean="0">
                          <a:solidFill>
                            <a:prstClr val="black"/>
                          </a:solidFill>
                          <a:latin typeface="Cambria Math"/>
                        </a:rPr>
                        <m:t>=−9.8</m:t>
                      </m:r>
                    </m:oMath>
                  </m:oMathPara>
                </a14:m>
                <a:endParaRPr lang="en-GB" sz="1400" dirty="0"/>
              </a:p>
            </p:txBody>
          </p:sp>
        </mc:Choice>
        <mc:Fallback xmlns="">
          <p:sp>
            <p:nvSpPr>
              <p:cNvPr id="28" name="Rectangle 27"/>
              <p:cNvSpPr>
                <a:spLocks noRot="1" noChangeAspect="1" noMove="1" noResize="1" noEditPoints="1" noAdjustHandles="1" noChangeArrowheads="1" noChangeShapeType="1" noTextEdit="1"/>
              </p:cNvSpPr>
              <p:nvPr/>
            </p:nvSpPr>
            <p:spPr>
              <a:xfrm>
                <a:off x="7772400" y="1752600"/>
                <a:ext cx="933204" cy="307777"/>
              </a:xfrm>
              <a:prstGeom prst="rect">
                <a:avLst/>
              </a:prstGeom>
              <a:blipFill rotWithShape="1">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9" name="Rectangle 28"/>
              <p:cNvSpPr/>
              <p:nvPr/>
            </p:nvSpPr>
            <p:spPr>
              <a:xfrm>
                <a:off x="7772400" y="2057400"/>
                <a:ext cx="599587"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𝑡</m:t>
                      </m:r>
                      <m:r>
                        <a:rPr lang="en-GB" sz="1400" b="0" i="1" smtClean="0">
                          <a:solidFill>
                            <a:prstClr val="black"/>
                          </a:solidFill>
                          <a:latin typeface="Cambria Math"/>
                        </a:rPr>
                        <m:t>= ?</m:t>
                      </m:r>
                    </m:oMath>
                  </m:oMathPara>
                </a14:m>
                <a:endParaRPr lang="en-GB" sz="1400" dirty="0"/>
              </a:p>
            </p:txBody>
          </p:sp>
        </mc:Choice>
        <mc:Fallback xmlns="">
          <p:sp>
            <p:nvSpPr>
              <p:cNvPr id="29" name="Rectangle 28"/>
              <p:cNvSpPr>
                <a:spLocks noRot="1" noChangeAspect="1" noMove="1" noResize="1" noEditPoints="1" noAdjustHandles="1" noChangeArrowheads="1" noChangeShapeType="1" noTextEdit="1"/>
              </p:cNvSpPr>
              <p:nvPr/>
            </p:nvSpPr>
            <p:spPr>
              <a:xfrm>
                <a:off x="7772400" y="2057400"/>
                <a:ext cx="599587" cy="307777"/>
              </a:xfrm>
              <a:prstGeom prst="rect">
                <a:avLst/>
              </a:prstGeom>
              <a:blipFill rotWithShape="1">
                <a:blip r:embed="rId14"/>
                <a:stretch>
                  <a:fillRect/>
                </a:stretch>
              </a:blipFill>
            </p:spPr>
            <p:txBody>
              <a:bodyPr/>
              <a:lstStyle/>
              <a:p>
                <a:r>
                  <a:rPr lang="en-GB">
                    <a:noFill/>
                  </a:rPr>
                  <a:t> </a:t>
                </a:r>
              </a:p>
            </p:txBody>
          </p:sp>
        </mc:Fallback>
      </mc:AlternateContent>
      <p:cxnSp>
        <p:nvCxnSpPr>
          <p:cNvPr id="32" name="Straight Connector 31"/>
          <p:cNvCxnSpPr/>
          <p:nvPr/>
        </p:nvCxnSpPr>
        <p:spPr>
          <a:xfrm>
            <a:off x="5472753" y="2079009"/>
            <a:ext cx="1" cy="533400"/>
          </a:xfrm>
          <a:prstGeom prst="line">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4724400" y="2209800"/>
            <a:ext cx="805029" cy="307777"/>
          </a:xfrm>
          <a:prstGeom prst="rect">
            <a:avLst/>
          </a:prstGeom>
          <a:noFill/>
        </p:spPr>
        <p:txBody>
          <a:bodyPr wrap="none" rtlCol="0">
            <a:spAutoFit/>
          </a:bodyPr>
          <a:lstStyle/>
          <a:p>
            <a:r>
              <a:rPr lang="en-GB" sz="1400" dirty="0">
                <a:latin typeface="Comic Sans MS" pitchFamily="66" charset="0"/>
              </a:rPr>
              <a:t>0.225m</a:t>
            </a:r>
          </a:p>
        </p:txBody>
      </p:sp>
      <p:sp>
        <p:nvSpPr>
          <p:cNvPr id="46" name="TextBox 45"/>
          <p:cNvSpPr txBox="1"/>
          <p:nvPr/>
        </p:nvSpPr>
        <p:spPr>
          <a:xfrm>
            <a:off x="6926726" y="2438400"/>
            <a:ext cx="2217274" cy="307777"/>
          </a:xfrm>
          <a:prstGeom prst="rect">
            <a:avLst/>
          </a:prstGeom>
          <a:noFill/>
        </p:spPr>
        <p:txBody>
          <a:bodyPr wrap="none" rtlCol="0">
            <a:spAutoFit/>
          </a:bodyPr>
          <a:lstStyle/>
          <a:p>
            <a:r>
              <a:rPr lang="en-GB" sz="1400" dirty="0">
                <a:solidFill>
                  <a:srgbClr val="FF0000"/>
                </a:solidFill>
                <a:latin typeface="Comic Sans MS" pitchFamily="66" charset="0"/>
              </a:rPr>
              <a:t>Approach speed: 2.1ms</a:t>
            </a:r>
            <a:r>
              <a:rPr lang="en-GB" sz="1400" baseline="30000" dirty="0">
                <a:solidFill>
                  <a:srgbClr val="FF0000"/>
                </a:solidFill>
                <a:latin typeface="Comic Sans MS" pitchFamily="66" charset="0"/>
              </a:rPr>
              <a:t>-1</a:t>
            </a:r>
          </a:p>
        </p:txBody>
      </p:sp>
      <p:sp>
        <p:nvSpPr>
          <p:cNvPr id="50" name="TextBox 49"/>
          <p:cNvSpPr txBox="1"/>
          <p:nvPr/>
        </p:nvSpPr>
        <p:spPr>
          <a:xfrm>
            <a:off x="6926726" y="2743200"/>
            <a:ext cx="2207656" cy="307777"/>
          </a:xfrm>
          <a:prstGeom prst="rect">
            <a:avLst/>
          </a:prstGeom>
          <a:noFill/>
        </p:spPr>
        <p:txBody>
          <a:bodyPr wrap="none" rtlCol="0">
            <a:spAutoFit/>
          </a:bodyPr>
          <a:lstStyle/>
          <a:p>
            <a:r>
              <a:rPr lang="en-GB" sz="1400" dirty="0">
                <a:solidFill>
                  <a:srgbClr val="FF0000"/>
                </a:solidFill>
                <a:latin typeface="Comic Sans MS" pitchFamily="66" charset="0"/>
              </a:rPr>
              <a:t>Rebound speed: 1.05ms</a:t>
            </a:r>
            <a:r>
              <a:rPr lang="en-GB" sz="1400" baseline="30000" dirty="0">
                <a:solidFill>
                  <a:srgbClr val="FF0000"/>
                </a:solidFill>
                <a:latin typeface="Comic Sans MS" pitchFamily="66" charset="0"/>
              </a:rPr>
              <a:t>-1</a:t>
            </a:r>
          </a:p>
        </p:txBody>
      </p:sp>
      <p:cxnSp>
        <p:nvCxnSpPr>
          <p:cNvPr id="35" name="Straight Connector 34"/>
          <p:cNvCxnSpPr/>
          <p:nvPr/>
        </p:nvCxnSpPr>
        <p:spPr>
          <a:xfrm>
            <a:off x="6477000" y="2362200"/>
            <a:ext cx="0" cy="228600"/>
          </a:xfrm>
          <a:prstGeom prst="line">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6172200" y="2362200"/>
            <a:ext cx="279244" cy="307777"/>
          </a:xfrm>
          <a:prstGeom prst="rect">
            <a:avLst/>
          </a:prstGeom>
          <a:noFill/>
        </p:spPr>
        <p:txBody>
          <a:bodyPr wrap="none" rtlCol="0">
            <a:spAutoFit/>
          </a:bodyPr>
          <a:lstStyle/>
          <a:p>
            <a:r>
              <a:rPr lang="en-GB" sz="1400" dirty="0">
                <a:latin typeface="Comic Sans MS" pitchFamily="66" charset="0"/>
              </a:rPr>
              <a:t>?</a:t>
            </a:r>
          </a:p>
        </p:txBody>
      </p:sp>
      <mc:AlternateContent xmlns:mc="http://schemas.openxmlformats.org/markup-compatibility/2006" xmlns:a14="http://schemas.microsoft.com/office/drawing/2010/main">
        <mc:Choice Requires="a14">
          <p:sp>
            <p:nvSpPr>
              <p:cNvPr id="42" name="TextBox 41"/>
              <p:cNvSpPr txBox="1"/>
              <p:nvPr/>
            </p:nvSpPr>
            <p:spPr>
              <a:xfrm>
                <a:off x="4419600" y="3810000"/>
                <a:ext cx="1340367"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p>
                        <m:sSupPr>
                          <m:ctrlPr>
                            <a:rPr lang="en-GB" sz="1400" i="1" smtClean="0">
                              <a:latin typeface="Cambria Math" panose="02040503050406030204" pitchFamily="18" charset="0"/>
                            </a:rPr>
                          </m:ctrlPr>
                        </m:sSupPr>
                        <m:e>
                          <m:r>
                            <a:rPr lang="en-GB" sz="1400" b="0" i="1" smtClean="0">
                              <a:latin typeface="Cambria Math"/>
                            </a:rPr>
                            <m:t>𝑣</m:t>
                          </m:r>
                        </m:e>
                        <m:sup>
                          <m:r>
                            <a:rPr lang="en-GB" sz="1400" b="0" i="1" smtClean="0">
                              <a:latin typeface="Cambria Math"/>
                            </a:rPr>
                            <m:t>2</m:t>
                          </m:r>
                        </m:sup>
                      </m:sSup>
                      <m:r>
                        <a:rPr lang="en-GB" sz="1400" b="0" i="1" smtClean="0">
                          <a:latin typeface="Cambria Math"/>
                        </a:rPr>
                        <m:t>=</m:t>
                      </m:r>
                      <m:sSup>
                        <m:sSupPr>
                          <m:ctrlPr>
                            <a:rPr lang="en-GB" sz="1400" i="1" smtClean="0">
                              <a:latin typeface="Cambria Math" panose="02040503050406030204" pitchFamily="18" charset="0"/>
                            </a:rPr>
                          </m:ctrlPr>
                        </m:sSupPr>
                        <m:e>
                          <m:r>
                            <a:rPr lang="en-GB" sz="1400" b="0" i="1" smtClean="0">
                              <a:latin typeface="Cambria Math"/>
                            </a:rPr>
                            <m:t>𝑢</m:t>
                          </m:r>
                        </m:e>
                        <m:sup>
                          <m:r>
                            <a:rPr lang="en-GB" sz="1400" b="0" i="1" smtClean="0">
                              <a:latin typeface="Cambria Math"/>
                            </a:rPr>
                            <m:t>2</m:t>
                          </m:r>
                        </m:sup>
                      </m:sSup>
                      <m:r>
                        <a:rPr lang="en-GB" sz="1400" b="0" i="1" smtClean="0">
                          <a:latin typeface="Cambria Math"/>
                        </a:rPr>
                        <m:t>+2</m:t>
                      </m:r>
                      <m:r>
                        <a:rPr lang="en-GB" sz="1400" b="0" i="1" smtClean="0">
                          <a:latin typeface="Cambria Math"/>
                        </a:rPr>
                        <m:t>𝑎𝑠</m:t>
                      </m:r>
                    </m:oMath>
                  </m:oMathPara>
                </a14:m>
                <a:endParaRPr lang="en-GB" sz="1400" dirty="0"/>
              </a:p>
            </p:txBody>
          </p:sp>
        </mc:Choice>
        <mc:Fallback xmlns="">
          <p:sp>
            <p:nvSpPr>
              <p:cNvPr id="42" name="TextBox 41"/>
              <p:cNvSpPr txBox="1">
                <a:spLocks noRot="1" noChangeAspect="1" noMove="1" noResize="1" noEditPoints="1" noAdjustHandles="1" noChangeArrowheads="1" noChangeShapeType="1" noTextEdit="1"/>
              </p:cNvSpPr>
              <p:nvPr/>
            </p:nvSpPr>
            <p:spPr>
              <a:xfrm>
                <a:off x="4419600" y="3810000"/>
                <a:ext cx="1340367" cy="307777"/>
              </a:xfrm>
              <a:prstGeom prst="rect">
                <a:avLst/>
              </a:prstGeom>
              <a:blipFill rotWithShape="1">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3" name="TextBox 42"/>
              <p:cNvSpPr txBox="1"/>
              <p:nvPr/>
            </p:nvSpPr>
            <p:spPr>
              <a:xfrm>
                <a:off x="4343400" y="4267200"/>
                <a:ext cx="2133600"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p>
                        <m:sSupPr>
                          <m:ctrlPr>
                            <a:rPr lang="en-GB" sz="1400" i="1" smtClean="0">
                              <a:latin typeface="Cambria Math" panose="02040503050406030204" pitchFamily="18" charset="0"/>
                            </a:rPr>
                          </m:ctrlPr>
                        </m:sSupPr>
                        <m:e>
                          <m:r>
                            <a:rPr lang="en-GB" sz="1400" b="0" i="1" smtClean="0">
                              <a:latin typeface="Cambria Math"/>
                            </a:rPr>
                            <m:t>(0)</m:t>
                          </m:r>
                        </m:e>
                        <m:sup>
                          <m:r>
                            <a:rPr lang="en-GB" sz="1400" b="0" i="1" smtClean="0">
                              <a:latin typeface="Cambria Math"/>
                            </a:rPr>
                            <m:t>2</m:t>
                          </m:r>
                        </m:sup>
                      </m:sSup>
                      <m:r>
                        <a:rPr lang="en-GB" sz="1400" b="0" i="1" smtClean="0">
                          <a:latin typeface="Cambria Math"/>
                        </a:rPr>
                        <m:t>=</m:t>
                      </m:r>
                      <m:sSup>
                        <m:sSupPr>
                          <m:ctrlPr>
                            <a:rPr lang="en-GB" sz="1400" i="1" smtClean="0">
                              <a:latin typeface="Cambria Math" panose="02040503050406030204" pitchFamily="18" charset="0"/>
                            </a:rPr>
                          </m:ctrlPr>
                        </m:sSupPr>
                        <m:e>
                          <m:r>
                            <a:rPr lang="en-GB" sz="1400" b="0" i="1" smtClean="0">
                              <a:latin typeface="Cambria Math"/>
                            </a:rPr>
                            <m:t>(1.05)</m:t>
                          </m:r>
                        </m:e>
                        <m:sup>
                          <m:r>
                            <a:rPr lang="en-GB" sz="1400" b="0" i="1" smtClean="0">
                              <a:latin typeface="Cambria Math"/>
                            </a:rPr>
                            <m:t>2</m:t>
                          </m:r>
                        </m:sup>
                      </m:sSup>
                      <m:r>
                        <a:rPr lang="en-GB" sz="1400" b="0" i="1" smtClean="0">
                          <a:latin typeface="Cambria Math"/>
                        </a:rPr>
                        <m:t>+2(−9.8)</m:t>
                      </m:r>
                      <m:r>
                        <a:rPr lang="en-GB" sz="1400" b="0" i="1" smtClean="0">
                          <a:latin typeface="Cambria Math"/>
                        </a:rPr>
                        <m:t>𝑠</m:t>
                      </m:r>
                    </m:oMath>
                  </m:oMathPara>
                </a14:m>
                <a:endParaRPr lang="en-GB" sz="1400" dirty="0"/>
              </a:p>
            </p:txBody>
          </p:sp>
        </mc:Choice>
        <mc:Fallback xmlns="">
          <p:sp>
            <p:nvSpPr>
              <p:cNvPr id="43" name="TextBox 42"/>
              <p:cNvSpPr txBox="1">
                <a:spLocks noRot="1" noChangeAspect="1" noMove="1" noResize="1" noEditPoints="1" noAdjustHandles="1" noChangeArrowheads="1" noChangeShapeType="1" noTextEdit="1"/>
              </p:cNvSpPr>
              <p:nvPr/>
            </p:nvSpPr>
            <p:spPr>
              <a:xfrm>
                <a:off x="4343400" y="4267200"/>
                <a:ext cx="2133600" cy="307777"/>
              </a:xfrm>
              <a:prstGeom prst="rect">
                <a:avLst/>
              </a:prstGeom>
              <a:blipFill rotWithShape="1">
                <a:blip r:embed="rId17"/>
                <a:stretch>
                  <a:fillRect b="-10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4" name="TextBox 43"/>
              <p:cNvSpPr txBox="1"/>
              <p:nvPr/>
            </p:nvSpPr>
            <p:spPr>
              <a:xfrm>
                <a:off x="4495800" y="4724400"/>
                <a:ext cx="1728807"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i="1" smtClean="0">
                          <a:latin typeface="Cambria Math"/>
                        </a:rPr>
                        <m:t>0</m:t>
                      </m:r>
                      <m:r>
                        <a:rPr lang="en-GB" sz="1400" b="0" i="1" smtClean="0">
                          <a:latin typeface="Cambria Math"/>
                        </a:rPr>
                        <m:t>=</m:t>
                      </m:r>
                      <m:r>
                        <a:rPr lang="en-GB" sz="1400" i="1" smtClean="0">
                          <a:latin typeface="Cambria Math"/>
                        </a:rPr>
                        <m:t>1</m:t>
                      </m:r>
                      <m:r>
                        <a:rPr lang="en-GB" sz="1400" b="0" i="1" smtClean="0">
                          <a:latin typeface="Cambria Math"/>
                        </a:rPr>
                        <m:t>.1025−19.6</m:t>
                      </m:r>
                      <m:r>
                        <a:rPr lang="en-GB" sz="1400" b="0" i="1" smtClean="0">
                          <a:latin typeface="Cambria Math"/>
                        </a:rPr>
                        <m:t>𝑠</m:t>
                      </m:r>
                    </m:oMath>
                  </m:oMathPara>
                </a14:m>
                <a:endParaRPr lang="en-GB" sz="1400" dirty="0"/>
              </a:p>
            </p:txBody>
          </p:sp>
        </mc:Choice>
        <mc:Fallback xmlns="">
          <p:sp>
            <p:nvSpPr>
              <p:cNvPr id="44" name="TextBox 43"/>
              <p:cNvSpPr txBox="1">
                <a:spLocks noRot="1" noChangeAspect="1" noMove="1" noResize="1" noEditPoints="1" noAdjustHandles="1" noChangeArrowheads="1" noChangeShapeType="1" noTextEdit="1"/>
              </p:cNvSpPr>
              <p:nvPr/>
            </p:nvSpPr>
            <p:spPr>
              <a:xfrm>
                <a:off x="4495800" y="4724400"/>
                <a:ext cx="1728807" cy="307777"/>
              </a:xfrm>
              <a:prstGeom prst="rect">
                <a:avLst/>
              </a:prstGeom>
              <a:blipFill rotWithShape="1">
                <a:blip r:embed="rId1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5" name="TextBox 44"/>
              <p:cNvSpPr txBox="1"/>
              <p:nvPr/>
            </p:nvSpPr>
            <p:spPr>
              <a:xfrm>
                <a:off x="4191000" y="5181600"/>
                <a:ext cx="1371600"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19.6</m:t>
                      </m:r>
                      <m:r>
                        <a:rPr lang="en-GB" sz="1400" b="0" i="1" smtClean="0">
                          <a:latin typeface="Cambria Math"/>
                        </a:rPr>
                        <m:t>𝑠</m:t>
                      </m:r>
                      <m:r>
                        <a:rPr lang="en-GB" sz="1400" b="0" i="1" smtClean="0">
                          <a:latin typeface="Cambria Math"/>
                        </a:rPr>
                        <m:t>=1.1025</m:t>
                      </m:r>
                    </m:oMath>
                  </m:oMathPara>
                </a14:m>
                <a:endParaRPr lang="en-GB" sz="1400" dirty="0"/>
              </a:p>
            </p:txBody>
          </p:sp>
        </mc:Choice>
        <mc:Fallback xmlns="">
          <p:sp>
            <p:nvSpPr>
              <p:cNvPr id="45" name="TextBox 44"/>
              <p:cNvSpPr txBox="1">
                <a:spLocks noRot="1" noChangeAspect="1" noMove="1" noResize="1" noEditPoints="1" noAdjustHandles="1" noChangeArrowheads="1" noChangeShapeType="1" noTextEdit="1"/>
              </p:cNvSpPr>
              <p:nvPr/>
            </p:nvSpPr>
            <p:spPr>
              <a:xfrm>
                <a:off x="4191000" y="5181600"/>
                <a:ext cx="1371600" cy="307777"/>
              </a:xfrm>
              <a:prstGeom prst="rect">
                <a:avLst/>
              </a:prstGeom>
              <a:blipFill rotWithShape="1">
                <a:blip r:embed="rId1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7" name="TextBox 46"/>
              <p:cNvSpPr txBox="1"/>
              <p:nvPr/>
            </p:nvSpPr>
            <p:spPr>
              <a:xfrm>
                <a:off x="4495800" y="5638801"/>
                <a:ext cx="1371600"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𝑠</m:t>
                      </m:r>
                      <m:r>
                        <a:rPr lang="en-GB" sz="1400" b="0" i="1" smtClean="0">
                          <a:latin typeface="Cambria Math"/>
                        </a:rPr>
                        <m:t>=0.05625</m:t>
                      </m:r>
                      <m:r>
                        <a:rPr lang="en-GB" sz="1400" b="0" i="1" smtClean="0">
                          <a:latin typeface="Cambria Math"/>
                        </a:rPr>
                        <m:t>𝑚</m:t>
                      </m:r>
                    </m:oMath>
                  </m:oMathPara>
                </a14:m>
                <a:endParaRPr lang="en-GB" sz="1400" dirty="0"/>
              </a:p>
            </p:txBody>
          </p:sp>
        </mc:Choice>
        <mc:Fallback xmlns="">
          <p:sp>
            <p:nvSpPr>
              <p:cNvPr id="47" name="TextBox 46"/>
              <p:cNvSpPr txBox="1">
                <a:spLocks noRot="1" noChangeAspect="1" noMove="1" noResize="1" noEditPoints="1" noAdjustHandles="1" noChangeArrowheads="1" noChangeShapeType="1" noTextEdit="1"/>
              </p:cNvSpPr>
              <p:nvPr/>
            </p:nvSpPr>
            <p:spPr>
              <a:xfrm>
                <a:off x="4495800" y="5638801"/>
                <a:ext cx="1371600" cy="307777"/>
              </a:xfrm>
              <a:prstGeom prst="rect">
                <a:avLst/>
              </a:prstGeom>
              <a:blipFill rotWithShape="1">
                <a:blip r:embed="rId20"/>
                <a:stretch>
                  <a:fillRect/>
                </a:stretch>
              </a:blipFill>
            </p:spPr>
            <p:txBody>
              <a:bodyPr/>
              <a:lstStyle/>
              <a:p>
                <a:r>
                  <a:rPr lang="en-GB">
                    <a:noFill/>
                  </a:rPr>
                  <a:t> </a:t>
                </a:r>
              </a:p>
            </p:txBody>
          </p:sp>
        </mc:Fallback>
      </mc:AlternateContent>
      <p:sp>
        <p:nvSpPr>
          <p:cNvPr id="51" name="Arc 50"/>
          <p:cNvSpPr/>
          <p:nvPr/>
        </p:nvSpPr>
        <p:spPr>
          <a:xfrm>
            <a:off x="6324600" y="39624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2" name="TextBox 51"/>
          <p:cNvSpPr txBox="1"/>
          <p:nvPr/>
        </p:nvSpPr>
        <p:spPr>
          <a:xfrm>
            <a:off x="6705600" y="4038600"/>
            <a:ext cx="14478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baseline="-25000" dirty="0">
              <a:solidFill>
                <a:srgbClr val="FF0000"/>
              </a:solidFill>
              <a:latin typeface="Comic Sans MS" pitchFamily="66" charset="0"/>
            </a:endParaRPr>
          </a:p>
        </p:txBody>
      </p:sp>
      <p:sp>
        <p:nvSpPr>
          <p:cNvPr id="53" name="Arc 52"/>
          <p:cNvSpPr/>
          <p:nvPr/>
        </p:nvSpPr>
        <p:spPr>
          <a:xfrm>
            <a:off x="6324600" y="44196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4" name="Arc 53"/>
          <p:cNvSpPr/>
          <p:nvPr/>
        </p:nvSpPr>
        <p:spPr>
          <a:xfrm>
            <a:off x="6019800" y="48768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5" name="Arc 54"/>
          <p:cNvSpPr/>
          <p:nvPr/>
        </p:nvSpPr>
        <p:spPr>
          <a:xfrm>
            <a:off x="6019800" y="53340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6" name="TextBox 55"/>
          <p:cNvSpPr txBox="1"/>
          <p:nvPr/>
        </p:nvSpPr>
        <p:spPr>
          <a:xfrm>
            <a:off x="6705600" y="4495800"/>
            <a:ext cx="1600200" cy="307777"/>
          </a:xfrm>
          <a:prstGeom prst="rect">
            <a:avLst/>
          </a:prstGeom>
          <a:noFill/>
        </p:spPr>
        <p:txBody>
          <a:bodyPr wrap="square" rtlCol="0">
            <a:spAutoFit/>
          </a:bodyPr>
          <a:lstStyle/>
          <a:p>
            <a:pPr algn="ctr"/>
            <a:r>
              <a:rPr lang="en-GB" sz="1400" dirty="0">
                <a:solidFill>
                  <a:srgbClr val="FF0000"/>
                </a:solidFill>
                <a:latin typeface="Comic Sans MS" pitchFamily="66" charset="0"/>
              </a:rPr>
              <a:t>Work out terms</a:t>
            </a:r>
            <a:endParaRPr lang="en-GB" sz="1400" b="1" baseline="-25000" dirty="0">
              <a:solidFill>
                <a:srgbClr val="FF0000"/>
              </a:solidFill>
              <a:latin typeface="Comic Sans MS" pitchFamily="66" charset="0"/>
            </a:endParaRPr>
          </a:p>
        </p:txBody>
      </p:sp>
      <p:sp>
        <p:nvSpPr>
          <p:cNvPr id="57" name="TextBox 56"/>
          <p:cNvSpPr txBox="1"/>
          <p:nvPr/>
        </p:nvSpPr>
        <p:spPr>
          <a:xfrm>
            <a:off x="6324600" y="4953000"/>
            <a:ext cx="1295400" cy="307777"/>
          </a:xfrm>
          <a:prstGeom prst="rect">
            <a:avLst/>
          </a:prstGeom>
          <a:noFill/>
        </p:spPr>
        <p:txBody>
          <a:bodyPr wrap="square" rtlCol="0">
            <a:spAutoFit/>
          </a:bodyPr>
          <a:lstStyle/>
          <a:p>
            <a:pPr algn="ctr"/>
            <a:r>
              <a:rPr lang="en-GB" sz="1400" dirty="0">
                <a:solidFill>
                  <a:srgbClr val="FF0000"/>
                </a:solidFill>
                <a:latin typeface="Comic Sans MS" pitchFamily="66" charset="0"/>
              </a:rPr>
              <a:t>Add 19.6s</a:t>
            </a:r>
            <a:endParaRPr lang="en-GB" sz="1400" b="1" baseline="-25000" dirty="0">
              <a:solidFill>
                <a:srgbClr val="FF0000"/>
              </a:solidFill>
              <a:latin typeface="Comic Sans MS" pitchFamily="66" charset="0"/>
            </a:endParaRPr>
          </a:p>
        </p:txBody>
      </p:sp>
      <p:sp>
        <p:nvSpPr>
          <p:cNvPr id="58" name="TextBox 57"/>
          <p:cNvSpPr txBox="1"/>
          <p:nvPr/>
        </p:nvSpPr>
        <p:spPr>
          <a:xfrm>
            <a:off x="6400800" y="5410200"/>
            <a:ext cx="1447800" cy="307777"/>
          </a:xfrm>
          <a:prstGeom prst="rect">
            <a:avLst/>
          </a:prstGeom>
          <a:noFill/>
        </p:spPr>
        <p:txBody>
          <a:bodyPr wrap="square" rtlCol="0">
            <a:spAutoFit/>
          </a:bodyPr>
          <a:lstStyle/>
          <a:p>
            <a:pPr algn="ctr"/>
            <a:r>
              <a:rPr lang="en-GB" sz="1400" dirty="0">
                <a:solidFill>
                  <a:srgbClr val="FF0000"/>
                </a:solidFill>
                <a:latin typeface="Comic Sans MS" pitchFamily="66" charset="0"/>
              </a:rPr>
              <a:t>Divide by 19.6</a:t>
            </a:r>
            <a:endParaRPr lang="en-GB" sz="1400" b="1"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61" name="TextBox 60"/>
              <p:cNvSpPr txBox="1"/>
              <p:nvPr/>
            </p:nvSpPr>
            <p:spPr>
              <a:xfrm>
                <a:off x="1532708" y="5332831"/>
                <a:ext cx="914400" cy="30480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5.625</m:t>
                      </m:r>
                      <m:r>
                        <a:rPr lang="en-GB" sz="1400" b="0" i="1" smtClean="0">
                          <a:solidFill>
                            <a:srgbClr val="FF0000"/>
                          </a:solidFill>
                          <a:latin typeface="Cambria Math"/>
                        </a:rPr>
                        <m:t>𝑐𝑚</m:t>
                      </m:r>
                    </m:oMath>
                  </m:oMathPara>
                </a14:m>
                <a:endParaRPr lang="en-GB" sz="1400" dirty="0">
                  <a:solidFill>
                    <a:srgbClr val="FF0000"/>
                  </a:solidFill>
                </a:endParaRPr>
              </a:p>
            </p:txBody>
          </p:sp>
        </mc:Choice>
        <mc:Fallback xmlns="">
          <p:sp>
            <p:nvSpPr>
              <p:cNvPr id="61" name="TextBox 60"/>
              <p:cNvSpPr txBox="1">
                <a:spLocks noRot="1" noChangeAspect="1" noMove="1" noResize="1" noEditPoints="1" noAdjustHandles="1" noChangeArrowheads="1" noChangeShapeType="1" noTextEdit="1"/>
              </p:cNvSpPr>
              <p:nvPr/>
            </p:nvSpPr>
            <p:spPr>
              <a:xfrm>
                <a:off x="1532708" y="5332831"/>
                <a:ext cx="914400" cy="304800"/>
              </a:xfrm>
              <a:prstGeom prst="rect">
                <a:avLst/>
              </a:prstGeom>
              <a:blipFill>
                <a:blip r:embed="rId21"/>
                <a:stretch>
                  <a:fillRect/>
                </a:stretch>
              </a:blipFill>
            </p:spPr>
            <p:txBody>
              <a:bodyPr/>
              <a:lstStyle/>
              <a:p>
                <a:r>
                  <a:rPr lang="en-GB">
                    <a:noFill/>
                  </a:rPr>
                  <a:t> </a:t>
                </a:r>
              </a:p>
            </p:txBody>
          </p:sp>
        </mc:Fallback>
      </mc:AlternateContent>
      <p:cxnSp>
        <p:nvCxnSpPr>
          <p:cNvPr id="48" name="Straight Connector 47"/>
          <p:cNvCxnSpPr/>
          <p:nvPr/>
        </p:nvCxnSpPr>
        <p:spPr>
          <a:xfrm>
            <a:off x="4648200" y="2631743"/>
            <a:ext cx="2286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pic>
        <p:nvPicPr>
          <p:cNvPr id="62" name="Picture 2" descr="C:\Users\User\AppData\Local\Microsoft\Windows\Temporary Internet Files\Content.IE5\AGD05HJH\MC900312526[1].wmf"/>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5562600" y="2036184"/>
            <a:ext cx="192895" cy="195225"/>
          </a:xfrm>
          <a:prstGeom prst="rect">
            <a:avLst/>
          </a:prstGeom>
          <a:noFill/>
          <a:extLst>
            <a:ext uri="{909E8E84-426E-40DD-AFC4-6F175D3DCCD1}">
              <a14:hiddenFill xmlns:a14="http://schemas.microsoft.com/office/drawing/2010/main">
                <a:solidFill>
                  <a:srgbClr val="FFFFFF"/>
                </a:solidFill>
              </a14:hiddenFill>
            </a:ext>
          </a:extLst>
        </p:spPr>
      </p:pic>
      <p:pic>
        <p:nvPicPr>
          <p:cNvPr id="63" name="Picture 2" descr="C:\Users\User\AppData\Local\Microsoft\Windows\Temporary Internet Files\Content.IE5\AGD05HJH\MC900312526[1].wmf"/>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6553200" y="2322352"/>
            <a:ext cx="192895" cy="195225"/>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sp>
            <p:nvSpPr>
              <p:cNvPr id="64" name="TextBox 63"/>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64" name="TextBox 63"/>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2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5" name="TextBox 64"/>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65" name="TextBox 64"/>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2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6" name="TextBox 65"/>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66" name="TextBox 65"/>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2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7" name="TextBox 66"/>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67" name="TextBox 66"/>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2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8" name="TextBox 67"/>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68" name="TextBox 67"/>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26"/>
                <a:stretch>
                  <a:fillRect b="-3846"/>
                </a:stretch>
              </a:blipFill>
            </p:spPr>
            <p:txBody>
              <a:bodyPr/>
              <a:lstStyle/>
              <a:p>
                <a:r>
                  <a:rPr lang="en-GB">
                    <a:noFill/>
                  </a:rPr>
                  <a:t> </a:t>
                </a:r>
              </a:p>
            </p:txBody>
          </p:sp>
        </mc:Fallback>
      </mc:AlternateContent>
      <p:sp>
        <p:nvSpPr>
          <p:cNvPr id="69" name="TextBox 68"/>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27"/>
              </a:rPr>
              <a:t>Applet for collision demonstrations</a:t>
            </a:r>
            <a:endParaRPr lang="en-GB" sz="1400" dirty="0">
              <a:latin typeface="Comic Sans MS" pitchFamily="66" charset="0"/>
            </a:endParaRPr>
          </a:p>
        </p:txBody>
      </p:sp>
      <p:sp>
        <p:nvSpPr>
          <p:cNvPr id="70"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mc:AlternateContent xmlns:mc="http://schemas.openxmlformats.org/markup-compatibility/2006" xmlns:a14="http://schemas.microsoft.com/office/drawing/2010/main">
        <mc:Choice Requires="a14">
          <p:sp>
            <p:nvSpPr>
              <p:cNvPr id="71" name="TextBox 70"/>
              <p:cNvSpPr txBox="1"/>
              <p:nvPr/>
            </p:nvSpPr>
            <p:spPr>
              <a:xfrm>
                <a:off x="1558834" y="4604657"/>
                <a:ext cx="914400" cy="30480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22.5</m:t>
                      </m:r>
                      <m:r>
                        <a:rPr lang="en-GB" sz="1400" b="0" i="1" smtClean="0">
                          <a:solidFill>
                            <a:srgbClr val="FF0000"/>
                          </a:solidFill>
                          <a:latin typeface="Cambria Math"/>
                        </a:rPr>
                        <m:t>𝑐𝑚</m:t>
                      </m:r>
                    </m:oMath>
                  </m:oMathPara>
                </a14:m>
                <a:endParaRPr lang="en-GB" sz="1400" dirty="0">
                  <a:solidFill>
                    <a:srgbClr val="FF0000"/>
                  </a:solidFill>
                </a:endParaRPr>
              </a:p>
            </p:txBody>
          </p:sp>
        </mc:Choice>
        <mc:Fallback xmlns="">
          <p:sp>
            <p:nvSpPr>
              <p:cNvPr id="71" name="TextBox 70"/>
              <p:cNvSpPr txBox="1">
                <a:spLocks noRot="1" noChangeAspect="1" noMove="1" noResize="1" noEditPoints="1" noAdjustHandles="1" noChangeArrowheads="1" noChangeShapeType="1" noTextEdit="1"/>
              </p:cNvSpPr>
              <p:nvPr/>
            </p:nvSpPr>
            <p:spPr>
              <a:xfrm>
                <a:off x="1558834" y="4604657"/>
                <a:ext cx="914400" cy="304800"/>
              </a:xfrm>
              <a:prstGeom prst="rect">
                <a:avLst/>
              </a:prstGeom>
              <a:blipFill>
                <a:blip r:embed="rId28"/>
                <a:stretch>
                  <a:fillRect/>
                </a:stretch>
              </a:blipFill>
            </p:spPr>
            <p:txBody>
              <a:bodyPr/>
              <a:lstStyle/>
              <a:p>
                <a:r>
                  <a:rPr lang="en-GB">
                    <a:noFill/>
                  </a:rPr>
                  <a:t> </a:t>
                </a:r>
              </a:p>
            </p:txBody>
          </p:sp>
        </mc:Fallback>
      </mc:AlternateContent>
    </p:spTree>
    <p:custDataLst>
      <p:tags r:id="rId1"/>
    </p:custDataLst>
    <p:extLst>
      <p:ext uri="{BB962C8B-B14F-4D97-AF65-F5344CB8AC3E}">
        <p14:creationId xmlns:p14="http://schemas.microsoft.com/office/powerpoint/2010/main" val="177101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1">
                                            <p:txEl>
                                              <p:pRg st="2" end="2"/>
                                            </p:txEl>
                                          </p:spTgt>
                                        </p:tgtEl>
                                        <p:attrNameLst>
                                          <p:attrName>style.visibility</p:attrName>
                                        </p:attrNameLst>
                                      </p:cBhvr>
                                      <p:to>
                                        <p:strVal val="visible"/>
                                      </p:to>
                                    </p:set>
                                    <p:animEffect transition="in" filter="blinds(horizontal)">
                                      <p:cBhvr>
                                        <p:cTn id="7" dur="500"/>
                                        <p:tgtEl>
                                          <p:spTgt spid="21">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3"/>
                                        </p:tgtEl>
                                        <p:attrNameLst>
                                          <p:attrName>style.visibility</p:attrName>
                                        </p:attrNameLst>
                                      </p:cBhvr>
                                      <p:to>
                                        <p:strVal val="visible"/>
                                      </p:to>
                                    </p:set>
                                    <p:animEffect transition="in" filter="blinds(horizontal)">
                                      <p:cBhvr>
                                        <p:cTn id="12" dur="500"/>
                                        <p:tgtEl>
                                          <p:spTgt spid="63"/>
                                        </p:tgtEl>
                                      </p:cBhvr>
                                    </p:animEffect>
                                  </p:childTnLst>
                                </p:cTn>
                              </p:par>
                              <p:par>
                                <p:cTn id="13" presetID="3" presetClass="entr" presetSubtype="10" fill="hold" nodeType="withEffect">
                                  <p:stCondLst>
                                    <p:cond delay="0"/>
                                  </p:stCondLst>
                                  <p:childTnLst>
                                    <p:set>
                                      <p:cBhvr>
                                        <p:cTn id="14" dur="1" fill="hold">
                                          <p:stCondLst>
                                            <p:cond delay="0"/>
                                          </p:stCondLst>
                                        </p:cTn>
                                        <p:tgtEl>
                                          <p:spTgt spid="35"/>
                                        </p:tgtEl>
                                        <p:attrNameLst>
                                          <p:attrName>style.visibility</p:attrName>
                                        </p:attrNameLst>
                                      </p:cBhvr>
                                      <p:to>
                                        <p:strVal val="visible"/>
                                      </p:to>
                                    </p:set>
                                    <p:animEffect transition="in" filter="blinds(horizontal)">
                                      <p:cBhvr>
                                        <p:cTn id="15" dur="500"/>
                                        <p:tgtEl>
                                          <p:spTgt spid="35"/>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41"/>
                                        </p:tgtEl>
                                        <p:attrNameLst>
                                          <p:attrName>style.visibility</p:attrName>
                                        </p:attrNameLst>
                                      </p:cBhvr>
                                      <p:to>
                                        <p:strVal val="visible"/>
                                      </p:to>
                                    </p:set>
                                    <p:animEffect transition="in" filter="blinds(horizontal)">
                                      <p:cBhvr>
                                        <p:cTn id="18" dur="500"/>
                                        <p:tgtEl>
                                          <p:spTgt spid="41"/>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24"/>
                                        </p:tgtEl>
                                        <p:attrNameLst>
                                          <p:attrName>style.visibility</p:attrName>
                                        </p:attrNameLst>
                                      </p:cBhvr>
                                      <p:to>
                                        <p:strVal val="visible"/>
                                      </p:to>
                                    </p:set>
                                    <p:animEffect transition="in" filter="blinds(horizontal)">
                                      <p:cBhvr>
                                        <p:cTn id="23" dur="500"/>
                                        <p:tgtEl>
                                          <p:spTgt spid="24"/>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26"/>
                                        </p:tgtEl>
                                        <p:attrNameLst>
                                          <p:attrName>style.visibility</p:attrName>
                                        </p:attrNameLst>
                                      </p:cBhvr>
                                      <p:to>
                                        <p:strVal val="visible"/>
                                      </p:to>
                                    </p:set>
                                    <p:animEffect transition="in" filter="blinds(horizontal)">
                                      <p:cBhvr>
                                        <p:cTn id="28" dur="500"/>
                                        <p:tgtEl>
                                          <p:spTgt spid="26"/>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27"/>
                                        </p:tgtEl>
                                        <p:attrNameLst>
                                          <p:attrName>style.visibility</p:attrName>
                                        </p:attrNameLst>
                                      </p:cBhvr>
                                      <p:to>
                                        <p:strVal val="visible"/>
                                      </p:to>
                                    </p:set>
                                    <p:animEffect transition="in" filter="blinds(horizontal)">
                                      <p:cBhvr>
                                        <p:cTn id="33" dur="500"/>
                                        <p:tgtEl>
                                          <p:spTgt spid="27"/>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28"/>
                                        </p:tgtEl>
                                        <p:attrNameLst>
                                          <p:attrName>style.visibility</p:attrName>
                                        </p:attrNameLst>
                                      </p:cBhvr>
                                      <p:to>
                                        <p:strVal val="visible"/>
                                      </p:to>
                                    </p:set>
                                    <p:animEffect transition="in" filter="blinds(horizontal)">
                                      <p:cBhvr>
                                        <p:cTn id="38" dur="500"/>
                                        <p:tgtEl>
                                          <p:spTgt spid="28"/>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29"/>
                                        </p:tgtEl>
                                        <p:attrNameLst>
                                          <p:attrName>style.visibility</p:attrName>
                                        </p:attrNameLst>
                                      </p:cBhvr>
                                      <p:to>
                                        <p:strVal val="visible"/>
                                      </p:to>
                                    </p:set>
                                    <p:animEffect transition="in" filter="blinds(horizontal)">
                                      <p:cBhvr>
                                        <p:cTn id="43" dur="500"/>
                                        <p:tgtEl>
                                          <p:spTgt spid="29"/>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42"/>
                                        </p:tgtEl>
                                        <p:attrNameLst>
                                          <p:attrName>style.visibility</p:attrName>
                                        </p:attrNameLst>
                                      </p:cBhvr>
                                      <p:to>
                                        <p:strVal val="visible"/>
                                      </p:to>
                                    </p:set>
                                    <p:animEffect transition="in" filter="blinds(horizontal)">
                                      <p:cBhvr>
                                        <p:cTn id="48" dur="500"/>
                                        <p:tgtEl>
                                          <p:spTgt spid="42"/>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51"/>
                                        </p:tgtEl>
                                        <p:attrNameLst>
                                          <p:attrName>style.visibility</p:attrName>
                                        </p:attrNameLst>
                                      </p:cBhvr>
                                      <p:to>
                                        <p:strVal val="visible"/>
                                      </p:to>
                                    </p:set>
                                    <p:animEffect transition="in" filter="blinds(horizontal)">
                                      <p:cBhvr>
                                        <p:cTn id="53" dur="500"/>
                                        <p:tgtEl>
                                          <p:spTgt spid="51"/>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52"/>
                                        </p:tgtEl>
                                        <p:attrNameLst>
                                          <p:attrName>style.visibility</p:attrName>
                                        </p:attrNameLst>
                                      </p:cBhvr>
                                      <p:to>
                                        <p:strVal val="visible"/>
                                      </p:to>
                                    </p:set>
                                    <p:animEffect transition="in" filter="blinds(horizontal)">
                                      <p:cBhvr>
                                        <p:cTn id="58" dur="500"/>
                                        <p:tgtEl>
                                          <p:spTgt spid="52"/>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43"/>
                                        </p:tgtEl>
                                        <p:attrNameLst>
                                          <p:attrName>style.visibility</p:attrName>
                                        </p:attrNameLst>
                                      </p:cBhvr>
                                      <p:to>
                                        <p:strVal val="visible"/>
                                      </p:to>
                                    </p:set>
                                    <p:animEffect transition="in" filter="blinds(horizontal)">
                                      <p:cBhvr>
                                        <p:cTn id="63" dur="500"/>
                                        <p:tgtEl>
                                          <p:spTgt spid="43"/>
                                        </p:tgtEl>
                                      </p:cBhvr>
                                    </p:animEffect>
                                  </p:childTnLst>
                                </p:cTn>
                              </p:par>
                            </p:childTnLst>
                          </p:cTn>
                        </p:par>
                      </p:childTnLst>
                    </p:cTn>
                  </p:par>
                  <p:par>
                    <p:cTn id="64" fill="hold">
                      <p:stCondLst>
                        <p:cond delay="indefinite"/>
                      </p:stCondLst>
                      <p:childTnLst>
                        <p:par>
                          <p:cTn id="65" fill="hold">
                            <p:stCondLst>
                              <p:cond delay="0"/>
                            </p:stCondLst>
                            <p:childTnLst>
                              <p:par>
                                <p:cTn id="66" presetID="3" presetClass="entr" presetSubtype="10" fill="hold" grpId="0" nodeType="clickEffect">
                                  <p:stCondLst>
                                    <p:cond delay="0"/>
                                  </p:stCondLst>
                                  <p:childTnLst>
                                    <p:set>
                                      <p:cBhvr>
                                        <p:cTn id="67" dur="1" fill="hold">
                                          <p:stCondLst>
                                            <p:cond delay="0"/>
                                          </p:stCondLst>
                                        </p:cTn>
                                        <p:tgtEl>
                                          <p:spTgt spid="53"/>
                                        </p:tgtEl>
                                        <p:attrNameLst>
                                          <p:attrName>style.visibility</p:attrName>
                                        </p:attrNameLst>
                                      </p:cBhvr>
                                      <p:to>
                                        <p:strVal val="visible"/>
                                      </p:to>
                                    </p:set>
                                    <p:animEffect transition="in" filter="blinds(horizontal)">
                                      <p:cBhvr>
                                        <p:cTn id="68" dur="500"/>
                                        <p:tgtEl>
                                          <p:spTgt spid="53"/>
                                        </p:tgtEl>
                                      </p:cBhvr>
                                    </p:animEffect>
                                  </p:childTnLst>
                                </p:cTn>
                              </p:par>
                            </p:childTnLst>
                          </p:cTn>
                        </p:par>
                      </p:childTnLst>
                    </p:cTn>
                  </p:par>
                  <p:par>
                    <p:cTn id="69" fill="hold">
                      <p:stCondLst>
                        <p:cond delay="indefinite"/>
                      </p:stCondLst>
                      <p:childTnLst>
                        <p:par>
                          <p:cTn id="70" fill="hold">
                            <p:stCondLst>
                              <p:cond delay="0"/>
                            </p:stCondLst>
                            <p:childTnLst>
                              <p:par>
                                <p:cTn id="71" presetID="3" presetClass="entr" presetSubtype="10" fill="hold" grpId="0" nodeType="clickEffect">
                                  <p:stCondLst>
                                    <p:cond delay="0"/>
                                  </p:stCondLst>
                                  <p:childTnLst>
                                    <p:set>
                                      <p:cBhvr>
                                        <p:cTn id="72" dur="1" fill="hold">
                                          <p:stCondLst>
                                            <p:cond delay="0"/>
                                          </p:stCondLst>
                                        </p:cTn>
                                        <p:tgtEl>
                                          <p:spTgt spid="56"/>
                                        </p:tgtEl>
                                        <p:attrNameLst>
                                          <p:attrName>style.visibility</p:attrName>
                                        </p:attrNameLst>
                                      </p:cBhvr>
                                      <p:to>
                                        <p:strVal val="visible"/>
                                      </p:to>
                                    </p:set>
                                    <p:animEffect transition="in" filter="blinds(horizontal)">
                                      <p:cBhvr>
                                        <p:cTn id="73" dur="500"/>
                                        <p:tgtEl>
                                          <p:spTgt spid="56"/>
                                        </p:tgtEl>
                                      </p:cBhvr>
                                    </p:animEffect>
                                  </p:childTnLst>
                                </p:cTn>
                              </p:par>
                            </p:childTnLst>
                          </p:cTn>
                        </p:par>
                      </p:childTnLst>
                    </p:cTn>
                  </p:par>
                  <p:par>
                    <p:cTn id="74" fill="hold">
                      <p:stCondLst>
                        <p:cond delay="indefinite"/>
                      </p:stCondLst>
                      <p:childTnLst>
                        <p:par>
                          <p:cTn id="75" fill="hold">
                            <p:stCondLst>
                              <p:cond delay="0"/>
                            </p:stCondLst>
                            <p:childTnLst>
                              <p:par>
                                <p:cTn id="76" presetID="3" presetClass="entr" presetSubtype="10" fill="hold" grpId="0" nodeType="clickEffect">
                                  <p:stCondLst>
                                    <p:cond delay="0"/>
                                  </p:stCondLst>
                                  <p:childTnLst>
                                    <p:set>
                                      <p:cBhvr>
                                        <p:cTn id="77" dur="1" fill="hold">
                                          <p:stCondLst>
                                            <p:cond delay="0"/>
                                          </p:stCondLst>
                                        </p:cTn>
                                        <p:tgtEl>
                                          <p:spTgt spid="44"/>
                                        </p:tgtEl>
                                        <p:attrNameLst>
                                          <p:attrName>style.visibility</p:attrName>
                                        </p:attrNameLst>
                                      </p:cBhvr>
                                      <p:to>
                                        <p:strVal val="visible"/>
                                      </p:to>
                                    </p:set>
                                    <p:animEffect transition="in" filter="blinds(horizontal)">
                                      <p:cBhvr>
                                        <p:cTn id="78" dur="500"/>
                                        <p:tgtEl>
                                          <p:spTgt spid="44"/>
                                        </p:tgtEl>
                                      </p:cBhvr>
                                    </p:animEffect>
                                  </p:childTnLst>
                                </p:cTn>
                              </p:par>
                            </p:childTnLst>
                          </p:cTn>
                        </p:par>
                      </p:childTnLst>
                    </p:cTn>
                  </p:par>
                  <p:par>
                    <p:cTn id="79" fill="hold">
                      <p:stCondLst>
                        <p:cond delay="indefinite"/>
                      </p:stCondLst>
                      <p:childTnLst>
                        <p:par>
                          <p:cTn id="80" fill="hold">
                            <p:stCondLst>
                              <p:cond delay="0"/>
                            </p:stCondLst>
                            <p:childTnLst>
                              <p:par>
                                <p:cTn id="81" presetID="3" presetClass="entr" presetSubtype="10" fill="hold" grpId="0" nodeType="clickEffect">
                                  <p:stCondLst>
                                    <p:cond delay="0"/>
                                  </p:stCondLst>
                                  <p:childTnLst>
                                    <p:set>
                                      <p:cBhvr>
                                        <p:cTn id="82" dur="1" fill="hold">
                                          <p:stCondLst>
                                            <p:cond delay="0"/>
                                          </p:stCondLst>
                                        </p:cTn>
                                        <p:tgtEl>
                                          <p:spTgt spid="54"/>
                                        </p:tgtEl>
                                        <p:attrNameLst>
                                          <p:attrName>style.visibility</p:attrName>
                                        </p:attrNameLst>
                                      </p:cBhvr>
                                      <p:to>
                                        <p:strVal val="visible"/>
                                      </p:to>
                                    </p:set>
                                    <p:animEffect transition="in" filter="blinds(horizontal)">
                                      <p:cBhvr>
                                        <p:cTn id="83" dur="500"/>
                                        <p:tgtEl>
                                          <p:spTgt spid="54"/>
                                        </p:tgtEl>
                                      </p:cBhvr>
                                    </p:animEffect>
                                  </p:childTnLst>
                                </p:cTn>
                              </p:par>
                            </p:childTnLst>
                          </p:cTn>
                        </p:par>
                      </p:childTnLst>
                    </p:cTn>
                  </p:par>
                  <p:par>
                    <p:cTn id="84" fill="hold">
                      <p:stCondLst>
                        <p:cond delay="indefinite"/>
                      </p:stCondLst>
                      <p:childTnLst>
                        <p:par>
                          <p:cTn id="85" fill="hold">
                            <p:stCondLst>
                              <p:cond delay="0"/>
                            </p:stCondLst>
                            <p:childTnLst>
                              <p:par>
                                <p:cTn id="86" presetID="3" presetClass="entr" presetSubtype="10" fill="hold" grpId="0" nodeType="clickEffect">
                                  <p:stCondLst>
                                    <p:cond delay="0"/>
                                  </p:stCondLst>
                                  <p:childTnLst>
                                    <p:set>
                                      <p:cBhvr>
                                        <p:cTn id="87" dur="1" fill="hold">
                                          <p:stCondLst>
                                            <p:cond delay="0"/>
                                          </p:stCondLst>
                                        </p:cTn>
                                        <p:tgtEl>
                                          <p:spTgt spid="57"/>
                                        </p:tgtEl>
                                        <p:attrNameLst>
                                          <p:attrName>style.visibility</p:attrName>
                                        </p:attrNameLst>
                                      </p:cBhvr>
                                      <p:to>
                                        <p:strVal val="visible"/>
                                      </p:to>
                                    </p:set>
                                    <p:animEffect transition="in" filter="blinds(horizontal)">
                                      <p:cBhvr>
                                        <p:cTn id="88" dur="500"/>
                                        <p:tgtEl>
                                          <p:spTgt spid="57"/>
                                        </p:tgtEl>
                                      </p:cBhvr>
                                    </p:animEffect>
                                  </p:childTnLst>
                                </p:cTn>
                              </p:par>
                            </p:childTnLst>
                          </p:cTn>
                        </p:par>
                      </p:childTnLst>
                    </p:cTn>
                  </p:par>
                  <p:par>
                    <p:cTn id="89" fill="hold">
                      <p:stCondLst>
                        <p:cond delay="indefinite"/>
                      </p:stCondLst>
                      <p:childTnLst>
                        <p:par>
                          <p:cTn id="90" fill="hold">
                            <p:stCondLst>
                              <p:cond delay="0"/>
                            </p:stCondLst>
                            <p:childTnLst>
                              <p:par>
                                <p:cTn id="91" presetID="3" presetClass="entr" presetSubtype="10" fill="hold" grpId="0" nodeType="clickEffect">
                                  <p:stCondLst>
                                    <p:cond delay="0"/>
                                  </p:stCondLst>
                                  <p:childTnLst>
                                    <p:set>
                                      <p:cBhvr>
                                        <p:cTn id="92" dur="1" fill="hold">
                                          <p:stCondLst>
                                            <p:cond delay="0"/>
                                          </p:stCondLst>
                                        </p:cTn>
                                        <p:tgtEl>
                                          <p:spTgt spid="45"/>
                                        </p:tgtEl>
                                        <p:attrNameLst>
                                          <p:attrName>style.visibility</p:attrName>
                                        </p:attrNameLst>
                                      </p:cBhvr>
                                      <p:to>
                                        <p:strVal val="visible"/>
                                      </p:to>
                                    </p:set>
                                    <p:animEffect transition="in" filter="blinds(horizontal)">
                                      <p:cBhvr>
                                        <p:cTn id="93" dur="500"/>
                                        <p:tgtEl>
                                          <p:spTgt spid="45"/>
                                        </p:tgtEl>
                                      </p:cBhvr>
                                    </p:animEffect>
                                  </p:childTnLst>
                                </p:cTn>
                              </p:par>
                            </p:childTnLst>
                          </p:cTn>
                        </p:par>
                      </p:childTnLst>
                    </p:cTn>
                  </p:par>
                  <p:par>
                    <p:cTn id="94" fill="hold">
                      <p:stCondLst>
                        <p:cond delay="indefinite"/>
                      </p:stCondLst>
                      <p:childTnLst>
                        <p:par>
                          <p:cTn id="95" fill="hold">
                            <p:stCondLst>
                              <p:cond delay="0"/>
                            </p:stCondLst>
                            <p:childTnLst>
                              <p:par>
                                <p:cTn id="96" presetID="3" presetClass="entr" presetSubtype="10" fill="hold" grpId="0" nodeType="clickEffect">
                                  <p:stCondLst>
                                    <p:cond delay="0"/>
                                  </p:stCondLst>
                                  <p:childTnLst>
                                    <p:set>
                                      <p:cBhvr>
                                        <p:cTn id="97" dur="1" fill="hold">
                                          <p:stCondLst>
                                            <p:cond delay="0"/>
                                          </p:stCondLst>
                                        </p:cTn>
                                        <p:tgtEl>
                                          <p:spTgt spid="55"/>
                                        </p:tgtEl>
                                        <p:attrNameLst>
                                          <p:attrName>style.visibility</p:attrName>
                                        </p:attrNameLst>
                                      </p:cBhvr>
                                      <p:to>
                                        <p:strVal val="visible"/>
                                      </p:to>
                                    </p:set>
                                    <p:animEffect transition="in" filter="blinds(horizontal)">
                                      <p:cBhvr>
                                        <p:cTn id="98" dur="500"/>
                                        <p:tgtEl>
                                          <p:spTgt spid="55"/>
                                        </p:tgtEl>
                                      </p:cBhvr>
                                    </p:animEffect>
                                  </p:childTnLst>
                                </p:cTn>
                              </p:par>
                            </p:childTnLst>
                          </p:cTn>
                        </p:par>
                      </p:childTnLst>
                    </p:cTn>
                  </p:par>
                  <p:par>
                    <p:cTn id="99" fill="hold">
                      <p:stCondLst>
                        <p:cond delay="indefinite"/>
                      </p:stCondLst>
                      <p:childTnLst>
                        <p:par>
                          <p:cTn id="100" fill="hold">
                            <p:stCondLst>
                              <p:cond delay="0"/>
                            </p:stCondLst>
                            <p:childTnLst>
                              <p:par>
                                <p:cTn id="101" presetID="3" presetClass="entr" presetSubtype="10" fill="hold" grpId="0" nodeType="clickEffect">
                                  <p:stCondLst>
                                    <p:cond delay="0"/>
                                  </p:stCondLst>
                                  <p:childTnLst>
                                    <p:set>
                                      <p:cBhvr>
                                        <p:cTn id="102" dur="1" fill="hold">
                                          <p:stCondLst>
                                            <p:cond delay="0"/>
                                          </p:stCondLst>
                                        </p:cTn>
                                        <p:tgtEl>
                                          <p:spTgt spid="58"/>
                                        </p:tgtEl>
                                        <p:attrNameLst>
                                          <p:attrName>style.visibility</p:attrName>
                                        </p:attrNameLst>
                                      </p:cBhvr>
                                      <p:to>
                                        <p:strVal val="visible"/>
                                      </p:to>
                                    </p:set>
                                    <p:animEffect transition="in" filter="blinds(horizontal)">
                                      <p:cBhvr>
                                        <p:cTn id="103" dur="500"/>
                                        <p:tgtEl>
                                          <p:spTgt spid="58"/>
                                        </p:tgtEl>
                                      </p:cBhvr>
                                    </p:animEffect>
                                  </p:childTnLst>
                                </p:cTn>
                              </p:par>
                            </p:childTnLst>
                          </p:cTn>
                        </p:par>
                      </p:childTnLst>
                    </p:cTn>
                  </p:par>
                  <p:par>
                    <p:cTn id="104" fill="hold">
                      <p:stCondLst>
                        <p:cond delay="indefinite"/>
                      </p:stCondLst>
                      <p:childTnLst>
                        <p:par>
                          <p:cTn id="105" fill="hold">
                            <p:stCondLst>
                              <p:cond delay="0"/>
                            </p:stCondLst>
                            <p:childTnLst>
                              <p:par>
                                <p:cTn id="106" presetID="3" presetClass="entr" presetSubtype="10" fill="hold" grpId="0" nodeType="clickEffect">
                                  <p:stCondLst>
                                    <p:cond delay="0"/>
                                  </p:stCondLst>
                                  <p:childTnLst>
                                    <p:set>
                                      <p:cBhvr>
                                        <p:cTn id="107" dur="1" fill="hold">
                                          <p:stCondLst>
                                            <p:cond delay="0"/>
                                          </p:stCondLst>
                                        </p:cTn>
                                        <p:tgtEl>
                                          <p:spTgt spid="47"/>
                                        </p:tgtEl>
                                        <p:attrNameLst>
                                          <p:attrName>style.visibility</p:attrName>
                                        </p:attrNameLst>
                                      </p:cBhvr>
                                      <p:to>
                                        <p:strVal val="visible"/>
                                      </p:to>
                                    </p:set>
                                    <p:animEffect transition="in" filter="blinds(horizontal)">
                                      <p:cBhvr>
                                        <p:cTn id="108" dur="500"/>
                                        <p:tgtEl>
                                          <p:spTgt spid="47"/>
                                        </p:tgtEl>
                                      </p:cBhvr>
                                    </p:animEffect>
                                  </p:childTnLst>
                                </p:cTn>
                              </p:par>
                            </p:childTnLst>
                          </p:cTn>
                        </p:par>
                      </p:childTnLst>
                    </p:cTn>
                  </p:par>
                  <p:par>
                    <p:cTn id="109" fill="hold">
                      <p:stCondLst>
                        <p:cond delay="indefinite"/>
                      </p:stCondLst>
                      <p:childTnLst>
                        <p:par>
                          <p:cTn id="110" fill="hold">
                            <p:stCondLst>
                              <p:cond delay="0"/>
                            </p:stCondLst>
                            <p:childTnLst>
                              <p:par>
                                <p:cTn id="111" presetID="3" presetClass="entr" presetSubtype="10" fill="hold" grpId="0" nodeType="clickEffect">
                                  <p:stCondLst>
                                    <p:cond delay="0"/>
                                  </p:stCondLst>
                                  <p:childTnLst>
                                    <p:set>
                                      <p:cBhvr>
                                        <p:cTn id="112" dur="1" fill="hold">
                                          <p:stCondLst>
                                            <p:cond delay="0"/>
                                          </p:stCondLst>
                                        </p:cTn>
                                        <p:tgtEl>
                                          <p:spTgt spid="61"/>
                                        </p:tgtEl>
                                        <p:attrNameLst>
                                          <p:attrName>style.visibility</p:attrName>
                                        </p:attrNameLst>
                                      </p:cBhvr>
                                      <p:to>
                                        <p:strVal val="visible"/>
                                      </p:to>
                                    </p:set>
                                    <p:animEffect transition="in" filter="blinds(horizontal)">
                                      <p:cBhvr>
                                        <p:cTn id="113" dur="5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6" grpId="0"/>
      <p:bldP spid="27" grpId="0"/>
      <p:bldP spid="28" grpId="0"/>
      <p:bldP spid="29" grpId="0"/>
      <p:bldP spid="41" grpId="0"/>
      <p:bldP spid="42" grpId="0"/>
      <p:bldP spid="43" grpId="0"/>
      <p:bldP spid="44" grpId="0"/>
      <p:bldP spid="45" grpId="0"/>
      <p:bldP spid="47" grpId="0"/>
      <p:bldP spid="51" grpId="0" animBg="1"/>
      <p:bldP spid="52" grpId="0"/>
      <p:bldP spid="53" grpId="0" animBg="1"/>
      <p:bldP spid="54" grpId="0" animBg="1"/>
      <p:bldP spid="55" grpId="0" animBg="1"/>
      <p:bldP spid="56" grpId="0"/>
      <p:bldP spid="57" grpId="0"/>
      <p:bldP spid="58" grpId="0"/>
      <p:bldP spid="61"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71600"/>
            <a:ext cx="3788979" cy="5029200"/>
          </a:xfrm>
        </p:spPr>
        <p:txBody>
          <a:bodyPr>
            <a:normAutofit fontScale="92500" lnSpcReduction="10000"/>
          </a:bodyPr>
          <a:lstStyle/>
          <a:p>
            <a:pPr marL="0" indent="0" algn="ctr">
              <a:buNone/>
            </a:pPr>
            <a:r>
              <a:rPr lang="en-GB" sz="1400" b="1" dirty="0">
                <a:latin typeface="Comic Sans MS" pitchFamily="66" charset="0"/>
              </a:rPr>
              <a:t>You can solve problems relating to successive impacts involving three particles, or two particles and a smooth plane surface by considering each collision separately. You can also solve problems relating to successive bounces on a horizontal plane.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A tennis ball, which may be modelled as a particle, is dropped from rest at a height of 90cm onto a smooth horizontal plane. The coefficient of restitution between the ball and the plane is 0.5. Assume there is no air resistance and the ball falls freely under gravity at a right angle to the plane.</a:t>
            </a:r>
          </a:p>
          <a:p>
            <a:pPr marL="0" indent="0" algn="ctr">
              <a:buNone/>
            </a:pPr>
            <a:endParaRPr lang="en-GB" sz="1400" baseline="-25000" dirty="0">
              <a:latin typeface="Comic Sans MS" pitchFamily="66" charset="0"/>
            </a:endParaRPr>
          </a:p>
          <a:p>
            <a:pPr algn="ctr">
              <a:buAutoNum type="alphaLcParenR"/>
            </a:pPr>
            <a:r>
              <a:rPr lang="en-GB" sz="1400" dirty="0">
                <a:latin typeface="Comic Sans MS" pitchFamily="66" charset="0"/>
              </a:rPr>
              <a:t>Find the height to which the ball rebounds after the first bounce</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Find the height to which the ball bounces after the second bounce</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Find the total distance travelled by the ball before it comes to rest</a:t>
            </a:r>
          </a:p>
        </p:txBody>
      </p:sp>
      <p:sp>
        <p:nvSpPr>
          <p:cNvPr id="4" name="TextBox 3"/>
          <p:cNvSpPr txBox="1"/>
          <p:nvPr/>
        </p:nvSpPr>
        <p:spPr>
          <a:xfrm>
            <a:off x="8695641" y="6519446"/>
            <a:ext cx="457176" cy="338554"/>
          </a:xfrm>
          <a:prstGeom prst="rect">
            <a:avLst/>
          </a:prstGeom>
          <a:noFill/>
        </p:spPr>
        <p:txBody>
          <a:bodyPr wrap="none" rtlCol="0">
            <a:spAutoFit/>
          </a:bodyPr>
          <a:lstStyle/>
          <a:p>
            <a:pPr algn="ctr"/>
            <a:r>
              <a:rPr lang="en-GB" sz="1600" dirty="0">
                <a:latin typeface="Comic Sans MS" pitchFamily="66" charset="0"/>
              </a:rPr>
              <a:t>4D</a:t>
            </a:r>
          </a:p>
        </p:txBody>
      </p:sp>
      <p:pic>
        <p:nvPicPr>
          <p:cNvPr id="1026" name="Picture 2" descr="C:\Users\User\AppData\Local\Microsoft\Windows\Temporary Internet Files\Content.IE5\AGD05HJH\MC900312526[1].wmf"/>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4648200" y="1524000"/>
            <a:ext cx="192895" cy="195225"/>
          </a:xfrm>
          <a:prstGeom prst="rect">
            <a:avLst/>
          </a:prstGeom>
          <a:noFill/>
          <a:extLst>
            <a:ext uri="{909E8E84-426E-40DD-AFC4-6F175D3DCCD1}">
              <a14:hiddenFill xmlns:a14="http://schemas.microsoft.com/office/drawing/2010/main">
                <a:solidFill>
                  <a:srgbClr val="FFFFFF"/>
                </a:solidFill>
              </a14:hiddenFill>
            </a:ext>
          </a:extLst>
        </p:spPr>
      </p:pic>
      <p:cxnSp>
        <p:nvCxnSpPr>
          <p:cNvPr id="18" name="Straight Connector 17"/>
          <p:cNvCxnSpPr/>
          <p:nvPr/>
        </p:nvCxnSpPr>
        <p:spPr>
          <a:xfrm>
            <a:off x="4495800" y="1600200"/>
            <a:ext cx="0" cy="990600"/>
          </a:xfrm>
          <a:prstGeom prst="line">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3962400" y="1905000"/>
            <a:ext cx="587020" cy="307777"/>
          </a:xfrm>
          <a:prstGeom prst="rect">
            <a:avLst/>
          </a:prstGeom>
          <a:noFill/>
        </p:spPr>
        <p:txBody>
          <a:bodyPr wrap="none" rtlCol="0">
            <a:spAutoFit/>
          </a:bodyPr>
          <a:lstStyle/>
          <a:p>
            <a:r>
              <a:rPr lang="en-GB" sz="1400" dirty="0">
                <a:latin typeface="Comic Sans MS" pitchFamily="66" charset="0"/>
              </a:rPr>
              <a:t>0.9m</a:t>
            </a:r>
          </a:p>
        </p:txBody>
      </p:sp>
      <p:sp>
        <p:nvSpPr>
          <p:cNvPr id="21" name="TextBox 20"/>
          <p:cNvSpPr txBox="1"/>
          <p:nvPr/>
        </p:nvSpPr>
        <p:spPr>
          <a:xfrm>
            <a:off x="3962400" y="2743200"/>
            <a:ext cx="4876800" cy="2462213"/>
          </a:xfrm>
          <a:prstGeom prst="rect">
            <a:avLst/>
          </a:prstGeom>
          <a:noFill/>
        </p:spPr>
        <p:txBody>
          <a:bodyPr wrap="square" rtlCol="0">
            <a:spAutoFit/>
          </a:bodyPr>
          <a:lstStyle/>
          <a:p>
            <a:r>
              <a:rPr lang="en-GB" sz="1400" u="sng" dirty="0">
                <a:latin typeface="Comic Sans MS" pitchFamily="66" charset="0"/>
              </a:rPr>
              <a:t>Calculating the total distance travelled</a:t>
            </a:r>
          </a:p>
          <a:p>
            <a:endParaRPr lang="en-GB" sz="1400" dirty="0">
              <a:latin typeface="Comic Sans MS" pitchFamily="66" charset="0"/>
            </a:endParaRPr>
          </a:p>
          <a:p>
            <a:pPr marL="285750" indent="-285750">
              <a:buFont typeface="Wingdings"/>
              <a:buChar char="à"/>
            </a:pPr>
            <a:r>
              <a:rPr lang="en-GB" sz="1400" dirty="0">
                <a:latin typeface="Comic Sans MS" pitchFamily="66" charset="0"/>
                <a:sym typeface="Wingdings" pitchFamily="2" charset="2"/>
              </a:rPr>
              <a:t>The ball falls 90cm</a:t>
            </a:r>
          </a:p>
          <a:p>
            <a:pPr marL="285750" indent="-285750">
              <a:buFont typeface="Wingdings"/>
              <a:buChar char="à"/>
            </a:pPr>
            <a:endParaRPr lang="en-GB" sz="1400" dirty="0">
              <a:latin typeface="Comic Sans MS" pitchFamily="66" charset="0"/>
              <a:sym typeface="Wingdings" pitchFamily="2" charset="2"/>
            </a:endParaRPr>
          </a:p>
          <a:p>
            <a:pPr marL="285750" indent="-285750">
              <a:buFont typeface="Wingdings"/>
              <a:buChar char="à"/>
            </a:pPr>
            <a:r>
              <a:rPr lang="en-GB" sz="1400" dirty="0">
                <a:latin typeface="Comic Sans MS" pitchFamily="66" charset="0"/>
                <a:sym typeface="Wingdings" pitchFamily="2" charset="2"/>
              </a:rPr>
              <a:t>It then bounces up to 22.5cm, and falls down 22.5cm again</a:t>
            </a:r>
          </a:p>
          <a:p>
            <a:pPr marL="285750" indent="-285750">
              <a:buFont typeface="Wingdings"/>
              <a:buChar char="à"/>
            </a:pPr>
            <a:endParaRPr lang="en-GB" sz="1400" dirty="0">
              <a:latin typeface="Comic Sans MS" pitchFamily="66" charset="0"/>
              <a:sym typeface="Wingdings" pitchFamily="2" charset="2"/>
            </a:endParaRPr>
          </a:p>
          <a:p>
            <a:pPr marL="285750" indent="-285750">
              <a:buFont typeface="Wingdings"/>
              <a:buChar char="à"/>
            </a:pPr>
            <a:r>
              <a:rPr lang="en-GB" sz="1400" dirty="0">
                <a:latin typeface="Comic Sans MS" pitchFamily="66" charset="0"/>
                <a:sym typeface="Wingdings" pitchFamily="2" charset="2"/>
              </a:rPr>
              <a:t>It then bounces up to 5.625cm, and falls down 5.625cm again</a:t>
            </a:r>
          </a:p>
          <a:p>
            <a:pPr marL="285750" indent="-285750">
              <a:buFont typeface="Wingdings"/>
              <a:buChar char="à"/>
            </a:pPr>
            <a:endParaRPr lang="en-GB" sz="1400" dirty="0">
              <a:latin typeface="Comic Sans MS" pitchFamily="66" charset="0"/>
              <a:sym typeface="Wingdings" pitchFamily="2" charset="2"/>
            </a:endParaRPr>
          </a:p>
          <a:p>
            <a:pPr marL="285750" indent="-285750">
              <a:buFont typeface="Wingdings"/>
              <a:buChar char="à"/>
            </a:pPr>
            <a:r>
              <a:rPr lang="en-GB" sz="1400" dirty="0">
                <a:latin typeface="Comic Sans MS" pitchFamily="66" charset="0"/>
                <a:sym typeface="Wingdings" pitchFamily="2" charset="2"/>
              </a:rPr>
              <a:t>This makes a sequence…</a:t>
            </a:r>
            <a:endParaRPr lang="en-GB" sz="1400" dirty="0">
              <a:latin typeface="Comic Sans MS" pitchFamily="66" charset="0"/>
            </a:endParaRPr>
          </a:p>
        </p:txBody>
      </p:sp>
      <p:cxnSp>
        <p:nvCxnSpPr>
          <p:cNvPr id="32" name="Straight Connector 31"/>
          <p:cNvCxnSpPr/>
          <p:nvPr/>
        </p:nvCxnSpPr>
        <p:spPr>
          <a:xfrm>
            <a:off x="5472753" y="2079009"/>
            <a:ext cx="1" cy="533400"/>
          </a:xfrm>
          <a:prstGeom prst="line">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4724400" y="2209800"/>
            <a:ext cx="805029" cy="307777"/>
          </a:xfrm>
          <a:prstGeom prst="rect">
            <a:avLst/>
          </a:prstGeom>
          <a:noFill/>
        </p:spPr>
        <p:txBody>
          <a:bodyPr wrap="none" rtlCol="0">
            <a:spAutoFit/>
          </a:bodyPr>
          <a:lstStyle/>
          <a:p>
            <a:r>
              <a:rPr lang="en-GB" sz="1400" dirty="0">
                <a:latin typeface="Comic Sans MS" pitchFamily="66" charset="0"/>
              </a:rPr>
              <a:t>0.225m</a:t>
            </a:r>
          </a:p>
        </p:txBody>
      </p:sp>
      <p:pic>
        <p:nvPicPr>
          <p:cNvPr id="34" name="Picture 2" descr="C:\Users\User\AppData\Local\Microsoft\Windows\Temporary Internet Files\Content.IE5\AGD05HJH\MC900312526[1].wmf"/>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6553200" y="2322352"/>
            <a:ext cx="192895" cy="195225"/>
          </a:xfrm>
          <a:prstGeom prst="rect">
            <a:avLst/>
          </a:prstGeom>
          <a:noFill/>
          <a:extLst>
            <a:ext uri="{909E8E84-426E-40DD-AFC4-6F175D3DCCD1}">
              <a14:hiddenFill xmlns:a14="http://schemas.microsoft.com/office/drawing/2010/main">
                <a:solidFill>
                  <a:srgbClr val="FFFFFF"/>
                </a:solidFill>
              </a14:hiddenFill>
            </a:ext>
          </a:extLst>
        </p:spPr>
      </p:pic>
      <p:cxnSp>
        <p:nvCxnSpPr>
          <p:cNvPr id="35" name="Straight Connector 34"/>
          <p:cNvCxnSpPr/>
          <p:nvPr/>
        </p:nvCxnSpPr>
        <p:spPr>
          <a:xfrm>
            <a:off x="6477000" y="2362200"/>
            <a:ext cx="0" cy="228600"/>
          </a:xfrm>
          <a:prstGeom prst="line">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5585609" y="2338000"/>
            <a:ext cx="910827" cy="276999"/>
          </a:xfrm>
          <a:prstGeom prst="rect">
            <a:avLst/>
          </a:prstGeom>
          <a:noFill/>
        </p:spPr>
        <p:txBody>
          <a:bodyPr wrap="none" rtlCol="0">
            <a:spAutoFit/>
          </a:bodyPr>
          <a:lstStyle/>
          <a:p>
            <a:r>
              <a:rPr lang="en-GB" sz="1200" dirty="0">
                <a:latin typeface="Comic Sans MS" pitchFamily="66" charset="0"/>
              </a:rPr>
              <a:t>0.05625m</a:t>
            </a:r>
          </a:p>
        </p:txBody>
      </p:sp>
      <mc:AlternateContent xmlns:mc="http://schemas.openxmlformats.org/markup-compatibility/2006" xmlns:a14="http://schemas.microsoft.com/office/drawing/2010/main">
        <mc:Choice Requires="a14">
          <p:sp>
            <p:nvSpPr>
              <p:cNvPr id="11" name="TextBox 10"/>
              <p:cNvSpPr txBox="1"/>
              <p:nvPr/>
            </p:nvSpPr>
            <p:spPr>
              <a:xfrm>
                <a:off x="3962400" y="5334000"/>
                <a:ext cx="658257"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90+</m:t>
                      </m:r>
                    </m:oMath>
                  </m:oMathPara>
                </a14:m>
                <a:endParaRPr lang="en-GB" sz="1600" dirty="0"/>
              </a:p>
            </p:txBody>
          </p:sp>
        </mc:Choice>
        <mc:Fallback xmlns="">
          <p:sp>
            <p:nvSpPr>
              <p:cNvPr id="11" name="TextBox 10"/>
              <p:cNvSpPr txBox="1">
                <a:spLocks noRot="1" noChangeAspect="1" noMove="1" noResize="1" noEditPoints="1" noAdjustHandles="1" noChangeArrowheads="1" noChangeShapeType="1" noTextEdit="1"/>
              </p:cNvSpPr>
              <p:nvPr/>
            </p:nvSpPr>
            <p:spPr>
              <a:xfrm>
                <a:off x="3962400" y="5334000"/>
                <a:ext cx="658257" cy="338554"/>
              </a:xfrm>
              <a:prstGeom prst="rect">
                <a:avLst/>
              </a:prstGeom>
              <a:blipFill rotWithShape="1">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8" name="TextBox 47"/>
              <p:cNvSpPr txBox="1"/>
              <p:nvPr/>
            </p:nvSpPr>
            <p:spPr>
              <a:xfrm>
                <a:off x="4495800" y="5334000"/>
                <a:ext cx="1441933"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22.5+22.5+</m:t>
                      </m:r>
                    </m:oMath>
                  </m:oMathPara>
                </a14:m>
                <a:endParaRPr lang="en-GB" sz="1600" dirty="0"/>
              </a:p>
            </p:txBody>
          </p:sp>
        </mc:Choice>
        <mc:Fallback xmlns="">
          <p:sp>
            <p:nvSpPr>
              <p:cNvPr id="48" name="TextBox 47"/>
              <p:cNvSpPr txBox="1">
                <a:spLocks noRot="1" noChangeAspect="1" noMove="1" noResize="1" noEditPoints="1" noAdjustHandles="1" noChangeArrowheads="1" noChangeShapeType="1" noTextEdit="1"/>
              </p:cNvSpPr>
              <p:nvPr/>
            </p:nvSpPr>
            <p:spPr>
              <a:xfrm>
                <a:off x="4495800" y="5334000"/>
                <a:ext cx="1441933" cy="338554"/>
              </a:xfrm>
              <a:prstGeom prst="rect">
                <a:avLst/>
              </a:prstGeom>
              <a:blipFill rotWithShape="1">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9" name="TextBox 48"/>
              <p:cNvSpPr txBox="1"/>
              <p:nvPr/>
            </p:nvSpPr>
            <p:spPr>
              <a:xfrm>
                <a:off x="5791200" y="5334000"/>
                <a:ext cx="1658146"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5.625+5.625…</m:t>
                      </m:r>
                    </m:oMath>
                  </m:oMathPara>
                </a14:m>
                <a:endParaRPr lang="en-GB" sz="1600" dirty="0"/>
              </a:p>
            </p:txBody>
          </p:sp>
        </mc:Choice>
        <mc:Fallback xmlns="">
          <p:sp>
            <p:nvSpPr>
              <p:cNvPr id="49" name="TextBox 48"/>
              <p:cNvSpPr txBox="1">
                <a:spLocks noRot="1" noChangeAspect="1" noMove="1" noResize="1" noEditPoints="1" noAdjustHandles="1" noChangeArrowheads="1" noChangeShapeType="1" noTextEdit="1"/>
              </p:cNvSpPr>
              <p:nvPr/>
            </p:nvSpPr>
            <p:spPr>
              <a:xfrm>
                <a:off x="5791200" y="5334000"/>
                <a:ext cx="1658146" cy="338554"/>
              </a:xfrm>
              <a:prstGeom prst="rect">
                <a:avLst/>
              </a:prstGeom>
              <a:blipFill rotWithShape="1">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2" name="TextBox 61"/>
              <p:cNvSpPr txBox="1"/>
              <p:nvPr/>
            </p:nvSpPr>
            <p:spPr>
              <a:xfrm>
                <a:off x="3962400" y="5791200"/>
                <a:ext cx="2334935"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90+2(22.5+5.625…)</m:t>
                      </m:r>
                    </m:oMath>
                  </m:oMathPara>
                </a14:m>
                <a:endParaRPr lang="en-GB" sz="1600" dirty="0"/>
              </a:p>
            </p:txBody>
          </p:sp>
        </mc:Choice>
        <mc:Fallback xmlns="">
          <p:sp>
            <p:nvSpPr>
              <p:cNvPr id="62" name="TextBox 61"/>
              <p:cNvSpPr txBox="1">
                <a:spLocks noRot="1" noChangeAspect="1" noMove="1" noResize="1" noEditPoints="1" noAdjustHandles="1" noChangeArrowheads="1" noChangeShapeType="1" noTextEdit="1"/>
              </p:cNvSpPr>
              <p:nvPr/>
            </p:nvSpPr>
            <p:spPr>
              <a:xfrm>
                <a:off x="3962400" y="5791200"/>
                <a:ext cx="2334935" cy="338554"/>
              </a:xfrm>
              <a:prstGeom prst="rect">
                <a:avLst/>
              </a:prstGeom>
              <a:blipFill rotWithShape="1">
                <a:blip r:embed="rId15"/>
                <a:stretch>
                  <a:fillRect b="-8929"/>
                </a:stretch>
              </a:blipFill>
            </p:spPr>
            <p:txBody>
              <a:bodyPr/>
              <a:lstStyle/>
              <a:p>
                <a:r>
                  <a:rPr lang="en-GB">
                    <a:noFill/>
                  </a:rPr>
                  <a:t> </a:t>
                </a:r>
              </a:p>
            </p:txBody>
          </p:sp>
        </mc:Fallback>
      </mc:AlternateContent>
      <p:cxnSp>
        <p:nvCxnSpPr>
          <p:cNvPr id="28" name="Straight Connector 27"/>
          <p:cNvCxnSpPr/>
          <p:nvPr/>
        </p:nvCxnSpPr>
        <p:spPr>
          <a:xfrm>
            <a:off x="4648200" y="2631743"/>
            <a:ext cx="2286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pic>
        <p:nvPicPr>
          <p:cNvPr id="33" name="Picture 2" descr="C:\Users\User\AppData\Local\Microsoft\Windows\Temporary Internet Files\Content.IE5\AGD05HJH\MC900312526[1].wmf"/>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5562600" y="2036184"/>
            <a:ext cx="192895" cy="195225"/>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sp>
            <p:nvSpPr>
              <p:cNvPr id="31" name="TextBox 30"/>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31" name="TextBox 30"/>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6" name="TextBox 35"/>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36" name="TextBox 35"/>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7" name="TextBox 36"/>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37" name="TextBox 36"/>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8" name="TextBox 37"/>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38" name="TextBox 37"/>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1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9" name="TextBox 38"/>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39" name="TextBox 38"/>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20"/>
                <a:stretch>
                  <a:fillRect b="-3846"/>
                </a:stretch>
              </a:blipFill>
            </p:spPr>
            <p:txBody>
              <a:bodyPr/>
              <a:lstStyle/>
              <a:p>
                <a:r>
                  <a:rPr lang="en-GB">
                    <a:noFill/>
                  </a:rPr>
                  <a:t> </a:t>
                </a:r>
              </a:p>
            </p:txBody>
          </p:sp>
        </mc:Fallback>
      </mc:AlternateContent>
      <p:sp>
        <p:nvSpPr>
          <p:cNvPr id="40" name="TextBox 39"/>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21"/>
              </a:rPr>
              <a:t>Applet for collision demonstrations</a:t>
            </a:r>
            <a:endParaRPr lang="en-GB" sz="1400" dirty="0">
              <a:latin typeface="Comic Sans MS" pitchFamily="66" charset="0"/>
            </a:endParaRPr>
          </a:p>
        </p:txBody>
      </p:sp>
      <p:sp>
        <p:nvSpPr>
          <p:cNvPr id="42"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mc:AlternateContent xmlns:mc="http://schemas.openxmlformats.org/markup-compatibility/2006" xmlns:a14="http://schemas.microsoft.com/office/drawing/2010/main">
        <mc:Choice Requires="a14">
          <p:sp>
            <p:nvSpPr>
              <p:cNvPr id="43" name="TextBox 42"/>
              <p:cNvSpPr txBox="1"/>
              <p:nvPr/>
            </p:nvSpPr>
            <p:spPr>
              <a:xfrm>
                <a:off x="1532708" y="5332831"/>
                <a:ext cx="914400" cy="30480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5.625</m:t>
                      </m:r>
                      <m:r>
                        <a:rPr lang="en-GB" sz="1400" b="0" i="1" smtClean="0">
                          <a:solidFill>
                            <a:srgbClr val="FF0000"/>
                          </a:solidFill>
                          <a:latin typeface="Cambria Math"/>
                        </a:rPr>
                        <m:t>𝑐𝑚</m:t>
                      </m:r>
                    </m:oMath>
                  </m:oMathPara>
                </a14:m>
                <a:endParaRPr lang="en-GB" sz="1400" dirty="0">
                  <a:solidFill>
                    <a:srgbClr val="FF0000"/>
                  </a:solidFill>
                </a:endParaRPr>
              </a:p>
            </p:txBody>
          </p:sp>
        </mc:Choice>
        <mc:Fallback xmlns="">
          <p:sp>
            <p:nvSpPr>
              <p:cNvPr id="43" name="TextBox 42"/>
              <p:cNvSpPr txBox="1">
                <a:spLocks noRot="1" noChangeAspect="1" noMove="1" noResize="1" noEditPoints="1" noAdjustHandles="1" noChangeArrowheads="1" noChangeShapeType="1" noTextEdit="1"/>
              </p:cNvSpPr>
              <p:nvPr/>
            </p:nvSpPr>
            <p:spPr>
              <a:xfrm>
                <a:off x="1532708" y="5332831"/>
                <a:ext cx="914400" cy="304800"/>
              </a:xfrm>
              <a:prstGeom prst="rect">
                <a:avLst/>
              </a:prstGeom>
              <a:blipFill>
                <a:blip r:embed="rId2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4" name="TextBox 43"/>
              <p:cNvSpPr txBox="1"/>
              <p:nvPr/>
            </p:nvSpPr>
            <p:spPr>
              <a:xfrm>
                <a:off x="1558834" y="4604657"/>
                <a:ext cx="914400" cy="30480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22.5</m:t>
                      </m:r>
                      <m:r>
                        <a:rPr lang="en-GB" sz="1400" b="0" i="1" smtClean="0">
                          <a:solidFill>
                            <a:srgbClr val="FF0000"/>
                          </a:solidFill>
                          <a:latin typeface="Cambria Math"/>
                        </a:rPr>
                        <m:t>𝑐𝑚</m:t>
                      </m:r>
                    </m:oMath>
                  </m:oMathPara>
                </a14:m>
                <a:endParaRPr lang="en-GB" sz="1400" dirty="0">
                  <a:solidFill>
                    <a:srgbClr val="FF0000"/>
                  </a:solidFill>
                </a:endParaRPr>
              </a:p>
            </p:txBody>
          </p:sp>
        </mc:Choice>
        <mc:Fallback xmlns="">
          <p:sp>
            <p:nvSpPr>
              <p:cNvPr id="44" name="TextBox 43"/>
              <p:cNvSpPr txBox="1">
                <a:spLocks noRot="1" noChangeAspect="1" noMove="1" noResize="1" noEditPoints="1" noAdjustHandles="1" noChangeArrowheads="1" noChangeShapeType="1" noTextEdit="1"/>
              </p:cNvSpPr>
              <p:nvPr/>
            </p:nvSpPr>
            <p:spPr>
              <a:xfrm>
                <a:off x="1558834" y="4604657"/>
                <a:ext cx="914400" cy="304800"/>
              </a:xfrm>
              <a:prstGeom prst="rect">
                <a:avLst/>
              </a:prstGeom>
              <a:blipFill>
                <a:blip r:embed="rId23"/>
                <a:stretch>
                  <a:fillRect/>
                </a:stretch>
              </a:blipFill>
            </p:spPr>
            <p:txBody>
              <a:bodyPr/>
              <a:lstStyle/>
              <a:p>
                <a:r>
                  <a:rPr lang="en-GB">
                    <a:noFill/>
                  </a:rPr>
                  <a:t> </a:t>
                </a:r>
              </a:p>
            </p:txBody>
          </p:sp>
        </mc:Fallback>
      </mc:AlternateContent>
    </p:spTree>
    <p:custDataLst>
      <p:tags r:id="rId1"/>
    </p:custDataLst>
    <p:extLst>
      <p:ext uri="{BB962C8B-B14F-4D97-AF65-F5344CB8AC3E}">
        <p14:creationId xmlns:p14="http://schemas.microsoft.com/office/powerpoint/2010/main" val="1550499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1">
                                            <p:txEl>
                                              <p:pRg st="0" end="0"/>
                                            </p:txEl>
                                          </p:spTgt>
                                        </p:tgtEl>
                                        <p:attrNameLst>
                                          <p:attrName>style.visibility</p:attrName>
                                        </p:attrNameLst>
                                      </p:cBhvr>
                                      <p:to>
                                        <p:strVal val="visible"/>
                                      </p:to>
                                    </p:set>
                                    <p:animEffect transition="in" filter="blinds(horizontal)">
                                      <p:cBhvr>
                                        <p:cTn id="7" dur="500"/>
                                        <p:tgtEl>
                                          <p:spTgt spid="2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1">
                                            <p:txEl>
                                              <p:pRg st="2" end="2"/>
                                            </p:txEl>
                                          </p:spTgt>
                                        </p:tgtEl>
                                        <p:attrNameLst>
                                          <p:attrName>style.visibility</p:attrName>
                                        </p:attrNameLst>
                                      </p:cBhvr>
                                      <p:to>
                                        <p:strVal val="visible"/>
                                      </p:to>
                                    </p:set>
                                    <p:animEffect transition="in" filter="blinds(horizontal)">
                                      <p:cBhvr>
                                        <p:cTn id="12" dur="500"/>
                                        <p:tgtEl>
                                          <p:spTgt spid="2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1">
                                            <p:txEl>
                                              <p:pRg st="4" end="4"/>
                                            </p:txEl>
                                          </p:spTgt>
                                        </p:tgtEl>
                                        <p:attrNameLst>
                                          <p:attrName>style.visibility</p:attrName>
                                        </p:attrNameLst>
                                      </p:cBhvr>
                                      <p:to>
                                        <p:strVal val="visible"/>
                                      </p:to>
                                    </p:set>
                                    <p:animEffect transition="in" filter="blinds(horizontal)">
                                      <p:cBhvr>
                                        <p:cTn id="17" dur="500"/>
                                        <p:tgtEl>
                                          <p:spTgt spid="21">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21">
                                            <p:txEl>
                                              <p:pRg st="6" end="6"/>
                                            </p:txEl>
                                          </p:spTgt>
                                        </p:tgtEl>
                                        <p:attrNameLst>
                                          <p:attrName>style.visibility</p:attrName>
                                        </p:attrNameLst>
                                      </p:cBhvr>
                                      <p:to>
                                        <p:strVal val="visible"/>
                                      </p:to>
                                    </p:set>
                                    <p:animEffect transition="in" filter="blinds(horizontal)">
                                      <p:cBhvr>
                                        <p:cTn id="22" dur="500"/>
                                        <p:tgtEl>
                                          <p:spTgt spid="21">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21">
                                            <p:txEl>
                                              <p:pRg st="8" end="8"/>
                                            </p:txEl>
                                          </p:spTgt>
                                        </p:tgtEl>
                                        <p:attrNameLst>
                                          <p:attrName>style.visibility</p:attrName>
                                        </p:attrNameLst>
                                      </p:cBhvr>
                                      <p:to>
                                        <p:strVal val="visible"/>
                                      </p:to>
                                    </p:set>
                                    <p:animEffect transition="in" filter="blinds(horizontal)">
                                      <p:cBhvr>
                                        <p:cTn id="27" dur="500"/>
                                        <p:tgtEl>
                                          <p:spTgt spid="21">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linds(horizontal)">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48"/>
                                        </p:tgtEl>
                                        <p:attrNameLst>
                                          <p:attrName>style.visibility</p:attrName>
                                        </p:attrNameLst>
                                      </p:cBhvr>
                                      <p:to>
                                        <p:strVal val="visible"/>
                                      </p:to>
                                    </p:set>
                                    <p:animEffect transition="in" filter="blinds(horizontal)">
                                      <p:cBhvr>
                                        <p:cTn id="37" dur="500"/>
                                        <p:tgtEl>
                                          <p:spTgt spid="48"/>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49"/>
                                        </p:tgtEl>
                                        <p:attrNameLst>
                                          <p:attrName>style.visibility</p:attrName>
                                        </p:attrNameLst>
                                      </p:cBhvr>
                                      <p:to>
                                        <p:strVal val="visible"/>
                                      </p:to>
                                    </p:set>
                                    <p:animEffect transition="in" filter="blinds(horizontal)">
                                      <p:cBhvr>
                                        <p:cTn id="42" dur="500"/>
                                        <p:tgtEl>
                                          <p:spTgt spid="49"/>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62"/>
                                        </p:tgtEl>
                                        <p:attrNameLst>
                                          <p:attrName>style.visibility</p:attrName>
                                        </p:attrNameLst>
                                      </p:cBhvr>
                                      <p:to>
                                        <p:strVal val="visible"/>
                                      </p:to>
                                    </p:set>
                                    <p:animEffect transition="in" filter="blinds(horizontal)">
                                      <p:cBhvr>
                                        <p:cTn id="47" dur="5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48" grpId="0"/>
      <p:bldP spid="49" grpId="0"/>
      <p:bldP spid="62"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71600"/>
            <a:ext cx="3788979" cy="5029200"/>
          </a:xfrm>
        </p:spPr>
        <p:txBody>
          <a:bodyPr>
            <a:normAutofit fontScale="92500" lnSpcReduction="10000"/>
          </a:bodyPr>
          <a:lstStyle/>
          <a:p>
            <a:pPr marL="0" indent="0" algn="ctr">
              <a:buNone/>
            </a:pPr>
            <a:r>
              <a:rPr lang="en-GB" sz="1400" b="1" dirty="0">
                <a:latin typeface="Comic Sans MS" pitchFamily="66" charset="0"/>
              </a:rPr>
              <a:t>You can solve problems relating to successive impacts involving three particles, or two particles and a smooth plane surface by considering each collision separately. You can also solve problems relating to successive bounces on a horizontal plane.</a:t>
            </a:r>
            <a:endParaRPr lang="en-GB" sz="1400" dirty="0">
              <a:latin typeface="Comic Sans MS" pitchFamily="66" charset="0"/>
            </a:endParaRP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A tennis ball, which may be modelled as a particle, is dropped from rest at a height of 90cm onto a smooth horizontal plane. The coefficient of restitution between the ball and the plane is 0.5. Assume there is no air resistance and the ball falls freely under gravity at a right angle to the plane.</a:t>
            </a:r>
          </a:p>
          <a:p>
            <a:pPr marL="0" indent="0" algn="ctr">
              <a:buNone/>
            </a:pPr>
            <a:endParaRPr lang="en-GB" sz="1400" baseline="-25000" dirty="0">
              <a:latin typeface="Comic Sans MS" pitchFamily="66" charset="0"/>
            </a:endParaRPr>
          </a:p>
          <a:p>
            <a:pPr algn="ctr">
              <a:buAutoNum type="alphaLcParenR"/>
            </a:pPr>
            <a:r>
              <a:rPr lang="en-GB" sz="1400" dirty="0">
                <a:latin typeface="Comic Sans MS" pitchFamily="66" charset="0"/>
              </a:rPr>
              <a:t>Find the height to which the ball rebounds after the first bounce</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Find the height to which the ball bounces after the second bounce</a:t>
            </a:r>
          </a:p>
          <a:p>
            <a:pPr algn="ctr">
              <a:buAutoNum type="alphaLcParenR"/>
            </a:pPr>
            <a:endParaRPr lang="en-GB" sz="1400" dirty="0">
              <a:latin typeface="Comic Sans MS" pitchFamily="66" charset="0"/>
            </a:endParaRPr>
          </a:p>
          <a:p>
            <a:pPr algn="ctr">
              <a:buAutoNum type="alphaLcParenR"/>
            </a:pPr>
            <a:r>
              <a:rPr lang="en-GB" sz="1400" dirty="0">
                <a:latin typeface="Comic Sans MS" pitchFamily="66" charset="0"/>
              </a:rPr>
              <a:t>Find the total distance travelled by the ball before it comes to rest</a:t>
            </a:r>
          </a:p>
        </p:txBody>
      </p:sp>
      <p:sp>
        <p:nvSpPr>
          <p:cNvPr id="4" name="TextBox 3"/>
          <p:cNvSpPr txBox="1"/>
          <p:nvPr/>
        </p:nvSpPr>
        <p:spPr>
          <a:xfrm>
            <a:off x="8695641" y="6519446"/>
            <a:ext cx="457176" cy="338554"/>
          </a:xfrm>
          <a:prstGeom prst="rect">
            <a:avLst/>
          </a:prstGeom>
          <a:noFill/>
        </p:spPr>
        <p:txBody>
          <a:bodyPr wrap="none" rtlCol="0">
            <a:spAutoFit/>
          </a:bodyPr>
          <a:lstStyle/>
          <a:p>
            <a:pPr algn="ctr"/>
            <a:r>
              <a:rPr lang="en-GB" sz="1600" dirty="0">
                <a:latin typeface="Comic Sans MS" pitchFamily="66" charset="0"/>
              </a:rPr>
              <a:t>4D</a:t>
            </a:r>
          </a:p>
        </p:txBody>
      </p:sp>
      <p:pic>
        <p:nvPicPr>
          <p:cNvPr id="1026" name="Picture 2" descr="C:\Users\User\AppData\Local\Microsoft\Windows\Temporary Internet Files\Content.IE5\AGD05HJH\MC900312526[1].wmf"/>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4648200" y="1524000"/>
            <a:ext cx="192895" cy="195225"/>
          </a:xfrm>
          <a:prstGeom prst="rect">
            <a:avLst/>
          </a:prstGeom>
          <a:noFill/>
          <a:extLst>
            <a:ext uri="{909E8E84-426E-40DD-AFC4-6F175D3DCCD1}">
              <a14:hiddenFill xmlns:a14="http://schemas.microsoft.com/office/drawing/2010/main">
                <a:solidFill>
                  <a:srgbClr val="FFFFFF"/>
                </a:solidFill>
              </a14:hiddenFill>
            </a:ext>
          </a:extLst>
        </p:spPr>
      </p:pic>
      <p:cxnSp>
        <p:nvCxnSpPr>
          <p:cNvPr id="18" name="Straight Connector 17"/>
          <p:cNvCxnSpPr/>
          <p:nvPr/>
        </p:nvCxnSpPr>
        <p:spPr>
          <a:xfrm>
            <a:off x="4495800" y="1600200"/>
            <a:ext cx="0" cy="990600"/>
          </a:xfrm>
          <a:prstGeom prst="line">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3962400" y="1905000"/>
            <a:ext cx="587020" cy="307777"/>
          </a:xfrm>
          <a:prstGeom prst="rect">
            <a:avLst/>
          </a:prstGeom>
          <a:noFill/>
        </p:spPr>
        <p:txBody>
          <a:bodyPr wrap="none" rtlCol="0">
            <a:spAutoFit/>
          </a:bodyPr>
          <a:lstStyle/>
          <a:p>
            <a:r>
              <a:rPr lang="en-GB" sz="1400" dirty="0">
                <a:latin typeface="Comic Sans MS" pitchFamily="66" charset="0"/>
              </a:rPr>
              <a:t>0.9m</a:t>
            </a:r>
          </a:p>
        </p:txBody>
      </p:sp>
      <p:cxnSp>
        <p:nvCxnSpPr>
          <p:cNvPr id="32" name="Straight Connector 31"/>
          <p:cNvCxnSpPr/>
          <p:nvPr/>
        </p:nvCxnSpPr>
        <p:spPr>
          <a:xfrm>
            <a:off x="5472753" y="2079009"/>
            <a:ext cx="1" cy="533400"/>
          </a:xfrm>
          <a:prstGeom prst="line">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4724400" y="2209800"/>
            <a:ext cx="805029" cy="307777"/>
          </a:xfrm>
          <a:prstGeom prst="rect">
            <a:avLst/>
          </a:prstGeom>
          <a:noFill/>
        </p:spPr>
        <p:txBody>
          <a:bodyPr wrap="none" rtlCol="0">
            <a:spAutoFit/>
          </a:bodyPr>
          <a:lstStyle/>
          <a:p>
            <a:r>
              <a:rPr lang="en-GB" sz="1400" dirty="0">
                <a:latin typeface="Comic Sans MS" pitchFamily="66" charset="0"/>
              </a:rPr>
              <a:t>0.225m</a:t>
            </a:r>
          </a:p>
        </p:txBody>
      </p:sp>
      <p:cxnSp>
        <p:nvCxnSpPr>
          <p:cNvPr id="35" name="Straight Connector 34"/>
          <p:cNvCxnSpPr/>
          <p:nvPr/>
        </p:nvCxnSpPr>
        <p:spPr>
          <a:xfrm>
            <a:off x="6477000" y="2362200"/>
            <a:ext cx="0" cy="228600"/>
          </a:xfrm>
          <a:prstGeom prst="line">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62" name="TextBox 61"/>
              <p:cNvSpPr txBox="1"/>
              <p:nvPr/>
            </p:nvSpPr>
            <p:spPr>
              <a:xfrm>
                <a:off x="3886200" y="2819400"/>
                <a:ext cx="2334935"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90+2(22.5+5.625…)</m:t>
                      </m:r>
                    </m:oMath>
                  </m:oMathPara>
                </a14:m>
                <a:endParaRPr lang="en-GB" sz="1600" dirty="0"/>
              </a:p>
            </p:txBody>
          </p:sp>
        </mc:Choice>
        <mc:Fallback xmlns="">
          <p:sp>
            <p:nvSpPr>
              <p:cNvPr id="62" name="TextBox 61"/>
              <p:cNvSpPr txBox="1">
                <a:spLocks noRot="1" noChangeAspect="1" noMove="1" noResize="1" noEditPoints="1" noAdjustHandles="1" noChangeArrowheads="1" noChangeShapeType="1" noTextEdit="1"/>
              </p:cNvSpPr>
              <p:nvPr/>
            </p:nvSpPr>
            <p:spPr>
              <a:xfrm>
                <a:off x="3886200" y="2819400"/>
                <a:ext cx="2334935" cy="338554"/>
              </a:xfrm>
              <a:prstGeom prst="rect">
                <a:avLst/>
              </a:prstGeom>
              <a:blipFill rotWithShape="1">
                <a:blip r:embed="rId12"/>
                <a:stretch>
                  <a:fillRect b="-9091"/>
                </a:stretch>
              </a:blipFill>
            </p:spPr>
            <p:txBody>
              <a:bodyPr/>
              <a:lstStyle/>
              <a:p>
                <a:r>
                  <a:rPr lang="en-GB">
                    <a:noFill/>
                  </a:rPr>
                  <a:t> </a:t>
                </a:r>
              </a:p>
            </p:txBody>
          </p:sp>
        </mc:Fallback>
      </mc:AlternateContent>
      <p:sp>
        <p:nvSpPr>
          <p:cNvPr id="13" name="TextBox 12"/>
          <p:cNvSpPr txBox="1"/>
          <p:nvPr/>
        </p:nvSpPr>
        <p:spPr>
          <a:xfrm>
            <a:off x="3886200" y="3200400"/>
            <a:ext cx="4876800" cy="738664"/>
          </a:xfrm>
          <a:prstGeom prst="rect">
            <a:avLst/>
          </a:prstGeom>
          <a:noFill/>
        </p:spPr>
        <p:txBody>
          <a:bodyPr wrap="square" rtlCol="0">
            <a:spAutoFit/>
          </a:bodyPr>
          <a:lstStyle/>
          <a:p>
            <a:r>
              <a:rPr lang="en-GB" sz="1400" dirty="0">
                <a:latin typeface="Comic Sans MS" pitchFamily="66" charset="0"/>
              </a:rPr>
              <a:t>The part in the bracket forms a </a:t>
            </a:r>
            <a:r>
              <a:rPr lang="en-GB" sz="1400" b="1" dirty="0">
                <a:latin typeface="Comic Sans MS" pitchFamily="66" charset="0"/>
              </a:rPr>
              <a:t>geometric sequence</a:t>
            </a:r>
          </a:p>
          <a:p>
            <a:r>
              <a:rPr lang="en-GB" sz="1400" dirty="0">
                <a:latin typeface="Comic Sans MS" pitchFamily="66" charset="0"/>
                <a:sym typeface="Wingdings" pitchFamily="2" charset="2"/>
              </a:rPr>
              <a:t> You will need to use the formula for the sum to infinity of a geometric sequence</a:t>
            </a:r>
            <a:endParaRPr lang="en-GB" sz="1400" dirty="0">
              <a:latin typeface="Comic Sans MS" pitchFamily="66" charset="0"/>
            </a:endParaRPr>
          </a:p>
        </p:txBody>
      </p:sp>
      <mc:AlternateContent xmlns:mc="http://schemas.openxmlformats.org/markup-compatibility/2006" xmlns:a14="http://schemas.microsoft.com/office/drawing/2010/main">
        <mc:Choice Requires="a14">
          <p:sp>
            <p:nvSpPr>
              <p:cNvPr id="14" name="TextBox 13"/>
              <p:cNvSpPr txBox="1"/>
              <p:nvPr/>
            </p:nvSpPr>
            <p:spPr>
              <a:xfrm>
                <a:off x="3810000" y="4038600"/>
                <a:ext cx="1077859" cy="45986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i="1" smtClean="0">
                              <a:latin typeface="Cambria Math" panose="02040503050406030204" pitchFamily="18" charset="0"/>
                            </a:rPr>
                          </m:ctrlPr>
                        </m:sSubPr>
                        <m:e>
                          <m:r>
                            <a:rPr lang="en-GB" sz="1400" b="0" i="1" smtClean="0">
                              <a:latin typeface="Cambria Math"/>
                            </a:rPr>
                            <m:t>𝑆</m:t>
                          </m:r>
                        </m:e>
                        <m:sub>
                          <m:r>
                            <a:rPr lang="en-GB" sz="1400" i="1" smtClean="0">
                              <a:latin typeface="Cambria Math"/>
                              <a:ea typeface="Cambria Math"/>
                            </a:rPr>
                            <m:t>∞</m:t>
                          </m:r>
                        </m:sub>
                      </m:sSub>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𝑎</m:t>
                          </m:r>
                        </m:num>
                        <m:den>
                          <m:r>
                            <a:rPr lang="en-GB" sz="1400" b="0" i="1" smtClean="0">
                              <a:latin typeface="Cambria Math"/>
                            </a:rPr>
                            <m:t>1−</m:t>
                          </m:r>
                          <m:r>
                            <a:rPr lang="en-GB" sz="1400" b="0" i="1" smtClean="0">
                              <a:latin typeface="Cambria Math"/>
                            </a:rPr>
                            <m:t>𝑟</m:t>
                          </m:r>
                        </m:den>
                      </m:f>
                    </m:oMath>
                  </m:oMathPara>
                </a14:m>
                <a:endParaRPr lang="en-GB" sz="1400" dirty="0"/>
              </a:p>
            </p:txBody>
          </p:sp>
        </mc:Choice>
        <mc:Fallback xmlns="">
          <p:sp>
            <p:nvSpPr>
              <p:cNvPr id="14" name="TextBox 13"/>
              <p:cNvSpPr txBox="1">
                <a:spLocks noRot="1" noChangeAspect="1" noMove="1" noResize="1" noEditPoints="1" noAdjustHandles="1" noChangeArrowheads="1" noChangeShapeType="1" noTextEdit="1"/>
              </p:cNvSpPr>
              <p:nvPr/>
            </p:nvSpPr>
            <p:spPr>
              <a:xfrm>
                <a:off x="3810000" y="4038600"/>
                <a:ext cx="1077859" cy="459869"/>
              </a:xfrm>
              <a:prstGeom prst="rect">
                <a:avLst/>
              </a:prstGeom>
              <a:blipFill rotWithShape="1">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0" name="TextBox 29"/>
              <p:cNvSpPr txBox="1"/>
              <p:nvPr/>
            </p:nvSpPr>
            <p:spPr>
              <a:xfrm>
                <a:off x="4815385" y="3962400"/>
                <a:ext cx="1410322"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i="1" smtClean="0">
                          <a:latin typeface="Cambria Math"/>
                        </a:rPr>
                        <m:t>𝑎</m:t>
                      </m:r>
                      <m:r>
                        <a:rPr lang="en-GB" sz="1400" b="0" i="1" smtClean="0">
                          <a:latin typeface="Cambria Math"/>
                        </a:rPr>
                        <m:t>=</m:t>
                      </m:r>
                      <m:r>
                        <a:rPr lang="en-GB" sz="1400" b="0" i="1" smtClean="0">
                          <a:latin typeface="Cambria Math"/>
                        </a:rPr>
                        <m:t>𝐹𝑖𝑟𝑠𝑡</m:t>
                      </m:r>
                      <m:r>
                        <a:rPr lang="en-GB" sz="1400" b="0" i="1" smtClean="0">
                          <a:latin typeface="Cambria Math"/>
                        </a:rPr>
                        <m:t> </m:t>
                      </m:r>
                      <m:r>
                        <a:rPr lang="en-GB" sz="1400" b="0" i="1" smtClean="0">
                          <a:latin typeface="Cambria Math"/>
                        </a:rPr>
                        <m:t>𝑡𝑒𝑟𝑚</m:t>
                      </m:r>
                    </m:oMath>
                  </m:oMathPara>
                </a14:m>
                <a:endParaRPr lang="en-GB" sz="1400" dirty="0"/>
              </a:p>
            </p:txBody>
          </p:sp>
        </mc:Choice>
        <mc:Fallback xmlns="">
          <p:sp>
            <p:nvSpPr>
              <p:cNvPr id="30" name="TextBox 29"/>
              <p:cNvSpPr txBox="1">
                <a:spLocks noRot="1" noChangeAspect="1" noMove="1" noResize="1" noEditPoints="1" noAdjustHandles="1" noChangeArrowheads="1" noChangeShapeType="1" noTextEdit="1"/>
              </p:cNvSpPr>
              <p:nvPr/>
            </p:nvSpPr>
            <p:spPr>
              <a:xfrm>
                <a:off x="4815385" y="3962400"/>
                <a:ext cx="1410322" cy="307777"/>
              </a:xfrm>
              <a:prstGeom prst="rect">
                <a:avLst/>
              </a:prstGeom>
              <a:blipFill rotWithShape="1">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3" name="TextBox 32"/>
              <p:cNvSpPr txBox="1"/>
              <p:nvPr/>
            </p:nvSpPr>
            <p:spPr>
              <a:xfrm>
                <a:off x="4824484" y="4267200"/>
                <a:ext cx="4343400"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i="1" smtClean="0">
                          <a:latin typeface="Cambria Math"/>
                        </a:rPr>
                        <m:t>𝑟</m:t>
                      </m:r>
                      <m:r>
                        <a:rPr lang="en-GB" sz="1400" b="0" i="1" smtClean="0">
                          <a:latin typeface="Cambria Math"/>
                        </a:rPr>
                        <m:t>=</m:t>
                      </m:r>
                      <m:r>
                        <a:rPr lang="en-GB" sz="1400" b="0" i="1" smtClean="0">
                          <a:latin typeface="Cambria Math"/>
                        </a:rPr>
                        <m:t>𝑐𝑜𝑚𝑚𝑜𝑛</m:t>
                      </m:r>
                      <m:r>
                        <a:rPr lang="en-GB" sz="1400" b="0" i="1" smtClean="0">
                          <a:latin typeface="Cambria Math"/>
                        </a:rPr>
                        <m:t> </m:t>
                      </m:r>
                      <m:r>
                        <a:rPr lang="en-GB" sz="1400" b="0" i="1" smtClean="0">
                          <a:latin typeface="Cambria Math"/>
                        </a:rPr>
                        <m:t>𝑟𝑎𝑡𝑖𝑜</m:t>
                      </m:r>
                      <m:r>
                        <a:rPr lang="en-GB" sz="1400" b="0" i="1" smtClean="0">
                          <a:latin typeface="Cambria Math"/>
                        </a:rPr>
                        <m:t>(</m:t>
                      </m:r>
                      <m:r>
                        <a:rPr lang="en-GB" sz="1400" b="0" i="1" smtClean="0">
                          <a:latin typeface="Cambria Math"/>
                        </a:rPr>
                        <m:t>𝑑𝑖𝑣𝑖𝑑𝑒</m:t>
                      </m:r>
                      <m:r>
                        <a:rPr lang="en-GB" sz="1400" b="0" i="1" smtClean="0">
                          <a:latin typeface="Cambria Math"/>
                        </a:rPr>
                        <m:t> </m:t>
                      </m:r>
                      <m:r>
                        <a:rPr lang="en-GB" sz="1400" b="0" i="1" smtClean="0">
                          <a:latin typeface="Cambria Math"/>
                        </a:rPr>
                        <m:t>𝑡h𝑒</m:t>
                      </m:r>
                      <m:r>
                        <a:rPr lang="en-GB" sz="1400" b="0" i="1" smtClean="0">
                          <a:latin typeface="Cambria Math"/>
                        </a:rPr>
                        <m:t> </m:t>
                      </m:r>
                      <m:r>
                        <a:rPr lang="en-GB" sz="1400" b="0" i="1" smtClean="0">
                          <a:latin typeface="Cambria Math"/>
                        </a:rPr>
                        <m:t>𝑠𝑒𝑐𝑜𝑛𝑑</m:t>
                      </m:r>
                      <m:r>
                        <a:rPr lang="en-GB" sz="1400" b="0" i="1" smtClean="0">
                          <a:latin typeface="Cambria Math"/>
                        </a:rPr>
                        <m:t> </m:t>
                      </m:r>
                      <m:r>
                        <a:rPr lang="en-GB" sz="1400" b="0" i="1" smtClean="0">
                          <a:latin typeface="Cambria Math"/>
                        </a:rPr>
                        <m:t>𝑡𝑒𝑟𝑚</m:t>
                      </m:r>
                      <m:r>
                        <a:rPr lang="en-GB" sz="1400" b="0" i="1" smtClean="0">
                          <a:latin typeface="Cambria Math"/>
                        </a:rPr>
                        <m:t> </m:t>
                      </m:r>
                      <m:r>
                        <a:rPr lang="en-GB" sz="1400" b="0" i="1" smtClean="0">
                          <a:latin typeface="Cambria Math"/>
                        </a:rPr>
                        <m:t>𝑏𝑦</m:t>
                      </m:r>
                      <m:r>
                        <a:rPr lang="en-GB" sz="1400" b="0" i="1" smtClean="0">
                          <a:latin typeface="Cambria Math"/>
                        </a:rPr>
                        <m:t> </m:t>
                      </m:r>
                      <m:r>
                        <a:rPr lang="en-GB" sz="1400" b="0" i="1" smtClean="0">
                          <a:latin typeface="Cambria Math"/>
                        </a:rPr>
                        <m:t>𝑓𝑖𝑟𝑠𝑡</m:t>
                      </m:r>
                      <m:r>
                        <a:rPr lang="en-GB" sz="1400" b="0" i="1" smtClean="0">
                          <a:latin typeface="Cambria Math"/>
                        </a:rPr>
                        <m:t>)</m:t>
                      </m:r>
                    </m:oMath>
                  </m:oMathPara>
                </a14:m>
                <a:endParaRPr lang="en-GB" sz="1400" dirty="0"/>
              </a:p>
            </p:txBody>
          </p:sp>
        </mc:Choice>
        <mc:Fallback xmlns="">
          <p:sp>
            <p:nvSpPr>
              <p:cNvPr id="33" name="TextBox 32"/>
              <p:cNvSpPr txBox="1">
                <a:spLocks noRot="1" noChangeAspect="1" noMove="1" noResize="1" noEditPoints="1" noAdjustHandles="1" noChangeArrowheads="1" noChangeShapeType="1" noTextEdit="1"/>
              </p:cNvSpPr>
              <p:nvPr/>
            </p:nvSpPr>
            <p:spPr>
              <a:xfrm>
                <a:off x="4824484" y="4267200"/>
                <a:ext cx="4343400" cy="307777"/>
              </a:xfrm>
              <a:prstGeom prst="rect">
                <a:avLst/>
              </a:prstGeom>
              <a:blipFill rotWithShape="1">
                <a:blip r:embed="rId15"/>
                <a:stretch>
                  <a:fillRect b="-8000"/>
                </a:stretch>
              </a:blipFill>
            </p:spPr>
            <p:txBody>
              <a:bodyPr/>
              <a:lstStyle/>
              <a:p>
                <a:r>
                  <a:rPr lang="en-GB">
                    <a:noFill/>
                  </a:rPr>
                  <a:t> </a:t>
                </a:r>
              </a:p>
            </p:txBody>
          </p:sp>
        </mc:Fallback>
      </mc:AlternateContent>
      <p:sp>
        <p:nvSpPr>
          <p:cNvPr id="36" name="TextBox 35"/>
          <p:cNvSpPr txBox="1"/>
          <p:nvPr/>
        </p:nvSpPr>
        <p:spPr>
          <a:xfrm>
            <a:off x="3886200" y="4648200"/>
            <a:ext cx="2667000" cy="523220"/>
          </a:xfrm>
          <a:prstGeom prst="rect">
            <a:avLst/>
          </a:prstGeom>
          <a:noFill/>
        </p:spPr>
        <p:txBody>
          <a:bodyPr wrap="square" rtlCol="0">
            <a:spAutoFit/>
          </a:bodyPr>
          <a:lstStyle/>
          <a:p>
            <a:r>
              <a:rPr lang="en-GB" sz="1400" dirty="0">
                <a:latin typeface="Comic Sans MS" pitchFamily="66" charset="0"/>
                <a:sym typeface="Wingdings" pitchFamily="2" charset="2"/>
              </a:rPr>
              <a:t> The first term is 22.5</a:t>
            </a:r>
          </a:p>
          <a:p>
            <a:r>
              <a:rPr lang="en-GB" sz="1400" dirty="0">
                <a:latin typeface="Comic Sans MS" pitchFamily="66" charset="0"/>
                <a:sym typeface="Wingdings" pitchFamily="2" charset="2"/>
              </a:rPr>
              <a:t> The common ratio is 0.25 </a:t>
            </a:r>
            <a:endParaRPr lang="en-GB" sz="1400" dirty="0">
              <a:latin typeface="Comic Sans MS" pitchFamily="66" charset="0"/>
            </a:endParaRPr>
          </a:p>
        </p:txBody>
      </p:sp>
      <mc:AlternateContent xmlns:mc="http://schemas.openxmlformats.org/markup-compatibility/2006" xmlns:a14="http://schemas.microsoft.com/office/drawing/2010/main">
        <mc:Choice Requires="a14">
          <p:sp>
            <p:nvSpPr>
              <p:cNvPr id="37" name="TextBox 36"/>
              <p:cNvSpPr txBox="1"/>
              <p:nvPr/>
            </p:nvSpPr>
            <p:spPr>
              <a:xfrm>
                <a:off x="3886200" y="5257800"/>
                <a:ext cx="1829283" cy="64556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90+2</m:t>
                      </m:r>
                      <m:d>
                        <m:dPr>
                          <m:ctrlPr>
                            <a:rPr lang="en-GB" sz="1600" b="0" i="1" smtClean="0">
                              <a:latin typeface="Cambria Math" panose="02040503050406030204" pitchFamily="18" charset="0"/>
                            </a:rPr>
                          </m:ctrlPr>
                        </m:dPr>
                        <m:e>
                          <m:f>
                            <m:fPr>
                              <m:ctrlPr>
                                <a:rPr lang="en-GB" sz="1600" b="0" i="1" smtClean="0">
                                  <a:latin typeface="Cambria Math" panose="02040503050406030204" pitchFamily="18" charset="0"/>
                                </a:rPr>
                              </m:ctrlPr>
                            </m:fPr>
                            <m:num>
                              <m:r>
                                <a:rPr lang="en-GB" sz="1600" b="0" i="1" smtClean="0">
                                  <a:latin typeface="Cambria Math"/>
                                </a:rPr>
                                <m:t>22.5</m:t>
                              </m:r>
                            </m:num>
                            <m:den>
                              <m:r>
                                <a:rPr lang="en-GB" sz="1600" b="0" i="1" smtClean="0">
                                  <a:latin typeface="Cambria Math"/>
                                </a:rPr>
                                <m:t>1−0.25</m:t>
                              </m:r>
                            </m:den>
                          </m:f>
                        </m:e>
                      </m:d>
                    </m:oMath>
                  </m:oMathPara>
                </a14:m>
                <a:endParaRPr lang="en-GB" sz="1600" dirty="0"/>
              </a:p>
            </p:txBody>
          </p:sp>
        </mc:Choice>
        <mc:Fallback xmlns="">
          <p:sp>
            <p:nvSpPr>
              <p:cNvPr id="37" name="TextBox 36"/>
              <p:cNvSpPr txBox="1">
                <a:spLocks noRot="1" noChangeAspect="1" noMove="1" noResize="1" noEditPoints="1" noAdjustHandles="1" noChangeArrowheads="1" noChangeShapeType="1" noTextEdit="1"/>
              </p:cNvSpPr>
              <p:nvPr/>
            </p:nvSpPr>
            <p:spPr>
              <a:xfrm>
                <a:off x="3886200" y="5257800"/>
                <a:ext cx="1829283" cy="645561"/>
              </a:xfrm>
              <a:prstGeom prst="rect">
                <a:avLst/>
              </a:prstGeom>
              <a:blipFill rotWithShape="1">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8" name="TextBox 37"/>
              <p:cNvSpPr txBox="1"/>
              <p:nvPr/>
            </p:nvSpPr>
            <p:spPr>
              <a:xfrm>
                <a:off x="3886200" y="5943600"/>
                <a:ext cx="4139018"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𝑇h𝑒</m:t>
                      </m:r>
                      <m:r>
                        <a:rPr lang="en-GB" sz="1600" b="0" i="1" smtClean="0">
                          <a:latin typeface="Cambria Math"/>
                        </a:rPr>
                        <m:t> </m:t>
                      </m:r>
                      <m:r>
                        <a:rPr lang="en-GB" sz="1600" b="0" i="1" smtClean="0">
                          <a:latin typeface="Cambria Math"/>
                        </a:rPr>
                        <m:t>𝑡𝑜𝑡𝑎𝑙</m:t>
                      </m:r>
                      <m:r>
                        <a:rPr lang="en-GB" sz="1600" b="0" i="1" smtClean="0">
                          <a:latin typeface="Cambria Math"/>
                        </a:rPr>
                        <m:t> </m:t>
                      </m:r>
                      <m:r>
                        <a:rPr lang="en-GB" sz="1600" b="0" i="1" smtClean="0">
                          <a:latin typeface="Cambria Math"/>
                        </a:rPr>
                        <m:t>𝑑𝑖𝑠𝑡𝑎𝑛𝑐𝑒</m:t>
                      </m:r>
                      <m:r>
                        <a:rPr lang="en-GB" sz="1600" b="0" i="1" smtClean="0">
                          <a:latin typeface="Cambria Math"/>
                        </a:rPr>
                        <m:t> </m:t>
                      </m:r>
                      <m:r>
                        <a:rPr lang="en-GB" sz="1600" b="0" i="1" smtClean="0">
                          <a:latin typeface="Cambria Math"/>
                        </a:rPr>
                        <m:t>𝑡𝑟𝑎𝑣𝑒𝑙𝑙𝑒𝑑</m:t>
                      </m:r>
                      <m:r>
                        <a:rPr lang="en-GB" sz="1600" b="0" i="1" smtClean="0">
                          <a:latin typeface="Cambria Math"/>
                        </a:rPr>
                        <m:t> </m:t>
                      </m:r>
                      <m:r>
                        <a:rPr lang="en-GB" sz="1600" b="0" i="1" smtClean="0">
                          <a:latin typeface="Cambria Math"/>
                        </a:rPr>
                        <m:t>𝑤𝑖𝑙𝑙</m:t>
                      </m:r>
                      <m:r>
                        <a:rPr lang="en-GB" sz="1600" b="0" i="1" smtClean="0">
                          <a:latin typeface="Cambria Math"/>
                        </a:rPr>
                        <m:t> </m:t>
                      </m:r>
                      <m:r>
                        <a:rPr lang="en-GB" sz="1600" b="0" i="1" smtClean="0">
                          <a:latin typeface="Cambria Math"/>
                        </a:rPr>
                        <m:t>𝑏𝑒</m:t>
                      </m:r>
                      <m:r>
                        <a:rPr lang="en-GB" sz="1600" b="0" i="1" smtClean="0">
                          <a:latin typeface="Cambria Math"/>
                        </a:rPr>
                        <m:t> 150</m:t>
                      </m:r>
                      <m:r>
                        <a:rPr lang="en-GB" sz="1600" b="0" i="1" smtClean="0">
                          <a:latin typeface="Cambria Math"/>
                        </a:rPr>
                        <m:t>𝑐𝑚</m:t>
                      </m:r>
                    </m:oMath>
                  </m:oMathPara>
                </a14:m>
                <a:endParaRPr lang="en-GB" sz="1600" dirty="0"/>
              </a:p>
            </p:txBody>
          </p:sp>
        </mc:Choice>
        <mc:Fallback xmlns="">
          <p:sp>
            <p:nvSpPr>
              <p:cNvPr id="38" name="TextBox 37"/>
              <p:cNvSpPr txBox="1">
                <a:spLocks noRot="1" noChangeAspect="1" noMove="1" noResize="1" noEditPoints="1" noAdjustHandles="1" noChangeArrowheads="1" noChangeShapeType="1" noTextEdit="1"/>
              </p:cNvSpPr>
              <p:nvPr/>
            </p:nvSpPr>
            <p:spPr>
              <a:xfrm>
                <a:off x="3886200" y="5943600"/>
                <a:ext cx="4139018" cy="338554"/>
              </a:xfrm>
              <a:prstGeom prst="rect">
                <a:avLst/>
              </a:prstGeom>
              <a:blipFill rotWithShape="1">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9" name="TextBox 38"/>
              <p:cNvSpPr txBox="1"/>
              <p:nvPr/>
            </p:nvSpPr>
            <p:spPr>
              <a:xfrm>
                <a:off x="5638800" y="5410200"/>
                <a:ext cx="828368"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 150</m:t>
                      </m:r>
                    </m:oMath>
                  </m:oMathPara>
                </a14:m>
                <a:endParaRPr lang="en-GB" sz="1600" dirty="0"/>
              </a:p>
            </p:txBody>
          </p:sp>
        </mc:Choice>
        <mc:Fallback xmlns="">
          <p:sp>
            <p:nvSpPr>
              <p:cNvPr id="39" name="TextBox 38"/>
              <p:cNvSpPr txBox="1">
                <a:spLocks noRot="1" noChangeAspect="1" noMove="1" noResize="1" noEditPoints="1" noAdjustHandles="1" noChangeArrowheads="1" noChangeShapeType="1" noTextEdit="1"/>
              </p:cNvSpPr>
              <p:nvPr/>
            </p:nvSpPr>
            <p:spPr>
              <a:xfrm>
                <a:off x="5638800" y="5410200"/>
                <a:ext cx="828368" cy="338554"/>
              </a:xfrm>
              <a:prstGeom prst="rect">
                <a:avLst/>
              </a:prstGeom>
              <a:blipFill rotWithShape="1">
                <a:blip r:embed="rId18"/>
                <a:stretch>
                  <a:fillRect/>
                </a:stretch>
              </a:blipFill>
            </p:spPr>
            <p:txBody>
              <a:bodyPr/>
              <a:lstStyle/>
              <a:p>
                <a:r>
                  <a:rPr lang="en-GB">
                    <a:noFill/>
                  </a:rPr>
                  <a:t> </a:t>
                </a:r>
              </a:p>
            </p:txBody>
          </p:sp>
        </mc:Fallback>
      </mc:AlternateContent>
      <p:cxnSp>
        <p:nvCxnSpPr>
          <p:cNvPr id="40" name="Straight Connector 39"/>
          <p:cNvCxnSpPr/>
          <p:nvPr/>
        </p:nvCxnSpPr>
        <p:spPr>
          <a:xfrm>
            <a:off x="4648200" y="2631743"/>
            <a:ext cx="2286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pic>
        <p:nvPicPr>
          <p:cNvPr id="46" name="Picture 2" descr="C:\Users\User\AppData\Local\Microsoft\Windows\Temporary Internet Files\Content.IE5\AGD05HJH\MC900312526[1].wmf"/>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6553200" y="2322352"/>
            <a:ext cx="192895" cy="195225"/>
          </a:xfrm>
          <a:prstGeom prst="rect">
            <a:avLst/>
          </a:prstGeom>
          <a:noFill/>
          <a:extLst>
            <a:ext uri="{909E8E84-426E-40DD-AFC4-6F175D3DCCD1}">
              <a14:hiddenFill xmlns:a14="http://schemas.microsoft.com/office/drawing/2010/main">
                <a:solidFill>
                  <a:srgbClr val="FFFFFF"/>
                </a:solidFill>
              </a14:hiddenFill>
            </a:ext>
          </a:extLst>
        </p:spPr>
      </p:pic>
      <p:sp>
        <p:nvSpPr>
          <p:cNvPr id="47" name="TextBox 46"/>
          <p:cNvSpPr txBox="1"/>
          <p:nvPr/>
        </p:nvSpPr>
        <p:spPr>
          <a:xfrm>
            <a:off x="5585609" y="2338000"/>
            <a:ext cx="910827" cy="276999"/>
          </a:xfrm>
          <a:prstGeom prst="rect">
            <a:avLst/>
          </a:prstGeom>
          <a:noFill/>
        </p:spPr>
        <p:txBody>
          <a:bodyPr wrap="none" rtlCol="0">
            <a:spAutoFit/>
          </a:bodyPr>
          <a:lstStyle/>
          <a:p>
            <a:r>
              <a:rPr lang="en-GB" sz="1200" dirty="0">
                <a:latin typeface="Comic Sans MS" pitchFamily="66" charset="0"/>
              </a:rPr>
              <a:t>0.05625m</a:t>
            </a:r>
          </a:p>
        </p:txBody>
      </p:sp>
      <p:pic>
        <p:nvPicPr>
          <p:cNvPr id="48" name="Picture 2" descr="C:\Users\User\AppData\Local\Microsoft\Windows\Temporary Internet Files\Content.IE5\AGD05HJH\MC900312526[1].wmf"/>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5562600" y="2036184"/>
            <a:ext cx="192895" cy="195225"/>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sp>
            <p:nvSpPr>
              <p:cNvPr id="34" name="TextBox 33"/>
              <p:cNvSpPr txBox="1"/>
              <p:nvPr/>
            </p:nvSpPr>
            <p:spPr>
              <a:xfrm>
                <a:off x="3825240" y="76201"/>
                <a:ext cx="66005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𝑣</m:t>
                          </m:r>
                        </m:num>
                        <m:den>
                          <m:r>
                            <a:rPr lang="en-GB" sz="1400" b="0" i="1" smtClean="0">
                              <a:latin typeface="Cambria Math"/>
                            </a:rPr>
                            <m:t>𝑢</m:t>
                          </m:r>
                        </m:den>
                      </m:f>
                    </m:oMath>
                  </m:oMathPara>
                </a14:m>
                <a:endParaRPr lang="en-GB" sz="1400" dirty="0"/>
              </a:p>
            </p:txBody>
          </p:sp>
        </mc:Choice>
        <mc:Fallback xmlns="">
          <p:sp>
            <p:nvSpPr>
              <p:cNvPr id="34" name="TextBox 33"/>
              <p:cNvSpPr txBox="1">
                <a:spLocks noRot="1" noChangeAspect="1" noMove="1" noResize="1" noEditPoints="1" noAdjustHandles="1" noChangeArrowheads="1" noChangeShapeType="1" noTextEdit="1"/>
              </p:cNvSpPr>
              <p:nvPr/>
            </p:nvSpPr>
            <p:spPr>
              <a:xfrm>
                <a:off x="3825240" y="76201"/>
                <a:ext cx="660052" cy="461665"/>
              </a:xfrm>
              <a:prstGeom prst="rect">
                <a:avLst/>
              </a:prstGeom>
              <a:blipFill>
                <a:blip r:embed="rId1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2" name="TextBox 41"/>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42" name="TextBox 41"/>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2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4" name="TextBox 43"/>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44" name="TextBox 43"/>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2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5" name="TextBox 44"/>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45" name="TextBox 44"/>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2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9" name="TextBox 48"/>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49" name="TextBox 48"/>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23"/>
                <a:stretch>
                  <a:fillRect b="-3846"/>
                </a:stretch>
              </a:blipFill>
            </p:spPr>
            <p:txBody>
              <a:bodyPr/>
              <a:lstStyle/>
              <a:p>
                <a:r>
                  <a:rPr lang="en-GB">
                    <a:noFill/>
                  </a:rPr>
                  <a:t> </a:t>
                </a:r>
              </a:p>
            </p:txBody>
          </p:sp>
        </mc:Fallback>
      </mc:AlternateContent>
      <p:sp>
        <p:nvSpPr>
          <p:cNvPr id="50" name="TextBox 49"/>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24"/>
              </a:rPr>
              <a:t>Applet for collision demonstrations</a:t>
            </a:r>
            <a:endParaRPr lang="en-GB" sz="1400" dirty="0">
              <a:latin typeface="Comic Sans MS" pitchFamily="66" charset="0"/>
            </a:endParaRPr>
          </a:p>
        </p:txBody>
      </p:sp>
      <p:sp>
        <p:nvSpPr>
          <p:cNvPr id="51"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mc:AlternateContent xmlns:mc="http://schemas.openxmlformats.org/markup-compatibility/2006" xmlns:a14="http://schemas.microsoft.com/office/drawing/2010/main">
        <mc:Choice Requires="a14">
          <p:sp>
            <p:nvSpPr>
              <p:cNvPr id="52" name="TextBox 51"/>
              <p:cNvSpPr txBox="1"/>
              <p:nvPr/>
            </p:nvSpPr>
            <p:spPr>
              <a:xfrm>
                <a:off x="1532708" y="5332831"/>
                <a:ext cx="914400" cy="30480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5.625</m:t>
                      </m:r>
                      <m:r>
                        <a:rPr lang="en-GB" sz="1400" b="0" i="1" smtClean="0">
                          <a:solidFill>
                            <a:srgbClr val="FF0000"/>
                          </a:solidFill>
                          <a:latin typeface="Cambria Math"/>
                        </a:rPr>
                        <m:t>𝑐𝑚</m:t>
                      </m:r>
                    </m:oMath>
                  </m:oMathPara>
                </a14:m>
                <a:endParaRPr lang="en-GB" sz="1400" dirty="0">
                  <a:solidFill>
                    <a:srgbClr val="FF0000"/>
                  </a:solidFill>
                </a:endParaRPr>
              </a:p>
            </p:txBody>
          </p:sp>
        </mc:Choice>
        <mc:Fallback xmlns="">
          <p:sp>
            <p:nvSpPr>
              <p:cNvPr id="52" name="TextBox 51"/>
              <p:cNvSpPr txBox="1">
                <a:spLocks noRot="1" noChangeAspect="1" noMove="1" noResize="1" noEditPoints="1" noAdjustHandles="1" noChangeArrowheads="1" noChangeShapeType="1" noTextEdit="1"/>
              </p:cNvSpPr>
              <p:nvPr/>
            </p:nvSpPr>
            <p:spPr>
              <a:xfrm>
                <a:off x="1532708" y="5332831"/>
                <a:ext cx="914400" cy="304800"/>
              </a:xfrm>
              <a:prstGeom prst="rect">
                <a:avLst/>
              </a:prstGeom>
              <a:blipFill>
                <a:blip r:embed="rId2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3" name="TextBox 52"/>
              <p:cNvSpPr txBox="1"/>
              <p:nvPr/>
            </p:nvSpPr>
            <p:spPr>
              <a:xfrm>
                <a:off x="1558834" y="4604657"/>
                <a:ext cx="914400" cy="30480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22.5</m:t>
                      </m:r>
                      <m:r>
                        <a:rPr lang="en-GB" sz="1400" b="0" i="1" smtClean="0">
                          <a:solidFill>
                            <a:srgbClr val="FF0000"/>
                          </a:solidFill>
                          <a:latin typeface="Cambria Math"/>
                        </a:rPr>
                        <m:t>𝑐𝑚</m:t>
                      </m:r>
                    </m:oMath>
                  </m:oMathPara>
                </a14:m>
                <a:endParaRPr lang="en-GB" sz="1400" dirty="0">
                  <a:solidFill>
                    <a:srgbClr val="FF0000"/>
                  </a:solidFill>
                </a:endParaRPr>
              </a:p>
            </p:txBody>
          </p:sp>
        </mc:Choice>
        <mc:Fallback xmlns="">
          <p:sp>
            <p:nvSpPr>
              <p:cNvPr id="53" name="TextBox 52"/>
              <p:cNvSpPr txBox="1">
                <a:spLocks noRot="1" noChangeAspect="1" noMove="1" noResize="1" noEditPoints="1" noAdjustHandles="1" noChangeArrowheads="1" noChangeShapeType="1" noTextEdit="1"/>
              </p:cNvSpPr>
              <p:nvPr/>
            </p:nvSpPr>
            <p:spPr>
              <a:xfrm>
                <a:off x="1558834" y="4604657"/>
                <a:ext cx="914400" cy="304800"/>
              </a:xfrm>
              <a:prstGeom prst="rect">
                <a:avLst/>
              </a:prstGeom>
              <a:blipFill>
                <a:blip r:embed="rId26"/>
                <a:stretch>
                  <a:fillRect/>
                </a:stretch>
              </a:blipFill>
            </p:spPr>
            <p:txBody>
              <a:bodyPr/>
              <a:lstStyle/>
              <a:p>
                <a:r>
                  <a:rPr lang="en-GB">
                    <a:noFill/>
                  </a:rPr>
                  <a:t> </a:t>
                </a:r>
              </a:p>
            </p:txBody>
          </p:sp>
        </mc:Fallback>
      </mc:AlternateContent>
    </p:spTree>
    <p:custDataLst>
      <p:tags r:id="rId1"/>
    </p:custDataLst>
    <p:extLst>
      <p:ext uri="{BB962C8B-B14F-4D97-AF65-F5344CB8AC3E}">
        <p14:creationId xmlns:p14="http://schemas.microsoft.com/office/powerpoint/2010/main" val="1518540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blinds(horizontal)">
                                      <p:cBhvr>
                                        <p:cTn id="7" dur="500"/>
                                        <p:tgtEl>
                                          <p:spTgt spid="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3">
                                            <p:txEl>
                                              <p:pRg st="1" end="1"/>
                                            </p:txEl>
                                          </p:spTgt>
                                        </p:tgtEl>
                                        <p:attrNameLst>
                                          <p:attrName>style.visibility</p:attrName>
                                        </p:attrNameLst>
                                      </p:cBhvr>
                                      <p:to>
                                        <p:strVal val="visible"/>
                                      </p:to>
                                    </p:set>
                                    <p:animEffect transition="in" filter="blinds(horizontal)">
                                      <p:cBhvr>
                                        <p:cTn id="12" dur="500"/>
                                        <p:tgtEl>
                                          <p:spTgt spid="1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linds(horizontal)">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0"/>
                                        </p:tgtEl>
                                        <p:attrNameLst>
                                          <p:attrName>style.visibility</p:attrName>
                                        </p:attrNameLst>
                                      </p:cBhvr>
                                      <p:to>
                                        <p:strVal val="visible"/>
                                      </p:to>
                                    </p:set>
                                    <p:animEffect transition="in" filter="blinds(horizontal)">
                                      <p:cBhvr>
                                        <p:cTn id="22" dur="500"/>
                                        <p:tgtEl>
                                          <p:spTgt spid="30"/>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3"/>
                                        </p:tgtEl>
                                        <p:attrNameLst>
                                          <p:attrName>style.visibility</p:attrName>
                                        </p:attrNameLst>
                                      </p:cBhvr>
                                      <p:to>
                                        <p:strVal val="visible"/>
                                      </p:to>
                                    </p:set>
                                    <p:animEffect transition="in" filter="blinds(horizontal)">
                                      <p:cBhvr>
                                        <p:cTn id="27" dur="500"/>
                                        <p:tgtEl>
                                          <p:spTgt spid="33"/>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6">
                                            <p:txEl>
                                              <p:pRg st="0" end="0"/>
                                            </p:txEl>
                                          </p:spTgt>
                                        </p:tgtEl>
                                        <p:attrNameLst>
                                          <p:attrName>style.visibility</p:attrName>
                                        </p:attrNameLst>
                                      </p:cBhvr>
                                      <p:to>
                                        <p:strVal val="visible"/>
                                      </p:to>
                                    </p:set>
                                    <p:animEffect transition="in" filter="blinds(horizontal)">
                                      <p:cBhvr>
                                        <p:cTn id="32" dur="500"/>
                                        <p:tgtEl>
                                          <p:spTgt spid="36">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6">
                                            <p:txEl>
                                              <p:pRg st="1" end="1"/>
                                            </p:txEl>
                                          </p:spTgt>
                                        </p:tgtEl>
                                        <p:attrNameLst>
                                          <p:attrName>style.visibility</p:attrName>
                                        </p:attrNameLst>
                                      </p:cBhvr>
                                      <p:to>
                                        <p:strVal val="visible"/>
                                      </p:to>
                                    </p:set>
                                    <p:animEffect transition="in" filter="blinds(horizontal)">
                                      <p:cBhvr>
                                        <p:cTn id="37" dur="500"/>
                                        <p:tgtEl>
                                          <p:spTgt spid="36">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37"/>
                                        </p:tgtEl>
                                        <p:attrNameLst>
                                          <p:attrName>style.visibility</p:attrName>
                                        </p:attrNameLst>
                                      </p:cBhvr>
                                      <p:to>
                                        <p:strVal val="visible"/>
                                      </p:to>
                                    </p:set>
                                    <p:animEffect transition="in" filter="blinds(horizontal)">
                                      <p:cBhvr>
                                        <p:cTn id="42" dur="500"/>
                                        <p:tgtEl>
                                          <p:spTgt spid="37"/>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39"/>
                                        </p:tgtEl>
                                        <p:attrNameLst>
                                          <p:attrName>style.visibility</p:attrName>
                                        </p:attrNameLst>
                                      </p:cBhvr>
                                      <p:to>
                                        <p:strVal val="visible"/>
                                      </p:to>
                                    </p:set>
                                    <p:animEffect transition="in" filter="blinds(horizontal)">
                                      <p:cBhvr>
                                        <p:cTn id="47" dur="500"/>
                                        <p:tgtEl>
                                          <p:spTgt spid="39"/>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38"/>
                                        </p:tgtEl>
                                        <p:attrNameLst>
                                          <p:attrName>style.visibility</p:attrName>
                                        </p:attrNameLst>
                                      </p:cBhvr>
                                      <p:to>
                                        <p:strVal val="visible"/>
                                      </p:to>
                                    </p:set>
                                    <p:animEffect transition="in" filter="blinds(horizontal)">
                                      <p:cBhvr>
                                        <p:cTn id="52"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30" grpId="0"/>
      <p:bldP spid="33" grpId="0"/>
      <p:bldP spid="37" grpId="0"/>
      <p:bldP spid="38" grpId="0"/>
      <p:bldP spid="3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3581400" cy="4525963"/>
          </a:xfrm>
        </p:spPr>
        <p:txBody>
          <a:bodyPr>
            <a:normAutofit/>
          </a:bodyPr>
          <a:lstStyle/>
          <a:p>
            <a:pPr marL="0" indent="0" algn="ctr">
              <a:buNone/>
            </a:pPr>
            <a:r>
              <a:rPr lang="en-GB" sz="1400" b="1" dirty="0">
                <a:latin typeface="Comic Sans MS" pitchFamily="66" charset="0"/>
              </a:rPr>
              <a:t>You can solve problems involving the direct impact of two particles by using conservation of linear momentum and Newton’s Law of Restitution</a:t>
            </a:r>
            <a:endParaRPr lang="en-GB" sz="1400" dirty="0">
              <a:latin typeface="Comic Sans MS" pitchFamily="66" charset="0"/>
            </a:endParaRPr>
          </a:p>
          <a:p>
            <a:pPr marL="0" indent="0" algn="ctr">
              <a:buNone/>
            </a:pPr>
            <a:endParaRPr lang="en-GB" sz="1400" b="1" dirty="0">
              <a:latin typeface="Comic Sans MS" pitchFamily="66" charset="0"/>
            </a:endParaRPr>
          </a:p>
          <a:p>
            <a:pPr marL="0" indent="0" algn="ctr">
              <a:buNone/>
            </a:pPr>
            <a:r>
              <a:rPr lang="en-GB" sz="1400" dirty="0">
                <a:latin typeface="Comic Sans MS" pitchFamily="66" charset="0"/>
              </a:rPr>
              <a:t>In these questions the diagrams show the speeds of two particles A and B just before and just after a collision. The particles are moving on a smooth horizontal plane. </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Find the coefficient of restitution in each case.</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(You should always set up diagrams like these, especially if you aren’t given them before hand)</a:t>
            </a:r>
          </a:p>
        </p:txBody>
      </p:sp>
      <p:cxnSp>
        <p:nvCxnSpPr>
          <p:cNvPr id="10" name="Straight Connector 9"/>
          <p:cNvCxnSpPr/>
          <p:nvPr/>
        </p:nvCxnSpPr>
        <p:spPr>
          <a:xfrm>
            <a:off x="4800600" y="16002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4800600" y="19050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4800600" y="1600200"/>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43" name="TextBox 42"/>
          <p:cNvSpPr txBox="1"/>
          <p:nvPr/>
        </p:nvSpPr>
        <p:spPr>
          <a:xfrm>
            <a:off x="6324600" y="1600200"/>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46" name="Straight Connector 45"/>
          <p:cNvCxnSpPr/>
          <p:nvPr/>
        </p:nvCxnSpPr>
        <p:spPr>
          <a:xfrm>
            <a:off x="6324600" y="16002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7848600" y="1600200"/>
            <a:ext cx="0" cy="1219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6324600" y="1600200"/>
            <a:ext cx="0" cy="1219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4800600" y="1600200"/>
            <a:ext cx="0" cy="1219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Oval 56"/>
          <p:cNvSpPr/>
          <p:nvPr/>
        </p:nvSpPr>
        <p:spPr>
          <a:xfrm>
            <a:off x="5029200" y="23622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Oval 57"/>
          <p:cNvSpPr/>
          <p:nvPr/>
        </p:nvSpPr>
        <p:spPr>
          <a:xfrm>
            <a:off x="5791200" y="23622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Oval 58"/>
          <p:cNvSpPr/>
          <p:nvPr/>
        </p:nvSpPr>
        <p:spPr>
          <a:xfrm>
            <a:off x="6553200" y="23622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Oval 59"/>
          <p:cNvSpPr/>
          <p:nvPr/>
        </p:nvSpPr>
        <p:spPr>
          <a:xfrm>
            <a:off x="7315200" y="23622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1" name="Straight Arrow Connector 60"/>
          <p:cNvCxnSpPr/>
          <p:nvPr/>
        </p:nvCxnSpPr>
        <p:spPr>
          <a:xfrm>
            <a:off x="4953000" y="22860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5029200" y="1981200"/>
            <a:ext cx="293670" cy="307777"/>
          </a:xfrm>
          <a:prstGeom prst="rect">
            <a:avLst/>
          </a:prstGeom>
          <a:noFill/>
        </p:spPr>
        <p:txBody>
          <a:bodyPr wrap="none" rtlCol="0">
            <a:spAutoFit/>
          </a:bodyPr>
          <a:lstStyle/>
          <a:p>
            <a:pPr algn="ctr"/>
            <a:r>
              <a:rPr lang="en-GB" sz="1400" dirty="0">
                <a:latin typeface="Comic Sans MS" pitchFamily="66" charset="0"/>
              </a:rPr>
              <a:t>8</a:t>
            </a:r>
          </a:p>
        </p:txBody>
      </p:sp>
      <p:sp>
        <p:nvSpPr>
          <p:cNvPr id="63" name="TextBox 62"/>
          <p:cNvSpPr txBox="1"/>
          <p:nvPr/>
        </p:nvSpPr>
        <p:spPr>
          <a:xfrm>
            <a:off x="5562600" y="2057400"/>
            <a:ext cx="811441" cy="307777"/>
          </a:xfrm>
          <a:prstGeom prst="rect">
            <a:avLst/>
          </a:prstGeom>
          <a:noFill/>
        </p:spPr>
        <p:txBody>
          <a:bodyPr wrap="none" rtlCol="0">
            <a:spAutoFit/>
          </a:bodyPr>
          <a:lstStyle/>
          <a:p>
            <a:pPr algn="ctr"/>
            <a:r>
              <a:rPr lang="en-GB" sz="1400" dirty="0">
                <a:latin typeface="Comic Sans MS" pitchFamily="66" charset="0"/>
              </a:rPr>
              <a:t>At rest</a:t>
            </a:r>
          </a:p>
        </p:txBody>
      </p:sp>
      <p:sp>
        <p:nvSpPr>
          <p:cNvPr id="64" name="TextBox 63"/>
          <p:cNvSpPr txBox="1"/>
          <p:nvPr/>
        </p:nvSpPr>
        <p:spPr>
          <a:xfrm>
            <a:off x="6324600" y="2057400"/>
            <a:ext cx="811441" cy="307777"/>
          </a:xfrm>
          <a:prstGeom prst="rect">
            <a:avLst/>
          </a:prstGeom>
          <a:noFill/>
        </p:spPr>
        <p:txBody>
          <a:bodyPr wrap="none" rtlCol="0">
            <a:spAutoFit/>
          </a:bodyPr>
          <a:lstStyle/>
          <a:p>
            <a:pPr algn="ctr"/>
            <a:r>
              <a:rPr lang="en-GB" sz="1400" dirty="0">
                <a:latin typeface="Comic Sans MS" pitchFamily="66" charset="0"/>
              </a:rPr>
              <a:t>At rest</a:t>
            </a:r>
          </a:p>
        </p:txBody>
      </p:sp>
      <p:cxnSp>
        <p:nvCxnSpPr>
          <p:cNvPr id="65" name="Straight Arrow Connector 64"/>
          <p:cNvCxnSpPr/>
          <p:nvPr/>
        </p:nvCxnSpPr>
        <p:spPr>
          <a:xfrm>
            <a:off x="7239000" y="22860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a:off x="7315200" y="1981200"/>
            <a:ext cx="293670" cy="307777"/>
          </a:xfrm>
          <a:prstGeom prst="rect">
            <a:avLst/>
          </a:prstGeom>
          <a:noFill/>
        </p:spPr>
        <p:txBody>
          <a:bodyPr wrap="none" rtlCol="0">
            <a:spAutoFit/>
          </a:bodyPr>
          <a:lstStyle/>
          <a:p>
            <a:pPr algn="ctr"/>
            <a:r>
              <a:rPr lang="en-GB" sz="1400" dirty="0">
                <a:latin typeface="Comic Sans MS" pitchFamily="66" charset="0"/>
              </a:rPr>
              <a:t>2</a:t>
            </a:r>
          </a:p>
        </p:txBody>
      </p:sp>
      <p:cxnSp>
        <p:nvCxnSpPr>
          <p:cNvPr id="67" name="Straight Connector 66"/>
          <p:cNvCxnSpPr/>
          <p:nvPr/>
        </p:nvCxnSpPr>
        <p:spPr>
          <a:xfrm>
            <a:off x="4800600" y="28194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3" name="TextBox 72"/>
              <p:cNvSpPr txBox="1"/>
              <p:nvPr/>
            </p:nvSpPr>
            <p:spPr>
              <a:xfrm>
                <a:off x="3962400" y="2971800"/>
                <a:ext cx="3198376" cy="53963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𝑠𝑝𝑒𝑒𝑑</m:t>
                          </m:r>
                          <m:r>
                            <a:rPr lang="en-GB" sz="1400" b="0" i="1" smtClean="0">
                              <a:latin typeface="Cambria Math"/>
                            </a:rPr>
                            <m:t> </m:t>
                          </m:r>
                          <m:r>
                            <a:rPr lang="en-GB" sz="1400" b="0" i="1" smtClean="0">
                              <a:latin typeface="Cambria Math"/>
                            </a:rPr>
                            <m:t>𝑜𝑓</m:t>
                          </m:r>
                          <m:r>
                            <a:rPr lang="en-GB" sz="1400" b="0" i="1" smtClean="0">
                              <a:latin typeface="Cambria Math"/>
                            </a:rPr>
                            <m:t> </m:t>
                          </m:r>
                          <m:r>
                            <a:rPr lang="en-GB" sz="1400" b="0" i="1" smtClean="0">
                              <a:latin typeface="Cambria Math"/>
                            </a:rPr>
                            <m:t>𝑠𝑒𝑝𝑎𝑟𝑎𝑡𝑖𝑜𝑛</m:t>
                          </m:r>
                          <m:r>
                            <a:rPr lang="en-GB" sz="1400" b="0" i="1" smtClean="0">
                              <a:latin typeface="Cambria Math"/>
                            </a:rPr>
                            <m:t> </m:t>
                          </m:r>
                          <m:r>
                            <a:rPr lang="en-GB" sz="1400" b="0" i="1" smtClean="0">
                              <a:latin typeface="Cambria Math"/>
                            </a:rPr>
                            <m:t>𝑜𝑓</m:t>
                          </m:r>
                          <m:r>
                            <a:rPr lang="en-GB" sz="1400" b="0" i="1" smtClean="0">
                              <a:latin typeface="Cambria Math"/>
                            </a:rPr>
                            <m:t> </m:t>
                          </m:r>
                          <m:r>
                            <a:rPr lang="en-GB" sz="1400" b="0" i="1" smtClean="0">
                              <a:latin typeface="Cambria Math"/>
                            </a:rPr>
                            <m:t>𝑝𝑎𝑟𝑡𝑖𝑐𝑙𝑒𝑠</m:t>
                          </m:r>
                        </m:num>
                        <m:den>
                          <m:r>
                            <a:rPr lang="en-GB" sz="1400" b="0" i="1" smtClean="0">
                              <a:latin typeface="Cambria Math"/>
                            </a:rPr>
                            <m:t>𝑠𝑝𝑒𝑒𝑑</m:t>
                          </m:r>
                          <m:r>
                            <a:rPr lang="en-GB" sz="1400" b="0" i="1" smtClean="0">
                              <a:latin typeface="Cambria Math"/>
                            </a:rPr>
                            <m:t> </m:t>
                          </m:r>
                          <m:r>
                            <a:rPr lang="en-GB" sz="1400" b="0" i="1" smtClean="0">
                              <a:latin typeface="Cambria Math"/>
                            </a:rPr>
                            <m:t>𝑜𝑓</m:t>
                          </m:r>
                          <m:r>
                            <a:rPr lang="en-GB" sz="1400" b="0" i="1" smtClean="0">
                              <a:latin typeface="Cambria Math"/>
                            </a:rPr>
                            <m:t> </m:t>
                          </m:r>
                          <m:r>
                            <a:rPr lang="en-GB" sz="1400" b="0" i="1" smtClean="0">
                              <a:latin typeface="Cambria Math"/>
                            </a:rPr>
                            <m:t>𝑎𝑝𝑝𝑟𝑜𝑎𝑐h</m:t>
                          </m:r>
                          <m:r>
                            <a:rPr lang="en-GB" sz="1400" b="0" i="1" smtClean="0">
                              <a:latin typeface="Cambria Math"/>
                            </a:rPr>
                            <m:t> </m:t>
                          </m:r>
                          <m:r>
                            <a:rPr lang="en-GB" sz="1400" b="0" i="1" smtClean="0">
                              <a:latin typeface="Cambria Math"/>
                            </a:rPr>
                            <m:t>𝑜𝑓</m:t>
                          </m:r>
                          <m:r>
                            <a:rPr lang="en-GB" sz="1400" b="0" i="1" smtClean="0">
                              <a:latin typeface="Cambria Math"/>
                            </a:rPr>
                            <m:t> </m:t>
                          </m:r>
                          <m:r>
                            <a:rPr lang="en-GB" sz="1400" b="0" i="1" smtClean="0">
                              <a:latin typeface="Cambria Math"/>
                            </a:rPr>
                            <m:t>𝑝𝑎𝑟𝑡𝑖𝑐𝑙𝑒𝑠</m:t>
                          </m:r>
                        </m:den>
                      </m:f>
                    </m:oMath>
                  </m:oMathPara>
                </a14:m>
                <a:endParaRPr lang="en-GB" sz="1400" dirty="0"/>
              </a:p>
            </p:txBody>
          </p:sp>
        </mc:Choice>
        <mc:Fallback xmlns="">
          <p:sp>
            <p:nvSpPr>
              <p:cNvPr id="73" name="TextBox 72"/>
              <p:cNvSpPr txBox="1">
                <a:spLocks noRot="1" noChangeAspect="1" noMove="1" noResize="1" noEditPoints="1" noAdjustHandles="1" noChangeArrowheads="1" noChangeShapeType="1" noTextEdit="1"/>
              </p:cNvSpPr>
              <p:nvPr/>
            </p:nvSpPr>
            <p:spPr>
              <a:xfrm>
                <a:off x="3962400" y="2971800"/>
                <a:ext cx="3198376" cy="539635"/>
              </a:xfrm>
              <a:prstGeom prst="rect">
                <a:avLst/>
              </a:prstGeom>
              <a:blipFill rotWithShape="1">
                <a:blip r:embed="rId8"/>
                <a:stretch>
                  <a:fillRect b="-4545"/>
                </a:stretch>
              </a:blipFill>
            </p:spPr>
            <p:txBody>
              <a:bodyPr/>
              <a:lstStyle/>
              <a:p>
                <a:r>
                  <a:rPr lang="en-GB">
                    <a:noFill/>
                  </a:rPr>
                  <a:t> </a:t>
                </a:r>
              </a:p>
            </p:txBody>
          </p:sp>
        </mc:Fallback>
      </mc:AlternateContent>
      <p:sp>
        <p:nvSpPr>
          <p:cNvPr id="76" name="TextBox 75"/>
          <p:cNvSpPr txBox="1"/>
          <p:nvPr/>
        </p:nvSpPr>
        <p:spPr>
          <a:xfrm>
            <a:off x="4953000" y="2362200"/>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77" name="TextBox 76"/>
          <p:cNvSpPr txBox="1"/>
          <p:nvPr/>
        </p:nvSpPr>
        <p:spPr>
          <a:xfrm>
            <a:off x="6477000" y="2362200"/>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78" name="TextBox 77"/>
          <p:cNvSpPr txBox="1"/>
          <p:nvPr/>
        </p:nvSpPr>
        <p:spPr>
          <a:xfrm>
            <a:off x="5715000" y="2362200"/>
            <a:ext cx="457200" cy="307777"/>
          </a:xfrm>
          <a:prstGeom prst="rect">
            <a:avLst/>
          </a:prstGeom>
          <a:noFill/>
        </p:spPr>
        <p:txBody>
          <a:bodyPr wrap="square" rtlCol="0">
            <a:spAutoFit/>
          </a:bodyPr>
          <a:lstStyle/>
          <a:p>
            <a:pPr algn="ctr"/>
            <a:r>
              <a:rPr lang="en-GB" sz="1400" dirty="0">
                <a:latin typeface="Comic Sans MS" pitchFamily="66" charset="0"/>
              </a:rPr>
              <a:t>B</a:t>
            </a:r>
          </a:p>
        </p:txBody>
      </p:sp>
      <p:sp>
        <p:nvSpPr>
          <p:cNvPr id="79" name="TextBox 78"/>
          <p:cNvSpPr txBox="1"/>
          <p:nvPr/>
        </p:nvSpPr>
        <p:spPr>
          <a:xfrm>
            <a:off x="7239000" y="2362200"/>
            <a:ext cx="457200" cy="307777"/>
          </a:xfrm>
          <a:prstGeom prst="rect">
            <a:avLst/>
          </a:prstGeom>
          <a:noFill/>
        </p:spPr>
        <p:txBody>
          <a:bodyPr wrap="square" rtlCol="0">
            <a:spAutoFit/>
          </a:bodyPr>
          <a:lstStyle/>
          <a:p>
            <a:pPr algn="ctr"/>
            <a:r>
              <a:rPr lang="en-GB" sz="1400" dirty="0">
                <a:latin typeface="Comic Sans MS" pitchFamily="66" charset="0"/>
              </a:rPr>
              <a:t>B</a:t>
            </a:r>
          </a:p>
        </p:txBody>
      </p:sp>
      <p:sp>
        <p:nvSpPr>
          <p:cNvPr id="82" name="TextBox 81"/>
          <p:cNvSpPr txBox="1"/>
          <p:nvPr/>
        </p:nvSpPr>
        <p:spPr>
          <a:xfrm>
            <a:off x="990600" y="5562600"/>
            <a:ext cx="2058577" cy="307777"/>
          </a:xfrm>
          <a:prstGeom prst="rect">
            <a:avLst/>
          </a:prstGeom>
          <a:noFill/>
        </p:spPr>
        <p:txBody>
          <a:bodyPr wrap="none" rtlCol="0">
            <a:spAutoFit/>
          </a:bodyPr>
          <a:lstStyle/>
          <a:p>
            <a:pPr algn="ctr"/>
            <a:r>
              <a:rPr lang="en-GB" sz="1400" dirty="0">
                <a:solidFill>
                  <a:srgbClr val="FF0000"/>
                </a:solidFill>
                <a:latin typeface="Comic Sans MS" pitchFamily="66" charset="0"/>
              </a:rPr>
              <a:t>Speed of approach = 8</a:t>
            </a:r>
          </a:p>
        </p:txBody>
      </p:sp>
      <p:sp>
        <p:nvSpPr>
          <p:cNvPr id="83" name="TextBox 82"/>
          <p:cNvSpPr txBox="1"/>
          <p:nvPr/>
        </p:nvSpPr>
        <p:spPr>
          <a:xfrm>
            <a:off x="914400" y="5867400"/>
            <a:ext cx="2180405" cy="307777"/>
          </a:xfrm>
          <a:prstGeom prst="rect">
            <a:avLst/>
          </a:prstGeom>
          <a:noFill/>
        </p:spPr>
        <p:txBody>
          <a:bodyPr wrap="none" rtlCol="0">
            <a:spAutoFit/>
          </a:bodyPr>
          <a:lstStyle/>
          <a:p>
            <a:pPr algn="ctr"/>
            <a:r>
              <a:rPr lang="en-GB" sz="1400" dirty="0">
                <a:solidFill>
                  <a:srgbClr val="FF0000"/>
                </a:solidFill>
                <a:latin typeface="Comic Sans MS" pitchFamily="66" charset="0"/>
              </a:rPr>
              <a:t>Speed of separation = 2</a:t>
            </a:r>
          </a:p>
        </p:txBody>
      </p:sp>
      <mc:AlternateContent xmlns:mc="http://schemas.openxmlformats.org/markup-compatibility/2006" xmlns:a14="http://schemas.microsoft.com/office/drawing/2010/main">
        <mc:Choice Requires="a14">
          <p:sp>
            <p:nvSpPr>
              <p:cNvPr id="41" name="TextBox 40"/>
              <p:cNvSpPr txBox="1"/>
              <p:nvPr/>
            </p:nvSpPr>
            <p:spPr>
              <a:xfrm>
                <a:off x="3962400" y="3657600"/>
                <a:ext cx="652293" cy="49705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2</m:t>
                          </m:r>
                        </m:num>
                        <m:den>
                          <m:r>
                            <a:rPr lang="en-GB" sz="1400" b="0" i="1" smtClean="0">
                              <a:latin typeface="Cambria Math"/>
                            </a:rPr>
                            <m:t>8</m:t>
                          </m:r>
                        </m:den>
                      </m:f>
                    </m:oMath>
                  </m:oMathPara>
                </a14:m>
                <a:endParaRPr lang="en-GB" sz="1400" dirty="0"/>
              </a:p>
            </p:txBody>
          </p:sp>
        </mc:Choice>
        <mc:Fallback xmlns="">
          <p:sp>
            <p:nvSpPr>
              <p:cNvPr id="41" name="TextBox 40"/>
              <p:cNvSpPr txBox="1">
                <a:spLocks noRot="1" noChangeAspect="1" noMove="1" noResize="1" noEditPoints="1" noAdjustHandles="1" noChangeArrowheads="1" noChangeShapeType="1" noTextEdit="1"/>
              </p:cNvSpPr>
              <p:nvPr/>
            </p:nvSpPr>
            <p:spPr>
              <a:xfrm>
                <a:off x="3962400" y="3657600"/>
                <a:ext cx="652293" cy="497059"/>
              </a:xfrm>
              <a:prstGeom prst="rect">
                <a:avLst/>
              </a:prstGeom>
              <a:blipFill rotWithShape="1">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4" name="TextBox 43"/>
              <p:cNvSpPr txBox="1"/>
              <p:nvPr/>
            </p:nvSpPr>
            <p:spPr>
              <a:xfrm>
                <a:off x="3962400" y="4267200"/>
                <a:ext cx="652293" cy="49705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1</m:t>
                          </m:r>
                        </m:num>
                        <m:den>
                          <m:r>
                            <a:rPr lang="en-GB" sz="1400" b="0" i="1" smtClean="0">
                              <a:latin typeface="Cambria Math"/>
                            </a:rPr>
                            <m:t>4</m:t>
                          </m:r>
                        </m:den>
                      </m:f>
                    </m:oMath>
                  </m:oMathPara>
                </a14:m>
                <a:endParaRPr lang="en-GB" sz="1400" dirty="0"/>
              </a:p>
            </p:txBody>
          </p:sp>
        </mc:Choice>
        <mc:Fallback xmlns="">
          <p:sp>
            <p:nvSpPr>
              <p:cNvPr id="44" name="TextBox 43"/>
              <p:cNvSpPr txBox="1">
                <a:spLocks noRot="1" noChangeAspect="1" noMove="1" noResize="1" noEditPoints="1" noAdjustHandles="1" noChangeArrowheads="1" noChangeShapeType="1" noTextEdit="1"/>
              </p:cNvSpPr>
              <p:nvPr/>
            </p:nvSpPr>
            <p:spPr>
              <a:xfrm>
                <a:off x="3962400" y="4267200"/>
                <a:ext cx="652293" cy="497059"/>
              </a:xfrm>
              <a:prstGeom prst="rect">
                <a:avLst/>
              </a:prstGeom>
              <a:blipFill rotWithShape="1">
                <a:blip r:embed="rId10"/>
                <a:stretch>
                  <a:fillRect/>
                </a:stretch>
              </a:blipFill>
            </p:spPr>
            <p:txBody>
              <a:bodyPr/>
              <a:lstStyle/>
              <a:p>
                <a:r>
                  <a:rPr lang="en-GB">
                    <a:noFill/>
                  </a:rPr>
                  <a:t> </a:t>
                </a:r>
              </a:p>
            </p:txBody>
          </p:sp>
        </mc:Fallback>
      </mc:AlternateContent>
      <p:sp>
        <p:nvSpPr>
          <p:cNvPr id="45" name="Arc 44"/>
          <p:cNvSpPr/>
          <p:nvPr/>
        </p:nvSpPr>
        <p:spPr>
          <a:xfrm>
            <a:off x="6934200" y="3276600"/>
            <a:ext cx="457200" cy="6858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8" name="TextBox 47"/>
          <p:cNvSpPr txBox="1"/>
          <p:nvPr/>
        </p:nvSpPr>
        <p:spPr>
          <a:xfrm>
            <a:off x="7315200" y="3429000"/>
            <a:ext cx="1332186" cy="307777"/>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dirty="0">
              <a:solidFill>
                <a:srgbClr val="FF0000"/>
              </a:solidFill>
              <a:latin typeface="Comic Sans MS" pitchFamily="66" charset="0"/>
            </a:endParaRPr>
          </a:p>
        </p:txBody>
      </p:sp>
      <p:sp>
        <p:nvSpPr>
          <p:cNvPr id="49" name="Arc 48"/>
          <p:cNvSpPr/>
          <p:nvPr/>
        </p:nvSpPr>
        <p:spPr>
          <a:xfrm>
            <a:off x="4572000" y="3962400"/>
            <a:ext cx="457200" cy="6096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0" name="TextBox 49"/>
          <p:cNvSpPr txBox="1"/>
          <p:nvPr/>
        </p:nvSpPr>
        <p:spPr>
          <a:xfrm>
            <a:off x="4953000" y="4114800"/>
            <a:ext cx="9906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Simplify</a:t>
            </a:r>
            <a:endParaRPr lang="en-GB" sz="1400" b="1"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52" name="TextBox 51"/>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52" name="TextBox 51"/>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5" name="TextBox 54"/>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55" name="TextBox 54"/>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6" name="TextBox 55"/>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56" name="TextBox 55"/>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8" name="TextBox 67"/>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68" name="TextBox 67"/>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14"/>
                <a:stretch>
                  <a:fillRect b="-3846"/>
                </a:stretch>
              </a:blipFill>
            </p:spPr>
            <p:txBody>
              <a:bodyPr/>
              <a:lstStyle/>
              <a:p>
                <a:r>
                  <a:rPr lang="en-GB">
                    <a:noFill/>
                  </a:rPr>
                  <a:t> </a:t>
                </a:r>
              </a:p>
            </p:txBody>
          </p:sp>
        </mc:Fallback>
      </mc:AlternateContent>
      <p:sp>
        <p:nvSpPr>
          <p:cNvPr id="69" name="TextBox 68"/>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15"/>
              </a:rPr>
              <a:t>Applet for collision demonstrations</a:t>
            </a:r>
            <a:endParaRPr lang="en-GB" sz="1400" dirty="0">
              <a:latin typeface="Comic Sans MS" pitchFamily="66" charset="0"/>
            </a:endParaRPr>
          </a:p>
        </p:txBody>
      </p:sp>
      <p:sp>
        <p:nvSpPr>
          <p:cNvPr id="70"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71" name="テキスト ボックス 3">
            <a:extLst>
              <a:ext uri="{FF2B5EF4-FFF2-40B4-BE49-F238E27FC236}">
                <a16:creationId xmlns:a16="http://schemas.microsoft.com/office/drawing/2014/main" id="{6B541AC0-0713-47D7-9D98-F34D1BB5D915}"/>
              </a:ext>
            </a:extLst>
          </p:cNvPr>
          <p:cNvSpPr txBox="1"/>
          <p:nvPr/>
        </p:nvSpPr>
        <p:spPr>
          <a:xfrm>
            <a:off x="8649954" y="6488668"/>
            <a:ext cx="494046" cy="369332"/>
          </a:xfrm>
          <a:prstGeom prst="rect">
            <a:avLst/>
          </a:prstGeom>
          <a:noFill/>
        </p:spPr>
        <p:txBody>
          <a:bodyPr wrap="none" rtlCol="0">
            <a:spAutoFit/>
          </a:bodyPr>
          <a:lstStyle/>
          <a:p>
            <a:r>
              <a:rPr lang="en-US" dirty="0">
                <a:latin typeface="Comic Sans MS" panose="030F0702030302020204" pitchFamily="66" charset="0"/>
              </a:rPr>
              <a:t>4A</a:t>
            </a:r>
            <a:endParaRPr lang="en-GB"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168422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blinds(horizontal)">
                                      <p:cBhvr>
                                        <p:cTn id="7" dur="500"/>
                                        <p:tgtEl>
                                          <p:spTgt spid="4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8"/>
                                        </p:tgtEl>
                                        <p:attrNameLst>
                                          <p:attrName>style.visibility</p:attrName>
                                        </p:attrNameLst>
                                      </p:cBhvr>
                                      <p:to>
                                        <p:strVal val="visible"/>
                                      </p:to>
                                    </p:set>
                                    <p:animEffect transition="in" filter="blinds(horizontal)">
                                      <p:cBhvr>
                                        <p:cTn id="12" dur="500"/>
                                        <p:tgtEl>
                                          <p:spTgt spid="4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1"/>
                                        </p:tgtEl>
                                        <p:attrNameLst>
                                          <p:attrName>style.visibility</p:attrName>
                                        </p:attrNameLst>
                                      </p:cBhvr>
                                      <p:to>
                                        <p:strVal val="visible"/>
                                      </p:to>
                                    </p:set>
                                    <p:animEffect transition="in" filter="blinds(horizontal)">
                                      <p:cBhvr>
                                        <p:cTn id="17" dur="500"/>
                                        <p:tgtEl>
                                          <p:spTgt spid="4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9"/>
                                        </p:tgtEl>
                                        <p:attrNameLst>
                                          <p:attrName>style.visibility</p:attrName>
                                        </p:attrNameLst>
                                      </p:cBhvr>
                                      <p:to>
                                        <p:strVal val="visible"/>
                                      </p:to>
                                    </p:set>
                                    <p:animEffect transition="in" filter="blinds(horizontal)">
                                      <p:cBhvr>
                                        <p:cTn id="22" dur="500"/>
                                        <p:tgtEl>
                                          <p:spTgt spid="4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0"/>
                                        </p:tgtEl>
                                        <p:attrNameLst>
                                          <p:attrName>style.visibility</p:attrName>
                                        </p:attrNameLst>
                                      </p:cBhvr>
                                      <p:to>
                                        <p:strVal val="visible"/>
                                      </p:to>
                                    </p:set>
                                    <p:animEffect transition="in" filter="blinds(horizontal)">
                                      <p:cBhvr>
                                        <p:cTn id="27" dur="500"/>
                                        <p:tgtEl>
                                          <p:spTgt spid="50"/>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4"/>
                                        </p:tgtEl>
                                        <p:attrNameLst>
                                          <p:attrName>style.visibility</p:attrName>
                                        </p:attrNameLst>
                                      </p:cBhvr>
                                      <p:to>
                                        <p:strVal val="visible"/>
                                      </p:to>
                                    </p:set>
                                    <p:animEffect transition="in" filter="blinds(horizontal)">
                                      <p:cBhvr>
                                        <p:cTn id="32"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p:bldP spid="44" grpId="0"/>
      <p:bldP spid="45" grpId="0" animBg="1"/>
      <p:bldP spid="48" grpId="0"/>
      <p:bldP spid="49" grpId="0" animBg="1"/>
      <p:bldP spid="5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3581400" cy="4525963"/>
          </a:xfrm>
        </p:spPr>
        <p:txBody>
          <a:bodyPr>
            <a:normAutofit/>
          </a:bodyPr>
          <a:lstStyle/>
          <a:p>
            <a:pPr marL="0" indent="0" algn="ctr">
              <a:buNone/>
            </a:pPr>
            <a:r>
              <a:rPr lang="en-GB" sz="1400" b="1" dirty="0">
                <a:latin typeface="Comic Sans MS" pitchFamily="66" charset="0"/>
              </a:rPr>
              <a:t>You can solve problems involving the direct impact of two particles by using conservation of linear momentum and Newton’s Law of Restitution</a:t>
            </a:r>
            <a:endParaRPr lang="en-GB" sz="1400" dirty="0">
              <a:latin typeface="Comic Sans MS" pitchFamily="66" charset="0"/>
            </a:endParaRPr>
          </a:p>
          <a:p>
            <a:pPr marL="0" indent="0" algn="ctr">
              <a:buNone/>
            </a:pPr>
            <a:endParaRPr lang="en-GB" sz="1400" b="1" dirty="0">
              <a:latin typeface="Comic Sans MS" pitchFamily="66" charset="0"/>
            </a:endParaRPr>
          </a:p>
          <a:p>
            <a:pPr marL="0" indent="0" algn="ctr">
              <a:buNone/>
            </a:pPr>
            <a:r>
              <a:rPr lang="en-GB" sz="1400" dirty="0">
                <a:latin typeface="Comic Sans MS" pitchFamily="66" charset="0"/>
              </a:rPr>
              <a:t>In these questions the diagrams show the speeds of two particles A and B just before and just after a collision. The particles are moving on a smooth horizontal plane. </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Find the coefficient of restitution in each case.</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(You should always set up diagrams like these, especially if you aren’t given them before hand)</a:t>
            </a:r>
          </a:p>
        </p:txBody>
      </p:sp>
      <p:cxnSp>
        <p:nvCxnSpPr>
          <p:cNvPr id="10" name="Straight Connector 9"/>
          <p:cNvCxnSpPr/>
          <p:nvPr/>
        </p:nvCxnSpPr>
        <p:spPr>
          <a:xfrm>
            <a:off x="4800600" y="16002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4800600" y="19050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4800600" y="1600200"/>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43" name="TextBox 42"/>
          <p:cNvSpPr txBox="1"/>
          <p:nvPr/>
        </p:nvSpPr>
        <p:spPr>
          <a:xfrm>
            <a:off x="6324600" y="1600200"/>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46" name="Straight Connector 45"/>
          <p:cNvCxnSpPr/>
          <p:nvPr/>
        </p:nvCxnSpPr>
        <p:spPr>
          <a:xfrm>
            <a:off x="6324600" y="16002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7848600" y="1600200"/>
            <a:ext cx="0" cy="1219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6324600" y="1600200"/>
            <a:ext cx="0" cy="1219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4800600" y="1600200"/>
            <a:ext cx="0" cy="1219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Oval 56"/>
          <p:cNvSpPr/>
          <p:nvPr/>
        </p:nvSpPr>
        <p:spPr>
          <a:xfrm>
            <a:off x="5029200" y="23622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Oval 57"/>
          <p:cNvSpPr/>
          <p:nvPr/>
        </p:nvSpPr>
        <p:spPr>
          <a:xfrm>
            <a:off x="5791200" y="23622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Oval 58"/>
          <p:cNvSpPr/>
          <p:nvPr/>
        </p:nvSpPr>
        <p:spPr>
          <a:xfrm>
            <a:off x="6553200" y="23622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Oval 59"/>
          <p:cNvSpPr/>
          <p:nvPr/>
        </p:nvSpPr>
        <p:spPr>
          <a:xfrm>
            <a:off x="7315200" y="23622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1" name="Straight Arrow Connector 60"/>
          <p:cNvCxnSpPr/>
          <p:nvPr/>
        </p:nvCxnSpPr>
        <p:spPr>
          <a:xfrm>
            <a:off x="4953000" y="22860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5029200" y="1981200"/>
            <a:ext cx="293670" cy="307777"/>
          </a:xfrm>
          <a:prstGeom prst="rect">
            <a:avLst/>
          </a:prstGeom>
          <a:noFill/>
        </p:spPr>
        <p:txBody>
          <a:bodyPr wrap="none" rtlCol="0">
            <a:spAutoFit/>
          </a:bodyPr>
          <a:lstStyle/>
          <a:p>
            <a:pPr algn="ctr"/>
            <a:r>
              <a:rPr lang="en-GB" sz="1400" dirty="0">
                <a:latin typeface="Comic Sans MS" pitchFamily="66" charset="0"/>
              </a:rPr>
              <a:t>6</a:t>
            </a:r>
          </a:p>
        </p:txBody>
      </p:sp>
      <p:cxnSp>
        <p:nvCxnSpPr>
          <p:cNvPr id="65" name="Straight Arrow Connector 64"/>
          <p:cNvCxnSpPr/>
          <p:nvPr/>
        </p:nvCxnSpPr>
        <p:spPr>
          <a:xfrm>
            <a:off x="7239000" y="22860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a:off x="7315200" y="1981200"/>
            <a:ext cx="293670" cy="307777"/>
          </a:xfrm>
          <a:prstGeom prst="rect">
            <a:avLst/>
          </a:prstGeom>
          <a:noFill/>
        </p:spPr>
        <p:txBody>
          <a:bodyPr wrap="none" rtlCol="0">
            <a:spAutoFit/>
          </a:bodyPr>
          <a:lstStyle/>
          <a:p>
            <a:pPr algn="ctr"/>
            <a:r>
              <a:rPr lang="en-GB" sz="1400" dirty="0">
                <a:latin typeface="Comic Sans MS" pitchFamily="66" charset="0"/>
              </a:rPr>
              <a:t>5</a:t>
            </a:r>
          </a:p>
        </p:txBody>
      </p:sp>
      <p:cxnSp>
        <p:nvCxnSpPr>
          <p:cNvPr id="67" name="Straight Connector 66"/>
          <p:cNvCxnSpPr/>
          <p:nvPr/>
        </p:nvCxnSpPr>
        <p:spPr>
          <a:xfrm>
            <a:off x="4800600" y="28194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3" name="TextBox 72"/>
              <p:cNvSpPr txBox="1"/>
              <p:nvPr/>
            </p:nvSpPr>
            <p:spPr>
              <a:xfrm>
                <a:off x="3962400" y="3429000"/>
                <a:ext cx="3198376" cy="53963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𝑠𝑝𝑒𝑒𝑑</m:t>
                          </m:r>
                          <m:r>
                            <a:rPr lang="en-GB" sz="1400" b="0" i="1" smtClean="0">
                              <a:latin typeface="Cambria Math"/>
                            </a:rPr>
                            <m:t> </m:t>
                          </m:r>
                          <m:r>
                            <a:rPr lang="en-GB" sz="1400" b="0" i="1" smtClean="0">
                              <a:latin typeface="Cambria Math"/>
                            </a:rPr>
                            <m:t>𝑜𝑓</m:t>
                          </m:r>
                          <m:r>
                            <a:rPr lang="en-GB" sz="1400" b="0" i="1" smtClean="0">
                              <a:latin typeface="Cambria Math"/>
                            </a:rPr>
                            <m:t> </m:t>
                          </m:r>
                          <m:r>
                            <a:rPr lang="en-GB" sz="1400" b="0" i="1" smtClean="0">
                              <a:latin typeface="Cambria Math"/>
                            </a:rPr>
                            <m:t>𝑠𝑒𝑝𝑎𝑟𝑎𝑡𝑖𝑜𝑛</m:t>
                          </m:r>
                          <m:r>
                            <a:rPr lang="en-GB" sz="1400" b="0" i="1" smtClean="0">
                              <a:latin typeface="Cambria Math"/>
                            </a:rPr>
                            <m:t> </m:t>
                          </m:r>
                          <m:r>
                            <a:rPr lang="en-GB" sz="1400" b="0" i="1" smtClean="0">
                              <a:latin typeface="Cambria Math"/>
                            </a:rPr>
                            <m:t>𝑜𝑓</m:t>
                          </m:r>
                          <m:r>
                            <a:rPr lang="en-GB" sz="1400" b="0" i="1" smtClean="0">
                              <a:latin typeface="Cambria Math"/>
                            </a:rPr>
                            <m:t> </m:t>
                          </m:r>
                          <m:r>
                            <a:rPr lang="en-GB" sz="1400" b="0" i="1" smtClean="0">
                              <a:latin typeface="Cambria Math"/>
                            </a:rPr>
                            <m:t>𝑝𝑎𝑟𝑡𝑖𝑐𝑙𝑒𝑠</m:t>
                          </m:r>
                        </m:num>
                        <m:den>
                          <m:r>
                            <a:rPr lang="en-GB" sz="1400" b="0" i="1" smtClean="0">
                              <a:latin typeface="Cambria Math"/>
                            </a:rPr>
                            <m:t>𝑠𝑝𝑒𝑒𝑑</m:t>
                          </m:r>
                          <m:r>
                            <a:rPr lang="en-GB" sz="1400" b="0" i="1" smtClean="0">
                              <a:latin typeface="Cambria Math"/>
                            </a:rPr>
                            <m:t> </m:t>
                          </m:r>
                          <m:r>
                            <a:rPr lang="en-GB" sz="1400" b="0" i="1" smtClean="0">
                              <a:latin typeface="Cambria Math"/>
                            </a:rPr>
                            <m:t>𝑜𝑓</m:t>
                          </m:r>
                          <m:r>
                            <a:rPr lang="en-GB" sz="1400" b="0" i="1" smtClean="0">
                              <a:latin typeface="Cambria Math"/>
                            </a:rPr>
                            <m:t> </m:t>
                          </m:r>
                          <m:r>
                            <a:rPr lang="en-GB" sz="1400" b="0" i="1" smtClean="0">
                              <a:latin typeface="Cambria Math"/>
                            </a:rPr>
                            <m:t>𝑎𝑝𝑝𝑟𝑜𝑎𝑐h</m:t>
                          </m:r>
                          <m:r>
                            <a:rPr lang="en-GB" sz="1400" b="0" i="1" smtClean="0">
                              <a:latin typeface="Cambria Math"/>
                            </a:rPr>
                            <m:t> </m:t>
                          </m:r>
                          <m:r>
                            <a:rPr lang="en-GB" sz="1400" b="0" i="1" smtClean="0">
                              <a:latin typeface="Cambria Math"/>
                            </a:rPr>
                            <m:t>𝑜𝑓</m:t>
                          </m:r>
                          <m:r>
                            <a:rPr lang="en-GB" sz="1400" b="0" i="1" smtClean="0">
                              <a:latin typeface="Cambria Math"/>
                            </a:rPr>
                            <m:t> </m:t>
                          </m:r>
                          <m:r>
                            <a:rPr lang="en-GB" sz="1400" b="0" i="1" smtClean="0">
                              <a:latin typeface="Cambria Math"/>
                            </a:rPr>
                            <m:t>𝑝𝑎𝑟𝑡𝑖𝑐𝑙𝑒𝑠</m:t>
                          </m:r>
                        </m:den>
                      </m:f>
                    </m:oMath>
                  </m:oMathPara>
                </a14:m>
                <a:endParaRPr lang="en-GB" sz="1400" dirty="0"/>
              </a:p>
            </p:txBody>
          </p:sp>
        </mc:Choice>
        <mc:Fallback xmlns="">
          <p:sp>
            <p:nvSpPr>
              <p:cNvPr id="73" name="TextBox 72"/>
              <p:cNvSpPr txBox="1">
                <a:spLocks noRot="1" noChangeAspect="1" noMove="1" noResize="1" noEditPoints="1" noAdjustHandles="1" noChangeArrowheads="1" noChangeShapeType="1" noTextEdit="1"/>
              </p:cNvSpPr>
              <p:nvPr/>
            </p:nvSpPr>
            <p:spPr>
              <a:xfrm>
                <a:off x="3962400" y="3429000"/>
                <a:ext cx="3198376" cy="539635"/>
              </a:xfrm>
              <a:prstGeom prst="rect">
                <a:avLst/>
              </a:prstGeom>
              <a:blipFill rotWithShape="1">
                <a:blip r:embed="rId8"/>
                <a:stretch>
                  <a:fillRect b="-4545"/>
                </a:stretch>
              </a:blipFill>
            </p:spPr>
            <p:txBody>
              <a:bodyPr/>
              <a:lstStyle/>
              <a:p>
                <a:r>
                  <a:rPr lang="en-GB">
                    <a:noFill/>
                  </a:rPr>
                  <a:t> </a:t>
                </a:r>
              </a:p>
            </p:txBody>
          </p:sp>
        </mc:Fallback>
      </mc:AlternateContent>
      <p:sp>
        <p:nvSpPr>
          <p:cNvPr id="76" name="TextBox 75"/>
          <p:cNvSpPr txBox="1"/>
          <p:nvPr/>
        </p:nvSpPr>
        <p:spPr>
          <a:xfrm>
            <a:off x="4953000" y="2362200"/>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77" name="TextBox 76"/>
          <p:cNvSpPr txBox="1"/>
          <p:nvPr/>
        </p:nvSpPr>
        <p:spPr>
          <a:xfrm>
            <a:off x="6477000" y="2362200"/>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78" name="TextBox 77"/>
          <p:cNvSpPr txBox="1"/>
          <p:nvPr/>
        </p:nvSpPr>
        <p:spPr>
          <a:xfrm>
            <a:off x="5715000" y="2362200"/>
            <a:ext cx="457200" cy="307777"/>
          </a:xfrm>
          <a:prstGeom prst="rect">
            <a:avLst/>
          </a:prstGeom>
          <a:noFill/>
        </p:spPr>
        <p:txBody>
          <a:bodyPr wrap="square" rtlCol="0">
            <a:spAutoFit/>
          </a:bodyPr>
          <a:lstStyle/>
          <a:p>
            <a:pPr algn="ctr"/>
            <a:r>
              <a:rPr lang="en-GB" sz="1400" dirty="0">
                <a:latin typeface="Comic Sans MS" pitchFamily="66" charset="0"/>
              </a:rPr>
              <a:t>B</a:t>
            </a:r>
          </a:p>
        </p:txBody>
      </p:sp>
      <p:sp>
        <p:nvSpPr>
          <p:cNvPr id="79" name="TextBox 78"/>
          <p:cNvSpPr txBox="1"/>
          <p:nvPr/>
        </p:nvSpPr>
        <p:spPr>
          <a:xfrm>
            <a:off x="7239000" y="2362200"/>
            <a:ext cx="457200" cy="307777"/>
          </a:xfrm>
          <a:prstGeom prst="rect">
            <a:avLst/>
          </a:prstGeom>
          <a:noFill/>
        </p:spPr>
        <p:txBody>
          <a:bodyPr wrap="square" rtlCol="0">
            <a:spAutoFit/>
          </a:bodyPr>
          <a:lstStyle/>
          <a:p>
            <a:pPr algn="ctr"/>
            <a:r>
              <a:rPr lang="en-GB" sz="1400" dirty="0">
                <a:latin typeface="Comic Sans MS" pitchFamily="66" charset="0"/>
              </a:rPr>
              <a:t>B</a:t>
            </a:r>
          </a:p>
        </p:txBody>
      </p:sp>
      <mc:AlternateContent xmlns:mc="http://schemas.openxmlformats.org/markup-compatibility/2006" xmlns:a14="http://schemas.microsoft.com/office/drawing/2010/main">
        <mc:Choice Requires="a14">
          <p:sp>
            <p:nvSpPr>
              <p:cNvPr id="41" name="TextBox 40"/>
              <p:cNvSpPr txBox="1"/>
              <p:nvPr/>
            </p:nvSpPr>
            <p:spPr>
              <a:xfrm>
                <a:off x="3962400" y="4114800"/>
                <a:ext cx="652293" cy="49705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1</m:t>
                          </m:r>
                        </m:num>
                        <m:den>
                          <m:r>
                            <a:rPr lang="en-GB" sz="1400" b="0" i="1" smtClean="0">
                              <a:latin typeface="Cambria Math"/>
                            </a:rPr>
                            <m:t>3</m:t>
                          </m:r>
                        </m:den>
                      </m:f>
                    </m:oMath>
                  </m:oMathPara>
                </a14:m>
                <a:endParaRPr lang="en-GB" sz="1400" dirty="0"/>
              </a:p>
            </p:txBody>
          </p:sp>
        </mc:Choice>
        <mc:Fallback xmlns="">
          <p:sp>
            <p:nvSpPr>
              <p:cNvPr id="41" name="TextBox 40"/>
              <p:cNvSpPr txBox="1">
                <a:spLocks noRot="1" noChangeAspect="1" noMove="1" noResize="1" noEditPoints="1" noAdjustHandles="1" noChangeArrowheads="1" noChangeShapeType="1" noTextEdit="1"/>
              </p:cNvSpPr>
              <p:nvPr/>
            </p:nvSpPr>
            <p:spPr>
              <a:xfrm>
                <a:off x="3962400" y="4114800"/>
                <a:ext cx="652293" cy="497059"/>
              </a:xfrm>
              <a:prstGeom prst="rect">
                <a:avLst/>
              </a:prstGeom>
              <a:blipFill rotWithShape="1">
                <a:blip r:embed="rId9"/>
                <a:stretch>
                  <a:fillRect/>
                </a:stretch>
              </a:blipFill>
            </p:spPr>
            <p:txBody>
              <a:bodyPr/>
              <a:lstStyle/>
              <a:p>
                <a:r>
                  <a:rPr lang="en-GB">
                    <a:noFill/>
                  </a:rPr>
                  <a:t> </a:t>
                </a:r>
              </a:p>
            </p:txBody>
          </p:sp>
        </mc:Fallback>
      </mc:AlternateContent>
      <p:sp>
        <p:nvSpPr>
          <p:cNvPr id="45" name="Arc 44"/>
          <p:cNvSpPr/>
          <p:nvPr/>
        </p:nvSpPr>
        <p:spPr>
          <a:xfrm>
            <a:off x="6934200" y="3733800"/>
            <a:ext cx="457200" cy="6858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8" name="TextBox 47"/>
          <p:cNvSpPr txBox="1"/>
          <p:nvPr/>
        </p:nvSpPr>
        <p:spPr>
          <a:xfrm>
            <a:off x="7315200" y="3886200"/>
            <a:ext cx="1332186" cy="307777"/>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dirty="0">
              <a:solidFill>
                <a:srgbClr val="FF0000"/>
              </a:solidFill>
              <a:latin typeface="Comic Sans MS" pitchFamily="66" charset="0"/>
            </a:endParaRPr>
          </a:p>
        </p:txBody>
      </p:sp>
      <p:cxnSp>
        <p:nvCxnSpPr>
          <p:cNvPr id="51" name="Straight Arrow Connector 50"/>
          <p:cNvCxnSpPr/>
          <p:nvPr/>
        </p:nvCxnSpPr>
        <p:spPr>
          <a:xfrm>
            <a:off x="5715000" y="22860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5791200" y="1981200"/>
            <a:ext cx="293670" cy="307777"/>
          </a:xfrm>
          <a:prstGeom prst="rect">
            <a:avLst/>
          </a:prstGeom>
          <a:noFill/>
        </p:spPr>
        <p:txBody>
          <a:bodyPr wrap="none" rtlCol="0">
            <a:spAutoFit/>
          </a:bodyPr>
          <a:lstStyle/>
          <a:p>
            <a:pPr algn="ctr"/>
            <a:r>
              <a:rPr lang="en-GB" sz="1400" dirty="0">
                <a:latin typeface="Comic Sans MS" pitchFamily="66" charset="0"/>
              </a:rPr>
              <a:t>3</a:t>
            </a:r>
          </a:p>
        </p:txBody>
      </p:sp>
      <p:cxnSp>
        <p:nvCxnSpPr>
          <p:cNvPr id="55" name="Straight Arrow Connector 54"/>
          <p:cNvCxnSpPr/>
          <p:nvPr/>
        </p:nvCxnSpPr>
        <p:spPr>
          <a:xfrm>
            <a:off x="6477000" y="22860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6" name="TextBox 55"/>
          <p:cNvSpPr txBox="1"/>
          <p:nvPr/>
        </p:nvSpPr>
        <p:spPr>
          <a:xfrm>
            <a:off x="6553200" y="1981200"/>
            <a:ext cx="293670" cy="307777"/>
          </a:xfrm>
          <a:prstGeom prst="rect">
            <a:avLst/>
          </a:prstGeom>
          <a:noFill/>
        </p:spPr>
        <p:txBody>
          <a:bodyPr wrap="none" rtlCol="0">
            <a:spAutoFit/>
          </a:bodyPr>
          <a:lstStyle/>
          <a:p>
            <a:pPr algn="ctr"/>
            <a:r>
              <a:rPr lang="en-GB" sz="1400" dirty="0">
                <a:latin typeface="Comic Sans MS" pitchFamily="66" charset="0"/>
              </a:rPr>
              <a:t>4</a:t>
            </a:r>
          </a:p>
        </p:txBody>
      </p:sp>
      <p:sp>
        <p:nvSpPr>
          <p:cNvPr id="9" name="TextBox 8"/>
          <p:cNvSpPr txBox="1"/>
          <p:nvPr/>
        </p:nvSpPr>
        <p:spPr>
          <a:xfrm>
            <a:off x="5062921" y="2819400"/>
            <a:ext cx="978153" cy="523220"/>
          </a:xfrm>
          <a:prstGeom prst="rect">
            <a:avLst/>
          </a:prstGeom>
          <a:noFill/>
        </p:spPr>
        <p:txBody>
          <a:bodyPr wrap="none" rtlCol="0">
            <a:spAutoFit/>
          </a:bodyPr>
          <a:lstStyle/>
          <a:p>
            <a:pPr algn="ctr"/>
            <a:r>
              <a:rPr lang="en-GB" sz="1400" dirty="0">
                <a:solidFill>
                  <a:srgbClr val="FF0000"/>
                </a:solidFill>
                <a:latin typeface="Comic Sans MS" pitchFamily="66" charset="0"/>
              </a:rPr>
              <a:t>Approach</a:t>
            </a:r>
          </a:p>
          <a:p>
            <a:pPr algn="ctr"/>
            <a:r>
              <a:rPr lang="en-GB" sz="1400" dirty="0">
                <a:solidFill>
                  <a:srgbClr val="FF0000"/>
                </a:solidFill>
                <a:latin typeface="Comic Sans MS" pitchFamily="66" charset="0"/>
              </a:rPr>
              <a:t>6 – 3 = 3</a:t>
            </a:r>
          </a:p>
        </p:txBody>
      </p:sp>
      <p:sp>
        <p:nvSpPr>
          <p:cNvPr id="68" name="TextBox 67"/>
          <p:cNvSpPr txBox="1"/>
          <p:nvPr/>
        </p:nvSpPr>
        <p:spPr>
          <a:xfrm>
            <a:off x="6493890" y="2819400"/>
            <a:ext cx="1096775" cy="523220"/>
          </a:xfrm>
          <a:prstGeom prst="rect">
            <a:avLst/>
          </a:prstGeom>
          <a:noFill/>
        </p:spPr>
        <p:txBody>
          <a:bodyPr wrap="none" rtlCol="0">
            <a:spAutoFit/>
          </a:bodyPr>
          <a:lstStyle/>
          <a:p>
            <a:pPr algn="ctr"/>
            <a:r>
              <a:rPr lang="en-GB" sz="1400" dirty="0">
                <a:solidFill>
                  <a:srgbClr val="FF0000"/>
                </a:solidFill>
                <a:latin typeface="Comic Sans MS" pitchFamily="66" charset="0"/>
              </a:rPr>
              <a:t>Separation</a:t>
            </a:r>
          </a:p>
          <a:p>
            <a:pPr algn="ctr"/>
            <a:r>
              <a:rPr lang="en-GB" sz="1400" dirty="0">
                <a:solidFill>
                  <a:srgbClr val="FF0000"/>
                </a:solidFill>
                <a:latin typeface="Comic Sans MS" pitchFamily="66" charset="0"/>
              </a:rPr>
              <a:t>5 – 4 = 1</a:t>
            </a:r>
          </a:p>
        </p:txBody>
      </p:sp>
      <mc:AlternateContent xmlns:mc="http://schemas.openxmlformats.org/markup-compatibility/2006" xmlns:a14="http://schemas.microsoft.com/office/drawing/2010/main">
        <mc:Choice Requires="a14">
          <p:sp>
            <p:nvSpPr>
              <p:cNvPr id="49" name="TextBox 48"/>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49" name="TextBox 48"/>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0" name="TextBox 49"/>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50" name="TextBox 49"/>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3" name="TextBox 62"/>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63" name="TextBox 62"/>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4" name="TextBox 63"/>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64" name="TextBox 63"/>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13"/>
                <a:stretch>
                  <a:fillRect b="-3846"/>
                </a:stretch>
              </a:blipFill>
            </p:spPr>
            <p:txBody>
              <a:bodyPr/>
              <a:lstStyle/>
              <a:p>
                <a:r>
                  <a:rPr lang="en-GB">
                    <a:noFill/>
                  </a:rPr>
                  <a:t> </a:t>
                </a:r>
              </a:p>
            </p:txBody>
          </p:sp>
        </mc:Fallback>
      </mc:AlternateContent>
      <p:sp>
        <p:nvSpPr>
          <p:cNvPr id="69" name="TextBox 68"/>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14"/>
              </a:rPr>
              <a:t>Applet for collision demonstrations</a:t>
            </a:r>
            <a:endParaRPr lang="en-GB" sz="1400" dirty="0">
              <a:latin typeface="Comic Sans MS" pitchFamily="66" charset="0"/>
            </a:endParaRPr>
          </a:p>
        </p:txBody>
      </p:sp>
      <p:sp>
        <p:nvSpPr>
          <p:cNvPr id="70"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71" name="テキスト ボックス 3">
            <a:extLst>
              <a:ext uri="{FF2B5EF4-FFF2-40B4-BE49-F238E27FC236}">
                <a16:creationId xmlns:a16="http://schemas.microsoft.com/office/drawing/2014/main" id="{6B541AC0-0713-47D7-9D98-F34D1BB5D915}"/>
              </a:ext>
            </a:extLst>
          </p:cNvPr>
          <p:cNvSpPr txBox="1"/>
          <p:nvPr/>
        </p:nvSpPr>
        <p:spPr>
          <a:xfrm>
            <a:off x="8649954" y="6488668"/>
            <a:ext cx="494046" cy="369332"/>
          </a:xfrm>
          <a:prstGeom prst="rect">
            <a:avLst/>
          </a:prstGeom>
          <a:noFill/>
        </p:spPr>
        <p:txBody>
          <a:bodyPr wrap="none" rtlCol="0">
            <a:spAutoFit/>
          </a:bodyPr>
          <a:lstStyle/>
          <a:p>
            <a:r>
              <a:rPr lang="en-US" dirty="0">
                <a:latin typeface="Comic Sans MS" panose="030F0702030302020204" pitchFamily="66" charset="0"/>
              </a:rPr>
              <a:t>4A</a:t>
            </a:r>
            <a:endParaRPr lang="en-GB"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307622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3"/>
                                        </p:tgtEl>
                                        <p:attrNameLst>
                                          <p:attrName>style.visibility</p:attrName>
                                        </p:attrNameLst>
                                      </p:cBhvr>
                                      <p:to>
                                        <p:strVal val="visible"/>
                                      </p:to>
                                    </p:set>
                                    <p:animEffect transition="in" filter="blinds(horizontal)">
                                      <p:cBhvr>
                                        <p:cTn id="7" dur="500"/>
                                        <p:tgtEl>
                                          <p:spTgt spid="7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blinds(horizontal)">
                                      <p:cBhvr>
                                        <p:cTn id="12" dur="500"/>
                                        <p:tgtEl>
                                          <p:spTgt spid="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9">
                                            <p:txEl>
                                              <p:pRg st="1" end="1"/>
                                            </p:txEl>
                                          </p:spTgt>
                                        </p:tgtEl>
                                        <p:attrNameLst>
                                          <p:attrName>style.visibility</p:attrName>
                                        </p:attrNameLst>
                                      </p:cBhvr>
                                      <p:to>
                                        <p:strVal val="visible"/>
                                      </p:to>
                                    </p:set>
                                    <p:animEffect transition="in" filter="blinds(horizontal)">
                                      <p:cBhvr>
                                        <p:cTn id="17" dur="500"/>
                                        <p:tgtEl>
                                          <p:spTgt spid="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68">
                                            <p:txEl>
                                              <p:pRg st="0" end="0"/>
                                            </p:txEl>
                                          </p:spTgt>
                                        </p:tgtEl>
                                        <p:attrNameLst>
                                          <p:attrName>style.visibility</p:attrName>
                                        </p:attrNameLst>
                                      </p:cBhvr>
                                      <p:to>
                                        <p:strVal val="visible"/>
                                      </p:to>
                                    </p:set>
                                    <p:animEffect transition="in" filter="blinds(horizontal)">
                                      <p:cBhvr>
                                        <p:cTn id="22" dur="500"/>
                                        <p:tgtEl>
                                          <p:spTgt spid="68">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68">
                                            <p:txEl>
                                              <p:pRg st="1" end="1"/>
                                            </p:txEl>
                                          </p:spTgt>
                                        </p:tgtEl>
                                        <p:attrNameLst>
                                          <p:attrName>style.visibility</p:attrName>
                                        </p:attrNameLst>
                                      </p:cBhvr>
                                      <p:to>
                                        <p:strVal val="visible"/>
                                      </p:to>
                                    </p:set>
                                    <p:animEffect transition="in" filter="blinds(horizontal)">
                                      <p:cBhvr>
                                        <p:cTn id="27" dur="500"/>
                                        <p:tgtEl>
                                          <p:spTgt spid="68">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5"/>
                                        </p:tgtEl>
                                        <p:attrNameLst>
                                          <p:attrName>style.visibility</p:attrName>
                                        </p:attrNameLst>
                                      </p:cBhvr>
                                      <p:to>
                                        <p:strVal val="visible"/>
                                      </p:to>
                                    </p:set>
                                    <p:animEffect transition="in" filter="blinds(horizontal)">
                                      <p:cBhvr>
                                        <p:cTn id="32" dur="500"/>
                                        <p:tgtEl>
                                          <p:spTgt spid="45"/>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48"/>
                                        </p:tgtEl>
                                        <p:attrNameLst>
                                          <p:attrName>style.visibility</p:attrName>
                                        </p:attrNameLst>
                                      </p:cBhvr>
                                      <p:to>
                                        <p:strVal val="visible"/>
                                      </p:to>
                                    </p:set>
                                    <p:animEffect transition="in" filter="blinds(horizontal)">
                                      <p:cBhvr>
                                        <p:cTn id="37" dur="500"/>
                                        <p:tgtEl>
                                          <p:spTgt spid="48"/>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41"/>
                                        </p:tgtEl>
                                        <p:attrNameLst>
                                          <p:attrName>style.visibility</p:attrName>
                                        </p:attrNameLst>
                                      </p:cBhvr>
                                      <p:to>
                                        <p:strVal val="visible"/>
                                      </p:to>
                                    </p:set>
                                    <p:animEffect transition="in" filter="blinds(horizontal)">
                                      <p:cBhvr>
                                        <p:cTn id="42"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 grpId="0"/>
      <p:bldP spid="41" grpId="0"/>
      <p:bldP spid="45" grpId="0" animBg="1"/>
      <p:bldP spid="4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3581400" cy="4525963"/>
          </a:xfrm>
        </p:spPr>
        <p:txBody>
          <a:bodyPr>
            <a:normAutofit/>
          </a:bodyPr>
          <a:lstStyle/>
          <a:p>
            <a:pPr marL="0" indent="0" algn="ctr">
              <a:buNone/>
            </a:pPr>
            <a:r>
              <a:rPr lang="en-GB" sz="1400" b="1" dirty="0">
                <a:latin typeface="Comic Sans MS" pitchFamily="66" charset="0"/>
              </a:rPr>
              <a:t>You can solve problems involving the direct impact of two particles by using conservation of linear momentum and Newton’s Law of Restitution</a:t>
            </a:r>
            <a:endParaRPr lang="en-GB" sz="1400" dirty="0">
              <a:latin typeface="Comic Sans MS" pitchFamily="66" charset="0"/>
            </a:endParaRPr>
          </a:p>
          <a:p>
            <a:pPr marL="0" indent="0" algn="ctr">
              <a:buNone/>
            </a:pPr>
            <a:endParaRPr lang="en-GB" sz="1400" b="1" dirty="0">
              <a:latin typeface="Comic Sans MS" pitchFamily="66" charset="0"/>
            </a:endParaRPr>
          </a:p>
          <a:p>
            <a:pPr marL="0" indent="0" algn="ctr">
              <a:buNone/>
            </a:pPr>
            <a:r>
              <a:rPr lang="en-GB" sz="1400" dirty="0">
                <a:latin typeface="Comic Sans MS" pitchFamily="66" charset="0"/>
              </a:rPr>
              <a:t>In these questions the diagrams show the speeds of two particles A and B just before and just after a collision. The particles are moving on a smooth horizontal plane. </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Find the coefficient of restitution in each case.</a:t>
            </a:r>
          </a:p>
          <a:p>
            <a:pPr marL="0" indent="0" algn="ctr">
              <a:buNone/>
            </a:pPr>
            <a:endParaRPr lang="en-GB" sz="1400" dirty="0">
              <a:latin typeface="Comic Sans MS" pitchFamily="66" charset="0"/>
            </a:endParaRPr>
          </a:p>
          <a:p>
            <a:pPr marL="0" indent="0" algn="ctr">
              <a:buNone/>
            </a:pPr>
            <a:r>
              <a:rPr lang="en-GB" sz="1400" dirty="0">
                <a:latin typeface="Comic Sans MS" pitchFamily="66" charset="0"/>
              </a:rPr>
              <a:t>(You should always set up diagrams like these, especially if you aren’t given them before hand)</a:t>
            </a:r>
          </a:p>
        </p:txBody>
      </p:sp>
      <p:cxnSp>
        <p:nvCxnSpPr>
          <p:cNvPr id="10" name="Straight Connector 9"/>
          <p:cNvCxnSpPr/>
          <p:nvPr/>
        </p:nvCxnSpPr>
        <p:spPr>
          <a:xfrm>
            <a:off x="4800600" y="16002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4800600" y="19050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4800600" y="1600200"/>
            <a:ext cx="1524000" cy="307777"/>
          </a:xfrm>
          <a:prstGeom prst="rect">
            <a:avLst/>
          </a:prstGeom>
          <a:noFill/>
        </p:spPr>
        <p:txBody>
          <a:bodyPr wrap="square" rtlCol="0">
            <a:spAutoFit/>
          </a:bodyPr>
          <a:lstStyle/>
          <a:p>
            <a:pPr algn="ctr"/>
            <a:r>
              <a:rPr lang="en-GB" sz="1400" b="1" dirty="0">
                <a:latin typeface="Comic Sans MS" pitchFamily="66" charset="0"/>
              </a:rPr>
              <a:t>Before impact</a:t>
            </a:r>
          </a:p>
        </p:txBody>
      </p:sp>
      <p:sp>
        <p:nvSpPr>
          <p:cNvPr id="43" name="TextBox 42"/>
          <p:cNvSpPr txBox="1"/>
          <p:nvPr/>
        </p:nvSpPr>
        <p:spPr>
          <a:xfrm>
            <a:off x="6324600" y="1600200"/>
            <a:ext cx="1524000" cy="307777"/>
          </a:xfrm>
          <a:prstGeom prst="rect">
            <a:avLst/>
          </a:prstGeom>
          <a:noFill/>
        </p:spPr>
        <p:txBody>
          <a:bodyPr wrap="square" rtlCol="0">
            <a:spAutoFit/>
          </a:bodyPr>
          <a:lstStyle/>
          <a:p>
            <a:pPr algn="ctr"/>
            <a:r>
              <a:rPr lang="en-GB" sz="1400" b="1" dirty="0">
                <a:latin typeface="Comic Sans MS" pitchFamily="66" charset="0"/>
              </a:rPr>
              <a:t>After impact</a:t>
            </a:r>
          </a:p>
        </p:txBody>
      </p:sp>
      <p:cxnSp>
        <p:nvCxnSpPr>
          <p:cNvPr id="46" name="Straight Connector 45"/>
          <p:cNvCxnSpPr/>
          <p:nvPr/>
        </p:nvCxnSpPr>
        <p:spPr>
          <a:xfrm>
            <a:off x="6324600" y="16002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7848600" y="1600200"/>
            <a:ext cx="0" cy="1219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6324600" y="1600200"/>
            <a:ext cx="0" cy="1219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4800600" y="1600200"/>
            <a:ext cx="0" cy="1219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Oval 56"/>
          <p:cNvSpPr/>
          <p:nvPr/>
        </p:nvSpPr>
        <p:spPr>
          <a:xfrm>
            <a:off x="5029200" y="23622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Oval 57"/>
          <p:cNvSpPr/>
          <p:nvPr/>
        </p:nvSpPr>
        <p:spPr>
          <a:xfrm>
            <a:off x="5791200" y="23622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Oval 58"/>
          <p:cNvSpPr/>
          <p:nvPr/>
        </p:nvSpPr>
        <p:spPr>
          <a:xfrm>
            <a:off x="6553200" y="23622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Oval 59"/>
          <p:cNvSpPr/>
          <p:nvPr/>
        </p:nvSpPr>
        <p:spPr>
          <a:xfrm>
            <a:off x="7315200" y="23622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1" name="Straight Arrow Connector 60"/>
          <p:cNvCxnSpPr/>
          <p:nvPr/>
        </p:nvCxnSpPr>
        <p:spPr>
          <a:xfrm>
            <a:off x="4953000" y="22860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5003552" y="1981200"/>
            <a:ext cx="344966" cy="307777"/>
          </a:xfrm>
          <a:prstGeom prst="rect">
            <a:avLst/>
          </a:prstGeom>
          <a:noFill/>
        </p:spPr>
        <p:txBody>
          <a:bodyPr wrap="none" rtlCol="0">
            <a:spAutoFit/>
          </a:bodyPr>
          <a:lstStyle/>
          <a:p>
            <a:pPr algn="ctr"/>
            <a:r>
              <a:rPr lang="en-GB" sz="1400" dirty="0">
                <a:latin typeface="Comic Sans MS" pitchFamily="66" charset="0"/>
              </a:rPr>
              <a:t>11</a:t>
            </a:r>
          </a:p>
        </p:txBody>
      </p:sp>
      <p:cxnSp>
        <p:nvCxnSpPr>
          <p:cNvPr id="65" name="Straight Arrow Connector 64"/>
          <p:cNvCxnSpPr/>
          <p:nvPr/>
        </p:nvCxnSpPr>
        <p:spPr>
          <a:xfrm>
            <a:off x="7239000" y="22860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a:off x="7315200" y="1981200"/>
            <a:ext cx="293670" cy="307777"/>
          </a:xfrm>
          <a:prstGeom prst="rect">
            <a:avLst/>
          </a:prstGeom>
          <a:noFill/>
        </p:spPr>
        <p:txBody>
          <a:bodyPr wrap="none" rtlCol="0">
            <a:spAutoFit/>
          </a:bodyPr>
          <a:lstStyle/>
          <a:p>
            <a:pPr algn="ctr"/>
            <a:r>
              <a:rPr lang="en-GB" sz="1400" dirty="0">
                <a:latin typeface="Comic Sans MS" pitchFamily="66" charset="0"/>
              </a:rPr>
              <a:t>3</a:t>
            </a:r>
          </a:p>
        </p:txBody>
      </p:sp>
      <p:cxnSp>
        <p:nvCxnSpPr>
          <p:cNvPr id="67" name="Straight Connector 66"/>
          <p:cNvCxnSpPr/>
          <p:nvPr/>
        </p:nvCxnSpPr>
        <p:spPr>
          <a:xfrm>
            <a:off x="4800600" y="2819400"/>
            <a:ext cx="304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3" name="TextBox 72"/>
              <p:cNvSpPr txBox="1"/>
              <p:nvPr/>
            </p:nvSpPr>
            <p:spPr>
              <a:xfrm>
                <a:off x="3962400" y="3505200"/>
                <a:ext cx="3198376" cy="53963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𝑠𝑝𝑒𝑒𝑑</m:t>
                          </m:r>
                          <m:r>
                            <a:rPr lang="en-GB" sz="1400" b="0" i="1" smtClean="0">
                              <a:latin typeface="Cambria Math"/>
                            </a:rPr>
                            <m:t> </m:t>
                          </m:r>
                          <m:r>
                            <a:rPr lang="en-GB" sz="1400" b="0" i="1" smtClean="0">
                              <a:latin typeface="Cambria Math"/>
                            </a:rPr>
                            <m:t>𝑜𝑓</m:t>
                          </m:r>
                          <m:r>
                            <a:rPr lang="en-GB" sz="1400" b="0" i="1" smtClean="0">
                              <a:latin typeface="Cambria Math"/>
                            </a:rPr>
                            <m:t> </m:t>
                          </m:r>
                          <m:r>
                            <a:rPr lang="en-GB" sz="1400" b="0" i="1" smtClean="0">
                              <a:latin typeface="Cambria Math"/>
                            </a:rPr>
                            <m:t>𝑠𝑒𝑝𝑎𝑟𝑎𝑡𝑖𝑜𝑛</m:t>
                          </m:r>
                          <m:r>
                            <a:rPr lang="en-GB" sz="1400" b="0" i="1" smtClean="0">
                              <a:latin typeface="Cambria Math"/>
                            </a:rPr>
                            <m:t> </m:t>
                          </m:r>
                          <m:r>
                            <a:rPr lang="en-GB" sz="1400" b="0" i="1" smtClean="0">
                              <a:latin typeface="Cambria Math"/>
                            </a:rPr>
                            <m:t>𝑜𝑓</m:t>
                          </m:r>
                          <m:r>
                            <a:rPr lang="en-GB" sz="1400" b="0" i="1" smtClean="0">
                              <a:latin typeface="Cambria Math"/>
                            </a:rPr>
                            <m:t> </m:t>
                          </m:r>
                          <m:r>
                            <a:rPr lang="en-GB" sz="1400" b="0" i="1" smtClean="0">
                              <a:latin typeface="Cambria Math"/>
                            </a:rPr>
                            <m:t>𝑝𝑎𝑟𝑡𝑖𝑐𝑙𝑒𝑠</m:t>
                          </m:r>
                        </m:num>
                        <m:den>
                          <m:r>
                            <a:rPr lang="en-GB" sz="1400" b="0" i="1" smtClean="0">
                              <a:latin typeface="Cambria Math"/>
                            </a:rPr>
                            <m:t>𝑠𝑝𝑒𝑒𝑑</m:t>
                          </m:r>
                          <m:r>
                            <a:rPr lang="en-GB" sz="1400" b="0" i="1" smtClean="0">
                              <a:latin typeface="Cambria Math"/>
                            </a:rPr>
                            <m:t> </m:t>
                          </m:r>
                          <m:r>
                            <a:rPr lang="en-GB" sz="1400" b="0" i="1" smtClean="0">
                              <a:latin typeface="Cambria Math"/>
                            </a:rPr>
                            <m:t>𝑜𝑓</m:t>
                          </m:r>
                          <m:r>
                            <a:rPr lang="en-GB" sz="1400" b="0" i="1" smtClean="0">
                              <a:latin typeface="Cambria Math"/>
                            </a:rPr>
                            <m:t> </m:t>
                          </m:r>
                          <m:r>
                            <a:rPr lang="en-GB" sz="1400" b="0" i="1" smtClean="0">
                              <a:latin typeface="Cambria Math"/>
                            </a:rPr>
                            <m:t>𝑎𝑝𝑝𝑟𝑜𝑎𝑐h</m:t>
                          </m:r>
                          <m:r>
                            <a:rPr lang="en-GB" sz="1400" b="0" i="1" smtClean="0">
                              <a:latin typeface="Cambria Math"/>
                            </a:rPr>
                            <m:t> </m:t>
                          </m:r>
                          <m:r>
                            <a:rPr lang="en-GB" sz="1400" b="0" i="1" smtClean="0">
                              <a:latin typeface="Cambria Math"/>
                            </a:rPr>
                            <m:t>𝑜𝑓</m:t>
                          </m:r>
                          <m:r>
                            <a:rPr lang="en-GB" sz="1400" b="0" i="1" smtClean="0">
                              <a:latin typeface="Cambria Math"/>
                            </a:rPr>
                            <m:t> </m:t>
                          </m:r>
                          <m:r>
                            <a:rPr lang="en-GB" sz="1400" b="0" i="1" smtClean="0">
                              <a:latin typeface="Cambria Math"/>
                            </a:rPr>
                            <m:t>𝑝𝑎𝑟𝑡𝑖𝑐𝑙𝑒𝑠</m:t>
                          </m:r>
                        </m:den>
                      </m:f>
                    </m:oMath>
                  </m:oMathPara>
                </a14:m>
                <a:endParaRPr lang="en-GB" sz="1400" dirty="0"/>
              </a:p>
            </p:txBody>
          </p:sp>
        </mc:Choice>
        <mc:Fallback xmlns="">
          <p:sp>
            <p:nvSpPr>
              <p:cNvPr id="73" name="TextBox 72"/>
              <p:cNvSpPr txBox="1">
                <a:spLocks noRot="1" noChangeAspect="1" noMove="1" noResize="1" noEditPoints="1" noAdjustHandles="1" noChangeArrowheads="1" noChangeShapeType="1" noTextEdit="1"/>
              </p:cNvSpPr>
              <p:nvPr/>
            </p:nvSpPr>
            <p:spPr>
              <a:xfrm>
                <a:off x="3962400" y="3505200"/>
                <a:ext cx="3198376" cy="539635"/>
              </a:xfrm>
              <a:prstGeom prst="rect">
                <a:avLst/>
              </a:prstGeom>
              <a:blipFill rotWithShape="1">
                <a:blip r:embed="rId8"/>
                <a:stretch>
                  <a:fillRect b="-4494"/>
                </a:stretch>
              </a:blipFill>
            </p:spPr>
            <p:txBody>
              <a:bodyPr/>
              <a:lstStyle/>
              <a:p>
                <a:r>
                  <a:rPr lang="en-GB">
                    <a:noFill/>
                  </a:rPr>
                  <a:t> </a:t>
                </a:r>
              </a:p>
            </p:txBody>
          </p:sp>
        </mc:Fallback>
      </mc:AlternateContent>
      <p:sp>
        <p:nvSpPr>
          <p:cNvPr id="76" name="TextBox 75"/>
          <p:cNvSpPr txBox="1"/>
          <p:nvPr/>
        </p:nvSpPr>
        <p:spPr>
          <a:xfrm>
            <a:off x="4953000" y="2362200"/>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77" name="TextBox 76"/>
          <p:cNvSpPr txBox="1"/>
          <p:nvPr/>
        </p:nvSpPr>
        <p:spPr>
          <a:xfrm>
            <a:off x="6477000" y="2362200"/>
            <a:ext cx="457200" cy="307777"/>
          </a:xfrm>
          <a:prstGeom prst="rect">
            <a:avLst/>
          </a:prstGeom>
          <a:noFill/>
        </p:spPr>
        <p:txBody>
          <a:bodyPr wrap="square" rtlCol="0">
            <a:spAutoFit/>
          </a:bodyPr>
          <a:lstStyle/>
          <a:p>
            <a:pPr algn="ctr"/>
            <a:r>
              <a:rPr lang="en-GB" sz="1400" dirty="0">
                <a:latin typeface="Comic Sans MS" pitchFamily="66" charset="0"/>
              </a:rPr>
              <a:t>A</a:t>
            </a:r>
          </a:p>
        </p:txBody>
      </p:sp>
      <p:sp>
        <p:nvSpPr>
          <p:cNvPr id="78" name="TextBox 77"/>
          <p:cNvSpPr txBox="1"/>
          <p:nvPr/>
        </p:nvSpPr>
        <p:spPr>
          <a:xfrm>
            <a:off x="5715000" y="2362200"/>
            <a:ext cx="457200" cy="307777"/>
          </a:xfrm>
          <a:prstGeom prst="rect">
            <a:avLst/>
          </a:prstGeom>
          <a:noFill/>
        </p:spPr>
        <p:txBody>
          <a:bodyPr wrap="square" rtlCol="0">
            <a:spAutoFit/>
          </a:bodyPr>
          <a:lstStyle/>
          <a:p>
            <a:pPr algn="ctr"/>
            <a:r>
              <a:rPr lang="en-GB" sz="1400" dirty="0">
                <a:latin typeface="Comic Sans MS" pitchFamily="66" charset="0"/>
              </a:rPr>
              <a:t>B</a:t>
            </a:r>
          </a:p>
        </p:txBody>
      </p:sp>
      <p:sp>
        <p:nvSpPr>
          <p:cNvPr id="79" name="TextBox 78"/>
          <p:cNvSpPr txBox="1"/>
          <p:nvPr/>
        </p:nvSpPr>
        <p:spPr>
          <a:xfrm>
            <a:off x="7239000" y="2362200"/>
            <a:ext cx="457200" cy="307777"/>
          </a:xfrm>
          <a:prstGeom prst="rect">
            <a:avLst/>
          </a:prstGeom>
          <a:noFill/>
        </p:spPr>
        <p:txBody>
          <a:bodyPr wrap="square" rtlCol="0">
            <a:spAutoFit/>
          </a:bodyPr>
          <a:lstStyle/>
          <a:p>
            <a:pPr algn="ctr"/>
            <a:r>
              <a:rPr lang="en-GB" sz="1400" dirty="0">
                <a:latin typeface="Comic Sans MS" pitchFamily="66" charset="0"/>
              </a:rPr>
              <a:t>B</a:t>
            </a:r>
          </a:p>
        </p:txBody>
      </p:sp>
      <mc:AlternateContent xmlns:mc="http://schemas.openxmlformats.org/markup-compatibility/2006" xmlns:a14="http://schemas.microsoft.com/office/drawing/2010/main">
        <mc:Choice Requires="a14">
          <p:sp>
            <p:nvSpPr>
              <p:cNvPr id="41" name="TextBox 40"/>
              <p:cNvSpPr txBox="1"/>
              <p:nvPr/>
            </p:nvSpPr>
            <p:spPr>
              <a:xfrm>
                <a:off x="3962400" y="4191000"/>
                <a:ext cx="751681" cy="49705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9</m:t>
                          </m:r>
                        </m:num>
                        <m:den>
                          <m:r>
                            <a:rPr lang="en-GB" sz="1400" b="0" i="1" smtClean="0">
                              <a:latin typeface="Cambria Math"/>
                            </a:rPr>
                            <m:t>18</m:t>
                          </m:r>
                        </m:den>
                      </m:f>
                    </m:oMath>
                  </m:oMathPara>
                </a14:m>
                <a:endParaRPr lang="en-GB" sz="1400" dirty="0"/>
              </a:p>
            </p:txBody>
          </p:sp>
        </mc:Choice>
        <mc:Fallback xmlns="">
          <p:sp>
            <p:nvSpPr>
              <p:cNvPr id="41" name="TextBox 40"/>
              <p:cNvSpPr txBox="1">
                <a:spLocks noRot="1" noChangeAspect="1" noMove="1" noResize="1" noEditPoints="1" noAdjustHandles="1" noChangeArrowheads="1" noChangeShapeType="1" noTextEdit="1"/>
              </p:cNvSpPr>
              <p:nvPr/>
            </p:nvSpPr>
            <p:spPr>
              <a:xfrm>
                <a:off x="3962400" y="4191000"/>
                <a:ext cx="751681" cy="497059"/>
              </a:xfrm>
              <a:prstGeom prst="rect">
                <a:avLst/>
              </a:prstGeom>
              <a:blipFill rotWithShape="1">
                <a:blip r:embed="rId9"/>
                <a:stretch>
                  <a:fillRect/>
                </a:stretch>
              </a:blipFill>
            </p:spPr>
            <p:txBody>
              <a:bodyPr/>
              <a:lstStyle/>
              <a:p>
                <a:r>
                  <a:rPr lang="en-GB">
                    <a:noFill/>
                  </a:rPr>
                  <a:t> </a:t>
                </a:r>
              </a:p>
            </p:txBody>
          </p:sp>
        </mc:Fallback>
      </mc:AlternateContent>
      <p:sp>
        <p:nvSpPr>
          <p:cNvPr id="45" name="Arc 44"/>
          <p:cNvSpPr/>
          <p:nvPr/>
        </p:nvSpPr>
        <p:spPr>
          <a:xfrm>
            <a:off x="6934200" y="3810000"/>
            <a:ext cx="457200" cy="6858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8" name="TextBox 47"/>
          <p:cNvSpPr txBox="1"/>
          <p:nvPr/>
        </p:nvSpPr>
        <p:spPr>
          <a:xfrm>
            <a:off x="7315200" y="3962400"/>
            <a:ext cx="1332186" cy="307777"/>
          </a:xfrm>
          <a:prstGeom prst="rect">
            <a:avLst/>
          </a:prstGeom>
          <a:noFill/>
        </p:spPr>
        <p:txBody>
          <a:bodyPr wrap="square" rtlCol="0">
            <a:spAutoFit/>
          </a:bodyPr>
          <a:lstStyle/>
          <a:p>
            <a:pPr algn="ctr"/>
            <a:r>
              <a:rPr lang="en-GB" sz="1400" dirty="0">
                <a:solidFill>
                  <a:srgbClr val="FF0000"/>
                </a:solidFill>
                <a:latin typeface="Comic Sans MS" pitchFamily="66" charset="0"/>
              </a:rPr>
              <a:t>Sub in values</a:t>
            </a:r>
            <a:endParaRPr lang="en-GB" sz="1400" b="1" dirty="0">
              <a:solidFill>
                <a:srgbClr val="FF0000"/>
              </a:solidFill>
              <a:latin typeface="Comic Sans MS" pitchFamily="66" charset="0"/>
            </a:endParaRPr>
          </a:p>
        </p:txBody>
      </p:sp>
      <p:cxnSp>
        <p:nvCxnSpPr>
          <p:cNvPr id="51" name="Straight Arrow Connector 50"/>
          <p:cNvCxnSpPr/>
          <p:nvPr/>
        </p:nvCxnSpPr>
        <p:spPr>
          <a:xfrm flipH="1">
            <a:off x="5715000" y="22860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5791200" y="1981200"/>
            <a:ext cx="293670" cy="307777"/>
          </a:xfrm>
          <a:prstGeom prst="rect">
            <a:avLst/>
          </a:prstGeom>
          <a:noFill/>
        </p:spPr>
        <p:txBody>
          <a:bodyPr wrap="none" rtlCol="0">
            <a:spAutoFit/>
          </a:bodyPr>
          <a:lstStyle/>
          <a:p>
            <a:pPr algn="ctr"/>
            <a:r>
              <a:rPr lang="en-GB" sz="1400" dirty="0">
                <a:latin typeface="Comic Sans MS" pitchFamily="66" charset="0"/>
              </a:rPr>
              <a:t>7</a:t>
            </a:r>
          </a:p>
        </p:txBody>
      </p:sp>
      <p:cxnSp>
        <p:nvCxnSpPr>
          <p:cNvPr id="55" name="Straight Arrow Connector 54"/>
          <p:cNvCxnSpPr/>
          <p:nvPr/>
        </p:nvCxnSpPr>
        <p:spPr>
          <a:xfrm flipH="1">
            <a:off x="6477000" y="2286000"/>
            <a:ext cx="457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6" name="TextBox 55"/>
          <p:cNvSpPr txBox="1"/>
          <p:nvPr/>
        </p:nvSpPr>
        <p:spPr>
          <a:xfrm>
            <a:off x="6553200" y="1981200"/>
            <a:ext cx="293670" cy="307777"/>
          </a:xfrm>
          <a:prstGeom prst="rect">
            <a:avLst/>
          </a:prstGeom>
          <a:noFill/>
        </p:spPr>
        <p:txBody>
          <a:bodyPr wrap="none" rtlCol="0">
            <a:spAutoFit/>
          </a:bodyPr>
          <a:lstStyle/>
          <a:p>
            <a:pPr algn="ctr"/>
            <a:r>
              <a:rPr lang="en-GB" sz="1400" dirty="0">
                <a:latin typeface="Comic Sans MS" pitchFamily="66" charset="0"/>
              </a:rPr>
              <a:t>6</a:t>
            </a:r>
          </a:p>
        </p:txBody>
      </p:sp>
      <p:sp>
        <p:nvSpPr>
          <p:cNvPr id="9" name="TextBox 8"/>
          <p:cNvSpPr txBox="1"/>
          <p:nvPr/>
        </p:nvSpPr>
        <p:spPr>
          <a:xfrm>
            <a:off x="4989125" y="2819400"/>
            <a:ext cx="1149675" cy="523220"/>
          </a:xfrm>
          <a:prstGeom prst="rect">
            <a:avLst/>
          </a:prstGeom>
          <a:noFill/>
        </p:spPr>
        <p:txBody>
          <a:bodyPr wrap="none" rtlCol="0">
            <a:spAutoFit/>
          </a:bodyPr>
          <a:lstStyle/>
          <a:p>
            <a:pPr algn="ctr"/>
            <a:r>
              <a:rPr lang="en-GB" sz="1400" dirty="0">
                <a:solidFill>
                  <a:srgbClr val="FF0000"/>
                </a:solidFill>
                <a:latin typeface="Comic Sans MS" pitchFamily="66" charset="0"/>
              </a:rPr>
              <a:t>Approach</a:t>
            </a:r>
          </a:p>
          <a:p>
            <a:pPr algn="ctr"/>
            <a:r>
              <a:rPr lang="en-GB" sz="1400" dirty="0">
                <a:solidFill>
                  <a:srgbClr val="FF0000"/>
                </a:solidFill>
                <a:latin typeface="Comic Sans MS" pitchFamily="66" charset="0"/>
              </a:rPr>
              <a:t>11 - - 7 = 18</a:t>
            </a:r>
          </a:p>
        </p:txBody>
      </p:sp>
      <p:sp>
        <p:nvSpPr>
          <p:cNvPr id="68" name="TextBox 67"/>
          <p:cNvSpPr txBox="1"/>
          <p:nvPr/>
        </p:nvSpPr>
        <p:spPr>
          <a:xfrm>
            <a:off x="6493890" y="2819400"/>
            <a:ext cx="1096775" cy="523220"/>
          </a:xfrm>
          <a:prstGeom prst="rect">
            <a:avLst/>
          </a:prstGeom>
          <a:noFill/>
        </p:spPr>
        <p:txBody>
          <a:bodyPr wrap="none" rtlCol="0">
            <a:spAutoFit/>
          </a:bodyPr>
          <a:lstStyle/>
          <a:p>
            <a:pPr algn="ctr"/>
            <a:r>
              <a:rPr lang="en-GB" sz="1400" dirty="0">
                <a:solidFill>
                  <a:srgbClr val="FF0000"/>
                </a:solidFill>
                <a:latin typeface="Comic Sans MS" pitchFamily="66" charset="0"/>
              </a:rPr>
              <a:t>Separation</a:t>
            </a:r>
          </a:p>
          <a:p>
            <a:pPr algn="ctr"/>
            <a:r>
              <a:rPr lang="en-GB" sz="1400" dirty="0">
                <a:solidFill>
                  <a:srgbClr val="FF0000"/>
                </a:solidFill>
                <a:latin typeface="Comic Sans MS" pitchFamily="66" charset="0"/>
              </a:rPr>
              <a:t>3 - - 6 = 9</a:t>
            </a:r>
          </a:p>
        </p:txBody>
      </p:sp>
      <mc:AlternateContent xmlns:mc="http://schemas.openxmlformats.org/markup-compatibility/2006" xmlns:a14="http://schemas.microsoft.com/office/drawing/2010/main">
        <mc:Choice Requires="a14">
          <p:sp>
            <p:nvSpPr>
              <p:cNvPr id="44" name="TextBox 43"/>
              <p:cNvSpPr txBox="1"/>
              <p:nvPr/>
            </p:nvSpPr>
            <p:spPr>
              <a:xfrm>
                <a:off x="3962400" y="4800600"/>
                <a:ext cx="652293" cy="49705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𝑒</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1</m:t>
                          </m:r>
                        </m:num>
                        <m:den>
                          <m:r>
                            <a:rPr lang="en-GB" sz="1400" b="0" i="1" smtClean="0">
                              <a:latin typeface="Cambria Math"/>
                            </a:rPr>
                            <m:t>2</m:t>
                          </m:r>
                        </m:den>
                      </m:f>
                    </m:oMath>
                  </m:oMathPara>
                </a14:m>
                <a:endParaRPr lang="en-GB" sz="1400" dirty="0"/>
              </a:p>
            </p:txBody>
          </p:sp>
        </mc:Choice>
        <mc:Fallback xmlns="">
          <p:sp>
            <p:nvSpPr>
              <p:cNvPr id="44" name="TextBox 43"/>
              <p:cNvSpPr txBox="1">
                <a:spLocks noRot="1" noChangeAspect="1" noMove="1" noResize="1" noEditPoints="1" noAdjustHandles="1" noChangeArrowheads="1" noChangeShapeType="1" noTextEdit="1"/>
              </p:cNvSpPr>
              <p:nvPr/>
            </p:nvSpPr>
            <p:spPr>
              <a:xfrm>
                <a:off x="3962400" y="4800600"/>
                <a:ext cx="652293" cy="497059"/>
              </a:xfrm>
              <a:prstGeom prst="rect">
                <a:avLst/>
              </a:prstGeom>
              <a:blipFill rotWithShape="1">
                <a:blip r:embed="rId10"/>
                <a:stretch>
                  <a:fillRect/>
                </a:stretch>
              </a:blipFill>
            </p:spPr>
            <p:txBody>
              <a:bodyPr/>
              <a:lstStyle/>
              <a:p>
                <a:r>
                  <a:rPr lang="en-GB">
                    <a:noFill/>
                  </a:rPr>
                  <a:t> </a:t>
                </a:r>
              </a:p>
            </p:txBody>
          </p:sp>
        </mc:Fallback>
      </mc:AlternateContent>
      <p:sp>
        <p:nvSpPr>
          <p:cNvPr id="49" name="Arc 48"/>
          <p:cNvSpPr/>
          <p:nvPr/>
        </p:nvSpPr>
        <p:spPr>
          <a:xfrm>
            <a:off x="4572000" y="4495800"/>
            <a:ext cx="457200" cy="6096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0" name="TextBox 49"/>
          <p:cNvSpPr txBox="1"/>
          <p:nvPr/>
        </p:nvSpPr>
        <p:spPr>
          <a:xfrm>
            <a:off x="4953000" y="4648200"/>
            <a:ext cx="990600" cy="307777"/>
          </a:xfrm>
          <a:prstGeom prst="rect">
            <a:avLst/>
          </a:prstGeom>
          <a:noFill/>
        </p:spPr>
        <p:txBody>
          <a:bodyPr wrap="square" rtlCol="0">
            <a:spAutoFit/>
          </a:bodyPr>
          <a:lstStyle/>
          <a:p>
            <a:pPr algn="ctr"/>
            <a:r>
              <a:rPr lang="en-GB" sz="1400" dirty="0">
                <a:solidFill>
                  <a:srgbClr val="FF0000"/>
                </a:solidFill>
                <a:latin typeface="Comic Sans MS" pitchFamily="66" charset="0"/>
              </a:rPr>
              <a:t>Simplify</a:t>
            </a:r>
            <a:endParaRPr lang="en-GB" sz="1400" b="1" dirty="0">
              <a:solidFill>
                <a:srgbClr val="FF0000"/>
              </a:solidFill>
              <a:latin typeface="Comic Sans MS" pitchFamily="66" charset="0"/>
            </a:endParaRPr>
          </a:p>
        </p:txBody>
      </p:sp>
      <p:sp>
        <p:nvSpPr>
          <p:cNvPr id="12" name="TextBox 11"/>
          <p:cNvSpPr txBox="1"/>
          <p:nvPr/>
        </p:nvSpPr>
        <p:spPr>
          <a:xfrm>
            <a:off x="762000" y="5638800"/>
            <a:ext cx="2514600" cy="954107"/>
          </a:xfrm>
          <a:prstGeom prst="rect">
            <a:avLst/>
          </a:prstGeom>
          <a:noFill/>
        </p:spPr>
        <p:txBody>
          <a:bodyPr wrap="square" rtlCol="0">
            <a:spAutoFit/>
          </a:bodyPr>
          <a:lstStyle/>
          <a:p>
            <a:pPr algn="ctr"/>
            <a:r>
              <a:rPr lang="en-GB" sz="1400" dirty="0">
                <a:solidFill>
                  <a:srgbClr val="FF0000"/>
                </a:solidFill>
                <a:latin typeface="Comic Sans MS" pitchFamily="66" charset="0"/>
              </a:rPr>
              <a:t>Remember to use negative numbers if particles are travelling in opposite directions!</a:t>
            </a:r>
          </a:p>
        </p:txBody>
      </p:sp>
      <mc:AlternateContent xmlns:mc="http://schemas.openxmlformats.org/markup-compatibility/2006" xmlns:a14="http://schemas.microsoft.com/office/drawing/2010/main">
        <mc:Choice Requires="a14">
          <p:sp>
            <p:nvSpPr>
              <p:cNvPr id="64" name="TextBox 63"/>
              <p:cNvSpPr txBox="1"/>
              <p:nvPr/>
            </p:nvSpPr>
            <p:spPr>
              <a:xfrm>
                <a:off x="896007" y="0"/>
                <a:ext cx="14478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0" i="1" smtClean="0">
                          <a:latin typeface="Cambria Math"/>
                        </a:rPr>
                        <m:t>𝑚</m:t>
                      </m:r>
                      <m:r>
                        <a:rPr lang="en-GB" sz="1600" b="1" i="1" smtClean="0">
                          <a:latin typeface="Cambria Math"/>
                        </a:rPr>
                        <m:t>𝒗</m:t>
                      </m:r>
                      <m:r>
                        <a:rPr lang="en-GB" sz="1600" b="0" i="1" smtClean="0">
                          <a:latin typeface="Cambria Math"/>
                        </a:rPr>
                        <m:t>−</m:t>
                      </m:r>
                      <m:r>
                        <a:rPr lang="en-GB" sz="1600" b="0" i="1" smtClean="0">
                          <a:latin typeface="Cambria Math"/>
                        </a:rPr>
                        <m:t>𝑚</m:t>
                      </m:r>
                      <m:r>
                        <a:rPr lang="en-GB" sz="1600" b="1" i="1" smtClean="0">
                          <a:latin typeface="Cambria Math"/>
                        </a:rPr>
                        <m:t>𝒖</m:t>
                      </m:r>
                    </m:oMath>
                  </m:oMathPara>
                </a14:m>
                <a:endParaRPr lang="en-GB" sz="1600" b="1" dirty="0"/>
              </a:p>
            </p:txBody>
          </p:sp>
        </mc:Choice>
        <mc:Fallback xmlns="">
          <p:sp>
            <p:nvSpPr>
              <p:cNvPr id="64" name="TextBox 63"/>
              <p:cNvSpPr txBox="1">
                <a:spLocks noRot="1" noChangeAspect="1" noMove="1" noResize="1" noEditPoints="1" noAdjustHandles="1" noChangeArrowheads="1" noChangeShapeType="1" noTextEdit="1"/>
              </p:cNvSpPr>
              <p:nvPr/>
            </p:nvSpPr>
            <p:spPr>
              <a:xfrm>
                <a:off x="896007" y="0"/>
                <a:ext cx="1447800" cy="338554"/>
              </a:xfrm>
              <a:prstGeom prst="rect">
                <a:avLst/>
              </a:prstGeom>
              <a:blipFill>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9" name="TextBox 68"/>
              <p:cNvSpPr txBox="1"/>
              <p:nvPr/>
            </p:nvSpPr>
            <p:spPr>
              <a:xfrm>
                <a:off x="0" y="230777"/>
                <a:ext cx="2903551"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𝒖</m:t>
                          </m:r>
                        </m:e>
                        <m:sub>
                          <m:r>
                            <a:rPr lang="en-GB" sz="1600" b="0" i="1" smtClean="0">
                              <a:latin typeface="Cambria Math"/>
                            </a:rPr>
                            <m:t>2</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1</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1</m:t>
                          </m:r>
                        </m:sub>
                      </m:sSub>
                      <m:r>
                        <a:rPr lang="en-GB" sz="1600" b="0" i="1" smtClean="0">
                          <a:latin typeface="Cambria Math"/>
                        </a:rPr>
                        <m:t>+</m:t>
                      </m:r>
                      <m:sSub>
                        <m:sSubPr>
                          <m:ctrlPr>
                            <a:rPr lang="en-GB" sz="1600" b="0" i="1" smtClean="0">
                              <a:latin typeface="Cambria Math" panose="02040503050406030204" pitchFamily="18" charset="0"/>
                            </a:rPr>
                          </m:ctrlPr>
                        </m:sSubPr>
                        <m:e>
                          <m:r>
                            <a:rPr lang="en-GB" sz="1600" b="0" i="1" smtClean="0">
                              <a:latin typeface="Cambria Math"/>
                            </a:rPr>
                            <m:t>𝑚</m:t>
                          </m:r>
                        </m:e>
                        <m:sub>
                          <m:r>
                            <a:rPr lang="en-GB" sz="1600" b="0" i="1" smtClean="0">
                              <a:latin typeface="Cambria Math"/>
                            </a:rPr>
                            <m:t>2</m:t>
                          </m:r>
                        </m:sub>
                      </m:sSub>
                      <m:sSub>
                        <m:sSubPr>
                          <m:ctrlPr>
                            <a:rPr lang="en-GB" sz="1600" b="0" i="1" smtClean="0">
                              <a:latin typeface="Cambria Math" panose="02040503050406030204" pitchFamily="18" charset="0"/>
                            </a:rPr>
                          </m:ctrlPr>
                        </m:sSubPr>
                        <m:e>
                          <m:r>
                            <a:rPr lang="en-GB" sz="1600" b="1" i="1" smtClean="0">
                              <a:latin typeface="Cambria Math"/>
                            </a:rPr>
                            <m:t>𝒗</m:t>
                          </m:r>
                        </m:e>
                        <m:sub>
                          <m:r>
                            <a:rPr lang="en-GB" sz="1600" b="0" i="1" smtClean="0">
                              <a:latin typeface="Cambria Math"/>
                            </a:rPr>
                            <m:t>2</m:t>
                          </m:r>
                        </m:sub>
                      </m:sSub>
                    </m:oMath>
                  </m:oMathPara>
                </a14:m>
                <a:endParaRPr lang="en-GB" sz="1600" dirty="0"/>
              </a:p>
            </p:txBody>
          </p:sp>
        </mc:Choice>
        <mc:Fallback xmlns="">
          <p:sp>
            <p:nvSpPr>
              <p:cNvPr id="69" name="TextBox 68"/>
              <p:cNvSpPr txBox="1">
                <a:spLocks noRot="1" noChangeAspect="1" noMove="1" noResize="1" noEditPoints="1" noAdjustHandles="1" noChangeArrowheads="1" noChangeShapeType="1" noTextEdit="1"/>
              </p:cNvSpPr>
              <p:nvPr/>
            </p:nvSpPr>
            <p:spPr>
              <a:xfrm>
                <a:off x="0" y="230777"/>
                <a:ext cx="2903551" cy="338554"/>
              </a:xfrm>
              <a:prstGeom prst="rect">
                <a:avLst/>
              </a:prstGeom>
              <a:blipFill>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0" name="TextBox 69"/>
              <p:cNvSpPr txBox="1"/>
              <p:nvPr/>
            </p:nvSpPr>
            <p:spPr>
              <a:xfrm>
                <a:off x="7883" y="15766"/>
                <a:ext cx="914400" cy="338554"/>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r>
                        <a:rPr lang="en-GB" sz="1600" b="1" i="1" smtClean="0">
                          <a:latin typeface="Cambria Math"/>
                        </a:rPr>
                        <m:t>𝑰</m:t>
                      </m:r>
                      <m:r>
                        <a:rPr lang="en-GB" sz="1600" b="0" i="1" smtClean="0">
                          <a:latin typeface="Cambria Math"/>
                        </a:rPr>
                        <m:t>=</m:t>
                      </m:r>
                      <m:r>
                        <a:rPr lang="en-GB" sz="1600" b="1" i="1" smtClean="0">
                          <a:latin typeface="Cambria Math"/>
                        </a:rPr>
                        <m:t>𝑭</m:t>
                      </m:r>
                      <m:r>
                        <a:rPr lang="en-GB" sz="1600" b="0" i="1" smtClean="0">
                          <a:latin typeface="Cambria Math"/>
                        </a:rPr>
                        <m:t>𝑡</m:t>
                      </m:r>
                    </m:oMath>
                  </m:oMathPara>
                </a14:m>
                <a:endParaRPr lang="en-GB" sz="1600" b="1" dirty="0"/>
              </a:p>
            </p:txBody>
          </p:sp>
        </mc:Choice>
        <mc:Fallback xmlns="">
          <p:sp>
            <p:nvSpPr>
              <p:cNvPr id="70" name="TextBox 69"/>
              <p:cNvSpPr txBox="1">
                <a:spLocks noRot="1" noChangeAspect="1" noMove="1" noResize="1" noEditPoints="1" noAdjustHandles="1" noChangeArrowheads="1" noChangeShapeType="1" noTextEdit="1"/>
              </p:cNvSpPr>
              <p:nvPr/>
            </p:nvSpPr>
            <p:spPr>
              <a:xfrm>
                <a:off x="7883" y="15766"/>
                <a:ext cx="914400" cy="338554"/>
              </a:xfrm>
              <a:prstGeom prst="rect">
                <a:avLst/>
              </a:prstGeom>
              <a:blipFill>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1" name="TextBox 70"/>
              <p:cNvSpPr txBox="1"/>
              <p:nvPr/>
            </p:nvSpPr>
            <p:spPr>
              <a:xfrm>
                <a:off x="4554583" y="64564"/>
                <a:ext cx="2766655" cy="47577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𝑒</m:t>
                      </m:r>
                      <m:r>
                        <a:rPr lang="en-GB" sz="1200" b="0" i="1" smtClean="0">
                          <a:latin typeface="Cambria Math"/>
                        </a:rPr>
                        <m:t>=</m:t>
                      </m:r>
                      <m:f>
                        <m:fPr>
                          <m:ctrlPr>
                            <a:rPr lang="en-GB" sz="1200" b="0" i="1" smtClean="0">
                              <a:latin typeface="Cambria Math" panose="02040503050406030204" pitchFamily="18" charset="0"/>
                            </a:rPr>
                          </m:ctrlPr>
                        </m:fPr>
                        <m:num>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𝑠𝑒𝑝𝑎𝑟𝑎𝑡𝑖𝑜𝑛</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num>
                        <m:den>
                          <m:r>
                            <a:rPr lang="en-GB" sz="1200" b="0" i="1" smtClean="0">
                              <a:latin typeface="Cambria Math"/>
                            </a:rPr>
                            <m:t>𝑠𝑝𝑒𝑒𝑑</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𝑎𝑝𝑝𝑟𝑜𝑎𝑐h</m:t>
                          </m:r>
                          <m:r>
                            <a:rPr lang="en-GB" sz="1200" b="0" i="1" smtClean="0">
                              <a:latin typeface="Cambria Math"/>
                            </a:rPr>
                            <m:t> </m:t>
                          </m:r>
                          <m:r>
                            <a:rPr lang="en-GB" sz="1200" b="0" i="1" smtClean="0">
                              <a:latin typeface="Cambria Math"/>
                            </a:rPr>
                            <m:t>𝑜𝑓</m:t>
                          </m:r>
                          <m:r>
                            <a:rPr lang="en-GB" sz="1200" b="0" i="1" smtClean="0">
                              <a:latin typeface="Cambria Math"/>
                            </a:rPr>
                            <m:t> </m:t>
                          </m:r>
                          <m:r>
                            <a:rPr lang="en-GB" sz="1200" b="0" i="1" smtClean="0">
                              <a:latin typeface="Cambria Math"/>
                            </a:rPr>
                            <m:t>𝑝𝑎𝑟𝑡𝑖𝑐𝑙𝑒𝑠</m:t>
                          </m:r>
                        </m:den>
                      </m:f>
                    </m:oMath>
                  </m:oMathPara>
                </a14:m>
                <a:endParaRPr lang="en-GB" sz="1200" dirty="0"/>
              </a:p>
            </p:txBody>
          </p:sp>
        </mc:Choice>
        <mc:Fallback xmlns="">
          <p:sp>
            <p:nvSpPr>
              <p:cNvPr id="71" name="TextBox 70"/>
              <p:cNvSpPr txBox="1">
                <a:spLocks noRot="1" noChangeAspect="1" noMove="1" noResize="1" noEditPoints="1" noAdjustHandles="1" noChangeArrowheads="1" noChangeShapeType="1" noTextEdit="1"/>
              </p:cNvSpPr>
              <p:nvPr/>
            </p:nvSpPr>
            <p:spPr>
              <a:xfrm>
                <a:off x="4554583" y="64564"/>
                <a:ext cx="2766655" cy="475771"/>
              </a:xfrm>
              <a:prstGeom prst="rect">
                <a:avLst/>
              </a:prstGeom>
              <a:blipFill>
                <a:blip r:embed="rId14"/>
                <a:stretch>
                  <a:fillRect b="-3846"/>
                </a:stretch>
              </a:blipFill>
            </p:spPr>
            <p:txBody>
              <a:bodyPr/>
              <a:lstStyle/>
              <a:p>
                <a:r>
                  <a:rPr lang="en-GB">
                    <a:noFill/>
                  </a:rPr>
                  <a:t> </a:t>
                </a:r>
              </a:p>
            </p:txBody>
          </p:sp>
        </mc:Fallback>
      </mc:AlternateContent>
      <p:sp>
        <p:nvSpPr>
          <p:cNvPr id="72" name="TextBox 71"/>
          <p:cNvSpPr txBox="1"/>
          <p:nvPr/>
        </p:nvSpPr>
        <p:spPr>
          <a:xfrm>
            <a:off x="7315200" y="0"/>
            <a:ext cx="1828800" cy="523220"/>
          </a:xfrm>
          <a:prstGeom prst="rect">
            <a:avLst/>
          </a:prstGeom>
          <a:noFill/>
        </p:spPr>
        <p:txBody>
          <a:bodyPr wrap="square" rtlCol="0">
            <a:spAutoFit/>
          </a:bodyPr>
          <a:lstStyle/>
          <a:p>
            <a:pPr algn="ctr"/>
            <a:r>
              <a:rPr lang="en-GB" sz="1400" dirty="0">
                <a:latin typeface="Comic Sans MS" pitchFamily="66" charset="0"/>
                <a:hlinkClick r:id="rId15"/>
              </a:rPr>
              <a:t>Applet for collision demonstrations</a:t>
            </a:r>
            <a:endParaRPr lang="en-GB" sz="1400" dirty="0">
              <a:latin typeface="Comic Sans MS" pitchFamily="66" charset="0"/>
            </a:endParaRPr>
          </a:p>
        </p:txBody>
      </p:sp>
      <p:sp>
        <p:nvSpPr>
          <p:cNvPr id="74" name="タイトル 1">
            <a:extLst>
              <a:ext uri="{FF2B5EF4-FFF2-40B4-BE49-F238E27FC236}">
                <a16:creationId xmlns:a16="http://schemas.microsoft.com/office/drawing/2014/main" id="{9D25B704-C081-4EAE-BCE9-732DE7588AC5}"/>
              </a:ext>
            </a:extLst>
          </p:cNvPr>
          <p:cNvSpPr>
            <a:spLocks noGrp="1"/>
          </p:cNvSpPr>
          <p:nvPr>
            <p:ph type="title"/>
          </p:nvPr>
        </p:nvSpPr>
        <p:spPr>
          <a:xfrm>
            <a:off x="628650" y="441926"/>
            <a:ext cx="7886700" cy="994172"/>
          </a:xfrm>
        </p:spPr>
        <p:txBody>
          <a:bodyPr>
            <a:normAutofit fontScale="90000"/>
          </a:bodyPr>
          <a:lstStyle/>
          <a:p>
            <a:pPr algn="ctr"/>
            <a:r>
              <a:rPr lang="en-US" sz="4050" dirty="0">
                <a:latin typeface="Comic Sans MS" panose="030F0702030302020204" pitchFamily="66" charset="0"/>
              </a:rPr>
              <a:t>Elastic collisions in one dimension</a:t>
            </a:r>
            <a:endParaRPr lang="en-GB" sz="4050" dirty="0">
              <a:latin typeface="Comic Sans MS" panose="030F0702030302020204" pitchFamily="66" charset="0"/>
            </a:endParaRPr>
          </a:p>
        </p:txBody>
      </p:sp>
      <p:sp>
        <p:nvSpPr>
          <p:cNvPr id="75" name="テキスト ボックス 3">
            <a:extLst>
              <a:ext uri="{FF2B5EF4-FFF2-40B4-BE49-F238E27FC236}">
                <a16:creationId xmlns:a16="http://schemas.microsoft.com/office/drawing/2014/main" id="{6B541AC0-0713-47D7-9D98-F34D1BB5D915}"/>
              </a:ext>
            </a:extLst>
          </p:cNvPr>
          <p:cNvSpPr txBox="1"/>
          <p:nvPr/>
        </p:nvSpPr>
        <p:spPr>
          <a:xfrm>
            <a:off x="8649954" y="6488668"/>
            <a:ext cx="494046" cy="369332"/>
          </a:xfrm>
          <a:prstGeom prst="rect">
            <a:avLst/>
          </a:prstGeom>
          <a:noFill/>
        </p:spPr>
        <p:txBody>
          <a:bodyPr wrap="none" rtlCol="0">
            <a:spAutoFit/>
          </a:bodyPr>
          <a:lstStyle/>
          <a:p>
            <a:r>
              <a:rPr lang="en-US" dirty="0">
                <a:latin typeface="Comic Sans MS" panose="030F0702030302020204" pitchFamily="66" charset="0"/>
              </a:rPr>
              <a:t>4A</a:t>
            </a:r>
            <a:endParaRPr lang="en-GB"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1921189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3"/>
                                        </p:tgtEl>
                                        <p:attrNameLst>
                                          <p:attrName>style.visibility</p:attrName>
                                        </p:attrNameLst>
                                      </p:cBhvr>
                                      <p:to>
                                        <p:strVal val="visible"/>
                                      </p:to>
                                    </p:set>
                                    <p:animEffect transition="in" filter="blinds(horizontal)">
                                      <p:cBhvr>
                                        <p:cTn id="12" dur="500"/>
                                        <p:tgtEl>
                                          <p:spTgt spid="7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animEffect transition="in" filter="blinds(horizontal)">
                                      <p:cBhvr>
                                        <p:cTn id="17" dur="500"/>
                                        <p:tgtEl>
                                          <p:spTgt spid="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9">
                                            <p:txEl>
                                              <p:pRg st="1" end="1"/>
                                            </p:txEl>
                                          </p:spTgt>
                                        </p:tgtEl>
                                        <p:attrNameLst>
                                          <p:attrName>style.visibility</p:attrName>
                                        </p:attrNameLst>
                                      </p:cBhvr>
                                      <p:to>
                                        <p:strVal val="visible"/>
                                      </p:to>
                                    </p:set>
                                    <p:animEffect transition="in" filter="blinds(horizontal)">
                                      <p:cBhvr>
                                        <p:cTn id="22" dur="500"/>
                                        <p:tgtEl>
                                          <p:spTgt spid="9">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68">
                                            <p:txEl>
                                              <p:pRg st="0" end="0"/>
                                            </p:txEl>
                                          </p:spTgt>
                                        </p:tgtEl>
                                        <p:attrNameLst>
                                          <p:attrName>style.visibility</p:attrName>
                                        </p:attrNameLst>
                                      </p:cBhvr>
                                      <p:to>
                                        <p:strVal val="visible"/>
                                      </p:to>
                                    </p:set>
                                    <p:animEffect transition="in" filter="blinds(horizontal)">
                                      <p:cBhvr>
                                        <p:cTn id="27" dur="500"/>
                                        <p:tgtEl>
                                          <p:spTgt spid="68">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68">
                                            <p:txEl>
                                              <p:pRg st="1" end="1"/>
                                            </p:txEl>
                                          </p:spTgt>
                                        </p:tgtEl>
                                        <p:attrNameLst>
                                          <p:attrName>style.visibility</p:attrName>
                                        </p:attrNameLst>
                                      </p:cBhvr>
                                      <p:to>
                                        <p:strVal val="visible"/>
                                      </p:to>
                                    </p:set>
                                    <p:animEffect transition="in" filter="blinds(horizontal)">
                                      <p:cBhvr>
                                        <p:cTn id="32" dur="500"/>
                                        <p:tgtEl>
                                          <p:spTgt spid="68">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45"/>
                                        </p:tgtEl>
                                        <p:attrNameLst>
                                          <p:attrName>style.visibility</p:attrName>
                                        </p:attrNameLst>
                                      </p:cBhvr>
                                      <p:to>
                                        <p:strVal val="visible"/>
                                      </p:to>
                                    </p:set>
                                    <p:animEffect transition="in" filter="blinds(horizontal)">
                                      <p:cBhvr>
                                        <p:cTn id="37" dur="500"/>
                                        <p:tgtEl>
                                          <p:spTgt spid="45"/>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48"/>
                                        </p:tgtEl>
                                        <p:attrNameLst>
                                          <p:attrName>style.visibility</p:attrName>
                                        </p:attrNameLst>
                                      </p:cBhvr>
                                      <p:to>
                                        <p:strVal val="visible"/>
                                      </p:to>
                                    </p:set>
                                    <p:animEffect transition="in" filter="blinds(horizontal)">
                                      <p:cBhvr>
                                        <p:cTn id="42" dur="500"/>
                                        <p:tgtEl>
                                          <p:spTgt spid="48"/>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41"/>
                                        </p:tgtEl>
                                        <p:attrNameLst>
                                          <p:attrName>style.visibility</p:attrName>
                                        </p:attrNameLst>
                                      </p:cBhvr>
                                      <p:to>
                                        <p:strVal val="visible"/>
                                      </p:to>
                                    </p:set>
                                    <p:animEffect transition="in" filter="blinds(horizontal)">
                                      <p:cBhvr>
                                        <p:cTn id="47" dur="500"/>
                                        <p:tgtEl>
                                          <p:spTgt spid="41"/>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49"/>
                                        </p:tgtEl>
                                        <p:attrNameLst>
                                          <p:attrName>style.visibility</p:attrName>
                                        </p:attrNameLst>
                                      </p:cBhvr>
                                      <p:to>
                                        <p:strVal val="visible"/>
                                      </p:to>
                                    </p:set>
                                    <p:animEffect transition="in" filter="blinds(horizontal)">
                                      <p:cBhvr>
                                        <p:cTn id="52" dur="500"/>
                                        <p:tgtEl>
                                          <p:spTgt spid="49"/>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50"/>
                                        </p:tgtEl>
                                        <p:attrNameLst>
                                          <p:attrName>style.visibility</p:attrName>
                                        </p:attrNameLst>
                                      </p:cBhvr>
                                      <p:to>
                                        <p:strVal val="visible"/>
                                      </p:to>
                                    </p:set>
                                    <p:animEffect transition="in" filter="blinds(horizontal)">
                                      <p:cBhvr>
                                        <p:cTn id="57" dur="500"/>
                                        <p:tgtEl>
                                          <p:spTgt spid="50"/>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44"/>
                                        </p:tgtEl>
                                        <p:attrNameLst>
                                          <p:attrName>style.visibility</p:attrName>
                                        </p:attrNameLst>
                                      </p:cBhvr>
                                      <p:to>
                                        <p:strVal val="visible"/>
                                      </p:to>
                                    </p:set>
                                    <p:animEffect transition="in" filter="blinds(horizontal)">
                                      <p:cBhvr>
                                        <p:cTn id="62"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 grpId="0"/>
      <p:bldP spid="41" grpId="0"/>
      <p:bldP spid="45" grpId="0" animBg="1"/>
      <p:bldP spid="48" grpId="0"/>
      <p:bldP spid="44" grpId="0"/>
      <p:bldP spid="49" grpId="0" animBg="1"/>
      <p:bldP spid="50" grpId="0"/>
      <p:bldP spid="12" grpId="0"/>
    </p:bldLst>
  </p:timing>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0.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5.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6.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7.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8.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9.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0.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5.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6.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7.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8.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9.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0.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5.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6.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7.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8.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9.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40.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4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4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4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4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45.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46.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47.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48.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49.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5.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50.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5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5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5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5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55.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56.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57.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58.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6.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7.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8.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9.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753</TotalTime>
  <Words>13959</Words>
  <Application>Microsoft Office PowerPoint</Application>
  <PresentationFormat>画面に合わせる (4:3)</PresentationFormat>
  <Paragraphs>2323</Paragraphs>
  <Slides>64</Slides>
  <Notes>6</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64</vt:i4>
      </vt:variant>
    </vt:vector>
  </HeadingPairs>
  <TitlesOfParts>
    <vt:vector size="77" baseType="lpstr">
      <vt:lpstr>HGGyoshotai</vt:lpstr>
      <vt:lpstr>游ゴシック</vt:lpstr>
      <vt:lpstr>游ゴシック Light</vt:lpstr>
      <vt:lpstr>Arial</vt:lpstr>
      <vt:lpstr>Arial Black</vt:lpstr>
      <vt:lpstr>Calibri</vt:lpstr>
      <vt:lpstr>Calibri Light</vt:lpstr>
      <vt:lpstr>Cambria Math</vt:lpstr>
      <vt:lpstr>Comic Sans MS</vt:lpstr>
      <vt:lpstr>Papyrus</vt:lpstr>
      <vt:lpstr>Segoe UI Black</vt:lpstr>
      <vt:lpstr>Wingdings</vt:lpstr>
      <vt:lpstr>Office テーマ</vt:lpstr>
      <vt:lpstr>PowerPoint プレゼンテーション</vt:lpstr>
      <vt:lpstr>Prior Knowledge Check</vt:lpstr>
      <vt:lpstr>PowerPoint プレゼンテーション</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PowerPoint プレゼンテーション</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PowerPoint プレゼンテーション</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PowerPoint プレゼンテーション</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lpstr>Elastic collisions in one dimension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Mike Pye</dc:creator>
  <cp:lastModifiedBy>Mike Pye</cp:lastModifiedBy>
  <cp:revision>160</cp:revision>
  <dcterms:created xsi:type="dcterms:W3CDTF">2017-08-14T15:35:38Z</dcterms:created>
  <dcterms:modified xsi:type="dcterms:W3CDTF">2018-08-13T23:54:00Z</dcterms:modified>
</cp:coreProperties>
</file>