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12" r:id="rId2"/>
    <p:sldId id="368" r:id="rId3"/>
    <p:sldId id="325" r:id="rId4"/>
    <p:sldId id="336" r:id="rId5"/>
    <p:sldId id="380" r:id="rId6"/>
    <p:sldId id="372" r:id="rId7"/>
    <p:sldId id="381" r:id="rId8"/>
    <p:sldId id="340" r:id="rId9"/>
    <p:sldId id="341" r:id="rId10"/>
    <p:sldId id="315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FFFF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43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71F5F2"/>
    <a:srgbClr val="010066"/>
    <a:srgbClr val="9933FF"/>
    <a:srgbClr val="6600CC"/>
    <a:srgbClr val="CC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24" autoAdjust="0"/>
  </p:normalViewPr>
  <p:slideViewPr>
    <p:cSldViewPr>
      <p:cViewPr varScale="1">
        <p:scale>
          <a:sx n="81" d="100"/>
          <a:sy n="81" d="100"/>
        </p:scale>
        <p:origin x="677" y="48"/>
      </p:cViewPr>
      <p:guideLst>
        <p:guide orient="horz" pos="2160"/>
        <p:guide orient="horz" pos="663"/>
        <p:guide pos="43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84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7D4118-98AA-4AA1-9E90-4A274DD8FF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413F9D-4529-4E02-9C23-3121D06CE3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28F02A9-17E9-476E-8469-52E27BF359CA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EAA76-98B2-4AC3-AF61-CC8E84FCB0EE}" type="slidenum">
              <a:rPr lang="en-GB" altLang="en-US" sz="1200" smtClean="0"/>
              <a:pPr/>
              <a:t>3</a:t>
            </a:fld>
            <a:endParaRPr lang="en-GB" alt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9B20117B-3D02-4C40-8164-2DC22D99CA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KS3 Science 2008 </a:t>
            </a:r>
          </a:p>
          <a:p>
            <a:r>
              <a:rPr lang="en-GB" altLang="en-US"/>
              <a:t>Solids, Liquids and Gases</a:t>
            </a:r>
          </a:p>
        </p:txBody>
      </p:sp>
      <p:sp>
        <p:nvSpPr>
          <p:cNvPr id="533506" name="Rectangle 2">
            <a:extLst>
              <a:ext uri="{FF2B5EF4-FFF2-40B4-BE49-F238E27FC236}">
                <a16:creationId xmlns:a16="http://schemas.microsoft.com/office/drawing/2014/main" id="{F70825AC-400F-4002-B93C-115059680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>
            <a:extLst>
              <a:ext uri="{FF2B5EF4-FFF2-40B4-BE49-F238E27FC236}">
                <a16:creationId xmlns:a16="http://schemas.microsoft.com/office/drawing/2014/main" id="{804A277D-23B4-4E07-9CF6-96FA17D0A3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Photo credit:</a:t>
            </a:r>
            <a:r>
              <a:rPr lang="en-GB" altLang="en-US"/>
              <a:t> </a:t>
            </a:r>
            <a:r>
              <a:rPr lang="en-US" altLang="en-US"/>
              <a:t>© 2008 Jupiterimages Corporation</a:t>
            </a:r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8B76E1-D7C8-4FF2-AB8D-38C09EC49DC6}" type="slidenum">
              <a:rPr lang="en-GB" altLang="en-US" sz="1200" smtClean="0"/>
              <a:pPr/>
              <a:t>5</a:t>
            </a:fld>
            <a:endParaRPr lang="en-GB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841D5019-B267-4371-A189-D8D4D6329D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KS3 Science 2008 </a:t>
            </a:r>
          </a:p>
          <a:p>
            <a:r>
              <a:rPr lang="en-GB" altLang="en-US"/>
              <a:t>Solids, Liquids and Gases</a:t>
            </a:r>
          </a:p>
        </p:txBody>
      </p:sp>
      <p:sp>
        <p:nvSpPr>
          <p:cNvPr id="541698" name="Rectangle 2">
            <a:extLst>
              <a:ext uri="{FF2B5EF4-FFF2-40B4-BE49-F238E27FC236}">
                <a16:creationId xmlns:a16="http://schemas.microsoft.com/office/drawing/2014/main" id="{86010B2E-4EE9-4066-91D3-4B757DB143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>
            <a:extLst>
              <a:ext uri="{FF2B5EF4-FFF2-40B4-BE49-F238E27FC236}">
                <a16:creationId xmlns:a16="http://schemas.microsoft.com/office/drawing/2014/main" id="{7FEA4D86-0786-4333-88FF-98CB0577B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>
            <a:extLst>
              <a:ext uri="{FF2B5EF4-FFF2-40B4-BE49-F238E27FC236}">
                <a16:creationId xmlns:a16="http://schemas.microsoft.com/office/drawing/2014/main" id="{7A008D92-95E3-4183-8B6B-3ED72AC561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KS3 Science 2008 </a:t>
            </a:r>
          </a:p>
          <a:p>
            <a:r>
              <a:rPr lang="en-GB" altLang="en-US"/>
              <a:t>Solids, Liquids and Gases</a:t>
            </a:r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349EA101-B798-45A9-A460-CAD0B7E3A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287353F4-26A6-4366-B572-28A82E8D3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Photo credit:</a:t>
            </a:r>
            <a:r>
              <a:rPr lang="en-GB" altLang="en-US"/>
              <a:t> Sophie Collin</a:t>
            </a:r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A0F75D-6AE3-40DE-BE79-82EDE4FC8DF3}" type="slidenum">
              <a:rPr lang="en-GB" altLang="en-US" sz="1200" smtClean="0"/>
              <a:pPr/>
              <a:t>10</a:t>
            </a:fld>
            <a:endParaRPr lang="en-GB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4" name="Picture 4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607175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7" name="Picture 7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9" name="Picture 9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10BA60E7-90C4-4DFD-B113-36555DBE8CBB}" type="slidenum">
              <a:rPr lang="en-GB" altLang="en-US" sz="1200" b="1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</p:spTree>
    <p:extLst>
      <p:ext uri="{BB962C8B-B14F-4D97-AF65-F5344CB8AC3E}">
        <p14:creationId xmlns:p14="http://schemas.microsoft.com/office/powerpoint/2010/main" val="428211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6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20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584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7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30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594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904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195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2004</a:t>
            </a:r>
          </a:p>
        </p:txBody>
      </p:sp>
      <p:pic>
        <p:nvPicPr>
          <p:cNvPr id="1028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6610350"/>
            <a:ext cx="666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1 of 20</a:t>
            </a:r>
            <a:endParaRPr lang="en-US" altLang="en-US" sz="1200" b="1">
              <a:solidFill>
                <a:schemeClr val="bg1"/>
              </a:solidFill>
            </a:endParaRPr>
          </a:p>
        </p:txBody>
      </p:sp>
      <p:pic>
        <p:nvPicPr>
          <p:cNvPr id="1033" name="Picture 9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7032625" y="6637338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GB" altLang="en-US" sz="1200" b="1">
                <a:solidFill>
                  <a:srgbClr val="9900CC"/>
                </a:solidFill>
              </a:rPr>
              <a:t>© Boardworks Ltd 2005</a:t>
            </a:r>
          </a:p>
        </p:txBody>
      </p:sp>
      <p:pic>
        <p:nvPicPr>
          <p:cNvPr id="1035" name="Picture 11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16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      Click to edit Master title style</a:t>
            </a:r>
          </a:p>
        </p:txBody>
      </p:sp>
      <p:sp>
        <p:nvSpPr>
          <p:cNvPr id="3087" name="Text Box 26"/>
          <p:cNvSpPr txBox="1">
            <a:spLocks noChangeArrowheads="1"/>
          </p:cNvSpPr>
          <p:nvPr userDrawn="1"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8AA77677-B41A-4CFA-9F78-99F79ADACBCC}" type="slidenum">
              <a:rPr lang="en-GB" altLang="en-US" sz="1200" b="1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altLang="en-US" sz="1200" b="1">
                <a:solidFill>
                  <a:schemeClr val="bg1"/>
                </a:solidFill>
              </a:rPr>
              <a:t> of 25</a:t>
            </a:r>
          </a:p>
        </p:txBody>
      </p:sp>
      <p:grpSp>
        <p:nvGrpSpPr>
          <p:cNvPr id="1040" name="Group 45"/>
          <p:cNvGrpSpPr>
            <a:grpSpLocks/>
          </p:cNvGrpSpPr>
          <p:nvPr userDrawn="1"/>
        </p:nvGrpSpPr>
        <p:grpSpPr bwMode="auto">
          <a:xfrm>
            <a:off x="234950" y="90488"/>
            <a:ext cx="360363" cy="360362"/>
            <a:chOff x="1247" y="890"/>
            <a:chExt cx="227" cy="227"/>
          </a:xfrm>
        </p:grpSpPr>
        <p:sp>
          <p:nvSpPr>
            <p:cNvPr id="3089" name="Oval 46"/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solidFill>
              <a:srgbClr val="01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3090" name="Oval 47"/>
            <p:cNvSpPr>
              <a:spLocks noChangeAspect="1" noChangeArrowheads="1"/>
            </p:cNvSpPr>
            <p:nvPr userDrawn="1"/>
          </p:nvSpPr>
          <p:spPr bwMode="auto">
            <a:xfrm>
              <a:off x="1247" y="890"/>
              <a:ext cx="227" cy="227"/>
            </a:xfrm>
            <a:prstGeom prst="ellipse">
              <a:avLst/>
            </a:prstGeom>
            <a:noFill/>
            <a:ln w="22860">
              <a:solidFill>
                <a:srgbClr val="01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FFFF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pic>
          <p:nvPicPr>
            <p:cNvPr id="1043" name="Picture 48" descr="KS3_chemistry_orange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" y="905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9" descr="7G_image1"/>
            <p:cNvPicPr>
              <a:picLocks noChangeAspect="1" noChangeArrowheads="1"/>
            </p:cNvPicPr>
            <p:nvPr userDrawn="1"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" y="955"/>
              <a:ext cx="1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" name="Picture 50" descr="7G_image2"/>
            <p:cNvPicPr>
              <a:picLocks noChangeAspect="1" noChangeArrowheads="1"/>
            </p:cNvPicPr>
            <p:nvPr userDrawn="1"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" y="917"/>
              <a:ext cx="84" cy="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spect="1" noChangeArrowheads="1"/>
          </p:cNvSpPr>
          <p:nvPr/>
        </p:nvSpPr>
        <p:spPr bwMode="auto">
          <a:xfrm>
            <a:off x="109538" y="773113"/>
            <a:ext cx="5578475" cy="5578475"/>
          </a:xfrm>
          <a:prstGeom prst="ellipse">
            <a:avLst/>
          </a:prstGeom>
          <a:solidFill>
            <a:srgbClr val="01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3" name="Oval 3"/>
          <p:cNvSpPr>
            <a:spLocks noChangeAspect="1" noChangeArrowheads="1"/>
          </p:cNvSpPr>
          <p:nvPr/>
        </p:nvSpPr>
        <p:spPr bwMode="auto">
          <a:xfrm>
            <a:off x="252413" y="928688"/>
            <a:ext cx="5289550" cy="5289550"/>
          </a:xfrm>
          <a:prstGeom prst="ellipse">
            <a:avLst/>
          </a:prstGeom>
          <a:noFill/>
          <a:ln w="2794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4" name="Oval 4"/>
          <p:cNvSpPr>
            <a:spLocks noChangeAspect="1" noChangeArrowheads="1"/>
          </p:cNvSpPr>
          <p:nvPr/>
        </p:nvSpPr>
        <p:spPr bwMode="auto">
          <a:xfrm>
            <a:off x="5597525" y="266382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5" name="Oval 5"/>
          <p:cNvSpPr>
            <a:spLocks noChangeAspect="1" noChangeArrowheads="1"/>
          </p:cNvSpPr>
          <p:nvPr/>
        </p:nvSpPr>
        <p:spPr bwMode="auto">
          <a:xfrm>
            <a:off x="5229225" y="549275"/>
            <a:ext cx="2087563" cy="2087563"/>
          </a:xfrm>
          <a:prstGeom prst="ellipse">
            <a:avLst/>
          </a:prstGeom>
          <a:noFill/>
          <a:ln w="177800">
            <a:solidFill>
              <a:srgbClr val="01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pic>
        <p:nvPicPr>
          <p:cNvPr id="5126" name="Picture 7" descr="KS3_chemistry_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7416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KS3_chemistry_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620713"/>
            <a:ext cx="192563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KS3_chemistry_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052513"/>
            <a:ext cx="503872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252413" y="188913"/>
            <a:ext cx="5111750" cy="981075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en-GB" altLang="en-US" sz="4000">
                <a:solidFill>
                  <a:schemeClr val="bg1"/>
                </a:solidFill>
              </a:rPr>
              <a:t>Chemistry</a:t>
            </a:r>
          </a:p>
        </p:txBody>
      </p:sp>
      <p:sp>
        <p:nvSpPr>
          <p:cNvPr id="5130" name="AutoShape 1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0" y="4868863"/>
            <a:ext cx="4464050" cy="1008062"/>
          </a:xfrm>
          <a:prstGeom prst="roundRect">
            <a:avLst>
              <a:gd name="adj" fmla="val 43579"/>
            </a:avLst>
          </a:prstGeom>
          <a:solidFill>
            <a:srgbClr val="010066"/>
          </a:solidFill>
          <a:ln w="63500">
            <a:solidFill>
              <a:srgbClr val="9900CC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chemeClr val="bg1"/>
                </a:solidFill>
              </a:rPr>
              <a:t>Diffusion - R</a:t>
            </a:r>
          </a:p>
        </p:txBody>
      </p:sp>
      <p:pic>
        <p:nvPicPr>
          <p:cNvPr id="5131" name="Picture 16" descr="7G_imag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349500"/>
            <a:ext cx="34258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7" descr="7G_imag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12875"/>
            <a:ext cx="2087563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8" descr="7G_imag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850" y="693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9" descr="7G_imag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2852738"/>
            <a:ext cx="1727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1" name="Text Box 11"/>
          <p:cNvSpPr txBox="1">
            <a:spLocks noChangeArrowheads="1"/>
          </p:cNvSpPr>
          <p:nvPr/>
        </p:nvSpPr>
        <p:spPr bwMode="auto">
          <a:xfrm>
            <a:off x="568325" y="1989138"/>
            <a:ext cx="8353425" cy="4619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marL="361950" indent="-3619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en-GB" altLang="en-US">
                <a:solidFill>
                  <a:srgbClr val="010067"/>
                </a:solidFill>
              </a:rPr>
              <a:t>Diffusion occurs in liquids and gases but not in solids.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Diffusion</a:t>
            </a: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568325" y="981075"/>
            <a:ext cx="878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10067"/>
                </a:solidFill>
              </a:rPr>
              <a:t>Use the particle model to explain these facts about diffusion:</a:t>
            </a:r>
          </a:p>
        </p:txBody>
      </p:sp>
      <p:sp>
        <p:nvSpPr>
          <p:cNvPr id="286730" name="Text Box 10"/>
          <p:cNvSpPr txBox="1">
            <a:spLocks noChangeArrowheads="1"/>
          </p:cNvSpPr>
          <p:nvPr/>
        </p:nvSpPr>
        <p:spPr bwMode="auto">
          <a:xfrm>
            <a:off x="568325" y="2782888"/>
            <a:ext cx="8353425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marL="361950" indent="-3619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>
                <a:solidFill>
                  <a:srgbClr val="010067"/>
                </a:solidFill>
              </a:rPr>
              <a:t>Diffusion happens more quickly for gases than for liquids.</a:t>
            </a:r>
          </a:p>
        </p:txBody>
      </p:sp>
      <p:sp>
        <p:nvSpPr>
          <p:cNvPr id="286732" name="Text Box 12"/>
          <p:cNvSpPr txBox="1">
            <a:spLocks noChangeArrowheads="1"/>
          </p:cNvSpPr>
          <p:nvPr/>
        </p:nvSpPr>
        <p:spPr bwMode="auto">
          <a:xfrm>
            <a:off x="568325" y="3556000"/>
            <a:ext cx="8353425" cy="8223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l"/>
            </a:pPr>
            <a:r>
              <a:rPr lang="en-GB" altLang="en-US">
                <a:solidFill>
                  <a:srgbClr val="010067"/>
                </a:solidFill>
              </a:rPr>
              <a:t>Diffusion happens more quickly at warm temperatures than at cooler temperatures.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73088" y="5072063"/>
            <a:ext cx="7999412" cy="90487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010067"/>
                </a:solidFill>
              </a:rPr>
              <a:t>Here are some key words that might help: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altLang="en-US" b="1">
                <a:solidFill>
                  <a:srgbClr val="010067"/>
                </a:solidFill>
              </a:rPr>
              <a:t>particles		movement		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1" grpId="0" animBg="1"/>
      <p:bldP spid="286728" grpId="0"/>
      <p:bldP spid="286730" grpId="0" animBg="1"/>
      <p:bldP spid="286732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	Lesson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9888" y="1131888"/>
            <a:ext cx="8229600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Understand that particles in gases and liquids are able to move around in random directions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      How do smells spread out?</a:t>
            </a:r>
          </a:p>
        </p:txBody>
      </p:sp>
      <p:pic>
        <p:nvPicPr>
          <p:cNvPr id="8195" name="Picture 15" descr="7Ga_BIG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223963"/>
            <a:ext cx="8726487" cy="485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>
            <a:extLst>
              <a:ext uri="{FF2B5EF4-FFF2-40B4-BE49-F238E27FC236}">
                <a16:creationId xmlns:a16="http://schemas.microsoft.com/office/drawing/2014/main" id="{349037F6-3D11-49B7-AEEB-EFB2FF2B8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600" y="0"/>
            <a:ext cx="6516688" cy="549275"/>
          </a:xfrm>
          <a:noFill/>
          <a:ln/>
        </p:spPr>
        <p:txBody>
          <a:bodyPr/>
          <a:lstStyle/>
          <a:p>
            <a:r>
              <a:rPr lang="en-GB" altLang="en-US" dirty="0"/>
              <a:t>What is diffusion?</a:t>
            </a:r>
          </a:p>
        </p:txBody>
      </p:sp>
      <p:sp>
        <p:nvSpPr>
          <p:cNvPr id="532484" name="Text Box 4">
            <a:extLst>
              <a:ext uri="{FF2B5EF4-FFF2-40B4-BE49-F238E27FC236}">
                <a16:creationId xmlns:a16="http://schemas.microsoft.com/office/drawing/2014/main" id="{40FA1B8B-24F8-4C35-8AAC-97C917BA6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558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>
                <a:solidFill>
                  <a:srgbClr val="000066"/>
                </a:solidFill>
              </a:rPr>
              <a:t>Diffusion is the random movement of particles. When particles diffuse, they spread out and mix with other particles.</a:t>
            </a:r>
          </a:p>
        </p:txBody>
      </p:sp>
      <p:sp>
        <p:nvSpPr>
          <p:cNvPr id="532486" name="Text Box 6">
            <a:extLst>
              <a:ext uri="{FF2B5EF4-FFF2-40B4-BE49-F238E27FC236}">
                <a16:creationId xmlns:a16="http://schemas.microsoft.com/office/drawing/2014/main" id="{4B088282-7C30-4B0A-A839-676558449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2105025"/>
            <a:ext cx="29781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66"/>
                </a:solidFill>
              </a:rPr>
              <a:t>For example, the smell of aftershave or perfume can be detected by people on the other side of a room because the perfume particles diffuse in the air.</a:t>
            </a:r>
          </a:p>
        </p:txBody>
      </p:sp>
      <p:sp>
        <p:nvSpPr>
          <p:cNvPr id="532489" name="Text Box 9">
            <a:extLst>
              <a:ext uri="{FF2B5EF4-FFF2-40B4-BE49-F238E27FC236}">
                <a16:creationId xmlns:a16="http://schemas.microsoft.com/office/drawing/2014/main" id="{C525D0DF-114D-4318-A254-00D5D275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5564188"/>
            <a:ext cx="855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 dirty="0">
                <a:solidFill>
                  <a:srgbClr val="FF6600"/>
                </a:solidFill>
              </a:rPr>
              <a:t>Can you think of some more everyday examples of diffusion?</a:t>
            </a:r>
          </a:p>
        </p:txBody>
      </p:sp>
      <p:pic>
        <p:nvPicPr>
          <p:cNvPr id="532491" name="Picture 11">
            <a:extLst>
              <a:ext uri="{FF2B5EF4-FFF2-40B4-BE49-F238E27FC236}">
                <a16:creationId xmlns:a16="http://schemas.microsoft.com/office/drawing/2014/main" id="{4F92668F-F120-4A59-B2D3-CC5ED47EF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5" y="1776413"/>
            <a:ext cx="5508625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493" name="Picture 13">
            <a:extLst>
              <a:ext uri="{FF2B5EF4-FFF2-40B4-BE49-F238E27FC236}">
                <a16:creationId xmlns:a16="http://schemas.microsoft.com/office/drawing/2014/main" id="{9892021B-3201-415F-BE9D-81AB896CF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2300"/>
            <a:ext cx="15144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3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6" grpId="0" autoUpdateAnimBg="0"/>
      <p:bldP spid="5324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      Diffusion definition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468313" y="1268413"/>
            <a:ext cx="8358187" cy="954087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800">
                <a:solidFill>
                  <a:srgbClr val="010067"/>
                </a:solidFill>
              </a:rPr>
              <a:t>Diffusion is the random movement of particles from an area of high concentration to low concentration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04800" y="762000"/>
            <a:ext cx="8610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 i="1">
                <a:solidFill>
                  <a:srgbClr val="010066"/>
                </a:solidFill>
                <a:cs typeface="Times New Roman" panose="02020603050405020304" pitchFamily="18" charset="0"/>
              </a:rPr>
              <a:t>Fill in the gaps</a:t>
            </a:r>
            <a:r>
              <a:rPr lang="en-US" altLang="en-US" i="1">
                <a:solidFill>
                  <a:srgbClr val="010066"/>
                </a:solidFill>
                <a:cs typeface="Times New Roman" panose="02020603050405020304" pitchFamily="18" charset="0"/>
              </a:rPr>
              <a:t> in these sentences, using words from the box. You may need to use some words more than once.</a:t>
            </a:r>
          </a:p>
          <a:p>
            <a:pPr eaLnBrk="1" hangingPunct="1">
              <a:lnSpc>
                <a:spcPct val="120000"/>
              </a:lnSpc>
            </a:pPr>
            <a:endParaRPr lang="en-US" altLang="en-US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  <a:t>The colour in the beaker spreads out by ________________ .</a:t>
            </a:r>
          </a:p>
          <a:p>
            <a:pPr eaLnBrk="1" hangingPunct="1">
              <a:lnSpc>
                <a:spcPct val="120000"/>
              </a:lnSpc>
            </a:pPr>
            <a:endParaRPr lang="en-US" altLang="en-US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  <a:t> The water ______________ are moving around all the time.</a:t>
            </a:r>
          </a:p>
          <a:p>
            <a:pPr eaLnBrk="1" hangingPunct="1">
              <a:lnSpc>
                <a:spcPct val="120000"/>
              </a:lnSpc>
            </a:pPr>
            <a:endParaRPr lang="en-US" altLang="en-US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010066"/>
                </a:solidFill>
                <a:cs typeface="Times New Roman" panose="02020603050405020304" pitchFamily="18" charset="0"/>
              </a:rPr>
              <a:t>They bump into _________________ from the coloured crystal, and  __________ them around. The colour gradually _____________ out through the ___________ .</a:t>
            </a:r>
          </a:p>
          <a:p>
            <a:pPr eaLnBrk="1" hangingPunct="1">
              <a:lnSpc>
                <a:spcPct val="120000"/>
              </a:lnSpc>
            </a:pPr>
            <a:endParaRPr lang="en-GB" altLang="en-US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971550" y="5502275"/>
            <a:ext cx="7010400" cy="94297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altLang="en-US" sz="2800" b="1" dirty="0">
                <a:solidFill>
                  <a:srgbClr val="FF6600"/>
                </a:solidFill>
                <a:cs typeface="Times New Roman" panose="02020603050405020304" pitchFamily="18" charset="0"/>
              </a:rPr>
              <a:t>diffusion      moves      particles      spreads      water</a:t>
            </a:r>
            <a:endParaRPr lang="en-US" altLang="en-US" sz="2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04800" y="762000"/>
            <a:ext cx="8610600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b="1" i="1" dirty="0">
                <a:solidFill>
                  <a:srgbClr val="010066"/>
                </a:solidFill>
                <a:cs typeface="Times New Roman" panose="02020603050405020304" pitchFamily="18" charset="0"/>
              </a:rPr>
              <a:t>Fill in the gaps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 in these sentences, using words from the box. </a:t>
            </a:r>
            <a:r>
              <a:rPr lang="en-US" altLang="en-US" i="1" dirty="0">
                <a:solidFill>
                  <a:srgbClr val="FF6600"/>
                </a:solidFill>
                <a:cs typeface="Times New Roman" panose="02020603050405020304" pitchFamily="18" charset="0"/>
              </a:rPr>
              <a:t>You may need to use some words more than once</a:t>
            </a:r>
            <a:r>
              <a:rPr lang="en-US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endParaRPr lang="en-US" altLang="en-US" dirty="0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The </a:t>
            </a:r>
            <a:r>
              <a:rPr lang="en-US" altLang="en-US" dirty="0" err="1">
                <a:solidFill>
                  <a:srgbClr val="010066"/>
                </a:solidFill>
                <a:cs typeface="Times New Roman" panose="02020603050405020304" pitchFamily="18" charset="0"/>
              </a:rPr>
              <a:t>colour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in the beaker spreads out by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diffusion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endParaRPr lang="en-US" altLang="en-US" dirty="0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The water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particles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are moving around all the time.</a:t>
            </a:r>
          </a:p>
          <a:p>
            <a:pPr eaLnBrk="1" hangingPunct="1">
              <a:lnSpc>
                <a:spcPct val="120000"/>
              </a:lnSpc>
            </a:pPr>
            <a:endParaRPr lang="en-US" altLang="en-US" dirty="0">
              <a:solidFill>
                <a:srgbClr val="01006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They bump into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particles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from the coloured crystal, and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moves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them around. The </a:t>
            </a:r>
            <a:r>
              <a:rPr lang="en-US" altLang="en-US" dirty="0" err="1">
                <a:solidFill>
                  <a:srgbClr val="010066"/>
                </a:solidFill>
                <a:cs typeface="Times New Roman" panose="02020603050405020304" pitchFamily="18" charset="0"/>
              </a:rPr>
              <a:t>colour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gradually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spreads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 out through the </a:t>
            </a:r>
            <a:r>
              <a:rPr lang="en-US" altLang="en-US" sz="2400" b="1" dirty="0">
                <a:solidFill>
                  <a:srgbClr val="FF6600"/>
                </a:solidFill>
                <a:cs typeface="Times New Roman" panose="02020603050405020304" pitchFamily="18" charset="0"/>
              </a:rPr>
              <a:t>water</a:t>
            </a:r>
            <a:r>
              <a:rPr lang="en-US" altLang="en-US" dirty="0">
                <a:solidFill>
                  <a:srgbClr val="010066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20000"/>
              </a:lnSpc>
            </a:pPr>
            <a:endParaRPr lang="en-GB" altLang="en-US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971550" y="5502275"/>
            <a:ext cx="7010400" cy="94297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altLang="en-US" sz="2800" b="1" dirty="0">
                <a:solidFill>
                  <a:srgbClr val="FF6600"/>
                </a:solidFill>
                <a:cs typeface="Times New Roman" panose="02020603050405020304" pitchFamily="18" charset="0"/>
              </a:rPr>
              <a:t>diffusion      moves      particles      spreads      water</a:t>
            </a:r>
            <a:endParaRPr lang="en-US" altLang="en-US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1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id="{A5DB4638-879F-4C2C-8BA5-2BD9ADBFF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600" y="0"/>
            <a:ext cx="6516688" cy="549275"/>
          </a:xfrm>
          <a:noFill/>
          <a:ln/>
        </p:spPr>
        <p:txBody>
          <a:bodyPr/>
          <a:lstStyle/>
          <a:p>
            <a:r>
              <a:rPr lang="en-GB" altLang="en-US" dirty="0"/>
              <a:t>Diffusion in liquids and gases</a:t>
            </a:r>
          </a:p>
        </p:txBody>
      </p:sp>
      <p:sp>
        <p:nvSpPr>
          <p:cNvPr id="540676" name="Text Box 4">
            <a:extLst>
              <a:ext uri="{FF2B5EF4-FFF2-40B4-BE49-F238E27FC236}">
                <a16:creationId xmlns:a16="http://schemas.microsoft.com/office/drawing/2014/main" id="{2891EA68-2184-4871-914A-786052D25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784225"/>
            <a:ext cx="8558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 dirty="0">
                <a:solidFill>
                  <a:srgbClr val="FF6600"/>
                </a:solidFill>
              </a:rPr>
              <a:t>Which will diffuse faster, a gas or a liquid?</a:t>
            </a:r>
          </a:p>
        </p:txBody>
      </p:sp>
      <p:sp>
        <p:nvSpPr>
          <p:cNvPr id="540677" name="Text Box 5">
            <a:extLst>
              <a:ext uri="{FF2B5EF4-FFF2-40B4-BE49-F238E27FC236}">
                <a16:creationId xmlns:a16="http://schemas.microsoft.com/office/drawing/2014/main" id="{3C6FF2CD-72A5-4A45-975A-CA82D5BD5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232275"/>
            <a:ext cx="657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b="0" dirty="0">
                <a:solidFill>
                  <a:srgbClr val="FF6600"/>
                </a:solidFill>
              </a:rPr>
              <a:t>The particles of a gas will diffuse faster. Why?</a:t>
            </a:r>
          </a:p>
        </p:txBody>
      </p:sp>
      <p:sp>
        <p:nvSpPr>
          <p:cNvPr id="540679" name="Text Box 7">
            <a:extLst>
              <a:ext uri="{FF2B5EF4-FFF2-40B4-BE49-F238E27FC236}">
                <a16:creationId xmlns:a16="http://schemas.microsoft.com/office/drawing/2014/main" id="{26BED52C-0DC5-4C1B-9208-76BDFC91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33938"/>
            <a:ext cx="8569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b="0">
                <a:solidFill>
                  <a:srgbClr val="010067"/>
                </a:solidFill>
              </a:rPr>
              <a:t>The gas particles are moving around faster than the particles in a liquid because they have more energy. This means that the gas particles will spread out more quickly.</a:t>
            </a:r>
            <a:endParaRPr lang="en-GB" altLang="en-US"/>
          </a:p>
        </p:txBody>
      </p:sp>
      <p:pic>
        <p:nvPicPr>
          <p:cNvPr id="540681" name="Picture 9">
            <a:extLst>
              <a:ext uri="{FF2B5EF4-FFF2-40B4-BE49-F238E27FC236}">
                <a16:creationId xmlns:a16="http://schemas.microsoft.com/office/drawing/2014/main" id="{82878151-5616-4EF2-99EC-51D21B355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550" y="1384300"/>
            <a:ext cx="2919413" cy="27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0682" name="Picture 10">
            <a:extLst>
              <a:ext uri="{FF2B5EF4-FFF2-40B4-BE49-F238E27FC236}">
                <a16:creationId xmlns:a16="http://schemas.microsoft.com/office/drawing/2014/main" id="{8CADDEDC-E2F4-431D-BF18-950DDFF50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1384300"/>
            <a:ext cx="3513137" cy="270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0683" name="Picture 11">
            <a:extLst>
              <a:ext uri="{FF2B5EF4-FFF2-40B4-BE49-F238E27FC236}">
                <a16:creationId xmlns:a16="http://schemas.microsoft.com/office/drawing/2014/main" id="{1913E279-3ADB-4C66-BAE7-CB283DA67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2300"/>
            <a:ext cx="15144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7" grpId="0"/>
      <p:bldP spid="5406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0" name="Picture 10">
            <a:extLst>
              <a:ext uri="{FF2B5EF4-FFF2-40B4-BE49-F238E27FC236}">
                <a16:creationId xmlns:a16="http://schemas.microsoft.com/office/drawing/2014/main" id="{921C6EFE-5BE2-41ED-B90D-40DFACFBD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1736725"/>
            <a:ext cx="234315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22" name="Rectangle 2">
            <a:extLst>
              <a:ext uri="{FF2B5EF4-FFF2-40B4-BE49-F238E27FC236}">
                <a16:creationId xmlns:a16="http://schemas.microsoft.com/office/drawing/2014/main" id="{F2B0A47D-6E7E-4D23-A9CA-492FB1B6B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600" y="0"/>
            <a:ext cx="6516688" cy="549275"/>
          </a:xfrm>
          <a:noFill/>
          <a:ln/>
        </p:spPr>
        <p:txBody>
          <a:bodyPr/>
          <a:lstStyle/>
          <a:p>
            <a:r>
              <a:rPr lang="en-GB" altLang="en-US" dirty="0"/>
              <a:t>Diffusion in solids</a:t>
            </a:r>
          </a:p>
        </p:txBody>
      </p:sp>
      <p:sp>
        <p:nvSpPr>
          <p:cNvPr id="542724" name="Text Box 4">
            <a:extLst>
              <a:ext uri="{FF2B5EF4-FFF2-40B4-BE49-F238E27FC236}">
                <a16:creationId xmlns:a16="http://schemas.microsoft.com/office/drawing/2014/main" id="{1E7D43D9-6096-4BE5-A197-A26CAB2F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784225"/>
            <a:ext cx="85582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>
                <a:solidFill>
                  <a:srgbClr val="000066"/>
                </a:solidFill>
              </a:rPr>
              <a:t>The particles in liquids and gases diffuse easily because they are free to move around. However, it is possible for solids to diffuse as well.</a:t>
            </a:r>
          </a:p>
        </p:txBody>
      </p:sp>
      <p:sp>
        <p:nvSpPr>
          <p:cNvPr id="542725" name="Text Box 5">
            <a:extLst>
              <a:ext uri="{FF2B5EF4-FFF2-40B4-BE49-F238E27FC236}">
                <a16:creationId xmlns:a16="http://schemas.microsoft.com/office/drawing/2014/main" id="{242A1973-2F02-40FF-9F4D-015C4FAA8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2230438"/>
            <a:ext cx="67230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0">
                <a:solidFill>
                  <a:srgbClr val="000066"/>
                </a:solidFill>
              </a:rPr>
              <a:t>Scientists have found that if they put two metals next to each other and leave them for a long time, eventually a few particles of one metal   will diffuse into the other.</a:t>
            </a:r>
          </a:p>
        </p:txBody>
      </p:sp>
      <p:sp>
        <p:nvSpPr>
          <p:cNvPr id="542726" name="Text Box 6">
            <a:extLst>
              <a:ext uri="{FF2B5EF4-FFF2-40B4-BE49-F238E27FC236}">
                <a16:creationId xmlns:a16="http://schemas.microsoft.com/office/drawing/2014/main" id="{C3D5F6F5-E28D-4DF6-977C-62F9EE978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041775"/>
            <a:ext cx="6650037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b="0">
                <a:solidFill>
                  <a:srgbClr val="000066"/>
                </a:solidFill>
              </a:rPr>
              <a:t>This is because the particles in a solid vibrate, and some of them have enough energy to move around a little bit as well. Eventually, a few particles move around enough to diffuse into the other metal.</a:t>
            </a:r>
          </a:p>
        </p:txBody>
      </p:sp>
      <p:pic>
        <p:nvPicPr>
          <p:cNvPr id="542733" name="Picture 13">
            <a:extLst>
              <a:ext uri="{FF2B5EF4-FFF2-40B4-BE49-F238E27FC236}">
                <a16:creationId xmlns:a16="http://schemas.microsoft.com/office/drawing/2014/main" id="{D1A42930-FEF0-467D-A296-77288BA6D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622300"/>
            <a:ext cx="15144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5" grpId="0"/>
      <p:bldP spid="542726" grpId="0"/>
    </p:bldLst>
  </p:timing>
</p:sld>
</file>

<file path=ppt/theme/theme1.xml><?xml version="1.0" encoding="utf-8"?>
<a:theme xmlns:a="http://schemas.openxmlformats.org/drawingml/2006/main" name="1_master">
  <a:themeElements>
    <a:clrScheme name="1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8541</TotalTime>
  <Words>532</Words>
  <Application>Microsoft Office PowerPoint</Application>
  <PresentationFormat>On-screen Show (4:3)</PresentationFormat>
  <Paragraphs>54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1_master</vt:lpstr>
      <vt:lpstr>Chemistry</vt:lpstr>
      <vt:lpstr> Lesson objectives</vt:lpstr>
      <vt:lpstr>      How do smells spread out?</vt:lpstr>
      <vt:lpstr>What is diffusion?</vt:lpstr>
      <vt:lpstr>      Diffusion definition</vt:lpstr>
      <vt:lpstr>PowerPoint Presentation</vt:lpstr>
      <vt:lpstr>PowerPoint Presentation</vt:lpstr>
      <vt:lpstr>Diffusion in liquids and gases</vt:lpstr>
      <vt:lpstr>Diffusion in solids</vt:lpstr>
      <vt:lpstr>      Diffusion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Gases</dc:title>
  <dc:subject>KS3 Chemistry</dc:subject>
  <dc:creator>Boardworks Ltd</dc:creator>
  <cp:lastModifiedBy>Lesley Wood</cp:lastModifiedBy>
  <cp:revision>596</cp:revision>
  <cp:lastPrinted>2021-03-11T11:29:57Z</cp:lastPrinted>
  <dcterms:created xsi:type="dcterms:W3CDTF">2000-07-23T14:30:27Z</dcterms:created>
  <dcterms:modified xsi:type="dcterms:W3CDTF">2021-05-11T17:01:05Z</dcterms:modified>
</cp:coreProperties>
</file>