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9" r:id="rId1"/>
  </p:sldMasterIdLst>
  <p:notesMasterIdLst>
    <p:notesMasterId r:id="rId12"/>
  </p:notesMasterIdLst>
  <p:handoutMasterIdLst>
    <p:handoutMasterId r:id="rId13"/>
  </p:handoutMasterIdLst>
  <p:sldIdLst>
    <p:sldId id="312" r:id="rId2"/>
    <p:sldId id="368" r:id="rId3"/>
    <p:sldId id="325" r:id="rId4"/>
    <p:sldId id="336" r:id="rId5"/>
    <p:sldId id="380" r:id="rId6"/>
    <p:sldId id="372" r:id="rId7"/>
    <p:sldId id="381" r:id="rId8"/>
    <p:sldId id="340" r:id="rId9"/>
    <p:sldId id="341" r:id="rId10"/>
    <p:sldId id="315" r:id="rId11"/>
  </p:sldIdLst>
  <p:sldSz cx="9144000" cy="6858000" type="screen4x3"/>
  <p:notesSz cx="6858000" cy="91440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rgbClr val="00FFFF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rgbClr val="00FFFF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rgbClr val="00FFFF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rgbClr val="00FFFF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rgbClr val="00FFFF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2400" kern="1200">
        <a:solidFill>
          <a:srgbClr val="00FFFF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2400" kern="1200">
        <a:solidFill>
          <a:srgbClr val="00FFFF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2400" kern="1200">
        <a:solidFill>
          <a:srgbClr val="00FFFF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2400" kern="1200">
        <a:solidFill>
          <a:srgbClr val="00FFFF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orient="horz" pos="663">
          <p15:clr>
            <a:srgbClr val="A4A3A4"/>
          </p15:clr>
        </p15:guide>
        <p15:guide id="3" pos="431">
          <p15:clr>
            <a:srgbClr val="A4A3A4"/>
          </p15:clr>
        </p15:guide>
        <p15:guide id="4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00"/>
    <a:srgbClr val="000099"/>
    <a:srgbClr val="71F5F2"/>
    <a:srgbClr val="010066"/>
    <a:srgbClr val="9933FF"/>
    <a:srgbClr val="6600CC"/>
    <a:srgbClr val="CC6600"/>
    <a:srgbClr val="FF99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815" autoAdjust="0"/>
    <p:restoredTop sz="94624" autoAdjust="0"/>
  </p:normalViewPr>
  <p:slideViewPr>
    <p:cSldViewPr>
      <p:cViewPr varScale="1">
        <p:scale>
          <a:sx n="81" d="100"/>
          <a:sy n="81" d="100"/>
        </p:scale>
        <p:origin x="677" y="48"/>
      </p:cViewPr>
      <p:guideLst>
        <p:guide orient="horz" pos="2160"/>
        <p:guide orient="horz" pos="663"/>
        <p:guide pos="431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80" d="100"/>
          <a:sy n="80" d="100"/>
        </p:scale>
        <p:origin x="-1974" y="-84"/>
      </p:cViewPr>
      <p:guideLst>
        <p:guide orient="horz" pos="2880"/>
        <p:guide pos="216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2697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2698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2698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947D4118-98AA-4AA1-9E90-4A274DD8FF45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2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92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0F413F9D-4529-4E02-9C23-3121D06CE375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928F02A9-17E9-476E-8469-52E27BF359CA}" type="slidenum">
              <a:rPr lang="en-GB" altLang="en-US" sz="1200" smtClean="0"/>
              <a:pPr/>
              <a:t>1</a:t>
            </a:fld>
            <a:endParaRPr lang="en-GB" altLang="en-US" sz="1200"/>
          </a:p>
        </p:txBody>
      </p:sp>
      <p:sp>
        <p:nvSpPr>
          <p:cNvPr id="61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958EAA76-98B2-4AC3-AF61-CC8E84FCB0EE}" type="slidenum">
              <a:rPr lang="en-GB" altLang="en-US" sz="1200" smtClean="0"/>
              <a:pPr/>
              <a:t>3</a:t>
            </a:fld>
            <a:endParaRPr lang="en-GB" altLang="en-US" sz="1200"/>
          </a:p>
        </p:txBody>
      </p:sp>
      <p:sp>
        <p:nvSpPr>
          <p:cNvPr id="92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2">
            <a:extLst>
              <a:ext uri="{FF2B5EF4-FFF2-40B4-BE49-F238E27FC236}">
                <a16:creationId xmlns:a16="http://schemas.microsoft.com/office/drawing/2014/main" id="{9B20117B-3D02-4C40-8164-2DC22D99CA1E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GB" altLang="en-US"/>
              <a:t>Boardworks KS3 Science 2008 </a:t>
            </a:r>
          </a:p>
          <a:p>
            <a:r>
              <a:rPr lang="en-GB" altLang="en-US"/>
              <a:t>Solids, Liquids and Gases</a:t>
            </a:r>
          </a:p>
        </p:txBody>
      </p:sp>
      <p:sp>
        <p:nvSpPr>
          <p:cNvPr id="533506" name="Rectangle 2">
            <a:extLst>
              <a:ext uri="{FF2B5EF4-FFF2-40B4-BE49-F238E27FC236}">
                <a16:creationId xmlns:a16="http://schemas.microsoft.com/office/drawing/2014/main" id="{F70825AC-400F-4002-B93C-11505968048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3507" name="Rectangle 3">
            <a:extLst>
              <a:ext uri="{FF2B5EF4-FFF2-40B4-BE49-F238E27FC236}">
                <a16:creationId xmlns:a16="http://schemas.microsoft.com/office/drawing/2014/main" id="{804A277D-23B4-4E07-9CF6-96FA17D0A36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altLang="en-US" b="1"/>
              <a:t>Photo credit:</a:t>
            </a:r>
            <a:r>
              <a:rPr lang="en-GB" altLang="en-US"/>
              <a:t> </a:t>
            </a:r>
            <a:r>
              <a:rPr lang="en-US" altLang="en-US"/>
              <a:t>© 2008 Jupiterimages Corporation</a:t>
            </a:r>
            <a:endParaRPr lang="en-GB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EF8B76E1-D7C8-4FF2-AB8D-38C09EC49DC6}" type="slidenum">
              <a:rPr lang="en-GB" altLang="en-US" sz="1200" smtClean="0"/>
              <a:pPr/>
              <a:t>5</a:t>
            </a:fld>
            <a:endParaRPr lang="en-GB" altLang="en-US" sz="120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2">
            <a:extLst>
              <a:ext uri="{FF2B5EF4-FFF2-40B4-BE49-F238E27FC236}">
                <a16:creationId xmlns:a16="http://schemas.microsoft.com/office/drawing/2014/main" id="{841D5019-B267-4371-A189-D8D4D6329D52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GB" altLang="en-US"/>
              <a:t>Boardworks KS3 Science 2008 </a:t>
            </a:r>
          </a:p>
          <a:p>
            <a:r>
              <a:rPr lang="en-GB" altLang="en-US"/>
              <a:t>Solids, Liquids and Gases</a:t>
            </a:r>
          </a:p>
        </p:txBody>
      </p:sp>
      <p:sp>
        <p:nvSpPr>
          <p:cNvPr id="541698" name="Rectangle 2">
            <a:extLst>
              <a:ext uri="{FF2B5EF4-FFF2-40B4-BE49-F238E27FC236}">
                <a16:creationId xmlns:a16="http://schemas.microsoft.com/office/drawing/2014/main" id="{86010B2E-4EE9-4066-91D3-4B757DB14356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1699" name="Rectangle 3">
            <a:extLst>
              <a:ext uri="{FF2B5EF4-FFF2-40B4-BE49-F238E27FC236}">
                <a16:creationId xmlns:a16="http://schemas.microsoft.com/office/drawing/2014/main" id="{7FEA4D86-0786-4333-88FF-98CB0577BBD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2">
            <a:extLst>
              <a:ext uri="{FF2B5EF4-FFF2-40B4-BE49-F238E27FC236}">
                <a16:creationId xmlns:a16="http://schemas.microsoft.com/office/drawing/2014/main" id="{7A008D92-95E3-4183-8B6B-3ED72AC561FA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GB" altLang="en-US"/>
              <a:t>Boardworks KS3 Science 2008 </a:t>
            </a:r>
          </a:p>
          <a:p>
            <a:r>
              <a:rPr lang="en-GB" altLang="en-US"/>
              <a:t>Solids, Liquids and Gases</a:t>
            </a:r>
          </a:p>
        </p:txBody>
      </p:sp>
      <p:sp>
        <p:nvSpPr>
          <p:cNvPr id="543746" name="Rectangle 2">
            <a:extLst>
              <a:ext uri="{FF2B5EF4-FFF2-40B4-BE49-F238E27FC236}">
                <a16:creationId xmlns:a16="http://schemas.microsoft.com/office/drawing/2014/main" id="{349EA101-B798-45A9-A460-CAD0B7E3A6F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3747" name="Rectangle 3">
            <a:extLst>
              <a:ext uri="{FF2B5EF4-FFF2-40B4-BE49-F238E27FC236}">
                <a16:creationId xmlns:a16="http://schemas.microsoft.com/office/drawing/2014/main" id="{287353F4-26A6-4366-B572-28A82E8D3E5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altLang="en-US" b="1"/>
              <a:t>Photo credit:</a:t>
            </a:r>
            <a:r>
              <a:rPr lang="en-GB" altLang="en-US"/>
              <a:t> Sophie Collin</a:t>
            </a:r>
          </a:p>
          <a:p>
            <a:endParaRPr lang="en-GB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59A0F75D-6AE3-40DE-BE79-82EDE4FC8DF3}" type="slidenum">
              <a:rPr lang="en-GB" altLang="en-US" sz="1200" smtClean="0"/>
              <a:pPr/>
              <a:t>10</a:t>
            </a:fld>
            <a:endParaRPr lang="en-GB" altLang="en-US" sz="1200"/>
          </a:p>
        </p:txBody>
      </p:sp>
      <p:sp>
        <p:nvSpPr>
          <p:cNvPr id="17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underlin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669088"/>
            <a:ext cx="9144000" cy="166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 Box 3"/>
          <p:cNvSpPr txBox="1">
            <a:spLocks noChangeArrowheads="1"/>
          </p:cNvSpPr>
          <p:nvPr/>
        </p:nvSpPr>
        <p:spPr bwMode="auto">
          <a:xfrm>
            <a:off x="7032625" y="6637338"/>
            <a:ext cx="2133600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>
              <a:defRPr/>
            </a:pPr>
            <a:r>
              <a:rPr lang="en-GB" altLang="en-US" sz="1200" b="1">
                <a:solidFill>
                  <a:srgbClr val="9900CC"/>
                </a:solidFill>
              </a:rPr>
              <a:t>© Boardworks Ltd 2004</a:t>
            </a:r>
          </a:p>
        </p:txBody>
      </p:sp>
      <p:pic>
        <p:nvPicPr>
          <p:cNvPr id="4" name="Picture 4" descr="boardworks_logo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898" t="7431" r="6938" b="10835"/>
          <a:stretch>
            <a:fillRect/>
          </a:stretch>
        </p:blipFill>
        <p:spPr bwMode="auto">
          <a:xfrm>
            <a:off x="7885113" y="0"/>
            <a:ext cx="1219200" cy="744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5" descr="right_button">
            <a:hlinkClick r:id="" action="ppaction://hlinkshowjump?jump=nextslide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59788" y="6092825"/>
            <a:ext cx="501650" cy="531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0" y="6607175"/>
            <a:ext cx="66675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r>
              <a:rPr lang="en-GB" altLang="en-US" sz="1200" b="1">
                <a:solidFill>
                  <a:schemeClr val="bg1"/>
                </a:solidFill>
              </a:rPr>
              <a:t>1 of 20</a:t>
            </a:r>
            <a:endParaRPr lang="en-US" altLang="en-US" sz="1200" b="1">
              <a:solidFill>
                <a:schemeClr val="bg1"/>
              </a:solidFill>
            </a:endParaRPr>
          </a:p>
        </p:txBody>
      </p:sp>
      <p:pic>
        <p:nvPicPr>
          <p:cNvPr id="7" name="Picture 7" descr="underlin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669088"/>
            <a:ext cx="9144000" cy="166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ext Box 8"/>
          <p:cNvSpPr txBox="1">
            <a:spLocks noChangeArrowheads="1"/>
          </p:cNvSpPr>
          <p:nvPr/>
        </p:nvSpPr>
        <p:spPr bwMode="auto">
          <a:xfrm>
            <a:off x="7032625" y="6637338"/>
            <a:ext cx="2133600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>
              <a:defRPr/>
            </a:pPr>
            <a:r>
              <a:rPr lang="en-GB" altLang="en-US" sz="1200" b="1">
                <a:solidFill>
                  <a:srgbClr val="9900CC"/>
                </a:solidFill>
              </a:rPr>
              <a:t>© Boardworks Ltd 2005</a:t>
            </a:r>
          </a:p>
        </p:txBody>
      </p:sp>
      <p:pic>
        <p:nvPicPr>
          <p:cNvPr id="9" name="Picture 9" descr="boardworks_logo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898" t="7431" r="6938" b="10835"/>
          <a:stretch>
            <a:fillRect/>
          </a:stretch>
        </p:blipFill>
        <p:spPr bwMode="auto">
          <a:xfrm>
            <a:off x="7885113" y="0"/>
            <a:ext cx="1219200" cy="744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Text Box 13"/>
          <p:cNvSpPr txBox="1">
            <a:spLocks noChangeArrowheads="1"/>
          </p:cNvSpPr>
          <p:nvPr userDrawn="1"/>
        </p:nvSpPr>
        <p:spPr bwMode="auto">
          <a:xfrm>
            <a:off x="0" y="6624638"/>
            <a:ext cx="1116013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fld id="{10BA60E7-90C4-4DFD-B113-36555DBE8CBB}" type="slidenum">
              <a:rPr lang="en-GB" altLang="en-US" sz="1200" b="1" smtClean="0">
                <a:solidFill>
                  <a:schemeClr val="bg1"/>
                </a:solidFill>
              </a:rPr>
              <a:pPr eaLnBrk="1" hangingPunct="1">
                <a:spcBef>
                  <a:spcPct val="50000"/>
                </a:spcBef>
                <a:defRPr/>
              </a:pPr>
              <a:t>‹#›</a:t>
            </a:fld>
            <a:r>
              <a:rPr lang="en-GB" altLang="en-US" sz="1200" b="1">
                <a:solidFill>
                  <a:schemeClr val="bg1"/>
                </a:solidFill>
              </a:rPr>
              <a:t> of 25</a:t>
            </a:r>
          </a:p>
        </p:txBody>
      </p:sp>
    </p:spTree>
    <p:extLst>
      <p:ext uri="{BB962C8B-B14F-4D97-AF65-F5344CB8AC3E}">
        <p14:creationId xmlns:p14="http://schemas.microsoft.com/office/powerpoint/2010/main" val="42821153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649673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0"/>
            <a:ext cx="2171700" cy="612616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0"/>
            <a:ext cx="6362700" cy="61261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582013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050510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058410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441197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032715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33003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859453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490457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9919552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18" Type="http://schemas.openxmlformats.org/officeDocument/2006/relationships/image" Target="../media/image6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17" Type="http://schemas.openxmlformats.org/officeDocument/2006/relationships/image" Target="../media/image5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.jpeg"/><Relationship Id="rId20" Type="http://schemas.openxmlformats.org/officeDocument/2006/relationships/image" Target="../media/image8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jpeg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7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underline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669088"/>
            <a:ext cx="9144000" cy="166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5" name="Text Box 3"/>
          <p:cNvSpPr txBox="1">
            <a:spLocks noChangeArrowheads="1"/>
          </p:cNvSpPr>
          <p:nvPr/>
        </p:nvSpPr>
        <p:spPr bwMode="auto">
          <a:xfrm>
            <a:off x="7032625" y="6637338"/>
            <a:ext cx="2133600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>
              <a:defRPr/>
            </a:pPr>
            <a:r>
              <a:rPr lang="en-GB" altLang="en-US" sz="1200" b="1">
                <a:solidFill>
                  <a:srgbClr val="9900CC"/>
                </a:solidFill>
              </a:rPr>
              <a:t>© Boardworks Ltd 2004</a:t>
            </a:r>
          </a:p>
        </p:txBody>
      </p:sp>
      <p:pic>
        <p:nvPicPr>
          <p:cNvPr id="1028" name="Picture 4" descr="swish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49275"/>
            <a:ext cx="7235825" cy="219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9" name="Picture 5" descr="boardworks_logo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898" t="7431" r="6938" b="10835"/>
          <a:stretch>
            <a:fillRect/>
          </a:stretch>
        </p:blipFill>
        <p:spPr bwMode="auto">
          <a:xfrm>
            <a:off x="7885113" y="0"/>
            <a:ext cx="1219200" cy="744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0" name="Picture 6" descr="right_button">
            <a:hlinkClick r:id="" action="ppaction://hlinkshowjump?jump=nextslide"/>
          </p:cNvPr>
          <p:cNvPicPr>
            <a:picLocks noChangeAspect="1" noChangeArrowheads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59788" y="6092825"/>
            <a:ext cx="501650" cy="531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1" name="Picture 7" descr="left_button"/>
          <p:cNvPicPr>
            <a:picLocks noChangeAspect="1" noChangeArrowheads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6092825"/>
            <a:ext cx="542925" cy="576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80" name="Text Box 8"/>
          <p:cNvSpPr txBox="1">
            <a:spLocks noChangeArrowheads="1"/>
          </p:cNvSpPr>
          <p:nvPr/>
        </p:nvSpPr>
        <p:spPr bwMode="auto">
          <a:xfrm>
            <a:off x="0" y="6610350"/>
            <a:ext cx="66675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r>
              <a:rPr lang="en-GB" altLang="en-US" sz="1200" b="1">
                <a:solidFill>
                  <a:schemeClr val="bg1"/>
                </a:solidFill>
              </a:rPr>
              <a:t>1 of 20</a:t>
            </a:r>
            <a:endParaRPr lang="en-US" altLang="en-US" sz="1200" b="1">
              <a:solidFill>
                <a:schemeClr val="bg1"/>
              </a:solidFill>
            </a:endParaRPr>
          </a:p>
        </p:txBody>
      </p:sp>
      <p:pic>
        <p:nvPicPr>
          <p:cNvPr id="1033" name="Picture 9" descr="underline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669088"/>
            <a:ext cx="9144000" cy="166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82" name="Text Box 10"/>
          <p:cNvSpPr txBox="1">
            <a:spLocks noChangeArrowheads="1"/>
          </p:cNvSpPr>
          <p:nvPr/>
        </p:nvSpPr>
        <p:spPr bwMode="auto">
          <a:xfrm>
            <a:off x="7032625" y="6637338"/>
            <a:ext cx="2133600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>
              <a:defRPr/>
            </a:pPr>
            <a:r>
              <a:rPr lang="en-GB" altLang="en-US" sz="1200" b="1">
                <a:solidFill>
                  <a:srgbClr val="9900CC"/>
                </a:solidFill>
              </a:rPr>
              <a:t>© Boardworks Ltd 2005</a:t>
            </a:r>
          </a:p>
        </p:txBody>
      </p:sp>
      <p:pic>
        <p:nvPicPr>
          <p:cNvPr id="1035" name="Picture 11" descr="swish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49275"/>
            <a:ext cx="7235825" cy="219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6" name="Picture 12" descr="boardworks_logo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898" t="7431" r="6938" b="10835"/>
          <a:stretch>
            <a:fillRect/>
          </a:stretch>
        </p:blipFill>
        <p:spPr bwMode="auto">
          <a:xfrm>
            <a:off x="7885113" y="0"/>
            <a:ext cx="1219200" cy="744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7" name="Picture 13" descr="left_button">
            <a:hlinkClick r:id="" action="ppaction://hlinkshowjump?jump=previousslide"/>
          </p:cNvPr>
          <p:cNvPicPr>
            <a:picLocks noChangeAspect="1" noChangeArrowheads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6092825"/>
            <a:ext cx="542925" cy="576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8" name="Rectangle 15"/>
          <p:cNvSpPr>
            <a:spLocks noGrp="1" noChangeArrowheads="1"/>
          </p:cNvSpPr>
          <p:nvPr>
            <p:ph type="title"/>
          </p:nvPr>
        </p:nvSpPr>
        <p:spPr bwMode="auto">
          <a:xfrm>
            <a:off x="0" y="0"/>
            <a:ext cx="6516688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       Click to edit Master title style</a:t>
            </a:r>
          </a:p>
        </p:txBody>
      </p:sp>
      <p:sp>
        <p:nvSpPr>
          <p:cNvPr id="3087" name="Text Box 26"/>
          <p:cNvSpPr txBox="1">
            <a:spLocks noChangeArrowheads="1"/>
          </p:cNvSpPr>
          <p:nvPr userDrawn="1"/>
        </p:nvSpPr>
        <p:spPr bwMode="auto">
          <a:xfrm>
            <a:off x="0" y="6624638"/>
            <a:ext cx="1116013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fld id="{8AA77677-B41A-4CFA-9F78-99F79ADACBCC}" type="slidenum">
              <a:rPr lang="en-GB" altLang="en-US" sz="1200" b="1" smtClean="0">
                <a:solidFill>
                  <a:schemeClr val="bg1"/>
                </a:solidFill>
              </a:rPr>
              <a:pPr eaLnBrk="1" hangingPunct="1">
                <a:spcBef>
                  <a:spcPct val="50000"/>
                </a:spcBef>
                <a:defRPr/>
              </a:pPr>
              <a:t>‹#›</a:t>
            </a:fld>
            <a:r>
              <a:rPr lang="en-GB" altLang="en-US" sz="1200" b="1">
                <a:solidFill>
                  <a:schemeClr val="bg1"/>
                </a:solidFill>
              </a:rPr>
              <a:t> of 25</a:t>
            </a:r>
          </a:p>
        </p:txBody>
      </p:sp>
      <p:grpSp>
        <p:nvGrpSpPr>
          <p:cNvPr id="1040" name="Group 45"/>
          <p:cNvGrpSpPr>
            <a:grpSpLocks/>
          </p:cNvGrpSpPr>
          <p:nvPr userDrawn="1"/>
        </p:nvGrpSpPr>
        <p:grpSpPr bwMode="auto">
          <a:xfrm>
            <a:off x="234950" y="90488"/>
            <a:ext cx="360363" cy="360362"/>
            <a:chOff x="1247" y="890"/>
            <a:chExt cx="227" cy="227"/>
          </a:xfrm>
        </p:grpSpPr>
        <p:sp>
          <p:nvSpPr>
            <p:cNvPr id="3089" name="Oval 46"/>
            <p:cNvSpPr>
              <a:spLocks noChangeAspect="1" noChangeArrowheads="1"/>
            </p:cNvSpPr>
            <p:nvPr userDrawn="1"/>
          </p:nvSpPr>
          <p:spPr bwMode="auto">
            <a:xfrm>
              <a:off x="1247" y="890"/>
              <a:ext cx="227" cy="227"/>
            </a:xfrm>
            <a:prstGeom prst="ellipse">
              <a:avLst/>
            </a:prstGeom>
            <a:solidFill>
              <a:srgbClr val="01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>
                <a:defRPr/>
              </a:pPr>
              <a:endParaRPr lang="en-US" altLang="en-US"/>
            </a:p>
          </p:txBody>
        </p:sp>
        <p:sp>
          <p:nvSpPr>
            <p:cNvPr id="3090" name="Oval 47"/>
            <p:cNvSpPr>
              <a:spLocks noChangeAspect="1" noChangeArrowheads="1"/>
            </p:cNvSpPr>
            <p:nvPr userDrawn="1"/>
          </p:nvSpPr>
          <p:spPr bwMode="auto">
            <a:xfrm>
              <a:off x="1247" y="890"/>
              <a:ext cx="227" cy="227"/>
            </a:xfrm>
            <a:prstGeom prst="ellipse">
              <a:avLst/>
            </a:prstGeom>
            <a:noFill/>
            <a:ln w="22860">
              <a:solidFill>
                <a:srgbClr val="01006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90000" tIns="46800" rIns="90000" bIns="46800" anchor="ctr"/>
            <a:lstStyle>
              <a:lvl1pPr>
                <a:defRPr sz="24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>
                <a:defRPr/>
              </a:pPr>
              <a:endParaRPr lang="en-US" altLang="en-US"/>
            </a:p>
          </p:txBody>
        </p:sp>
        <p:pic>
          <p:nvPicPr>
            <p:cNvPr id="1043" name="Picture 48" descr="KS3_chemistry_orange"/>
            <p:cNvPicPr>
              <a:picLocks noChangeAspect="1" noChangeArrowheads="1"/>
            </p:cNvPicPr>
            <p:nvPr userDrawn="1"/>
          </p:nvPicPr>
          <p:blipFill>
            <a:blip r:embed="rId1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259" y="905"/>
              <a:ext cx="204" cy="2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44" name="Picture 49" descr="7G_image1"/>
            <p:cNvPicPr>
              <a:picLocks noChangeAspect="1" noChangeArrowheads="1"/>
            </p:cNvPicPr>
            <p:nvPr userDrawn="1"/>
          </p:nvPicPr>
          <p:blipFill>
            <a:blip r:embed="rId1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270" y="955"/>
              <a:ext cx="136" cy="1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45" name="Picture 50" descr="7G_image2"/>
            <p:cNvPicPr>
              <a:picLocks noChangeAspect="1" noChangeArrowheads="1"/>
            </p:cNvPicPr>
            <p:nvPr userDrawn="1"/>
          </p:nvPicPr>
          <p:blipFill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356" y="917"/>
              <a:ext cx="84" cy="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8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FF6600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FF6600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FF6600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FF6600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FF6600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800" b="1">
          <a:solidFill>
            <a:srgbClr val="FF6600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800" b="1">
          <a:solidFill>
            <a:srgbClr val="FF6600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800" b="1">
          <a:solidFill>
            <a:srgbClr val="FF6600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800" b="1">
          <a:solidFill>
            <a:srgbClr val="FF6600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4.png"/><Relationship Id="rId4" Type="http://schemas.openxmlformats.org/officeDocument/2006/relationships/image" Target="../media/image16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Oval 2"/>
          <p:cNvSpPr>
            <a:spLocks noChangeAspect="1" noChangeArrowheads="1"/>
          </p:cNvSpPr>
          <p:nvPr/>
        </p:nvSpPr>
        <p:spPr bwMode="auto">
          <a:xfrm>
            <a:off x="109538" y="773113"/>
            <a:ext cx="5578475" cy="5578475"/>
          </a:xfrm>
          <a:prstGeom prst="ellipse">
            <a:avLst/>
          </a:prstGeom>
          <a:solidFill>
            <a:srgbClr val="01006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endParaRPr lang="en-US" altLang="en-US"/>
          </a:p>
        </p:txBody>
      </p:sp>
      <p:sp>
        <p:nvSpPr>
          <p:cNvPr id="5123" name="Oval 3"/>
          <p:cNvSpPr>
            <a:spLocks noChangeAspect="1" noChangeArrowheads="1"/>
          </p:cNvSpPr>
          <p:nvPr/>
        </p:nvSpPr>
        <p:spPr bwMode="auto">
          <a:xfrm>
            <a:off x="252413" y="928688"/>
            <a:ext cx="5289550" cy="5289550"/>
          </a:xfrm>
          <a:prstGeom prst="ellipse">
            <a:avLst/>
          </a:prstGeom>
          <a:noFill/>
          <a:ln w="279400">
            <a:solidFill>
              <a:srgbClr val="01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90000" tIns="46800" rIns="90000" bIns="46800" anchor="ctr"/>
          <a:lstStyle>
            <a:lvl1pPr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endParaRPr lang="en-US" altLang="en-US"/>
          </a:p>
        </p:txBody>
      </p:sp>
      <p:sp>
        <p:nvSpPr>
          <p:cNvPr id="5124" name="Oval 4"/>
          <p:cNvSpPr>
            <a:spLocks noChangeAspect="1" noChangeArrowheads="1"/>
          </p:cNvSpPr>
          <p:nvPr/>
        </p:nvSpPr>
        <p:spPr bwMode="auto">
          <a:xfrm>
            <a:off x="5597525" y="2663825"/>
            <a:ext cx="2087563" cy="2087563"/>
          </a:xfrm>
          <a:prstGeom prst="ellipse">
            <a:avLst/>
          </a:prstGeom>
          <a:noFill/>
          <a:ln w="177800">
            <a:solidFill>
              <a:srgbClr val="01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90000" tIns="46800" rIns="90000" bIns="46800" anchor="ctr"/>
          <a:lstStyle>
            <a:lvl1pPr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endParaRPr lang="en-US" altLang="en-US"/>
          </a:p>
        </p:txBody>
      </p:sp>
      <p:sp>
        <p:nvSpPr>
          <p:cNvPr id="5125" name="Oval 5"/>
          <p:cNvSpPr>
            <a:spLocks noChangeAspect="1" noChangeArrowheads="1"/>
          </p:cNvSpPr>
          <p:nvPr/>
        </p:nvSpPr>
        <p:spPr bwMode="auto">
          <a:xfrm>
            <a:off x="5229225" y="549275"/>
            <a:ext cx="2087563" cy="2087563"/>
          </a:xfrm>
          <a:prstGeom prst="ellipse">
            <a:avLst/>
          </a:prstGeom>
          <a:noFill/>
          <a:ln w="177800">
            <a:solidFill>
              <a:srgbClr val="01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90000" tIns="46800" rIns="90000" bIns="46800" anchor="ctr"/>
          <a:lstStyle>
            <a:lvl1pPr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endParaRPr lang="en-US" altLang="en-US"/>
          </a:p>
        </p:txBody>
      </p:sp>
      <p:pic>
        <p:nvPicPr>
          <p:cNvPr id="5126" name="Picture 7" descr="KS3_chemistry_orang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76900" y="2741613"/>
            <a:ext cx="1925638" cy="1925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7" name="Picture 8" descr="KS3_chemistry_orang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05425" y="620713"/>
            <a:ext cx="1925638" cy="1925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8" name="Picture 9" descr="KS3_chemistry_orang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3538" y="1052513"/>
            <a:ext cx="5038725" cy="5038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9" name="AutoShape 10"/>
          <p:cNvSpPr>
            <a:spLocks noGrp="1" noChangeArrowheads="1"/>
          </p:cNvSpPr>
          <p:nvPr>
            <p:ph type="ctrTitle" idx="4294967295"/>
          </p:nvPr>
        </p:nvSpPr>
        <p:spPr>
          <a:xfrm>
            <a:off x="252413" y="188913"/>
            <a:ext cx="5111750" cy="981075"/>
          </a:xfrm>
          <a:prstGeom prst="roundRect">
            <a:avLst>
              <a:gd name="adj" fmla="val 43579"/>
            </a:avLst>
          </a:prstGeom>
          <a:solidFill>
            <a:srgbClr val="010066"/>
          </a:solidFill>
          <a:ln w="63500">
            <a:solidFill>
              <a:srgbClr val="9900CC"/>
            </a:solidFill>
            <a:round/>
            <a:headEnd/>
            <a:tailEnd/>
          </a:ln>
        </p:spPr>
        <p:txBody>
          <a:bodyPr lIns="0" rIns="0"/>
          <a:lstStyle/>
          <a:p>
            <a:pPr algn="ctr" eaLnBrk="1" hangingPunct="1"/>
            <a:r>
              <a:rPr lang="en-GB" altLang="en-US" sz="4000">
                <a:solidFill>
                  <a:schemeClr val="bg1"/>
                </a:solidFill>
              </a:rPr>
              <a:t>Chemistry</a:t>
            </a:r>
          </a:p>
        </p:txBody>
      </p:sp>
      <p:sp>
        <p:nvSpPr>
          <p:cNvPr id="5130" name="AutoShape 11"/>
          <p:cNvSpPr>
            <a:spLocks noGrp="1" noChangeArrowheads="1"/>
          </p:cNvSpPr>
          <p:nvPr>
            <p:ph type="subTitle" idx="4294967295"/>
          </p:nvPr>
        </p:nvSpPr>
        <p:spPr bwMode="auto">
          <a:xfrm>
            <a:off x="4572000" y="4868863"/>
            <a:ext cx="4464050" cy="1008062"/>
          </a:xfrm>
          <a:prstGeom prst="roundRect">
            <a:avLst>
              <a:gd name="adj" fmla="val 43579"/>
            </a:avLst>
          </a:prstGeom>
          <a:solidFill>
            <a:srgbClr val="010066"/>
          </a:solidFill>
          <a:ln w="63500">
            <a:solidFill>
              <a:srgbClr val="9900CC"/>
            </a:solidFill>
            <a:round/>
            <a:headEnd/>
            <a:tailEnd/>
          </a:ln>
        </p:spPr>
        <p:txBody>
          <a:bodyPr lIns="0" tIns="0" rIns="0" bIns="0" anchor="ctr"/>
          <a:lstStyle/>
          <a:p>
            <a:pPr marL="0" indent="0" algn="ctr"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GB" altLang="en-US" sz="3400" b="1" dirty="0">
                <a:solidFill>
                  <a:schemeClr val="bg1"/>
                </a:solidFill>
              </a:rPr>
              <a:t>Diffusion - R</a:t>
            </a:r>
          </a:p>
        </p:txBody>
      </p:sp>
      <p:pic>
        <p:nvPicPr>
          <p:cNvPr id="5131" name="Picture 16" descr="7G_image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750" y="2349500"/>
            <a:ext cx="3425825" cy="3425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32" name="Picture 17" descr="7G_image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1775" y="1412875"/>
            <a:ext cx="2087563" cy="2087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33" name="Picture 18" descr="7G_image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03850" y="693738"/>
            <a:ext cx="1727200" cy="172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34" name="Picture 19" descr="7G_image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4850" y="2852738"/>
            <a:ext cx="1727200" cy="172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1" name="Text Box 11"/>
          <p:cNvSpPr txBox="1">
            <a:spLocks noChangeArrowheads="1"/>
          </p:cNvSpPr>
          <p:nvPr/>
        </p:nvSpPr>
        <p:spPr bwMode="auto">
          <a:xfrm>
            <a:off x="568325" y="1989138"/>
            <a:ext cx="8353425" cy="461962"/>
          </a:xfrm>
          <a:prstGeom prst="rect">
            <a:avLst/>
          </a:prstGeom>
          <a:solidFill>
            <a:srgbClr val="CC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>
            <a:spAutoFit/>
          </a:bodyPr>
          <a:lstStyle>
            <a:lvl1pPr marL="361950" indent="-361950"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 typeface="Wingdings" panose="05000000000000000000" pitchFamily="2" charset="2"/>
              <a:buChar char="l"/>
            </a:pPr>
            <a:r>
              <a:rPr lang="en-GB" altLang="en-US">
                <a:solidFill>
                  <a:srgbClr val="010067"/>
                </a:solidFill>
              </a:rPr>
              <a:t>Diffusion occurs in liquids and gases but not in solids.</a:t>
            </a:r>
          </a:p>
        </p:txBody>
      </p:sp>
      <p:sp>
        <p:nvSpPr>
          <p:cNvPr id="1638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/>
              <a:t>      Diffusion</a:t>
            </a:r>
          </a:p>
        </p:txBody>
      </p:sp>
      <p:sp>
        <p:nvSpPr>
          <p:cNvPr id="286728" name="Text Box 8"/>
          <p:cNvSpPr txBox="1">
            <a:spLocks noChangeArrowheads="1"/>
          </p:cNvSpPr>
          <p:nvPr/>
        </p:nvSpPr>
        <p:spPr bwMode="auto">
          <a:xfrm>
            <a:off x="568325" y="981075"/>
            <a:ext cx="87852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>
            <a:spAutoFit/>
          </a:bodyPr>
          <a:lstStyle>
            <a:lvl1pPr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GB" altLang="en-US">
                <a:solidFill>
                  <a:srgbClr val="010067"/>
                </a:solidFill>
              </a:rPr>
              <a:t>Use the particle model to explain these facts about diffusion:</a:t>
            </a:r>
          </a:p>
        </p:txBody>
      </p:sp>
      <p:sp>
        <p:nvSpPr>
          <p:cNvPr id="286730" name="Text Box 10"/>
          <p:cNvSpPr txBox="1">
            <a:spLocks noChangeArrowheads="1"/>
          </p:cNvSpPr>
          <p:nvPr/>
        </p:nvSpPr>
        <p:spPr bwMode="auto">
          <a:xfrm>
            <a:off x="568325" y="2782888"/>
            <a:ext cx="8353425" cy="457200"/>
          </a:xfrm>
          <a:prstGeom prst="rect">
            <a:avLst/>
          </a:prstGeom>
          <a:solidFill>
            <a:srgbClr val="CC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>
            <a:spAutoFit/>
          </a:bodyPr>
          <a:lstStyle>
            <a:lvl1pPr marL="361950" indent="-361950"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20000"/>
              </a:spcBef>
              <a:buFont typeface="Wingdings" panose="05000000000000000000" pitchFamily="2" charset="2"/>
              <a:buChar char="l"/>
            </a:pPr>
            <a:r>
              <a:rPr lang="en-GB" altLang="en-US">
                <a:solidFill>
                  <a:srgbClr val="010067"/>
                </a:solidFill>
              </a:rPr>
              <a:t>Diffusion happens more quickly for gases than for liquids.</a:t>
            </a:r>
          </a:p>
        </p:txBody>
      </p:sp>
      <p:sp>
        <p:nvSpPr>
          <p:cNvPr id="286732" name="Text Box 12"/>
          <p:cNvSpPr txBox="1">
            <a:spLocks noChangeArrowheads="1"/>
          </p:cNvSpPr>
          <p:nvPr/>
        </p:nvSpPr>
        <p:spPr bwMode="auto">
          <a:xfrm>
            <a:off x="568325" y="3556000"/>
            <a:ext cx="8353425" cy="822325"/>
          </a:xfrm>
          <a:prstGeom prst="rect">
            <a:avLst/>
          </a:prstGeom>
          <a:solidFill>
            <a:srgbClr val="CC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61950" indent="-361950"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20000"/>
              </a:spcBef>
              <a:buFont typeface="Wingdings" panose="05000000000000000000" pitchFamily="2" charset="2"/>
              <a:buChar char="l"/>
            </a:pPr>
            <a:r>
              <a:rPr lang="en-GB" altLang="en-US">
                <a:solidFill>
                  <a:srgbClr val="010067"/>
                </a:solidFill>
              </a:rPr>
              <a:t>Diffusion happens more quickly at warm temperatures than at cooler temperatures.</a:t>
            </a:r>
          </a:p>
        </p:txBody>
      </p:sp>
      <p:sp>
        <p:nvSpPr>
          <p:cNvPr id="12" name="Text Box 6"/>
          <p:cNvSpPr txBox="1">
            <a:spLocks noChangeArrowheads="1"/>
          </p:cNvSpPr>
          <p:nvPr/>
        </p:nvSpPr>
        <p:spPr bwMode="auto">
          <a:xfrm>
            <a:off x="573088" y="5072063"/>
            <a:ext cx="7999412" cy="904875"/>
          </a:xfrm>
          <a:prstGeom prst="rect">
            <a:avLst/>
          </a:prstGeom>
          <a:noFill/>
          <a:ln w="19050">
            <a:solidFill>
              <a:srgbClr val="FF66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en-GB" altLang="en-US">
                <a:solidFill>
                  <a:srgbClr val="010067"/>
                </a:solidFill>
              </a:rPr>
              <a:t>Here are some key words that might help:</a:t>
            </a:r>
          </a:p>
          <a:p>
            <a:pPr algn="ctr" eaLnBrk="1" hangingPunct="1">
              <a:spcBef>
                <a:spcPct val="20000"/>
              </a:spcBef>
            </a:pPr>
            <a:r>
              <a:rPr lang="en-GB" altLang="en-US" b="1">
                <a:solidFill>
                  <a:srgbClr val="010067"/>
                </a:solidFill>
              </a:rPr>
              <a:t>particles		movement		kinetic energy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00"/>
                                        <p:tgtEl>
                                          <p:spTgt spid="2867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000"/>
                                        <p:tgtEl>
                                          <p:spTgt spid="2867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1000"/>
                                        <p:tgtEl>
                                          <p:spTgt spid="2867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000"/>
                                        <p:tgtEl>
                                          <p:spTgt spid="2867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31" grpId="0" animBg="1"/>
      <p:bldP spid="286728" grpId="0"/>
      <p:bldP spid="286730" grpId="0" animBg="1"/>
      <p:bldP spid="286732" grpId="0" animBg="1"/>
      <p:bldP spid="1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/>
              <a:t>	Lesson objectives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69888" y="1131888"/>
            <a:ext cx="8229600" cy="452596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GB" altLang="en-US"/>
              <a:t>Understand that particles in gases and liquids are able to move around in random directions</a:t>
            </a:r>
            <a:endParaRPr lang="en-US" alt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/>
              <a:t>      How do smells spread out?</a:t>
            </a:r>
          </a:p>
        </p:txBody>
      </p:sp>
      <p:pic>
        <p:nvPicPr>
          <p:cNvPr id="8195" name="Picture 15" descr="7Ga_BIG"/>
          <p:cNvPicPr>
            <a:picLocks noGrp="1"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363" y="1223963"/>
            <a:ext cx="8726487" cy="4859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82" name="Rectangle 2">
            <a:extLst>
              <a:ext uri="{FF2B5EF4-FFF2-40B4-BE49-F238E27FC236}">
                <a16:creationId xmlns:a16="http://schemas.microsoft.com/office/drawing/2014/main" id="{349037F6-3D11-49B7-AEEB-EFB2FF2B87A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47600" y="0"/>
            <a:ext cx="6516688" cy="549275"/>
          </a:xfrm>
          <a:noFill/>
          <a:ln/>
        </p:spPr>
        <p:txBody>
          <a:bodyPr/>
          <a:lstStyle/>
          <a:p>
            <a:r>
              <a:rPr lang="en-GB" altLang="en-US" dirty="0"/>
              <a:t>What is diffusion?</a:t>
            </a:r>
          </a:p>
        </p:txBody>
      </p:sp>
      <p:sp>
        <p:nvSpPr>
          <p:cNvPr id="532484" name="Text Box 4">
            <a:extLst>
              <a:ext uri="{FF2B5EF4-FFF2-40B4-BE49-F238E27FC236}">
                <a16:creationId xmlns:a16="http://schemas.microsoft.com/office/drawing/2014/main" id="{40FA1B8B-24F8-4C35-8AAC-97C917BA6E1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0825" y="836613"/>
            <a:ext cx="8558213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00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FF66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GB" altLang="en-US" b="0">
                <a:solidFill>
                  <a:srgbClr val="000066"/>
                </a:solidFill>
              </a:rPr>
              <a:t>Diffusion is the random movement of particles. When particles diffuse, they spread out and mix with other particles.</a:t>
            </a:r>
          </a:p>
        </p:txBody>
      </p:sp>
      <p:sp>
        <p:nvSpPr>
          <p:cNvPr id="532486" name="Text Box 6">
            <a:extLst>
              <a:ext uri="{FF2B5EF4-FFF2-40B4-BE49-F238E27FC236}">
                <a16:creationId xmlns:a16="http://schemas.microsoft.com/office/drawing/2014/main" id="{4B088282-7C30-4B0A-A839-67655844920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1938" y="2105025"/>
            <a:ext cx="2978150" cy="3013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CC99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FF66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0"/>
              </a:spcBef>
            </a:pPr>
            <a:r>
              <a:rPr lang="en-GB" altLang="en-US" b="0">
                <a:solidFill>
                  <a:srgbClr val="000066"/>
                </a:solidFill>
              </a:rPr>
              <a:t>For example, the smell of aftershave or perfume can be detected by people on the other side of a room because the perfume particles diffuse in the air.</a:t>
            </a:r>
          </a:p>
        </p:txBody>
      </p:sp>
      <p:sp>
        <p:nvSpPr>
          <p:cNvPr id="532489" name="Text Box 9">
            <a:extLst>
              <a:ext uri="{FF2B5EF4-FFF2-40B4-BE49-F238E27FC236}">
                <a16:creationId xmlns:a16="http://schemas.microsoft.com/office/drawing/2014/main" id="{C525D0DF-114D-4318-A254-00D5D2758C3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1938" y="5564188"/>
            <a:ext cx="85582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00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FF66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GB" altLang="en-US" b="0" dirty="0">
                <a:solidFill>
                  <a:srgbClr val="FF6600"/>
                </a:solidFill>
              </a:rPr>
              <a:t>Can you think of some more everyday examples of diffusion?</a:t>
            </a:r>
          </a:p>
        </p:txBody>
      </p:sp>
      <p:pic>
        <p:nvPicPr>
          <p:cNvPr id="532491" name="Picture 11">
            <a:extLst>
              <a:ext uri="{FF2B5EF4-FFF2-40B4-BE49-F238E27FC236}">
                <a16:creationId xmlns:a16="http://schemas.microsoft.com/office/drawing/2014/main" id="{4F92668F-F120-4A59-B2D3-CC5ED47EFA0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11525" y="1776413"/>
            <a:ext cx="5508625" cy="3670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32493" name="Picture 13">
            <a:extLst>
              <a:ext uri="{FF2B5EF4-FFF2-40B4-BE49-F238E27FC236}">
                <a16:creationId xmlns:a16="http://schemas.microsoft.com/office/drawing/2014/main" id="{9892021B-3201-415F-BE9D-81AB896CFC6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438" y="622300"/>
            <a:ext cx="1514475" cy="142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4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324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4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" dur="500"/>
                                        <p:tgtEl>
                                          <p:spTgt spid="5324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with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4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5324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2486" grpId="0" autoUpdateAnimBg="0"/>
      <p:bldP spid="53248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dirty="0"/>
              <a:t>      Diffusion definition</a:t>
            </a:r>
          </a:p>
        </p:txBody>
      </p:sp>
      <p:sp>
        <p:nvSpPr>
          <p:cNvPr id="10243" name="Text Box 6"/>
          <p:cNvSpPr txBox="1">
            <a:spLocks noChangeArrowheads="1"/>
          </p:cNvSpPr>
          <p:nvPr/>
        </p:nvSpPr>
        <p:spPr bwMode="auto">
          <a:xfrm>
            <a:off x="468313" y="1268413"/>
            <a:ext cx="8358187" cy="954087"/>
          </a:xfrm>
          <a:prstGeom prst="rect">
            <a:avLst/>
          </a:prstGeom>
          <a:noFill/>
          <a:ln w="38100">
            <a:solidFill>
              <a:srgbClr val="FF66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GB" altLang="en-US" sz="2800">
                <a:solidFill>
                  <a:srgbClr val="010067"/>
                </a:solidFill>
              </a:rPr>
              <a:t>Diffusion is the random movement of particles from an area of high concentration to low concentration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5"/>
          <p:cNvSpPr>
            <a:spLocks noChangeArrowheads="1"/>
          </p:cNvSpPr>
          <p:nvPr/>
        </p:nvSpPr>
        <p:spPr bwMode="auto">
          <a:xfrm>
            <a:off x="304800" y="762000"/>
            <a:ext cx="8610600" cy="4911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120000"/>
              </a:lnSpc>
            </a:pPr>
            <a:r>
              <a:rPr lang="en-US" altLang="en-US" b="1" i="1">
                <a:solidFill>
                  <a:srgbClr val="010066"/>
                </a:solidFill>
                <a:cs typeface="Times New Roman" panose="02020603050405020304" pitchFamily="18" charset="0"/>
              </a:rPr>
              <a:t>Fill in the gaps</a:t>
            </a:r>
            <a:r>
              <a:rPr lang="en-US" altLang="en-US" i="1">
                <a:solidFill>
                  <a:srgbClr val="010066"/>
                </a:solidFill>
                <a:cs typeface="Times New Roman" panose="02020603050405020304" pitchFamily="18" charset="0"/>
              </a:rPr>
              <a:t> in these sentences, using words from the box. You may need to use some words more than once.</a:t>
            </a:r>
          </a:p>
          <a:p>
            <a:pPr eaLnBrk="1" hangingPunct="1">
              <a:lnSpc>
                <a:spcPct val="120000"/>
              </a:lnSpc>
            </a:pPr>
            <a:endParaRPr lang="en-US" altLang="en-US">
              <a:solidFill>
                <a:srgbClr val="010066"/>
              </a:solidFill>
              <a:cs typeface="Times New Roman" panose="02020603050405020304" pitchFamily="18" charset="0"/>
            </a:endParaRPr>
          </a:p>
          <a:p>
            <a:pPr eaLnBrk="1" hangingPunct="1">
              <a:lnSpc>
                <a:spcPct val="120000"/>
              </a:lnSpc>
            </a:pPr>
            <a:r>
              <a:rPr lang="en-US" altLang="en-US">
                <a:solidFill>
                  <a:srgbClr val="010066"/>
                </a:solidFill>
                <a:cs typeface="Times New Roman" panose="02020603050405020304" pitchFamily="18" charset="0"/>
              </a:rPr>
              <a:t>The colour in the beaker spreads out by ________________ .</a:t>
            </a:r>
          </a:p>
          <a:p>
            <a:pPr eaLnBrk="1" hangingPunct="1">
              <a:lnSpc>
                <a:spcPct val="120000"/>
              </a:lnSpc>
            </a:pPr>
            <a:endParaRPr lang="en-US" altLang="en-US">
              <a:solidFill>
                <a:srgbClr val="010066"/>
              </a:solidFill>
              <a:cs typeface="Times New Roman" panose="02020603050405020304" pitchFamily="18" charset="0"/>
            </a:endParaRPr>
          </a:p>
          <a:p>
            <a:pPr eaLnBrk="1" hangingPunct="1">
              <a:lnSpc>
                <a:spcPct val="120000"/>
              </a:lnSpc>
            </a:pPr>
            <a:r>
              <a:rPr lang="en-US" altLang="en-US">
                <a:solidFill>
                  <a:srgbClr val="010066"/>
                </a:solidFill>
                <a:cs typeface="Times New Roman" panose="02020603050405020304" pitchFamily="18" charset="0"/>
              </a:rPr>
              <a:t> The water ______________ are moving around all the time.</a:t>
            </a:r>
          </a:p>
          <a:p>
            <a:pPr eaLnBrk="1" hangingPunct="1">
              <a:lnSpc>
                <a:spcPct val="120000"/>
              </a:lnSpc>
            </a:pPr>
            <a:endParaRPr lang="en-US" altLang="en-US">
              <a:solidFill>
                <a:srgbClr val="010066"/>
              </a:solidFill>
              <a:cs typeface="Times New Roman" panose="02020603050405020304" pitchFamily="18" charset="0"/>
            </a:endParaRPr>
          </a:p>
          <a:p>
            <a:pPr eaLnBrk="1" hangingPunct="1">
              <a:lnSpc>
                <a:spcPct val="120000"/>
              </a:lnSpc>
            </a:pPr>
            <a:r>
              <a:rPr lang="en-US" altLang="en-US">
                <a:solidFill>
                  <a:srgbClr val="010066"/>
                </a:solidFill>
                <a:cs typeface="Times New Roman" panose="02020603050405020304" pitchFamily="18" charset="0"/>
              </a:rPr>
              <a:t>They bump into _________________ from the coloured crystal, and  __________ them around. The colour gradually _____________ out through the ___________ .</a:t>
            </a:r>
          </a:p>
          <a:p>
            <a:pPr eaLnBrk="1" hangingPunct="1">
              <a:lnSpc>
                <a:spcPct val="120000"/>
              </a:lnSpc>
            </a:pPr>
            <a:endParaRPr lang="en-GB" altLang="en-US">
              <a:solidFill>
                <a:srgbClr val="010066"/>
              </a:solidFill>
              <a:cs typeface="Times New Roman" panose="02020603050405020304" pitchFamily="18" charset="0"/>
            </a:endParaRPr>
          </a:p>
        </p:txBody>
      </p:sp>
      <p:sp>
        <p:nvSpPr>
          <p:cNvPr id="15363" name="Rectangle 7"/>
          <p:cNvSpPr>
            <a:spLocks noChangeArrowheads="1"/>
          </p:cNvSpPr>
          <p:nvPr/>
        </p:nvSpPr>
        <p:spPr bwMode="auto">
          <a:xfrm>
            <a:off x="971550" y="5502275"/>
            <a:ext cx="7010400" cy="942975"/>
          </a:xfrm>
          <a:prstGeom prst="rect">
            <a:avLst/>
          </a:prstGeom>
          <a:noFill/>
          <a:ln w="38100">
            <a:solidFill>
              <a:srgbClr val="FF66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>
            <a:spAutoFit/>
          </a:bodyPr>
          <a:lstStyle>
            <a:lvl1pPr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5000"/>
              </a:lnSpc>
            </a:pPr>
            <a:r>
              <a:rPr lang="en-US" altLang="en-US" sz="2800" b="1" dirty="0">
                <a:solidFill>
                  <a:srgbClr val="FF6600"/>
                </a:solidFill>
                <a:cs typeface="Times New Roman" panose="02020603050405020304" pitchFamily="18" charset="0"/>
              </a:rPr>
              <a:t>diffusion      moves      particles      spreads      water</a:t>
            </a:r>
            <a:endParaRPr lang="en-US" altLang="en-US" sz="2800" dirty="0">
              <a:solidFill>
                <a:srgbClr val="FF6600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5"/>
          <p:cNvSpPr>
            <a:spLocks noChangeArrowheads="1"/>
          </p:cNvSpPr>
          <p:nvPr/>
        </p:nvSpPr>
        <p:spPr bwMode="auto">
          <a:xfrm>
            <a:off x="304800" y="762000"/>
            <a:ext cx="8610600" cy="4911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120000"/>
              </a:lnSpc>
            </a:pPr>
            <a:r>
              <a:rPr lang="en-US" altLang="en-US" b="1" i="1" dirty="0">
                <a:solidFill>
                  <a:srgbClr val="010066"/>
                </a:solidFill>
                <a:cs typeface="Times New Roman" panose="02020603050405020304" pitchFamily="18" charset="0"/>
              </a:rPr>
              <a:t>Fill in the gaps</a:t>
            </a:r>
            <a:r>
              <a:rPr lang="en-US" altLang="en-US" i="1" dirty="0">
                <a:solidFill>
                  <a:srgbClr val="010066"/>
                </a:solidFill>
                <a:cs typeface="Times New Roman" panose="02020603050405020304" pitchFamily="18" charset="0"/>
              </a:rPr>
              <a:t> in these sentences, using words from the box. </a:t>
            </a:r>
            <a:r>
              <a:rPr lang="en-US" altLang="en-US" i="1" dirty="0">
                <a:solidFill>
                  <a:srgbClr val="FF6600"/>
                </a:solidFill>
                <a:cs typeface="Times New Roman" panose="02020603050405020304" pitchFamily="18" charset="0"/>
              </a:rPr>
              <a:t>You may need to use some words more than once</a:t>
            </a:r>
            <a:r>
              <a:rPr lang="en-US" altLang="en-US" i="1" dirty="0">
                <a:solidFill>
                  <a:srgbClr val="010066"/>
                </a:solidFill>
                <a:cs typeface="Times New Roman" panose="02020603050405020304" pitchFamily="18" charset="0"/>
              </a:rPr>
              <a:t>.</a:t>
            </a:r>
          </a:p>
          <a:p>
            <a:pPr eaLnBrk="1" hangingPunct="1">
              <a:lnSpc>
                <a:spcPct val="120000"/>
              </a:lnSpc>
            </a:pPr>
            <a:endParaRPr lang="en-US" altLang="en-US" dirty="0">
              <a:solidFill>
                <a:srgbClr val="010066"/>
              </a:solidFill>
              <a:cs typeface="Times New Roman" panose="02020603050405020304" pitchFamily="18" charset="0"/>
            </a:endParaRPr>
          </a:p>
          <a:p>
            <a:pPr eaLnBrk="1" hangingPunct="1">
              <a:lnSpc>
                <a:spcPct val="120000"/>
              </a:lnSpc>
            </a:pPr>
            <a:r>
              <a:rPr lang="en-US" altLang="en-US" dirty="0">
                <a:solidFill>
                  <a:srgbClr val="010066"/>
                </a:solidFill>
                <a:cs typeface="Times New Roman" panose="02020603050405020304" pitchFamily="18" charset="0"/>
              </a:rPr>
              <a:t>The </a:t>
            </a:r>
            <a:r>
              <a:rPr lang="en-US" altLang="en-US" dirty="0" err="1">
                <a:solidFill>
                  <a:srgbClr val="010066"/>
                </a:solidFill>
                <a:cs typeface="Times New Roman" panose="02020603050405020304" pitchFamily="18" charset="0"/>
              </a:rPr>
              <a:t>colour</a:t>
            </a:r>
            <a:r>
              <a:rPr lang="en-US" altLang="en-US" dirty="0">
                <a:solidFill>
                  <a:srgbClr val="010066"/>
                </a:solidFill>
                <a:cs typeface="Times New Roman" panose="02020603050405020304" pitchFamily="18" charset="0"/>
              </a:rPr>
              <a:t> in the beaker spreads out by </a:t>
            </a:r>
            <a:r>
              <a:rPr lang="en-US" altLang="en-US" sz="2400" b="1" dirty="0">
                <a:solidFill>
                  <a:srgbClr val="FF6600"/>
                </a:solidFill>
                <a:cs typeface="Times New Roman" panose="02020603050405020304" pitchFamily="18" charset="0"/>
              </a:rPr>
              <a:t>diffusion</a:t>
            </a:r>
            <a:r>
              <a:rPr lang="en-US" altLang="en-US" dirty="0">
                <a:solidFill>
                  <a:srgbClr val="010066"/>
                </a:solidFill>
                <a:cs typeface="Times New Roman" panose="02020603050405020304" pitchFamily="18" charset="0"/>
              </a:rPr>
              <a:t>.</a:t>
            </a:r>
          </a:p>
          <a:p>
            <a:pPr eaLnBrk="1" hangingPunct="1">
              <a:lnSpc>
                <a:spcPct val="120000"/>
              </a:lnSpc>
            </a:pPr>
            <a:endParaRPr lang="en-US" altLang="en-US" dirty="0">
              <a:solidFill>
                <a:srgbClr val="010066"/>
              </a:solidFill>
              <a:cs typeface="Times New Roman" panose="02020603050405020304" pitchFamily="18" charset="0"/>
            </a:endParaRPr>
          </a:p>
          <a:p>
            <a:pPr eaLnBrk="1" hangingPunct="1">
              <a:lnSpc>
                <a:spcPct val="120000"/>
              </a:lnSpc>
            </a:pPr>
            <a:r>
              <a:rPr lang="en-US" altLang="en-US" dirty="0">
                <a:solidFill>
                  <a:srgbClr val="010066"/>
                </a:solidFill>
                <a:cs typeface="Times New Roman" panose="02020603050405020304" pitchFamily="18" charset="0"/>
              </a:rPr>
              <a:t> The water </a:t>
            </a:r>
            <a:r>
              <a:rPr lang="en-US" altLang="en-US" sz="2400" b="1" dirty="0">
                <a:solidFill>
                  <a:srgbClr val="FF6600"/>
                </a:solidFill>
                <a:cs typeface="Times New Roman" panose="02020603050405020304" pitchFamily="18" charset="0"/>
              </a:rPr>
              <a:t>particles</a:t>
            </a:r>
            <a:r>
              <a:rPr lang="en-US" altLang="en-US" dirty="0">
                <a:solidFill>
                  <a:srgbClr val="010066"/>
                </a:solidFill>
                <a:cs typeface="Times New Roman" panose="02020603050405020304" pitchFamily="18" charset="0"/>
              </a:rPr>
              <a:t> are moving around all the time.</a:t>
            </a:r>
          </a:p>
          <a:p>
            <a:pPr eaLnBrk="1" hangingPunct="1">
              <a:lnSpc>
                <a:spcPct val="120000"/>
              </a:lnSpc>
            </a:pPr>
            <a:endParaRPr lang="en-US" altLang="en-US" dirty="0">
              <a:solidFill>
                <a:srgbClr val="010066"/>
              </a:solidFill>
              <a:cs typeface="Times New Roman" panose="02020603050405020304" pitchFamily="18" charset="0"/>
            </a:endParaRPr>
          </a:p>
          <a:p>
            <a:pPr eaLnBrk="1" hangingPunct="1">
              <a:lnSpc>
                <a:spcPct val="120000"/>
              </a:lnSpc>
            </a:pPr>
            <a:r>
              <a:rPr lang="en-US" altLang="en-US" dirty="0">
                <a:solidFill>
                  <a:srgbClr val="010066"/>
                </a:solidFill>
                <a:cs typeface="Times New Roman" panose="02020603050405020304" pitchFamily="18" charset="0"/>
              </a:rPr>
              <a:t>They bump into </a:t>
            </a:r>
            <a:r>
              <a:rPr lang="en-US" altLang="en-US" sz="2400" b="1" dirty="0">
                <a:solidFill>
                  <a:srgbClr val="FF6600"/>
                </a:solidFill>
                <a:cs typeface="Times New Roman" panose="02020603050405020304" pitchFamily="18" charset="0"/>
              </a:rPr>
              <a:t>particles</a:t>
            </a:r>
            <a:r>
              <a:rPr lang="en-US" altLang="en-US" dirty="0">
                <a:solidFill>
                  <a:srgbClr val="010066"/>
                </a:solidFill>
                <a:cs typeface="Times New Roman" panose="02020603050405020304" pitchFamily="18" charset="0"/>
              </a:rPr>
              <a:t> from the coloured crystal, and </a:t>
            </a:r>
            <a:r>
              <a:rPr lang="en-US" altLang="en-US" sz="2400" b="1" dirty="0">
                <a:solidFill>
                  <a:srgbClr val="FF6600"/>
                </a:solidFill>
                <a:cs typeface="Times New Roman" panose="02020603050405020304" pitchFamily="18" charset="0"/>
              </a:rPr>
              <a:t>moves</a:t>
            </a:r>
            <a:r>
              <a:rPr lang="en-US" altLang="en-US" dirty="0">
                <a:solidFill>
                  <a:srgbClr val="010066"/>
                </a:solidFill>
                <a:cs typeface="Times New Roman" panose="02020603050405020304" pitchFamily="18" charset="0"/>
              </a:rPr>
              <a:t> them around. The </a:t>
            </a:r>
            <a:r>
              <a:rPr lang="en-US" altLang="en-US" dirty="0" err="1">
                <a:solidFill>
                  <a:srgbClr val="010066"/>
                </a:solidFill>
                <a:cs typeface="Times New Roman" panose="02020603050405020304" pitchFamily="18" charset="0"/>
              </a:rPr>
              <a:t>colour</a:t>
            </a:r>
            <a:r>
              <a:rPr lang="en-US" altLang="en-US" dirty="0">
                <a:solidFill>
                  <a:srgbClr val="010066"/>
                </a:solidFill>
                <a:cs typeface="Times New Roman" panose="02020603050405020304" pitchFamily="18" charset="0"/>
              </a:rPr>
              <a:t> gradually </a:t>
            </a:r>
            <a:r>
              <a:rPr lang="en-US" altLang="en-US" sz="2400" b="1" dirty="0">
                <a:solidFill>
                  <a:srgbClr val="FF6600"/>
                </a:solidFill>
                <a:cs typeface="Times New Roman" panose="02020603050405020304" pitchFamily="18" charset="0"/>
              </a:rPr>
              <a:t>spreads</a:t>
            </a:r>
            <a:r>
              <a:rPr lang="en-US" altLang="en-US" dirty="0">
                <a:solidFill>
                  <a:srgbClr val="010066"/>
                </a:solidFill>
                <a:cs typeface="Times New Roman" panose="02020603050405020304" pitchFamily="18" charset="0"/>
              </a:rPr>
              <a:t> out through the </a:t>
            </a:r>
            <a:r>
              <a:rPr lang="en-US" altLang="en-US" sz="2400" b="1" dirty="0">
                <a:solidFill>
                  <a:srgbClr val="FF6600"/>
                </a:solidFill>
                <a:cs typeface="Times New Roman" panose="02020603050405020304" pitchFamily="18" charset="0"/>
              </a:rPr>
              <a:t>water</a:t>
            </a:r>
            <a:r>
              <a:rPr lang="en-US" altLang="en-US" dirty="0">
                <a:solidFill>
                  <a:srgbClr val="010066"/>
                </a:solidFill>
                <a:cs typeface="Times New Roman" panose="02020603050405020304" pitchFamily="18" charset="0"/>
              </a:rPr>
              <a:t>.</a:t>
            </a:r>
          </a:p>
          <a:p>
            <a:pPr eaLnBrk="1" hangingPunct="1">
              <a:lnSpc>
                <a:spcPct val="120000"/>
              </a:lnSpc>
            </a:pPr>
            <a:endParaRPr lang="en-GB" altLang="en-US" dirty="0">
              <a:solidFill>
                <a:srgbClr val="010066"/>
              </a:solidFill>
              <a:cs typeface="Times New Roman" panose="02020603050405020304" pitchFamily="18" charset="0"/>
            </a:endParaRPr>
          </a:p>
        </p:txBody>
      </p:sp>
      <p:sp>
        <p:nvSpPr>
          <p:cNvPr id="15363" name="Rectangle 7"/>
          <p:cNvSpPr>
            <a:spLocks noChangeArrowheads="1"/>
          </p:cNvSpPr>
          <p:nvPr/>
        </p:nvSpPr>
        <p:spPr bwMode="auto">
          <a:xfrm>
            <a:off x="971550" y="5502275"/>
            <a:ext cx="7010400" cy="942975"/>
          </a:xfrm>
          <a:prstGeom prst="rect">
            <a:avLst/>
          </a:prstGeom>
          <a:noFill/>
          <a:ln w="38100">
            <a:solidFill>
              <a:srgbClr val="FF66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>
            <a:spAutoFit/>
          </a:bodyPr>
          <a:lstStyle>
            <a:lvl1pPr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5000"/>
              </a:lnSpc>
            </a:pPr>
            <a:r>
              <a:rPr lang="en-US" altLang="en-US" sz="2800" b="1" dirty="0">
                <a:solidFill>
                  <a:srgbClr val="FF6600"/>
                </a:solidFill>
                <a:cs typeface="Times New Roman" panose="02020603050405020304" pitchFamily="18" charset="0"/>
              </a:rPr>
              <a:t>diffusion      moves      particles      spreads      water</a:t>
            </a:r>
            <a:endParaRPr lang="en-US" altLang="en-US" sz="2800" dirty="0">
              <a:solidFill>
                <a:srgbClr val="FF66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4781777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0674" name="Rectangle 2">
            <a:extLst>
              <a:ext uri="{FF2B5EF4-FFF2-40B4-BE49-F238E27FC236}">
                <a16:creationId xmlns:a16="http://schemas.microsoft.com/office/drawing/2014/main" id="{A5DB4638-879F-4C2C-8BA5-2BD9ADBFF05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47600" y="0"/>
            <a:ext cx="6516688" cy="549275"/>
          </a:xfrm>
          <a:noFill/>
          <a:ln/>
        </p:spPr>
        <p:txBody>
          <a:bodyPr/>
          <a:lstStyle/>
          <a:p>
            <a:r>
              <a:rPr lang="en-GB" altLang="en-US" dirty="0"/>
              <a:t>Diffusion in liquids and gases</a:t>
            </a:r>
          </a:p>
        </p:txBody>
      </p:sp>
      <p:sp>
        <p:nvSpPr>
          <p:cNvPr id="540676" name="Text Box 4">
            <a:extLst>
              <a:ext uri="{FF2B5EF4-FFF2-40B4-BE49-F238E27FC236}">
                <a16:creationId xmlns:a16="http://schemas.microsoft.com/office/drawing/2014/main" id="{2891EA68-2184-4871-914A-786052D259B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1938" y="784225"/>
            <a:ext cx="85582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00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FF66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GB" altLang="en-US" b="0" dirty="0">
                <a:solidFill>
                  <a:srgbClr val="FF6600"/>
                </a:solidFill>
              </a:rPr>
              <a:t>Which will diffuse faster, a gas or a liquid?</a:t>
            </a:r>
          </a:p>
        </p:txBody>
      </p:sp>
      <p:sp>
        <p:nvSpPr>
          <p:cNvPr id="540677" name="Text Box 5">
            <a:extLst>
              <a:ext uri="{FF2B5EF4-FFF2-40B4-BE49-F238E27FC236}">
                <a16:creationId xmlns:a16="http://schemas.microsoft.com/office/drawing/2014/main" id="{3C6FF2CD-72A5-4A45-975A-CA82D5BD5B8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1938" y="4232275"/>
            <a:ext cx="6578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CC99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FF66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/>
            <a:r>
              <a:rPr lang="en-GB" altLang="en-US" b="0" dirty="0">
                <a:solidFill>
                  <a:srgbClr val="FF6600"/>
                </a:solidFill>
              </a:rPr>
              <a:t>The particles of a gas will diffuse faster. Why?</a:t>
            </a:r>
          </a:p>
        </p:txBody>
      </p:sp>
      <p:sp>
        <p:nvSpPr>
          <p:cNvPr id="540679" name="Text Box 7">
            <a:extLst>
              <a:ext uri="{FF2B5EF4-FFF2-40B4-BE49-F238E27FC236}">
                <a16:creationId xmlns:a16="http://schemas.microsoft.com/office/drawing/2014/main" id="{26BED52C-0DC5-4C1B-9208-76BDFC91BE9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0825" y="4833938"/>
            <a:ext cx="8569325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00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FF66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/>
            <a:r>
              <a:rPr lang="en-GB" altLang="en-US" b="0">
                <a:solidFill>
                  <a:srgbClr val="010067"/>
                </a:solidFill>
              </a:rPr>
              <a:t>The gas particles are moving around faster than the particles in a liquid because they have more energy. This means that the gas particles will spread out more quickly.</a:t>
            </a:r>
            <a:endParaRPr lang="en-GB" altLang="en-US"/>
          </a:p>
        </p:txBody>
      </p:sp>
      <p:pic>
        <p:nvPicPr>
          <p:cNvPr id="540681" name="Picture 9">
            <a:extLst>
              <a:ext uri="{FF2B5EF4-FFF2-40B4-BE49-F238E27FC236}">
                <a16:creationId xmlns:a16="http://schemas.microsoft.com/office/drawing/2014/main" id="{82878151-5616-4EF2-99EC-51D21B35501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89550" y="1384300"/>
            <a:ext cx="2919413" cy="27035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40682" name="Picture 10">
            <a:extLst>
              <a:ext uri="{FF2B5EF4-FFF2-40B4-BE49-F238E27FC236}">
                <a16:creationId xmlns:a16="http://schemas.microsoft.com/office/drawing/2014/main" id="{8CADDEDC-E2F4-431D-BF18-950DDFF50A1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8863" y="1384300"/>
            <a:ext cx="3513137" cy="27035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40683" name="Picture 11">
            <a:extLst>
              <a:ext uri="{FF2B5EF4-FFF2-40B4-BE49-F238E27FC236}">
                <a16:creationId xmlns:a16="http://schemas.microsoft.com/office/drawing/2014/main" id="{1913E279-3ADB-4C66-BAE7-CB283DA6789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438" y="622300"/>
            <a:ext cx="1514475" cy="142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06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406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with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06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5406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0677" grpId="0"/>
      <p:bldP spid="54067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2730" name="Picture 10">
            <a:extLst>
              <a:ext uri="{FF2B5EF4-FFF2-40B4-BE49-F238E27FC236}">
                <a16:creationId xmlns:a16="http://schemas.microsoft.com/office/drawing/2014/main" id="{921C6EFE-5BE2-41ED-B90D-40DFACFBD82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61100" y="1736725"/>
            <a:ext cx="2343150" cy="4429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42722" name="Rectangle 2">
            <a:extLst>
              <a:ext uri="{FF2B5EF4-FFF2-40B4-BE49-F238E27FC236}">
                <a16:creationId xmlns:a16="http://schemas.microsoft.com/office/drawing/2014/main" id="{F2B0A47D-6E7E-4D23-A9CA-492FB1B6B33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47600" y="0"/>
            <a:ext cx="6516688" cy="549275"/>
          </a:xfrm>
          <a:noFill/>
          <a:ln/>
        </p:spPr>
        <p:txBody>
          <a:bodyPr/>
          <a:lstStyle/>
          <a:p>
            <a:r>
              <a:rPr lang="en-GB" altLang="en-US" dirty="0"/>
              <a:t>Diffusion in solids</a:t>
            </a:r>
          </a:p>
        </p:txBody>
      </p:sp>
      <p:sp>
        <p:nvSpPr>
          <p:cNvPr id="542724" name="Text Box 4">
            <a:extLst>
              <a:ext uri="{FF2B5EF4-FFF2-40B4-BE49-F238E27FC236}">
                <a16:creationId xmlns:a16="http://schemas.microsoft.com/office/drawing/2014/main" id="{1E7D43D9-6096-4BE5-A197-A26CAB2FD87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1938" y="784225"/>
            <a:ext cx="8558212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00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FF66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GB" altLang="en-US" b="0">
                <a:solidFill>
                  <a:srgbClr val="000066"/>
                </a:solidFill>
              </a:rPr>
              <a:t>The particles in liquids and gases diffuse easily because they are free to move around. However, it is possible for solids to diffuse as well.</a:t>
            </a:r>
          </a:p>
        </p:txBody>
      </p:sp>
      <p:sp>
        <p:nvSpPr>
          <p:cNvPr id="542725" name="Text Box 5">
            <a:extLst>
              <a:ext uri="{FF2B5EF4-FFF2-40B4-BE49-F238E27FC236}">
                <a16:creationId xmlns:a16="http://schemas.microsoft.com/office/drawing/2014/main" id="{242A1973-2F02-40FF-9F4D-015C4FAA8C5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1938" y="2230438"/>
            <a:ext cx="6723062" cy="1552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CC99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FF66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0"/>
              </a:spcBef>
            </a:pPr>
            <a:r>
              <a:rPr lang="en-GB" altLang="en-US" b="0">
                <a:solidFill>
                  <a:srgbClr val="000066"/>
                </a:solidFill>
              </a:rPr>
              <a:t>Scientists have found that if they put two metals next to each other and leave them for a long time, eventually a few particles of one metal   will diffuse into the other.</a:t>
            </a:r>
          </a:p>
        </p:txBody>
      </p:sp>
      <p:sp>
        <p:nvSpPr>
          <p:cNvPr id="542726" name="Text Box 6">
            <a:extLst>
              <a:ext uri="{FF2B5EF4-FFF2-40B4-BE49-F238E27FC236}">
                <a16:creationId xmlns:a16="http://schemas.microsoft.com/office/drawing/2014/main" id="{C3D5F6F5-E28D-4DF6-977C-62F9EE978EC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1938" y="4041775"/>
            <a:ext cx="6650037" cy="1917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00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FF66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GB" altLang="en-US" b="0">
                <a:solidFill>
                  <a:srgbClr val="000066"/>
                </a:solidFill>
              </a:rPr>
              <a:t>This is because the particles in a solid vibrate, and some of them have enough energy to move around a little bit as well. Eventually, a few particles move around enough to diffuse into the other metal.</a:t>
            </a:r>
          </a:p>
        </p:txBody>
      </p:sp>
      <p:pic>
        <p:nvPicPr>
          <p:cNvPr id="542733" name="Picture 13">
            <a:extLst>
              <a:ext uri="{FF2B5EF4-FFF2-40B4-BE49-F238E27FC236}">
                <a16:creationId xmlns:a16="http://schemas.microsoft.com/office/drawing/2014/main" id="{D1A42930-FEF0-467D-A296-77288BA6DF3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438" y="622300"/>
            <a:ext cx="1514475" cy="142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427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5427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with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5427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2725" grpId="0"/>
      <p:bldP spid="542726" grpId="0"/>
    </p:bldLst>
  </p:timing>
</p:sld>
</file>

<file path=ppt/theme/theme1.xml><?xml version="1.0" encoding="utf-8"?>
<a:theme xmlns:a="http://schemas.openxmlformats.org/drawingml/2006/main" name="1_master">
  <a:themeElements>
    <a:clrScheme name="1_master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master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rgbClr val="00FFFF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rgbClr val="00FFFF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1_master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master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master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master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master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master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master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master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master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master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master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master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8541</TotalTime>
  <Words>532</Words>
  <Application>Microsoft Office PowerPoint</Application>
  <PresentationFormat>On-screen Show (4:3)</PresentationFormat>
  <Paragraphs>54</Paragraphs>
  <Slides>10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Wingdings</vt:lpstr>
      <vt:lpstr>1_master</vt:lpstr>
      <vt:lpstr>Chemistry</vt:lpstr>
      <vt:lpstr> Lesson objectives</vt:lpstr>
      <vt:lpstr>      How do smells spread out?</vt:lpstr>
      <vt:lpstr>What is diffusion?</vt:lpstr>
      <vt:lpstr>      Diffusion definition</vt:lpstr>
      <vt:lpstr>PowerPoint Presentation</vt:lpstr>
      <vt:lpstr>PowerPoint Presentation</vt:lpstr>
      <vt:lpstr>Diffusion in liquids and gases</vt:lpstr>
      <vt:lpstr>Diffusion in solids</vt:lpstr>
      <vt:lpstr>      Diffusion</vt:lpstr>
    </vt:vector>
  </TitlesOfParts>
  <Company> 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Solids, Liquids and Gases</dc:title>
  <dc:subject>KS3 Chemistry</dc:subject>
  <dc:creator>Boardworks Ltd</dc:creator>
  <cp:lastModifiedBy>Lesley Wood</cp:lastModifiedBy>
  <cp:revision>596</cp:revision>
  <cp:lastPrinted>2021-03-11T11:29:57Z</cp:lastPrinted>
  <dcterms:created xsi:type="dcterms:W3CDTF">2000-07-23T14:30:27Z</dcterms:created>
  <dcterms:modified xsi:type="dcterms:W3CDTF">2021-05-11T17:01:05Z</dcterms:modified>
</cp:coreProperties>
</file>