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12" r:id="rId2"/>
    <p:sldId id="383" r:id="rId3"/>
    <p:sldId id="320" r:id="rId4"/>
    <p:sldId id="391" r:id="rId5"/>
    <p:sldId id="382" r:id="rId6"/>
    <p:sldId id="376" r:id="rId7"/>
  </p:sldIdLst>
  <p:sldSz cx="9144000" cy="6858000" type="screen4x3"/>
  <p:notesSz cx="6799263" cy="99298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pos="43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99"/>
    <a:srgbClr val="009900"/>
    <a:srgbClr val="008000"/>
    <a:srgbClr val="33CC33"/>
    <a:srgbClr val="9933FF"/>
    <a:srgbClr val="6600CC"/>
    <a:srgbClr val="71F5F2"/>
    <a:srgbClr val="CC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4" autoAdjust="0"/>
    <p:restoredTop sz="94624" autoAdjust="0"/>
  </p:normalViewPr>
  <p:slideViewPr>
    <p:cSldViewPr>
      <p:cViewPr varScale="1">
        <p:scale>
          <a:sx n="81" d="100"/>
          <a:sy n="81" d="100"/>
        </p:scale>
        <p:origin x="605" y="48"/>
      </p:cViewPr>
      <p:guideLst>
        <p:guide orient="horz" pos="2160"/>
        <p:guide orient="horz" pos="663"/>
        <p:guide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95C8C7D8-911A-498C-8C96-238625B193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7FAC73A5-E13F-4A3F-BD07-21D03287864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E22C43B5-28A1-4264-B041-7E0BE829574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D9D8E356-8413-4CD5-AD9D-BBCB1B9383D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28CCCF-8383-4D47-8D52-687E9CCD59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4BC2D12-BCC7-4279-A687-8C0FE78F04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940C01C-9C1D-4526-9B45-21D15425EFF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8FCA661-0EB3-435E-818A-39F8D181665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F8EE456-BC0C-4B89-B5FB-E0BA999A2E8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6337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0376F9F7-C226-42CB-8274-9A81DD6FDD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C96ED061-C887-4756-A21C-1A8840AE28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0B218E-28DB-4DAD-A509-2428F16EF9C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8E7AA8A-582F-44B9-B6C8-FFBF7E557A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17016F-1977-43A7-8B0B-20CF266A6B97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116B708-8FDD-4EDF-9779-E3F366F85E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26CBF74-CC00-495E-A148-A84E8259F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>
            <a:extLst>
              <a:ext uri="{FF2B5EF4-FFF2-40B4-BE49-F238E27FC236}">
                <a16:creationId xmlns:a16="http://schemas.microsoft.com/office/drawing/2014/main" id="{45E74A6A-BCE8-4AA6-90F1-3D3376872A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 altLang="en-US"/>
              <a:t>Boardworks KS3 Science 2008 </a:t>
            </a:r>
          </a:p>
          <a:p>
            <a:r>
              <a:rPr lang="en-GB" altLang="en-US"/>
              <a:t>Solids, Liquids and Gases</a:t>
            </a:r>
          </a:p>
        </p:txBody>
      </p:sp>
      <p:sp>
        <p:nvSpPr>
          <p:cNvPr id="500738" name="Rectangle 2">
            <a:extLst>
              <a:ext uri="{FF2B5EF4-FFF2-40B4-BE49-F238E27FC236}">
                <a16:creationId xmlns:a16="http://schemas.microsoft.com/office/drawing/2014/main" id="{B096369C-0986-4AA7-B080-43D8BA2D19E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9" name="Rectangle 3">
            <a:extLst>
              <a:ext uri="{FF2B5EF4-FFF2-40B4-BE49-F238E27FC236}">
                <a16:creationId xmlns:a16="http://schemas.microsoft.com/office/drawing/2014/main" id="{3CD5632E-A298-42A4-98AA-8CAC7F1449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>
            <a:extLst>
              <a:ext uri="{FF2B5EF4-FFF2-40B4-BE49-F238E27FC236}">
                <a16:creationId xmlns:a16="http://schemas.microsoft.com/office/drawing/2014/main" id="{9592BECF-1CFD-419A-AE0E-0162BBE32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855D6AE8-D7EE-416B-A0B4-68F666506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4" name="Picture 4" descr="boardworks_logo">
            <a:extLst>
              <a:ext uri="{FF2B5EF4-FFF2-40B4-BE49-F238E27FC236}">
                <a16:creationId xmlns:a16="http://schemas.microsoft.com/office/drawing/2014/main" id="{DA68CBBE-5C41-4ED3-B0CC-0F2D704E6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D2CF1C1-4AD0-4849-8F7A-700E225EC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F30018DE-7E72-4833-9CC8-6122EBB0C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7" name="Picture 7" descr="underline">
            <a:extLst>
              <a:ext uri="{FF2B5EF4-FFF2-40B4-BE49-F238E27FC236}">
                <a16:creationId xmlns:a16="http://schemas.microsoft.com/office/drawing/2014/main" id="{AF278A33-46B4-4D9F-BBE6-E76A83C23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>
            <a:extLst>
              <a:ext uri="{FF2B5EF4-FFF2-40B4-BE49-F238E27FC236}">
                <a16:creationId xmlns:a16="http://schemas.microsoft.com/office/drawing/2014/main" id="{9AED94E9-9D91-4E61-AE56-663FC8C1A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9" name="Picture 9" descr="boardworks_logo">
            <a:extLst>
              <a:ext uri="{FF2B5EF4-FFF2-40B4-BE49-F238E27FC236}">
                <a16:creationId xmlns:a16="http://schemas.microsoft.com/office/drawing/2014/main" id="{8E8385FF-D833-4F77-ADB1-907576428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3">
            <a:extLst>
              <a:ext uri="{FF2B5EF4-FFF2-40B4-BE49-F238E27FC236}">
                <a16:creationId xmlns:a16="http://schemas.microsoft.com/office/drawing/2014/main" id="{730FE9AB-DCD5-4C38-BD61-A90A68D889B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EEF2E282-A7F9-4BC3-8A5B-7F6040F081CD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268604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48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57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5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23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46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1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035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42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645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6257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rline">
            <a:extLst>
              <a:ext uri="{FF2B5EF4-FFF2-40B4-BE49-F238E27FC236}">
                <a16:creationId xmlns:a16="http://schemas.microsoft.com/office/drawing/2014/main" id="{D13A4B1C-2C34-469C-A939-F08912B51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3">
            <a:extLst>
              <a:ext uri="{FF2B5EF4-FFF2-40B4-BE49-F238E27FC236}">
                <a16:creationId xmlns:a16="http://schemas.microsoft.com/office/drawing/2014/main" id="{2DBB5C32-FDBB-48E9-A28D-B55AD15C3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1028" name="Picture 4" descr="swish">
            <a:extLst>
              <a:ext uri="{FF2B5EF4-FFF2-40B4-BE49-F238E27FC236}">
                <a16:creationId xmlns:a16="http://schemas.microsoft.com/office/drawing/2014/main" id="{93F9D450-83EE-4014-8FF2-BE14A8BAD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boardworks_logo">
            <a:extLst>
              <a:ext uri="{FF2B5EF4-FFF2-40B4-BE49-F238E27FC236}">
                <a16:creationId xmlns:a16="http://schemas.microsoft.com/office/drawing/2014/main" id="{5ABB22FC-D400-4F28-AFF2-56149BD1D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33757C6-ACCB-4D3E-99C0-049BA1320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eft_button">
            <a:extLst>
              <a:ext uri="{FF2B5EF4-FFF2-40B4-BE49-F238E27FC236}">
                <a16:creationId xmlns:a16="http://schemas.microsoft.com/office/drawing/2014/main" id="{2F3F354C-ACFD-4B88-806D-D59AFD9E1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8">
            <a:extLst>
              <a:ext uri="{FF2B5EF4-FFF2-40B4-BE49-F238E27FC236}">
                <a16:creationId xmlns:a16="http://schemas.microsoft.com/office/drawing/2014/main" id="{2BB35CAA-9AB6-4339-A71E-809DA30ED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1 of 20</a:t>
            </a:r>
            <a:endParaRPr lang="en-US" altLang="en-US" sz="1200" b="1">
              <a:solidFill>
                <a:schemeClr val="bg1"/>
              </a:solidFill>
            </a:endParaRPr>
          </a:p>
        </p:txBody>
      </p:sp>
      <p:pic>
        <p:nvPicPr>
          <p:cNvPr id="1033" name="Picture 9" descr="underline">
            <a:extLst>
              <a:ext uri="{FF2B5EF4-FFF2-40B4-BE49-F238E27FC236}">
                <a16:creationId xmlns:a16="http://schemas.microsoft.com/office/drawing/2014/main" id="{5DEBE61E-D37F-4407-B910-AEB7D8EC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978B3CDF-C232-4A26-A9DD-ED6E59CEB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GB" altLang="en-US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1035" name="Picture 11" descr="swish">
            <a:extLst>
              <a:ext uri="{FF2B5EF4-FFF2-40B4-BE49-F238E27FC236}">
                <a16:creationId xmlns:a16="http://schemas.microsoft.com/office/drawing/2014/main" id="{9D3450F9-EE5E-4FA4-A97E-D19897492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boardworks_logo">
            <a:extLst>
              <a:ext uri="{FF2B5EF4-FFF2-40B4-BE49-F238E27FC236}">
                <a16:creationId xmlns:a16="http://schemas.microsoft.com/office/drawing/2014/main" id="{9E97E36B-DA7E-44DB-A794-FEE3A15BB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left_button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D725F9D-B9DB-4D83-90BA-3EFFA753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15">
            <a:extLst>
              <a:ext uri="{FF2B5EF4-FFF2-40B4-BE49-F238E27FC236}">
                <a16:creationId xmlns:a16="http://schemas.microsoft.com/office/drawing/2014/main" id="{18E270AE-7420-4B2C-AC9B-C7A9EE870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      Click to edit Master title style</a:t>
            </a:r>
          </a:p>
        </p:txBody>
      </p:sp>
      <p:sp>
        <p:nvSpPr>
          <p:cNvPr id="271386" name="Text Box 26">
            <a:extLst>
              <a:ext uri="{FF2B5EF4-FFF2-40B4-BE49-F238E27FC236}">
                <a16:creationId xmlns:a16="http://schemas.microsoft.com/office/drawing/2014/main" id="{90B26647-7F2E-4F51-838A-0F06234F8E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14D71C0C-2005-432F-BD56-33307623734C}" type="slidenum">
              <a:rPr lang="en-GB" altLang="en-US" sz="1200" b="1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  <p:grpSp>
        <p:nvGrpSpPr>
          <p:cNvPr id="1040" name="Group 45">
            <a:extLst>
              <a:ext uri="{FF2B5EF4-FFF2-40B4-BE49-F238E27FC236}">
                <a16:creationId xmlns:a16="http://schemas.microsoft.com/office/drawing/2014/main" id="{7DDB52B5-0FF1-45FD-B6B2-E501E0C38C8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4950" y="90488"/>
            <a:ext cx="360363" cy="360362"/>
            <a:chOff x="1247" y="890"/>
            <a:chExt cx="227" cy="227"/>
          </a:xfrm>
        </p:grpSpPr>
        <p:sp>
          <p:nvSpPr>
            <p:cNvPr id="1041" name="Oval 46">
              <a:extLst>
                <a:ext uri="{FF2B5EF4-FFF2-40B4-BE49-F238E27FC236}">
                  <a16:creationId xmlns:a16="http://schemas.microsoft.com/office/drawing/2014/main" id="{D2E455DE-FDE8-4C74-8040-152BFF182D2B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solidFill>
              <a:srgbClr val="01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2" name="Oval 47">
              <a:extLst>
                <a:ext uri="{FF2B5EF4-FFF2-40B4-BE49-F238E27FC236}">
                  <a16:creationId xmlns:a16="http://schemas.microsoft.com/office/drawing/2014/main" id="{795DAF83-B146-47C5-BD58-DE622F205D16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noFill/>
            <a:ln w="22860">
              <a:solidFill>
                <a:srgbClr val="01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pic>
          <p:nvPicPr>
            <p:cNvPr id="1043" name="Picture 48" descr="KS3_chemistry_orange">
              <a:extLst>
                <a:ext uri="{FF2B5EF4-FFF2-40B4-BE49-F238E27FC236}">
                  <a16:creationId xmlns:a16="http://schemas.microsoft.com/office/drawing/2014/main" id="{E40DEDF9-8325-47F7-813C-80D5768C9A7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" y="905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9" descr="7G_image1">
              <a:extLst>
                <a:ext uri="{FF2B5EF4-FFF2-40B4-BE49-F238E27FC236}">
                  <a16:creationId xmlns:a16="http://schemas.microsoft.com/office/drawing/2014/main" id="{FB2C24B2-19C2-4C85-8866-D6F50B6EFAC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0" y="955"/>
              <a:ext cx="1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50" descr="7G_image2">
              <a:extLst>
                <a:ext uri="{FF2B5EF4-FFF2-40B4-BE49-F238E27FC236}">
                  <a16:creationId xmlns:a16="http://schemas.microsoft.com/office/drawing/2014/main" id="{EA3E2E36-3BB9-4DCB-A52C-A833615FB60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6" y="917"/>
              <a:ext cx="84" cy="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>
            <a:extLst>
              <a:ext uri="{FF2B5EF4-FFF2-40B4-BE49-F238E27FC236}">
                <a16:creationId xmlns:a16="http://schemas.microsoft.com/office/drawing/2014/main" id="{BCF2112C-FA1A-428A-9D0C-432B49994A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38" y="773113"/>
            <a:ext cx="5578475" cy="5578475"/>
          </a:xfrm>
          <a:prstGeom prst="ellipse">
            <a:avLst/>
          </a:prstGeom>
          <a:solidFill>
            <a:srgbClr val="01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3" name="Oval 3">
            <a:extLst>
              <a:ext uri="{FF2B5EF4-FFF2-40B4-BE49-F238E27FC236}">
                <a16:creationId xmlns:a16="http://schemas.microsoft.com/office/drawing/2014/main" id="{FA35CAC8-FF88-4E1F-AF18-FC63F00517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413" y="928688"/>
            <a:ext cx="5289550" cy="5289550"/>
          </a:xfrm>
          <a:prstGeom prst="ellipse">
            <a:avLst/>
          </a:prstGeom>
          <a:noFill/>
          <a:ln w="2794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4" name="Oval 4">
            <a:extLst>
              <a:ext uri="{FF2B5EF4-FFF2-40B4-BE49-F238E27FC236}">
                <a16:creationId xmlns:a16="http://schemas.microsoft.com/office/drawing/2014/main" id="{8829C97D-4727-46F0-A42E-4D1F35151F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97525" y="266382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5" name="Oval 5">
            <a:extLst>
              <a:ext uri="{FF2B5EF4-FFF2-40B4-BE49-F238E27FC236}">
                <a16:creationId xmlns:a16="http://schemas.microsoft.com/office/drawing/2014/main" id="{744C9A8A-8E64-4033-B9BC-A8AC725DED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29225" y="54927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pic>
        <p:nvPicPr>
          <p:cNvPr id="5127" name="Picture 7" descr="KS3_chemistry_orange">
            <a:extLst>
              <a:ext uri="{FF2B5EF4-FFF2-40B4-BE49-F238E27FC236}">
                <a16:creationId xmlns:a16="http://schemas.microsoft.com/office/drawing/2014/main" id="{7BEE4F64-5CA8-4473-8223-078C40195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7416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KS3_chemistry_orange">
            <a:extLst>
              <a:ext uri="{FF2B5EF4-FFF2-40B4-BE49-F238E27FC236}">
                <a16:creationId xmlns:a16="http://schemas.microsoft.com/office/drawing/2014/main" id="{821AD56C-5BE2-418A-BB4D-61B4CD3CB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6207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KS3_chemistry_orange">
            <a:extLst>
              <a:ext uri="{FF2B5EF4-FFF2-40B4-BE49-F238E27FC236}">
                <a16:creationId xmlns:a16="http://schemas.microsoft.com/office/drawing/2014/main" id="{590813BF-0F3D-4291-A366-34A071E72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52513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AutoShape 10">
            <a:extLst>
              <a:ext uri="{FF2B5EF4-FFF2-40B4-BE49-F238E27FC236}">
                <a16:creationId xmlns:a16="http://schemas.microsoft.com/office/drawing/2014/main" id="{EB86918D-3B22-4CBB-9B0C-0FA1BBF60E0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52413" y="188913"/>
            <a:ext cx="5111750" cy="981075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rIns="0"/>
          <a:lstStyle/>
          <a:p>
            <a:pPr algn="ctr" eaLnBrk="1" hangingPunct="1"/>
            <a:r>
              <a:rPr lang="en-GB" altLang="en-US" sz="4000">
                <a:solidFill>
                  <a:schemeClr val="bg1"/>
                </a:solidFill>
              </a:rPr>
              <a:t>Chemistry</a:t>
            </a:r>
          </a:p>
        </p:txBody>
      </p:sp>
      <p:sp>
        <p:nvSpPr>
          <p:cNvPr id="5131" name="AutoShape 11">
            <a:extLst>
              <a:ext uri="{FF2B5EF4-FFF2-40B4-BE49-F238E27FC236}">
                <a16:creationId xmlns:a16="http://schemas.microsoft.com/office/drawing/2014/main" id="{A07AF2C5-12FE-4FFB-A1F6-0D150B68BDE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0" y="4868863"/>
            <a:ext cx="4464050" cy="1333500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3400" b="1" dirty="0">
                <a:solidFill>
                  <a:schemeClr val="bg1"/>
                </a:solidFill>
              </a:rPr>
              <a:t>Changing states of matter - R</a:t>
            </a:r>
          </a:p>
        </p:txBody>
      </p:sp>
      <p:pic>
        <p:nvPicPr>
          <p:cNvPr id="5132" name="Picture 16" descr="7G_image1">
            <a:extLst>
              <a:ext uri="{FF2B5EF4-FFF2-40B4-BE49-F238E27FC236}">
                <a16:creationId xmlns:a16="http://schemas.microsoft.com/office/drawing/2014/main" id="{6DA68C66-C239-4B87-87B1-04B39B91E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3425825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7" descr="7G_image2">
            <a:extLst>
              <a:ext uri="{FF2B5EF4-FFF2-40B4-BE49-F238E27FC236}">
                <a16:creationId xmlns:a16="http://schemas.microsoft.com/office/drawing/2014/main" id="{AA84BE81-2DB7-4E06-B815-3F7CC2196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208756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8" descr="7G_image1">
            <a:extLst>
              <a:ext uri="{FF2B5EF4-FFF2-40B4-BE49-F238E27FC236}">
                <a16:creationId xmlns:a16="http://schemas.microsoft.com/office/drawing/2014/main" id="{D798838F-176C-471B-BC81-81FAF6844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693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9" descr="7G_image2">
            <a:extLst>
              <a:ext uri="{FF2B5EF4-FFF2-40B4-BE49-F238E27FC236}">
                <a16:creationId xmlns:a16="http://schemas.microsoft.com/office/drawing/2014/main" id="{53FDD3AB-2B2E-4833-AC95-EBDBBB57A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2852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3D48E81-EEBD-47C2-BCDA-29C7ACCA9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Lesson objectives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EF86912-1635-412C-A165-8487D30E3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/>
              <a:t>Name the changes of the states of matter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Understand how the particle arrangement changes with increasing temperature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704F95DB-8536-44A7-8C40-276D444610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600" y="0"/>
            <a:ext cx="6516688" cy="549275"/>
          </a:xfrm>
          <a:noFill/>
          <a:ln/>
        </p:spPr>
        <p:txBody>
          <a:bodyPr/>
          <a:lstStyle/>
          <a:p>
            <a:r>
              <a:rPr lang="en-GB" altLang="en-US" dirty="0"/>
              <a:t>Changes of state</a:t>
            </a:r>
          </a:p>
        </p:txBody>
      </p:sp>
      <p:sp>
        <p:nvSpPr>
          <p:cNvPr id="499716" name="Text Box 4">
            <a:extLst>
              <a:ext uri="{FF2B5EF4-FFF2-40B4-BE49-F238E27FC236}">
                <a16:creationId xmlns:a16="http://schemas.microsoft.com/office/drawing/2014/main" id="{5F5B483B-DE1A-434A-8E9B-DCB9D33AE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36613"/>
            <a:ext cx="5965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b="0">
                <a:solidFill>
                  <a:srgbClr val="010067"/>
                </a:solidFill>
              </a:rPr>
              <a:t>Each change of state has a special name:</a:t>
            </a:r>
          </a:p>
        </p:txBody>
      </p:sp>
      <p:pic>
        <p:nvPicPr>
          <p:cNvPr id="499718" name="Picture 6">
            <a:extLst>
              <a:ext uri="{FF2B5EF4-FFF2-40B4-BE49-F238E27FC236}">
                <a16:creationId xmlns:a16="http://schemas.microsoft.com/office/drawing/2014/main" id="{02384B29-DD20-4A36-A9D7-7304E02C4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713" y="2830513"/>
            <a:ext cx="1476375" cy="164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9719" name="Picture 7">
            <a:extLst>
              <a:ext uri="{FF2B5EF4-FFF2-40B4-BE49-F238E27FC236}">
                <a16:creationId xmlns:a16="http://schemas.microsoft.com/office/drawing/2014/main" id="{0B467A12-4AF0-444D-AEA0-272CBC3D4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2925763"/>
            <a:ext cx="1833562" cy="154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9720" name="Picture 8">
            <a:extLst>
              <a:ext uri="{FF2B5EF4-FFF2-40B4-BE49-F238E27FC236}">
                <a16:creationId xmlns:a16="http://schemas.microsoft.com/office/drawing/2014/main" id="{EE2F17B4-EE31-47B5-9220-6565349AF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670" y="2583922"/>
            <a:ext cx="2332286" cy="1780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9722" name="Text Box 10">
            <a:extLst>
              <a:ext uri="{FF2B5EF4-FFF2-40B4-BE49-F238E27FC236}">
                <a16:creationId xmlns:a16="http://schemas.microsoft.com/office/drawing/2014/main" id="{9D5C9EB6-431B-40F5-A1CA-F89D268CF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1555750"/>
            <a:ext cx="1363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GB" altLang="en-US">
                <a:solidFill>
                  <a:srgbClr val="FF6600"/>
                </a:solidFill>
              </a:rPr>
              <a:t>melting</a:t>
            </a:r>
          </a:p>
        </p:txBody>
      </p:sp>
      <p:sp>
        <p:nvSpPr>
          <p:cNvPr id="499723" name="Text Box 11">
            <a:extLst>
              <a:ext uri="{FF2B5EF4-FFF2-40B4-BE49-F238E27FC236}">
                <a16:creationId xmlns:a16="http://schemas.microsoft.com/office/drawing/2014/main" id="{93CC5D29-3DB9-48A5-BCC1-30ABA28E5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0431" y="1504454"/>
            <a:ext cx="32668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GB" altLang="en-US" dirty="0">
                <a:solidFill>
                  <a:srgbClr val="FF6600"/>
                </a:solidFill>
              </a:rPr>
              <a:t>evaporating or boiling</a:t>
            </a:r>
          </a:p>
        </p:txBody>
      </p:sp>
      <p:sp>
        <p:nvSpPr>
          <p:cNvPr id="499724" name="Text Box 12">
            <a:extLst>
              <a:ext uri="{FF2B5EF4-FFF2-40B4-BE49-F238E27FC236}">
                <a16:creationId xmlns:a16="http://schemas.microsoft.com/office/drawing/2014/main" id="{4BA1BEFB-EBCC-4084-ABB4-86DA1D3C2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564188"/>
            <a:ext cx="1363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GB" altLang="en-US">
                <a:solidFill>
                  <a:srgbClr val="FF6600"/>
                </a:solidFill>
              </a:rPr>
              <a:t>freezing</a:t>
            </a:r>
          </a:p>
        </p:txBody>
      </p:sp>
      <p:sp>
        <p:nvSpPr>
          <p:cNvPr id="499725" name="Text Box 13">
            <a:extLst>
              <a:ext uri="{FF2B5EF4-FFF2-40B4-BE49-F238E27FC236}">
                <a16:creationId xmlns:a16="http://schemas.microsoft.com/office/drawing/2014/main" id="{20D6E77A-E813-4171-97BC-EFD9CC480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5564188"/>
            <a:ext cx="21812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GB" altLang="en-US" dirty="0">
                <a:solidFill>
                  <a:srgbClr val="FF6600"/>
                </a:solidFill>
              </a:rPr>
              <a:t>condensing</a:t>
            </a:r>
          </a:p>
        </p:txBody>
      </p:sp>
      <p:sp>
        <p:nvSpPr>
          <p:cNvPr id="499728" name="AutoShape 16">
            <a:extLst>
              <a:ext uri="{FF2B5EF4-FFF2-40B4-BE49-F238E27FC236}">
                <a16:creationId xmlns:a16="http://schemas.microsoft.com/office/drawing/2014/main" id="{6B6029FF-3002-41E5-B028-1E7221B72BC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71663" y="3752850"/>
            <a:ext cx="2087562" cy="1800225"/>
          </a:xfrm>
          <a:custGeom>
            <a:avLst/>
            <a:gdLst>
              <a:gd name="G0" fmla="+- -1873262 0 0"/>
              <a:gd name="G1" fmla="+- -11748603 0 0"/>
              <a:gd name="G2" fmla="+- -1873262 0 -11748603"/>
              <a:gd name="G3" fmla="+- 10800 0 0"/>
              <a:gd name="G4" fmla="+- 0 0 -187326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201 0 0"/>
              <a:gd name="G9" fmla="+- 0 0 -11748603"/>
              <a:gd name="G10" fmla="+- 8201 0 2700"/>
              <a:gd name="G11" fmla="cos G10 -1873262"/>
              <a:gd name="G12" fmla="sin G10 -1873262"/>
              <a:gd name="G13" fmla="cos 13500 -1873262"/>
              <a:gd name="G14" fmla="sin 13500 -1873262"/>
              <a:gd name="G15" fmla="+- G11 10800 0"/>
              <a:gd name="G16" fmla="+- G12 10800 0"/>
              <a:gd name="G17" fmla="+- G13 10800 0"/>
              <a:gd name="G18" fmla="+- G14 10800 0"/>
              <a:gd name="G19" fmla="*/ 8201 1 2"/>
              <a:gd name="G20" fmla="+- G19 5400 0"/>
              <a:gd name="G21" fmla="cos G20 -1873262"/>
              <a:gd name="G22" fmla="sin G20 -1873262"/>
              <a:gd name="G23" fmla="+- G21 10800 0"/>
              <a:gd name="G24" fmla="+- G12 G23 G22"/>
              <a:gd name="G25" fmla="+- G22 G23 G11"/>
              <a:gd name="G26" fmla="cos 10800 -1873262"/>
              <a:gd name="G27" fmla="sin 10800 -1873262"/>
              <a:gd name="G28" fmla="cos 8201 -1873262"/>
              <a:gd name="G29" fmla="sin 8201 -187326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48603"/>
              <a:gd name="G36" fmla="sin G34 -11748603"/>
              <a:gd name="G37" fmla="+/ -11748603 -187326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201 G39"/>
              <a:gd name="G43" fmla="sin 820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200 w 21600"/>
              <a:gd name="T5" fmla="*/ 317 h 21600"/>
              <a:gd name="T6" fmla="*/ 1299 w 21600"/>
              <a:gd name="T7" fmla="*/ 10678 h 21600"/>
              <a:gd name="T8" fmla="*/ 8826 w 21600"/>
              <a:gd name="T9" fmla="*/ 2840 h 21600"/>
              <a:gd name="T10" fmla="*/ 22654 w 21600"/>
              <a:gd name="T11" fmla="*/ 4341 h 21600"/>
              <a:gd name="T12" fmla="*/ 21057 w 21600"/>
              <a:gd name="T13" fmla="*/ 9767 h 21600"/>
              <a:gd name="T14" fmla="*/ 15630 w 21600"/>
              <a:gd name="T15" fmla="*/ 816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001" y="6876"/>
                </a:moveTo>
                <a:cubicBezTo>
                  <a:pt x="16564" y="4239"/>
                  <a:pt x="13802" y="2599"/>
                  <a:pt x="10800" y="2599"/>
                </a:cubicBezTo>
                <a:cubicBezTo>
                  <a:pt x="6311" y="2599"/>
                  <a:pt x="2656" y="6207"/>
                  <a:pt x="2599" y="10695"/>
                </a:cubicBezTo>
                <a:lnTo>
                  <a:pt x="0" y="10662"/>
                </a:lnTo>
                <a:cubicBezTo>
                  <a:pt x="76" y="4751"/>
                  <a:pt x="4889" y="0"/>
                  <a:pt x="10800" y="0"/>
                </a:cubicBezTo>
                <a:cubicBezTo>
                  <a:pt x="14754" y="0"/>
                  <a:pt x="18391" y="2160"/>
                  <a:pt x="20283" y="5632"/>
                </a:cubicBezTo>
                <a:lnTo>
                  <a:pt x="22654" y="4341"/>
                </a:lnTo>
                <a:lnTo>
                  <a:pt x="21057" y="9767"/>
                </a:lnTo>
                <a:lnTo>
                  <a:pt x="15630" y="8168"/>
                </a:lnTo>
                <a:lnTo>
                  <a:pt x="18001" y="6876"/>
                </a:lnTo>
                <a:close/>
              </a:path>
            </a:pathLst>
          </a:custGeom>
          <a:solidFill>
            <a:srgbClr val="FFCC99"/>
          </a:solidFill>
          <a:ln w="2540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499731" name="AutoShape 19">
            <a:extLst>
              <a:ext uri="{FF2B5EF4-FFF2-40B4-BE49-F238E27FC236}">
                <a16:creationId xmlns:a16="http://schemas.microsoft.com/office/drawing/2014/main" id="{74755CCD-D04F-4561-9FD8-B0D1F24E578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11750" y="3752850"/>
            <a:ext cx="2087563" cy="1800225"/>
          </a:xfrm>
          <a:custGeom>
            <a:avLst/>
            <a:gdLst>
              <a:gd name="G0" fmla="+- -1873262 0 0"/>
              <a:gd name="G1" fmla="+- -11748603 0 0"/>
              <a:gd name="G2" fmla="+- -1873262 0 -11748603"/>
              <a:gd name="G3" fmla="+- 10800 0 0"/>
              <a:gd name="G4" fmla="+- 0 0 -187326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201 0 0"/>
              <a:gd name="G9" fmla="+- 0 0 -11748603"/>
              <a:gd name="G10" fmla="+- 8201 0 2700"/>
              <a:gd name="G11" fmla="cos G10 -1873262"/>
              <a:gd name="G12" fmla="sin G10 -1873262"/>
              <a:gd name="G13" fmla="cos 13500 -1873262"/>
              <a:gd name="G14" fmla="sin 13500 -1873262"/>
              <a:gd name="G15" fmla="+- G11 10800 0"/>
              <a:gd name="G16" fmla="+- G12 10800 0"/>
              <a:gd name="G17" fmla="+- G13 10800 0"/>
              <a:gd name="G18" fmla="+- G14 10800 0"/>
              <a:gd name="G19" fmla="*/ 8201 1 2"/>
              <a:gd name="G20" fmla="+- G19 5400 0"/>
              <a:gd name="G21" fmla="cos G20 -1873262"/>
              <a:gd name="G22" fmla="sin G20 -1873262"/>
              <a:gd name="G23" fmla="+- G21 10800 0"/>
              <a:gd name="G24" fmla="+- G12 G23 G22"/>
              <a:gd name="G25" fmla="+- G22 G23 G11"/>
              <a:gd name="G26" fmla="cos 10800 -1873262"/>
              <a:gd name="G27" fmla="sin 10800 -1873262"/>
              <a:gd name="G28" fmla="cos 8201 -1873262"/>
              <a:gd name="G29" fmla="sin 8201 -187326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48603"/>
              <a:gd name="G36" fmla="sin G34 -11748603"/>
              <a:gd name="G37" fmla="+/ -11748603 -187326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201 G39"/>
              <a:gd name="G43" fmla="sin 820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200 w 21600"/>
              <a:gd name="T5" fmla="*/ 317 h 21600"/>
              <a:gd name="T6" fmla="*/ 1299 w 21600"/>
              <a:gd name="T7" fmla="*/ 10678 h 21600"/>
              <a:gd name="T8" fmla="*/ 8826 w 21600"/>
              <a:gd name="T9" fmla="*/ 2840 h 21600"/>
              <a:gd name="T10" fmla="*/ 22654 w 21600"/>
              <a:gd name="T11" fmla="*/ 4341 h 21600"/>
              <a:gd name="T12" fmla="*/ 21057 w 21600"/>
              <a:gd name="T13" fmla="*/ 9767 h 21600"/>
              <a:gd name="T14" fmla="*/ 15630 w 21600"/>
              <a:gd name="T15" fmla="*/ 816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001" y="6876"/>
                </a:moveTo>
                <a:cubicBezTo>
                  <a:pt x="16564" y="4239"/>
                  <a:pt x="13802" y="2599"/>
                  <a:pt x="10800" y="2599"/>
                </a:cubicBezTo>
                <a:cubicBezTo>
                  <a:pt x="6311" y="2599"/>
                  <a:pt x="2656" y="6207"/>
                  <a:pt x="2599" y="10695"/>
                </a:cubicBezTo>
                <a:lnTo>
                  <a:pt x="0" y="10662"/>
                </a:lnTo>
                <a:cubicBezTo>
                  <a:pt x="76" y="4751"/>
                  <a:pt x="4889" y="0"/>
                  <a:pt x="10800" y="0"/>
                </a:cubicBezTo>
                <a:cubicBezTo>
                  <a:pt x="14754" y="0"/>
                  <a:pt x="18391" y="2160"/>
                  <a:pt x="20283" y="5632"/>
                </a:cubicBezTo>
                <a:lnTo>
                  <a:pt x="22654" y="4341"/>
                </a:lnTo>
                <a:lnTo>
                  <a:pt x="21057" y="9767"/>
                </a:lnTo>
                <a:lnTo>
                  <a:pt x="15630" y="8168"/>
                </a:lnTo>
                <a:lnTo>
                  <a:pt x="18001" y="6876"/>
                </a:lnTo>
                <a:close/>
              </a:path>
            </a:pathLst>
          </a:custGeom>
          <a:solidFill>
            <a:srgbClr val="FFCC99"/>
          </a:solidFill>
          <a:ln w="2540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499732" name="AutoShape 20">
            <a:extLst>
              <a:ext uri="{FF2B5EF4-FFF2-40B4-BE49-F238E27FC236}">
                <a16:creationId xmlns:a16="http://schemas.microsoft.com/office/drawing/2014/main" id="{50B87444-BABF-47B6-AB51-8D524048B97C}"/>
              </a:ext>
            </a:extLst>
          </p:cNvPr>
          <p:cNvSpPr>
            <a:spLocks noChangeArrowheads="1"/>
          </p:cNvSpPr>
          <p:nvPr/>
        </p:nvSpPr>
        <p:spPr bwMode="auto">
          <a:xfrm rot="21600000">
            <a:off x="2339975" y="2024063"/>
            <a:ext cx="2087563" cy="1800225"/>
          </a:xfrm>
          <a:custGeom>
            <a:avLst/>
            <a:gdLst>
              <a:gd name="G0" fmla="+- -1873262 0 0"/>
              <a:gd name="G1" fmla="+- -11748603 0 0"/>
              <a:gd name="G2" fmla="+- -1873262 0 -11748603"/>
              <a:gd name="G3" fmla="+- 10800 0 0"/>
              <a:gd name="G4" fmla="+- 0 0 -187326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201 0 0"/>
              <a:gd name="G9" fmla="+- 0 0 -11748603"/>
              <a:gd name="G10" fmla="+- 8201 0 2700"/>
              <a:gd name="G11" fmla="cos G10 -1873262"/>
              <a:gd name="G12" fmla="sin G10 -1873262"/>
              <a:gd name="G13" fmla="cos 13500 -1873262"/>
              <a:gd name="G14" fmla="sin 13500 -1873262"/>
              <a:gd name="G15" fmla="+- G11 10800 0"/>
              <a:gd name="G16" fmla="+- G12 10800 0"/>
              <a:gd name="G17" fmla="+- G13 10800 0"/>
              <a:gd name="G18" fmla="+- G14 10800 0"/>
              <a:gd name="G19" fmla="*/ 8201 1 2"/>
              <a:gd name="G20" fmla="+- G19 5400 0"/>
              <a:gd name="G21" fmla="cos G20 -1873262"/>
              <a:gd name="G22" fmla="sin G20 -1873262"/>
              <a:gd name="G23" fmla="+- G21 10800 0"/>
              <a:gd name="G24" fmla="+- G12 G23 G22"/>
              <a:gd name="G25" fmla="+- G22 G23 G11"/>
              <a:gd name="G26" fmla="cos 10800 -1873262"/>
              <a:gd name="G27" fmla="sin 10800 -1873262"/>
              <a:gd name="G28" fmla="cos 8201 -1873262"/>
              <a:gd name="G29" fmla="sin 8201 -187326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48603"/>
              <a:gd name="G36" fmla="sin G34 -11748603"/>
              <a:gd name="G37" fmla="+/ -11748603 -187326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201 G39"/>
              <a:gd name="G43" fmla="sin 820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200 w 21600"/>
              <a:gd name="T5" fmla="*/ 317 h 21600"/>
              <a:gd name="T6" fmla="*/ 1299 w 21600"/>
              <a:gd name="T7" fmla="*/ 10678 h 21600"/>
              <a:gd name="T8" fmla="*/ 8826 w 21600"/>
              <a:gd name="T9" fmla="*/ 2840 h 21600"/>
              <a:gd name="T10" fmla="*/ 22654 w 21600"/>
              <a:gd name="T11" fmla="*/ 4341 h 21600"/>
              <a:gd name="T12" fmla="*/ 21057 w 21600"/>
              <a:gd name="T13" fmla="*/ 9767 h 21600"/>
              <a:gd name="T14" fmla="*/ 15630 w 21600"/>
              <a:gd name="T15" fmla="*/ 816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001" y="6876"/>
                </a:moveTo>
                <a:cubicBezTo>
                  <a:pt x="16564" y="4239"/>
                  <a:pt x="13802" y="2599"/>
                  <a:pt x="10800" y="2599"/>
                </a:cubicBezTo>
                <a:cubicBezTo>
                  <a:pt x="6311" y="2599"/>
                  <a:pt x="2656" y="6207"/>
                  <a:pt x="2599" y="10695"/>
                </a:cubicBezTo>
                <a:lnTo>
                  <a:pt x="0" y="10662"/>
                </a:lnTo>
                <a:cubicBezTo>
                  <a:pt x="76" y="4751"/>
                  <a:pt x="4889" y="0"/>
                  <a:pt x="10800" y="0"/>
                </a:cubicBezTo>
                <a:cubicBezTo>
                  <a:pt x="14754" y="0"/>
                  <a:pt x="18391" y="2160"/>
                  <a:pt x="20283" y="5632"/>
                </a:cubicBezTo>
                <a:lnTo>
                  <a:pt x="22654" y="4341"/>
                </a:lnTo>
                <a:lnTo>
                  <a:pt x="21057" y="9767"/>
                </a:lnTo>
                <a:lnTo>
                  <a:pt x="15630" y="8168"/>
                </a:lnTo>
                <a:lnTo>
                  <a:pt x="18001" y="6876"/>
                </a:lnTo>
                <a:close/>
              </a:path>
            </a:pathLst>
          </a:custGeom>
          <a:solidFill>
            <a:srgbClr val="FFCC99"/>
          </a:solidFill>
          <a:ln w="2540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499733" name="AutoShape 21">
            <a:extLst>
              <a:ext uri="{FF2B5EF4-FFF2-40B4-BE49-F238E27FC236}">
                <a16:creationId xmlns:a16="http://schemas.microsoft.com/office/drawing/2014/main" id="{9D802EFF-0308-40AF-BBBB-262CC2BCB98B}"/>
              </a:ext>
            </a:extLst>
          </p:cNvPr>
          <p:cNvSpPr>
            <a:spLocks noChangeArrowheads="1"/>
          </p:cNvSpPr>
          <p:nvPr/>
        </p:nvSpPr>
        <p:spPr bwMode="auto">
          <a:xfrm rot="21600000">
            <a:off x="5580063" y="2024063"/>
            <a:ext cx="2087562" cy="1800225"/>
          </a:xfrm>
          <a:custGeom>
            <a:avLst/>
            <a:gdLst>
              <a:gd name="G0" fmla="+- -1873262 0 0"/>
              <a:gd name="G1" fmla="+- -11748603 0 0"/>
              <a:gd name="G2" fmla="+- -1873262 0 -11748603"/>
              <a:gd name="G3" fmla="+- 10800 0 0"/>
              <a:gd name="G4" fmla="+- 0 0 -187326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201 0 0"/>
              <a:gd name="G9" fmla="+- 0 0 -11748603"/>
              <a:gd name="G10" fmla="+- 8201 0 2700"/>
              <a:gd name="G11" fmla="cos G10 -1873262"/>
              <a:gd name="G12" fmla="sin G10 -1873262"/>
              <a:gd name="G13" fmla="cos 13500 -1873262"/>
              <a:gd name="G14" fmla="sin 13500 -1873262"/>
              <a:gd name="G15" fmla="+- G11 10800 0"/>
              <a:gd name="G16" fmla="+- G12 10800 0"/>
              <a:gd name="G17" fmla="+- G13 10800 0"/>
              <a:gd name="G18" fmla="+- G14 10800 0"/>
              <a:gd name="G19" fmla="*/ 8201 1 2"/>
              <a:gd name="G20" fmla="+- G19 5400 0"/>
              <a:gd name="G21" fmla="cos G20 -1873262"/>
              <a:gd name="G22" fmla="sin G20 -1873262"/>
              <a:gd name="G23" fmla="+- G21 10800 0"/>
              <a:gd name="G24" fmla="+- G12 G23 G22"/>
              <a:gd name="G25" fmla="+- G22 G23 G11"/>
              <a:gd name="G26" fmla="cos 10800 -1873262"/>
              <a:gd name="G27" fmla="sin 10800 -1873262"/>
              <a:gd name="G28" fmla="cos 8201 -1873262"/>
              <a:gd name="G29" fmla="sin 8201 -187326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48603"/>
              <a:gd name="G36" fmla="sin G34 -11748603"/>
              <a:gd name="G37" fmla="+/ -11748603 -187326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201 G39"/>
              <a:gd name="G43" fmla="sin 820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200 w 21600"/>
              <a:gd name="T5" fmla="*/ 317 h 21600"/>
              <a:gd name="T6" fmla="*/ 1299 w 21600"/>
              <a:gd name="T7" fmla="*/ 10678 h 21600"/>
              <a:gd name="T8" fmla="*/ 8826 w 21600"/>
              <a:gd name="T9" fmla="*/ 2840 h 21600"/>
              <a:gd name="T10" fmla="*/ 22654 w 21600"/>
              <a:gd name="T11" fmla="*/ 4341 h 21600"/>
              <a:gd name="T12" fmla="*/ 21057 w 21600"/>
              <a:gd name="T13" fmla="*/ 9767 h 21600"/>
              <a:gd name="T14" fmla="*/ 15630 w 21600"/>
              <a:gd name="T15" fmla="*/ 816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001" y="6876"/>
                </a:moveTo>
                <a:cubicBezTo>
                  <a:pt x="16564" y="4239"/>
                  <a:pt x="13802" y="2599"/>
                  <a:pt x="10800" y="2599"/>
                </a:cubicBezTo>
                <a:cubicBezTo>
                  <a:pt x="6311" y="2599"/>
                  <a:pt x="2656" y="6207"/>
                  <a:pt x="2599" y="10695"/>
                </a:cubicBezTo>
                <a:lnTo>
                  <a:pt x="0" y="10662"/>
                </a:lnTo>
                <a:cubicBezTo>
                  <a:pt x="76" y="4751"/>
                  <a:pt x="4889" y="0"/>
                  <a:pt x="10800" y="0"/>
                </a:cubicBezTo>
                <a:cubicBezTo>
                  <a:pt x="14754" y="0"/>
                  <a:pt x="18391" y="2160"/>
                  <a:pt x="20283" y="5632"/>
                </a:cubicBezTo>
                <a:lnTo>
                  <a:pt x="22654" y="4341"/>
                </a:lnTo>
                <a:lnTo>
                  <a:pt x="21057" y="9767"/>
                </a:lnTo>
                <a:lnTo>
                  <a:pt x="15630" y="8168"/>
                </a:lnTo>
                <a:lnTo>
                  <a:pt x="18001" y="6876"/>
                </a:lnTo>
                <a:close/>
              </a:path>
            </a:pathLst>
          </a:custGeom>
          <a:solidFill>
            <a:srgbClr val="FFCC99"/>
          </a:solidFill>
          <a:ln w="2540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499734" name="Text Box 22">
            <a:extLst>
              <a:ext uri="{FF2B5EF4-FFF2-40B4-BE49-F238E27FC236}">
                <a16:creationId xmlns:a16="http://schemas.microsoft.com/office/drawing/2014/main" id="{2012D75F-133E-4939-8392-2D775030C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4437063"/>
            <a:ext cx="6447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800" b="0" dirty="0">
                <a:solidFill>
                  <a:srgbClr val="7030A0"/>
                </a:solidFill>
              </a:rPr>
              <a:t>ice</a:t>
            </a:r>
          </a:p>
        </p:txBody>
      </p:sp>
      <p:sp>
        <p:nvSpPr>
          <p:cNvPr id="499735" name="Text Box 23">
            <a:extLst>
              <a:ext uri="{FF2B5EF4-FFF2-40B4-BE49-F238E27FC236}">
                <a16:creationId xmlns:a16="http://schemas.microsoft.com/office/drawing/2014/main" id="{7BAC4C89-21D8-4585-B5D8-D1112822B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659" y="4437063"/>
            <a:ext cx="10647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800" b="0" dirty="0">
                <a:solidFill>
                  <a:srgbClr val="7030A0"/>
                </a:solidFill>
              </a:rPr>
              <a:t>water</a:t>
            </a:r>
          </a:p>
        </p:txBody>
      </p:sp>
      <p:sp>
        <p:nvSpPr>
          <p:cNvPr id="499736" name="Text Box 24">
            <a:extLst>
              <a:ext uri="{FF2B5EF4-FFF2-40B4-BE49-F238E27FC236}">
                <a16:creationId xmlns:a16="http://schemas.microsoft.com/office/drawing/2014/main" id="{91A05C0A-F97C-47EA-B76D-63A82671C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6363" y="4437063"/>
            <a:ext cx="11641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800" b="0">
                <a:solidFill>
                  <a:srgbClr val="7030A0"/>
                </a:solidFill>
              </a:rPr>
              <a:t>steam</a:t>
            </a:r>
          </a:p>
        </p:txBody>
      </p:sp>
      <p:pic>
        <p:nvPicPr>
          <p:cNvPr id="499738" name="Picture 26">
            <a:extLst>
              <a:ext uri="{FF2B5EF4-FFF2-40B4-BE49-F238E27FC236}">
                <a16:creationId xmlns:a16="http://schemas.microsoft.com/office/drawing/2014/main" id="{FB30C952-A46C-425A-8001-69FBC15AB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31825"/>
            <a:ext cx="1514475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9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9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49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9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9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9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9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9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9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49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9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49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9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9722" grpId="0"/>
      <p:bldP spid="499723" grpId="0"/>
      <p:bldP spid="499724" grpId="0"/>
      <p:bldP spid="499725" grpId="0"/>
      <p:bldP spid="499734" grpId="0"/>
      <p:bldP spid="499735" grpId="0"/>
      <p:bldP spid="4997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>
            <a:extLst>
              <a:ext uri="{FF2B5EF4-FFF2-40B4-BE49-F238E27FC236}">
                <a16:creationId xmlns:a16="http://schemas.microsoft.com/office/drawing/2014/main" id="{FA68BE54-FADE-4A8E-95B9-8C2A0018DF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Changing state</a:t>
            </a:r>
            <a:endParaRPr lang="en-US" altLang="en-US"/>
          </a:p>
        </p:txBody>
      </p:sp>
      <p:sp>
        <p:nvSpPr>
          <p:cNvPr id="402808" name="Text Box 376">
            <a:extLst>
              <a:ext uri="{FF2B5EF4-FFF2-40B4-BE49-F238E27FC236}">
                <a16:creationId xmlns:a16="http://schemas.microsoft.com/office/drawing/2014/main" id="{4F803B97-04CB-4A22-B827-B48DB6D6F039}"/>
              </a:ext>
            </a:extLst>
          </p:cNvPr>
          <p:cNvSpPr txBox="1">
            <a:spLocks noChangeArrowheads="1"/>
          </p:cNvSpPr>
          <p:nvPr/>
        </p:nvSpPr>
        <p:spPr bwMode="auto">
          <a:xfrm rot="2640331">
            <a:off x="5737225" y="2122488"/>
            <a:ext cx="21478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10066"/>
                </a:solidFill>
                <a:latin typeface="Comic Sans MS" panose="030F0702030302020204" pitchFamily="66" charset="0"/>
              </a:rPr>
              <a:t>evaporating</a:t>
            </a:r>
          </a:p>
        </p:txBody>
      </p:sp>
      <p:sp>
        <p:nvSpPr>
          <p:cNvPr id="402810" name="Text Box 378">
            <a:extLst>
              <a:ext uri="{FF2B5EF4-FFF2-40B4-BE49-F238E27FC236}">
                <a16:creationId xmlns:a16="http://schemas.microsoft.com/office/drawing/2014/main" id="{BF20DC17-16D5-49D3-B598-9B4375107223}"/>
              </a:ext>
            </a:extLst>
          </p:cNvPr>
          <p:cNvSpPr txBox="1">
            <a:spLocks noChangeArrowheads="1"/>
          </p:cNvSpPr>
          <p:nvPr/>
        </p:nvSpPr>
        <p:spPr bwMode="auto">
          <a:xfrm rot="-2151708">
            <a:off x="2266950" y="2857500"/>
            <a:ext cx="1754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10066"/>
                </a:solidFill>
                <a:latin typeface="Comic Sans MS" panose="030F0702030302020204" pitchFamily="66" charset="0"/>
              </a:rPr>
              <a:t>freezing</a:t>
            </a:r>
          </a:p>
        </p:txBody>
      </p:sp>
      <p:sp>
        <p:nvSpPr>
          <p:cNvPr id="402811" name="Text Box 379">
            <a:extLst>
              <a:ext uri="{FF2B5EF4-FFF2-40B4-BE49-F238E27FC236}">
                <a16:creationId xmlns:a16="http://schemas.microsoft.com/office/drawing/2014/main" id="{5F304851-0C33-4586-856C-99D362581479}"/>
              </a:ext>
            </a:extLst>
          </p:cNvPr>
          <p:cNvSpPr txBox="1">
            <a:spLocks noChangeArrowheads="1"/>
          </p:cNvSpPr>
          <p:nvPr/>
        </p:nvSpPr>
        <p:spPr bwMode="auto">
          <a:xfrm rot="-2120424">
            <a:off x="1447800" y="2136775"/>
            <a:ext cx="1754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10066"/>
                </a:solidFill>
                <a:latin typeface="Comic Sans MS" panose="030F0702030302020204" pitchFamily="66" charset="0"/>
              </a:rPr>
              <a:t>melting</a:t>
            </a:r>
          </a:p>
        </p:txBody>
      </p:sp>
      <p:sp>
        <p:nvSpPr>
          <p:cNvPr id="25606" name="Text Box 381">
            <a:extLst>
              <a:ext uri="{FF2B5EF4-FFF2-40B4-BE49-F238E27FC236}">
                <a16:creationId xmlns:a16="http://schemas.microsoft.com/office/drawing/2014/main" id="{44536119-315F-455E-A030-736209675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0525" y="3328988"/>
            <a:ext cx="30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5607" name="Text Box 382">
            <a:extLst>
              <a:ext uri="{FF2B5EF4-FFF2-40B4-BE49-F238E27FC236}">
                <a16:creationId xmlns:a16="http://schemas.microsoft.com/office/drawing/2014/main" id="{023397C5-5A31-4385-B0B4-68AC75D8C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163" y="3883025"/>
            <a:ext cx="300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02820" name="Text Box 388">
            <a:extLst>
              <a:ext uri="{FF2B5EF4-FFF2-40B4-BE49-F238E27FC236}">
                <a16:creationId xmlns:a16="http://schemas.microsoft.com/office/drawing/2014/main" id="{7DF41A7D-13B8-43CC-80A6-B46D216D5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613" y="4221088"/>
            <a:ext cx="4600939" cy="523220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2800" dirty="0">
                <a:solidFill>
                  <a:srgbClr val="010066"/>
                </a:solidFill>
              </a:rPr>
              <a:t>particles stay the same size</a:t>
            </a:r>
            <a:endParaRPr lang="en-US" altLang="en-US" sz="2800" dirty="0">
              <a:solidFill>
                <a:srgbClr val="010066"/>
              </a:solidFill>
            </a:endParaRPr>
          </a:p>
        </p:txBody>
      </p:sp>
      <p:sp>
        <p:nvSpPr>
          <p:cNvPr id="402809" name="Text Box 377">
            <a:extLst>
              <a:ext uri="{FF2B5EF4-FFF2-40B4-BE49-F238E27FC236}">
                <a16:creationId xmlns:a16="http://schemas.microsoft.com/office/drawing/2014/main" id="{135036F9-2205-475D-BB4D-EC7CD4EDE4F6}"/>
              </a:ext>
            </a:extLst>
          </p:cNvPr>
          <p:cNvSpPr txBox="1">
            <a:spLocks noChangeArrowheads="1"/>
          </p:cNvSpPr>
          <p:nvPr/>
        </p:nvSpPr>
        <p:spPr bwMode="auto">
          <a:xfrm rot="2590583">
            <a:off x="5148263" y="2857500"/>
            <a:ext cx="2147887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10066"/>
                </a:solidFill>
                <a:latin typeface="Comic Sans MS" panose="030F0702030302020204" pitchFamily="66" charset="0"/>
              </a:rPr>
              <a:t>condensing</a:t>
            </a:r>
          </a:p>
        </p:txBody>
      </p:sp>
      <p:sp>
        <p:nvSpPr>
          <p:cNvPr id="402824" name="Line 392">
            <a:extLst>
              <a:ext uri="{FF2B5EF4-FFF2-40B4-BE49-F238E27FC236}">
                <a16:creationId xmlns:a16="http://schemas.microsoft.com/office/drawing/2014/main" id="{7C209326-FF2D-4B95-A732-B72086AAB6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78025" y="2136775"/>
            <a:ext cx="1471613" cy="1039813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2825" name="Line 393">
            <a:extLst>
              <a:ext uri="{FF2B5EF4-FFF2-40B4-BE49-F238E27FC236}">
                <a16:creationId xmlns:a16="http://schemas.microsoft.com/office/drawing/2014/main" id="{5022BE46-20CD-46CC-817C-E0B00ADD87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62175" y="2320925"/>
            <a:ext cx="1471613" cy="1039813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2831" name="Line 399">
            <a:extLst>
              <a:ext uri="{FF2B5EF4-FFF2-40B4-BE49-F238E27FC236}">
                <a16:creationId xmlns:a16="http://schemas.microsoft.com/office/drawing/2014/main" id="{73C3BCB6-CC35-43E9-9276-5F80C2BFD7EC}"/>
              </a:ext>
            </a:extLst>
          </p:cNvPr>
          <p:cNvSpPr>
            <a:spLocks noChangeShapeType="1"/>
          </p:cNvSpPr>
          <p:nvPr/>
        </p:nvSpPr>
        <p:spPr bwMode="auto">
          <a:xfrm rot="4726813" flipV="1">
            <a:off x="5808662" y="2119313"/>
            <a:ext cx="1406525" cy="9779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2832" name="Line 400">
            <a:extLst>
              <a:ext uri="{FF2B5EF4-FFF2-40B4-BE49-F238E27FC236}">
                <a16:creationId xmlns:a16="http://schemas.microsoft.com/office/drawing/2014/main" id="{F784080D-6C65-4FB1-937A-36B77DA2C438}"/>
              </a:ext>
            </a:extLst>
          </p:cNvPr>
          <p:cNvSpPr>
            <a:spLocks noChangeShapeType="1"/>
          </p:cNvSpPr>
          <p:nvPr/>
        </p:nvSpPr>
        <p:spPr bwMode="auto">
          <a:xfrm rot="4726813" flipV="1">
            <a:off x="5672137" y="2325688"/>
            <a:ext cx="1406525" cy="9779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Text Box 388">
            <a:extLst>
              <a:ext uri="{FF2B5EF4-FFF2-40B4-BE49-F238E27FC236}">
                <a16:creationId xmlns:a16="http://schemas.microsoft.com/office/drawing/2014/main" id="{F513E797-46A9-4FB3-92F8-8CA32BAFD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781" y="5353397"/>
            <a:ext cx="925512" cy="523875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2800" dirty="0">
                <a:solidFill>
                  <a:srgbClr val="010066"/>
                </a:solidFill>
              </a:rPr>
              <a:t>solid</a:t>
            </a:r>
            <a:endParaRPr lang="en-US" altLang="en-US" sz="2800" dirty="0">
              <a:solidFill>
                <a:srgbClr val="010066"/>
              </a:solidFill>
            </a:endParaRPr>
          </a:p>
        </p:txBody>
      </p:sp>
      <p:sp>
        <p:nvSpPr>
          <p:cNvPr id="20" name="Text Box 388">
            <a:extLst>
              <a:ext uri="{FF2B5EF4-FFF2-40B4-BE49-F238E27FC236}">
                <a16:creationId xmlns:a16="http://schemas.microsoft.com/office/drawing/2014/main" id="{89E898A2-57EF-4588-9627-1C51ABB47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554" y="2552700"/>
            <a:ext cx="1025525" cy="523875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2800">
                <a:solidFill>
                  <a:srgbClr val="010066"/>
                </a:solidFill>
              </a:rPr>
              <a:t>liquid</a:t>
            </a:r>
            <a:endParaRPr lang="en-US" altLang="en-US" sz="2800">
              <a:solidFill>
                <a:srgbClr val="010066"/>
              </a:solidFill>
            </a:endParaRPr>
          </a:p>
        </p:txBody>
      </p:sp>
      <p:sp>
        <p:nvSpPr>
          <p:cNvPr id="21" name="Text Box 388">
            <a:extLst>
              <a:ext uri="{FF2B5EF4-FFF2-40B4-BE49-F238E27FC236}">
                <a16:creationId xmlns:a16="http://schemas.microsoft.com/office/drawing/2014/main" id="{3614B5EA-E7F1-427A-B0DD-DF77B242B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9326" y="5353397"/>
            <a:ext cx="765175" cy="523875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2800">
                <a:solidFill>
                  <a:srgbClr val="010066"/>
                </a:solidFill>
              </a:rPr>
              <a:t>gas</a:t>
            </a:r>
            <a:endParaRPr lang="en-US" altLang="en-US" sz="2800">
              <a:solidFill>
                <a:srgbClr val="010066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798868F-E8AA-4E80-92A8-ED81AE18FC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4" t="30400" r="73649" b="24801"/>
          <a:stretch/>
        </p:blipFill>
        <p:spPr>
          <a:xfrm>
            <a:off x="251520" y="3574912"/>
            <a:ext cx="1650792" cy="170577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DC6929F-8DFE-49EB-B839-67069F8744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284" t="30400" r="36718" b="24801"/>
          <a:stretch/>
        </p:blipFill>
        <p:spPr>
          <a:xfrm>
            <a:off x="3756127" y="778979"/>
            <a:ext cx="1759830" cy="170577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79F5E1B-68F4-45D8-B2F5-BBDFE65871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676" t="30400" r="1214" b="24801"/>
          <a:stretch/>
        </p:blipFill>
        <p:spPr>
          <a:xfrm>
            <a:off x="7264771" y="3574912"/>
            <a:ext cx="1699717" cy="1705771"/>
          </a:xfrm>
          <a:prstGeom prst="rect">
            <a:avLst/>
          </a:prstGeom>
        </p:spPr>
      </p:pic>
      <p:sp>
        <p:nvSpPr>
          <p:cNvPr id="22" name="Text Box 388">
            <a:extLst>
              <a:ext uri="{FF2B5EF4-FFF2-40B4-BE49-F238E27FC236}">
                <a16:creationId xmlns:a16="http://schemas.microsoft.com/office/drawing/2014/main" id="{3C6B0CEC-3182-4550-B517-70FC9C399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720" y="4965619"/>
            <a:ext cx="5126724" cy="523220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2800" dirty="0">
                <a:solidFill>
                  <a:srgbClr val="010066"/>
                </a:solidFill>
              </a:rPr>
              <a:t>particle arrangement changes</a:t>
            </a:r>
            <a:endParaRPr lang="en-US" altLang="en-US" sz="2800" dirty="0">
              <a:solidFill>
                <a:srgbClr val="010066"/>
              </a:solidFill>
            </a:endParaRPr>
          </a:p>
        </p:txBody>
      </p:sp>
      <p:sp>
        <p:nvSpPr>
          <p:cNvPr id="23" name="Text Box 388">
            <a:extLst>
              <a:ext uri="{FF2B5EF4-FFF2-40B4-BE49-F238E27FC236}">
                <a16:creationId xmlns:a16="http://schemas.microsoft.com/office/drawing/2014/main" id="{4CEBD40E-88E6-4972-A412-6406F5144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628" y="5710150"/>
            <a:ext cx="4584908" cy="523220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2800" dirty="0">
                <a:solidFill>
                  <a:srgbClr val="010066"/>
                </a:solidFill>
              </a:rPr>
              <a:t>energy of particles changes</a:t>
            </a:r>
            <a:endParaRPr lang="en-US" altLang="en-US" sz="2800" dirty="0">
              <a:solidFill>
                <a:srgbClr val="01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56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0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0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0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0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0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0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0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2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02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0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808" grpId="0"/>
      <p:bldP spid="402810" grpId="0"/>
      <p:bldP spid="402811" grpId="0"/>
      <p:bldP spid="402820" grpId="0" animBg="1"/>
      <p:bldP spid="402809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4B5115E-1517-41CC-802E-69A8BF68C4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6516687" cy="549275"/>
          </a:xfrm>
        </p:spPr>
        <p:txBody>
          <a:bodyPr/>
          <a:lstStyle/>
          <a:p>
            <a:pPr eaLnBrk="1" hangingPunct="1"/>
            <a:r>
              <a:rPr lang="en-GB" altLang="en-US" dirty="0"/>
              <a:t>Heating – melting &amp; boiling</a:t>
            </a:r>
          </a:p>
        </p:txBody>
      </p:sp>
      <p:graphicFrame>
        <p:nvGraphicFramePr>
          <p:cNvPr id="406531" name="Group 3">
            <a:extLst>
              <a:ext uri="{FF2B5EF4-FFF2-40B4-BE49-F238E27FC236}">
                <a16:creationId xmlns:a16="http://schemas.microsoft.com/office/drawing/2014/main" id="{A2D847D4-0E8E-452C-8A40-4D62A5A76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607759"/>
              </p:ext>
            </p:extLst>
          </p:nvPr>
        </p:nvGraphicFramePr>
        <p:xfrm>
          <a:off x="785813" y="1754188"/>
          <a:ext cx="7902575" cy="4724400"/>
        </p:xfrm>
        <a:graphic>
          <a:graphicData uri="http://schemas.openxmlformats.org/drawingml/2006/table">
            <a:tbl>
              <a:tblPr/>
              <a:tblGrid>
                <a:gridCol w="131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6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7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7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7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81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CE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6572" name="Line 44">
            <a:extLst>
              <a:ext uri="{FF2B5EF4-FFF2-40B4-BE49-F238E27FC236}">
                <a16:creationId xmlns:a16="http://schemas.microsoft.com/office/drawing/2014/main" id="{635BDD3F-F41E-4A7C-B3B2-E3E7100BFE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1213" y="5327650"/>
            <a:ext cx="1323975" cy="1150938"/>
          </a:xfrm>
          <a:prstGeom prst="line">
            <a:avLst/>
          </a:prstGeom>
          <a:noFill/>
          <a:ln w="1016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6573" name="Line 45">
            <a:extLst>
              <a:ext uri="{FF2B5EF4-FFF2-40B4-BE49-F238E27FC236}">
                <a16:creationId xmlns:a16="http://schemas.microsoft.com/office/drawing/2014/main" id="{E9149DC3-783D-480C-B5E7-759E0A4931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951163"/>
            <a:ext cx="1295400" cy="1587"/>
          </a:xfrm>
          <a:prstGeom prst="line">
            <a:avLst/>
          </a:prstGeom>
          <a:noFill/>
          <a:ln w="1016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6574" name="Line 46">
            <a:extLst>
              <a:ext uri="{FF2B5EF4-FFF2-40B4-BE49-F238E27FC236}">
                <a16:creationId xmlns:a16="http://schemas.microsoft.com/office/drawing/2014/main" id="{9922A88E-6D79-4CAE-8474-FF1389EF96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0588" y="2951163"/>
            <a:ext cx="2665412" cy="2376487"/>
          </a:xfrm>
          <a:prstGeom prst="line">
            <a:avLst/>
          </a:prstGeom>
          <a:noFill/>
          <a:ln w="1016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6575" name="Line 47">
            <a:extLst>
              <a:ext uri="{FF2B5EF4-FFF2-40B4-BE49-F238E27FC236}">
                <a16:creationId xmlns:a16="http://schemas.microsoft.com/office/drawing/2014/main" id="{19AF73FC-46BF-4F71-AF7E-D13CA22ADC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5188" y="5327650"/>
            <a:ext cx="1295400" cy="1588"/>
          </a:xfrm>
          <a:prstGeom prst="line">
            <a:avLst/>
          </a:prstGeom>
          <a:noFill/>
          <a:ln w="1016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06576" name="Group 48">
            <a:extLst>
              <a:ext uri="{FF2B5EF4-FFF2-40B4-BE49-F238E27FC236}">
                <a16:creationId xmlns:a16="http://schemas.microsoft.com/office/drawing/2014/main" id="{D8A12BDC-E6A6-42E7-BCBB-31BB3C3CF194}"/>
              </a:ext>
            </a:extLst>
          </p:cNvPr>
          <p:cNvGraphicFramePr>
            <a:graphicFrameLocks noGrp="1"/>
          </p:cNvGraphicFramePr>
          <p:nvPr/>
        </p:nvGraphicFramePr>
        <p:xfrm>
          <a:off x="-36513" y="1601788"/>
          <a:ext cx="822326" cy="5715000"/>
        </p:xfrm>
        <a:graphic>
          <a:graphicData uri="http://schemas.openxmlformats.org/drawingml/2006/table">
            <a:tbl>
              <a:tblPr/>
              <a:tblGrid>
                <a:gridCol w="822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674" name="Text Box 66">
            <a:extLst>
              <a:ext uri="{FF2B5EF4-FFF2-40B4-BE49-F238E27FC236}">
                <a16:creationId xmlns:a16="http://schemas.microsoft.com/office/drawing/2014/main" id="{F852EBAB-F00D-4838-B677-41B657E53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988" y="1144588"/>
            <a:ext cx="167640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Temp/</a:t>
            </a:r>
            <a:r>
              <a:rPr lang="en-GB" altLang="en-US" baseline="30000">
                <a:solidFill>
                  <a:schemeClr val="bg1"/>
                </a:solidFill>
                <a:latin typeface="Comic Sans MS" panose="030F0702030302020204" pitchFamily="66" charset="0"/>
              </a:rPr>
              <a:t>O</a:t>
            </a:r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6675" name="Text Box 67">
            <a:extLst>
              <a:ext uri="{FF2B5EF4-FFF2-40B4-BE49-F238E27FC236}">
                <a16:creationId xmlns:a16="http://schemas.microsoft.com/office/drawing/2014/main" id="{51F63DAE-CD23-4521-91F0-69A43DDD6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1413" y="5335588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Time/s</a:t>
            </a:r>
          </a:p>
        </p:txBody>
      </p:sp>
      <p:sp>
        <p:nvSpPr>
          <p:cNvPr id="406609" name="Line 81">
            <a:extLst>
              <a:ext uri="{FF2B5EF4-FFF2-40B4-BE49-F238E27FC236}">
                <a16:creationId xmlns:a16="http://schemas.microsoft.com/office/drawing/2014/main" id="{14FFF151-F64B-4E2B-AA2E-4A650C63AE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9963" y="1800225"/>
            <a:ext cx="1323975" cy="1150938"/>
          </a:xfrm>
          <a:prstGeom prst="line">
            <a:avLst/>
          </a:prstGeom>
          <a:noFill/>
          <a:ln w="1016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6610" name="Text Box 82">
            <a:extLst>
              <a:ext uri="{FF2B5EF4-FFF2-40B4-BE49-F238E27FC236}">
                <a16:creationId xmlns:a16="http://schemas.microsoft.com/office/drawing/2014/main" id="{2A1A4258-477D-4D0F-ADB5-2F4003224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25" y="4535488"/>
            <a:ext cx="1116013" cy="711200"/>
          </a:xfrm>
          <a:prstGeom prst="rect">
            <a:avLst/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melting</a:t>
            </a:r>
          </a:p>
          <a:p>
            <a:pPr algn="ctr" eaLnBrk="1" hangingPunct="1"/>
            <a:r>
              <a:rPr lang="en-GB" alt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point</a:t>
            </a:r>
            <a:endParaRPr lang="en-US" altLang="en-US" sz="200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06611" name="Text Box 83">
            <a:extLst>
              <a:ext uri="{FF2B5EF4-FFF2-40B4-BE49-F238E27FC236}">
                <a16:creationId xmlns:a16="http://schemas.microsoft.com/office/drawing/2014/main" id="{39967035-BBAA-450E-809F-EF3A43603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75" y="2159000"/>
            <a:ext cx="981075" cy="711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boiling</a:t>
            </a:r>
          </a:p>
          <a:p>
            <a:pPr algn="ctr" eaLnBrk="1" hangingPunct="1"/>
            <a:r>
              <a:rPr lang="en-GB" alt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point</a:t>
            </a:r>
            <a:endParaRPr lang="en-US" altLang="en-US" sz="200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06612" name="Text Box 84">
            <a:extLst>
              <a:ext uri="{FF2B5EF4-FFF2-40B4-BE49-F238E27FC236}">
                <a16:creationId xmlns:a16="http://schemas.microsoft.com/office/drawing/2014/main" id="{FCE667A2-AC0E-471C-868D-16EC666E1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3376613"/>
            <a:ext cx="2108200" cy="1016000"/>
          </a:xfrm>
          <a:prstGeom prst="rect">
            <a:avLst/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energy is being used to break particles apart </a:t>
            </a:r>
          </a:p>
        </p:txBody>
      </p:sp>
      <p:sp>
        <p:nvSpPr>
          <p:cNvPr id="406614" name="Text Box 86">
            <a:extLst>
              <a:ext uri="{FF2B5EF4-FFF2-40B4-BE49-F238E27FC236}">
                <a16:creationId xmlns:a16="http://schemas.microsoft.com/office/drawing/2014/main" id="{4C09536A-2454-4E19-B047-90239345024D}"/>
              </a:ext>
            </a:extLst>
          </p:cNvPr>
          <p:cNvSpPr txBox="1">
            <a:spLocks noChangeArrowheads="1"/>
          </p:cNvSpPr>
          <p:nvPr/>
        </p:nvSpPr>
        <p:spPr bwMode="auto">
          <a:xfrm rot="-2402670">
            <a:off x="789033" y="5514974"/>
            <a:ext cx="973137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rgbClr val="010066"/>
                </a:solidFill>
                <a:latin typeface="Comic Sans MS" panose="030F0702030302020204" pitchFamily="66" charset="0"/>
              </a:rPr>
              <a:t>solid</a:t>
            </a:r>
            <a:endParaRPr lang="en-US" altLang="en-US" sz="2000" b="1" dirty="0">
              <a:solidFill>
                <a:srgbClr val="01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406615" name="Text Box 87">
            <a:extLst>
              <a:ext uri="{FF2B5EF4-FFF2-40B4-BE49-F238E27FC236}">
                <a16:creationId xmlns:a16="http://schemas.microsoft.com/office/drawing/2014/main" id="{FE242A13-692E-45D3-B1E6-C5FD4F22E741}"/>
              </a:ext>
            </a:extLst>
          </p:cNvPr>
          <p:cNvSpPr txBox="1">
            <a:spLocks noChangeArrowheads="1"/>
          </p:cNvSpPr>
          <p:nvPr/>
        </p:nvSpPr>
        <p:spPr bwMode="auto">
          <a:xfrm rot="-2475209">
            <a:off x="3944233" y="3753969"/>
            <a:ext cx="111601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rgbClr val="010066"/>
                </a:solidFill>
                <a:latin typeface="Comic Sans MS" panose="030F0702030302020204" pitchFamily="66" charset="0"/>
              </a:rPr>
              <a:t>liquid</a:t>
            </a:r>
            <a:endParaRPr lang="en-US" altLang="en-US" sz="2000" b="1" dirty="0">
              <a:solidFill>
                <a:srgbClr val="01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406616" name="Text Box 88">
            <a:extLst>
              <a:ext uri="{FF2B5EF4-FFF2-40B4-BE49-F238E27FC236}">
                <a16:creationId xmlns:a16="http://schemas.microsoft.com/office/drawing/2014/main" id="{036DE6EE-9968-47B3-BD48-15F0D6C9D858}"/>
              </a:ext>
            </a:extLst>
          </p:cNvPr>
          <p:cNvSpPr txBox="1">
            <a:spLocks noChangeArrowheads="1"/>
          </p:cNvSpPr>
          <p:nvPr/>
        </p:nvSpPr>
        <p:spPr bwMode="auto">
          <a:xfrm rot="-2464588">
            <a:off x="7249151" y="1901032"/>
            <a:ext cx="1116012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rgbClr val="010066"/>
                </a:solidFill>
                <a:latin typeface="Comic Sans MS" panose="030F0702030302020204" pitchFamily="66" charset="0"/>
              </a:rPr>
              <a:t>gas</a:t>
            </a:r>
            <a:endParaRPr lang="en-US" altLang="en-US" sz="2000" b="1" dirty="0">
              <a:solidFill>
                <a:srgbClr val="01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406613" name="Text Box 85">
            <a:extLst>
              <a:ext uri="{FF2B5EF4-FFF2-40B4-BE49-F238E27FC236}">
                <a16:creationId xmlns:a16="http://schemas.microsoft.com/office/drawing/2014/main" id="{0F288AEE-25A6-4F98-8A57-74FA608D9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719138"/>
            <a:ext cx="2016125" cy="1320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energy is being used to push the particles further apart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6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6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0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6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6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6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0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0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0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0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610" grpId="0" animBg="1"/>
      <p:bldP spid="406611" grpId="0" animBg="1"/>
      <p:bldP spid="406612" grpId="0" animBg="1"/>
      <p:bldP spid="406614" grpId="0" animBg="1"/>
      <p:bldP spid="406615" grpId="0" animBg="1"/>
      <p:bldP spid="406616" grpId="0" animBg="1"/>
      <p:bldP spid="4066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34094D5-C9CD-483D-A2E5-7E21DFE53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Changing state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CF3D2C8-6EFA-406E-AC80-4D249892B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52513"/>
            <a:ext cx="7772400" cy="5043487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GB" altLang="en-US" dirty="0"/>
              <a:t>	</a:t>
            </a:r>
            <a:r>
              <a:rPr lang="en-GB" altLang="en-US" dirty="0">
                <a:solidFill>
                  <a:srgbClr val="7030A0"/>
                </a:solidFill>
              </a:rPr>
              <a:t>As the temperature increases and a solid changes to a liquid then a gas, what happens to?</a:t>
            </a:r>
            <a:br>
              <a:rPr lang="en-GB" altLang="en-US" dirty="0">
                <a:solidFill>
                  <a:srgbClr val="7030A0"/>
                </a:solidFill>
              </a:rPr>
            </a:br>
            <a:endParaRPr lang="en-GB" altLang="en-US" dirty="0">
              <a:solidFill>
                <a:srgbClr val="7030A0"/>
              </a:solidFill>
            </a:endParaRPr>
          </a:p>
          <a:p>
            <a:pPr lvl="1" eaLnBrk="1" hangingPunct="1"/>
            <a:r>
              <a:rPr lang="en-GB" altLang="en-US" dirty="0">
                <a:solidFill>
                  <a:srgbClr val="FF6600"/>
                </a:solidFill>
              </a:rPr>
              <a:t>the attraction between them</a:t>
            </a:r>
          </a:p>
          <a:p>
            <a:pPr lvl="1" eaLnBrk="1" hangingPunct="1"/>
            <a:r>
              <a:rPr lang="en-GB" altLang="en-US" dirty="0">
                <a:solidFill>
                  <a:srgbClr val="FF6600"/>
                </a:solidFill>
              </a:rPr>
              <a:t>the energy of the particles</a:t>
            </a:r>
          </a:p>
          <a:p>
            <a:pPr lvl="1" eaLnBrk="1" hangingPunct="1"/>
            <a:r>
              <a:rPr lang="en-GB" altLang="en-US" dirty="0">
                <a:solidFill>
                  <a:srgbClr val="FF6600"/>
                </a:solidFill>
              </a:rPr>
              <a:t>the movement of the particles</a:t>
            </a: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master">
  <a:themeElements>
    <a:clrScheme name="1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8256</TotalTime>
  <Words>162</Words>
  <Application>Microsoft Office PowerPoint</Application>
  <PresentationFormat>On-screen Show (4:3)</PresentationFormat>
  <Paragraphs>53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Comic Sans MS</vt:lpstr>
      <vt:lpstr>1_master</vt:lpstr>
      <vt:lpstr>Chemistry</vt:lpstr>
      <vt:lpstr> Lesson objectives</vt:lpstr>
      <vt:lpstr>Changes of state</vt:lpstr>
      <vt:lpstr> Changing state</vt:lpstr>
      <vt:lpstr>Heating – melting &amp; boiling</vt:lpstr>
      <vt:lpstr> Changing state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Solids, Liquids and Gases</dc:title>
  <dc:subject>KS3 Chemistry</dc:subject>
  <dc:creator>Boardworks Ltd</dc:creator>
  <cp:lastModifiedBy>Lesley Wood</cp:lastModifiedBy>
  <cp:revision>602</cp:revision>
  <cp:lastPrinted>2017-03-30T07:37:37Z</cp:lastPrinted>
  <dcterms:created xsi:type="dcterms:W3CDTF">2000-07-23T14:30:27Z</dcterms:created>
  <dcterms:modified xsi:type="dcterms:W3CDTF">2021-05-11T16:47:08Z</dcterms:modified>
</cp:coreProperties>
</file>