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png&amp;ehk=OsdPWB6PwTBt9AF05LyzyA&amp;r=0&amp;pid=OfficeInsert" ContentType="image/p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FD3452E-4BC5-46F6-80C4-970B09A6B6BD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7ED086B-D2AE-4933-8DDC-CD05E511E5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344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452E-4BC5-46F6-80C4-970B09A6B6BD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7ED086B-D2AE-4933-8DDC-CD05E511E5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5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452E-4BC5-46F6-80C4-970B09A6B6BD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7ED086B-D2AE-4933-8DDC-CD05E511E5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560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452E-4BC5-46F6-80C4-970B09A6B6BD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7ED086B-D2AE-4933-8DDC-CD05E511E5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269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452E-4BC5-46F6-80C4-970B09A6B6BD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7ED086B-D2AE-4933-8DDC-CD05E511E5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256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452E-4BC5-46F6-80C4-970B09A6B6BD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7ED086B-D2AE-4933-8DDC-CD05E511E5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182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452E-4BC5-46F6-80C4-970B09A6B6BD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7ED086B-D2AE-4933-8DDC-CD05E511E5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679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FD3452E-4BC5-46F6-80C4-970B09A6B6BD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7ED086B-D2AE-4933-8DDC-CD05E511E5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206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FD3452E-4BC5-46F6-80C4-970B09A6B6BD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7ED086B-D2AE-4933-8DDC-CD05E511E5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540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57438"/>
            <a:ext cx="10035785" cy="36623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452E-4BC5-46F6-80C4-970B09A6B6BD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fld id="{47ED086B-D2AE-4933-8DDC-CD05E511E50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2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452E-4BC5-46F6-80C4-970B09A6B6BD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7ED086B-D2AE-4933-8DDC-CD05E511E5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7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452E-4BC5-46F6-80C4-970B09A6B6BD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7ED086B-D2AE-4933-8DDC-CD05E511E5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00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452E-4BC5-46F6-80C4-970B09A6B6BD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7ED086B-D2AE-4933-8DDC-CD05E511E5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80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452E-4BC5-46F6-80C4-970B09A6B6BD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7ED086B-D2AE-4933-8DDC-CD05E511E5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85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452E-4BC5-46F6-80C4-970B09A6B6BD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7ED086B-D2AE-4933-8DDC-CD05E511E5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47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452E-4BC5-46F6-80C4-970B09A6B6BD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7ED086B-D2AE-4933-8DDC-CD05E511E5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278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3452E-4BC5-46F6-80C4-970B09A6B6BD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7ED086B-D2AE-4933-8DDC-CD05E511E5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04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3" y="2603500"/>
            <a:ext cx="10035785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FD3452E-4BC5-46F6-80C4-970B09A6B6BD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893187FD-E311-4EAC-86FF-AC1850A5C4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fld id="{47ED086B-D2AE-4933-8DDC-CD05E511E50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4259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rocketlass/99749284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ame-icons.net/delapouite/originals/jump-across.html" TargetMode="External"/><Relationship Id="rId2" Type="http://schemas.openxmlformats.org/officeDocument/2006/relationships/image" Target="../media/image3.png&amp;ehk=OsdPWB6PwTBt9AF05LyzyA&amp;r=0&amp;pid=OfficeInsert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GCSE Computer Science (9-1)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chemeClr val="bg2"/>
                </a:solidFill>
              </a:rPr>
              <a:t>FUNDAMENTALS OF DATA REPRESENTATION</a:t>
            </a:r>
          </a:p>
          <a:p>
            <a:endParaRPr lang="en-GB" sz="3600" dirty="0">
              <a:solidFill>
                <a:schemeClr val="bg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1</a:t>
            </a:fld>
            <a:endParaRPr lang="en-GB"/>
          </a:p>
        </p:txBody>
      </p:sp>
      <p:sp>
        <p:nvSpPr>
          <p:cNvPr id="5" name="Subtitle 2"/>
          <p:cNvSpPr txBox="1">
            <a:spLocks/>
          </p:cNvSpPr>
          <p:nvPr/>
        </p:nvSpPr>
        <p:spPr bwMode="gray">
          <a:xfrm>
            <a:off x="1154955" y="5208090"/>
            <a:ext cx="8825658" cy="861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solidFill>
                  <a:schemeClr val="bg2"/>
                </a:solidFill>
              </a:rPr>
              <a:t>LESSON 2: </a:t>
            </a:r>
            <a:r>
              <a:rPr lang="en-GB" sz="3600">
                <a:solidFill>
                  <a:schemeClr val="bg2"/>
                </a:solidFill>
              </a:rPr>
              <a:t>binary arithmetic</a:t>
            </a:r>
            <a:endParaRPr lang="en-GB" sz="36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498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2F39E-AAD8-41A8-9CC2-E86A3BFE3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A1314-96AB-415B-B88B-FBA4A9F0D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125" y="2537882"/>
            <a:ext cx="5928017" cy="3662362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Sometimes a binary addition will result in what we call </a:t>
            </a:r>
            <a:r>
              <a:rPr lang="en-GB" b="1" dirty="0"/>
              <a:t>overflow</a:t>
            </a:r>
            <a:endParaRPr lang="en-GB" dirty="0"/>
          </a:p>
          <a:p>
            <a:r>
              <a:rPr lang="en-GB" dirty="0"/>
              <a:t>Overflow is where an addition results in a value greater than 255 that requires a ninth bit</a:t>
            </a:r>
          </a:p>
          <a:p>
            <a:r>
              <a:rPr lang="en-GB" dirty="0"/>
              <a:t>The problem of overflow is that either…</a:t>
            </a:r>
          </a:p>
          <a:p>
            <a:pPr lvl="1"/>
            <a:r>
              <a:rPr lang="en-GB" dirty="0"/>
              <a:t>An extra byte is needed to store the value (taking up more memory)</a:t>
            </a:r>
          </a:p>
          <a:p>
            <a:pPr lvl="1"/>
            <a:r>
              <a:rPr lang="en-GB" dirty="0"/>
              <a:t>The bit would just be discarded – an inaccurate sum!</a:t>
            </a:r>
          </a:p>
        </p:txBody>
      </p:sp>
      <p:pic>
        <p:nvPicPr>
          <p:cNvPr id="5" name="Picture 4" descr="A bathroom with a tub and sink&#10;&#10;Description generated with high confidence">
            <a:extLst>
              <a:ext uri="{FF2B5EF4-FFF2-40B4-BE49-F238E27FC236}">
                <a16:creationId xmlns:a16="http://schemas.microsoft.com/office/drawing/2014/main" id="{11EBA628-ABB8-40DD-857C-F724A8CC6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082971" y="2537882"/>
            <a:ext cx="4461933" cy="334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06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11EF97E-EAF8-4772-93C1-2DFF136C1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Consider</a:t>
            </a:r>
          </a:p>
        </p:txBody>
      </p:sp>
      <p:pic>
        <p:nvPicPr>
          <p:cNvPr id="8" name="Picture Placeholder 7" descr="A picture containing vector graphics&#10;&#10;Description generated with high confidence">
            <a:extLst>
              <a:ext uri="{FF2B5EF4-FFF2-40B4-BE49-F238E27FC236}">
                <a16:creationId xmlns:a16="http://schemas.microsoft.com/office/drawing/2014/main" id="{CBABC996-408A-4157-8318-5E4DB7AE01E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4705" r="14705"/>
          <a:stretch>
            <a:fillRect/>
          </a:stretch>
        </p:blipFill>
        <p:spPr/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F625FD-9819-4102-B49B-63F90D0F0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3657599"/>
            <a:ext cx="3859212" cy="2510971"/>
          </a:xfrm>
        </p:spPr>
        <p:txBody>
          <a:bodyPr>
            <a:normAutofit lnSpcReduction="10000"/>
          </a:bodyPr>
          <a:lstStyle/>
          <a:p>
            <a:r>
              <a:rPr lang="en-GB" sz="3200" dirty="0"/>
              <a:t>As the place value increases in the binary number line, how does the number increase i.e. 1</a:t>
            </a:r>
            <a:r>
              <a:rPr lang="en-GB" sz="3200" dirty="0">
                <a:sym typeface="Wingdings" panose="05000000000000000000" pitchFamily="2" charset="2"/>
              </a:rPr>
              <a:t>24?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511055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C7EFE52-088E-4819-A710-B4D50BEE8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Try this out!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F7B507A-7390-4576-8E82-8E5819BF3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Here is a binary number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Here is the number with a binary shift left 1 place applied</a:t>
            </a:r>
          </a:p>
          <a:p>
            <a:r>
              <a:rPr lang="en-GB" dirty="0"/>
              <a:t> </a:t>
            </a:r>
          </a:p>
          <a:p>
            <a:r>
              <a:rPr lang="en-GB" dirty="0"/>
              <a:t>Write both out as decimals – what is the effect of a binary shift?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290C3EA-2C58-4F5F-B17F-CDE11031C6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461779"/>
              </p:ext>
            </p:extLst>
          </p:nvPr>
        </p:nvGraphicFramePr>
        <p:xfrm>
          <a:off x="2032000" y="2957771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49669763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031709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4836659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97641909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32185476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9280814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0220315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3622853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87118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3E0267C-8688-4DDE-BC59-EDE93D19F4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997806"/>
              </p:ext>
            </p:extLst>
          </p:nvPr>
        </p:nvGraphicFramePr>
        <p:xfrm>
          <a:off x="2046514" y="4143469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49669763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2031709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48366590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97641909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32185476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59280814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02203152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3622853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871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378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BA6AF-8350-42AA-86FD-5EB7E8539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Binary Shift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B81BD-8D32-4556-BFD8-F1C5C33F9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When we shift the decimal point in a normal number, it multiplies/divides by 10</a:t>
            </a:r>
          </a:p>
          <a:p>
            <a:r>
              <a:rPr lang="en-GB" dirty="0"/>
              <a:t>This is because the base number of decimals is </a:t>
            </a:r>
            <a:r>
              <a:rPr lang="en-GB" b="1" dirty="0"/>
              <a:t>10</a:t>
            </a:r>
            <a:endParaRPr lang="en-GB" dirty="0"/>
          </a:p>
          <a:p>
            <a:r>
              <a:rPr lang="en-GB" dirty="0"/>
              <a:t>The same principle applies to binary numbers</a:t>
            </a:r>
          </a:p>
          <a:p>
            <a:r>
              <a:rPr lang="en-GB" dirty="0"/>
              <a:t>Shifting the place value by n places multiplies/divides by 2</a:t>
            </a:r>
            <a:r>
              <a:rPr lang="en-GB" baseline="30000" dirty="0"/>
              <a:t>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287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6B4D1-1A0F-4903-9C8A-F4AA5031D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B6123-FADA-486F-8DE4-2AFDF1645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Now try some binary addition!</a:t>
            </a:r>
          </a:p>
          <a:p>
            <a:pPr marL="514350" indent="-514350">
              <a:buAutoNum type="arabicPeriod"/>
            </a:pPr>
            <a:r>
              <a:rPr lang="en-GB" dirty="0"/>
              <a:t>101 + 1</a:t>
            </a:r>
          </a:p>
          <a:p>
            <a:pPr marL="514350" indent="-514350">
              <a:buAutoNum type="arabicPeriod"/>
            </a:pPr>
            <a:r>
              <a:rPr lang="en-GB" dirty="0"/>
              <a:t>111 + 111</a:t>
            </a:r>
          </a:p>
          <a:p>
            <a:pPr marL="514350" indent="-514350">
              <a:buAutoNum type="arabicPeriod"/>
            </a:pPr>
            <a:r>
              <a:rPr lang="en-GB" dirty="0"/>
              <a:t>1010 + 1010</a:t>
            </a:r>
          </a:p>
          <a:p>
            <a:pPr marL="514350" indent="-514350">
              <a:buAutoNum type="arabicPeriod"/>
            </a:pPr>
            <a:r>
              <a:rPr lang="en-GB" dirty="0"/>
              <a:t>11101 + 1010</a:t>
            </a:r>
          </a:p>
          <a:p>
            <a:pPr marL="514350" indent="-514350">
              <a:buAutoNum type="arabicPeriod"/>
            </a:pPr>
            <a:r>
              <a:rPr lang="en-GB" dirty="0"/>
              <a:t>10010 + 1110</a:t>
            </a:r>
          </a:p>
          <a:p>
            <a:pPr marL="514350" indent="-514350">
              <a:buAutoNum type="arabicPeriod"/>
            </a:pPr>
            <a:r>
              <a:rPr lang="en-GB" dirty="0"/>
              <a:t>11111 + 10101</a:t>
            </a:r>
          </a:p>
          <a:p>
            <a:pPr marL="514350" indent="-514350">
              <a:buAutoNum type="arabicPeriod"/>
            </a:pPr>
            <a:r>
              <a:rPr lang="en-GB" dirty="0"/>
              <a:t>10101110 + 100111</a:t>
            </a:r>
          </a:p>
        </p:txBody>
      </p:sp>
    </p:spTree>
    <p:extLst>
      <p:ext uri="{BB962C8B-B14F-4D97-AF65-F5344CB8AC3E}">
        <p14:creationId xmlns:p14="http://schemas.microsoft.com/office/powerpoint/2010/main" val="3236742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/>
          <a:p>
            <a:r>
              <a:rPr lang="en-GB" dirty="0"/>
              <a:t>Lesson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57437"/>
            <a:ext cx="10035785" cy="4300537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LcPeriod"/>
            </a:pPr>
            <a:r>
              <a:rPr lang="en-GB" dirty="0"/>
              <a:t>Be able to add up to three binary numbers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/>
              <a:t>Be able to apply a binary shift to a binary number</a:t>
            </a:r>
          </a:p>
          <a:p>
            <a:pPr marL="571500" indent="-571500">
              <a:buFont typeface="+mj-lt"/>
              <a:buAutoNum type="romanLcPeriod"/>
            </a:pPr>
            <a:r>
              <a:rPr lang="en-GB" dirty="0"/>
              <a:t>Describe situations where binary shifts can be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31CF5-2BA3-4518-B74E-B04D988CA69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923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CC3A-2629-48CA-A455-4FA01208F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6000" dirty="0"/>
              <a:t>Starter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F4A34-AF25-4795-8B68-341B15DC1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Write out the numbers 1-10 in binary</a:t>
            </a:r>
          </a:p>
          <a:p>
            <a:r>
              <a:rPr lang="en-GB" sz="4000" dirty="0"/>
              <a:t>What patterns can you establish?</a:t>
            </a:r>
          </a:p>
        </p:txBody>
      </p:sp>
    </p:spTree>
    <p:extLst>
      <p:ext uri="{BB962C8B-B14F-4D97-AF65-F5344CB8AC3E}">
        <p14:creationId xmlns:p14="http://schemas.microsoft.com/office/powerpoint/2010/main" val="4061083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0A94E-B671-413C-83E7-BAC82B6FF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First 10 Binary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28A84-014A-4E92-8679-2FCB5CE00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640" y="2046514"/>
            <a:ext cx="10035785" cy="4811486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1</a:t>
            </a:r>
          </a:p>
          <a:p>
            <a:r>
              <a:rPr lang="en-GB" dirty="0"/>
              <a:t>10</a:t>
            </a:r>
          </a:p>
          <a:p>
            <a:r>
              <a:rPr lang="en-GB" dirty="0"/>
              <a:t>11</a:t>
            </a:r>
          </a:p>
          <a:p>
            <a:r>
              <a:rPr lang="en-GB" dirty="0"/>
              <a:t>100</a:t>
            </a:r>
          </a:p>
          <a:p>
            <a:r>
              <a:rPr lang="en-GB" dirty="0"/>
              <a:t>101</a:t>
            </a:r>
          </a:p>
          <a:p>
            <a:r>
              <a:rPr lang="en-GB" dirty="0"/>
              <a:t>110</a:t>
            </a:r>
          </a:p>
          <a:p>
            <a:r>
              <a:rPr lang="en-GB" dirty="0"/>
              <a:t>111</a:t>
            </a:r>
          </a:p>
          <a:p>
            <a:r>
              <a:rPr lang="en-GB" dirty="0"/>
              <a:t>1000</a:t>
            </a:r>
          </a:p>
          <a:p>
            <a:r>
              <a:rPr lang="en-GB" dirty="0"/>
              <a:t>1001</a:t>
            </a:r>
          </a:p>
          <a:p>
            <a:r>
              <a:rPr lang="en-GB" dirty="0"/>
              <a:t>1010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EEF3C3-934D-44F7-9F1F-C2F32B1E7551}"/>
              </a:ext>
            </a:extLst>
          </p:cNvPr>
          <p:cNvSpPr/>
          <p:nvPr/>
        </p:nvSpPr>
        <p:spPr>
          <a:xfrm>
            <a:off x="3672114" y="2699657"/>
            <a:ext cx="6244253" cy="1117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/>
              <a:t>Can you see a pattern in how the numbers increase?</a:t>
            </a:r>
          </a:p>
        </p:txBody>
      </p:sp>
    </p:spTree>
    <p:extLst>
      <p:ext uri="{BB962C8B-B14F-4D97-AF65-F5344CB8AC3E}">
        <p14:creationId xmlns:p14="http://schemas.microsoft.com/office/powerpoint/2010/main" val="416960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45E78-2B65-45A8-BEE9-E38120B10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Adding binary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0A873-3F04-4EAF-BBF9-7081435AC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add binary numbers is relatively simple</a:t>
            </a:r>
          </a:p>
          <a:p>
            <a:r>
              <a:rPr lang="en-GB" dirty="0"/>
              <a:t>We use the same principles of adding normal decimals</a:t>
            </a:r>
          </a:p>
          <a:p>
            <a:r>
              <a:rPr lang="en-GB" dirty="0"/>
              <a:t>However, our result needs to fit in with the rules of binary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7C9E6C-342F-4759-AE25-88ACF92E451C}"/>
              </a:ext>
            </a:extLst>
          </p:cNvPr>
          <p:cNvSpPr/>
          <p:nvPr/>
        </p:nvSpPr>
        <p:spPr>
          <a:xfrm>
            <a:off x="3988692" y="4696361"/>
            <a:ext cx="421461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 + 1 = 10</a:t>
            </a:r>
          </a:p>
        </p:txBody>
      </p:sp>
    </p:spTree>
    <p:extLst>
      <p:ext uri="{BB962C8B-B14F-4D97-AF65-F5344CB8AC3E}">
        <p14:creationId xmlns:p14="http://schemas.microsoft.com/office/powerpoint/2010/main" val="29432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27DB8-19E8-45E9-9989-3C32DF9A0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Rules of Binary Addition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585D5-37D5-40E9-942B-794059272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0 + 0 = 0</a:t>
            </a:r>
          </a:p>
          <a:p>
            <a:pPr marL="0" indent="0">
              <a:buNone/>
            </a:pPr>
            <a:r>
              <a:rPr lang="en-GB" dirty="0"/>
              <a:t>0 + 1 = 1</a:t>
            </a:r>
          </a:p>
          <a:p>
            <a:pPr marL="0" indent="0">
              <a:buNone/>
            </a:pPr>
            <a:r>
              <a:rPr lang="en-GB" dirty="0"/>
              <a:t>1 + 0 = 1</a:t>
            </a:r>
          </a:p>
          <a:p>
            <a:pPr marL="0" indent="0">
              <a:buNone/>
            </a:pPr>
            <a:r>
              <a:rPr lang="en-GB" dirty="0"/>
              <a:t>1 + 1 = 0 carry 1</a:t>
            </a:r>
          </a:p>
          <a:p>
            <a:pPr marL="0" indent="0">
              <a:buNone/>
            </a:pPr>
            <a:r>
              <a:rPr lang="en-GB" dirty="0"/>
              <a:t>1 + 1 + 1 = 1 carry 1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C2DDC13-D93E-4E51-B0D8-A6C16AA86670}"/>
              </a:ext>
            </a:extLst>
          </p:cNvPr>
          <p:cNvCxnSpPr/>
          <p:nvPr/>
        </p:nvCxnSpPr>
        <p:spPr>
          <a:xfrm flipH="1">
            <a:off x="3918857" y="3773714"/>
            <a:ext cx="2510972" cy="7112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9FE6DFAF-0804-4695-A3A2-92BD1E00470B}"/>
              </a:ext>
            </a:extLst>
          </p:cNvPr>
          <p:cNvSpPr/>
          <p:nvPr/>
        </p:nvSpPr>
        <p:spPr>
          <a:xfrm>
            <a:off x="6550861" y="2976809"/>
            <a:ext cx="2980111" cy="150810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Consider</a:t>
            </a:r>
          </a:p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Why do we use the</a:t>
            </a:r>
          </a:p>
          <a:p>
            <a:pPr algn="ctr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“carry” method?</a:t>
            </a: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825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B5278-B993-464F-BFBF-AF1953F4B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821F3-3C93-4A31-B269-B23952A9F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1011 + 101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 Align the numbers in columns, as you would with a normal decimal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170D95-1A63-4FB1-9ADC-C0B095030391}"/>
              </a:ext>
            </a:extLst>
          </p:cNvPr>
          <p:cNvSpPr/>
          <p:nvPr/>
        </p:nvSpPr>
        <p:spPr>
          <a:xfrm>
            <a:off x="5173311" y="3664021"/>
            <a:ext cx="184537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1011</a:t>
            </a:r>
          </a:p>
          <a:p>
            <a:r>
              <a:rPr lang="en-US" sz="5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101</a:t>
            </a:r>
            <a:endParaRPr lang="en-US" sz="5400" b="0" u="sng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012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B5278-B993-464F-BFBF-AF1953F4B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821F3-3C93-4A31-B269-B23952A9F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Add column by column applying the rules of binary addition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170D95-1A63-4FB1-9ADC-C0B095030391}"/>
              </a:ext>
            </a:extLst>
          </p:cNvPr>
          <p:cNvSpPr/>
          <p:nvPr/>
        </p:nvSpPr>
        <p:spPr>
          <a:xfrm>
            <a:off x="5173311" y="3910764"/>
            <a:ext cx="184537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1011</a:t>
            </a:r>
          </a:p>
          <a:p>
            <a:r>
              <a:rPr lang="en-US" sz="54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101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3AA4D79-B84F-4E3C-99E3-BEF95F99200E}"/>
              </a:ext>
            </a:extLst>
          </p:cNvPr>
          <p:cNvGrpSpPr/>
          <p:nvPr/>
        </p:nvGrpSpPr>
        <p:grpSpPr>
          <a:xfrm>
            <a:off x="4901801" y="3679931"/>
            <a:ext cx="1578159" cy="470181"/>
            <a:chOff x="4901801" y="3679931"/>
            <a:chExt cx="1578159" cy="470181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54EF942-40C7-4CDA-A0BC-A131C23709B7}"/>
                </a:ext>
              </a:extLst>
            </p:cNvPr>
            <p:cNvSpPr/>
            <p:nvPr/>
          </p:nvSpPr>
          <p:spPr>
            <a:xfrm>
              <a:off x="6110948" y="3679931"/>
              <a:ext cx="36901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26FBF61-3010-43B3-A9A7-D0BA96A2A951}"/>
                </a:ext>
              </a:extLst>
            </p:cNvPr>
            <p:cNvSpPr/>
            <p:nvPr/>
          </p:nvSpPr>
          <p:spPr>
            <a:xfrm>
              <a:off x="5697527" y="3688447"/>
              <a:ext cx="36901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77194ED-EBBD-480C-9636-C7E9BC9192B3}"/>
                </a:ext>
              </a:extLst>
            </p:cNvPr>
            <p:cNvSpPr/>
            <p:nvPr/>
          </p:nvSpPr>
          <p:spPr>
            <a:xfrm>
              <a:off x="5257519" y="3688447"/>
              <a:ext cx="36901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54F0193-A1E0-4EB0-A3C9-C793F3832E9F}"/>
                </a:ext>
              </a:extLst>
            </p:cNvPr>
            <p:cNvSpPr/>
            <p:nvPr/>
          </p:nvSpPr>
          <p:spPr>
            <a:xfrm>
              <a:off x="4901801" y="3681244"/>
              <a:ext cx="36901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97981575-3415-4CF8-96D5-1572C51194B8}"/>
              </a:ext>
            </a:extLst>
          </p:cNvPr>
          <p:cNvSpPr/>
          <p:nvPr/>
        </p:nvSpPr>
        <p:spPr>
          <a:xfrm>
            <a:off x="4758133" y="5495743"/>
            <a:ext cx="226055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10000</a:t>
            </a:r>
          </a:p>
        </p:txBody>
      </p:sp>
    </p:spTree>
    <p:extLst>
      <p:ext uri="{BB962C8B-B14F-4D97-AF65-F5344CB8AC3E}">
        <p14:creationId xmlns:p14="http://schemas.microsoft.com/office/powerpoint/2010/main" val="389602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60C8C-2E09-4C36-A124-B0B3C18F5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Now try these!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46290-A28B-42C7-A4EE-1BF39A726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10110 + 1101</a:t>
            </a:r>
          </a:p>
          <a:p>
            <a:r>
              <a:rPr lang="en-GB" dirty="0"/>
              <a:t>110010 + 10101</a:t>
            </a:r>
          </a:p>
          <a:p>
            <a:r>
              <a:rPr lang="en-GB" dirty="0"/>
              <a:t>11010 + 1011</a:t>
            </a:r>
          </a:p>
          <a:p>
            <a:r>
              <a:rPr lang="en-GB" dirty="0"/>
              <a:t>11010111 + 110001		</a:t>
            </a:r>
            <a:r>
              <a:rPr lang="en-GB" i="1" dirty="0"/>
              <a:t>What is significant about this one?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5269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uting Powerpoint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puting Powerpoints" id="{98991934-E3C3-442D-8D1B-43677C9CB824}" vid="{CAFF3BB8-A21B-4DB3-86B5-34B8FD29E65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Computing Powerpoints</Template>
  <TotalTime>204</TotalTime>
  <Words>446</Words>
  <Application>Microsoft Office PowerPoint</Application>
  <PresentationFormat>Widescreen</PresentationFormat>
  <Paragraphs>101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Courier New</vt:lpstr>
      <vt:lpstr>Wingdings</vt:lpstr>
      <vt:lpstr>Wingdings 3</vt:lpstr>
      <vt:lpstr>Computing Powerpoints</vt:lpstr>
      <vt:lpstr>GCSE Computer Science (9-1)</vt:lpstr>
      <vt:lpstr>Lesson Objectives</vt:lpstr>
      <vt:lpstr>Starter</vt:lpstr>
      <vt:lpstr>The First 10 Binary Numbers</vt:lpstr>
      <vt:lpstr>Adding binary numbers</vt:lpstr>
      <vt:lpstr>Rules of Binary Addition</vt:lpstr>
      <vt:lpstr>Example</vt:lpstr>
      <vt:lpstr>Example</vt:lpstr>
      <vt:lpstr>Now try these!</vt:lpstr>
      <vt:lpstr>Overflow</vt:lpstr>
      <vt:lpstr>Consider</vt:lpstr>
      <vt:lpstr>Try this out!</vt:lpstr>
      <vt:lpstr>Binary Shift</vt:lpstr>
      <vt:lpstr>Classwork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M Ledain</dc:creator>
  <cp:lastModifiedBy>Lesley Rhind - Columbus School - Class Teacher</cp:lastModifiedBy>
  <cp:revision>16</cp:revision>
  <dcterms:created xsi:type="dcterms:W3CDTF">2017-10-16T20:17:03Z</dcterms:created>
  <dcterms:modified xsi:type="dcterms:W3CDTF">2017-10-22T23:35:26Z</dcterms:modified>
</cp:coreProperties>
</file>