
<file path=[Content_Types].xml><?xml version="1.0" encoding="utf-8"?>
<Types xmlns="http://schemas.openxmlformats.org/package/2006/content-types">
  <Default Extension="tmp" ContentType="image/png"/>
  <Default Extension="png&amp;ehk=" ContentType="image/png"/>
  <Default Extension="png" ContentType="image/png"/>
  <Default Extension="jpeg" ContentType="image/jpeg"/>
  <Default Extension="jpg&amp;ehk=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72" r:id="rId11"/>
    <p:sldId id="273" r:id="rId12"/>
    <p:sldId id="274" r:id="rId13"/>
    <p:sldId id="275" r:id="rId14"/>
    <p:sldId id="279" r:id="rId15"/>
    <p:sldId id="280" r:id="rId16"/>
    <p:sldId id="277" r:id="rId17"/>
    <p:sldId id="263" r:id="rId18"/>
    <p:sldId id="264" r:id="rId19"/>
    <p:sldId id="265" r:id="rId20"/>
    <p:sldId id="266" r:id="rId21"/>
    <p:sldId id="267" r:id="rId22"/>
    <p:sldId id="269" r:id="rId23"/>
    <p:sldId id="270" r:id="rId24"/>
    <p:sldId id="268" r:id="rId25"/>
    <p:sldId id="276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F58A0-AF3D-45D8-A0BF-128E81F842AE}" type="datetimeFigureOut">
              <a:rPr lang="en-GB" smtClean="0"/>
              <a:t>30/03/2017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A3500-F067-450B-96F9-15F853D68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98B882B-066C-4D1B-B55B-062F7E1D4D48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21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12C-C6CB-41E4-BF66-8DAE4B7EA2DB}" type="datetime1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14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7EDE-812A-4BEF-BB06-8FB0A4C9E59B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149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211B-ECB0-48CB-B212-BC1B8EBAFD75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990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1295-BB8E-402C-9538-D68DDC3E77A5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3060-E552-407E-BD2E-1AAE530F3FAD}" type="datetime1">
              <a:rPr lang="en-GB" smtClean="0"/>
              <a:t>30/03/2017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377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71D9-B6FC-4990-9725-18428D6B35D6}" type="datetime1">
              <a:rPr lang="en-GB" smtClean="0"/>
              <a:t>30/03/2017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854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2D3F698-0B53-4D87-BCEA-9F2CF89540DA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6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B951B7E-A723-41E8-8287-728045CD0EBB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09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8"/>
            <a:ext cx="10035785" cy="36623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2757D-A9D8-4CD7-9BBD-D987CDE6FBDA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fld id="{27331CF5-2BA3-4518-B74E-B04D988CA6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29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C75D1-4BBD-4A9F-B567-14A257F553C9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83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D567-1900-4185-90E3-27AD89540936}" type="datetime1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54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A14A-FDD2-49DA-B7E5-EB451E98CF8E}" type="datetime1">
              <a:rPr lang="en-GB" smtClean="0"/>
              <a:t>30/03/2017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7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8112-828E-4320-9D84-2AA931E96439}" type="datetime1">
              <a:rPr lang="en-GB" smtClean="0"/>
              <a:t>30/03/2017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9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AE8D-89CD-4333-BBBC-BE2759B4FDAA}" type="datetime1">
              <a:rPr lang="en-GB" smtClean="0"/>
              <a:t>30/03/2017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2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A899-71AB-48C4-8A94-EDBB0B43BFB0}" type="datetime1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7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3D63-5615-43BE-B73D-40931A30525E}" type="datetime1">
              <a:rPr lang="en-GB" smtClean="0"/>
              <a:t>30/03/2017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1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3" y="2603500"/>
            <a:ext cx="10035785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EAF0CE8-8ADB-479D-B5B3-2063EAAF4173}" type="datetime1">
              <a:rPr lang="en-GB" smtClean="0"/>
              <a:t>30/03/2017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005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&amp;ehk=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GCSE Computer Science (9-1)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Fundamentals of Algorithms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A853-397C-41DC-AD8F-94356F1052C2}" type="slidenum">
              <a:rPr lang="en-GB" smtClean="0"/>
              <a:t>1</a:t>
            </a:fld>
            <a:endParaRPr lang="en-GB"/>
          </a:p>
        </p:txBody>
      </p:sp>
      <p:sp>
        <p:nvSpPr>
          <p:cNvPr id="5" name="Subtitle 2"/>
          <p:cNvSpPr txBox="1">
            <a:spLocks/>
          </p:cNvSpPr>
          <p:nvPr/>
        </p:nvSpPr>
        <p:spPr bwMode="gray">
          <a:xfrm>
            <a:off x="1154955" y="5208090"/>
            <a:ext cx="8825658" cy="861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/>
              <a:t>Lesson 1: what are algorithms?</a:t>
            </a:r>
          </a:p>
        </p:txBody>
      </p:sp>
    </p:spTree>
    <p:extLst>
      <p:ext uri="{BB962C8B-B14F-4D97-AF65-F5344CB8AC3E}">
        <p14:creationId xmlns:p14="http://schemas.microsoft.com/office/powerpoint/2010/main" val="878498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Analyse the Requirements:</a:t>
            </a:r>
          </a:p>
          <a:p>
            <a:pPr lvl="1"/>
            <a:r>
              <a:rPr lang="en-GB" dirty="0"/>
              <a:t>Get the number of adults and children</a:t>
            </a:r>
          </a:p>
          <a:p>
            <a:pPr lvl="1"/>
            <a:r>
              <a:rPr lang="en-GB" dirty="0"/>
              <a:t>If there are children, ask how many are under 5</a:t>
            </a:r>
          </a:p>
          <a:p>
            <a:pPr lvl="1"/>
            <a:r>
              <a:rPr lang="en-GB" dirty="0"/>
              <a:t>Apply discounts</a:t>
            </a:r>
          </a:p>
          <a:p>
            <a:pPr lvl="1"/>
            <a:r>
              <a:rPr lang="en-GB" dirty="0"/>
              <a:t>Calculate the total ticket cost</a:t>
            </a:r>
          </a:p>
          <a:p>
            <a:r>
              <a:rPr lang="en-GB" b="1" dirty="0"/>
              <a:t>Tip:</a:t>
            </a:r>
            <a:r>
              <a:rPr lang="en-GB" dirty="0"/>
              <a:t> When a “total” is asked for, we can use accumulators (values that increase when more needs to be added)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06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7"/>
            <a:ext cx="10035785" cy="435768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FUNCTION </a:t>
            </a:r>
            <a:r>
              <a:rPr lang="en-GB" dirty="0" err="1"/>
              <a:t>ticketPrices</a:t>
            </a:r>
            <a:r>
              <a:rPr lang="en-GB" dirty="0"/>
              <a:t>():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</a:t>
            </a:r>
            <a:r>
              <a:rPr lang="en-GB" dirty="0" err="1"/>
              <a:t>totalPrice</a:t>
            </a:r>
            <a:r>
              <a:rPr lang="en-GB" dirty="0"/>
              <a:t>=0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</a:t>
            </a:r>
            <a:r>
              <a:rPr lang="en-GB" dirty="0" err="1"/>
              <a:t>numberOfAdults</a:t>
            </a:r>
            <a:r>
              <a:rPr lang="en-GB" dirty="0"/>
              <a:t>=input("How many adults?")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</a:t>
            </a:r>
            <a:r>
              <a:rPr lang="en-GB" dirty="0" err="1"/>
              <a:t>numOfChildren</a:t>
            </a:r>
            <a:r>
              <a:rPr lang="en-GB" dirty="0"/>
              <a:t>=input("How many </a:t>
            </a:r>
            <a:r>
              <a:rPr lang="en-GB" dirty="0" err="1"/>
              <a:t>numOfChildren</a:t>
            </a:r>
            <a:r>
              <a:rPr lang="en-GB" dirty="0"/>
              <a:t>?")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IF </a:t>
            </a:r>
            <a:r>
              <a:rPr lang="en-GB" dirty="0" err="1"/>
              <a:t>numOfChildren</a:t>
            </a:r>
            <a:r>
              <a:rPr lang="en-GB" dirty="0"/>
              <a:t>&gt;1: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    discount=input("How many are under 5?")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    </a:t>
            </a:r>
            <a:r>
              <a:rPr lang="en-GB" dirty="0" err="1"/>
              <a:t>totalPrice</a:t>
            </a:r>
            <a:r>
              <a:rPr lang="en-GB" dirty="0"/>
              <a:t>+=((</a:t>
            </a:r>
            <a:r>
              <a:rPr lang="en-GB" dirty="0" err="1"/>
              <a:t>numOfChildren</a:t>
            </a:r>
            <a:r>
              <a:rPr lang="en-GB" dirty="0"/>
              <a:t>-discount)*9.1)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ENDIF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</a:t>
            </a:r>
            <a:r>
              <a:rPr lang="en-GB" dirty="0" err="1"/>
              <a:t>totalPrice</a:t>
            </a:r>
            <a:r>
              <a:rPr lang="en-GB" dirty="0"/>
              <a:t>+=</a:t>
            </a:r>
            <a:r>
              <a:rPr lang="en-GB" dirty="0" err="1"/>
              <a:t>numberOfAdults</a:t>
            </a:r>
            <a:r>
              <a:rPr lang="en-GB" dirty="0"/>
              <a:t>*11.1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   OUTPUT </a:t>
            </a:r>
            <a:r>
              <a:rPr lang="en-GB" dirty="0" err="1"/>
              <a:t>totalPrice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11</a:t>
            </a:fld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57613" y="2100263"/>
            <a:ext cx="4114800" cy="900112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072438" y="1680632"/>
            <a:ext cx="2443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Set the total price to 0 so that calculated values can be added</a:t>
            </a:r>
          </a:p>
        </p:txBody>
      </p:sp>
      <p:cxnSp>
        <p:nvCxnSpPr>
          <p:cNvPr id="9" name="Straight Arrow Connector 8"/>
          <p:cNvCxnSpPr>
            <a:cxnSpLocks/>
            <a:stCxn id="10" idx="1"/>
          </p:cNvCxnSpPr>
          <p:nvPr/>
        </p:nvCxnSpPr>
        <p:spPr>
          <a:xfrm flipH="1">
            <a:off x="7715253" y="3201301"/>
            <a:ext cx="1193004" cy="338919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908257" y="2878135"/>
            <a:ext cx="2443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Values are acquired from the user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15252" y="5489394"/>
            <a:ext cx="2443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Calculates total price for adults and adds to existing total value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 flipH="1">
            <a:off x="6372225" y="5650431"/>
            <a:ext cx="1240508" cy="178869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872413" y="4322163"/>
            <a:ext cx="2443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Applies discount for user’s said number of children under 5</a:t>
            </a: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6800851" y="4681319"/>
            <a:ext cx="1071562" cy="38023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5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0" grpId="0"/>
      <p:bldP spid="11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Designing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Example 2: Draw a flowchart to show the flow of data in an algorithm to calculate the perimeter or area of a rectangle</a:t>
            </a:r>
          </a:p>
          <a:p>
            <a:r>
              <a:rPr lang="en-GB" dirty="0"/>
              <a:t>Analyse requirements:</a:t>
            </a:r>
          </a:p>
          <a:p>
            <a:pPr lvl="1"/>
            <a:r>
              <a:rPr lang="en-GB" dirty="0"/>
              <a:t>Must calculate the area of a rectangle</a:t>
            </a:r>
          </a:p>
          <a:p>
            <a:pPr lvl="1"/>
            <a:r>
              <a:rPr lang="en-GB" dirty="0"/>
              <a:t>Must calculate the perimeter of a rectangle</a:t>
            </a:r>
          </a:p>
          <a:p>
            <a:pPr lvl="1"/>
            <a:r>
              <a:rPr lang="en-GB" dirty="0"/>
              <a:t>Must allow the user to choose which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43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Oval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Oval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6700828" y="402165"/>
              <a:ext cx="5067838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33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4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36" y="777214"/>
            <a:ext cx="4828707" cy="5321153"/>
          </a:xfrm>
          <a:prstGeom prst="rect">
            <a:avLst/>
          </a:prstGeom>
        </p:spPr>
      </p:pic>
      <p:sp>
        <p:nvSpPr>
          <p:cNvPr id="36" name="Rectangle 3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>
            <a:normAutofit/>
          </a:bodyPr>
          <a:lstStyle/>
          <a:p>
            <a:endParaRPr lang="en-GB" dirty="0">
              <a:solidFill>
                <a:srgbClr val="EBEBEB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>
            <a:normAutofit/>
          </a:bodyPr>
          <a:lstStyle/>
          <a:p>
            <a:fld id="{27331CF5-2BA3-4518-B74E-B04D988CA69C}" type="slidenum">
              <a:rPr lang="en-GB">
                <a:solidFill>
                  <a:srgbClr val="FFFFFF"/>
                </a:solidFill>
              </a:rPr>
              <a:pPr/>
              <a:t>13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639098" y="2418735"/>
            <a:ext cx="5132439" cy="38117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9600" b="1" dirty="0">
                <a:solidFill>
                  <a:srgbClr val="EBEBEB"/>
                </a:solidFill>
              </a:rPr>
              <a:t>Solution</a:t>
            </a:r>
            <a:endParaRPr lang="en-GB" sz="9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24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flow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Data flows using a system of inputs, processes and outputs</a:t>
            </a:r>
          </a:p>
          <a:p>
            <a:r>
              <a:rPr lang="en-GB" dirty="0"/>
              <a:t>These can be represented through use of a trace table (to show the inputs and outputs at each line of a program)</a:t>
            </a:r>
          </a:p>
          <a:p>
            <a:r>
              <a:rPr lang="en-GB" dirty="0"/>
              <a:t>Trace tables are used as “simulations” for algorithms – they can be used to demonstrate both sequential and modular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62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Trace Tables: 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237754" y="2746692"/>
            <a:ext cx="2374059" cy="289718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x = 1</a:t>
            </a:r>
          </a:p>
          <a:p>
            <a:pPr marL="0" indent="0" algn="r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PRINT x</a:t>
            </a:r>
          </a:p>
          <a:p>
            <a:pPr marL="0" indent="0" algn="r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WHILE x &lt;= 3 </a:t>
            </a:r>
          </a:p>
          <a:p>
            <a:pPr marL="400050" lvl="1" indent="0" algn="r"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 = 5 * x</a:t>
            </a:r>
          </a:p>
          <a:p>
            <a:pPr marL="400050" lvl="1" indent="0" algn="r"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PRINT Y</a:t>
            </a:r>
          </a:p>
          <a:p>
            <a:pPr marL="0" indent="0" algn="r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PRINT “Done”</a:t>
            </a:r>
          </a:p>
          <a:p>
            <a:pPr marL="0" indent="0" algn="r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3468723"/>
              </p:ext>
            </p:extLst>
          </p:nvPr>
        </p:nvGraphicFramePr>
        <p:xfrm>
          <a:off x="5837238" y="1803400"/>
          <a:ext cx="3863976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994">
                  <a:extLst>
                    <a:ext uri="{9D8B030D-6E8A-4147-A177-3AD203B41FA5}">
                      <a16:colId xmlns:a16="http://schemas.microsoft.com/office/drawing/2014/main" val="728368390"/>
                    </a:ext>
                  </a:extLst>
                </a:gridCol>
                <a:gridCol w="965994">
                  <a:extLst>
                    <a:ext uri="{9D8B030D-6E8A-4147-A177-3AD203B41FA5}">
                      <a16:colId xmlns:a16="http://schemas.microsoft.com/office/drawing/2014/main" val="4140673152"/>
                    </a:ext>
                  </a:extLst>
                </a:gridCol>
                <a:gridCol w="965994">
                  <a:extLst>
                    <a:ext uri="{9D8B030D-6E8A-4147-A177-3AD203B41FA5}">
                      <a16:colId xmlns:a16="http://schemas.microsoft.com/office/drawing/2014/main" val="3499615186"/>
                    </a:ext>
                  </a:extLst>
                </a:gridCol>
                <a:gridCol w="965994">
                  <a:extLst>
                    <a:ext uri="{9D8B030D-6E8A-4147-A177-3AD203B41FA5}">
                      <a16:colId xmlns:a16="http://schemas.microsoft.com/office/drawing/2014/main" val="2649201670"/>
                    </a:ext>
                  </a:extLst>
                </a:gridCol>
              </a:tblGrid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996158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204105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680814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226783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459750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639144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854306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363305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913831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862230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95542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104498"/>
                  </a:ext>
                </a:extLst>
              </a:tr>
              <a:tr h="284407"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7399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638270" y="2343150"/>
            <a:ext cx="2847880" cy="4215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dirty="0">
                <a:latin typeface="+mj-lt"/>
                <a:cs typeface="Arial" panose="020B0604020202020204" pitchFamily="34" charset="0"/>
              </a:rPr>
              <a:t>Trace tables are used to simulate how the code would run using different values – here, this counting algorithm is shown.</a:t>
            </a:r>
          </a:p>
          <a:p>
            <a:pPr marL="0" indent="0">
              <a:buFont typeface="Wingdings 3" charset="2"/>
              <a:buNone/>
            </a:pPr>
            <a:r>
              <a:rPr lang="en-GB" dirty="0">
                <a:latin typeface="+mj-lt"/>
                <a:cs typeface="Arial" panose="020B0604020202020204" pitchFamily="34" charset="0"/>
              </a:rPr>
              <a:t>Notice how lines 3-5 are repeated due to the while loop</a:t>
            </a:r>
          </a:p>
        </p:txBody>
      </p:sp>
    </p:spTree>
    <p:extLst>
      <p:ext uri="{BB962C8B-B14F-4D97-AF65-F5344CB8AC3E}">
        <p14:creationId xmlns:p14="http://schemas.microsoft.com/office/powerpoint/2010/main" val="311588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Open a new MS Word document</a:t>
            </a:r>
          </a:p>
          <a:p>
            <a:r>
              <a:rPr lang="en-GB" dirty="0"/>
              <a:t>Heading: </a:t>
            </a:r>
            <a:r>
              <a:rPr lang="en-GB" b="1" dirty="0"/>
              <a:t>What are algorithms?</a:t>
            </a:r>
          </a:p>
          <a:p>
            <a:r>
              <a:rPr lang="en-GB" dirty="0"/>
              <a:t>Sub-heading: </a:t>
            </a:r>
            <a:r>
              <a:rPr lang="en-GB" b="1" dirty="0"/>
              <a:t>Representing algorithms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Define </a:t>
            </a:r>
            <a:r>
              <a:rPr lang="en-GB" b="1" dirty="0"/>
              <a:t>algorithm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Describe two methods in which algorithms can be represented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Design a solution to the scenario using the described methods:</a:t>
            </a:r>
            <a:br>
              <a:rPr lang="en-GB" dirty="0"/>
            </a:br>
            <a:r>
              <a:rPr lang="en-GB" i="1" dirty="0"/>
              <a:t>Write an algorithm to check if someone is of legal age to drive (Where the legal driving age is 17)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Create a trace table for this algorithm using the values of 15, 17, and 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2206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Solving problems using subroutines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This symbol here is used to represent a subroutine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Subroutines are separate parts of a program, separate from the main program, that can be called and utilized at any time</a:t>
            </a:r>
          </a:p>
          <a:p>
            <a:r>
              <a:rPr lang="en-GB" dirty="0"/>
              <a:t>Why might we use subroutines, with regards to problems?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lowchart: Predefined Process 4"/>
          <p:cNvSpPr/>
          <p:nvPr/>
        </p:nvSpPr>
        <p:spPr>
          <a:xfrm>
            <a:off x="1632128" y="3129493"/>
            <a:ext cx="2085975" cy="838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Subroutine</a:t>
            </a:r>
          </a:p>
        </p:txBody>
      </p:sp>
    </p:spTree>
    <p:extLst>
      <p:ext uri="{BB962C8B-B14F-4D97-AF65-F5344CB8AC3E}">
        <p14:creationId xmlns:p14="http://schemas.microsoft.com/office/powerpoint/2010/main" val="43472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lowchart: Magnetic Disk 16"/>
          <p:cNvSpPr/>
          <p:nvPr/>
        </p:nvSpPr>
        <p:spPr>
          <a:xfrm>
            <a:off x="8819996" y="4671789"/>
            <a:ext cx="1816718" cy="1348011"/>
          </a:xfrm>
          <a:prstGeom prst="flowChartMagneticDisk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Magnetic Disk 17"/>
          <p:cNvSpPr/>
          <p:nvPr/>
        </p:nvSpPr>
        <p:spPr>
          <a:xfrm>
            <a:off x="9551598" y="4172639"/>
            <a:ext cx="353515" cy="771525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Magnetic Disk 15"/>
          <p:cNvSpPr/>
          <p:nvPr/>
        </p:nvSpPr>
        <p:spPr>
          <a:xfrm>
            <a:off x="9048750" y="3541498"/>
            <a:ext cx="1359212" cy="1086993"/>
          </a:xfrm>
          <a:prstGeom prst="flowChartMagneticDisk">
            <a:avLst/>
          </a:prstGeom>
          <a:solidFill>
            <a:schemeClr val="accent3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Magnetic Disk 14"/>
          <p:cNvSpPr/>
          <p:nvPr/>
        </p:nvSpPr>
        <p:spPr>
          <a:xfrm>
            <a:off x="9562852" y="2929866"/>
            <a:ext cx="353515" cy="771525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n-GB"/>
              <a:t>Scenario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357438"/>
            <a:ext cx="5694080" cy="366236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 baker is preparing a tiered cake</a:t>
            </a:r>
          </a:p>
          <a:p>
            <a:r>
              <a:rPr lang="en-GB" dirty="0"/>
              <a:t>The cake will have three layers</a:t>
            </a:r>
          </a:p>
          <a:p>
            <a:r>
              <a:rPr lang="en-GB" dirty="0"/>
              <a:t>Each layer will be of a different design</a:t>
            </a:r>
          </a:p>
          <a:p>
            <a:r>
              <a:rPr lang="en-GB" dirty="0"/>
              <a:t>This can be approached where </a:t>
            </a:r>
            <a:r>
              <a:rPr lang="en-GB" b="1" dirty="0"/>
              <a:t>each tier is completed, one at a time, providing parts to a solution until it is complete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7331CF5-2BA3-4518-B74E-B04D988CA69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9216955" y="2591860"/>
            <a:ext cx="1022802" cy="771525"/>
          </a:xfrm>
          <a:prstGeom prst="flowChartMagneticDisk">
            <a:avLst/>
          </a:prstGeom>
          <a:ln>
            <a:solidFill>
              <a:srgbClr val="D21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8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6" grpId="0" animBg="1"/>
      <p:bldP spid="15" grpId="0" animBg="1"/>
      <p:bldP spid="3" grpId="0" uiExpand="1" build="p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n" dirty="0">
                <a:solidFill>
                  <a:srgbClr val="4C4C4B"/>
                </a:solidFill>
              </a:rPr>
              <a:t>Decomposition means breaking a problem into a number of sub-problems, so that each sub-problem accomplishes an identifiable task, which might itself be further subdivided.</a:t>
            </a:r>
          </a:p>
          <a:p>
            <a:pPr>
              <a:spcBef>
                <a:spcPts val="0"/>
              </a:spcBef>
            </a:pPr>
            <a:r>
              <a:rPr lang="en" dirty="0">
                <a:solidFill>
                  <a:srgbClr val="4C4C4B"/>
                </a:solidFill>
              </a:rPr>
              <a:t>In an algorithm, you may need to run separate algorithms to carry out and return a value. For example, </a:t>
            </a:r>
            <a:r>
              <a:rPr lang="en-GB" dirty="0">
                <a:solidFill>
                  <a:srgbClr val="4C4C4B"/>
                </a:solidFill>
              </a:rPr>
              <a:t>checking a car registration plate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rabicPeriod"/>
            </a:pPr>
            <a:r>
              <a:rPr lang="en-GB" dirty="0">
                <a:solidFill>
                  <a:srgbClr val="4C4C4B"/>
                </a:solidFill>
              </a:rPr>
              <a:t>Get the registration number and make a list of the letters/numbers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rabicPeriod"/>
            </a:pPr>
            <a:r>
              <a:rPr lang="en-GB" dirty="0">
                <a:solidFill>
                  <a:srgbClr val="4C4C4B"/>
                </a:solidFill>
              </a:rPr>
              <a:t>Check each position of the list- does it follow LLNNLLL?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rabicPeriod"/>
            </a:pPr>
            <a:r>
              <a:rPr lang="en-GB" dirty="0">
                <a:solidFill>
                  <a:srgbClr val="4C4C4B"/>
                </a:solidFill>
              </a:rPr>
              <a:t>Check the registration against the database – is it valid?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rabicPeriod"/>
            </a:pPr>
            <a:r>
              <a:rPr lang="en-GB" dirty="0">
                <a:solidFill>
                  <a:srgbClr val="4C4C4B"/>
                </a:solidFill>
              </a:rPr>
              <a:t>Return a final value of “valid” or “invalid”</a:t>
            </a:r>
            <a:endParaRPr lang="en" dirty="0">
              <a:solidFill>
                <a:srgbClr val="4C4C4B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79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GB" dirty="0"/>
              <a:t>Understand and explain the terms algorithm, decomposition and abstraction</a:t>
            </a:r>
          </a:p>
          <a:p>
            <a:pPr marL="571500" indent="-571500">
              <a:buFont typeface="+mj-lt"/>
              <a:buAutoNum type="romanLcPeriod"/>
            </a:pPr>
            <a:r>
              <a:rPr lang="en-GB" dirty="0"/>
              <a:t>Use a systematic approach to problem solving and algorithm creation through the use of pseudocode and flowchart</a:t>
            </a:r>
          </a:p>
          <a:p>
            <a:pPr marL="571500" indent="-571500">
              <a:buFont typeface="+mj-lt"/>
              <a:buAutoNum type="romanLcPeriod"/>
            </a:pPr>
            <a:r>
              <a:rPr lang="en-GB" dirty="0"/>
              <a:t>Explain simple algorithms in terms of their inputs, processing and outputs</a:t>
            </a:r>
          </a:p>
          <a:p>
            <a:pPr marL="571500" indent="-571500">
              <a:buFont typeface="+mj-lt"/>
              <a:buAutoNum type="romanLcPeriod"/>
            </a:pPr>
            <a:r>
              <a:rPr lang="en-GB" dirty="0"/>
              <a:t>Determine the purpose of simple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923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/>
              <a:t>In algorithms, abstraction is the process of removing unnecessary detail from a </a:t>
            </a:r>
            <a:r>
              <a:rPr lang="en-GB" dirty="0"/>
              <a:t>solution to a problem</a:t>
            </a:r>
          </a:p>
          <a:p>
            <a:r>
              <a:rPr lang="en-GB" dirty="0"/>
              <a:t>Contextually, we can look at the London Underground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672" y="4188619"/>
            <a:ext cx="2928348" cy="236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10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London Underground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8"/>
            <a:ext cx="10035785" cy="3662362"/>
          </a:xfrm>
        </p:spPr>
        <p:txBody>
          <a:bodyPr/>
          <a:lstStyle/>
          <a:p>
            <a:r>
              <a:rPr lang="en-GB" dirty="0"/>
              <a:t>The original map was designed by Harry Beck – it shows the underground route in comparison to London</a:t>
            </a:r>
          </a:p>
          <a:p>
            <a:r>
              <a:rPr lang="en-GB" dirty="0"/>
              <a:t>The current, modern map shows the basic</a:t>
            </a:r>
            <a:br>
              <a:rPr lang="en-GB" dirty="0"/>
            </a:br>
            <a:r>
              <a:rPr lang="en-GB" dirty="0"/>
              <a:t>route of the Underground.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21</a:t>
            </a:fld>
            <a:endParaRPr lang="en-GB" dirty="0"/>
          </a:p>
        </p:txBody>
      </p:sp>
      <p:pic>
        <p:nvPicPr>
          <p:cNvPr id="1026" name="Picture 2" descr="Image result for geographical underground 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189" y="3148654"/>
            <a:ext cx="3414712" cy="287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harry beck london under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6" y="4268655"/>
            <a:ext cx="3786188" cy="2503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Left 4"/>
          <p:cNvSpPr/>
          <p:nvPr/>
        </p:nvSpPr>
        <p:spPr>
          <a:xfrm rot="19897682">
            <a:off x="6209003" y="4257675"/>
            <a:ext cx="1971675" cy="953955"/>
          </a:xfrm>
          <a:prstGeom prst="leftArrow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877390" y="4913359"/>
            <a:ext cx="218815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en-GB" sz="2800" dirty="0"/>
              <a:t>The original map has been </a:t>
            </a:r>
            <a:r>
              <a:rPr lang="en-GB" sz="2800" b="1" dirty="0"/>
              <a:t>abstracted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341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Efficiency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Scenario</a:t>
            </a:r>
            <a:r>
              <a:rPr lang="en-GB" dirty="0"/>
              <a:t>: Jenny needs to know her times tables, particularly the 7 times table</a:t>
            </a:r>
          </a:p>
          <a:p>
            <a:r>
              <a:rPr lang="en-GB" b="1" dirty="0"/>
              <a:t>Consider</a:t>
            </a:r>
            <a:r>
              <a:rPr lang="en-GB" dirty="0"/>
              <a:t>: How can the requirements of the task be met?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54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Compare the two solutions</a:t>
            </a:r>
          </a:p>
        </p:txBody>
      </p:sp>
      <p:pic>
        <p:nvPicPr>
          <p:cNvPr id="9" name="Content Placeholder 8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581" y="2424206"/>
            <a:ext cx="3220774" cy="2546387"/>
          </a:xfrm>
        </p:spPr>
      </p:pic>
      <p:pic>
        <p:nvPicPr>
          <p:cNvPr id="11" name="Content Placeholder 10" descr="Screen Clipping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47"/>
          <a:stretch/>
        </p:blipFill>
        <p:spPr>
          <a:xfrm>
            <a:off x="2344197" y="5149887"/>
            <a:ext cx="9174914" cy="117919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837576" y="2406396"/>
            <a:ext cx="5563849" cy="2739211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en-GB" sz="2600" u="sng" dirty="0"/>
              <a:t>Solution A</a:t>
            </a:r>
          </a:p>
          <a:p>
            <a:r>
              <a:rPr lang="en-GB" sz="2000" dirty="0"/>
              <a:t>Repetitive code, time consuming for each output and does not allow for other times tables to be explored</a:t>
            </a:r>
          </a:p>
          <a:p>
            <a:r>
              <a:rPr lang="en-GB" sz="2600" u="sng" dirty="0"/>
              <a:t>Solution B</a:t>
            </a:r>
          </a:p>
          <a:p>
            <a:r>
              <a:rPr lang="en-GB" sz="2000" dirty="0"/>
              <a:t>Solution solved in 3 lines, use of an effective programming technique and allows all possibilities to be explored</a:t>
            </a:r>
          </a:p>
        </p:txBody>
      </p:sp>
    </p:spTree>
    <p:extLst>
      <p:ext uri="{BB962C8B-B14F-4D97-AF65-F5344CB8AC3E}">
        <p14:creationId xmlns:p14="http://schemas.microsoft.com/office/powerpoint/2010/main" val="294751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Robust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term </a:t>
            </a:r>
            <a:r>
              <a:rPr lang="en-GB" b="1" dirty="0"/>
              <a:t>robust</a:t>
            </a:r>
            <a:r>
              <a:rPr lang="en-GB" dirty="0"/>
              <a:t> is used to describe a solution to a problem that is efficient: in time, in design, there is no repetition</a:t>
            </a:r>
          </a:p>
          <a:p>
            <a:r>
              <a:rPr lang="en-GB" dirty="0"/>
              <a:t>Algorithms need to be robust so that the programmer’s time is saved, and other programmers can understand its design</a:t>
            </a:r>
          </a:p>
          <a:p>
            <a:r>
              <a:rPr lang="en-GB" dirty="0"/>
              <a:t>It is a common standard to comment code – this allows for algorithms to be understood, but if the design is too complex, notation may not be enough?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179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8"/>
            <a:ext cx="10035785" cy="4271962"/>
          </a:xfrm>
        </p:spPr>
        <p:txBody>
          <a:bodyPr>
            <a:normAutofit/>
          </a:bodyPr>
          <a:lstStyle/>
          <a:p>
            <a:r>
              <a:rPr lang="en-GB" dirty="0"/>
              <a:t>Open your most recent MS Word document</a:t>
            </a:r>
          </a:p>
          <a:p>
            <a:r>
              <a:rPr lang="en-GB" dirty="0"/>
              <a:t>Sub-heading: </a:t>
            </a:r>
            <a:r>
              <a:rPr lang="en-GB" b="1" dirty="0"/>
              <a:t>Efficiency of algorithms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Define </a:t>
            </a:r>
            <a:r>
              <a:rPr lang="en-GB" b="1" dirty="0"/>
              <a:t>decomposition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Explain why decomposition is used in the solution of programs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Define </a:t>
            </a:r>
            <a:r>
              <a:rPr lang="en-GB" b="1" dirty="0"/>
              <a:t>abstraction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Define </a:t>
            </a:r>
            <a:r>
              <a:rPr lang="en-GB" b="1" dirty="0"/>
              <a:t>robust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Explain why abstraction is applied to the solution of problems, in terms of robustness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009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 online and search “</a:t>
            </a:r>
            <a:r>
              <a:rPr lang="en-GB" b="1" dirty="0"/>
              <a:t>AQA Pseudocode Guide GCSE</a:t>
            </a:r>
            <a:r>
              <a:rPr lang="en-GB" dirty="0"/>
              <a:t>” and click the second URL. Read through the guide to get a gist of how to write in pseudocode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Revise the flowchart symbols to get to grips with what each symbol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26</a:t>
            </a:fld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70" y="3736328"/>
            <a:ext cx="5801119" cy="90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08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Computer Science is based on many principles: computing architecture, programming, number systems, etc.</a:t>
            </a:r>
          </a:p>
          <a:p>
            <a:r>
              <a:rPr lang="en-GB" dirty="0"/>
              <a:t>One of the main principles of Computer Science is the use of algorithms</a:t>
            </a:r>
          </a:p>
          <a:p>
            <a:r>
              <a:rPr lang="en-GB" b="1" dirty="0"/>
              <a:t>Key Learning Point: </a:t>
            </a:r>
            <a:r>
              <a:rPr lang="en" dirty="0"/>
              <a:t>An algorithm is a sequence of steps that can be followed to complete a task. Algorithms are </a:t>
            </a:r>
            <a:r>
              <a:rPr lang="en" u="sng" dirty="0"/>
              <a:t>not</a:t>
            </a:r>
            <a:r>
              <a:rPr lang="en" dirty="0"/>
              <a:t> computer programs; a computer program is the implementation of an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39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45" b="1"/>
          <a:stretch/>
        </p:blipFill>
        <p:spPr>
          <a:xfrm>
            <a:off x="5194607" y="803751"/>
            <a:ext cx="6391533" cy="5250498"/>
          </a:xfrm>
          <a:prstGeom prst="rect">
            <a:avLst/>
          </a:prstGeom>
        </p:spPr>
      </p:pic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2942210" cy="1020232"/>
          </a:xfrm>
        </p:spPr>
        <p:txBody>
          <a:bodyPr>
            <a:normAutofit/>
          </a:bodyPr>
          <a:lstStyle/>
          <a:p>
            <a:r>
              <a:rPr lang="en-GB" dirty="0"/>
              <a:t>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120900"/>
            <a:ext cx="3133726" cy="3898900"/>
          </a:xfrm>
        </p:spPr>
        <p:txBody>
          <a:bodyPr>
            <a:normAutofit/>
          </a:bodyPr>
          <a:lstStyle/>
          <a:p>
            <a:r>
              <a:rPr lang="en" dirty="0">
                <a:solidFill>
                  <a:schemeClr val="bg1"/>
                </a:solidFill>
              </a:rPr>
              <a:t>An algorithm is a sequence of steps that can be followed to complete a task</a:t>
            </a:r>
          </a:p>
          <a:p>
            <a:r>
              <a:rPr lang="en-GB" dirty="0">
                <a:solidFill>
                  <a:schemeClr val="bg1"/>
                </a:solidFill>
              </a:rPr>
              <a:t>This task could be making a cup of tea</a:t>
            </a:r>
            <a:endParaRPr lang="en" dirty="0">
              <a:solidFill>
                <a:schemeClr val="bg1"/>
              </a:solidFill>
            </a:endParaRPr>
          </a:p>
          <a:p>
            <a:endParaRPr lang="en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>
            <a:normAutofit/>
          </a:bodyPr>
          <a:lstStyle/>
          <a:p>
            <a:fld id="{27331CF5-2BA3-4518-B74E-B04D988CA69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84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7" name="Group 1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23335" y="396836"/>
            <a:ext cx="4992157" cy="6058999"/>
            <a:chOff x="6776508" y="396836"/>
            <a:chExt cx="4992157" cy="6058999"/>
          </a:xfrm>
        </p:grpSpPr>
        <p:sp>
          <p:nvSpPr>
            <p:cNvPr id="18" name="Rectangle 1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436158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347266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pic>
        <p:nvPicPr>
          <p:cNvPr id="5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5675" y="402164"/>
            <a:ext cx="4180997" cy="605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5061" y="1241266"/>
            <a:ext cx="5428551" cy="21591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How to make tea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42708" y="295729"/>
            <a:ext cx="838199" cy="7676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fld id="{27331CF5-2BA3-4518-B74E-B04D988CA69C}" type="slidenum">
              <a:rPr lang="en-US" sz="2800">
                <a:solidFill>
                  <a:srgbClr val="FFFFFF"/>
                </a:solidFill>
              </a:rPr>
              <a:pPr defTabSz="914400"/>
              <a:t>5</a:t>
            </a:fld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87880" y="3578275"/>
            <a:ext cx="4672837" cy="2551063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ysClr val="windowText" lastClr="000000"/>
                </a:solidFill>
              </a:rPr>
              <a:t>Is this the official and/or only way to make a cup of tea? Is </a:t>
            </a:r>
            <a:r>
              <a:rPr lang="en-GB" sz="2800" b="1" dirty="0">
                <a:solidFill>
                  <a:sysClr val="windowText" lastClr="000000"/>
                </a:solidFill>
              </a:rPr>
              <a:t>everything</a:t>
            </a:r>
            <a:r>
              <a:rPr lang="en-GB" sz="2800" dirty="0">
                <a:solidFill>
                  <a:sysClr val="windowText" lastClr="000000"/>
                </a:solidFill>
              </a:rPr>
              <a:t> in the flowchart required for a satisfactory cuppa?</a:t>
            </a:r>
          </a:p>
        </p:txBody>
      </p:sp>
    </p:spTree>
    <p:extLst>
      <p:ext uri="{BB962C8B-B14F-4D97-AF65-F5344CB8AC3E}">
        <p14:creationId xmlns:p14="http://schemas.microsoft.com/office/powerpoint/2010/main" val="369118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Solving a problem using 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Algorithms are used to solve problems</a:t>
            </a:r>
          </a:p>
          <a:p>
            <a:r>
              <a:rPr lang="en-GB" b="1" dirty="0"/>
              <a:t>Key Learning Point</a:t>
            </a:r>
            <a:r>
              <a:rPr lang="en-GB" dirty="0"/>
              <a:t>: Algorithms can be used to solve more than one problem</a:t>
            </a:r>
            <a:endParaRPr lang="en-GB" b="1" dirty="0"/>
          </a:p>
          <a:p>
            <a:r>
              <a:rPr lang="en-GB" dirty="0"/>
              <a:t>Peoples opinion differs on how to make tea – some leave the bag in, some put milk in before water, some don’t use milk at all!</a:t>
            </a:r>
          </a:p>
          <a:p>
            <a:r>
              <a:rPr lang="en-GB" dirty="0"/>
              <a:t>Solutions can be obtained through many different methods</a:t>
            </a:r>
          </a:p>
          <a:p>
            <a:r>
              <a:rPr lang="en-GB" dirty="0"/>
              <a:t>The exact same principle applies to the use of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849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Representing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Algorithms can be represented in two ways: through </a:t>
            </a:r>
            <a:r>
              <a:rPr lang="en-GB" b="1" dirty="0"/>
              <a:t>flowchart</a:t>
            </a:r>
            <a:r>
              <a:rPr lang="en-GB" dirty="0"/>
              <a:t> or by </a:t>
            </a:r>
            <a:r>
              <a:rPr lang="en-GB" b="1" dirty="0"/>
              <a:t>pseudocode</a:t>
            </a:r>
            <a:endParaRPr lang="en-GB" dirty="0"/>
          </a:p>
          <a:p>
            <a:r>
              <a:rPr lang="en-GB" dirty="0"/>
              <a:t>Flowcharts are graphical representations of the flow of data using symbols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Flowchart: Process 5"/>
          <p:cNvSpPr/>
          <p:nvPr/>
        </p:nvSpPr>
        <p:spPr>
          <a:xfrm>
            <a:off x="3386665" y="4586287"/>
            <a:ext cx="1273921" cy="6429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5346388" y="4429126"/>
            <a:ext cx="2000250" cy="110013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Decision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836344" y="4986338"/>
            <a:ext cx="1727012" cy="427552"/>
            <a:chOff x="5833232" y="5072063"/>
            <a:chExt cx="1727012" cy="427552"/>
          </a:xfrm>
        </p:grpSpPr>
        <p:cxnSp>
          <p:nvCxnSpPr>
            <p:cNvPr id="10" name="Straight Arrow Connector 9"/>
            <p:cNvCxnSpPr>
              <a:cxnSpLocks/>
            </p:cNvCxnSpPr>
            <p:nvPr/>
          </p:nvCxnSpPr>
          <p:spPr>
            <a:xfrm>
              <a:off x="6200775" y="5072063"/>
              <a:ext cx="985838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5833232" y="5130283"/>
              <a:ext cx="1727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dirty="0"/>
                <a:t>Flow of program</a:t>
              </a:r>
            </a:p>
          </p:txBody>
        </p:sp>
      </p:grpSp>
      <p:sp>
        <p:nvSpPr>
          <p:cNvPr id="13" name="Flowchart: Terminator 12"/>
          <p:cNvSpPr/>
          <p:nvPr/>
        </p:nvSpPr>
        <p:spPr>
          <a:xfrm>
            <a:off x="901776" y="4632720"/>
            <a:ext cx="1913389" cy="55006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Terminator</a:t>
            </a:r>
          </a:p>
          <a:p>
            <a:pPr algn="ctr"/>
            <a:r>
              <a:rPr lang="en-GB" dirty="0"/>
              <a:t>(Start/Stop)</a:t>
            </a:r>
          </a:p>
        </p:txBody>
      </p:sp>
      <p:sp>
        <p:nvSpPr>
          <p:cNvPr id="15" name="Flowchart: Data 14"/>
          <p:cNvSpPr/>
          <p:nvPr/>
        </p:nvSpPr>
        <p:spPr>
          <a:xfrm>
            <a:off x="2032177" y="5529263"/>
            <a:ext cx="2357437" cy="97155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Data</a:t>
            </a:r>
          </a:p>
          <a:p>
            <a:pPr algn="ctr"/>
            <a:r>
              <a:rPr lang="en-GB" dirty="0"/>
              <a:t>(Input or Output)</a:t>
            </a:r>
          </a:p>
        </p:txBody>
      </p:sp>
      <p:sp>
        <p:nvSpPr>
          <p:cNvPr id="16" name="Flowchart: Predefined Process 15"/>
          <p:cNvSpPr/>
          <p:nvPr/>
        </p:nvSpPr>
        <p:spPr>
          <a:xfrm>
            <a:off x="5046840" y="5686956"/>
            <a:ext cx="2085975" cy="8382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Subroutine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7790041" y="5755482"/>
            <a:ext cx="1614977" cy="76967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Document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0027279" y="4970491"/>
            <a:ext cx="1163460" cy="1168902"/>
            <a:chOff x="766872" y="5858405"/>
            <a:chExt cx="1163460" cy="1168902"/>
          </a:xfrm>
        </p:grpSpPr>
        <p:sp>
          <p:nvSpPr>
            <p:cNvPr id="18" name="Flowchart: Connector 17"/>
            <p:cNvSpPr/>
            <p:nvPr/>
          </p:nvSpPr>
          <p:spPr>
            <a:xfrm>
              <a:off x="896978" y="5858405"/>
              <a:ext cx="903247" cy="813857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6872" y="6657975"/>
              <a:ext cx="116346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dirty="0"/>
                <a:t>Connector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779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Pseudocode is a representation of an algorithm using Standard English</a:t>
            </a:r>
          </a:p>
          <a:p>
            <a:r>
              <a:rPr lang="en-GB" dirty="0"/>
              <a:t>It is used to resemble a high-level programming language, such as Python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071141" y="4414838"/>
            <a:ext cx="3643860" cy="2167468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//Converting from </a:t>
            </a:r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Celcius</a:t>
            </a:r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Farenheit</a:t>
            </a:r>
            <a:endParaRPr lang="en-GB" sz="2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 </a:t>
            </a:r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 USERINPUT</a:t>
            </a:r>
          </a:p>
          <a:p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NewTemp</a:t>
            </a:r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(1.8*Temp)+32</a:t>
            </a:r>
          </a:p>
          <a:p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</a:t>
            </a:r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NewTemp</a:t>
            </a:r>
            <a:endParaRPr lang="en-GB" sz="2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81216" y="4414838"/>
            <a:ext cx="3643860" cy="2167468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 = input(“Enter temperature”)</a:t>
            </a:r>
          </a:p>
          <a:p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NewTemp</a:t>
            </a:r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=(1.8*Temp)+32</a:t>
            </a:r>
          </a:p>
          <a:p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print(</a:t>
            </a:r>
            <a:r>
              <a:rPr lang="en-GB" sz="200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NewTemp</a:t>
            </a:r>
            <a:r>
              <a:rPr lang="en-GB" sz="20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580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Designing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Example: Write pseudocode and draw a flowchart to design the solution for the following problem:</a:t>
            </a:r>
          </a:p>
          <a:p>
            <a:pPr marL="0" indent="0">
              <a:buNone/>
            </a:pPr>
            <a:r>
              <a:rPr lang="en-GB" i="1" dirty="0"/>
              <a:t>Calculate how much it will cost to see a film where</a:t>
            </a:r>
          </a:p>
          <a:p>
            <a:pPr marL="0" indent="0">
              <a:buNone/>
            </a:pPr>
            <a:r>
              <a:rPr lang="en-GB" i="1" dirty="0"/>
              <a:t>1 x Adult (16 and over) = £11.10</a:t>
            </a:r>
          </a:p>
          <a:p>
            <a:pPr marL="0" indent="0">
              <a:buNone/>
            </a:pPr>
            <a:r>
              <a:rPr lang="en-GB" i="1" dirty="0"/>
              <a:t>1 x Child (5 to 15) = £9.10</a:t>
            </a:r>
          </a:p>
          <a:p>
            <a:pPr marL="0" indent="0">
              <a:buNone/>
            </a:pPr>
            <a:r>
              <a:rPr lang="en-GB" i="1" dirty="0"/>
              <a:t>If the child is under 5, they do not have to pay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425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</TotalTime>
  <Words>1342</Words>
  <Application>Microsoft Office PowerPoint</Application>
  <PresentationFormat>Widescreen</PresentationFormat>
  <Paragraphs>207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Wingdings</vt:lpstr>
      <vt:lpstr>Wingdings 3</vt:lpstr>
      <vt:lpstr>Ion Boardroom</vt:lpstr>
      <vt:lpstr>GCSE Computer Science (9-1)</vt:lpstr>
      <vt:lpstr>Lesson Objectives</vt:lpstr>
      <vt:lpstr>Introduction</vt:lpstr>
      <vt:lpstr>Algorithms</vt:lpstr>
      <vt:lpstr>How to make tea</vt:lpstr>
      <vt:lpstr>Solving a problem using an algorithm</vt:lpstr>
      <vt:lpstr>Representing algorithms</vt:lpstr>
      <vt:lpstr>Pseudocode</vt:lpstr>
      <vt:lpstr>Designing solutions</vt:lpstr>
      <vt:lpstr>Problem Solving</vt:lpstr>
      <vt:lpstr>Pseudocode Solution</vt:lpstr>
      <vt:lpstr>Designing solutions</vt:lpstr>
      <vt:lpstr>PowerPoint Presentation</vt:lpstr>
      <vt:lpstr>The flow of data</vt:lpstr>
      <vt:lpstr>Trace Tables: Example</vt:lpstr>
      <vt:lpstr>Task 1</vt:lpstr>
      <vt:lpstr>Solving problems using subroutines</vt:lpstr>
      <vt:lpstr>Scenario</vt:lpstr>
      <vt:lpstr>Decomposition</vt:lpstr>
      <vt:lpstr>Abstraction</vt:lpstr>
      <vt:lpstr>London Underground</vt:lpstr>
      <vt:lpstr>Efficiency of Algorithms</vt:lpstr>
      <vt:lpstr>Compare the two solutions</vt:lpstr>
      <vt:lpstr>Robust solutions</vt:lpstr>
      <vt:lpstr>Task 2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Computer Science (9-1)</dc:title>
  <dc:creator>Mr M Ledain</dc:creator>
  <cp:lastModifiedBy>Lesley Rhind - Columbus School - Class Teacher</cp:lastModifiedBy>
  <cp:revision>16</cp:revision>
  <dcterms:created xsi:type="dcterms:W3CDTF">2017-03-26T13:34:09Z</dcterms:created>
  <dcterms:modified xsi:type="dcterms:W3CDTF">2017-03-29T23:22:59Z</dcterms:modified>
</cp:coreProperties>
</file>