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1" r:id="rId6"/>
    <p:sldId id="257" r:id="rId7"/>
    <p:sldId id="272" r:id="rId8"/>
    <p:sldId id="273" r:id="rId9"/>
    <p:sldId id="258" r:id="rId10"/>
    <p:sldId id="259" r:id="rId11"/>
    <p:sldId id="260" r:id="rId12"/>
    <p:sldId id="261" r:id="rId13"/>
    <p:sldId id="269" r:id="rId14"/>
    <p:sldId id="262" r:id="rId15"/>
    <p:sldId id="270" r:id="rId16"/>
    <p:sldId id="263" r:id="rId17"/>
    <p:sldId id="264" r:id="rId18"/>
    <p:sldId id="265" r:id="rId19"/>
    <p:sldId id="266" r:id="rId20"/>
    <p:sldId id="267" r:id="rId21"/>
    <p:sldId id="26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E772C7-9323-4AFD-A570-BBAFE6C5B44A}" v="3" dt="2023-11-29T20:33:36.1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34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716F4-2F98-43B5-B6B8-09CA98BCE7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91F03C-04CF-4997-8089-1748D9F5C3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F54A487-0BC9-4D36-80B9-A8C1CF2E2BC0}"/>
              </a:ext>
            </a:extLst>
          </p:cNvPr>
          <p:cNvSpPr>
            <a:spLocks noGrp="1"/>
          </p:cNvSpPr>
          <p:nvPr>
            <p:ph type="dt" sz="half" idx="10"/>
          </p:nvPr>
        </p:nvSpPr>
        <p:spPr/>
        <p:txBody>
          <a:bodyPr/>
          <a:lstStyle/>
          <a:p>
            <a:fld id="{4D7028A3-2DFC-4235-83AD-2E41908A6F82}" type="datetimeFigureOut">
              <a:rPr lang="en-GB" smtClean="0"/>
              <a:t>29/11/2023</a:t>
            </a:fld>
            <a:endParaRPr lang="en-GB"/>
          </a:p>
        </p:txBody>
      </p:sp>
      <p:sp>
        <p:nvSpPr>
          <p:cNvPr id="5" name="Footer Placeholder 4">
            <a:extLst>
              <a:ext uri="{FF2B5EF4-FFF2-40B4-BE49-F238E27FC236}">
                <a16:creationId xmlns:a16="http://schemas.microsoft.com/office/drawing/2014/main" id="{923D7DF1-42CC-485E-95EC-66EAB3DC24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929616-9C6B-4C3B-9BF8-682D2043EA7A}"/>
              </a:ext>
            </a:extLst>
          </p:cNvPr>
          <p:cNvSpPr>
            <a:spLocks noGrp="1"/>
          </p:cNvSpPr>
          <p:nvPr>
            <p:ph type="sldNum" sz="quarter" idx="12"/>
          </p:nvPr>
        </p:nvSpPr>
        <p:spPr/>
        <p:txBody>
          <a:bodyPr/>
          <a:lstStyle/>
          <a:p>
            <a:fld id="{3FCECBFC-F374-4558-AA90-12D4595D1519}" type="slidenum">
              <a:rPr lang="en-GB" smtClean="0"/>
              <a:t>‹#›</a:t>
            </a:fld>
            <a:endParaRPr lang="en-GB"/>
          </a:p>
        </p:txBody>
      </p:sp>
    </p:spTree>
    <p:extLst>
      <p:ext uri="{BB962C8B-B14F-4D97-AF65-F5344CB8AC3E}">
        <p14:creationId xmlns:p14="http://schemas.microsoft.com/office/powerpoint/2010/main" val="1975485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A6504-EE3F-49DE-8B38-76AD70A704A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11AF25-5B71-472E-B596-F7E4573C95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E4EB4A-1438-473E-8C87-E15EE1DAC648}"/>
              </a:ext>
            </a:extLst>
          </p:cNvPr>
          <p:cNvSpPr>
            <a:spLocks noGrp="1"/>
          </p:cNvSpPr>
          <p:nvPr>
            <p:ph type="dt" sz="half" idx="10"/>
          </p:nvPr>
        </p:nvSpPr>
        <p:spPr/>
        <p:txBody>
          <a:bodyPr/>
          <a:lstStyle/>
          <a:p>
            <a:fld id="{4D7028A3-2DFC-4235-83AD-2E41908A6F82}" type="datetimeFigureOut">
              <a:rPr lang="en-GB" smtClean="0"/>
              <a:t>29/11/2023</a:t>
            </a:fld>
            <a:endParaRPr lang="en-GB"/>
          </a:p>
        </p:txBody>
      </p:sp>
      <p:sp>
        <p:nvSpPr>
          <p:cNvPr id="5" name="Footer Placeholder 4">
            <a:extLst>
              <a:ext uri="{FF2B5EF4-FFF2-40B4-BE49-F238E27FC236}">
                <a16:creationId xmlns:a16="http://schemas.microsoft.com/office/drawing/2014/main" id="{2974D241-6A76-40B0-94FD-26A28CBFB4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1D7B7F-01A6-4ED5-9EFB-BC4044E3AB78}"/>
              </a:ext>
            </a:extLst>
          </p:cNvPr>
          <p:cNvSpPr>
            <a:spLocks noGrp="1"/>
          </p:cNvSpPr>
          <p:nvPr>
            <p:ph type="sldNum" sz="quarter" idx="12"/>
          </p:nvPr>
        </p:nvSpPr>
        <p:spPr/>
        <p:txBody>
          <a:bodyPr/>
          <a:lstStyle/>
          <a:p>
            <a:fld id="{3FCECBFC-F374-4558-AA90-12D4595D1519}" type="slidenum">
              <a:rPr lang="en-GB" smtClean="0"/>
              <a:t>‹#›</a:t>
            </a:fld>
            <a:endParaRPr lang="en-GB"/>
          </a:p>
        </p:txBody>
      </p:sp>
    </p:spTree>
    <p:extLst>
      <p:ext uri="{BB962C8B-B14F-4D97-AF65-F5344CB8AC3E}">
        <p14:creationId xmlns:p14="http://schemas.microsoft.com/office/powerpoint/2010/main" val="3725525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AAFD50-B35C-4D24-94CB-0EE3EFF5243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843CB2-BBFA-4355-B9AA-D5926BDDE5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56CD88-1ACA-4470-A2FF-66A2C9DBFB5A}"/>
              </a:ext>
            </a:extLst>
          </p:cNvPr>
          <p:cNvSpPr>
            <a:spLocks noGrp="1"/>
          </p:cNvSpPr>
          <p:nvPr>
            <p:ph type="dt" sz="half" idx="10"/>
          </p:nvPr>
        </p:nvSpPr>
        <p:spPr/>
        <p:txBody>
          <a:bodyPr/>
          <a:lstStyle/>
          <a:p>
            <a:fld id="{4D7028A3-2DFC-4235-83AD-2E41908A6F82}" type="datetimeFigureOut">
              <a:rPr lang="en-GB" smtClean="0"/>
              <a:t>29/11/2023</a:t>
            </a:fld>
            <a:endParaRPr lang="en-GB"/>
          </a:p>
        </p:txBody>
      </p:sp>
      <p:sp>
        <p:nvSpPr>
          <p:cNvPr id="5" name="Footer Placeholder 4">
            <a:extLst>
              <a:ext uri="{FF2B5EF4-FFF2-40B4-BE49-F238E27FC236}">
                <a16:creationId xmlns:a16="http://schemas.microsoft.com/office/drawing/2014/main" id="{D2A77FD3-01BF-4E28-A839-F8416162B6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C1F34A-D4F9-44E0-A827-16A5826B037B}"/>
              </a:ext>
            </a:extLst>
          </p:cNvPr>
          <p:cNvSpPr>
            <a:spLocks noGrp="1"/>
          </p:cNvSpPr>
          <p:nvPr>
            <p:ph type="sldNum" sz="quarter" idx="12"/>
          </p:nvPr>
        </p:nvSpPr>
        <p:spPr/>
        <p:txBody>
          <a:bodyPr/>
          <a:lstStyle/>
          <a:p>
            <a:fld id="{3FCECBFC-F374-4558-AA90-12D4595D1519}" type="slidenum">
              <a:rPr lang="en-GB" smtClean="0"/>
              <a:t>‹#›</a:t>
            </a:fld>
            <a:endParaRPr lang="en-GB"/>
          </a:p>
        </p:txBody>
      </p:sp>
    </p:spTree>
    <p:extLst>
      <p:ext uri="{BB962C8B-B14F-4D97-AF65-F5344CB8AC3E}">
        <p14:creationId xmlns:p14="http://schemas.microsoft.com/office/powerpoint/2010/main" val="1228048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BD629-68D6-4847-9FBA-FC6561D960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F89C73-60D7-4D2D-A968-6632F17A2A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28EF70-D66A-4F2B-9B57-B1BF1E39D69E}"/>
              </a:ext>
            </a:extLst>
          </p:cNvPr>
          <p:cNvSpPr>
            <a:spLocks noGrp="1"/>
          </p:cNvSpPr>
          <p:nvPr>
            <p:ph type="dt" sz="half" idx="10"/>
          </p:nvPr>
        </p:nvSpPr>
        <p:spPr/>
        <p:txBody>
          <a:bodyPr/>
          <a:lstStyle/>
          <a:p>
            <a:fld id="{4D7028A3-2DFC-4235-83AD-2E41908A6F82}" type="datetimeFigureOut">
              <a:rPr lang="en-GB" smtClean="0"/>
              <a:t>29/11/2023</a:t>
            </a:fld>
            <a:endParaRPr lang="en-GB"/>
          </a:p>
        </p:txBody>
      </p:sp>
      <p:sp>
        <p:nvSpPr>
          <p:cNvPr id="5" name="Footer Placeholder 4">
            <a:extLst>
              <a:ext uri="{FF2B5EF4-FFF2-40B4-BE49-F238E27FC236}">
                <a16:creationId xmlns:a16="http://schemas.microsoft.com/office/drawing/2014/main" id="{57092822-376A-482B-9E8B-3469AEFFCF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7E50C3-AC2E-4E60-B4AE-424169E4B442}"/>
              </a:ext>
            </a:extLst>
          </p:cNvPr>
          <p:cNvSpPr>
            <a:spLocks noGrp="1"/>
          </p:cNvSpPr>
          <p:nvPr>
            <p:ph type="sldNum" sz="quarter" idx="12"/>
          </p:nvPr>
        </p:nvSpPr>
        <p:spPr/>
        <p:txBody>
          <a:bodyPr/>
          <a:lstStyle/>
          <a:p>
            <a:fld id="{3FCECBFC-F374-4558-AA90-12D4595D1519}" type="slidenum">
              <a:rPr lang="en-GB" smtClean="0"/>
              <a:t>‹#›</a:t>
            </a:fld>
            <a:endParaRPr lang="en-GB"/>
          </a:p>
        </p:txBody>
      </p:sp>
    </p:spTree>
    <p:extLst>
      <p:ext uri="{BB962C8B-B14F-4D97-AF65-F5344CB8AC3E}">
        <p14:creationId xmlns:p14="http://schemas.microsoft.com/office/powerpoint/2010/main" val="653732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C8F06-82F1-4483-BDC4-8BB0719902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6BF76F2-0415-4DBB-8C2B-34E9274D55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3553E9-404C-4421-8288-E2D920926C40}"/>
              </a:ext>
            </a:extLst>
          </p:cNvPr>
          <p:cNvSpPr>
            <a:spLocks noGrp="1"/>
          </p:cNvSpPr>
          <p:nvPr>
            <p:ph type="dt" sz="half" idx="10"/>
          </p:nvPr>
        </p:nvSpPr>
        <p:spPr/>
        <p:txBody>
          <a:bodyPr/>
          <a:lstStyle/>
          <a:p>
            <a:fld id="{4D7028A3-2DFC-4235-83AD-2E41908A6F82}" type="datetimeFigureOut">
              <a:rPr lang="en-GB" smtClean="0"/>
              <a:t>29/11/2023</a:t>
            </a:fld>
            <a:endParaRPr lang="en-GB"/>
          </a:p>
        </p:txBody>
      </p:sp>
      <p:sp>
        <p:nvSpPr>
          <p:cNvPr id="5" name="Footer Placeholder 4">
            <a:extLst>
              <a:ext uri="{FF2B5EF4-FFF2-40B4-BE49-F238E27FC236}">
                <a16:creationId xmlns:a16="http://schemas.microsoft.com/office/drawing/2014/main" id="{FEE2A72A-48C5-4E21-8240-B96FB4BDC9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221044-679D-4BAE-82BD-7C84759F9951}"/>
              </a:ext>
            </a:extLst>
          </p:cNvPr>
          <p:cNvSpPr>
            <a:spLocks noGrp="1"/>
          </p:cNvSpPr>
          <p:nvPr>
            <p:ph type="sldNum" sz="quarter" idx="12"/>
          </p:nvPr>
        </p:nvSpPr>
        <p:spPr/>
        <p:txBody>
          <a:bodyPr/>
          <a:lstStyle/>
          <a:p>
            <a:fld id="{3FCECBFC-F374-4558-AA90-12D4595D1519}" type="slidenum">
              <a:rPr lang="en-GB" smtClean="0"/>
              <a:t>‹#›</a:t>
            </a:fld>
            <a:endParaRPr lang="en-GB"/>
          </a:p>
        </p:txBody>
      </p:sp>
    </p:spTree>
    <p:extLst>
      <p:ext uri="{BB962C8B-B14F-4D97-AF65-F5344CB8AC3E}">
        <p14:creationId xmlns:p14="http://schemas.microsoft.com/office/powerpoint/2010/main" val="2681618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17D21-B826-476E-9C5C-277A2E427C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44417F0-240E-4E03-9EAC-E63BA35608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D4708D5-6A52-4A8A-A088-73305AADA2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8EC7CE5-B951-4921-966E-63FC741580B5}"/>
              </a:ext>
            </a:extLst>
          </p:cNvPr>
          <p:cNvSpPr>
            <a:spLocks noGrp="1"/>
          </p:cNvSpPr>
          <p:nvPr>
            <p:ph type="dt" sz="half" idx="10"/>
          </p:nvPr>
        </p:nvSpPr>
        <p:spPr/>
        <p:txBody>
          <a:bodyPr/>
          <a:lstStyle/>
          <a:p>
            <a:fld id="{4D7028A3-2DFC-4235-83AD-2E41908A6F82}" type="datetimeFigureOut">
              <a:rPr lang="en-GB" smtClean="0"/>
              <a:t>29/11/2023</a:t>
            </a:fld>
            <a:endParaRPr lang="en-GB"/>
          </a:p>
        </p:txBody>
      </p:sp>
      <p:sp>
        <p:nvSpPr>
          <p:cNvPr id="6" name="Footer Placeholder 5">
            <a:extLst>
              <a:ext uri="{FF2B5EF4-FFF2-40B4-BE49-F238E27FC236}">
                <a16:creationId xmlns:a16="http://schemas.microsoft.com/office/drawing/2014/main" id="{63FB8DF2-188C-4A1B-A84B-DC3DB25697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4D8B75-4909-4C70-B6DB-5A080406ECB8}"/>
              </a:ext>
            </a:extLst>
          </p:cNvPr>
          <p:cNvSpPr>
            <a:spLocks noGrp="1"/>
          </p:cNvSpPr>
          <p:nvPr>
            <p:ph type="sldNum" sz="quarter" idx="12"/>
          </p:nvPr>
        </p:nvSpPr>
        <p:spPr/>
        <p:txBody>
          <a:bodyPr/>
          <a:lstStyle/>
          <a:p>
            <a:fld id="{3FCECBFC-F374-4558-AA90-12D4595D1519}" type="slidenum">
              <a:rPr lang="en-GB" smtClean="0"/>
              <a:t>‹#›</a:t>
            </a:fld>
            <a:endParaRPr lang="en-GB"/>
          </a:p>
        </p:txBody>
      </p:sp>
    </p:spTree>
    <p:extLst>
      <p:ext uri="{BB962C8B-B14F-4D97-AF65-F5344CB8AC3E}">
        <p14:creationId xmlns:p14="http://schemas.microsoft.com/office/powerpoint/2010/main" val="3556502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B54A9-F786-4B1F-B208-8E267770FC7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CCD64AF-FD69-463B-9A78-60FF016BAD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3C285F-2EF1-4F2D-8832-4C538DF325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BCA03BF-F814-479F-8757-7782CB613D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BE0106-24D2-471B-9178-0E33289F78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5D9E94E-915C-4452-82BB-AF20C6C9F71F}"/>
              </a:ext>
            </a:extLst>
          </p:cNvPr>
          <p:cNvSpPr>
            <a:spLocks noGrp="1"/>
          </p:cNvSpPr>
          <p:nvPr>
            <p:ph type="dt" sz="half" idx="10"/>
          </p:nvPr>
        </p:nvSpPr>
        <p:spPr/>
        <p:txBody>
          <a:bodyPr/>
          <a:lstStyle/>
          <a:p>
            <a:fld id="{4D7028A3-2DFC-4235-83AD-2E41908A6F82}" type="datetimeFigureOut">
              <a:rPr lang="en-GB" smtClean="0"/>
              <a:t>29/11/2023</a:t>
            </a:fld>
            <a:endParaRPr lang="en-GB"/>
          </a:p>
        </p:txBody>
      </p:sp>
      <p:sp>
        <p:nvSpPr>
          <p:cNvPr id="8" name="Footer Placeholder 7">
            <a:extLst>
              <a:ext uri="{FF2B5EF4-FFF2-40B4-BE49-F238E27FC236}">
                <a16:creationId xmlns:a16="http://schemas.microsoft.com/office/drawing/2014/main" id="{099F50A9-9174-4589-AC6A-6363944A4D9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6E0D0BB-474C-4E5F-B0D0-6D096C6BC2D0}"/>
              </a:ext>
            </a:extLst>
          </p:cNvPr>
          <p:cNvSpPr>
            <a:spLocks noGrp="1"/>
          </p:cNvSpPr>
          <p:nvPr>
            <p:ph type="sldNum" sz="quarter" idx="12"/>
          </p:nvPr>
        </p:nvSpPr>
        <p:spPr/>
        <p:txBody>
          <a:bodyPr/>
          <a:lstStyle/>
          <a:p>
            <a:fld id="{3FCECBFC-F374-4558-AA90-12D4595D1519}" type="slidenum">
              <a:rPr lang="en-GB" smtClean="0"/>
              <a:t>‹#›</a:t>
            </a:fld>
            <a:endParaRPr lang="en-GB"/>
          </a:p>
        </p:txBody>
      </p:sp>
    </p:spTree>
    <p:extLst>
      <p:ext uri="{BB962C8B-B14F-4D97-AF65-F5344CB8AC3E}">
        <p14:creationId xmlns:p14="http://schemas.microsoft.com/office/powerpoint/2010/main" val="2518298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BC900-BAD7-4307-B26A-792ECFA29B8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3CD91A1-38DE-49E3-9D3A-C70FE538E1D0}"/>
              </a:ext>
            </a:extLst>
          </p:cNvPr>
          <p:cNvSpPr>
            <a:spLocks noGrp="1"/>
          </p:cNvSpPr>
          <p:nvPr>
            <p:ph type="dt" sz="half" idx="10"/>
          </p:nvPr>
        </p:nvSpPr>
        <p:spPr/>
        <p:txBody>
          <a:bodyPr/>
          <a:lstStyle/>
          <a:p>
            <a:fld id="{4D7028A3-2DFC-4235-83AD-2E41908A6F82}" type="datetimeFigureOut">
              <a:rPr lang="en-GB" smtClean="0"/>
              <a:t>29/11/2023</a:t>
            </a:fld>
            <a:endParaRPr lang="en-GB"/>
          </a:p>
        </p:txBody>
      </p:sp>
      <p:sp>
        <p:nvSpPr>
          <p:cNvPr id="4" name="Footer Placeholder 3">
            <a:extLst>
              <a:ext uri="{FF2B5EF4-FFF2-40B4-BE49-F238E27FC236}">
                <a16:creationId xmlns:a16="http://schemas.microsoft.com/office/drawing/2014/main" id="{1AAFE7CD-B3F4-4A76-ABEF-CA9A9A347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797533B-AB91-41F2-8A95-45ED4D5E0A9F}"/>
              </a:ext>
            </a:extLst>
          </p:cNvPr>
          <p:cNvSpPr>
            <a:spLocks noGrp="1"/>
          </p:cNvSpPr>
          <p:nvPr>
            <p:ph type="sldNum" sz="quarter" idx="12"/>
          </p:nvPr>
        </p:nvSpPr>
        <p:spPr/>
        <p:txBody>
          <a:bodyPr/>
          <a:lstStyle/>
          <a:p>
            <a:fld id="{3FCECBFC-F374-4558-AA90-12D4595D1519}" type="slidenum">
              <a:rPr lang="en-GB" smtClean="0"/>
              <a:t>‹#›</a:t>
            </a:fld>
            <a:endParaRPr lang="en-GB"/>
          </a:p>
        </p:txBody>
      </p:sp>
    </p:spTree>
    <p:extLst>
      <p:ext uri="{BB962C8B-B14F-4D97-AF65-F5344CB8AC3E}">
        <p14:creationId xmlns:p14="http://schemas.microsoft.com/office/powerpoint/2010/main" val="2374819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6686C5-8B68-4147-BDD9-3F03D36FB97D}"/>
              </a:ext>
            </a:extLst>
          </p:cNvPr>
          <p:cNvSpPr>
            <a:spLocks noGrp="1"/>
          </p:cNvSpPr>
          <p:nvPr>
            <p:ph type="dt" sz="half" idx="10"/>
          </p:nvPr>
        </p:nvSpPr>
        <p:spPr/>
        <p:txBody>
          <a:bodyPr/>
          <a:lstStyle/>
          <a:p>
            <a:fld id="{4D7028A3-2DFC-4235-83AD-2E41908A6F82}" type="datetimeFigureOut">
              <a:rPr lang="en-GB" smtClean="0"/>
              <a:t>29/11/2023</a:t>
            </a:fld>
            <a:endParaRPr lang="en-GB"/>
          </a:p>
        </p:txBody>
      </p:sp>
      <p:sp>
        <p:nvSpPr>
          <p:cNvPr id="3" name="Footer Placeholder 2">
            <a:extLst>
              <a:ext uri="{FF2B5EF4-FFF2-40B4-BE49-F238E27FC236}">
                <a16:creationId xmlns:a16="http://schemas.microsoft.com/office/drawing/2014/main" id="{8B024457-6ACB-455D-BB64-FA53F80573A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2B07D3E-1EA2-4B9D-B658-92B93B99F6D6}"/>
              </a:ext>
            </a:extLst>
          </p:cNvPr>
          <p:cNvSpPr>
            <a:spLocks noGrp="1"/>
          </p:cNvSpPr>
          <p:nvPr>
            <p:ph type="sldNum" sz="quarter" idx="12"/>
          </p:nvPr>
        </p:nvSpPr>
        <p:spPr/>
        <p:txBody>
          <a:bodyPr/>
          <a:lstStyle/>
          <a:p>
            <a:fld id="{3FCECBFC-F374-4558-AA90-12D4595D1519}" type="slidenum">
              <a:rPr lang="en-GB" smtClean="0"/>
              <a:t>‹#›</a:t>
            </a:fld>
            <a:endParaRPr lang="en-GB"/>
          </a:p>
        </p:txBody>
      </p:sp>
    </p:spTree>
    <p:extLst>
      <p:ext uri="{BB962C8B-B14F-4D97-AF65-F5344CB8AC3E}">
        <p14:creationId xmlns:p14="http://schemas.microsoft.com/office/powerpoint/2010/main" val="3354608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0C762-43A7-4E68-B453-C0ED247FC9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B3610CA-3602-40B2-9315-46B9028281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CCC8399-575C-4194-911E-AA4A3F5F45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7A265E-9F8C-43E5-9E45-5156549798D0}"/>
              </a:ext>
            </a:extLst>
          </p:cNvPr>
          <p:cNvSpPr>
            <a:spLocks noGrp="1"/>
          </p:cNvSpPr>
          <p:nvPr>
            <p:ph type="dt" sz="half" idx="10"/>
          </p:nvPr>
        </p:nvSpPr>
        <p:spPr/>
        <p:txBody>
          <a:bodyPr/>
          <a:lstStyle/>
          <a:p>
            <a:fld id="{4D7028A3-2DFC-4235-83AD-2E41908A6F82}" type="datetimeFigureOut">
              <a:rPr lang="en-GB" smtClean="0"/>
              <a:t>29/11/2023</a:t>
            </a:fld>
            <a:endParaRPr lang="en-GB"/>
          </a:p>
        </p:txBody>
      </p:sp>
      <p:sp>
        <p:nvSpPr>
          <p:cNvPr id="6" name="Footer Placeholder 5">
            <a:extLst>
              <a:ext uri="{FF2B5EF4-FFF2-40B4-BE49-F238E27FC236}">
                <a16:creationId xmlns:a16="http://schemas.microsoft.com/office/drawing/2014/main" id="{AA5B3E2E-2594-4C25-BBF4-2FAD8430E8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0D57BC-D249-4F50-BF7E-CAD0928B7D86}"/>
              </a:ext>
            </a:extLst>
          </p:cNvPr>
          <p:cNvSpPr>
            <a:spLocks noGrp="1"/>
          </p:cNvSpPr>
          <p:nvPr>
            <p:ph type="sldNum" sz="quarter" idx="12"/>
          </p:nvPr>
        </p:nvSpPr>
        <p:spPr/>
        <p:txBody>
          <a:bodyPr/>
          <a:lstStyle/>
          <a:p>
            <a:fld id="{3FCECBFC-F374-4558-AA90-12D4595D1519}" type="slidenum">
              <a:rPr lang="en-GB" smtClean="0"/>
              <a:t>‹#›</a:t>
            </a:fld>
            <a:endParaRPr lang="en-GB"/>
          </a:p>
        </p:txBody>
      </p:sp>
    </p:spTree>
    <p:extLst>
      <p:ext uri="{BB962C8B-B14F-4D97-AF65-F5344CB8AC3E}">
        <p14:creationId xmlns:p14="http://schemas.microsoft.com/office/powerpoint/2010/main" val="3777185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B1BB-A396-4EEA-9A4A-2C14A5043D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36DB33C-84B4-453D-B048-D54A6ED044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4681C67-8767-4CFC-BE6B-DC61B542DF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2D5FD-4826-4B07-BA0D-3E56792D00D1}"/>
              </a:ext>
            </a:extLst>
          </p:cNvPr>
          <p:cNvSpPr>
            <a:spLocks noGrp="1"/>
          </p:cNvSpPr>
          <p:nvPr>
            <p:ph type="dt" sz="half" idx="10"/>
          </p:nvPr>
        </p:nvSpPr>
        <p:spPr/>
        <p:txBody>
          <a:bodyPr/>
          <a:lstStyle/>
          <a:p>
            <a:fld id="{4D7028A3-2DFC-4235-83AD-2E41908A6F82}" type="datetimeFigureOut">
              <a:rPr lang="en-GB" smtClean="0"/>
              <a:t>29/11/2023</a:t>
            </a:fld>
            <a:endParaRPr lang="en-GB"/>
          </a:p>
        </p:txBody>
      </p:sp>
      <p:sp>
        <p:nvSpPr>
          <p:cNvPr id="6" name="Footer Placeholder 5">
            <a:extLst>
              <a:ext uri="{FF2B5EF4-FFF2-40B4-BE49-F238E27FC236}">
                <a16:creationId xmlns:a16="http://schemas.microsoft.com/office/drawing/2014/main" id="{DBA5ABF3-8E84-48CC-8C8E-3E2860653B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7F3E5F-DE54-4FBD-A495-BA9081D1816A}"/>
              </a:ext>
            </a:extLst>
          </p:cNvPr>
          <p:cNvSpPr>
            <a:spLocks noGrp="1"/>
          </p:cNvSpPr>
          <p:nvPr>
            <p:ph type="sldNum" sz="quarter" idx="12"/>
          </p:nvPr>
        </p:nvSpPr>
        <p:spPr/>
        <p:txBody>
          <a:bodyPr/>
          <a:lstStyle/>
          <a:p>
            <a:fld id="{3FCECBFC-F374-4558-AA90-12D4595D1519}" type="slidenum">
              <a:rPr lang="en-GB" smtClean="0"/>
              <a:t>‹#›</a:t>
            </a:fld>
            <a:endParaRPr lang="en-GB"/>
          </a:p>
        </p:txBody>
      </p:sp>
    </p:spTree>
    <p:extLst>
      <p:ext uri="{BB962C8B-B14F-4D97-AF65-F5344CB8AC3E}">
        <p14:creationId xmlns:p14="http://schemas.microsoft.com/office/powerpoint/2010/main" val="96979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D197D-E8A8-4608-AEAF-2AACEC81E5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706C90B-8BB9-441E-B425-6AE303539B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DAB8E4-05FD-4635-8DEA-01DA76BEB0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7028A3-2DFC-4235-83AD-2E41908A6F82}" type="datetimeFigureOut">
              <a:rPr lang="en-GB" smtClean="0"/>
              <a:t>29/11/2023</a:t>
            </a:fld>
            <a:endParaRPr lang="en-GB"/>
          </a:p>
        </p:txBody>
      </p:sp>
      <p:sp>
        <p:nvSpPr>
          <p:cNvPr id="5" name="Footer Placeholder 4">
            <a:extLst>
              <a:ext uri="{FF2B5EF4-FFF2-40B4-BE49-F238E27FC236}">
                <a16:creationId xmlns:a16="http://schemas.microsoft.com/office/drawing/2014/main" id="{BDFB9FC4-9B62-4B90-83FC-9D73B2DFD6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6B3A468-C506-49F8-B5E1-1A9F85F24C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CECBFC-F374-4558-AA90-12D4595D1519}" type="slidenum">
              <a:rPr lang="en-GB" smtClean="0"/>
              <a:t>‹#›</a:t>
            </a:fld>
            <a:endParaRPr lang="en-GB"/>
          </a:p>
        </p:txBody>
      </p:sp>
    </p:spTree>
    <p:extLst>
      <p:ext uri="{BB962C8B-B14F-4D97-AF65-F5344CB8AC3E}">
        <p14:creationId xmlns:p14="http://schemas.microsoft.com/office/powerpoint/2010/main" val="1351886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Pre-Cast_Prison_Cell"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commons.wikimedia.org/wiki/File:Children_dancing,_Geneva.jpg" TargetMode="External"/><Relationship Id="rId7" Type="http://schemas.openxmlformats.org/officeDocument/2006/relationships/hyperlink" Target="https://creativecommons.org/licenses/by/3.0/" TargetMode="Externa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people.csail.mit.edu/seneff/adhd_low_fat_diet.html" TargetMode="Externa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internetmonk.com/archive/roger-e-olson-god-guns-and-guts"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commons.wikimedia.org/wiki/File:Locked_Door.jpg"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notchesblog.com/2016/04/21/sexual-violence-against-children-in-the-1960s/" TargetMode="External"/><Relationship Id="rId7" Type="http://schemas.openxmlformats.org/officeDocument/2006/relationships/image" Target="../media/image14.jpe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joana-morais.blogspot.com/2008/03/two-mothers-two-lost-girls-one-class.html" TargetMode="Externa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dualshockers.com/2014/09/15/chivalry-medieval-warfare-coming-to-ps3-xbox-360/" TargetMode="External"/><Relationship Id="rId3" Type="http://schemas.openxmlformats.org/officeDocument/2006/relationships/hyperlink" Target="http://snehabhatsepo.blogspot.com/2009/12/mcps-male-chauvinist-pig.html" TargetMode="External"/><Relationship Id="rId7" Type="http://schemas.openxmlformats.org/officeDocument/2006/relationships/image" Target="../media/image6.jp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hyperlink" Target="https://www.flickr.com/photos/subharnab/40407257" TargetMode="External"/><Relationship Id="rId11" Type="http://schemas.openxmlformats.org/officeDocument/2006/relationships/hyperlink" Target="https://creativecommons.org/licenses/by-nc/3.0/" TargetMode="External"/><Relationship Id="rId5" Type="http://schemas.openxmlformats.org/officeDocument/2006/relationships/image" Target="../media/image5.jpg"/><Relationship Id="rId10" Type="http://schemas.openxmlformats.org/officeDocument/2006/relationships/hyperlink" Target="https://creativecommons.org/licenses/by-nc-nd/3.0/" TargetMode="External"/><Relationship Id="rId4" Type="http://schemas.openxmlformats.org/officeDocument/2006/relationships/image" Target="../media/image4.jpeg"/><Relationship Id="rId9" Type="http://schemas.openxmlformats.org/officeDocument/2006/relationships/hyperlink" Target="https://creativecommons.org/licenses/by/3.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E1CD56E-1384-40D5-ABE8-47382C98D145}"/>
              </a:ext>
            </a:extLst>
          </p:cNvPr>
          <p:cNvPicPr>
            <a:picLocks/>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20" y="10"/>
            <a:ext cx="12191980" cy="6857990"/>
          </a:xfrm>
          <a:prstGeom prst="rect">
            <a:avLst/>
          </a:prstGeom>
        </p:spPr>
      </p:pic>
      <p:sp>
        <p:nvSpPr>
          <p:cNvPr id="1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026E0726-B319-463E-AB76-49B4BEFCFDCB}"/>
              </a:ext>
            </a:extLst>
          </p:cNvPr>
          <p:cNvSpPr>
            <a:spLocks noGrp="1"/>
          </p:cNvSpPr>
          <p:nvPr>
            <p:ph type="ctrTitle"/>
          </p:nvPr>
        </p:nvSpPr>
        <p:spPr>
          <a:xfrm>
            <a:off x="8022021" y="3231931"/>
            <a:ext cx="3852041" cy="1834056"/>
          </a:xfrm>
        </p:spPr>
        <p:txBody>
          <a:bodyPr>
            <a:normAutofit/>
          </a:bodyPr>
          <a:lstStyle/>
          <a:p>
            <a:r>
              <a:rPr lang="en-GB" sz="4000"/>
              <a:t>Gender and Crime</a:t>
            </a:r>
          </a:p>
        </p:txBody>
      </p:sp>
      <p:sp>
        <p:nvSpPr>
          <p:cNvPr id="3" name="Subtitle 2">
            <a:extLst>
              <a:ext uri="{FF2B5EF4-FFF2-40B4-BE49-F238E27FC236}">
                <a16:creationId xmlns:a16="http://schemas.microsoft.com/office/drawing/2014/main" id="{112312F6-773F-40B1-ACBC-B8311CE97185}"/>
              </a:ext>
            </a:extLst>
          </p:cNvPr>
          <p:cNvSpPr>
            <a:spLocks noGrp="1"/>
          </p:cNvSpPr>
          <p:nvPr>
            <p:ph type="subTitle" idx="1"/>
          </p:nvPr>
        </p:nvSpPr>
        <p:spPr>
          <a:xfrm>
            <a:off x="7782910" y="5242675"/>
            <a:ext cx="4330262" cy="683284"/>
          </a:xfrm>
        </p:spPr>
        <p:txBody>
          <a:bodyPr>
            <a:normAutofit/>
          </a:bodyPr>
          <a:lstStyle/>
          <a:p>
            <a:endParaRPr lang="en-GB" sz="2000"/>
          </a:p>
        </p:txBody>
      </p:sp>
      <p:cxnSp>
        <p:nvCxnSpPr>
          <p:cNvPr id="13" name="Straight Connector 1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8" name="Subtitle 7">
            <a:extLst>
              <a:ext uri="{FF2B5EF4-FFF2-40B4-BE49-F238E27FC236}">
                <a16:creationId xmlns:a16="http://schemas.microsoft.com/office/drawing/2014/main" id="{0C60965B-99C4-4988-BD5D-D06E73A0255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80249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62500" lnSpcReduction="20000"/>
          </a:bodyPr>
          <a:lstStyle/>
          <a:p>
            <a:pPr fontAlgn="base"/>
            <a:r>
              <a:rPr lang="en-GB" dirty="0"/>
              <a:t>Carlen also argues The feminist perspective views crime as rational. The behaviour of women can be understood in the context of patriarchal society. Women are born, bred and raised in a society where men are in charge.</a:t>
            </a:r>
          </a:p>
          <a:p>
            <a:pPr lvl="0" fontAlgn="base"/>
            <a:r>
              <a:rPr lang="en-GB" b="1" dirty="0"/>
              <a:t>Pat Carlen (1990)</a:t>
            </a:r>
            <a:r>
              <a:rPr lang="en-GB" dirty="0"/>
              <a:t> – argued that due to the ‘class deal’ (material rewards) and the ‘gender deal’ (rewards from fulfilling roles), women are encouraged to conform to societies norms and values.</a:t>
            </a:r>
          </a:p>
          <a:p>
            <a:pPr lvl="0" fontAlgn="base"/>
            <a:r>
              <a:rPr lang="en-GB" dirty="0"/>
              <a:t>Most women just accept these deals and conform to society; they don’t want to commit crime because they have too much to lose, and so these deals prevent women from committing crime.</a:t>
            </a:r>
          </a:p>
          <a:p>
            <a:pPr lvl="0" fontAlgn="base"/>
            <a:r>
              <a:rPr lang="en-GB" dirty="0"/>
              <a:t>Carlen also suggested that women crimes are crimes of the powerless from the women who have not been offered these deals (such as being unrewarded in the family and workplace) and so can’t receive the rewards.</a:t>
            </a:r>
          </a:p>
          <a:p>
            <a:pPr lvl="0" fontAlgn="base"/>
            <a:r>
              <a:rPr lang="en-GB" dirty="0"/>
              <a:t>Therefore women commit crime as an alternative rational choice, for example shoplifting is an ‘easy’ alternative.</a:t>
            </a:r>
          </a:p>
          <a:p>
            <a:pPr fontAlgn="base"/>
            <a:r>
              <a:rPr lang="en-GB" dirty="0"/>
              <a:t>Evaluation of Carlen</a:t>
            </a:r>
          </a:p>
          <a:p>
            <a:pPr fontAlgn="base"/>
            <a:r>
              <a:rPr lang="en-GB" dirty="0"/>
              <a:t>(-) The theory is based on a study of only 39 participants, which may be too small of a sample size to make such generalisations.</a:t>
            </a:r>
          </a:p>
          <a:p>
            <a:pPr fontAlgn="base"/>
            <a:r>
              <a:rPr lang="en-GB" dirty="0"/>
              <a:t>(-) The theory suggests that women deviate from their social norms due to feeling unrewarded, but this doesn’t fit with the control theory</a:t>
            </a:r>
          </a:p>
          <a:p>
            <a:endParaRPr lang="en-GB" dirty="0"/>
          </a:p>
        </p:txBody>
      </p:sp>
    </p:spTree>
    <p:extLst>
      <p:ext uri="{BB962C8B-B14F-4D97-AF65-F5344CB8AC3E}">
        <p14:creationId xmlns:p14="http://schemas.microsoft.com/office/powerpoint/2010/main" val="2381508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DAA6C16-BF9B-4A3E-BC70-EE6015D4F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04F06B-51C8-4C13-BE5A-878F47BD22C0}"/>
              </a:ext>
            </a:extLst>
          </p:cNvPr>
          <p:cNvSpPr>
            <a:spLocks noGrp="1"/>
          </p:cNvSpPr>
          <p:nvPr>
            <p:ph type="title"/>
          </p:nvPr>
        </p:nvSpPr>
        <p:spPr>
          <a:xfrm>
            <a:off x="838200" y="4669978"/>
            <a:ext cx="4391024" cy="1173700"/>
          </a:xfrm>
        </p:spPr>
        <p:txBody>
          <a:bodyPr anchor="t">
            <a:normAutofit/>
          </a:bodyPr>
          <a:lstStyle/>
          <a:p>
            <a:r>
              <a:rPr lang="en-GB" sz="4000">
                <a:solidFill>
                  <a:schemeClr val="bg1"/>
                </a:solidFill>
              </a:rPr>
              <a:t>Sex Role theory</a:t>
            </a:r>
          </a:p>
        </p:txBody>
      </p:sp>
      <p:pic>
        <p:nvPicPr>
          <p:cNvPr id="8" name="Picture 7" descr="A picture containing grass, person, outdoor, tree&#10;&#10;Description automatically generated">
            <a:extLst>
              <a:ext uri="{FF2B5EF4-FFF2-40B4-BE49-F238E27FC236}">
                <a16:creationId xmlns:a16="http://schemas.microsoft.com/office/drawing/2014/main" id="{2E979B32-1542-403A-B626-30AC2B26383D}"/>
              </a:ext>
            </a:extLst>
          </p:cNvPr>
          <p:cNvPicPr>
            <a:picLocks noChangeAspect="1"/>
          </p:cNvPicPr>
          <p:nvPr/>
        </p:nvPicPr>
        <p:blipFill rotWithShape="1">
          <a:blip r:embed="rId2" cstate="hq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21930"/>
          <a:stretch/>
        </p:blipFill>
        <p:spPr>
          <a:xfrm>
            <a:off x="6" y="-1"/>
            <a:ext cx="6000749" cy="3911828"/>
          </a:xfrm>
          <a:custGeom>
            <a:avLst/>
            <a:gdLst/>
            <a:ahLst/>
            <a:cxnLst/>
            <a:rect l="l" t="t" r="r" b="b"/>
            <a:pathLst>
              <a:path w="6000749" h="3911828">
                <a:moveTo>
                  <a:pt x="0" y="0"/>
                </a:moveTo>
                <a:lnTo>
                  <a:pt x="6000749" y="0"/>
                </a:lnTo>
                <a:lnTo>
                  <a:pt x="6000749" y="3767827"/>
                </a:lnTo>
                <a:lnTo>
                  <a:pt x="5572124" y="3740378"/>
                </a:lnTo>
                <a:lnTo>
                  <a:pt x="0" y="3911828"/>
                </a:lnTo>
                <a:close/>
              </a:path>
            </a:pathLst>
          </a:custGeom>
        </p:spPr>
      </p:pic>
      <p:pic>
        <p:nvPicPr>
          <p:cNvPr id="5" name="Picture 4" descr="A picture containing person, child, indoor, child&#10;&#10;Description automatically generated">
            <a:extLst>
              <a:ext uri="{FF2B5EF4-FFF2-40B4-BE49-F238E27FC236}">
                <a16:creationId xmlns:a16="http://schemas.microsoft.com/office/drawing/2014/main" id="{2E4937A7-9804-4487-BE34-8FAE0215ADDB}"/>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1" b="15340"/>
          <a:stretch/>
        </p:blipFill>
        <p:spPr>
          <a:xfrm>
            <a:off x="6191245" y="-1"/>
            <a:ext cx="6000750" cy="3988028"/>
          </a:xfrm>
          <a:custGeom>
            <a:avLst/>
            <a:gdLst/>
            <a:ahLst/>
            <a:cxnLst/>
            <a:rect l="l" t="t" r="r" b="b"/>
            <a:pathLst>
              <a:path w="6000750" h="3988028">
                <a:moveTo>
                  <a:pt x="0" y="0"/>
                </a:moveTo>
                <a:lnTo>
                  <a:pt x="6000750" y="0"/>
                </a:lnTo>
                <a:lnTo>
                  <a:pt x="6000750" y="797153"/>
                </a:lnTo>
                <a:lnTo>
                  <a:pt x="6000750" y="2634343"/>
                </a:lnTo>
                <a:lnTo>
                  <a:pt x="6000750" y="3911828"/>
                </a:lnTo>
                <a:lnTo>
                  <a:pt x="3248025" y="3988028"/>
                </a:lnTo>
                <a:lnTo>
                  <a:pt x="0" y="3780026"/>
                </a:lnTo>
                <a:close/>
              </a:path>
            </a:pathLst>
          </a:custGeom>
        </p:spPr>
      </p:pic>
      <p:grpSp>
        <p:nvGrpSpPr>
          <p:cNvPr id="16" name="Group 15">
            <a:extLst>
              <a:ext uri="{FF2B5EF4-FFF2-40B4-BE49-F238E27FC236}">
                <a16:creationId xmlns:a16="http://schemas.microsoft.com/office/drawing/2014/main" id="{A4AE1828-51FD-4AD7-BCF6-9AF5C696CE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17" name="Freeform: Shape 16">
              <a:extLst>
                <a:ext uri="{FF2B5EF4-FFF2-40B4-BE49-F238E27FC236}">
                  <a16:creationId xmlns:a16="http://schemas.microsoft.com/office/drawing/2014/main" id="{8542C7CD-02BE-4ADE-8D2F-DFB759D71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840A04EE-8E37-4C28-B09B-A9593A4A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6">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06A93B06-C322-4B8F-AC56-92B5F7D024B5}"/>
              </a:ext>
            </a:extLst>
          </p:cNvPr>
          <p:cNvSpPr>
            <a:spLocks noGrp="1"/>
          </p:cNvSpPr>
          <p:nvPr>
            <p:ph idx="1"/>
          </p:nvPr>
        </p:nvSpPr>
        <p:spPr>
          <a:xfrm>
            <a:off x="5664201" y="4766267"/>
            <a:ext cx="5692774" cy="1077411"/>
          </a:xfrm>
        </p:spPr>
        <p:txBody>
          <a:bodyPr>
            <a:normAutofit/>
          </a:bodyPr>
          <a:lstStyle/>
          <a:p>
            <a:r>
              <a:rPr lang="en-GB" sz="2200">
                <a:solidFill>
                  <a:schemeClr val="bg1">
                    <a:alpha val="80000"/>
                  </a:schemeClr>
                </a:solidFill>
              </a:rPr>
              <a:t>How else can we explain differences in crime statistics?   Funtionalists would turn to looking at socialisation.</a:t>
            </a:r>
          </a:p>
          <a:p>
            <a:pPr marL="0" indent="0">
              <a:buNone/>
            </a:pPr>
            <a:endParaRPr lang="en-GB" sz="2200">
              <a:solidFill>
                <a:schemeClr val="bg1">
                  <a:alpha val="80000"/>
                </a:schemeClr>
              </a:solidFill>
            </a:endParaRPr>
          </a:p>
        </p:txBody>
      </p:sp>
      <p:sp>
        <p:nvSpPr>
          <p:cNvPr id="6" name="TextBox 5">
            <a:extLst>
              <a:ext uri="{FF2B5EF4-FFF2-40B4-BE49-F238E27FC236}">
                <a16:creationId xmlns:a16="http://schemas.microsoft.com/office/drawing/2014/main" id="{57FA987A-C268-4673-B5C6-2FFFA4E6DF3A}"/>
              </a:ext>
            </a:extLst>
          </p:cNvPr>
          <p:cNvSpPr txBox="1"/>
          <p:nvPr/>
        </p:nvSpPr>
        <p:spPr>
          <a:xfrm>
            <a:off x="10005184" y="6870700"/>
            <a:ext cx="2186816"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5" tooltip="http://people.csail.mit.edu/seneff/adhd_low_fat_diet.html">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7" tooltip="https://creativecommons.org/licenses/by/3.0/">
                  <a:extLst>
                    <a:ext uri="{A12FA001-AC4F-418D-AE19-62706E023703}">
                      <ahyp:hlinkClr xmlns:ahyp="http://schemas.microsoft.com/office/drawing/2018/hyperlinkcolor" val="tx"/>
                    </a:ext>
                  </a:extLst>
                </a:hlinkClick>
              </a:rPr>
              <a:t>CC BY</a:t>
            </a:r>
            <a:endParaRPr lang="en-GB" sz="700">
              <a:solidFill>
                <a:srgbClr val="FFFFFF"/>
              </a:solidFill>
            </a:endParaRPr>
          </a:p>
        </p:txBody>
      </p:sp>
      <p:sp>
        <p:nvSpPr>
          <p:cNvPr id="9" name="TextBox 8">
            <a:extLst>
              <a:ext uri="{FF2B5EF4-FFF2-40B4-BE49-F238E27FC236}">
                <a16:creationId xmlns:a16="http://schemas.microsoft.com/office/drawing/2014/main" id="{065C1C8A-50EE-4724-9B65-6EA97ED1E065}"/>
              </a:ext>
            </a:extLst>
          </p:cNvPr>
          <p:cNvSpPr txBox="1"/>
          <p:nvPr/>
        </p:nvSpPr>
        <p:spPr>
          <a:xfrm>
            <a:off x="7685442" y="6870700"/>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commons.wikimedia.org/wiki/File:Children_dancing,_Geneva.jpg">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8"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1007508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55000" lnSpcReduction="20000"/>
          </a:bodyPr>
          <a:lstStyle/>
          <a:p>
            <a:r>
              <a:rPr lang="en-US" dirty="0"/>
              <a:t>Parsons (1937) argued that because females carry out the ‘expressive role’ in the family which involved them caring for their children and looking after the emotional needs of their husbands, that girls grew up to </a:t>
            </a:r>
            <a:r>
              <a:rPr lang="en-US" dirty="0" err="1"/>
              <a:t>internalise</a:t>
            </a:r>
            <a:r>
              <a:rPr lang="en-US" dirty="0"/>
              <a:t> such values as caring and empathy, both of which reduce the likelihood of someone committing crime simply because a caring and empathetic attitude towards others means you are less likely to harm others.</a:t>
            </a:r>
          </a:p>
          <a:p>
            <a:r>
              <a:rPr lang="en-US" dirty="0"/>
              <a:t>The child caring role also means that women are also effectively more attached to their families and wider communities than men – It is traditionally women who keep in touch with relatives and get to know their children’s friends families and thus bond local communities together. In terms of bonds of attachment theory, women are thus more attached to wider society and thus less likely to commit crime.</a:t>
            </a:r>
          </a:p>
          <a:p>
            <a:r>
              <a:rPr lang="en-US" dirty="0"/>
              <a:t>Similarly, because traditional female gender roles involve women being busier than men, especially since they have taken on the ‘dual burden’ and ‘triple shift’ in recent decades, this reduces the opportunities for women to commit crime.</a:t>
            </a:r>
          </a:p>
          <a:p>
            <a:r>
              <a:rPr lang="en-US" dirty="0"/>
              <a:t>It has long been theorized that the early socialization of boys into traditional masculine identities is at least partly responsible for the higher male crime rate. Sociologist Sutherland (1960) stated this very simply by saying that ‘boys are taught to be “rough and tough,” which makes them more likely to become delinquent’. Talcott Parsons (1964) purported that masculinity was then internalized during adolescence, which led to boys engaging in more delinquent behavior than girls, and sub cultural theorists </a:t>
            </a:r>
            <a:r>
              <a:rPr lang="en-US" dirty="0" err="1"/>
              <a:t>Cloward</a:t>
            </a:r>
            <a:r>
              <a:rPr lang="en-US" dirty="0"/>
              <a:t> and Ohlin (1960) proposed that in gangs, younger members learn through contact with older males that traits such as toughness and dominance are necessary in order to assert a strong masculine reputation.</a:t>
            </a:r>
          </a:p>
          <a:p>
            <a:r>
              <a:rPr lang="en-US" dirty="0"/>
              <a:t>One possible criticism of sex-role theory is that it is less relevant in today’s society because of the decline of traditional gender roles</a:t>
            </a:r>
          </a:p>
          <a:p>
            <a:endParaRPr lang="en-GB" dirty="0"/>
          </a:p>
        </p:txBody>
      </p:sp>
    </p:spTree>
    <p:extLst>
      <p:ext uri="{BB962C8B-B14F-4D97-AF65-F5344CB8AC3E}">
        <p14:creationId xmlns:p14="http://schemas.microsoft.com/office/powerpoint/2010/main" val="3307073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6"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7"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1"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3"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2" name="Title 1">
            <a:extLst>
              <a:ext uri="{FF2B5EF4-FFF2-40B4-BE49-F238E27FC236}">
                <a16:creationId xmlns:a16="http://schemas.microsoft.com/office/drawing/2014/main" id="{15ABFE21-326A-4A1A-903E-8424C09F7C88}"/>
              </a:ext>
            </a:extLst>
          </p:cNvPr>
          <p:cNvSpPr>
            <a:spLocks noGrp="1"/>
          </p:cNvSpPr>
          <p:nvPr>
            <p:ph type="title"/>
          </p:nvPr>
        </p:nvSpPr>
        <p:spPr>
          <a:xfrm>
            <a:off x="888630" y="4760132"/>
            <a:ext cx="5093596" cy="1777829"/>
          </a:xfrm>
        </p:spPr>
        <p:txBody>
          <a:bodyPr>
            <a:normAutofit/>
          </a:bodyPr>
          <a:lstStyle/>
          <a:p>
            <a:pPr algn="r"/>
            <a:r>
              <a:rPr lang="en-GB" sz="3700"/>
              <a:t>Is it true that men learn to be naughtier and more violent than women?</a:t>
            </a:r>
          </a:p>
        </p:txBody>
      </p:sp>
      <p:pic>
        <p:nvPicPr>
          <p:cNvPr id="5" name="Content Placeholder 4">
            <a:extLst>
              <a:ext uri="{FF2B5EF4-FFF2-40B4-BE49-F238E27FC236}">
                <a16:creationId xmlns:a16="http://schemas.microsoft.com/office/drawing/2014/main" id="{2A4F6174-C9EF-45D8-B52C-051440CF3BF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048" b="40836"/>
          <a:stretch/>
        </p:blipFill>
        <p:spPr>
          <a:xfrm>
            <a:off x="20" y="2872"/>
            <a:ext cx="12191980" cy="4595954"/>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p:spPr>
      </p:pic>
      <p:sp>
        <p:nvSpPr>
          <p:cNvPr id="10" name="Content Placeholder 9">
            <a:extLst>
              <a:ext uri="{FF2B5EF4-FFF2-40B4-BE49-F238E27FC236}">
                <a16:creationId xmlns:a16="http://schemas.microsoft.com/office/drawing/2014/main" id="{09E07A5A-2AB4-488C-B848-6FAB58436F9C}"/>
              </a:ext>
            </a:extLst>
          </p:cNvPr>
          <p:cNvSpPr>
            <a:spLocks noGrp="1"/>
          </p:cNvSpPr>
          <p:nvPr>
            <p:ph idx="1"/>
          </p:nvPr>
        </p:nvSpPr>
        <p:spPr>
          <a:xfrm>
            <a:off x="6226706" y="4767660"/>
            <a:ext cx="5173613" cy="1770300"/>
          </a:xfrm>
        </p:spPr>
        <p:txBody>
          <a:bodyPr anchor="ctr">
            <a:normAutofit/>
          </a:bodyPr>
          <a:lstStyle/>
          <a:p>
            <a:endParaRPr lang="en-US" sz="1800" dirty="0"/>
          </a:p>
        </p:txBody>
      </p:sp>
      <p:sp>
        <p:nvSpPr>
          <p:cNvPr id="6" name="TextBox 5">
            <a:extLst>
              <a:ext uri="{FF2B5EF4-FFF2-40B4-BE49-F238E27FC236}">
                <a16:creationId xmlns:a16="http://schemas.microsoft.com/office/drawing/2014/main" id="{CF4B5F0D-8FDD-4064-86EA-E9B413398395}"/>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www.internetmonk.com/archive/roger-e-olson-god-guns-and-guts">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GB" sz="700">
              <a:solidFill>
                <a:srgbClr val="FFFFFF"/>
              </a:solidFill>
            </a:endParaRPr>
          </a:p>
        </p:txBody>
      </p:sp>
    </p:spTree>
    <p:extLst>
      <p:ext uri="{BB962C8B-B14F-4D97-AF65-F5344CB8AC3E}">
        <p14:creationId xmlns:p14="http://schemas.microsoft.com/office/powerpoint/2010/main" val="35892757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7A1DD-9F68-4D88-AF02-675E8A23D9A8}"/>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t>Social Control</a:t>
            </a:r>
          </a:p>
        </p:txBody>
      </p:sp>
      <p:sp>
        <p:nvSpPr>
          <p:cNvPr id="3" name="Content Placeholder 2">
            <a:extLst>
              <a:ext uri="{FF2B5EF4-FFF2-40B4-BE49-F238E27FC236}">
                <a16:creationId xmlns:a16="http://schemas.microsoft.com/office/drawing/2014/main" id="{E4C6432D-670A-4000-B715-BCCA39E73964}"/>
              </a:ext>
            </a:extLst>
          </p:cNvPr>
          <p:cNvSpPr>
            <a:spLocks noGrp="1"/>
          </p:cNvSpPr>
          <p:nvPr>
            <p:ph idx="1"/>
          </p:nvPr>
        </p:nvSpPr>
        <p:spPr>
          <a:xfrm>
            <a:off x="7464612" y="4750893"/>
            <a:ext cx="4087305" cy="1147863"/>
          </a:xfrm>
        </p:spPr>
        <p:txBody>
          <a:bodyPr vert="horz" lIns="91440" tIns="45720" rIns="91440" bIns="45720" rtlCol="0" anchor="t">
            <a:normAutofit/>
          </a:bodyPr>
          <a:lstStyle/>
          <a:p>
            <a:pPr marL="0" indent="0">
              <a:buNone/>
            </a:pPr>
            <a:r>
              <a:rPr lang="en-US" sz="2000"/>
              <a:t>How are girls controlled at home? </a:t>
            </a:r>
          </a:p>
        </p:txBody>
      </p:sp>
      <p:sp>
        <p:nvSpPr>
          <p:cNvPr id="34"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D7C9EB48-E16B-4A0E-973E-BCB45178E20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122" r="15014"/>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6" name="TextBox 5">
            <a:extLst>
              <a:ext uri="{FF2B5EF4-FFF2-40B4-BE49-F238E27FC236}">
                <a16:creationId xmlns:a16="http://schemas.microsoft.com/office/drawing/2014/main" id="{03EC0B2B-041D-4601-ADB6-3C2D35DC9F4D}"/>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commons.wikimedia.org/wiki/File:Locked_Door.jpg">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2962712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8B4F65-52A8-4737-9E30-9EF251BD6511}"/>
              </a:ext>
            </a:extLst>
          </p:cNvPr>
          <p:cNvSpPr>
            <a:spLocks noGrp="1"/>
          </p:cNvSpPr>
          <p:nvPr>
            <p:ph type="title"/>
          </p:nvPr>
        </p:nvSpPr>
        <p:spPr>
          <a:xfrm>
            <a:off x="1102368" y="1877492"/>
            <a:ext cx="4030132" cy="3215373"/>
          </a:xfrm>
        </p:spPr>
        <p:txBody>
          <a:bodyPr>
            <a:normAutofit/>
          </a:bodyPr>
          <a:lstStyle/>
          <a:p>
            <a:pPr algn="ctr"/>
            <a:endParaRPr lang="en-GB">
              <a:solidFill>
                <a:schemeClr val="bg1"/>
              </a:solidFill>
            </a:endParaRP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EDCA7C8D-E6C2-497F-B4E0-5DC4A31EDE95}"/>
              </a:ext>
            </a:extLst>
          </p:cNvPr>
          <p:cNvSpPr>
            <a:spLocks noGrp="1"/>
          </p:cNvSpPr>
          <p:nvPr>
            <p:ph idx="1"/>
          </p:nvPr>
        </p:nvSpPr>
        <p:spPr>
          <a:xfrm>
            <a:off x="6234868" y="1130846"/>
            <a:ext cx="5217173" cy="4351338"/>
          </a:xfrm>
        </p:spPr>
        <p:txBody>
          <a:bodyPr>
            <a:normAutofit/>
          </a:bodyPr>
          <a:lstStyle/>
          <a:p>
            <a:r>
              <a:rPr lang="en-GB" dirty="0">
                <a:solidFill>
                  <a:schemeClr val="bg1"/>
                </a:solidFill>
              </a:rPr>
              <a:t>Abbot and Wallace – young women are more closely watched by their families and have less freedom so less opportunities for crime.  </a:t>
            </a:r>
          </a:p>
          <a:p>
            <a:r>
              <a:rPr lang="en-GB" dirty="0">
                <a:solidFill>
                  <a:schemeClr val="bg1"/>
                </a:solidFill>
              </a:rPr>
              <a:t>Outside the home women are expected to dress and behave respectably.</a:t>
            </a:r>
          </a:p>
          <a:p>
            <a:r>
              <a:rPr lang="en-US" dirty="0" err="1">
                <a:solidFill>
                  <a:schemeClr val="bg1"/>
                </a:solidFill>
              </a:rPr>
              <a:t>Heidensohn</a:t>
            </a:r>
            <a:endParaRPr lang="en-GB" dirty="0">
              <a:solidFill>
                <a:schemeClr val="bg1"/>
              </a:solidFill>
            </a:endParaRP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013904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2B8A67-4792-440F-94F8-327BCCAD3E28}"/>
              </a:ext>
            </a:extLst>
          </p:cNvPr>
          <p:cNvSpPr>
            <a:spLocks noGrp="1"/>
          </p:cNvSpPr>
          <p:nvPr>
            <p:ph type="title"/>
          </p:nvPr>
        </p:nvSpPr>
        <p:spPr>
          <a:xfrm>
            <a:off x="1102368" y="1877492"/>
            <a:ext cx="4030132" cy="3215373"/>
          </a:xfrm>
        </p:spPr>
        <p:txBody>
          <a:bodyPr>
            <a:normAutofit/>
          </a:bodyPr>
          <a:lstStyle/>
          <a:p>
            <a:pPr algn="ctr"/>
            <a:r>
              <a:rPr lang="en-GB">
                <a:solidFill>
                  <a:schemeClr val="bg1"/>
                </a:solidFill>
              </a:rPr>
              <a:t>Liberation thesis</a:t>
            </a: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EFB743A2-9532-4663-993D-1946BE378911}"/>
              </a:ext>
            </a:extLst>
          </p:cNvPr>
          <p:cNvSpPr>
            <a:spLocks noGrp="1"/>
          </p:cNvSpPr>
          <p:nvPr>
            <p:ph idx="1"/>
          </p:nvPr>
        </p:nvSpPr>
        <p:spPr>
          <a:xfrm>
            <a:off x="6234868" y="1130846"/>
            <a:ext cx="5217173" cy="4351338"/>
          </a:xfrm>
        </p:spPr>
        <p:txBody>
          <a:bodyPr>
            <a:normAutofit/>
          </a:bodyPr>
          <a:lstStyle/>
          <a:p>
            <a:r>
              <a:rPr lang="en-GB" dirty="0">
                <a:solidFill>
                  <a:schemeClr val="bg1"/>
                </a:solidFill>
              </a:rPr>
              <a:t>Society is becoming less patriarchal so perhaps female crime will increase? </a:t>
            </a:r>
          </a:p>
          <a:p>
            <a:r>
              <a:rPr lang="en-GB" dirty="0">
                <a:solidFill>
                  <a:schemeClr val="bg1"/>
                </a:solidFill>
              </a:rPr>
              <a:t>White collar crime?</a:t>
            </a:r>
          </a:p>
          <a:p>
            <a:r>
              <a:rPr lang="en-GB" dirty="0">
                <a:solidFill>
                  <a:schemeClr val="bg1"/>
                </a:solidFill>
              </a:rPr>
              <a:t>Violent crime? </a:t>
            </a: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855372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808BF-5617-44AB-8FC5-BB5A9CAF575B}"/>
              </a:ext>
            </a:extLst>
          </p:cNvPr>
          <p:cNvSpPr>
            <a:spLocks noGrp="1"/>
          </p:cNvSpPr>
          <p:nvPr>
            <p:ph type="title"/>
          </p:nvPr>
        </p:nvSpPr>
        <p:spPr/>
        <p:txBody>
          <a:bodyPr/>
          <a:lstStyle/>
          <a:p>
            <a:r>
              <a:rPr lang="en-GB" dirty="0"/>
              <a:t>Do we accept liberation thesis? p109</a:t>
            </a:r>
          </a:p>
        </p:txBody>
      </p:sp>
      <p:sp>
        <p:nvSpPr>
          <p:cNvPr id="3" name="Content Placeholder 2">
            <a:extLst>
              <a:ext uri="{FF2B5EF4-FFF2-40B4-BE49-F238E27FC236}">
                <a16:creationId xmlns:a16="http://schemas.microsoft.com/office/drawing/2014/main" id="{71C991C5-B975-403F-AF02-5E9D0D34BA40}"/>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218233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B212A-644E-420A-BF6B-57062157BAAC}"/>
              </a:ext>
            </a:extLst>
          </p:cNvPr>
          <p:cNvSpPr>
            <a:spLocks noGrp="1"/>
          </p:cNvSpPr>
          <p:nvPr>
            <p:ph type="title"/>
          </p:nvPr>
        </p:nvSpPr>
        <p:spPr>
          <a:xfrm>
            <a:off x="6400800" y="484632"/>
            <a:ext cx="5299586" cy="1609344"/>
          </a:xfrm>
          <a:ln>
            <a:noFill/>
          </a:ln>
        </p:spPr>
        <p:txBody>
          <a:bodyPr>
            <a:normAutofit/>
          </a:bodyPr>
          <a:lstStyle/>
          <a:p>
            <a:r>
              <a:rPr lang="en-GB" sz="4000"/>
              <a:t>Your task</a:t>
            </a:r>
          </a:p>
        </p:txBody>
      </p:sp>
      <p:pic>
        <p:nvPicPr>
          <p:cNvPr id="8" name="Picture 7" descr="A picture containing text, businesscard&#10;&#10;Description automatically generated">
            <a:extLst>
              <a:ext uri="{FF2B5EF4-FFF2-40B4-BE49-F238E27FC236}">
                <a16:creationId xmlns:a16="http://schemas.microsoft.com/office/drawing/2014/main" id="{89FC04D1-DFBE-4000-829C-FFB6D7CEC86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661" r="-4" b="15155"/>
          <a:stretch/>
        </p:blipFill>
        <p:spPr>
          <a:xfrm>
            <a:off x="3008896" y="-2655"/>
            <a:ext cx="2917457" cy="3407774"/>
          </a:xfrm>
          <a:prstGeom prst="rect">
            <a:avLst/>
          </a:prstGeom>
        </p:spPr>
      </p:pic>
      <p:pic>
        <p:nvPicPr>
          <p:cNvPr id="5" name="Content Placeholder 4" descr="A person holding a teddy bear&#10;&#10;Description automatically generated">
            <a:extLst>
              <a:ext uri="{FF2B5EF4-FFF2-40B4-BE49-F238E27FC236}">
                <a16:creationId xmlns:a16="http://schemas.microsoft.com/office/drawing/2014/main" id="{37FFC93A-63AC-47FB-85FB-B0CFDAE7F64F}"/>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3767" r="1" b="10561"/>
          <a:stretch/>
        </p:blipFill>
        <p:spPr>
          <a:xfrm>
            <a:off x="20" y="3494314"/>
            <a:ext cx="5926333" cy="3363686"/>
          </a:xfrm>
          <a:prstGeom prst="rect">
            <a:avLst/>
          </a:prstGeom>
        </p:spPr>
      </p:pic>
      <p:sp>
        <p:nvSpPr>
          <p:cNvPr id="16" name="Content Placeholder 15">
            <a:extLst>
              <a:ext uri="{FF2B5EF4-FFF2-40B4-BE49-F238E27FC236}">
                <a16:creationId xmlns:a16="http://schemas.microsoft.com/office/drawing/2014/main" id="{35DC6B3C-0EFF-49EF-80AF-49BB9F873B09}"/>
              </a:ext>
            </a:extLst>
          </p:cNvPr>
          <p:cNvSpPr>
            <a:spLocks noGrp="1"/>
          </p:cNvSpPr>
          <p:nvPr>
            <p:ph idx="1"/>
          </p:nvPr>
        </p:nvSpPr>
        <p:spPr>
          <a:xfrm>
            <a:off x="6400800" y="2121408"/>
            <a:ext cx="5118756" cy="4050792"/>
          </a:xfrm>
        </p:spPr>
        <p:txBody>
          <a:bodyPr>
            <a:normAutofit/>
          </a:bodyPr>
          <a:lstStyle/>
          <a:p>
            <a:r>
              <a:rPr lang="en-GB" sz="2000" dirty="0"/>
              <a:t>Karen Matthews, Lucy </a:t>
            </a:r>
            <a:r>
              <a:rPr lang="en-GB" sz="2000" dirty="0" err="1"/>
              <a:t>Letby</a:t>
            </a:r>
            <a:r>
              <a:rPr lang="en-GB" sz="2000" dirty="0"/>
              <a:t> and Myra Hindley.  Now choose one of these and apply the theories we have learnt to their case to consider how people reacted to them.  You will need to apply the chivalry thesis, and criticisms of the chivalry thesis showing that women are actually treated more harshly when they deviate from gender norms.  Examine whether their case challenges the 'sex role theory' and whether their crimes supports the liberation thesis.   Write something up however you like and be ready to present to us and tell us what you have learnt on Monday</a:t>
            </a:r>
            <a:endParaRPr lang="en-US" sz="2000" dirty="0"/>
          </a:p>
        </p:txBody>
      </p:sp>
      <p:sp>
        <p:nvSpPr>
          <p:cNvPr id="6" name="TextBox 5">
            <a:extLst>
              <a:ext uri="{FF2B5EF4-FFF2-40B4-BE49-F238E27FC236}">
                <a16:creationId xmlns:a16="http://schemas.microsoft.com/office/drawing/2014/main" id="{0E326C66-493D-4F30-B458-BAFE2279F22D}"/>
              </a:ext>
            </a:extLst>
          </p:cNvPr>
          <p:cNvSpPr txBox="1"/>
          <p:nvPr/>
        </p:nvSpPr>
        <p:spPr>
          <a:xfrm>
            <a:off x="3467026" y="6657945"/>
            <a:ext cx="2459327"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5" tooltip="http://joana-morais.blogspot.com/2008/03/two-mothers-two-lost-girls-one-class.html">
                  <a:extLst>
                    <a:ext uri="{A12FA001-AC4F-418D-AE19-62706E023703}">
                      <ahyp:hlinkClr xmlns:ahyp="http://schemas.microsoft.com/office/drawing/2018/hyperlinkcolor" val="tx"/>
                    </a:ext>
                  </a:extLst>
                </a:hlinkClick>
              </a:rPr>
              <a:t>This Phoo</a:t>
            </a:r>
            <a:r>
              <a:rPr lang="en-GB" sz="700">
                <a:solidFill>
                  <a:srgbClr val="FFFFFF"/>
                </a:solidFill>
              </a:rPr>
              <a:t> </a:t>
            </a:r>
            <a:r>
              <a:rPr lang="en-GB" sz="700" dirty="0">
                <a:solidFill>
                  <a:srgbClr val="FFFFFF"/>
                </a:solidFill>
              </a:rPr>
              <a:t>by Unknown Author is licensed under </a:t>
            </a:r>
            <a:r>
              <a:rPr lang="en-GB" sz="700" dirty="0">
                <a:solidFill>
                  <a:srgbClr val="FFFFFF"/>
                </a:solidFill>
                <a:hlinkClick r:id="rId6" tooltip="https://creativecommons.org/licenses/by-nc-nd/3.0/">
                  <a:extLst>
                    <a:ext uri="{A12FA001-AC4F-418D-AE19-62706E023703}">
                      <ahyp:hlinkClr xmlns:ahyp="http://schemas.microsoft.com/office/drawing/2018/hyperlinkcolor" val="tx"/>
                    </a:ext>
                  </a:extLst>
                </a:hlinkClick>
              </a:rPr>
              <a:t>CC BY-NC-ND</a:t>
            </a:r>
            <a:endParaRPr lang="en-GB" sz="700" dirty="0">
              <a:solidFill>
                <a:srgbClr val="FFFFFF"/>
              </a:solidFill>
            </a:endParaRPr>
          </a:p>
        </p:txBody>
      </p:sp>
      <p:pic>
        <p:nvPicPr>
          <p:cNvPr id="1026" name="Picture 2" descr="Lucy Letby inquiry asks hospital neonatal units if CCTV has been installed  | UK News | Sky News">
            <a:extLst>
              <a:ext uri="{FF2B5EF4-FFF2-40B4-BE49-F238E27FC236}">
                <a16:creationId xmlns:a16="http://schemas.microsoft.com/office/drawing/2014/main" id="{0F4BB3A6-5E71-DBB7-1381-CA9B69C625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396" y="190500"/>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06046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29C40-C36A-1C17-02C7-2955B42D6575}"/>
              </a:ext>
            </a:extLst>
          </p:cNvPr>
          <p:cNvSpPr>
            <a:spLocks noGrp="1"/>
          </p:cNvSpPr>
          <p:nvPr>
            <p:ph type="title"/>
          </p:nvPr>
        </p:nvSpPr>
        <p:spPr/>
        <p:txBody>
          <a:bodyPr/>
          <a:lstStyle/>
          <a:p>
            <a:r>
              <a:rPr lang="en-GB" dirty="0"/>
              <a:t>Nothing new just review</a:t>
            </a:r>
          </a:p>
        </p:txBody>
      </p:sp>
      <p:sp>
        <p:nvSpPr>
          <p:cNvPr id="3" name="Content Placeholder 2">
            <a:extLst>
              <a:ext uri="{FF2B5EF4-FFF2-40B4-BE49-F238E27FC236}">
                <a16:creationId xmlns:a16="http://schemas.microsoft.com/office/drawing/2014/main" id="{4B84D9CA-4B62-5056-B547-8CBBCE0E58C5}"/>
              </a:ext>
            </a:extLst>
          </p:cNvPr>
          <p:cNvSpPr>
            <a:spLocks noGrp="1"/>
          </p:cNvSpPr>
          <p:nvPr>
            <p:ph idx="1"/>
          </p:nvPr>
        </p:nvSpPr>
        <p:spPr/>
        <p:txBody>
          <a:bodyPr/>
          <a:lstStyle/>
          <a:p>
            <a:r>
              <a:rPr lang="en-GB" dirty="0"/>
              <a:t>What do we know about girls in education?</a:t>
            </a:r>
          </a:p>
          <a:p>
            <a:pPr lvl="1"/>
            <a:r>
              <a:rPr lang="en-GB" dirty="0"/>
              <a:t>Over time how has this changed and why?</a:t>
            </a:r>
          </a:p>
          <a:p>
            <a:pPr lvl="1"/>
            <a:r>
              <a:rPr lang="en-GB" dirty="0"/>
              <a:t>McRobbie? Sharpe? Francis</a:t>
            </a:r>
          </a:p>
          <a:p>
            <a:pPr lvl="1"/>
            <a:r>
              <a:rPr lang="en-GB" dirty="0"/>
              <a:t>Link between socialisation and education?</a:t>
            </a:r>
          </a:p>
          <a:p>
            <a:pPr lvl="1"/>
            <a:endParaRPr lang="en-GB" dirty="0"/>
          </a:p>
          <a:p>
            <a:pPr lvl="1"/>
            <a:r>
              <a:rPr lang="en-GB" dirty="0"/>
              <a:t>How do feminists view society?</a:t>
            </a:r>
          </a:p>
          <a:p>
            <a:pPr lvl="1"/>
            <a:endParaRPr lang="en-GB" dirty="0"/>
          </a:p>
        </p:txBody>
      </p:sp>
    </p:spTree>
    <p:extLst>
      <p:ext uri="{BB962C8B-B14F-4D97-AF65-F5344CB8AC3E}">
        <p14:creationId xmlns:p14="http://schemas.microsoft.com/office/powerpoint/2010/main" val="2838082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0D7A516-BED9-4EC3-BB0B-B30272E5C8D4}"/>
              </a:ext>
            </a:extLst>
          </p:cNvPr>
          <p:cNvSpPr>
            <a:spLocks noGrp="1"/>
          </p:cNvSpPr>
          <p:nvPr>
            <p:ph type="title"/>
          </p:nvPr>
        </p:nvSpPr>
        <p:spPr/>
        <p:txBody>
          <a:bodyPr/>
          <a:lstStyle/>
          <a:p>
            <a:r>
              <a:rPr lang="en-GB" dirty="0"/>
              <a:t>Our aims today</a:t>
            </a:r>
          </a:p>
        </p:txBody>
      </p:sp>
      <p:sp>
        <p:nvSpPr>
          <p:cNvPr id="7" name="Content Placeholder 6">
            <a:extLst>
              <a:ext uri="{FF2B5EF4-FFF2-40B4-BE49-F238E27FC236}">
                <a16:creationId xmlns:a16="http://schemas.microsoft.com/office/drawing/2014/main" id="{C545BDFE-7909-47F1-BBB2-635EACD65FEB}"/>
              </a:ext>
            </a:extLst>
          </p:cNvPr>
          <p:cNvSpPr>
            <a:spLocks noGrp="1"/>
          </p:cNvSpPr>
          <p:nvPr>
            <p:ph idx="1"/>
          </p:nvPr>
        </p:nvSpPr>
        <p:spPr/>
        <p:txBody>
          <a:bodyPr/>
          <a:lstStyle/>
          <a:p>
            <a:pPr marL="457200" lvl="1" indent="0">
              <a:buNone/>
            </a:pPr>
            <a:r>
              <a:rPr lang="en-GB" dirty="0"/>
              <a:t>To look at differences in statistics and possible explanations for these</a:t>
            </a:r>
          </a:p>
          <a:p>
            <a:pPr marL="457200" lvl="1" indent="0">
              <a:buNone/>
            </a:pPr>
            <a:endParaRPr lang="en-GB" dirty="0"/>
          </a:p>
          <a:p>
            <a:pPr lvl="1"/>
            <a:r>
              <a:rPr lang="en-GB" dirty="0"/>
              <a:t>revising the ‘chivalry thesis’</a:t>
            </a:r>
          </a:p>
          <a:p>
            <a:pPr lvl="1"/>
            <a:r>
              <a:rPr lang="en-GB" dirty="0"/>
              <a:t>Sex role theory</a:t>
            </a:r>
          </a:p>
          <a:p>
            <a:pPr lvl="1"/>
            <a:r>
              <a:rPr lang="en-GB" dirty="0"/>
              <a:t>Social control</a:t>
            </a:r>
          </a:p>
          <a:p>
            <a:pPr lvl="1"/>
            <a:r>
              <a:rPr lang="en-GB" dirty="0"/>
              <a:t>Liberation Thesis</a:t>
            </a:r>
          </a:p>
          <a:p>
            <a:pPr marL="457200" lvl="1" indent="0">
              <a:buNone/>
            </a:pPr>
            <a:endParaRPr lang="en-GB" dirty="0"/>
          </a:p>
        </p:txBody>
      </p:sp>
    </p:spTree>
    <p:extLst>
      <p:ext uri="{BB962C8B-B14F-4D97-AF65-F5344CB8AC3E}">
        <p14:creationId xmlns:p14="http://schemas.microsoft.com/office/powerpoint/2010/main" val="3175333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B5154-AB3C-E231-F439-8D8928B3C14F}"/>
              </a:ext>
            </a:extLst>
          </p:cNvPr>
          <p:cNvSpPr>
            <a:spLocks noGrp="1"/>
          </p:cNvSpPr>
          <p:nvPr>
            <p:ph type="title"/>
          </p:nvPr>
        </p:nvSpPr>
        <p:spPr/>
        <p:txBody>
          <a:bodyPr/>
          <a:lstStyle/>
          <a:p>
            <a:endParaRPr lang="en-GB"/>
          </a:p>
        </p:txBody>
      </p:sp>
      <p:pic>
        <p:nvPicPr>
          <p:cNvPr id="4" name="Content Placeholder 3" descr="Capture2">
            <a:extLst>
              <a:ext uri="{FF2B5EF4-FFF2-40B4-BE49-F238E27FC236}">
                <a16:creationId xmlns:a16="http://schemas.microsoft.com/office/drawing/2014/main" id="{036EFACA-0A04-7DDE-8E2D-A1E0C2DBDD6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8659" y="441325"/>
            <a:ext cx="7046713" cy="5589941"/>
          </a:xfrm>
          <a:prstGeom prst="rect">
            <a:avLst/>
          </a:prstGeom>
          <a:noFill/>
          <a:ln>
            <a:noFill/>
          </a:ln>
        </p:spPr>
      </p:pic>
    </p:spTree>
    <p:extLst>
      <p:ext uri="{BB962C8B-B14F-4D97-AF65-F5344CB8AC3E}">
        <p14:creationId xmlns:p14="http://schemas.microsoft.com/office/powerpoint/2010/main" val="2058356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EF4B-EC74-4857-48B6-1980CC244CD5}"/>
              </a:ext>
            </a:extLst>
          </p:cNvPr>
          <p:cNvSpPr>
            <a:spLocks noGrp="1"/>
          </p:cNvSpPr>
          <p:nvPr>
            <p:ph type="title"/>
          </p:nvPr>
        </p:nvSpPr>
        <p:spPr/>
        <p:txBody>
          <a:bodyPr>
            <a:normAutofit fontScale="90000"/>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br>
              <a:rPr lang="en-GB" sz="4000" dirty="0">
                <a:effectLst/>
                <a:latin typeface="Calibri" panose="020F0502020204030204" pitchFamily="34" charset="0"/>
                <a:ea typeface="Calibri" panose="020F0502020204030204" pitchFamily="34" charset="0"/>
                <a:cs typeface="Times New Roman" panose="02020603050405020304" pitchFamily="18" charset="0"/>
              </a:rPr>
            </a:br>
            <a:r>
              <a:rPr lang="en-GB" sz="4000" dirty="0">
                <a:effectLst/>
                <a:latin typeface="Calibri" panose="020F0502020204030204" pitchFamily="34" charset="0"/>
                <a:ea typeface="Calibri" panose="020F0502020204030204" pitchFamily="34" charset="0"/>
                <a:cs typeface="Times New Roman" panose="02020603050405020304" pitchFamily="18" charset="0"/>
              </a:rPr>
              <a:t>How might you explain these trends?</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E63820C7-3485-A2E2-426C-85E411E879B1}"/>
              </a:ext>
            </a:extLst>
          </p:cNvPr>
          <p:cNvSpPr>
            <a:spLocks noGrp="1"/>
          </p:cNvSpPr>
          <p:nvPr>
            <p:ph idx="1"/>
          </p:nvPr>
        </p:nvSpPr>
        <p:spPr/>
        <p:txBody>
          <a:bodyPr/>
          <a:lstStyle/>
          <a:p>
            <a:r>
              <a:rPr lang="en-GB" dirty="0"/>
              <a:t>Socialisation?</a:t>
            </a:r>
          </a:p>
          <a:p>
            <a:endParaRPr lang="en-GB" dirty="0"/>
          </a:p>
          <a:p>
            <a:r>
              <a:rPr lang="en-GB" dirty="0"/>
              <a:t>Social control?</a:t>
            </a:r>
          </a:p>
          <a:p>
            <a:endParaRPr lang="en-GB" dirty="0"/>
          </a:p>
          <a:p>
            <a:r>
              <a:rPr lang="en-GB" dirty="0"/>
              <a:t>Are judges softer on women?</a:t>
            </a:r>
          </a:p>
          <a:p>
            <a:endParaRPr lang="en-GB" dirty="0"/>
          </a:p>
          <a:p>
            <a:r>
              <a:rPr lang="en-GB" dirty="0"/>
              <a:t>Role of patriarchy in explaining these? </a:t>
            </a:r>
          </a:p>
        </p:txBody>
      </p:sp>
    </p:spTree>
    <p:extLst>
      <p:ext uri="{BB962C8B-B14F-4D97-AF65-F5344CB8AC3E}">
        <p14:creationId xmlns:p14="http://schemas.microsoft.com/office/powerpoint/2010/main" val="2770012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6113EC7C-368D-469A-9B5C-F3555B088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text&#10;&#10;Description automatically generated">
            <a:extLst>
              <a:ext uri="{FF2B5EF4-FFF2-40B4-BE49-F238E27FC236}">
                <a16:creationId xmlns:a16="http://schemas.microsoft.com/office/drawing/2014/main" id="{1BB4B8CA-DE06-46EF-89DC-FBA2E04C01C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1386" r="2919"/>
          <a:stretch/>
        </p:blipFill>
        <p:spPr>
          <a:xfrm>
            <a:off x="-3" y="2257425"/>
            <a:ext cx="4196274" cy="4600575"/>
          </a:xfrm>
          <a:custGeom>
            <a:avLst/>
            <a:gdLst/>
            <a:ahLst/>
            <a:cxnLst/>
            <a:rect l="l" t="t" r="r" b="b"/>
            <a:pathLst>
              <a:path w="4196274" h="4600575">
                <a:moveTo>
                  <a:pt x="698533" y="23"/>
                </a:moveTo>
                <a:cubicBezTo>
                  <a:pt x="1054085" y="-1460"/>
                  <a:pt x="2609539" y="68645"/>
                  <a:pt x="3265768" y="1088109"/>
                </a:cubicBezTo>
                <a:cubicBezTo>
                  <a:pt x="3279190" y="1093398"/>
                  <a:pt x="3294289" y="1107275"/>
                  <a:pt x="3298987" y="1120493"/>
                </a:cubicBezTo>
                <a:cubicBezTo>
                  <a:pt x="3321470" y="1182283"/>
                  <a:pt x="3376502" y="1209047"/>
                  <a:pt x="3426164" y="1242419"/>
                </a:cubicBezTo>
                <a:cubicBezTo>
                  <a:pt x="3469788" y="1271828"/>
                  <a:pt x="3516097" y="1302557"/>
                  <a:pt x="3534217" y="1352122"/>
                </a:cubicBezTo>
                <a:cubicBezTo>
                  <a:pt x="3558041" y="1418206"/>
                  <a:pt x="3490259" y="1364016"/>
                  <a:pt x="3477841" y="1389129"/>
                </a:cubicBezTo>
                <a:cubicBezTo>
                  <a:pt x="3503679" y="1423492"/>
                  <a:pt x="3543613" y="1454883"/>
                  <a:pt x="3554015" y="1493873"/>
                </a:cubicBezTo>
                <a:cubicBezTo>
                  <a:pt x="3591931" y="1634635"/>
                  <a:pt x="3673808" y="1737067"/>
                  <a:pt x="3796288" y="1816698"/>
                </a:cubicBezTo>
                <a:cubicBezTo>
                  <a:pt x="3831522" y="1839498"/>
                  <a:pt x="3854674" y="1881132"/>
                  <a:pt x="3902658" y="1887738"/>
                </a:cubicBezTo>
                <a:cubicBezTo>
                  <a:pt x="4009367" y="1902279"/>
                  <a:pt x="3975811" y="2015945"/>
                  <a:pt x="4032186" y="2066499"/>
                </a:cubicBezTo>
                <a:cubicBezTo>
                  <a:pt x="4042924" y="2076084"/>
                  <a:pt x="4052655" y="2094915"/>
                  <a:pt x="4050642" y="2107801"/>
                </a:cubicBezTo>
                <a:cubicBezTo>
                  <a:pt x="4047624" y="2126309"/>
                  <a:pt x="4034870" y="2143820"/>
                  <a:pt x="4024133" y="2160342"/>
                </a:cubicBezTo>
                <a:cubicBezTo>
                  <a:pt x="4013059" y="2176862"/>
                  <a:pt x="3996282" y="2191402"/>
                  <a:pt x="4004335" y="2213209"/>
                </a:cubicBezTo>
                <a:cubicBezTo>
                  <a:pt x="4007687" y="2222130"/>
                  <a:pt x="4005342" y="2253190"/>
                  <a:pt x="4030173" y="2228740"/>
                </a:cubicBezTo>
                <a:cubicBezTo>
                  <a:pt x="4098290" y="2161662"/>
                  <a:pt x="4137888" y="2225102"/>
                  <a:pt x="4196274" y="2255503"/>
                </a:cubicBezTo>
                <a:cubicBezTo>
                  <a:pt x="4149296" y="2286895"/>
                  <a:pt x="4107016" y="2309031"/>
                  <a:pt x="4099968" y="2355951"/>
                </a:cubicBezTo>
                <a:cubicBezTo>
                  <a:pt x="4085540" y="2452767"/>
                  <a:pt x="4023800" y="2497043"/>
                  <a:pt x="3930177" y="2505635"/>
                </a:cubicBezTo>
                <a:cubicBezTo>
                  <a:pt x="3964739" y="2599144"/>
                  <a:pt x="3964739" y="2599144"/>
                  <a:pt x="3852997" y="2612033"/>
                </a:cubicBezTo>
                <a:cubicBezTo>
                  <a:pt x="3895949" y="2671508"/>
                  <a:pt x="3895949" y="2686707"/>
                  <a:pt x="3843936" y="2707194"/>
                </a:cubicBezTo>
                <a:cubicBezTo>
                  <a:pt x="3793938" y="2726690"/>
                  <a:pt x="3738572" y="2733299"/>
                  <a:pt x="3692263" y="2763365"/>
                </a:cubicBezTo>
                <a:cubicBezTo>
                  <a:pt x="3734880" y="2839364"/>
                  <a:pt x="3746960" y="2927586"/>
                  <a:pt x="3834876" y="2964596"/>
                </a:cubicBezTo>
                <a:cubicBezTo>
                  <a:pt x="3848634" y="2970213"/>
                  <a:pt x="3858030" y="2993012"/>
                  <a:pt x="3849307" y="3006229"/>
                </a:cubicBezTo>
                <a:cubicBezTo>
                  <a:pt x="3817428" y="3054139"/>
                  <a:pt x="3863064" y="3145008"/>
                  <a:pt x="3763740" y="3155250"/>
                </a:cubicBezTo>
                <a:cubicBezTo>
                  <a:pt x="3751322" y="3156241"/>
                  <a:pt x="3739912" y="3166155"/>
                  <a:pt x="3749644" y="3179042"/>
                </a:cubicBezTo>
                <a:cubicBezTo>
                  <a:pt x="3783202" y="3223978"/>
                  <a:pt x="3742598" y="3221006"/>
                  <a:pt x="3718104" y="3226623"/>
                </a:cubicBezTo>
                <a:cubicBezTo>
                  <a:pt x="3688572" y="3233560"/>
                  <a:pt x="3655017" y="3213736"/>
                  <a:pt x="3627501" y="3238187"/>
                </a:cubicBezTo>
                <a:cubicBezTo>
                  <a:pt x="3633878" y="3263961"/>
                  <a:pt x="3657701" y="3263631"/>
                  <a:pt x="3674479" y="3271890"/>
                </a:cubicBezTo>
                <a:cubicBezTo>
                  <a:pt x="3723470" y="3295682"/>
                  <a:pt x="3763404" y="3324097"/>
                  <a:pt x="3765753" y="3385888"/>
                </a:cubicBezTo>
                <a:cubicBezTo>
                  <a:pt x="3767428" y="3435782"/>
                  <a:pt x="3772798" y="3479727"/>
                  <a:pt x="3705014" y="3494928"/>
                </a:cubicBezTo>
                <a:cubicBezTo>
                  <a:pt x="3676828" y="3501208"/>
                  <a:pt x="3684884" y="3537222"/>
                  <a:pt x="3700990" y="3555066"/>
                </a:cubicBezTo>
                <a:cubicBezTo>
                  <a:pt x="3729848" y="3586786"/>
                  <a:pt x="3753670" y="3629080"/>
                  <a:pt x="3803335" y="3632054"/>
                </a:cubicBezTo>
                <a:cubicBezTo>
                  <a:pt x="3833535" y="3634035"/>
                  <a:pt x="3856689" y="3647255"/>
                  <a:pt x="3880513" y="3662453"/>
                </a:cubicBezTo>
                <a:cubicBezTo>
                  <a:pt x="3897626" y="3673360"/>
                  <a:pt x="3918095" y="3682610"/>
                  <a:pt x="3916083" y="3706069"/>
                </a:cubicBezTo>
                <a:cubicBezTo>
                  <a:pt x="3914069" y="3728539"/>
                  <a:pt x="3894273" y="3737791"/>
                  <a:pt x="3874137" y="3742416"/>
                </a:cubicBezTo>
                <a:cubicBezTo>
                  <a:pt x="3807024" y="3757285"/>
                  <a:pt x="3743942" y="3779093"/>
                  <a:pt x="3687901" y="3828987"/>
                </a:cubicBezTo>
                <a:cubicBezTo>
                  <a:pt x="3725150" y="3855422"/>
                  <a:pt x="3760718" y="3874586"/>
                  <a:pt x="3788234" y="3901352"/>
                </a:cubicBezTo>
                <a:cubicBezTo>
                  <a:pt x="3854674" y="3966112"/>
                  <a:pt x="3291941" y="4169986"/>
                  <a:pt x="3263755" y="4242681"/>
                </a:cubicBezTo>
                <a:cubicBezTo>
                  <a:pt x="3255030" y="4265149"/>
                  <a:pt x="3225166" y="4288278"/>
                  <a:pt x="3200332" y="4294887"/>
                </a:cubicBezTo>
                <a:cubicBezTo>
                  <a:pt x="3083895" y="4325948"/>
                  <a:pt x="2982893" y="4395668"/>
                  <a:pt x="2863768" y="4421442"/>
                </a:cubicBezTo>
                <a:cubicBezTo>
                  <a:pt x="2751355" y="4445892"/>
                  <a:pt x="2640621" y="4478605"/>
                  <a:pt x="2517472" y="4510985"/>
                </a:cubicBezTo>
                <a:cubicBezTo>
                  <a:pt x="2555222" y="4551627"/>
                  <a:pt x="2607569" y="4569553"/>
                  <a:pt x="2654380" y="4591980"/>
                </a:cubicBezTo>
                <a:lnTo>
                  <a:pt x="2667892" y="4600575"/>
                </a:lnTo>
                <a:lnTo>
                  <a:pt x="0" y="4600575"/>
                </a:lnTo>
                <a:lnTo>
                  <a:pt x="0" y="144733"/>
                </a:lnTo>
                <a:lnTo>
                  <a:pt x="121106" y="102309"/>
                </a:lnTo>
                <a:cubicBezTo>
                  <a:pt x="290510" y="47726"/>
                  <a:pt x="463596" y="8200"/>
                  <a:pt x="644044" y="1014"/>
                </a:cubicBezTo>
                <a:cubicBezTo>
                  <a:pt x="656459" y="538"/>
                  <a:pt x="674830" y="121"/>
                  <a:pt x="698533" y="23"/>
                </a:cubicBezTo>
                <a:close/>
              </a:path>
            </a:pathLst>
          </a:custGeom>
        </p:spPr>
      </p:pic>
      <p:pic>
        <p:nvPicPr>
          <p:cNvPr id="5" name="Picture 4">
            <a:extLst>
              <a:ext uri="{FF2B5EF4-FFF2-40B4-BE49-F238E27FC236}">
                <a16:creationId xmlns:a16="http://schemas.microsoft.com/office/drawing/2014/main" id="{E47B2CFE-309B-49B1-B602-29F4089B352D}"/>
              </a:ext>
            </a:extLst>
          </p:cNvPr>
          <p:cNvPicPr>
            <a:picLocks noChangeAspect="1"/>
          </p:cNvPicPr>
          <p:nvPr/>
        </p:nvPicPr>
        <p:blipFill rotWithShape="1">
          <a:blip r:embed="rId4"/>
          <a:srcRect l="35497" r="3" b="3"/>
          <a:stretch/>
        </p:blipFill>
        <p:spPr>
          <a:xfrm>
            <a:off x="5314848" y="464683"/>
            <a:ext cx="3241499" cy="3354472"/>
          </a:xfrm>
          <a:custGeom>
            <a:avLst/>
            <a:gdLst/>
            <a:ahLst/>
            <a:cxnLst/>
            <a:rect l="l" t="t" r="r" b="b"/>
            <a:pathLst>
              <a:path w="3359190" h="3476265">
                <a:moveTo>
                  <a:pt x="450539" y="15"/>
                </a:moveTo>
                <a:cubicBezTo>
                  <a:pt x="458434" y="271"/>
                  <a:pt x="466600" y="3856"/>
                  <a:pt x="473999" y="4995"/>
                </a:cubicBezTo>
                <a:cubicBezTo>
                  <a:pt x="637327" y="30493"/>
                  <a:pt x="800653" y="58040"/>
                  <a:pt x="964158" y="82398"/>
                </a:cubicBezTo>
                <a:cubicBezTo>
                  <a:pt x="1117018" y="105163"/>
                  <a:pt x="1270959" y="110398"/>
                  <a:pt x="1424540" y="122237"/>
                </a:cubicBezTo>
                <a:cubicBezTo>
                  <a:pt x="1610425" y="136579"/>
                  <a:pt x="1795950" y="156841"/>
                  <a:pt x="1980752" y="188711"/>
                </a:cubicBezTo>
                <a:cubicBezTo>
                  <a:pt x="2109067" y="211022"/>
                  <a:pt x="2238645" y="226502"/>
                  <a:pt x="2368766" y="208745"/>
                </a:cubicBezTo>
                <a:cubicBezTo>
                  <a:pt x="2375261" y="207834"/>
                  <a:pt x="2382661" y="204876"/>
                  <a:pt x="2388075" y="207834"/>
                </a:cubicBezTo>
                <a:cubicBezTo>
                  <a:pt x="2451242" y="241073"/>
                  <a:pt x="2520180" y="217168"/>
                  <a:pt x="2585691" y="238113"/>
                </a:cubicBezTo>
                <a:cubicBezTo>
                  <a:pt x="2568908" y="318930"/>
                  <a:pt x="2496899" y="312327"/>
                  <a:pt x="2456294" y="368331"/>
                </a:cubicBezTo>
                <a:cubicBezTo>
                  <a:pt x="2522527" y="390639"/>
                  <a:pt x="2582081" y="413178"/>
                  <a:pt x="2642540" y="430023"/>
                </a:cubicBezTo>
                <a:cubicBezTo>
                  <a:pt x="2706608" y="447780"/>
                  <a:pt x="2760929" y="495816"/>
                  <a:pt x="2823551" y="517215"/>
                </a:cubicBezTo>
                <a:cubicBezTo>
                  <a:pt x="2836907" y="521769"/>
                  <a:pt x="2852969" y="537704"/>
                  <a:pt x="2857661" y="553184"/>
                </a:cubicBezTo>
                <a:cubicBezTo>
                  <a:pt x="2872820" y="603269"/>
                  <a:pt x="3175470" y="743732"/>
                  <a:pt x="3139737" y="788350"/>
                </a:cubicBezTo>
                <a:cubicBezTo>
                  <a:pt x="3124939" y="806790"/>
                  <a:pt x="3105809" y="819994"/>
                  <a:pt x="3085776" y="838207"/>
                </a:cubicBezTo>
                <a:cubicBezTo>
                  <a:pt x="3115916" y="872582"/>
                  <a:pt x="3149843" y="887608"/>
                  <a:pt x="3185938" y="897851"/>
                </a:cubicBezTo>
                <a:cubicBezTo>
                  <a:pt x="3196767" y="901039"/>
                  <a:pt x="3207414" y="907413"/>
                  <a:pt x="3208497" y="922894"/>
                </a:cubicBezTo>
                <a:cubicBezTo>
                  <a:pt x="3209580" y="939056"/>
                  <a:pt x="3198571" y="945429"/>
                  <a:pt x="3189367" y="952944"/>
                </a:cubicBezTo>
                <a:cubicBezTo>
                  <a:pt x="3176554" y="963415"/>
                  <a:pt x="3164101" y="972523"/>
                  <a:pt x="3147859" y="973888"/>
                </a:cubicBezTo>
                <a:cubicBezTo>
                  <a:pt x="3121148" y="975937"/>
                  <a:pt x="3108336" y="1005076"/>
                  <a:pt x="3092816" y="1026930"/>
                </a:cubicBezTo>
                <a:cubicBezTo>
                  <a:pt x="3084153" y="1039224"/>
                  <a:pt x="3079821" y="1064037"/>
                  <a:pt x="3094980" y="1068363"/>
                </a:cubicBezTo>
                <a:cubicBezTo>
                  <a:pt x="3131436" y="1078836"/>
                  <a:pt x="3128548" y="1109114"/>
                  <a:pt x="3127647" y="1143489"/>
                </a:cubicBezTo>
                <a:cubicBezTo>
                  <a:pt x="3126383" y="1186061"/>
                  <a:pt x="3104906" y="1205638"/>
                  <a:pt x="3078557" y="1222030"/>
                </a:cubicBezTo>
                <a:cubicBezTo>
                  <a:pt x="3069534" y="1227720"/>
                  <a:pt x="3056721" y="1227493"/>
                  <a:pt x="3053292" y="1245250"/>
                </a:cubicBezTo>
                <a:cubicBezTo>
                  <a:pt x="3068090" y="1262097"/>
                  <a:pt x="3086137" y="1248439"/>
                  <a:pt x="3102020" y="1253218"/>
                </a:cubicBezTo>
                <a:cubicBezTo>
                  <a:pt x="3115193" y="1257088"/>
                  <a:pt x="3137031" y="1255040"/>
                  <a:pt x="3118983" y="1286000"/>
                </a:cubicBezTo>
                <a:cubicBezTo>
                  <a:pt x="3113749" y="1294878"/>
                  <a:pt x="3119885" y="1301709"/>
                  <a:pt x="3126564" y="1302392"/>
                </a:cubicBezTo>
                <a:cubicBezTo>
                  <a:pt x="3179982" y="1309448"/>
                  <a:pt x="3155438" y="1372054"/>
                  <a:pt x="3172584" y="1405063"/>
                </a:cubicBezTo>
                <a:cubicBezTo>
                  <a:pt x="3177275" y="1414169"/>
                  <a:pt x="3172222" y="1429877"/>
                  <a:pt x="3164822" y="1433747"/>
                </a:cubicBezTo>
                <a:cubicBezTo>
                  <a:pt x="3117539" y="1459245"/>
                  <a:pt x="3111043" y="1520028"/>
                  <a:pt x="3088122" y="1572389"/>
                </a:cubicBezTo>
                <a:cubicBezTo>
                  <a:pt x="3113028" y="1593104"/>
                  <a:pt x="3142805" y="1597657"/>
                  <a:pt x="3169695" y="1611089"/>
                </a:cubicBezTo>
                <a:cubicBezTo>
                  <a:pt x="3197669" y="1625204"/>
                  <a:pt x="3197669" y="1635676"/>
                  <a:pt x="3174569" y="1676653"/>
                </a:cubicBezTo>
                <a:cubicBezTo>
                  <a:pt x="3234665" y="1685532"/>
                  <a:pt x="3234665" y="1685532"/>
                  <a:pt x="3216077" y="1749957"/>
                </a:cubicBezTo>
                <a:cubicBezTo>
                  <a:pt x="3266430" y="1755877"/>
                  <a:pt x="3299635" y="1786382"/>
                  <a:pt x="3307395" y="1853085"/>
                </a:cubicBezTo>
                <a:cubicBezTo>
                  <a:pt x="3311185" y="1885411"/>
                  <a:pt x="3333924" y="1900663"/>
                  <a:pt x="3359190" y="1922291"/>
                </a:cubicBezTo>
                <a:cubicBezTo>
                  <a:pt x="3327789" y="1943236"/>
                  <a:pt x="3306492" y="1986945"/>
                  <a:pt x="3269857" y="1940730"/>
                </a:cubicBezTo>
                <a:cubicBezTo>
                  <a:pt x="3256503" y="1923885"/>
                  <a:pt x="3257764" y="1945284"/>
                  <a:pt x="3255961" y="1951430"/>
                </a:cubicBezTo>
                <a:cubicBezTo>
                  <a:pt x="3251630" y="1966455"/>
                  <a:pt x="3260653" y="1976472"/>
                  <a:pt x="3266609" y="1987854"/>
                </a:cubicBezTo>
                <a:cubicBezTo>
                  <a:pt x="3272384" y="1999237"/>
                  <a:pt x="3279243" y="2011302"/>
                  <a:pt x="3280866" y="2024054"/>
                </a:cubicBezTo>
                <a:cubicBezTo>
                  <a:pt x="3281948" y="2032931"/>
                  <a:pt x="3276715" y="2045905"/>
                  <a:pt x="3270940" y="2052509"/>
                </a:cubicBezTo>
                <a:cubicBezTo>
                  <a:pt x="3240620" y="2087340"/>
                  <a:pt x="3258667" y="2165652"/>
                  <a:pt x="3201277" y="2175670"/>
                </a:cubicBezTo>
                <a:cubicBezTo>
                  <a:pt x="3175470" y="2180221"/>
                  <a:pt x="3163018" y="2208906"/>
                  <a:pt x="3144069" y="2224614"/>
                </a:cubicBezTo>
                <a:cubicBezTo>
                  <a:pt x="3078197" y="2279478"/>
                  <a:pt x="3034161" y="2350051"/>
                  <a:pt x="3013769" y="2447031"/>
                </a:cubicBezTo>
                <a:cubicBezTo>
                  <a:pt x="3008175" y="2473894"/>
                  <a:pt x="2986698" y="2495522"/>
                  <a:pt x="2972802" y="2519197"/>
                </a:cubicBezTo>
                <a:cubicBezTo>
                  <a:pt x="2979480" y="2536499"/>
                  <a:pt x="3015935" y="2499164"/>
                  <a:pt x="3003121" y="2544694"/>
                </a:cubicBezTo>
                <a:cubicBezTo>
                  <a:pt x="2993376" y="2578843"/>
                  <a:pt x="2968470" y="2600014"/>
                  <a:pt x="2945008" y="2620276"/>
                </a:cubicBezTo>
                <a:cubicBezTo>
                  <a:pt x="2918299" y="2643268"/>
                  <a:pt x="2888702" y="2661708"/>
                  <a:pt x="2876610" y="2704279"/>
                </a:cubicBezTo>
                <a:cubicBezTo>
                  <a:pt x="2874083" y="2713386"/>
                  <a:pt x="2865963" y="2722947"/>
                  <a:pt x="2858744" y="2726591"/>
                </a:cubicBezTo>
                <a:cubicBezTo>
                  <a:pt x="2482281" y="3475797"/>
                  <a:pt x="1555563" y="3480805"/>
                  <a:pt x="1448724" y="3475568"/>
                </a:cubicBezTo>
                <a:cubicBezTo>
                  <a:pt x="1319326" y="3468966"/>
                  <a:pt x="1196966" y="3422753"/>
                  <a:pt x="1076954" y="3365156"/>
                </a:cubicBezTo>
                <a:cubicBezTo>
                  <a:pt x="1026241" y="3340797"/>
                  <a:pt x="979138" y="3306195"/>
                  <a:pt x="929868" y="3279332"/>
                </a:cubicBezTo>
                <a:cubicBezTo>
                  <a:pt x="861832" y="3242223"/>
                  <a:pt x="809315" y="3171424"/>
                  <a:pt x="741457" y="3141601"/>
                </a:cubicBezTo>
                <a:cubicBezTo>
                  <a:pt x="671616" y="3110867"/>
                  <a:pt x="611879" y="3054638"/>
                  <a:pt x="540052" y="3030734"/>
                </a:cubicBezTo>
                <a:cubicBezTo>
                  <a:pt x="502153" y="3017985"/>
                  <a:pt x="465517" y="2994993"/>
                  <a:pt x="471471" y="2929200"/>
                </a:cubicBezTo>
                <a:cubicBezTo>
                  <a:pt x="473096" y="2910532"/>
                  <a:pt x="463171" y="2895282"/>
                  <a:pt x="447469" y="2900745"/>
                </a:cubicBezTo>
                <a:cubicBezTo>
                  <a:pt x="417513" y="2910989"/>
                  <a:pt x="403977" y="2883898"/>
                  <a:pt x="387373" y="2863636"/>
                </a:cubicBezTo>
                <a:cubicBezTo>
                  <a:pt x="357776" y="2827667"/>
                  <a:pt x="329623" y="2789422"/>
                  <a:pt x="282519" y="2783503"/>
                </a:cubicBezTo>
                <a:cubicBezTo>
                  <a:pt x="291543" y="2755272"/>
                  <a:pt x="306883" y="2759371"/>
                  <a:pt x="320959" y="2765290"/>
                </a:cubicBezTo>
                <a:cubicBezTo>
                  <a:pt x="357956" y="2780772"/>
                  <a:pt x="394592" y="2798300"/>
                  <a:pt x="431588" y="2813781"/>
                </a:cubicBezTo>
                <a:cubicBezTo>
                  <a:pt x="455771" y="2823799"/>
                  <a:pt x="479775" y="2837912"/>
                  <a:pt x="512079" y="2826755"/>
                </a:cubicBezTo>
                <a:cubicBezTo>
                  <a:pt x="484286" y="2769843"/>
                  <a:pt x="437003" y="2759598"/>
                  <a:pt x="398743" y="2742071"/>
                </a:cubicBezTo>
                <a:cubicBezTo>
                  <a:pt x="350919" y="2719988"/>
                  <a:pt x="322765" y="2678326"/>
                  <a:pt x="289016" y="2631885"/>
                </a:cubicBezTo>
                <a:cubicBezTo>
                  <a:pt x="324209" y="2620730"/>
                  <a:pt x="346045" y="2654879"/>
                  <a:pt x="373657" y="2653056"/>
                </a:cubicBezTo>
                <a:cubicBezTo>
                  <a:pt x="375101" y="2647140"/>
                  <a:pt x="377627" y="2638488"/>
                  <a:pt x="377267" y="2638259"/>
                </a:cubicBezTo>
                <a:cubicBezTo>
                  <a:pt x="332149" y="2612763"/>
                  <a:pt x="311034" y="2564956"/>
                  <a:pt x="303995" y="2507131"/>
                </a:cubicBezTo>
                <a:cubicBezTo>
                  <a:pt x="300386" y="2477310"/>
                  <a:pt x="283963" y="2467976"/>
                  <a:pt x="267720" y="2454316"/>
                </a:cubicBezTo>
                <a:cubicBezTo>
                  <a:pt x="211053" y="2405826"/>
                  <a:pt x="151137" y="2361890"/>
                  <a:pt x="104574" y="2295188"/>
                </a:cubicBezTo>
                <a:cubicBezTo>
                  <a:pt x="158355" y="2304066"/>
                  <a:pt x="201487" y="2347547"/>
                  <a:pt x="259420" y="2366215"/>
                </a:cubicBezTo>
                <a:cubicBezTo>
                  <a:pt x="213400" y="2292910"/>
                  <a:pt x="153843" y="2255803"/>
                  <a:pt x="99521" y="2211409"/>
                </a:cubicBezTo>
                <a:cubicBezTo>
                  <a:pt x="74797" y="2191149"/>
                  <a:pt x="51878" y="2165197"/>
                  <a:pt x="21920" y="2154269"/>
                </a:cubicBezTo>
                <a:cubicBezTo>
                  <a:pt x="11271" y="2150400"/>
                  <a:pt x="-6235" y="2142204"/>
                  <a:pt x="2248" y="2120577"/>
                </a:cubicBezTo>
                <a:cubicBezTo>
                  <a:pt x="9466" y="2102593"/>
                  <a:pt x="23723" y="2108055"/>
                  <a:pt x="36718" y="2113292"/>
                </a:cubicBezTo>
                <a:cubicBezTo>
                  <a:pt x="67939" y="2126269"/>
                  <a:pt x="100244" y="2126495"/>
                  <a:pt x="142474" y="2126269"/>
                </a:cubicBezTo>
                <a:cubicBezTo>
                  <a:pt x="107102" y="2066851"/>
                  <a:pt x="42311" y="2084608"/>
                  <a:pt x="11993" y="2022231"/>
                </a:cubicBezTo>
                <a:cubicBezTo>
                  <a:pt x="49892" y="2011302"/>
                  <a:pt x="79128" y="2033841"/>
                  <a:pt x="109809" y="2038166"/>
                </a:cubicBezTo>
                <a:cubicBezTo>
                  <a:pt x="137600" y="2042036"/>
                  <a:pt x="144459" y="2031565"/>
                  <a:pt x="137962" y="1997188"/>
                </a:cubicBezTo>
                <a:cubicBezTo>
                  <a:pt x="127856" y="1943690"/>
                  <a:pt x="143015" y="1916371"/>
                  <a:pt x="183441" y="1930941"/>
                </a:cubicBezTo>
                <a:cubicBezTo>
                  <a:pt x="220978" y="1944601"/>
                  <a:pt x="224948" y="1924568"/>
                  <a:pt x="214842" y="1894062"/>
                </a:cubicBezTo>
                <a:cubicBezTo>
                  <a:pt x="200405" y="1849671"/>
                  <a:pt x="216827" y="1815295"/>
                  <a:pt x="228017" y="1777960"/>
                </a:cubicBezTo>
                <a:cubicBezTo>
                  <a:pt x="245162" y="1721045"/>
                  <a:pt x="237944" y="1693272"/>
                  <a:pt x="200946" y="1650929"/>
                </a:cubicBezTo>
                <a:cubicBezTo>
                  <a:pt x="180193" y="1627251"/>
                  <a:pt x="157815" y="1607219"/>
                  <a:pt x="127675" y="1586731"/>
                </a:cubicBezTo>
                <a:cubicBezTo>
                  <a:pt x="197157" y="1575576"/>
                  <a:pt x="124246" y="1538013"/>
                  <a:pt x="148791" y="1514564"/>
                </a:cubicBezTo>
                <a:cubicBezTo>
                  <a:pt x="197878" y="1505003"/>
                  <a:pt x="237944" y="1579673"/>
                  <a:pt x="304718" y="1558274"/>
                </a:cubicBezTo>
                <a:cubicBezTo>
                  <a:pt x="222243" y="1493618"/>
                  <a:pt x="131104" y="1472448"/>
                  <a:pt x="71369" y="1386396"/>
                </a:cubicBezTo>
                <a:cubicBezTo>
                  <a:pt x="85084" y="1366817"/>
                  <a:pt x="98799" y="1385029"/>
                  <a:pt x="110530" y="1377745"/>
                </a:cubicBezTo>
                <a:cubicBezTo>
                  <a:pt x="110169" y="1373192"/>
                  <a:pt x="111073" y="1366361"/>
                  <a:pt x="108906" y="1364313"/>
                </a:cubicBezTo>
                <a:cubicBezTo>
                  <a:pt x="64330" y="1317416"/>
                  <a:pt x="63607" y="1316279"/>
                  <a:pt x="111433" y="1281675"/>
                </a:cubicBezTo>
                <a:cubicBezTo>
                  <a:pt x="128217" y="1269609"/>
                  <a:pt x="126772" y="1258909"/>
                  <a:pt x="117930" y="1243657"/>
                </a:cubicBezTo>
                <a:cubicBezTo>
                  <a:pt x="111612" y="1232957"/>
                  <a:pt x="104033" y="1223395"/>
                  <a:pt x="107643" y="1199947"/>
                </a:cubicBezTo>
                <a:cubicBezTo>
                  <a:pt x="133810" y="1229998"/>
                  <a:pt x="260321" y="1220208"/>
                  <a:pt x="282700" y="1217021"/>
                </a:cubicBezTo>
                <a:cubicBezTo>
                  <a:pt x="307786" y="1213607"/>
                  <a:pt x="332510" y="1199037"/>
                  <a:pt x="358858" y="1207003"/>
                </a:cubicBezTo>
                <a:cubicBezTo>
                  <a:pt x="379973" y="1213381"/>
                  <a:pt x="477788" y="1275073"/>
                  <a:pt x="491685" y="1204273"/>
                </a:cubicBezTo>
                <a:cubicBezTo>
                  <a:pt x="492408" y="1200857"/>
                  <a:pt x="531930" y="1208826"/>
                  <a:pt x="553226" y="1212696"/>
                </a:cubicBezTo>
                <a:cubicBezTo>
                  <a:pt x="571995" y="1215883"/>
                  <a:pt x="593110" y="1229998"/>
                  <a:pt x="605743" y="1201769"/>
                </a:cubicBezTo>
                <a:cubicBezTo>
                  <a:pt x="613143" y="1185150"/>
                  <a:pt x="582643" y="1153051"/>
                  <a:pt x="555391" y="1150320"/>
                </a:cubicBezTo>
                <a:cubicBezTo>
                  <a:pt x="531749" y="1147814"/>
                  <a:pt x="507025" y="1144172"/>
                  <a:pt x="484466" y="1151001"/>
                </a:cubicBezTo>
                <a:cubicBezTo>
                  <a:pt x="456674" y="1159198"/>
                  <a:pt x="441696" y="1145994"/>
                  <a:pt x="433934" y="1117538"/>
                </a:cubicBezTo>
                <a:cubicBezTo>
                  <a:pt x="425273" y="1086122"/>
                  <a:pt x="408668" y="1071550"/>
                  <a:pt x="385749" y="1056980"/>
                </a:cubicBezTo>
                <a:cubicBezTo>
                  <a:pt x="330163" y="1021696"/>
                  <a:pt x="276744" y="980946"/>
                  <a:pt x="215745" y="960456"/>
                </a:cubicBezTo>
                <a:cubicBezTo>
                  <a:pt x="203653" y="956358"/>
                  <a:pt x="190298" y="950894"/>
                  <a:pt x="184704" y="923805"/>
                </a:cubicBezTo>
                <a:cubicBezTo>
                  <a:pt x="349836" y="964326"/>
                  <a:pt x="500349" y="1069958"/>
                  <a:pt x="670713" y="1063811"/>
                </a:cubicBezTo>
                <a:cubicBezTo>
                  <a:pt x="624151" y="1030346"/>
                  <a:pt x="570192" y="1028524"/>
                  <a:pt x="520561" y="1005076"/>
                </a:cubicBezTo>
                <a:cubicBezTo>
                  <a:pt x="555753" y="987546"/>
                  <a:pt x="588779" y="1005759"/>
                  <a:pt x="622167" y="1015777"/>
                </a:cubicBezTo>
                <a:cubicBezTo>
                  <a:pt x="650140" y="1023970"/>
                  <a:pt x="675405" y="1025337"/>
                  <a:pt x="678473" y="976393"/>
                </a:cubicBezTo>
                <a:cubicBezTo>
                  <a:pt x="677389" y="973205"/>
                  <a:pt x="677570" y="969107"/>
                  <a:pt x="677751" y="965238"/>
                </a:cubicBezTo>
                <a:cubicBezTo>
                  <a:pt x="668365" y="944976"/>
                  <a:pt x="653749" y="934504"/>
                  <a:pt x="636423" y="928584"/>
                </a:cubicBezTo>
                <a:cubicBezTo>
                  <a:pt x="625955" y="924942"/>
                  <a:pt x="612060" y="919478"/>
                  <a:pt x="612239" y="904909"/>
                </a:cubicBezTo>
                <a:cubicBezTo>
                  <a:pt x="612781" y="850955"/>
                  <a:pt x="579394" y="835246"/>
                  <a:pt x="546007" y="819539"/>
                </a:cubicBezTo>
                <a:cubicBezTo>
                  <a:pt x="564596" y="792676"/>
                  <a:pt x="579213" y="812481"/>
                  <a:pt x="593290" y="810433"/>
                </a:cubicBezTo>
                <a:cubicBezTo>
                  <a:pt x="602495" y="809067"/>
                  <a:pt x="610796" y="806563"/>
                  <a:pt x="610796" y="792676"/>
                </a:cubicBezTo>
                <a:cubicBezTo>
                  <a:pt x="610977" y="781065"/>
                  <a:pt x="606645" y="767861"/>
                  <a:pt x="597622" y="767635"/>
                </a:cubicBezTo>
                <a:cubicBezTo>
                  <a:pt x="541135" y="765585"/>
                  <a:pt x="509913" y="690914"/>
                  <a:pt x="451260" y="690687"/>
                </a:cubicBezTo>
                <a:cubicBezTo>
                  <a:pt x="416248" y="690687"/>
                  <a:pt x="469488" y="648571"/>
                  <a:pt x="439891" y="631042"/>
                </a:cubicBezTo>
                <a:cubicBezTo>
                  <a:pt x="433393" y="627171"/>
                  <a:pt x="456855" y="621254"/>
                  <a:pt x="467323" y="622164"/>
                </a:cubicBezTo>
                <a:cubicBezTo>
                  <a:pt x="477609" y="623074"/>
                  <a:pt x="486813" y="634229"/>
                  <a:pt x="499265" y="626261"/>
                </a:cubicBezTo>
                <a:cubicBezTo>
                  <a:pt x="506123" y="597806"/>
                  <a:pt x="488438" y="587332"/>
                  <a:pt x="473818" y="579365"/>
                </a:cubicBezTo>
                <a:cubicBezTo>
                  <a:pt x="440070" y="560925"/>
                  <a:pt x="407224" y="538615"/>
                  <a:pt x="370228" y="532013"/>
                </a:cubicBezTo>
                <a:cubicBezTo>
                  <a:pt x="357055" y="529737"/>
                  <a:pt x="389177" y="499231"/>
                  <a:pt x="395494" y="488532"/>
                </a:cubicBezTo>
                <a:cubicBezTo>
                  <a:pt x="376883" y="474474"/>
                  <a:pt x="357801" y="462263"/>
                  <a:pt x="338331" y="451478"/>
                </a:cubicBezTo>
                <a:lnTo>
                  <a:pt x="331729" y="448316"/>
                </a:lnTo>
                <a:lnTo>
                  <a:pt x="333477" y="428106"/>
                </a:lnTo>
                <a:cubicBezTo>
                  <a:pt x="333477" y="428106"/>
                  <a:pt x="322127" y="376930"/>
                  <a:pt x="314427" y="351906"/>
                </a:cubicBezTo>
                <a:lnTo>
                  <a:pt x="296726" y="307655"/>
                </a:lnTo>
                <a:lnTo>
                  <a:pt x="312139" y="309596"/>
                </a:lnTo>
                <a:cubicBezTo>
                  <a:pt x="327682" y="313807"/>
                  <a:pt x="343879" y="321889"/>
                  <a:pt x="357956" y="329174"/>
                </a:cubicBezTo>
                <a:cubicBezTo>
                  <a:pt x="381237" y="341238"/>
                  <a:pt x="403435" y="344425"/>
                  <a:pt x="434297" y="329174"/>
                </a:cubicBezTo>
                <a:cubicBezTo>
                  <a:pt x="406324" y="319841"/>
                  <a:pt x="384846" y="311645"/>
                  <a:pt x="362829" y="305953"/>
                </a:cubicBezTo>
                <a:cubicBezTo>
                  <a:pt x="345323" y="301400"/>
                  <a:pt x="387012" y="282960"/>
                  <a:pt x="408307" y="285237"/>
                </a:cubicBezTo>
                <a:cubicBezTo>
                  <a:pt x="438085" y="288423"/>
                  <a:pt x="421302" y="276586"/>
                  <a:pt x="416248" y="260195"/>
                </a:cubicBezTo>
                <a:cubicBezTo>
                  <a:pt x="410835" y="242665"/>
                  <a:pt x="426897" y="237203"/>
                  <a:pt x="437003" y="240844"/>
                </a:cubicBezTo>
                <a:cubicBezTo>
                  <a:pt x="475803" y="255187"/>
                  <a:pt x="514425" y="229917"/>
                  <a:pt x="554491" y="250407"/>
                </a:cubicBezTo>
                <a:cubicBezTo>
                  <a:pt x="544384" y="199867"/>
                  <a:pt x="522546" y="177784"/>
                  <a:pt x="476887" y="170726"/>
                </a:cubicBezTo>
                <a:cubicBezTo>
                  <a:pt x="459741" y="167996"/>
                  <a:pt x="441876" y="172093"/>
                  <a:pt x="427076" y="157522"/>
                </a:cubicBezTo>
                <a:cubicBezTo>
                  <a:pt x="418594" y="149101"/>
                  <a:pt x="409030" y="139084"/>
                  <a:pt x="415707" y="123603"/>
                </a:cubicBezTo>
                <a:cubicBezTo>
                  <a:pt x="420400" y="112674"/>
                  <a:pt x="430506" y="112674"/>
                  <a:pt x="438808" y="116318"/>
                </a:cubicBezTo>
                <a:cubicBezTo>
                  <a:pt x="475984" y="132483"/>
                  <a:pt x="514786" y="138400"/>
                  <a:pt x="553586" y="144320"/>
                </a:cubicBezTo>
                <a:cubicBezTo>
                  <a:pt x="559543" y="145230"/>
                  <a:pt x="566220" y="148191"/>
                  <a:pt x="572898" y="133164"/>
                </a:cubicBezTo>
                <a:cubicBezTo>
                  <a:pt x="500349" y="108805"/>
                  <a:pt x="431408" y="74202"/>
                  <a:pt x="356874" y="60770"/>
                </a:cubicBezTo>
                <a:cubicBezTo>
                  <a:pt x="357956" y="54397"/>
                  <a:pt x="359038" y="48022"/>
                  <a:pt x="360122" y="41649"/>
                </a:cubicBezTo>
                <a:cubicBezTo>
                  <a:pt x="418413" y="50753"/>
                  <a:pt x="476707" y="59859"/>
                  <a:pt x="550338" y="71243"/>
                </a:cubicBezTo>
                <a:cubicBezTo>
                  <a:pt x="505041" y="35045"/>
                  <a:pt x="462269" y="47111"/>
                  <a:pt x="428701" y="15013"/>
                </a:cubicBezTo>
                <a:cubicBezTo>
                  <a:pt x="435018" y="2833"/>
                  <a:pt x="442643" y="-241"/>
                  <a:pt x="450539" y="15"/>
                </a:cubicBezTo>
                <a:close/>
              </a:path>
            </a:pathLst>
          </a:custGeom>
        </p:spPr>
      </p:pic>
      <p:sp>
        <p:nvSpPr>
          <p:cNvPr id="2" name="Title 1">
            <a:extLst>
              <a:ext uri="{FF2B5EF4-FFF2-40B4-BE49-F238E27FC236}">
                <a16:creationId xmlns:a16="http://schemas.microsoft.com/office/drawing/2014/main" id="{B33415A3-9393-47A2-8351-6A8950E3C5A5}"/>
              </a:ext>
            </a:extLst>
          </p:cNvPr>
          <p:cNvSpPr>
            <a:spLocks noGrp="1"/>
          </p:cNvSpPr>
          <p:nvPr>
            <p:ph type="title"/>
          </p:nvPr>
        </p:nvSpPr>
        <p:spPr>
          <a:xfrm>
            <a:off x="4498850" y="3819157"/>
            <a:ext cx="6864412" cy="1131215"/>
          </a:xfrm>
        </p:spPr>
        <p:txBody>
          <a:bodyPr vert="horz" lIns="91440" tIns="45720" rIns="91440" bIns="45720" rtlCol="0" anchor="b">
            <a:normAutofit/>
          </a:bodyPr>
          <a:lstStyle/>
          <a:p>
            <a:r>
              <a:rPr lang="en-US" sz="3700" kern="1200">
                <a:latin typeface="+mj-lt"/>
                <a:ea typeface="+mj-ea"/>
                <a:cs typeface="+mj-cs"/>
              </a:rPr>
              <a:t>What can we remember about Chivalry Thesis?</a:t>
            </a:r>
          </a:p>
        </p:txBody>
      </p:sp>
      <p:pic>
        <p:nvPicPr>
          <p:cNvPr id="6" name="Picture 5">
            <a:extLst>
              <a:ext uri="{FF2B5EF4-FFF2-40B4-BE49-F238E27FC236}">
                <a16:creationId xmlns:a16="http://schemas.microsoft.com/office/drawing/2014/main" id="{4CD71E33-A053-4F5D-9028-3ACC22F13824}"/>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13789" r="-2" b="12514"/>
          <a:stretch/>
        </p:blipFill>
        <p:spPr>
          <a:xfrm>
            <a:off x="480177" y="3"/>
            <a:ext cx="4980517" cy="2440831"/>
          </a:xfrm>
          <a:custGeom>
            <a:avLst/>
            <a:gdLst/>
            <a:ahLst/>
            <a:cxnLst/>
            <a:rect l="l" t="t" r="r" b="b"/>
            <a:pathLst>
              <a:path w="4980517" h="2440831">
                <a:moveTo>
                  <a:pt x="287929" y="0"/>
                </a:moveTo>
                <a:lnTo>
                  <a:pt x="4817890" y="0"/>
                </a:lnTo>
                <a:lnTo>
                  <a:pt x="4816841" y="3177"/>
                </a:lnTo>
                <a:cubicBezTo>
                  <a:pt x="4816707" y="6109"/>
                  <a:pt x="4816908" y="9403"/>
                  <a:pt x="4816641" y="12038"/>
                </a:cubicBezTo>
                <a:cubicBezTo>
                  <a:pt x="4834033" y="20468"/>
                  <a:pt x="4854369" y="-611"/>
                  <a:pt x="4874703" y="22050"/>
                </a:cubicBezTo>
                <a:cubicBezTo>
                  <a:pt x="4786137" y="121645"/>
                  <a:pt x="4651010" y="146147"/>
                  <a:pt x="4528727" y="220979"/>
                </a:cubicBezTo>
                <a:cubicBezTo>
                  <a:pt x="4627731" y="245745"/>
                  <a:pt x="4687133" y="159323"/>
                  <a:pt x="4759914" y="170389"/>
                </a:cubicBezTo>
                <a:cubicBezTo>
                  <a:pt x="4796305" y="197528"/>
                  <a:pt x="4688204" y="241003"/>
                  <a:pt x="4791221" y="253914"/>
                </a:cubicBezTo>
                <a:cubicBezTo>
                  <a:pt x="4746534" y="277627"/>
                  <a:pt x="4713355" y="300811"/>
                  <a:pt x="4682585" y="328215"/>
                </a:cubicBezTo>
                <a:cubicBezTo>
                  <a:pt x="4627731" y="377223"/>
                  <a:pt x="4617028" y="409367"/>
                  <a:pt x="4642449" y="475239"/>
                </a:cubicBezTo>
                <a:cubicBezTo>
                  <a:pt x="4659039" y="518450"/>
                  <a:pt x="4683387" y="558237"/>
                  <a:pt x="4661983" y="609614"/>
                </a:cubicBezTo>
                <a:cubicBezTo>
                  <a:pt x="4646998" y="644922"/>
                  <a:pt x="4652885" y="668107"/>
                  <a:pt x="4708539" y="652298"/>
                </a:cubicBezTo>
                <a:cubicBezTo>
                  <a:pt x="4768476" y="635435"/>
                  <a:pt x="4790952" y="667053"/>
                  <a:pt x="4775969" y="728971"/>
                </a:cubicBezTo>
                <a:cubicBezTo>
                  <a:pt x="4766336" y="768758"/>
                  <a:pt x="4776506" y="780877"/>
                  <a:pt x="4817710" y="776398"/>
                </a:cubicBezTo>
                <a:cubicBezTo>
                  <a:pt x="4863199" y="771392"/>
                  <a:pt x="4906546" y="745306"/>
                  <a:pt x="4962737" y="757955"/>
                </a:cubicBezTo>
                <a:cubicBezTo>
                  <a:pt x="4917786" y="830149"/>
                  <a:pt x="4821724" y="809597"/>
                  <a:pt x="4769279" y="878367"/>
                </a:cubicBezTo>
                <a:cubicBezTo>
                  <a:pt x="4831892" y="878629"/>
                  <a:pt x="4879788" y="878367"/>
                  <a:pt x="4926079" y="863347"/>
                </a:cubicBezTo>
                <a:cubicBezTo>
                  <a:pt x="4945346" y="857286"/>
                  <a:pt x="4966484" y="850965"/>
                  <a:pt x="4977186" y="871779"/>
                </a:cubicBezTo>
                <a:cubicBezTo>
                  <a:pt x="4989762" y="896809"/>
                  <a:pt x="4963808" y="906295"/>
                  <a:pt x="4948019" y="910774"/>
                </a:cubicBezTo>
                <a:cubicBezTo>
                  <a:pt x="4903602" y="923421"/>
                  <a:pt x="4869621" y="953458"/>
                  <a:pt x="4832963" y="976907"/>
                </a:cubicBezTo>
                <a:cubicBezTo>
                  <a:pt x="4752423" y="1028288"/>
                  <a:pt x="4664121" y="1071235"/>
                  <a:pt x="4595889" y="1156077"/>
                </a:cubicBezTo>
                <a:cubicBezTo>
                  <a:pt x="4681783" y="1134471"/>
                  <a:pt x="4745733" y="1084147"/>
                  <a:pt x="4825471" y="1073871"/>
                </a:cubicBezTo>
                <a:cubicBezTo>
                  <a:pt x="4756436" y="1151071"/>
                  <a:pt x="4667600" y="1201922"/>
                  <a:pt x="4583583" y="1258044"/>
                </a:cubicBezTo>
                <a:cubicBezTo>
                  <a:pt x="4559500" y="1273853"/>
                  <a:pt x="4535151" y="1284656"/>
                  <a:pt x="4529799" y="1319171"/>
                </a:cubicBezTo>
                <a:cubicBezTo>
                  <a:pt x="4519362" y="1386097"/>
                  <a:pt x="4488056" y="1441427"/>
                  <a:pt x="4421163" y="1470936"/>
                </a:cubicBezTo>
                <a:cubicBezTo>
                  <a:pt x="4420628" y="1471202"/>
                  <a:pt x="4424373" y="1481215"/>
                  <a:pt x="4426515" y="1488062"/>
                </a:cubicBezTo>
                <a:cubicBezTo>
                  <a:pt x="4467453" y="1490172"/>
                  <a:pt x="4499829" y="1450649"/>
                  <a:pt x="4552008" y="1463559"/>
                </a:cubicBezTo>
                <a:cubicBezTo>
                  <a:pt x="4501970" y="1517309"/>
                  <a:pt x="4460227" y="1565528"/>
                  <a:pt x="4389321" y="1591086"/>
                </a:cubicBezTo>
                <a:cubicBezTo>
                  <a:pt x="4332594" y="1611373"/>
                  <a:pt x="4262490" y="1623230"/>
                  <a:pt x="4221282" y="1689099"/>
                </a:cubicBezTo>
                <a:cubicBezTo>
                  <a:pt x="4269178" y="1702012"/>
                  <a:pt x="4304768" y="1685677"/>
                  <a:pt x="4340623" y="1674082"/>
                </a:cubicBezTo>
                <a:cubicBezTo>
                  <a:pt x="4395475" y="1656165"/>
                  <a:pt x="4449794" y="1635878"/>
                  <a:pt x="4504647" y="1617960"/>
                </a:cubicBezTo>
                <a:cubicBezTo>
                  <a:pt x="4525518" y="1611110"/>
                  <a:pt x="4548262" y="1606365"/>
                  <a:pt x="4561640" y="1639039"/>
                </a:cubicBezTo>
                <a:cubicBezTo>
                  <a:pt x="4491801" y="1645890"/>
                  <a:pt x="4450060" y="1690154"/>
                  <a:pt x="4406179" y="1731784"/>
                </a:cubicBezTo>
                <a:cubicBezTo>
                  <a:pt x="4381561" y="1755234"/>
                  <a:pt x="4361492" y="1786589"/>
                  <a:pt x="4317076" y="1774733"/>
                </a:cubicBezTo>
                <a:cubicBezTo>
                  <a:pt x="4293796" y="1768410"/>
                  <a:pt x="4279080" y="1786061"/>
                  <a:pt x="4281490" y="1807667"/>
                </a:cubicBezTo>
                <a:cubicBezTo>
                  <a:pt x="4290317" y="1883815"/>
                  <a:pt x="4236000" y="1910425"/>
                  <a:pt x="4179809" y="1925180"/>
                </a:cubicBezTo>
                <a:cubicBezTo>
                  <a:pt x="4073313" y="1952846"/>
                  <a:pt x="3984744" y="2017925"/>
                  <a:pt x="3881194" y="2053496"/>
                </a:cubicBezTo>
                <a:cubicBezTo>
                  <a:pt x="3780584" y="2088012"/>
                  <a:pt x="3702720" y="2169955"/>
                  <a:pt x="3601845" y="2212904"/>
                </a:cubicBezTo>
                <a:cubicBezTo>
                  <a:pt x="3528795" y="2243995"/>
                  <a:pt x="3458958" y="2284043"/>
                  <a:pt x="3383767" y="2312235"/>
                </a:cubicBezTo>
                <a:cubicBezTo>
                  <a:pt x="3205831" y="2378897"/>
                  <a:pt x="3024414" y="2432384"/>
                  <a:pt x="2832561" y="2440024"/>
                </a:cubicBezTo>
                <a:cubicBezTo>
                  <a:pt x="2674156" y="2446085"/>
                  <a:pt x="1300154" y="2440289"/>
                  <a:pt x="741989" y="1573170"/>
                </a:cubicBezTo>
                <a:cubicBezTo>
                  <a:pt x="731286" y="1568953"/>
                  <a:pt x="719246" y="1557887"/>
                  <a:pt x="715500" y="1547347"/>
                </a:cubicBezTo>
                <a:cubicBezTo>
                  <a:pt x="697572" y="1498075"/>
                  <a:pt x="653689" y="1476733"/>
                  <a:pt x="614088" y="1450123"/>
                </a:cubicBezTo>
                <a:cubicBezTo>
                  <a:pt x="579303" y="1426672"/>
                  <a:pt x="542376" y="1402169"/>
                  <a:pt x="527927" y="1362645"/>
                </a:cubicBezTo>
                <a:cubicBezTo>
                  <a:pt x="508929" y="1309949"/>
                  <a:pt x="562979" y="1353160"/>
                  <a:pt x="572881" y="1333136"/>
                </a:cubicBezTo>
                <a:cubicBezTo>
                  <a:pt x="552277" y="1305735"/>
                  <a:pt x="520434" y="1280703"/>
                  <a:pt x="512140" y="1249612"/>
                </a:cubicBezTo>
                <a:cubicBezTo>
                  <a:pt x="481905" y="1137368"/>
                  <a:pt x="416616" y="1055689"/>
                  <a:pt x="318951" y="992190"/>
                </a:cubicBezTo>
                <a:cubicBezTo>
                  <a:pt x="290855" y="974010"/>
                  <a:pt x="272393" y="940811"/>
                  <a:pt x="234131" y="935543"/>
                </a:cubicBezTo>
                <a:cubicBezTo>
                  <a:pt x="149040" y="923949"/>
                  <a:pt x="175798" y="833311"/>
                  <a:pt x="130844" y="792998"/>
                </a:cubicBezTo>
                <a:cubicBezTo>
                  <a:pt x="122282" y="785355"/>
                  <a:pt x="114523" y="770339"/>
                  <a:pt x="116127" y="760064"/>
                </a:cubicBezTo>
                <a:cubicBezTo>
                  <a:pt x="118534" y="745306"/>
                  <a:pt x="128704" y="731343"/>
                  <a:pt x="137266" y="718168"/>
                </a:cubicBezTo>
                <a:cubicBezTo>
                  <a:pt x="146097" y="704995"/>
                  <a:pt x="159474" y="693400"/>
                  <a:pt x="153053" y="676011"/>
                </a:cubicBezTo>
                <a:cubicBezTo>
                  <a:pt x="150380" y="668898"/>
                  <a:pt x="152250" y="644130"/>
                  <a:pt x="132450" y="663627"/>
                </a:cubicBezTo>
                <a:cubicBezTo>
                  <a:pt x="78133" y="717115"/>
                  <a:pt x="46557" y="666528"/>
                  <a:pt x="0" y="642286"/>
                </a:cubicBezTo>
                <a:cubicBezTo>
                  <a:pt x="37460" y="617254"/>
                  <a:pt x="71175" y="599602"/>
                  <a:pt x="76795" y="562188"/>
                </a:cubicBezTo>
                <a:cubicBezTo>
                  <a:pt x="88300" y="484987"/>
                  <a:pt x="137532" y="449681"/>
                  <a:pt x="212187" y="442830"/>
                </a:cubicBezTo>
                <a:cubicBezTo>
                  <a:pt x="184627" y="368265"/>
                  <a:pt x="184627" y="368265"/>
                  <a:pt x="273730" y="357988"/>
                </a:cubicBezTo>
                <a:cubicBezTo>
                  <a:pt x="239480" y="310562"/>
                  <a:pt x="239480" y="298442"/>
                  <a:pt x="280956" y="282106"/>
                </a:cubicBezTo>
                <a:cubicBezTo>
                  <a:pt x="320824" y="266560"/>
                  <a:pt x="364973" y="261290"/>
                  <a:pt x="401900" y="237315"/>
                </a:cubicBezTo>
                <a:cubicBezTo>
                  <a:pt x="367917" y="176713"/>
                  <a:pt x="358285" y="106364"/>
                  <a:pt x="288180" y="76852"/>
                </a:cubicBezTo>
                <a:cubicBezTo>
                  <a:pt x="277209" y="72374"/>
                  <a:pt x="269717" y="54193"/>
                  <a:pt x="276673" y="43654"/>
                </a:cubicBezTo>
                <a:cubicBezTo>
                  <a:pt x="283028" y="34103"/>
                  <a:pt x="285520" y="22412"/>
                  <a:pt x="286921" y="10118"/>
                </a:cubicBezTo>
                <a:close/>
              </a:path>
            </a:pathLst>
          </a:custGeom>
        </p:spPr>
      </p:pic>
      <p:pic>
        <p:nvPicPr>
          <p:cNvPr id="21" name="Picture 20" descr="A picture containing text&#10;&#10;Description automatically generated">
            <a:extLst>
              <a:ext uri="{FF2B5EF4-FFF2-40B4-BE49-F238E27FC236}">
                <a16:creationId xmlns:a16="http://schemas.microsoft.com/office/drawing/2014/main" id="{719233EA-089E-4264-99D4-7534B7A41240}"/>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20250" r="23879"/>
          <a:stretch/>
        </p:blipFill>
        <p:spPr>
          <a:xfrm>
            <a:off x="8556350" y="10"/>
            <a:ext cx="3635653" cy="3660317"/>
          </a:xfrm>
          <a:custGeom>
            <a:avLst/>
            <a:gdLst/>
            <a:ahLst/>
            <a:cxnLst/>
            <a:rect l="l" t="t" r="r" b="b"/>
            <a:pathLst>
              <a:path w="3635653" h="3660327">
                <a:moveTo>
                  <a:pt x="402121" y="0"/>
                </a:moveTo>
                <a:lnTo>
                  <a:pt x="3635653" y="0"/>
                </a:lnTo>
                <a:lnTo>
                  <a:pt x="3635653" y="3605403"/>
                </a:lnTo>
                <a:lnTo>
                  <a:pt x="3616543" y="3610878"/>
                </a:lnTo>
                <a:cubicBezTo>
                  <a:pt x="3510165" y="3637200"/>
                  <a:pt x="3401766" y="3654952"/>
                  <a:pt x="3290337" y="3659389"/>
                </a:cubicBezTo>
                <a:cubicBezTo>
                  <a:pt x="3106332" y="3666430"/>
                  <a:pt x="1510274" y="3659697"/>
                  <a:pt x="861903" y="2652440"/>
                </a:cubicBezTo>
                <a:cubicBezTo>
                  <a:pt x="849470" y="2647542"/>
                  <a:pt x="835485" y="2634687"/>
                  <a:pt x="831133" y="2622444"/>
                </a:cubicBezTo>
                <a:cubicBezTo>
                  <a:pt x="810307" y="2565210"/>
                  <a:pt x="759333" y="2540419"/>
                  <a:pt x="713332" y="2509507"/>
                </a:cubicBezTo>
                <a:cubicBezTo>
                  <a:pt x="672925" y="2482267"/>
                  <a:pt x="630030" y="2453803"/>
                  <a:pt x="613246" y="2407892"/>
                </a:cubicBezTo>
                <a:cubicBezTo>
                  <a:pt x="591178" y="2346680"/>
                  <a:pt x="653963" y="2396875"/>
                  <a:pt x="665465" y="2373614"/>
                </a:cubicBezTo>
                <a:cubicBezTo>
                  <a:pt x="641532" y="2341785"/>
                  <a:pt x="604543" y="2312707"/>
                  <a:pt x="594908" y="2276592"/>
                </a:cubicBezTo>
                <a:cubicBezTo>
                  <a:pt x="559787" y="2146208"/>
                  <a:pt x="483946" y="2051328"/>
                  <a:pt x="370497" y="1977567"/>
                </a:cubicBezTo>
                <a:cubicBezTo>
                  <a:pt x="337860" y="1956449"/>
                  <a:pt x="316415" y="1917884"/>
                  <a:pt x="271969" y="1911765"/>
                </a:cubicBezTo>
                <a:cubicBezTo>
                  <a:pt x="173127" y="1898297"/>
                  <a:pt x="204209" y="1793011"/>
                  <a:pt x="151990" y="1746183"/>
                </a:cubicBezTo>
                <a:cubicBezTo>
                  <a:pt x="142044" y="1737306"/>
                  <a:pt x="133031" y="1719862"/>
                  <a:pt x="134895" y="1707927"/>
                </a:cubicBezTo>
                <a:cubicBezTo>
                  <a:pt x="137691" y="1690784"/>
                  <a:pt x="149504" y="1674564"/>
                  <a:pt x="159450" y="1659260"/>
                </a:cubicBezTo>
                <a:cubicBezTo>
                  <a:pt x="169707" y="1643958"/>
                  <a:pt x="185247" y="1630489"/>
                  <a:pt x="177788" y="1610290"/>
                </a:cubicBezTo>
                <a:cubicBezTo>
                  <a:pt x="174683" y="1602027"/>
                  <a:pt x="176855" y="1573257"/>
                  <a:pt x="153855" y="1595904"/>
                </a:cubicBezTo>
                <a:cubicBezTo>
                  <a:pt x="90759" y="1658037"/>
                  <a:pt x="54081" y="1599274"/>
                  <a:pt x="0" y="1571114"/>
                </a:cubicBezTo>
                <a:cubicBezTo>
                  <a:pt x="43514" y="1542037"/>
                  <a:pt x="82677" y="1521532"/>
                  <a:pt x="89205" y="1478072"/>
                </a:cubicBezTo>
                <a:cubicBezTo>
                  <a:pt x="102570" y="1388394"/>
                  <a:pt x="159758" y="1347382"/>
                  <a:pt x="246479" y="1339424"/>
                </a:cubicBezTo>
                <a:cubicBezTo>
                  <a:pt x="214465" y="1252808"/>
                  <a:pt x="214465" y="1252808"/>
                  <a:pt x="317968" y="1240870"/>
                </a:cubicBezTo>
                <a:cubicBezTo>
                  <a:pt x="278183" y="1185780"/>
                  <a:pt x="278183" y="1171701"/>
                  <a:pt x="326361" y="1152725"/>
                </a:cubicBezTo>
                <a:cubicBezTo>
                  <a:pt x="372673" y="1134666"/>
                  <a:pt x="423957" y="1128545"/>
                  <a:pt x="466852" y="1100695"/>
                </a:cubicBezTo>
                <a:cubicBezTo>
                  <a:pt x="427377" y="1030299"/>
                  <a:pt x="416187" y="948581"/>
                  <a:pt x="334753" y="914300"/>
                </a:cubicBezTo>
                <a:cubicBezTo>
                  <a:pt x="322010" y="909097"/>
                  <a:pt x="313307" y="887979"/>
                  <a:pt x="321386" y="875737"/>
                </a:cubicBezTo>
                <a:cubicBezTo>
                  <a:pt x="350915" y="831359"/>
                  <a:pt x="308644" y="747189"/>
                  <a:pt x="400645" y="737702"/>
                </a:cubicBezTo>
                <a:cubicBezTo>
                  <a:pt x="412147" y="736784"/>
                  <a:pt x="422716" y="727601"/>
                  <a:pt x="413701" y="715664"/>
                </a:cubicBezTo>
                <a:cubicBezTo>
                  <a:pt x="382618" y="674041"/>
                  <a:pt x="420228" y="676794"/>
                  <a:pt x="442916" y="671592"/>
                </a:cubicBezTo>
                <a:cubicBezTo>
                  <a:pt x="470270" y="665166"/>
                  <a:pt x="501352" y="683528"/>
                  <a:pt x="526840" y="660880"/>
                </a:cubicBezTo>
                <a:cubicBezTo>
                  <a:pt x="520932" y="637006"/>
                  <a:pt x="498866" y="637312"/>
                  <a:pt x="483325" y="629661"/>
                </a:cubicBezTo>
                <a:cubicBezTo>
                  <a:pt x="437945" y="607624"/>
                  <a:pt x="400956" y="581304"/>
                  <a:pt x="398780" y="524068"/>
                </a:cubicBezTo>
                <a:cubicBezTo>
                  <a:pt x="397228" y="477853"/>
                  <a:pt x="392254" y="437148"/>
                  <a:pt x="455041" y="423067"/>
                </a:cubicBezTo>
                <a:cubicBezTo>
                  <a:pt x="481149" y="417251"/>
                  <a:pt x="473687" y="383892"/>
                  <a:pt x="458768" y="367363"/>
                </a:cubicBezTo>
                <a:cubicBezTo>
                  <a:pt x="432038" y="337982"/>
                  <a:pt x="409972" y="298806"/>
                  <a:pt x="363968" y="296052"/>
                </a:cubicBezTo>
                <a:cubicBezTo>
                  <a:pt x="335995" y="294216"/>
                  <a:pt x="314548" y="281971"/>
                  <a:pt x="292481" y="267894"/>
                </a:cubicBezTo>
                <a:cubicBezTo>
                  <a:pt x="276630" y="257791"/>
                  <a:pt x="257670" y="249223"/>
                  <a:pt x="259533" y="227493"/>
                </a:cubicBezTo>
                <a:cubicBezTo>
                  <a:pt x="261399" y="206680"/>
                  <a:pt x="279736" y="198111"/>
                  <a:pt x="298387" y="193826"/>
                </a:cubicBezTo>
                <a:cubicBezTo>
                  <a:pt x="360552" y="180054"/>
                  <a:pt x="418983" y="159853"/>
                  <a:pt x="470893" y="113638"/>
                </a:cubicBezTo>
                <a:cubicBezTo>
                  <a:pt x="436390" y="89152"/>
                  <a:pt x="403444" y="71400"/>
                  <a:pt x="377957" y="46608"/>
                </a:cubicBezTo>
                <a:cubicBezTo>
                  <a:pt x="370264" y="39110"/>
                  <a:pt x="371678" y="29598"/>
                  <a:pt x="380092" y="18562"/>
                </a:cubicBezTo>
                <a:close/>
              </a:path>
            </a:pathLst>
          </a:custGeom>
        </p:spPr>
      </p:pic>
      <p:sp>
        <p:nvSpPr>
          <p:cNvPr id="3" name="Content Placeholder 2">
            <a:extLst>
              <a:ext uri="{FF2B5EF4-FFF2-40B4-BE49-F238E27FC236}">
                <a16:creationId xmlns:a16="http://schemas.microsoft.com/office/drawing/2014/main" id="{27B03DD8-062E-434B-A390-42240B403C64}"/>
              </a:ext>
            </a:extLst>
          </p:cNvPr>
          <p:cNvSpPr>
            <a:spLocks noGrp="1"/>
          </p:cNvSpPr>
          <p:nvPr>
            <p:ph idx="1"/>
          </p:nvPr>
        </p:nvSpPr>
        <p:spPr>
          <a:xfrm>
            <a:off x="4498849" y="5000822"/>
            <a:ext cx="6864411" cy="1355528"/>
          </a:xfrm>
        </p:spPr>
        <p:txBody>
          <a:bodyPr vert="horz" lIns="91440" tIns="45720" rIns="91440" bIns="45720" rtlCol="0">
            <a:normAutofit/>
          </a:bodyPr>
          <a:lstStyle/>
          <a:p>
            <a:pPr marL="0" indent="0">
              <a:buNone/>
            </a:pPr>
            <a:r>
              <a:rPr lang="en-US" sz="2000" kern="1200">
                <a:latin typeface="+mn-lt"/>
                <a:ea typeface="+mn-ea"/>
                <a:cs typeface="+mn-cs"/>
              </a:rPr>
              <a:t>What is chivalry? </a:t>
            </a:r>
          </a:p>
        </p:txBody>
      </p:sp>
      <p:sp>
        <p:nvSpPr>
          <p:cNvPr id="7" name="TextBox 6">
            <a:extLst>
              <a:ext uri="{FF2B5EF4-FFF2-40B4-BE49-F238E27FC236}">
                <a16:creationId xmlns:a16="http://schemas.microsoft.com/office/drawing/2014/main" id="{F617A7A5-4629-497F-B1A1-0F2BE11E9B91}"/>
              </a:ext>
            </a:extLst>
          </p:cNvPr>
          <p:cNvSpPr txBox="1"/>
          <p:nvPr/>
        </p:nvSpPr>
        <p:spPr>
          <a:xfrm>
            <a:off x="7533156" y="6870700"/>
            <a:ext cx="2186816"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6" tooltip="https://www.flickr.com/photos/subharnab/40407257">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9" tooltip="https://creativecommons.org/licenses/by/3.0/">
                  <a:extLst>
                    <a:ext uri="{A12FA001-AC4F-418D-AE19-62706E023703}">
                      <ahyp:hlinkClr xmlns:ahyp="http://schemas.microsoft.com/office/drawing/2018/hyperlinkcolor" val="tx"/>
                    </a:ext>
                  </a:extLst>
                </a:hlinkClick>
              </a:rPr>
              <a:t>CC BY</a:t>
            </a:r>
            <a:endParaRPr lang="en-GB" sz="700">
              <a:solidFill>
                <a:srgbClr val="FFFFFF"/>
              </a:solidFill>
            </a:endParaRPr>
          </a:p>
        </p:txBody>
      </p:sp>
      <p:sp>
        <p:nvSpPr>
          <p:cNvPr id="17" name="TextBox 16">
            <a:extLst>
              <a:ext uri="{FF2B5EF4-FFF2-40B4-BE49-F238E27FC236}">
                <a16:creationId xmlns:a16="http://schemas.microsoft.com/office/drawing/2014/main" id="{BB108B17-FEDF-48FB-A9DA-54E2E1D44524}"/>
              </a:ext>
            </a:extLst>
          </p:cNvPr>
          <p:cNvSpPr txBox="1"/>
          <p:nvPr/>
        </p:nvSpPr>
        <p:spPr>
          <a:xfrm>
            <a:off x="9732672" y="6870700"/>
            <a:ext cx="2459328"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nehabhatsepo.blogspot.com/2009/12/mcps-male-chauvinist-pig.html">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10" tooltip="https://creativecommons.org/licenses/by-nc-nd/3.0/">
                  <a:extLst>
                    <a:ext uri="{A12FA001-AC4F-418D-AE19-62706E023703}">
                      <ahyp:hlinkClr xmlns:ahyp="http://schemas.microsoft.com/office/drawing/2018/hyperlinkcolor" val="tx"/>
                    </a:ext>
                  </a:extLst>
                </a:hlinkClick>
              </a:rPr>
              <a:t>CC BY-NC-ND</a:t>
            </a:r>
            <a:endParaRPr lang="en-GB" sz="700">
              <a:solidFill>
                <a:srgbClr val="FFFFFF"/>
              </a:solidFill>
            </a:endParaRPr>
          </a:p>
        </p:txBody>
      </p:sp>
      <p:sp>
        <p:nvSpPr>
          <p:cNvPr id="29" name="TextBox 28">
            <a:extLst>
              <a:ext uri="{FF2B5EF4-FFF2-40B4-BE49-F238E27FC236}">
                <a16:creationId xmlns:a16="http://schemas.microsoft.com/office/drawing/2014/main" id="{F9255C52-DE31-4416-875A-2230A821CC19}"/>
              </a:ext>
            </a:extLst>
          </p:cNvPr>
          <p:cNvSpPr txBox="1"/>
          <p:nvPr/>
        </p:nvSpPr>
        <p:spPr>
          <a:xfrm>
            <a:off x="5200590" y="6870700"/>
            <a:ext cx="2319866"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8" tooltip="http://www.dualshockers.com/2014/09/15/chivalry-medieval-warfare-coming-to-ps3-xbox-360/">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11" tooltip="https://creativecommons.org/licenses/by-nc/3.0/">
                  <a:extLst>
                    <a:ext uri="{A12FA001-AC4F-418D-AE19-62706E023703}">
                      <ahyp:hlinkClr xmlns:ahyp="http://schemas.microsoft.com/office/drawing/2018/hyperlinkcolor" val="tx"/>
                    </a:ext>
                  </a:extLst>
                </a:hlinkClick>
              </a:rPr>
              <a:t>CC BY-NC</a:t>
            </a:r>
            <a:endParaRPr lang="en-GB" sz="700">
              <a:solidFill>
                <a:srgbClr val="FFFFFF"/>
              </a:solidFill>
            </a:endParaRPr>
          </a:p>
        </p:txBody>
      </p:sp>
    </p:spTree>
    <p:extLst>
      <p:ext uri="{BB962C8B-B14F-4D97-AF65-F5344CB8AC3E}">
        <p14:creationId xmlns:p14="http://schemas.microsoft.com/office/powerpoint/2010/main" val="1126492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093732-A181-4ECA-AE2C-85AB0004D437}"/>
              </a:ext>
            </a:extLst>
          </p:cNvPr>
          <p:cNvSpPr>
            <a:spLocks noGrp="1"/>
          </p:cNvSpPr>
          <p:nvPr>
            <p:ph type="title"/>
          </p:nvPr>
        </p:nvSpPr>
        <p:spPr>
          <a:xfrm>
            <a:off x="686834" y="1153572"/>
            <a:ext cx="3200400" cy="4461163"/>
          </a:xfrm>
        </p:spPr>
        <p:txBody>
          <a:bodyPr>
            <a:normAutofit/>
          </a:bodyPr>
          <a:lstStyle/>
          <a:p>
            <a:endParaRPr lang="en-GB">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32F6CCD-5F5E-4014-9169-C94826FB4E97}"/>
              </a:ext>
            </a:extLst>
          </p:cNvPr>
          <p:cNvSpPr>
            <a:spLocks noGrp="1"/>
          </p:cNvSpPr>
          <p:nvPr>
            <p:ph idx="1"/>
          </p:nvPr>
        </p:nvSpPr>
        <p:spPr>
          <a:xfrm>
            <a:off x="4447308" y="591344"/>
            <a:ext cx="6906491" cy="5585619"/>
          </a:xfrm>
        </p:spPr>
        <p:txBody>
          <a:bodyPr anchor="ctr">
            <a:normAutofit/>
          </a:bodyPr>
          <a:lstStyle/>
          <a:p>
            <a:r>
              <a:rPr lang="en-GB" dirty="0"/>
              <a:t>Otto Pollak </a:t>
            </a:r>
            <a:r>
              <a:rPr lang="en-GB" i="1" dirty="0"/>
              <a:t>‘Men hate to accuse women and thus send them to their punishment, police officers dislike to arrest them, district attorneys to prosecute them, judges and juries to find them guilty and so on.’ </a:t>
            </a:r>
            <a:r>
              <a:rPr lang="en-GB" dirty="0"/>
              <a:t>Men are socialised to be protective of women. </a:t>
            </a:r>
          </a:p>
          <a:p>
            <a:endParaRPr lang="en-GB" dirty="0"/>
          </a:p>
        </p:txBody>
      </p:sp>
    </p:spTree>
    <p:extLst>
      <p:ext uri="{BB962C8B-B14F-4D97-AF65-F5344CB8AC3E}">
        <p14:creationId xmlns:p14="http://schemas.microsoft.com/office/powerpoint/2010/main" val="372676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3BF57-02C1-4B8F-93C1-FDF696F0D4F0}"/>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E36D5A3B-A372-40ED-8999-D79E368D6AE4}"/>
              </a:ext>
            </a:extLst>
          </p:cNvPr>
          <p:cNvSpPr>
            <a:spLocks noGrp="1"/>
          </p:cNvSpPr>
          <p:nvPr>
            <p:ph idx="1"/>
          </p:nvPr>
        </p:nvSpPr>
        <p:spPr/>
        <p:txBody>
          <a:bodyPr/>
          <a:lstStyle/>
          <a:p>
            <a:r>
              <a:rPr lang="en-GB" dirty="0"/>
              <a:t>Graham and Bowling found that men are more likely to offend but the difference is smaller than recorded in official statistics.  They found men are 2.33 times more likely than women to commit a crime whereas official statistics suggest this figure is 4 times more likely.  Flood-Page et al found that 1 in 11female self-reported offenders had been cautioned or prosecuted in contrast to 1 in 7 men</a:t>
            </a:r>
          </a:p>
        </p:txBody>
      </p:sp>
    </p:spTree>
    <p:extLst>
      <p:ext uri="{BB962C8B-B14F-4D97-AF65-F5344CB8AC3E}">
        <p14:creationId xmlns:p14="http://schemas.microsoft.com/office/powerpoint/2010/main" val="1231447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8287F-E65B-4EC8-A1F7-0E6E2D3999C8}"/>
              </a:ext>
            </a:extLst>
          </p:cNvPr>
          <p:cNvSpPr>
            <a:spLocks noGrp="1"/>
          </p:cNvSpPr>
          <p:nvPr>
            <p:ph type="title"/>
          </p:nvPr>
        </p:nvSpPr>
        <p:spPr/>
        <p:txBody>
          <a:bodyPr/>
          <a:lstStyle/>
          <a:p>
            <a:r>
              <a:rPr lang="en-GB" dirty="0"/>
              <a:t>How is this criticised?</a:t>
            </a:r>
          </a:p>
        </p:txBody>
      </p:sp>
      <p:sp>
        <p:nvSpPr>
          <p:cNvPr id="3" name="Content Placeholder 2">
            <a:extLst>
              <a:ext uri="{FF2B5EF4-FFF2-40B4-BE49-F238E27FC236}">
                <a16:creationId xmlns:a16="http://schemas.microsoft.com/office/drawing/2014/main" id="{7B3304F3-2848-41B7-BD45-5F5F8C6C90B2}"/>
              </a:ext>
            </a:extLst>
          </p:cNvPr>
          <p:cNvSpPr>
            <a:spLocks noGrp="1"/>
          </p:cNvSpPr>
          <p:nvPr>
            <p:ph idx="1"/>
          </p:nvPr>
        </p:nvSpPr>
        <p:spPr/>
        <p:txBody>
          <a:bodyPr/>
          <a:lstStyle/>
          <a:p>
            <a:r>
              <a:rPr lang="en-GB" dirty="0"/>
              <a:t>Why else might women be punished less harshly than men?</a:t>
            </a:r>
          </a:p>
          <a:p>
            <a:endParaRPr lang="en-GB" dirty="0"/>
          </a:p>
          <a:p>
            <a:r>
              <a:rPr lang="en-GB" dirty="0"/>
              <a:t>What would feminists say? </a:t>
            </a:r>
          </a:p>
          <a:p>
            <a:r>
              <a:rPr lang="en-GB" dirty="0"/>
              <a:t>1. Women are treated very harshly when they deviate from norms.</a:t>
            </a:r>
          </a:p>
          <a:p>
            <a:r>
              <a:rPr lang="en-GB" dirty="0"/>
              <a:t>2. There are double standards in the law and it is patriarchal rather than women being treated better.  </a:t>
            </a:r>
            <a:r>
              <a:rPr lang="en-GB" dirty="0" err="1"/>
              <a:t>Eg</a:t>
            </a:r>
            <a:r>
              <a:rPr lang="en-GB" dirty="0"/>
              <a:t> rape cases when the victim can feel on trial.  </a:t>
            </a:r>
          </a:p>
        </p:txBody>
      </p:sp>
    </p:spTree>
    <p:extLst>
      <p:ext uri="{BB962C8B-B14F-4D97-AF65-F5344CB8AC3E}">
        <p14:creationId xmlns:p14="http://schemas.microsoft.com/office/powerpoint/2010/main" val="3644734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1884b4ca-d172-48fc-934f-c211f0fc491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831B96DDB4C5E4093D9A586BF4D7B6B" ma:contentTypeVersion="15" ma:contentTypeDescription="Create a new document." ma:contentTypeScope="" ma:versionID="b1b3a3a060bcafb07034585fb4d5879a">
  <xsd:schema xmlns:xsd="http://www.w3.org/2001/XMLSchema" xmlns:xs="http://www.w3.org/2001/XMLSchema" xmlns:p="http://schemas.microsoft.com/office/2006/metadata/properties" xmlns:ns3="1884b4ca-d172-48fc-934f-c211f0fc4919" xmlns:ns4="8b6cce57-5574-4c8c-bf87-bfcef3d2ded6" targetNamespace="http://schemas.microsoft.com/office/2006/metadata/properties" ma:root="true" ma:fieldsID="598ac9bf1d19a97e81b98fe1a5976eb2" ns3:_="" ns4:_="">
    <xsd:import namespace="1884b4ca-d172-48fc-934f-c211f0fc4919"/>
    <xsd:import namespace="8b6cce57-5574-4c8c-bf87-bfcef3d2ded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4:SharedWithUsers" minOccurs="0"/>
                <xsd:element ref="ns4:SharedWithDetails" minOccurs="0"/>
                <xsd:element ref="ns4:SharingHintHash" minOccurs="0"/>
                <xsd:element ref="ns3:MediaServiceOCR"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84b4ca-d172-48fc-934f-c211f0fc49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6cce57-5574-4c8c-bf87-bfcef3d2ded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382429-DCE7-4931-B6E3-5F82C19B764F}">
  <ds:schemaRefs>
    <ds:schemaRef ds:uri="http://schemas.microsoft.com/sharepoint/v3/contenttype/forms"/>
  </ds:schemaRefs>
</ds:datastoreItem>
</file>

<file path=customXml/itemProps2.xml><?xml version="1.0" encoding="utf-8"?>
<ds:datastoreItem xmlns:ds="http://schemas.openxmlformats.org/officeDocument/2006/customXml" ds:itemID="{0D1F9137-55E8-4BEA-B9DE-835C95DC40AC}">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8b6cce57-5574-4c8c-bf87-bfcef3d2ded6"/>
    <ds:schemaRef ds:uri="http://purl.org/dc/terms/"/>
    <ds:schemaRef ds:uri="http://schemas.openxmlformats.org/package/2006/metadata/core-properties"/>
    <ds:schemaRef ds:uri="1884b4ca-d172-48fc-934f-c211f0fc4919"/>
    <ds:schemaRef ds:uri="http://www.w3.org/XML/1998/namespace"/>
    <ds:schemaRef ds:uri="http://purl.org/dc/dcmitype/"/>
  </ds:schemaRefs>
</ds:datastoreItem>
</file>

<file path=customXml/itemProps3.xml><?xml version="1.0" encoding="utf-8"?>
<ds:datastoreItem xmlns:ds="http://schemas.openxmlformats.org/officeDocument/2006/customXml" ds:itemID="{D5123F38-6E8D-4608-93BE-62522FC017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84b4ca-d172-48fc-934f-c211f0fc4919"/>
    <ds:schemaRef ds:uri="8b6cce57-5574-4c8c-bf87-bfcef3d2de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63</TotalTime>
  <Words>1158</Words>
  <Application>Microsoft Office PowerPoint</Application>
  <PresentationFormat>Widescreen</PresentationFormat>
  <Paragraphs>69</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Gender and Crime</vt:lpstr>
      <vt:lpstr>Nothing new just review</vt:lpstr>
      <vt:lpstr>Our aims today</vt:lpstr>
      <vt:lpstr>PowerPoint Presentation</vt:lpstr>
      <vt:lpstr>  How might you explain these trends? </vt:lpstr>
      <vt:lpstr>What can we remember about Chivalry Thesis?</vt:lpstr>
      <vt:lpstr>PowerPoint Presentation</vt:lpstr>
      <vt:lpstr>PowerPoint Presentation</vt:lpstr>
      <vt:lpstr>How is this criticised?</vt:lpstr>
      <vt:lpstr>PowerPoint Presentation</vt:lpstr>
      <vt:lpstr>Sex Role theory</vt:lpstr>
      <vt:lpstr>PowerPoint Presentation</vt:lpstr>
      <vt:lpstr>Is it true that men learn to be naughtier and more violent than women?</vt:lpstr>
      <vt:lpstr>Social Control</vt:lpstr>
      <vt:lpstr>PowerPoint Presentation</vt:lpstr>
      <vt:lpstr>Liberation thesis</vt:lpstr>
      <vt:lpstr>Do we accept liberation thesis? p109</vt:lpstr>
      <vt:lpstr>Your 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and Crime</dc:title>
  <dc:creator>Helen Bromley</dc:creator>
  <cp:lastModifiedBy>Helen Bromley</cp:lastModifiedBy>
  <cp:revision>8</cp:revision>
  <dcterms:created xsi:type="dcterms:W3CDTF">2021-01-07T13:07:48Z</dcterms:created>
  <dcterms:modified xsi:type="dcterms:W3CDTF">2023-11-29T20:40:05Z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0x010100C831B96DDB4C5E4093D9A586BF4D7B6B</vt:lpwstr>
  </property>
</Properties>
</file>