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6" r:id="rId2"/>
    <p:sldId id="259" r:id="rId3"/>
    <p:sldId id="258" r:id="rId4"/>
    <p:sldId id="262" r:id="rId5"/>
    <p:sldId id="268" r:id="rId6"/>
    <p:sldId id="269" r:id="rId7"/>
    <p:sldId id="270" r:id="rId8"/>
    <p:sldId id="267" r:id="rId9"/>
    <p:sldId id="272" r:id="rId10"/>
    <p:sldId id="273" r:id="rId11"/>
    <p:sldId id="274" r:id="rId12"/>
    <p:sldId id="275" r:id="rId13"/>
    <p:sldId id="276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5" r:id="rId30"/>
    <p:sldId id="296" r:id="rId31"/>
    <p:sldId id="298" r:id="rId32"/>
    <p:sldId id="300" r:id="rId33"/>
    <p:sldId id="299" r:id="rId34"/>
    <p:sldId id="301" r:id="rId35"/>
    <p:sldId id="303" r:id="rId36"/>
    <p:sldId id="304" r:id="rId37"/>
    <p:sldId id="305" r:id="rId38"/>
    <p:sldId id="306" r:id="rId39"/>
    <p:sldId id="308" r:id="rId40"/>
    <p:sldId id="309" r:id="rId41"/>
    <p:sldId id="310" r:id="rId42"/>
    <p:sldId id="311" r:id="rId43"/>
    <p:sldId id="312" r:id="rId44"/>
    <p:sldId id="313" r:id="rId45"/>
    <p:sldId id="294" r:id="rId46"/>
    <p:sldId id="315" r:id="rId47"/>
    <p:sldId id="316" r:id="rId48"/>
    <p:sldId id="317" r:id="rId49"/>
    <p:sldId id="318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Adegboro" userId="90bcecd6-7ab1-4c6f-a615-f9f0ff8c35e1" providerId="ADAL" clId="{C33CC2B3-2427-4F94-AB53-D22C9F28CEF2}"/>
    <pc:docChg chg="modSld">
      <pc:chgData name="Charles Adegboro" userId="90bcecd6-7ab1-4c6f-a615-f9f0ff8c35e1" providerId="ADAL" clId="{C33CC2B3-2427-4F94-AB53-D22C9F28CEF2}" dt="2021-12-10T12:56:13.544" v="1" actId="1076"/>
      <pc:docMkLst>
        <pc:docMk/>
      </pc:docMkLst>
      <pc:sldChg chg="modSp">
        <pc:chgData name="Charles Adegboro" userId="90bcecd6-7ab1-4c6f-a615-f9f0ff8c35e1" providerId="ADAL" clId="{C33CC2B3-2427-4F94-AB53-D22C9F28CEF2}" dt="2021-12-10T12:56:13.544" v="1" actId="1076"/>
        <pc:sldMkLst>
          <pc:docMk/>
          <pc:sldMk cId="4233522324" sldId="315"/>
        </pc:sldMkLst>
        <pc:spChg chg="mod">
          <ac:chgData name="Charles Adegboro" userId="90bcecd6-7ab1-4c6f-a615-f9f0ff8c35e1" providerId="ADAL" clId="{C33CC2B3-2427-4F94-AB53-D22C9F28CEF2}" dt="2021-12-10T12:56:13.544" v="1" actId="1076"/>
          <ac:spMkLst>
            <pc:docMk/>
            <pc:sldMk cId="4233522324" sldId="315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3D495-371C-470E-AA77-44DEB6ADEF4B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4E8FD-6AD8-4497-B2BC-38BB18A19D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1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CC"/>
            </a:gs>
            <a:gs pos="7000">
              <a:srgbClr val="FFFFCC"/>
            </a:gs>
            <a:gs pos="95000">
              <a:srgbClr val="FFFFCC"/>
            </a:gs>
            <a:gs pos="100000">
              <a:srgbClr val="CC00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png"/><Relationship Id="rId7" Type="http://schemas.openxmlformats.org/officeDocument/2006/relationships/image" Target="../media/image1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77.png"/><Relationship Id="rId5" Type="http://schemas.openxmlformats.org/officeDocument/2006/relationships/image" Target="../media/image176.png"/><Relationship Id="rId4" Type="http://schemas.openxmlformats.org/officeDocument/2006/relationships/image" Target="../media/image175.png"/><Relationship Id="rId9" Type="http://schemas.openxmlformats.org/officeDocument/2006/relationships/image" Target="../media/image1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png"/><Relationship Id="rId7" Type="http://schemas.openxmlformats.org/officeDocument/2006/relationships/image" Target="../media/image1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83.png"/><Relationship Id="rId11" Type="http://schemas.openxmlformats.org/officeDocument/2006/relationships/image" Target="../media/image187.png"/><Relationship Id="rId5" Type="http://schemas.openxmlformats.org/officeDocument/2006/relationships/image" Target="../media/image182.png"/><Relationship Id="rId10" Type="http://schemas.openxmlformats.org/officeDocument/2006/relationships/image" Target="../media/image186.png"/><Relationship Id="rId4" Type="http://schemas.openxmlformats.org/officeDocument/2006/relationships/image" Target="../media/image181.png"/><Relationship Id="rId9" Type="http://schemas.openxmlformats.org/officeDocument/2006/relationships/image" Target="../media/image18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png"/><Relationship Id="rId7" Type="http://schemas.openxmlformats.org/officeDocument/2006/relationships/image" Target="../media/image191.png"/><Relationship Id="rId12" Type="http://schemas.openxmlformats.org/officeDocument/2006/relationships/image" Target="../media/image19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90.png"/><Relationship Id="rId11" Type="http://schemas.openxmlformats.org/officeDocument/2006/relationships/image" Target="../media/image195.png"/><Relationship Id="rId5" Type="http://schemas.openxmlformats.org/officeDocument/2006/relationships/image" Target="../media/image189.png"/><Relationship Id="rId10" Type="http://schemas.openxmlformats.org/officeDocument/2006/relationships/image" Target="../media/image194.png"/><Relationship Id="rId4" Type="http://schemas.openxmlformats.org/officeDocument/2006/relationships/image" Target="../media/image188.png"/><Relationship Id="rId9" Type="http://schemas.openxmlformats.org/officeDocument/2006/relationships/image" Target="../media/image19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2.png"/><Relationship Id="rId7" Type="http://schemas.openxmlformats.org/officeDocument/2006/relationships/image" Target="../media/image20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00.png"/><Relationship Id="rId11" Type="http://schemas.openxmlformats.org/officeDocument/2006/relationships/image" Target="../media/image205.png"/><Relationship Id="rId5" Type="http://schemas.openxmlformats.org/officeDocument/2006/relationships/image" Target="../media/image199.png"/><Relationship Id="rId10" Type="http://schemas.openxmlformats.org/officeDocument/2006/relationships/image" Target="../media/image204.png"/><Relationship Id="rId4" Type="http://schemas.openxmlformats.org/officeDocument/2006/relationships/image" Target="../media/image198.png"/><Relationship Id="rId9" Type="http://schemas.openxmlformats.org/officeDocument/2006/relationships/image" Target="../media/image20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13" Type="http://schemas.openxmlformats.org/officeDocument/2006/relationships/image" Target="../media/image215.png"/><Relationship Id="rId7" Type="http://schemas.openxmlformats.org/officeDocument/2006/relationships/image" Target="../media/image209.png"/><Relationship Id="rId12" Type="http://schemas.openxmlformats.org/officeDocument/2006/relationships/image" Target="../media/image2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08.png"/><Relationship Id="rId11" Type="http://schemas.openxmlformats.org/officeDocument/2006/relationships/image" Target="../media/image213.png"/><Relationship Id="rId5" Type="http://schemas.openxmlformats.org/officeDocument/2006/relationships/image" Target="../media/image207.png"/><Relationship Id="rId10" Type="http://schemas.openxmlformats.org/officeDocument/2006/relationships/image" Target="../media/image212.png"/><Relationship Id="rId4" Type="http://schemas.openxmlformats.org/officeDocument/2006/relationships/image" Target="../media/image206.png"/><Relationship Id="rId9" Type="http://schemas.openxmlformats.org/officeDocument/2006/relationships/image" Target="../media/image2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7.png"/><Relationship Id="rId13" Type="http://schemas.openxmlformats.org/officeDocument/2006/relationships/image" Target="../media/image215.png"/><Relationship Id="rId7" Type="http://schemas.openxmlformats.org/officeDocument/2006/relationships/image" Target="../media/image216.png"/><Relationship Id="rId12" Type="http://schemas.openxmlformats.org/officeDocument/2006/relationships/image" Target="../media/image22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4.png"/><Relationship Id="rId1" Type="http://schemas.openxmlformats.org/officeDocument/2006/relationships/tags" Target="../tags/tag7.xml"/><Relationship Id="rId6" Type="http://schemas.openxmlformats.org/officeDocument/2006/relationships/image" Target="../media/image208.png"/><Relationship Id="rId11" Type="http://schemas.openxmlformats.org/officeDocument/2006/relationships/image" Target="../media/image220.png"/><Relationship Id="rId5" Type="http://schemas.openxmlformats.org/officeDocument/2006/relationships/image" Target="../media/image207.png"/><Relationship Id="rId15" Type="http://schemas.openxmlformats.org/officeDocument/2006/relationships/image" Target="../media/image223.png"/><Relationship Id="rId10" Type="http://schemas.openxmlformats.org/officeDocument/2006/relationships/image" Target="../media/image219.png"/><Relationship Id="rId4" Type="http://schemas.openxmlformats.org/officeDocument/2006/relationships/image" Target="../media/image206.png"/><Relationship Id="rId9" Type="http://schemas.openxmlformats.org/officeDocument/2006/relationships/image" Target="../media/image218.png"/><Relationship Id="rId14" Type="http://schemas.openxmlformats.org/officeDocument/2006/relationships/image" Target="../media/image2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18" Type="http://schemas.openxmlformats.org/officeDocument/2006/relationships/image" Target="../media/image95.png"/><Relationship Id="rId3" Type="http://schemas.openxmlformats.org/officeDocument/2006/relationships/image" Target="../media/image80.png"/><Relationship Id="rId21" Type="http://schemas.openxmlformats.org/officeDocument/2006/relationships/image" Target="../media/image98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17" Type="http://schemas.openxmlformats.org/officeDocument/2006/relationships/image" Target="../media/image94.png"/><Relationship Id="rId16" Type="http://schemas.openxmlformats.org/officeDocument/2006/relationships/image" Target="../media/image93.png"/><Relationship Id="rId20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5" Type="http://schemas.openxmlformats.org/officeDocument/2006/relationships/image" Target="../media/image92.png"/><Relationship Id="rId10" Type="http://schemas.openxmlformats.org/officeDocument/2006/relationships/image" Target="../media/image87.png"/><Relationship Id="rId19" Type="http://schemas.openxmlformats.org/officeDocument/2006/relationships/image" Target="../media/image96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Relationship Id="rId22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12.png"/><Relationship Id="rId26" Type="http://schemas.openxmlformats.org/officeDocument/2006/relationships/image" Target="../media/image120.png"/><Relationship Id="rId3" Type="http://schemas.openxmlformats.org/officeDocument/2006/relationships/image" Target="../media/image109.png"/><Relationship Id="rId21" Type="http://schemas.openxmlformats.org/officeDocument/2006/relationships/image" Target="../media/image115.png"/><Relationship Id="rId17" Type="http://schemas.openxmlformats.org/officeDocument/2006/relationships/image" Target="../media/image1100.png"/><Relationship Id="rId25" Type="http://schemas.openxmlformats.org/officeDocument/2006/relationships/image" Target="../media/image119.png"/><Relationship Id="rId33" Type="http://schemas.openxmlformats.org/officeDocument/2006/relationships/image" Target="../media/image31.png"/><Relationship Id="rId16" Type="http://schemas.openxmlformats.org/officeDocument/2006/relationships/image" Target="../media/image1090.png"/><Relationship Id="rId20" Type="http://schemas.openxmlformats.org/officeDocument/2006/relationships/image" Target="../media/image114.png"/><Relationship Id="rId29" Type="http://schemas.openxmlformats.org/officeDocument/2006/relationships/image" Target="../media/image123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8.png"/><Relationship Id="rId32" Type="http://schemas.openxmlformats.org/officeDocument/2006/relationships/image" Target="../media/image99.png"/><Relationship Id="rId5" Type="http://schemas.openxmlformats.org/officeDocument/2006/relationships/image" Target="../media/image111.png"/><Relationship Id="rId23" Type="http://schemas.openxmlformats.org/officeDocument/2006/relationships/image" Target="../media/image117.png"/><Relationship Id="rId28" Type="http://schemas.openxmlformats.org/officeDocument/2006/relationships/image" Target="../media/image122.png"/><Relationship Id="rId19" Type="http://schemas.openxmlformats.org/officeDocument/2006/relationships/image" Target="../media/image113.png"/><Relationship Id="rId31" Type="http://schemas.openxmlformats.org/officeDocument/2006/relationships/image" Target="../media/image125.png"/><Relationship Id="rId4" Type="http://schemas.openxmlformats.org/officeDocument/2006/relationships/image" Target="../media/image110.png"/><Relationship Id="rId22" Type="http://schemas.openxmlformats.org/officeDocument/2006/relationships/image" Target="../media/image116.png"/><Relationship Id="rId27" Type="http://schemas.openxmlformats.org/officeDocument/2006/relationships/image" Target="../media/image121.png"/><Relationship Id="rId30" Type="http://schemas.openxmlformats.org/officeDocument/2006/relationships/image" Target="../media/image1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png"/><Relationship Id="rId3" Type="http://schemas.openxmlformats.org/officeDocument/2006/relationships/image" Target="../media/image31.png"/><Relationship Id="rId7" Type="http://schemas.openxmlformats.org/officeDocument/2006/relationships/image" Target="../media/image142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png"/><Relationship Id="rId11" Type="http://schemas.openxmlformats.org/officeDocument/2006/relationships/image" Target="../media/image146.png"/><Relationship Id="rId10" Type="http://schemas.openxmlformats.org/officeDocument/2006/relationships/image" Target="../media/image145.png"/><Relationship Id="rId9" Type="http://schemas.openxmlformats.org/officeDocument/2006/relationships/image" Target="../media/image14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31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10" Type="http://schemas.openxmlformats.org/officeDocument/2006/relationships/image" Target="../media/image151.png"/><Relationship Id="rId9" Type="http://schemas.openxmlformats.org/officeDocument/2006/relationships/image" Target="../media/image15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png"/><Relationship Id="rId13" Type="http://schemas.openxmlformats.org/officeDocument/2006/relationships/image" Target="../media/image161.png"/><Relationship Id="rId7" Type="http://schemas.openxmlformats.org/officeDocument/2006/relationships/image" Target="../media/image155.png"/><Relationship Id="rId12" Type="http://schemas.openxmlformats.org/officeDocument/2006/relationships/image" Target="../media/image160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png"/><Relationship Id="rId11" Type="http://schemas.openxmlformats.org/officeDocument/2006/relationships/image" Target="../media/image159.png"/><Relationship Id="rId15" Type="http://schemas.openxmlformats.org/officeDocument/2006/relationships/image" Target="../media/image31.png"/><Relationship Id="rId10" Type="http://schemas.openxmlformats.org/officeDocument/2006/relationships/image" Target="../media/image158.png"/><Relationship Id="rId9" Type="http://schemas.openxmlformats.org/officeDocument/2006/relationships/image" Target="../media/image157.png"/><Relationship Id="rId14" Type="http://schemas.openxmlformats.org/officeDocument/2006/relationships/image" Target="../media/image16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8.png"/><Relationship Id="rId4" Type="http://schemas.openxmlformats.org/officeDocument/2006/relationships/image" Target="../media/image63.png"/><Relationship Id="rId9" Type="http://schemas.openxmlformats.org/officeDocument/2006/relationships/image" Target="../media/image6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72.png"/><Relationship Id="rId3" Type="http://schemas.openxmlformats.org/officeDocument/2006/relationships/image" Target="../media/image45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" Type="http://schemas.openxmlformats.org/officeDocument/2006/relationships/image" Target="../media/image54.png"/><Relationship Id="rId16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_rels/slide31.xml.rels><?xml version="1.0" encoding="UTF-8" standalone="yes"?>
<Relationships xmlns="http://schemas.openxmlformats.org/package/2006/relationships"><Relationship Id="rId7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6.png"/><Relationship Id="rId5" Type="http://schemas.openxmlformats.org/officeDocument/2006/relationships/image" Target="../media/image485.png"/><Relationship Id="rId4" Type="http://schemas.openxmlformats.org/officeDocument/2006/relationships/image" Target="../media/image48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7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484.png"/><Relationship Id="rId9" Type="http://schemas.openxmlformats.org/officeDocument/2006/relationships/image" Target="../media/image10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2.png"/><Relationship Id="rId7" Type="http://schemas.openxmlformats.org/officeDocument/2006/relationships/image" Target="../media/image4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0.png"/><Relationship Id="rId11" Type="http://schemas.openxmlformats.org/officeDocument/2006/relationships/image" Target="../media/image77.png"/><Relationship Id="rId10" Type="http://schemas.openxmlformats.org/officeDocument/2006/relationships/image" Target="../media/image494.png"/><Relationship Id="rId4" Type="http://schemas.openxmlformats.org/officeDocument/2006/relationships/image" Target="../media/image484.png"/><Relationship Id="rId9" Type="http://schemas.openxmlformats.org/officeDocument/2006/relationships/image" Target="../media/image493.png"/></Relationships>
</file>

<file path=ppt/slides/_rels/slide3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590.png"/><Relationship Id="rId4" Type="http://schemas.openxmlformats.org/officeDocument/2006/relationships/image" Target="../media/image589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7" Type="http://schemas.openxmlformats.org/officeDocument/2006/relationships/image" Target="../media/image5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9.png"/><Relationship Id="rId5" Type="http://schemas.openxmlformats.org/officeDocument/2006/relationships/image" Target="../media/image498.png"/><Relationship Id="rId4" Type="http://schemas.openxmlformats.org/officeDocument/2006/relationships/image" Target="../media/image497.png"/><Relationship Id="rId9" Type="http://schemas.openxmlformats.org/officeDocument/2006/relationships/image" Target="../media/image1020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28.png"/><Relationship Id="rId7" Type="http://schemas.openxmlformats.org/officeDocument/2006/relationships/image" Target="../media/image105.png"/><Relationship Id="rId12" Type="http://schemas.openxmlformats.org/officeDocument/2006/relationships/image" Target="../media/image127.png"/><Relationship Id="rId17" Type="http://schemas.openxmlformats.org/officeDocument/2006/relationships/image" Target="../media/image1020.png"/><Relationship Id="rId16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26.png"/><Relationship Id="rId5" Type="http://schemas.openxmlformats.org/officeDocument/2006/relationships/image" Target="../media/image1030.png"/><Relationship Id="rId15" Type="http://schemas.openxmlformats.org/officeDocument/2006/relationships/image" Target="../media/image130.png"/><Relationship Id="rId10" Type="http://schemas.openxmlformats.org/officeDocument/2006/relationships/image" Target="../media/image108.png"/><Relationship Id="rId4" Type="http://schemas.openxmlformats.org/officeDocument/2006/relationships/image" Target="../media/image497.png"/><Relationship Id="rId9" Type="http://schemas.openxmlformats.org/officeDocument/2006/relationships/image" Target="../media/image107.png"/><Relationship Id="rId14" Type="http://schemas.openxmlformats.org/officeDocument/2006/relationships/image" Target="../media/image129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13" Type="http://schemas.openxmlformats.org/officeDocument/2006/relationships/image" Target="../media/image139.png"/><Relationship Id="rId18" Type="http://schemas.openxmlformats.org/officeDocument/2006/relationships/image" Target="../media/image77.png"/><Relationship Id="rId7" Type="http://schemas.openxmlformats.org/officeDocument/2006/relationships/image" Target="../media/image133.png"/><Relationship Id="rId12" Type="http://schemas.openxmlformats.org/officeDocument/2006/relationships/image" Target="../media/image138.png"/><Relationship Id="rId17" Type="http://schemas.openxmlformats.org/officeDocument/2006/relationships/image" Target="../media/image5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5" Type="http://schemas.openxmlformats.org/officeDocument/2006/relationships/image" Target="../media/image131.png"/><Relationship Id="rId15" Type="http://schemas.openxmlformats.org/officeDocument/2006/relationships/image" Target="../media/image163.png"/><Relationship Id="rId10" Type="http://schemas.openxmlformats.org/officeDocument/2006/relationships/image" Target="../media/image136.png"/><Relationship Id="rId19" Type="http://schemas.openxmlformats.org/officeDocument/2006/relationships/image" Target="../media/image1020.png"/><Relationship Id="rId4" Type="http://schemas.openxmlformats.org/officeDocument/2006/relationships/image" Target="../media/image515.png"/><Relationship Id="rId9" Type="http://schemas.openxmlformats.org/officeDocument/2006/relationships/image" Target="../media/image135.png"/><Relationship Id="rId14" Type="http://schemas.openxmlformats.org/officeDocument/2006/relationships/image" Target="../media/image140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0.png"/><Relationship Id="rId7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6.png"/><Relationship Id="rId5" Type="http://schemas.openxmlformats.org/officeDocument/2006/relationships/image" Target="../media/image525.png"/><Relationship Id="rId4" Type="http://schemas.openxmlformats.org/officeDocument/2006/relationships/image" Target="../media/image515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png"/><Relationship Id="rId7" Type="http://schemas.openxmlformats.org/officeDocument/2006/relationships/image" Target="../media/image10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552.png"/><Relationship Id="rId4" Type="http://schemas.openxmlformats.org/officeDocument/2006/relationships/image" Target="../media/image551.png"/><Relationship Id="rId9" Type="http://schemas.openxmlformats.org/officeDocument/2006/relationships/image" Target="../media/image16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6.png"/><Relationship Id="rId13" Type="http://schemas.openxmlformats.org/officeDocument/2006/relationships/image" Target="../media/image1020.png"/><Relationship Id="rId7" Type="http://schemas.openxmlformats.org/officeDocument/2006/relationships/image" Target="../media/image555.png"/><Relationship Id="rId1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4.png"/><Relationship Id="rId11" Type="http://schemas.openxmlformats.org/officeDocument/2006/relationships/image" Target="../media/image559.png"/><Relationship Id="rId5" Type="http://schemas.openxmlformats.org/officeDocument/2006/relationships/image" Target="../media/image553.png"/><Relationship Id="rId10" Type="http://schemas.openxmlformats.org/officeDocument/2006/relationships/image" Target="../media/image558.png"/><Relationship Id="rId4" Type="http://schemas.openxmlformats.org/officeDocument/2006/relationships/image" Target="../media/image551.png"/><Relationship Id="rId9" Type="http://schemas.openxmlformats.org/officeDocument/2006/relationships/image" Target="../media/image55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0.png"/><Relationship Id="rId7" Type="http://schemas.openxmlformats.org/officeDocument/2006/relationships/image" Target="../media/image1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0.png"/><Relationship Id="rId5" Type="http://schemas.openxmlformats.org/officeDocument/2006/relationships/image" Target="../media/image77.png"/><Relationship Id="rId4" Type="http://schemas.openxmlformats.org/officeDocument/2006/relationships/image" Target="../media/image561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5.png"/><Relationship Id="rId3" Type="http://schemas.openxmlformats.org/officeDocument/2006/relationships/image" Target="../media/image560.png"/><Relationship Id="rId7" Type="http://schemas.openxmlformats.org/officeDocument/2006/relationships/image" Target="../media/image564.png"/><Relationship Id="rId12" Type="http://schemas.openxmlformats.org/officeDocument/2006/relationships/image" Target="../media/image10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3.png"/><Relationship Id="rId11" Type="http://schemas.openxmlformats.org/officeDocument/2006/relationships/image" Target="../media/image77.png"/><Relationship Id="rId5" Type="http://schemas.openxmlformats.org/officeDocument/2006/relationships/image" Target="../media/image562.png"/><Relationship Id="rId10" Type="http://schemas.openxmlformats.org/officeDocument/2006/relationships/image" Target="../media/image567.png"/><Relationship Id="rId4" Type="http://schemas.openxmlformats.org/officeDocument/2006/relationships/image" Target="../media/image561.png"/><Relationship Id="rId9" Type="http://schemas.openxmlformats.org/officeDocument/2006/relationships/image" Target="../media/image566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8.png"/><Relationship Id="rId3" Type="http://schemas.openxmlformats.org/officeDocument/2006/relationships/image" Target="../media/image568.png"/><Relationship Id="rId7" Type="http://schemas.openxmlformats.org/officeDocument/2006/relationships/image" Target="../media/image1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0.png"/><Relationship Id="rId5" Type="http://schemas.openxmlformats.org/officeDocument/2006/relationships/image" Target="../media/image77.png"/><Relationship Id="rId4" Type="http://schemas.openxmlformats.org/officeDocument/2006/relationships/image" Target="../media/image569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3.png"/><Relationship Id="rId13" Type="http://schemas.openxmlformats.org/officeDocument/2006/relationships/image" Target="../media/image1020.png"/><Relationship Id="rId7" Type="http://schemas.openxmlformats.org/officeDocument/2006/relationships/image" Target="../media/image572.png"/><Relationship Id="rId1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1.png"/><Relationship Id="rId11" Type="http://schemas.openxmlformats.org/officeDocument/2006/relationships/image" Target="../media/image169.png"/><Relationship Id="rId5" Type="http://schemas.openxmlformats.org/officeDocument/2006/relationships/image" Target="../media/image570.png"/><Relationship Id="rId15" Type="http://schemas.openxmlformats.org/officeDocument/2006/relationships/image" Target="../media/image170.png"/><Relationship Id="rId10" Type="http://schemas.openxmlformats.org/officeDocument/2006/relationships/image" Target="../media/image575.png"/><Relationship Id="rId4" Type="http://schemas.openxmlformats.org/officeDocument/2006/relationships/image" Target="../media/image569.png"/><Relationship Id="rId9" Type="http://schemas.openxmlformats.org/officeDocument/2006/relationships/image" Target="../media/image574.png"/><Relationship Id="rId14" Type="http://schemas.openxmlformats.org/officeDocument/2006/relationships/image" Target="../media/image1690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2.png"/><Relationship Id="rId4" Type="http://schemas.openxmlformats.org/officeDocument/2006/relationships/image" Target="../media/image171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5" Type="http://schemas.openxmlformats.org/officeDocument/2006/relationships/image" Target="../media/image1710.png"/><Relationship Id="rId4" Type="http://schemas.openxmlformats.org/officeDocument/2006/relationships/image" Target="../media/image59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5" Type="http://schemas.openxmlformats.org/officeDocument/2006/relationships/image" Target="../media/image1710.png"/><Relationship Id="rId4" Type="http://schemas.openxmlformats.org/officeDocument/2006/relationships/image" Target="../media/image596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7.png"/><Relationship Id="rId7" Type="http://schemas.openxmlformats.org/officeDocument/2006/relationships/image" Target="../media/image1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10.png"/><Relationship Id="rId5" Type="http://schemas.openxmlformats.org/officeDocument/2006/relationships/image" Target="../media/image592.png"/><Relationship Id="rId4" Type="http://schemas.openxmlformats.org/officeDocument/2006/relationships/image" Target="../media/image59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729549" y="2390293"/>
            <a:ext cx="7880299" cy="130035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Argand Diagrams</a:t>
            </a:r>
            <a:endParaRPr lang="ja-JP" altLang="en-US" sz="80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4 + 5i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200400" y="3429000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3200400" y="31242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2040672" y="3505200"/>
            <a:ext cx="1235928" cy="153395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057400" y="5029200"/>
            <a:ext cx="12192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76600" y="3505200"/>
            <a:ext cx="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90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76600" y="4114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495800" y="16002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=6.40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4495800" y="36576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p:sp>
        <p:nvSpPr>
          <p:cNvPr id="58" name="Arc 57"/>
          <p:cNvSpPr/>
          <p:nvPr/>
        </p:nvSpPr>
        <p:spPr>
          <a:xfrm>
            <a:off x="1447800" y="4495800"/>
            <a:ext cx="914400" cy="914400"/>
          </a:xfrm>
          <a:prstGeom prst="arc">
            <a:avLst>
              <a:gd name="adj1" fmla="val 19755867"/>
              <a:gd name="adj2" fmla="val 686976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3622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=0.90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Arc 62"/>
          <p:cNvSpPr/>
          <p:nvPr/>
        </p:nvSpPr>
        <p:spPr>
          <a:xfrm>
            <a:off x="58674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6248400" y="2286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65" name="Arc 64"/>
          <p:cNvSpPr/>
          <p:nvPr/>
        </p:nvSpPr>
        <p:spPr>
          <a:xfrm>
            <a:off x="58674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486400" y="4419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6553200" y="50292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248400" y="2667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867400" y="4495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34200" y="5029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7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70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8" grpId="0" animBg="1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-2 + 4i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371600" y="3733800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143000" y="35052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447800" y="5029200"/>
            <a:ext cx="6096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47800" y="38100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43000" y="4191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495800" y="16002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=4.47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956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4495800" y="36576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p:sp>
        <p:nvSpPr>
          <p:cNvPr id="58" name="Arc 57"/>
          <p:cNvSpPr/>
          <p:nvPr/>
        </p:nvSpPr>
        <p:spPr>
          <a:xfrm>
            <a:off x="1752600" y="4572000"/>
            <a:ext cx="914400" cy="914400"/>
          </a:xfrm>
          <a:prstGeom prst="arc">
            <a:avLst>
              <a:gd name="adj1" fmla="val 10753655"/>
              <a:gd name="adj2" fmla="val 13475351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5240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0386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6482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=1.11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334000"/>
                <a:ext cx="233762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Arc 62"/>
          <p:cNvSpPr/>
          <p:nvPr/>
        </p:nvSpPr>
        <p:spPr>
          <a:xfrm>
            <a:off x="58674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6248400" y="2286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65" name="Arc 64"/>
          <p:cNvSpPr/>
          <p:nvPr/>
        </p:nvSpPr>
        <p:spPr>
          <a:xfrm>
            <a:off x="58674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486400" y="4419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6553200" y="5029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248400" y="2667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867400" y="4495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34200" y="50292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71" name="Arc 70"/>
          <p:cNvSpPr/>
          <p:nvPr/>
        </p:nvSpPr>
        <p:spPr>
          <a:xfrm>
            <a:off x="1447800" y="4724400"/>
            <a:ext cx="914400" cy="914400"/>
          </a:xfrm>
          <a:prstGeom prst="arc">
            <a:avLst>
              <a:gd name="adj1" fmla="val 16027809"/>
              <a:gd name="adj2" fmla="val 20509898"/>
            </a:avLst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47800" y="3810000"/>
            <a:ext cx="592872" cy="122915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495800" y="5791200"/>
                <a:ext cx="24070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−1.11=2.03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791200"/>
                <a:ext cx="240706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495800" y="6172200"/>
                <a:ext cx="130619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600" b="0" i="0" smtClean="0">
                              <a:latin typeface="Cambria Math"/>
                              <a:ea typeface="Cambria Math"/>
                            </a:rPr>
                            <m:t>arg</m:t>
                          </m:r>
                        </m:fName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</m:e>
                      </m:func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=2.03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6172200"/>
                <a:ext cx="1306191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2286000" y="47244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0000CC"/>
                </a:solidFill>
                <a:latin typeface="Comic Sans MS" pitchFamily="66" charset="0"/>
              </a:rPr>
              <a:t>2.03</a:t>
            </a:r>
            <a:endParaRPr lang="en-GB" sz="1400" b="1" baseline="-250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76" name="Arc 75"/>
          <p:cNvSpPr/>
          <p:nvPr/>
        </p:nvSpPr>
        <p:spPr>
          <a:xfrm>
            <a:off x="6629400" y="5486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6966857" y="542761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Subtract from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to find the required angle (remember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radians = 180°)</a:t>
            </a:r>
          </a:p>
        </p:txBody>
      </p:sp>
      <p:sp>
        <p:nvSpPr>
          <p:cNvPr id="7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8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8" grpId="0" animBg="1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/>
      <p:bldP spid="69" grpId="0"/>
      <p:bldP spid="70" grpId="0"/>
      <p:bldP spid="71" grpId="0" animBg="1"/>
      <p:bldP spid="72" grpId="0"/>
      <p:bldP spid="73" grpId="0"/>
      <p:bldP spid="75" grpId="0"/>
      <p:bldP spid="76" grpId="0" animBg="1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Find, to two decimal places, the modulus and argument of z = -3 - 3i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752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2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67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718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766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382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43000" y="3505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V="1">
            <a:off x="2057400" y="4724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2057400" y="4419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2057400" y="4114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2057400" y="3810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057400" y="3505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2057400" y="3200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2057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2057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2057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76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3124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528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0292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64008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7400" y="33528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084521" y="5870945"/>
            <a:ext cx="152400" cy="152400"/>
            <a:chOff x="5791200" y="5334000"/>
            <a:chExt cx="152400" cy="1524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66554" y="5940055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143000" y="5029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143000" y="5029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38200" y="5334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47800" y="4724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Arc 57"/>
          <p:cNvSpPr/>
          <p:nvPr/>
        </p:nvSpPr>
        <p:spPr>
          <a:xfrm>
            <a:off x="1676400" y="4572000"/>
            <a:ext cx="914400" cy="914400"/>
          </a:xfrm>
          <a:prstGeom prst="arc">
            <a:avLst>
              <a:gd name="adj1" fmla="val 8439430"/>
              <a:gd name="adj2" fmla="val 1090294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371600" y="502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>
            <a:off x="1524000" y="4419600"/>
            <a:ext cx="914400" cy="914400"/>
          </a:xfrm>
          <a:prstGeom prst="arc">
            <a:avLst>
              <a:gd name="adj1" fmla="val 1169839"/>
              <a:gd name="adj2" fmla="val 6811252"/>
            </a:avLst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158949" y="5039158"/>
            <a:ext cx="881723" cy="91507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4495800" y="1828800"/>
                <a:ext cx="1416606" cy="397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828800"/>
                <a:ext cx="1416606" cy="3973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4495800" y="1447800"/>
            <a:ext cx="3071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Pythagoras’ Theorem to find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495800" y="2286000"/>
                <a:ext cx="963725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18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286000"/>
                <a:ext cx="963725" cy="3676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495800" y="2743200"/>
                <a:ext cx="15479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=4.24 (2</m:t>
                      </m:r>
                      <m:r>
                        <a:rPr lang="en-GB" sz="1600" b="0" i="1" smtClean="0">
                          <a:latin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743200"/>
                <a:ext cx="1547988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TextBox 81"/>
          <p:cNvSpPr txBox="1"/>
          <p:nvPr/>
        </p:nvSpPr>
        <p:spPr>
          <a:xfrm>
            <a:off x="4469524" y="3352800"/>
            <a:ext cx="2795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Use Trigonometry to find </a:t>
            </a:r>
            <a:r>
              <a:rPr lang="en-GB" sz="1400" u="sng" dirty="0" err="1">
                <a:latin typeface="Comic Sans MS" pitchFamily="66" charset="0"/>
              </a:rPr>
              <a:t>arg</a:t>
            </a:r>
            <a:r>
              <a:rPr lang="en-GB" sz="1400" u="sng" dirty="0">
                <a:latin typeface="Comic Sans MS" pitchFamily="66" charset="0"/>
              </a:rPr>
              <a:t> 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469524" y="37338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𝑂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3733800"/>
                <a:ext cx="1117614" cy="5533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469524" y="4343400"/>
                <a:ext cx="111761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𝑇𝑎𝑛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4343400"/>
                <a:ext cx="1117614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469524" y="5029200"/>
                <a:ext cx="2177840" cy="5107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 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𝑑𝑝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524" y="5029200"/>
                <a:ext cx="2177840" cy="510781"/>
              </a:xfrm>
              <a:prstGeom prst="rect">
                <a:avLst/>
              </a:prstGeom>
              <a:blipFill rotWithShape="1">
                <a:blip r:embed="rId9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Arc 85"/>
          <p:cNvSpPr/>
          <p:nvPr/>
        </p:nvSpPr>
        <p:spPr>
          <a:xfrm>
            <a:off x="58674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Box 86"/>
          <p:cNvSpPr txBox="1"/>
          <p:nvPr/>
        </p:nvSpPr>
        <p:spPr>
          <a:xfrm>
            <a:off x="6248400" y="2133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88" name="Arc 87"/>
          <p:cNvSpPr/>
          <p:nvPr/>
        </p:nvSpPr>
        <p:spPr>
          <a:xfrm>
            <a:off x="58674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c 88"/>
          <p:cNvSpPr/>
          <p:nvPr/>
        </p:nvSpPr>
        <p:spPr>
          <a:xfrm>
            <a:off x="5460124" y="41148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Arc 89"/>
          <p:cNvSpPr/>
          <p:nvPr/>
        </p:nvSpPr>
        <p:spPr>
          <a:xfrm>
            <a:off x="6374524" y="47244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TextBox 90"/>
          <p:cNvSpPr txBox="1"/>
          <p:nvPr/>
        </p:nvSpPr>
        <p:spPr>
          <a:xfrm>
            <a:off x="6248400" y="2514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as a decimal (if needed)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841124" y="4191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755524" y="4724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in radians</a:t>
            </a:r>
          </a:p>
        </p:txBody>
      </p:sp>
      <p:sp>
        <p:nvSpPr>
          <p:cNvPr id="94" name="Arc 93"/>
          <p:cNvSpPr/>
          <p:nvPr/>
        </p:nvSpPr>
        <p:spPr>
          <a:xfrm>
            <a:off x="6374524" y="5257800"/>
            <a:ext cx="483476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TextBox 94"/>
          <p:cNvSpPr txBox="1"/>
          <p:nvPr/>
        </p:nvSpPr>
        <p:spPr>
          <a:xfrm>
            <a:off x="6858000" y="5181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Subtract from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to find the required angle (remember </a:t>
            </a:r>
            <a:r>
              <a:rPr lang="el-GR" sz="1200" dirty="0">
                <a:solidFill>
                  <a:srgbClr val="0000CC"/>
                </a:solidFill>
                <a:latin typeface="Comic Sans MS" pitchFamily="66" charset="0"/>
              </a:rPr>
              <a:t>π</a:t>
            </a:r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 radians = 180°)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4393324" y="5562600"/>
                <a:ext cx="199644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𝑟𝑎𝑑𝑖𝑎𝑛𝑠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324" y="5562600"/>
                <a:ext cx="1996444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4419600" y="6172200"/>
                <a:ext cx="1427403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600" b="0" i="0" smtClean="0">
                              <a:latin typeface="Cambria Math"/>
                              <a:ea typeface="Cambria Math"/>
                            </a:rPr>
                            <m:t>arg</m:t>
                          </m:r>
                        </m:fName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</m:e>
                      </m:func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172200"/>
                <a:ext cx="1427403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Arc 97"/>
          <p:cNvSpPr/>
          <p:nvPr/>
        </p:nvSpPr>
        <p:spPr>
          <a:xfrm>
            <a:off x="6400800" y="5867400"/>
            <a:ext cx="483476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TextBox 98"/>
          <p:cNvSpPr txBox="1"/>
          <p:nvPr/>
        </p:nvSpPr>
        <p:spPr>
          <a:xfrm>
            <a:off x="6781800" y="5867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CC"/>
                </a:solidFill>
                <a:latin typeface="Comic Sans MS" pitchFamily="66" charset="0"/>
              </a:rPr>
              <a:t>As the angle is below the x-axis, its written as </a:t>
            </a:r>
            <a:r>
              <a:rPr lang="en-GB" sz="1200" u="sng" dirty="0">
                <a:solidFill>
                  <a:srgbClr val="0000CC"/>
                </a:solidFill>
                <a:latin typeface="Comic Sans MS" pitchFamily="66" charset="0"/>
              </a:rPr>
              <a:t>negative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2209800" y="5029200"/>
                <a:ext cx="6858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200" b="1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5029200"/>
                <a:ext cx="6858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89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4" grpId="0"/>
      <p:bldP spid="44" grpId="0"/>
      <p:bldP spid="45" grpId="0"/>
      <p:bldP spid="58" grpId="0" animBg="1"/>
      <p:bldP spid="59" grpId="0"/>
      <p:bldP spid="74" grpId="0" animBg="1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 animBg="1"/>
      <p:bldP spid="87" grpId="0"/>
      <p:bldP spid="88" grpId="0" animBg="1"/>
      <p:bldP spid="89" grpId="0" animBg="1"/>
      <p:bldP spid="90" grpId="0" animBg="1"/>
      <p:bldP spid="91" grpId="0"/>
      <p:bldP spid="92" grpId="0"/>
      <p:bldP spid="93" grpId="0"/>
      <p:bldP spid="94" grpId="0" animBg="1"/>
      <p:bldP spid="95" grpId="0"/>
      <p:bldP spid="96" grpId="0"/>
      <p:bldP spid="97" grpId="0"/>
      <p:bldP spid="98" grpId="0" animBg="1"/>
      <p:bldP spid="99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2C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84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have seen up to this point that a complex number z will usually be written in the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modulus-argument form is an alternative way of writing a complex number, and it includes the modulus of the number as well as its argument.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modulus-argument form looks like this: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r is the modulus of the number</a:t>
            </a:r>
          </a:p>
          <a:p>
            <a:pPr marL="0" indent="0" algn="ctr">
              <a:buNone/>
            </a:pPr>
            <a:r>
              <a:rPr lang="el-GR" sz="1400" dirty="0">
                <a:latin typeface="Comic Sans MS" pitchFamily="66" charset="0"/>
              </a:rPr>
              <a:t>θ</a:t>
            </a:r>
            <a:r>
              <a:rPr lang="en-GB" sz="1400" dirty="0">
                <a:latin typeface="Comic Sans MS" pitchFamily="66" charset="0"/>
              </a:rPr>
              <a:t> is the argument of the number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47800" y="3124200"/>
                <a:ext cx="11469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𝑖𝑦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124200"/>
                <a:ext cx="114691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66800" y="5181600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181600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flipV="1">
            <a:off x="56388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9436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248400" y="16764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5532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8580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1628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676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0292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334000" y="1676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6248400" y="2895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6248400" y="2590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6248400" y="2286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248400" y="1981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6248400" y="16764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6248400" y="1371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6248400" y="1066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6248400" y="762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V="1">
            <a:off x="6248400" y="457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772400" y="30480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5000" y="12954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093688" y="1907447"/>
            <a:ext cx="152400" cy="152400"/>
            <a:chOff x="5791200" y="5334000"/>
            <a:chExt cx="152400" cy="15240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7162800" y="167640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48400" y="32004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162800" y="19812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53200" y="2286000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77000" y="3200400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omic Sans MS" pitchFamily="66" charset="0"/>
              </a:rPr>
              <a:t>rcos</a:t>
            </a:r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77000" y="2895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6243084" y="1974112"/>
            <a:ext cx="933893" cy="1239369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c 39"/>
          <p:cNvSpPr/>
          <p:nvPr/>
        </p:nvSpPr>
        <p:spPr>
          <a:xfrm>
            <a:off x="5638800" y="2743200"/>
            <a:ext cx="914400" cy="914400"/>
          </a:xfrm>
          <a:prstGeom prst="arc">
            <a:avLst>
              <a:gd name="adj1" fmla="val 19384994"/>
              <a:gd name="adj2" fmla="val 2152220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62800" y="228600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omic Sans MS" pitchFamily="66" charset="0"/>
              </a:rPr>
              <a:t>rsin</a:t>
            </a:r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91000" y="4800600"/>
            <a:ext cx="2154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By GCSE Trigonometry: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67200" y="5334000"/>
            <a:ext cx="309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95800" y="51054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O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24400" y="53340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67200" y="5867400"/>
            <a:ext cx="292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495800" y="56388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24400" y="58674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H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105400" y="53340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105400" y="58674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943600" y="5181600"/>
                <a:ext cx="168347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𝑂𝑝𝑝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𝐻𝑦𝑝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𝑆𝑖𝑛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181600"/>
                <a:ext cx="1683473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943600" y="5715000"/>
                <a:ext cx="16795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𝐴𝑑𝑗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𝐻𝑦𝑝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𝐶𝑜𝑠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715000"/>
                <a:ext cx="1679562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7848600" y="2209800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Opp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3200" y="3505200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Adj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248400" y="1981200"/>
            <a:ext cx="511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00CC"/>
                </a:solidFill>
                <a:latin typeface="Comic Sans MS" pitchFamily="66" charset="0"/>
              </a:rPr>
              <a:t>Hyp</a:t>
            </a:r>
            <a:endParaRPr lang="en-GB" sz="1400" dirty="0">
              <a:solidFill>
                <a:srgbClr val="0000CC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7620000" y="5181600"/>
                <a:ext cx="8537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5181600"/>
                <a:ext cx="85376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620000" y="5715000"/>
                <a:ext cx="9299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5715000"/>
                <a:ext cx="92996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191000" y="6172200"/>
                <a:ext cx="17066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𝑖𝑟𝑠𝑖𝑛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172200"/>
                <a:ext cx="1706685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191000" y="6527186"/>
                <a:ext cx="17731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527186"/>
                <a:ext cx="1773178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60"/>
          <p:cNvSpPr/>
          <p:nvPr/>
        </p:nvSpPr>
        <p:spPr>
          <a:xfrm>
            <a:off x="5715000" y="6324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5943600" y="6400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764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6" grpId="0"/>
      <p:bldP spid="27" grpId="0"/>
      <p:bldP spid="31" grpId="0"/>
      <p:bldP spid="34" grpId="0"/>
      <p:bldP spid="35" grpId="0"/>
      <p:bldP spid="36" grpId="0"/>
      <p:bldP spid="40" grpId="0" animBg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 animBg="1"/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57150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8400" y="2895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Express the numbers following numbers in the modulus argument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=−3−3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/>
          <p:cNvCxnSpPr/>
          <p:nvPr/>
        </p:nvCxnSpPr>
        <p:spPr>
          <a:xfrm flipV="1">
            <a:off x="5638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943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553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858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162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7467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29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334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V="1">
            <a:off x="6248400" y="2819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6248400" y="2514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V="1">
            <a:off x="6248400" y="2209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V="1">
            <a:off x="6248400" y="1905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6200000" flipV="1">
            <a:off x="6248400" y="1295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V="1">
            <a:off x="6248400" y="990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6248400" y="685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V="1">
            <a:off x="6248400" y="381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772400" y="2971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15000" y="1219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6484917" y="2559132"/>
            <a:ext cx="152400" cy="152400"/>
            <a:chOff x="5791200" y="5334000"/>
            <a:chExt cx="152400" cy="152400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5259780" y="3970316"/>
            <a:ext cx="152400" cy="152400"/>
            <a:chOff x="5791200" y="5334000"/>
            <a:chExt cx="152400" cy="152400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Connector 104"/>
          <p:cNvCxnSpPr/>
          <p:nvPr/>
        </p:nvCxnSpPr>
        <p:spPr>
          <a:xfrm flipV="1">
            <a:off x="5320145" y="3118263"/>
            <a:ext cx="938151" cy="95002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246421" y="2605646"/>
            <a:ext cx="318654" cy="53636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334000" y="3124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5334000" y="3124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248400" y="3124200"/>
            <a:ext cx="3048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6553200" y="2590800"/>
            <a:ext cx="0" cy="457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Arc 115"/>
          <p:cNvSpPr/>
          <p:nvPr/>
        </p:nvSpPr>
        <p:spPr>
          <a:xfrm>
            <a:off x="5486400" y="2819400"/>
            <a:ext cx="914400" cy="914400"/>
          </a:xfrm>
          <a:prstGeom prst="arc">
            <a:avLst>
              <a:gd name="adj1" fmla="val 19507598"/>
              <a:gd name="adj2" fmla="val 20515468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c 116"/>
          <p:cNvSpPr/>
          <p:nvPr/>
        </p:nvSpPr>
        <p:spPr>
          <a:xfrm>
            <a:off x="5943600" y="2743200"/>
            <a:ext cx="914400" cy="914400"/>
          </a:xfrm>
          <a:prstGeom prst="arc">
            <a:avLst>
              <a:gd name="adj1" fmla="val 9291940"/>
              <a:gd name="adj2" fmla="val 1143203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/>
          <p:cNvSpPr txBox="1"/>
          <p:nvPr/>
        </p:nvSpPr>
        <p:spPr>
          <a:xfrm>
            <a:off x="5562600" y="2819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029200" y="3429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2484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477000" y="2743200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/>
              </a:rPr>
              <a:t>√3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553200" y="22098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029200" y="40386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572000" y="4724400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Modulus for z</a:t>
            </a:r>
            <a:r>
              <a:rPr lang="en-GB" sz="1400" baseline="-25000" dirty="0">
                <a:latin typeface="Comic Sans MS" pitchFamily="66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77000" y="4724400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Argument for z</a:t>
            </a:r>
            <a:r>
              <a:rPr lang="en-GB" sz="1400" baseline="-25000" dirty="0">
                <a:latin typeface="Comic Sans MS" pitchFamily="66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572000" y="5029200"/>
                <a:ext cx="1056122" cy="5307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029200"/>
                <a:ext cx="1056122" cy="5307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876800" y="57150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715000"/>
                <a:ext cx="508664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6629400" y="5029200"/>
                <a:ext cx="1172116" cy="601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029200"/>
                <a:ext cx="1172116" cy="60164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6934200" y="5638800"/>
                <a:ext cx="518924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5638800"/>
                <a:ext cx="518924" cy="459806"/>
              </a:xfrm>
              <a:prstGeom prst="rect">
                <a:avLst/>
              </a:prstGeom>
              <a:blipFill rotWithShape="1">
                <a:blip r:embed="rId10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5334000" y="6096000"/>
                <a:ext cx="18977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096000"/>
                <a:ext cx="1897764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334000" y="6398194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398194"/>
                <a:ext cx="2057400" cy="459806"/>
              </a:xfrm>
              <a:prstGeom prst="rect">
                <a:avLst/>
              </a:prstGeom>
              <a:blipFill rotWithShape="1">
                <a:blip r:embed="rId12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914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  <p:bldP spid="123" grpId="0"/>
      <p:bldP spid="6" grpId="0"/>
      <p:bldP spid="63" grpId="0"/>
      <p:bldP spid="82" grpId="0"/>
      <p:bldP spid="83" grpId="0"/>
      <p:bldP spid="116" grpId="0" animBg="1"/>
      <p:bldP spid="117" grpId="0" animBg="1"/>
      <p:bldP spid="118" grpId="0"/>
      <p:bldP spid="119" grpId="0"/>
      <p:bldP spid="120" grpId="0"/>
      <p:bldP spid="121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57150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48400" y="2895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modulus-argument form of the complex number z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Express the numbers following numbers in the modulus argument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4244" y="65194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95600"/>
                <a:ext cx="1363514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𝑟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𝑐𝑜𝑠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7709"/>
                <a:ext cx="2003304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=−3−3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138736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/>
          <p:cNvCxnSpPr/>
          <p:nvPr/>
        </p:nvCxnSpPr>
        <p:spPr>
          <a:xfrm flipV="1">
            <a:off x="5638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943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553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858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1628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74676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292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334000" y="1600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V="1">
            <a:off x="6248400" y="2819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6248400" y="2514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V="1">
            <a:off x="6248400" y="2209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V="1">
            <a:off x="6248400" y="1905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6248400" y="16002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6200000" flipV="1">
            <a:off x="6248400" y="1295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V="1">
            <a:off x="6248400" y="990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6248400" y="685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V="1">
            <a:off x="6248400" y="381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772400" y="29718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15000" y="12192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6484917" y="2559132"/>
            <a:ext cx="152400" cy="152400"/>
            <a:chOff x="5791200" y="5334000"/>
            <a:chExt cx="152400" cy="152400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5259780" y="3970316"/>
            <a:ext cx="152400" cy="152400"/>
            <a:chOff x="5791200" y="5334000"/>
            <a:chExt cx="152400" cy="152400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Connector 104"/>
          <p:cNvCxnSpPr/>
          <p:nvPr/>
        </p:nvCxnSpPr>
        <p:spPr>
          <a:xfrm flipV="1">
            <a:off x="5320145" y="3118263"/>
            <a:ext cx="938151" cy="95002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246421" y="2605646"/>
            <a:ext cx="318654" cy="53636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334000" y="31242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5334000" y="3124200"/>
            <a:ext cx="0" cy="9144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248400" y="3124200"/>
            <a:ext cx="3048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6553200" y="2590800"/>
            <a:ext cx="0" cy="457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Arc 115"/>
          <p:cNvSpPr/>
          <p:nvPr/>
        </p:nvSpPr>
        <p:spPr>
          <a:xfrm>
            <a:off x="5486400" y="2819400"/>
            <a:ext cx="914400" cy="914400"/>
          </a:xfrm>
          <a:prstGeom prst="arc">
            <a:avLst>
              <a:gd name="adj1" fmla="val 19507598"/>
              <a:gd name="adj2" fmla="val 20515468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c 116"/>
          <p:cNvSpPr/>
          <p:nvPr/>
        </p:nvSpPr>
        <p:spPr>
          <a:xfrm>
            <a:off x="5943600" y="2743200"/>
            <a:ext cx="914400" cy="914400"/>
          </a:xfrm>
          <a:prstGeom prst="arc">
            <a:avLst>
              <a:gd name="adj1" fmla="val 9291940"/>
              <a:gd name="adj2" fmla="val 1143203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/>
          <p:cNvSpPr txBox="1"/>
          <p:nvPr/>
        </p:nvSpPr>
        <p:spPr>
          <a:xfrm>
            <a:off x="5562600" y="2819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029200" y="3429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248400" y="3124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477000" y="2743200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/>
              </a:rPr>
              <a:t>√3</a:t>
            </a:r>
            <a:endParaRPr lang="en-GB" sz="1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553200" y="22098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029200" y="40386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572000" y="4648200"/>
            <a:ext cx="1415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Modulus for z</a:t>
            </a:r>
            <a:r>
              <a:rPr lang="en-GB" sz="1400" baseline="-25000" dirty="0">
                <a:latin typeface="Comic Sans MS" pitchFamily="66" charset="0"/>
              </a:rPr>
              <a:t>2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77000" y="4648200"/>
            <a:ext cx="15552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Argument for z</a:t>
            </a:r>
            <a:r>
              <a:rPr lang="en-GB" sz="1400" baseline="-25000" dirty="0">
                <a:latin typeface="Comic Sans MS" pitchFamily="66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724400" y="4953000"/>
                <a:ext cx="936795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953000"/>
                <a:ext cx="936795" cy="3592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876800" y="5334000"/>
                <a:ext cx="725968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18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334000"/>
                <a:ext cx="725968" cy="33316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6629400" y="4953000"/>
                <a:ext cx="1054199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953000"/>
                <a:ext cx="1054199" cy="57637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6705600" y="5562600"/>
                <a:ext cx="518924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5562600"/>
                <a:ext cx="518924" cy="45980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5334000" y="6019800"/>
                <a:ext cx="18977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𝑐𝑜𝑠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𝑖𝑠𝑖𝑛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6019800"/>
                <a:ext cx="1897764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181600" y="6281624"/>
                <a:ext cx="3124200" cy="649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6281624"/>
                <a:ext cx="3124200" cy="6491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2057400" cy="45980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876800" y="5715000"/>
                <a:ext cx="725968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715000"/>
                <a:ext cx="725968" cy="333168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57200" y="4419600"/>
                <a:ext cx="3276600" cy="649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19600"/>
                <a:ext cx="3276600" cy="6491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7924800" y="5562600"/>
                <a:ext cx="782907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5562600"/>
                <a:ext cx="782907" cy="49564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/>
          <p:cNvCxnSpPr/>
          <p:nvPr/>
        </p:nvCxnSpPr>
        <p:spPr>
          <a:xfrm>
            <a:off x="7239000" y="5791200"/>
            <a:ext cx="685800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4953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the angle you actually want!</a:t>
            </a:r>
          </a:p>
        </p:txBody>
      </p:sp>
      <p:sp>
        <p:nvSpPr>
          <p:cNvPr id="8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630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60" grpId="0"/>
      <p:bldP spid="61" grpId="0"/>
      <p:bldP spid="62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2D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03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To be able to do this you need to be able to use the identities for sine and cosine of two angles added or subtracted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347" y="4054866"/>
                <a:ext cx="38125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7" y="4054866"/>
                <a:ext cx="3812519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7574" y="4577908"/>
                <a:ext cx="383406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600" i="1">
                          <a:latin typeface="Cambria Math"/>
                          <a:ea typeface="Cambria Math"/>
                        </a:rPr>
                        <m:t>∓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74" y="4577908"/>
                <a:ext cx="383406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4732" y="5101498"/>
                <a:ext cx="18797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732" y="5101498"/>
                <a:ext cx="1879745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083269" y="1524000"/>
            <a:ext cx="4674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itchFamily="66" charset="0"/>
              </a:rPr>
              <a:t>Multiplying a complex number z</a:t>
            </a:r>
            <a:r>
              <a:rPr lang="en-US" sz="1400" baseline="-25000" dirty="0">
                <a:latin typeface="Comic Sans MS" pitchFamily="66" charset="0"/>
              </a:rPr>
              <a:t>1</a:t>
            </a:r>
            <a:r>
              <a:rPr lang="en-US" sz="1400" dirty="0">
                <a:latin typeface="Comic Sans MS" pitchFamily="66" charset="0"/>
              </a:rPr>
              <a:t> by another complex number z</a:t>
            </a:r>
            <a:r>
              <a:rPr lang="en-US" sz="1400" baseline="-25000" dirty="0">
                <a:latin typeface="Comic Sans MS" pitchFamily="66" charset="0"/>
              </a:rPr>
              <a:t>2</a:t>
            </a:r>
            <a:r>
              <a:rPr lang="en-US" sz="1400" dirty="0">
                <a:latin typeface="Comic Sans MS" pitchFamily="66" charset="0"/>
              </a:rPr>
              <a:t>, both in the </a:t>
            </a:r>
            <a:r>
              <a:rPr lang="en-US" sz="1400" u="sng" dirty="0">
                <a:latin typeface="Comic Sans MS" pitchFamily="66" charset="0"/>
              </a:rPr>
              <a:t>modulus-argument</a:t>
            </a:r>
            <a:r>
              <a:rPr lang="en-US" sz="1400" dirty="0">
                <a:latin typeface="Comic Sans MS" pitchFamily="66" charset="0"/>
              </a:rPr>
              <a:t> form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38945" y="2109393"/>
                <a:ext cx="17791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945" y="2109393"/>
                <a:ext cx="177914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645360" y="2109392"/>
                <a:ext cx="17935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360" y="2109392"/>
                <a:ext cx="1793504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8600" y="2590800"/>
                <a:ext cx="6587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590800"/>
                <a:ext cx="658706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0" y="2590800"/>
                <a:ext cx="284917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90800"/>
                <a:ext cx="2849177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38600" y="2971800"/>
                <a:ext cx="6587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971800"/>
                <a:ext cx="658706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7490" y="2968254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490" y="2968254"/>
                <a:ext cx="474232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70863" y="2995551"/>
                <a:ext cx="24159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863" y="2995551"/>
                <a:ext cx="2415918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62400" y="373380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811273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72000" y="3733800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3800"/>
                <a:ext cx="474232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800600" y="3733800"/>
                <a:ext cx="40768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733800"/>
                <a:ext cx="4076885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935104" y="506332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104" y="5063320"/>
                <a:ext cx="811273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44704" y="5049672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704" y="5049672"/>
                <a:ext cx="474232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808561" y="5063320"/>
                <a:ext cx="23674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                                                         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561" y="5063320"/>
                <a:ext cx="2367443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18881" y="5062183"/>
                <a:ext cx="10604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881" y="5062183"/>
                <a:ext cx="1060418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962400" y="4114800"/>
                <a:ext cx="811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114800"/>
                <a:ext cx="811273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0" y="4114800"/>
                <a:ext cx="474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114800"/>
                <a:ext cx="47423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27895" y="4128448"/>
                <a:ext cx="394877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7895" y="4128448"/>
                <a:ext cx="3948773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94611" y="5064459"/>
                <a:ext cx="12410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𝑖𝑠𝑖𝑛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611" y="5064459"/>
                <a:ext cx="1241045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038600" y="5431809"/>
            <a:ext cx="4772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 when multiplying two complex numbers in the modulus-argument form: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 moduli 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 arguments together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 form of the answer is the same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743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Rewrite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Arc 29"/>
          <p:cNvSpPr/>
          <p:nvPr/>
        </p:nvSpPr>
        <p:spPr>
          <a:xfrm>
            <a:off x="7239000" y="2743200"/>
            <a:ext cx="304800" cy="3810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3886200" y="3352800"/>
            <a:ext cx="518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Now you can expand the double bracket as you would with a quadratic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947063" y="2995551"/>
            <a:ext cx="2209800" cy="27016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953000" y="3774743"/>
            <a:ext cx="37338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683335" y="3716977"/>
            <a:ext cx="1037584" cy="32276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713023" y="4114800"/>
            <a:ext cx="939658" cy="29342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4271749" y="4503762"/>
            <a:ext cx="4394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 using the identities to the left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You can also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the ‘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’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13277" y="4121624"/>
            <a:ext cx="800669" cy="29115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191069" y="4599296"/>
            <a:ext cx="3630304" cy="30707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163773" y="4053386"/>
            <a:ext cx="3659875" cy="32299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909482" y="4121624"/>
            <a:ext cx="1806054" cy="28205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060208" y="5063319"/>
            <a:ext cx="3050276" cy="27977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07627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 animBg="1"/>
      <p:bldP spid="31" grpId="0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5" grpId="3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3" grpId="0" animBg="1"/>
      <p:bldP spid="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To be able to do this you need to be able to use the identities for sine and cosine of two angles added or subtracted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0851" y="3971739"/>
                <a:ext cx="3357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𝑠𝑖𝑛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51" y="3971739"/>
                <a:ext cx="3357906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0078" y="4494781"/>
                <a:ext cx="33793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𝑐𝑜𝑠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i="1">
                          <a:latin typeface="Cambria Math"/>
                          <a:ea typeface="Cambria Math"/>
                        </a:rPr>
                        <m:t>∓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78" y="4494781"/>
                <a:ext cx="3379323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07236" y="5018371"/>
                <a:ext cx="16675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236" y="5018371"/>
                <a:ext cx="1667508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191000" y="1371600"/>
            <a:ext cx="4519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itchFamily="66" charset="0"/>
              </a:rPr>
              <a:t>Dividing a complex number z</a:t>
            </a:r>
            <a:r>
              <a:rPr lang="en-US" sz="1400" baseline="-25000" dirty="0">
                <a:latin typeface="Comic Sans MS" pitchFamily="66" charset="0"/>
              </a:rPr>
              <a:t>1</a:t>
            </a:r>
            <a:r>
              <a:rPr lang="en-US" sz="1400" dirty="0">
                <a:latin typeface="Comic Sans MS" pitchFamily="66" charset="0"/>
              </a:rPr>
              <a:t> by another complex number z</a:t>
            </a:r>
            <a:r>
              <a:rPr lang="en-US" sz="1400" baseline="-25000" dirty="0">
                <a:latin typeface="Comic Sans MS" pitchFamily="66" charset="0"/>
              </a:rPr>
              <a:t>2</a:t>
            </a:r>
            <a:r>
              <a:rPr lang="en-US" sz="1400" dirty="0">
                <a:latin typeface="Comic Sans MS" pitchFamily="66" charset="0"/>
              </a:rPr>
              <a:t>, both in the </a:t>
            </a:r>
            <a:r>
              <a:rPr lang="en-US" sz="1400" u="sng" dirty="0">
                <a:latin typeface="Comic Sans MS" pitchFamily="66" charset="0"/>
              </a:rPr>
              <a:t>modulus-argument</a:t>
            </a:r>
            <a:r>
              <a:rPr lang="en-US" sz="1400" dirty="0">
                <a:latin typeface="Comic Sans MS" pitchFamily="66" charset="0"/>
              </a:rPr>
              <a:t> form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267200" y="1981200"/>
                <a:ext cx="17791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981200"/>
                <a:ext cx="1779141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673615" y="1981199"/>
                <a:ext cx="17935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3615" y="1981199"/>
                <a:ext cx="1793504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92186" y="2426526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186" y="2426526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213760" y="2379025"/>
                <a:ext cx="145046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760" y="2379025"/>
                <a:ext cx="1450461" cy="4809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90206" y="3018313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206" y="3018313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11780" y="2970812"/>
                <a:ext cx="145046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780" y="2970812"/>
                <a:ext cx="1450461" cy="48090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04210" y="2968833"/>
                <a:ext cx="1499962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210" y="2968833"/>
                <a:ext cx="1499962" cy="4809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88227" y="3621975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227" y="3621975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74176" y="3574474"/>
                <a:ext cx="4251677" cy="493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176" y="3574474"/>
                <a:ext cx="4251677" cy="49308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86247" y="4878781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247" y="4878781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72196" y="4831280"/>
                <a:ext cx="4377929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                                                                                 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196" y="4831280"/>
                <a:ext cx="4377929" cy="4809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65471" y="5052951"/>
                <a:ext cx="129407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471" y="5052951"/>
                <a:ext cx="1294072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98123" y="4213762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123" y="4213762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84072" y="4178136"/>
                <a:ext cx="4092082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𝑖𝑠𝑖𝑛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072" y="4178136"/>
                <a:ext cx="4092082" cy="48090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09703" y="4825342"/>
                <a:ext cx="20082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703" y="4825342"/>
                <a:ext cx="2008242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224649" y="4823362"/>
                <a:ext cx="22102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i="1">
                              <a:latin typeface="Cambria Math"/>
                            </a:rPr>
                            <m:t>𝑠𝑖𝑛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649" y="4823362"/>
                <a:ext cx="2210285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96142" y="5518069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142" y="5518069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82091" y="5470568"/>
                <a:ext cx="2425471" cy="480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                                                          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091" y="5470568"/>
                <a:ext cx="2425471" cy="480901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03764" y="5460670"/>
                <a:ext cx="10604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𝑐𝑜𝑠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764" y="5460670"/>
                <a:ext cx="1060418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292436" y="5458691"/>
                <a:ext cx="12410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𝑖𝑠𝑖𝑛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436" y="5458691"/>
                <a:ext cx="1241045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794162" y="6074230"/>
                <a:ext cx="553870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162" y="6074230"/>
                <a:ext cx="553870" cy="4374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21678" y="6074229"/>
                <a:ext cx="2409057" cy="438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678" y="6074229"/>
                <a:ext cx="2409057" cy="438774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6871853" y="2636322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59829" y="2712522"/>
            <a:ext cx="17704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Multiply to </a:t>
            </a:r>
            <a:r>
              <a:rPr lang="en-US" sz="1100">
                <a:solidFill>
                  <a:srgbClr val="FF0000"/>
                </a:solidFill>
                <a:latin typeface="Comic Sans MS" pitchFamily="66" charset="0"/>
              </a:rPr>
              <a:t>cancel terms 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on </a:t>
            </a:r>
            <a:r>
              <a:rPr lang="en-US" sz="1100">
                <a:solidFill>
                  <a:srgbClr val="FF0000"/>
                </a:solidFill>
                <a:latin typeface="Comic Sans MS" pitchFamily="66" charset="0"/>
              </a:rPr>
              <a:t>the denominator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Arc 42"/>
          <p:cNvSpPr/>
          <p:nvPr/>
        </p:nvSpPr>
        <p:spPr>
          <a:xfrm>
            <a:off x="8140533" y="3299360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8186055" y="3867396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8243453" y="4506684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8265225" y="5098471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>
            <a:off x="6410695" y="5737760"/>
            <a:ext cx="312717" cy="570016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8392884" y="3360718"/>
            <a:ext cx="751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439393" y="3994822"/>
            <a:ext cx="6818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sz="11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= -1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48302" y="4473040"/>
            <a:ext cx="7907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Group real and complex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505698" y="5165766"/>
            <a:ext cx="733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Rewrite terms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698670" y="5805054"/>
            <a:ext cx="733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Rewrite (again!)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76998" y="2980707"/>
            <a:ext cx="2410690" cy="2256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475019" y="3216234"/>
            <a:ext cx="2410690" cy="2256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4473038" y="3598223"/>
            <a:ext cx="3792187" cy="22167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4471059" y="3833751"/>
            <a:ext cx="3792187" cy="22167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7196447" y="3574472"/>
            <a:ext cx="1112321" cy="5225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170718" y="4166259"/>
            <a:ext cx="1011382" cy="5225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449290" y="4211782"/>
            <a:ext cx="811479" cy="20583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178636" y="4215740"/>
            <a:ext cx="944086" cy="19990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5264728" y="4215739"/>
            <a:ext cx="1943593" cy="19792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391397" y="4476997"/>
            <a:ext cx="1805050" cy="95003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4520541" y="4853049"/>
            <a:ext cx="1761506" cy="2177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6572993" y="4851070"/>
            <a:ext cx="1761506" cy="21771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12717" y="4005943"/>
            <a:ext cx="3178628" cy="25729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22613" y="4526478"/>
            <a:ext cx="3178628" cy="25729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282535" y="5047014"/>
            <a:ext cx="1531917" cy="24938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805054" y="5142016"/>
            <a:ext cx="1201388" cy="1405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6621" y="5396183"/>
            <a:ext cx="31815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 when dividing two complex numbers in the modulus-argument form: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Divide the moduli 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Subtract the arguments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 form of the answer is the same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39489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27" grpId="0"/>
      <p:bldP spid="10" grpId="0"/>
      <p:bldP spid="3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11" grpId="0"/>
      <p:bldP spid="24" grpId="0"/>
      <p:bldP spid="25" grpId="0"/>
      <p:bldP spid="28" grpId="0"/>
      <p:bldP spid="29" grpId="0"/>
      <p:bldP spid="31" grpId="0"/>
      <p:bldP spid="32" grpId="0"/>
      <p:bldP spid="36" grpId="0"/>
      <p:bldP spid="37" grpId="0"/>
      <p:bldP spid="38" grpId="0"/>
      <p:bldP spid="12" grpId="0"/>
      <p:bldP spid="40" grpId="0" animBg="1"/>
      <p:bldP spid="41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/>
      <p:bldP spid="51" grpId="0"/>
      <p:bldP spid="52" grpId="0"/>
      <p:bldP spid="13" grpId="0" animBg="1"/>
      <p:bldP spid="13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9635" y="1325563"/>
                <a:ext cx="3718560" cy="5118780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Write down the equation of the circle with </a:t>
                </a:r>
                <a:r>
                  <a:rPr lang="en-US" sz="2000" dirty="0" err="1">
                    <a:latin typeface="Comic Sans MS" panose="030F0702030302020204" pitchFamily="66" charset="0"/>
                  </a:rPr>
                  <a:t>centre</a:t>
                </a:r>
                <a:r>
                  <a:rPr lang="en-US" sz="2000" dirty="0">
                    <a:latin typeface="Comic Sans MS" panose="030F0702030302020204" pitchFamily="66" charset="0"/>
                  </a:rPr>
                  <a:t> (-3,6) and radius 5</a:t>
                </a:r>
              </a:p>
              <a:p>
                <a:pPr marL="457200" indent="-457200">
                  <a:buAutoNum type="arabicParenR"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457200" indent="-457200">
                  <a:buAutoNum type="arabicParenR"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=6+3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find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:</a:t>
                </a:r>
              </a:p>
              <a:p>
                <a:pPr marL="0" indent="0">
                  <a:buNone/>
                </a:pPr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9635" y="1325563"/>
                <a:ext cx="3718560" cy="5118780"/>
              </a:xfrm>
              <a:blipFill>
                <a:blip r:embed="rId2"/>
                <a:stretch>
                  <a:fillRect l="-2459" t="-2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3589" y="1295083"/>
                <a:ext cx="3496492" cy="5118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3) For the triangle shown, find the values of:</a:t>
                </a: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>
                    <a:latin typeface="Comic Sans MS" panose="030F0702030302020204" pitchFamily="66" charset="0"/>
                  </a:rPr>
                  <a:t>		b)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4) Find the solutions of the quadratic equation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+24=0</m:t>
                    </m:r>
                  </m:oMath>
                </a14:m>
                <a:endParaRPr lang="en-US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589" y="1295083"/>
                <a:ext cx="3496492" cy="5118780"/>
              </a:xfrm>
              <a:prstGeom prst="rect">
                <a:avLst/>
              </a:prstGeom>
              <a:blipFill>
                <a:blip r:embed="rId3"/>
                <a:stretch>
                  <a:fillRect l="-1742" t="-1190" r="-22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Triangle 4"/>
          <p:cNvSpPr/>
          <p:nvPr/>
        </p:nvSpPr>
        <p:spPr>
          <a:xfrm rot="5400000">
            <a:off x="5373187" y="3082835"/>
            <a:ext cx="1663337" cy="1314996"/>
          </a:xfrm>
          <a:prstGeom prst="rt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c 6"/>
          <p:cNvSpPr/>
          <p:nvPr/>
        </p:nvSpPr>
        <p:spPr>
          <a:xfrm>
            <a:off x="6540137" y="2455817"/>
            <a:ext cx="914400" cy="914400"/>
          </a:xfrm>
          <a:prstGeom prst="arc">
            <a:avLst>
              <a:gd name="adj1" fmla="val 8523700"/>
              <a:gd name="adj2" fmla="val 1084672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869577" y="257773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5cm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4898572" y="347907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12cm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5547360" y="2908663"/>
            <a:ext cx="113211" cy="121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370320" y="2956559"/>
                <a:ext cx="205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320" y="2956559"/>
                <a:ext cx="205505" cy="276999"/>
              </a:xfrm>
              <a:prstGeom prst="rect">
                <a:avLst/>
              </a:prstGeom>
              <a:blipFill>
                <a:blip r:embed="rId4"/>
                <a:stretch>
                  <a:fillRect l="-20588" r="-17647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235337" y="3605347"/>
                <a:ext cx="2055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337" y="3605347"/>
                <a:ext cx="205505" cy="276999"/>
              </a:xfrm>
              <a:prstGeom prst="rect">
                <a:avLst/>
              </a:prstGeom>
              <a:blipFill>
                <a:blip r:embed="rId5"/>
                <a:stretch>
                  <a:fillRect l="-11765" r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83771" y="2412274"/>
                <a:ext cx="2792688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771" y="2412274"/>
                <a:ext cx="2792688" cy="37555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084217" y="4419600"/>
                <a:ext cx="873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7" y="4419600"/>
                <a:ext cx="87395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332411" y="4824549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411" y="4824549"/>
                <a:ext cx="1011815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031965" y="5273040"/>
                <a:ext cx="91242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5" y="5273040"/>
                <a:ext cx="912429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161314" y="3862252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314" y="3862252"/>
                <a:ext cx="5132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730240" y="2917372"/>
                <a:ext cx="737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𝟔𝟕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240" y="2917372"/>
                <a:ext cx="73770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812971" y="5795555"/>
                <a:ext cx="1163395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971" y="5795555"/>
                <a:ext cx="1163395" cy="4019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1" grpId="0"/>
      <p:bldP spid="52" grpId="0"/>
      <p:bldP spid="54" grpId="0"/>
      <p:bldP spid="56" grpId="0"/>
      <p:bldP spid="69" grpId="0"/>
      <p:bldP spid="7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3352800"/>
                <a:ext cx="3623621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400" i="1">
                              <a:latin typeface="Cambria Math"/>
                            </a:rPr>
                            <m:t>+</m:t>
                          </m:r>
                          <m:r>
                            <a:rPr lang="en-US" sz="14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52800"/>
                <a:ext cx="3623621" cy="5763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038600" y="1524000"/>
                <a:ext cx="3083857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2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524000"/>
                <a:ext cx="3083857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038600" y="2286000"/>
                <a:ext cx="2869760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3(4)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12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286000"/>
                <a:ext cx="2869760" cy="56964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38600" y="3200400"/>
                <a:ext cx="1520736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200400"/>
                <a:ext cx="1520736" cy="40607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38600" y="3962400"/>
                <a:ext cx="1128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(1)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962400"/>
                <a:ext cx="1128668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4648200"/>
                <a:ext cx="6009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=12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648200"/>
                <a:ext cx="600998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6934200" y="19050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162800" y="18288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one of the rules above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 moduli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 arguments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Arc 42"/>
          <p:cNvSpPr/>
          <p:nvPr/>
        </p:nvSpPr>
        <p:spPr>
          <a:xfrm>
            <a:off x="6705600" y="27432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5334000" y="34290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4953000" y="41148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6934200" y="28956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38800" y="3581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and sin parts (in terms of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where needed)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57800" y="4343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33400" y="457200"/>
            <a:ext cx="304800" cy="838200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32625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4" grpId="0"/>
      <p:bldP spid="35" grpId="0"/>
      <p:bldP spid="36" grpId="0"/>
      <p:bldP spid="37" grpId="0"/>
      <p:bldP spid="38" grpId="0"/>
      <p:bldP spid="40" grpId="0" animBg="1"/>
      <p:bldP spid="43" grpId="0" animBg="1"/>
      <p:bldP spid="44" grpId="0" animBg="1"/>
      <p:bldP spid="45" grpId="0" animBg="1"/>
      <p:bldP spid="46" grpId="0"/>
      <p:bldP spid="47" grpId="0"/>
      <p:bldP spid="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 err="1">
                <a:latin typeface="Comic Sans MS" panose="030F0702030302020204" pitchFamily="66" charset="0"/>
              </a:rPr>
              <a:t>cos</a:t>
            </a:r>
            <a:r>
              <a:rPr lang="en-US" sz="1400" dirty="0">
                <a:latin typeface="Comic Sans MS" panose="030F0702030302020204" pitchFamily="66" charset="0"/>
              </a:rPr>
              <a:t>(-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r>
              <a:rPr lang="en-US" sz="1400" dirty="0">
                <a:latin typeface="Comic Sans MS" panose="030F0702030302020204" pitchFamily="66" charset="0"/>
              </a:rPr>
              <a:t>) = </a:t>
            </a:r>
            <a:r>
              <a:rPr lang="en-US" sz="1400" dirty="0" err="1">
                <a:latin typeface="Comic Sans MS" panose="030F0702030302020204" pitchFamily="66" charset="0"/>
              </a:rPr>
              <a:t>cos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sin(-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r>
              <a:rPr lang="en-US" sz="1400" dirty="0">
                <a:latin typeface="Comic Sans MS" panose="030F0702030302020204" pitchFamily="66" charset="0"/>
              </a:rPr>
              <a:t>) = -sin</a:t>
            </a:r>
            <a:r>
              <a:rPr lang="el-GR" sz="1400" dirty="0">
                <a:latin typeface="Comic Sans MS" panose="030F0702030302020204" pitchFamily="66" charset="0"/>
              </a:rPr>
              <a:t>θ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3352800"/>
                <a:ext cx="3562963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52800"/>
                <a:ext cx="3562963" cy="5763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533400" y="457200"/>
            <a:ext cx="304800" cy="838200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886200" y="1524000"/>
                <a:ext cx="3083858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524000"/>
                <a:ext cx="3083858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886200" y="2209800"/>
                <a:ext cx="3730188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i="1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3730188" cy="56964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86200" y="2971800"/>
                <a:ext cx="2869760" cy="569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(3)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869760" cy="56964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86200" y="3733800"/>
                <a:ext cx="2045432" cy="507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733800"/>
                <a:ext cx="2045432" cy="50731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86200" y="4419600"/>
                <a:ext cx="1391343" cy="686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419600"/>
                <a:ext cx="1391343" cy="68685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5334000"/>
                <a:ext cx="1101584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=3−3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1101584" cy="33316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c 29"/>
          <p:cNvSpPr/>
          <p:nvPr/>
        </p:nvSpPr>
        <p:spPr>
          <a:xfrm>
            <a:off x="7391400" y="18288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654636" y="1600200"/>
            <a:ext cx="156556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US" sz="11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and sin terms must be </a:t>
            </a:r>
            <a:r>
              <a:rPr lang="en-US" sz="1100" u="sng" dirty="0">
                <a:solidFill>
                  <a:srgbClr val="FF0000"/>
                </a:solidFill>
                <a:latin typeface="Comic Sans MS" pitchFamily="66" charset="0"/>
              </a:rPr>
              <a:t>added</a:t>
            </a:r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 for this to work!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Rewrite using the rules you saw in 3A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Arc 31"/>
          <p:cNvSpPr/>
          <p:nvPr/>
        </p:nvSpPr>
        <p:spPr>
          <a:xfrm>
            <a:off x="7391400" y="2514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6553200" y="3276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c 48"/>
          <p:cNvSpPr/>
          <p:nvPr/>
        </p:nvSpPr>
        <p:spPr>
          <a:xfrm>
            <a:off x="5715000" y="4038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5105400" y="480060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744690" y="2667000"/>
            <a:ext cx="1385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a rule from above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58000" y="3505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19800" y="4191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and sin parts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10200" y="5029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4563290"/>
            <a:ext cx="1371600" cy="365761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6248400" y="12954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477000" y="1295400"/>
            <a:ext cx="12192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15654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2" grpId="0" animBg="1"/>
      <p:bldP spid="33" grpId="0" animBg="1"/>
      <p:bldP spid="49" grpId="0" animBg="1"/>
      <p:bldP spid="50" grpId="0" animBg="1"/>
      <p:bldP spid="51" grpId="0"/>
      <p:bldP spid="52" grpId="0"/>
      <p:bldP spid="53" grpId="0"/>
      <p:bldP spid="54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know how multiplying and dividing affects both the modulus and argument of the resulting complex number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Express the following calculation in the form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23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932139" cy="30078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0600" y="3276600"/>
                <a:ext cx="2132763" cy="933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276600"/>
                <a:ext cx="2132763" cy="9339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92138" y="1524000"/>
                <a:ext cx="1887696" cy="82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𝑖𝑠𝑖𝑛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138" y="1524000"/>
                <a:ext cx="1887696" cy="82862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92138" y="2550226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138" y="2550226"/>
                <a:ext cx="442044" cy="5448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08863" y="2521528"/>
                <a:ext cx="2941959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863" y="2521528"/>
                <a:ext cx="2941959" cy="6491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90160" y="3391395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160" y="3391395"/>
                <a:ext cx="442044" cy="54482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06885" y="3362697"/>
                <a:ext cx="2444772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885" y="3362697"/>
                <a:ext cx="2444772" cy="6491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88181" y="4220688"/>
                <a:ext cx="442044" cy="544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181" y="4220688"/>
                <a:ext cx="442044" cy="54482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04906" y="4191990"/>
                <a:ext cx="1785169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906" y="4191990"/>
                <a:ext cx="1785169" cy="6491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89171" y="5021284"/>
                <a:ext cx="107882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171" y="5021284"/>
                <a:ext cx="1078821" cy="495649"/>
              </a:xfrm>
              <a:prstGeom prst="rect">
                <a:avLst/>
              </a:prstGeom>
              <a:blipFill rotWithShape="1">
                <a:blip r:embed="rId14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6839198" y="2045524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89568" y="1953491"/>
            <a:ext cx="2161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 using one of the rules above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Divide the moduli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Subtract the arguments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Arc 20"/>
          <p:cNvSpPr/>
          <p:nvPr/>
        </p:nvSpPr>
        <p:spPr>
          <a:xfrm>
            <a:off x="6837219" y="2898568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/>
          <p:cNvSpPr/>
          <p:nvPr/>
        </p:nvSpPr>
        <p:spPr>
          <a:xfrm>
            <a:off x="6324601" y="3751613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c 22"/>
          <p:cNvSpPr/>
          <p:nvPr/>
        </p:nvSpPr>
        <p:spPr>
          <a:xfrm>
            <a:off x="5669478" y="4545280"/>
            <a:ext cx="312718" cy="700647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087589" y="3099461"/>
            <a:ext cx="833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02682" y="3833752"/>
            <a:ext cx="181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You can work out the sin and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cos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parts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35685" y="4762006"/>
            <a:ext cx="1118259" cy="284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8261070" y="560121"/>
            <a:ext cx="229787" cy="746165"/>
          </a:xfrm>
          <a:prstGeom prst="straightConnector1">
            <a:avLst/>
          </a:prstGeom>
          <a:ln w="6032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0"/>
                <a:ext cx="2743199" cy="43877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267463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2E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467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For two complex numbers,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value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represents the distance between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on an Argand diagram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l="-814" t="-789" r="-58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766560" y="1175657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V="1">
            <a:off x="6736080" y="1249680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7354390" y="1332412"/>
            <a:ext cx="126274" cy="126273"/>
            <a:chOff x="7380515" y="3683726"/>
            <a:chExt cx="126274" cy="126273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8142515" y="2416629"/>
            <a:ext cx="126274" cy="126273"/>
            <a:chOff x="7380515" y="3683726"/>
            <a:chExt cx="126274" cy="12627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67005" y="1031966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005" y="1031966"/>
                <a:ext cx="958596" cy="184666"/>
              </a:xfrm>
              <a:prstGeom prst="rect">
                <a:avLst/>
              </a:prstGeom>
              <a:blipFill>
                <a:blip r:embed="rId3"/>
                <a:stretch>
                  <a:fillRect l="-1266" r="-633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159930" y="2569029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930" y="2569029"/>
                <a:ext cx="958596" cy="184666"/>
              </a:xfrm>
              <a:prstGeom prst="rect">
                <a:avLst/>
              </a:prstGeom>
              <a:blipFill>
                <a:blip r:embed="rId4"/>
                <a:stretch>
                  <a:fillRect l="-1911" r="-637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450181" y="2695303"/>
                <a:ext cx="1891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181" y="2695303"/>
                <a:ext cx="189154" cy="184666"/>
              </a:xfrm>
              <a:prstGeom prst="rect">
                <a:avLst/>
              </a:prstGeom>
              <a:blipFill>
                <a:blip r:embed="rId5"/>
                <a:stretch>
                  <a:fillRect l="-9677" r="-9677" b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886942" y="1870996"/>
                <a:ext cx="1891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942" y="1870996"/>
                <a:ext cx="189154" cy="184666"/>
              </a:xfrm>
              <a:prstGeom prst="rect">
                <a:avLst/>
              </a:prstGeom>
              <a:blipFill>
                <a:blip r:embed="rId6"/>
                <a:stretch>
                  <a:fillRect l="-12903" r="-6452"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865091" y="1734071"/>
                <a:ext cx="526811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091" y="1734071"/>
                <a:ext cx="526811" cy="184666"/>
              </a:xfrm>
              <a:prstGeom prst="rect">
                <a:avLst/>
              </a:prstGeom>
              <a:blipFill>
                <a:blip r:embed="rId7"/>
                <a:stretch>
                  <a:fillRect l="-3448" r="-2299" b="-129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6766560" y="2481943"/>
            <a:ext cx="1436914" cy="452846"/>
            <a:chOff x="6766560" y="2481943"/>
            <a:chExt cx="1436914" cy="452846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6766560" y="2481943"/>
              <a:ext cx="1436914" cy="45284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7476373" y="2660970"/>
              <a:ext cx="161169" cy="52627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6762206" y="1384663"/>
            <a:ext cx="657497" cy="1545772"/>
            <a:chOff x="6762206" y="1384663"/>
            <a:chExt cx="657497" cy="1545772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6762206" y="1384663"/>
              <a:ext cx="657497" cy="154577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059743" y="2072201"/>
              <a:ext cx="64683" cy="165558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7428411" y="1384663"/>
            <a:ext cx="796835" cy="1084217"/>
            <a:chOff x="7428411" y="1384663"/>
            <a:chExt cx="796835" cy="1084217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7428411" y="1384663"/>
              <a:ext cx="796835" cy="108421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769110" y="1858403"/>
              <a:ext cx="107453" cy="140341"/>
            </a:xfrm>
            <a:prstGeom prst="line">
              <a:avLst/>
            </a:prstGeom>
            <a:ln w="25400">
              <a:solidFill>
                <a:srgbClr val="FF0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</p:spTree>
    <p:extLst>
      <p:ext uri="{BB962C8B-B14F-4D97-AF65-F5344CB8AC3E}">
        <p14:creationId xmlns:p14="http://schemas.microsoft.com/office/powerpoint/2010/main" val="415009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/>
      <p:bldP spid="24" grpId="0"/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For two complex numbers,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𝑖𝑦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value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represents the distance between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on an Argand diagram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Using the result above, we can replace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with the </a:t>
                </a:r>
                <a:r>
                  <a:rPr lang="en-GB" sz="1600" u="sng" dirty="0">
                    <a:latin typeface="Comic Sans MS" panose="030F0702030302020204" pitchFamily="66" charset="0"/>
                  </a:rPr>
                  <a:t>variable</a:t>
                </a:r>
                <a:r>
                  <a:rPr lang="en-GB" sz="1600" dirty="0">
                    <a:latin typeface="Comic Sans MS" panose="030F0702030302020204" pitchFamily="66" charset="0"/>
                  </a:rPr>
                  <a:t> point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l="-814" t="-789" r="-58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6766560" y="1175657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V="1">
            <a:off x="6736080" y="1249680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7600254" y="1906266"/>
            <a:ext cx="126274" cy="126273"/>
            <a:chOff x="7380515" y="3683726"/>
            <a:chExt cx="126274" cy="126273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7341223" y="2037401"/>
                <a:ext cx="958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𝒊𝒚</m:t>
                          </m:r>
                        </m:e>
                        <m:sub>
                          <m:r>
                            <a:rPr lang="en-US" sz="1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1223" y="2037401"/>
                <a:ext cx="958596" cy="184666"/>
              </a:xfrm>
              <a:prstGeom prst="rect">
                <a:avLst/>
              </a:prstGeom>
              <a:blipFill>
                <a:blip r:embed="rId3"/>
                <a:stretch>
                  <a:fillRect l="-1266" r="-633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>
            <a:spLocks noChangeAspect="1"/>
          </p:cNvSpPr>
          <p:nvPr/>
        </p:nvSpPr>
        <p:spPr>
          <a:xfrm>
            <a:off x="6847367" y="11376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163474" y="1020220"/>
                <a:ext cx="737381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474" y="1020220"/>
                <a:ext cx="737381" cy="184666"/>
              </a:xfrm>
              <a:prstGeom prst="rect">
                <a:avLst/>
              </a:prstGeom>
              <a:blipFill>
                <a:blip r:embed="rId4"/>
                <a:stretch>
                  <a:fillRect l="-2479" r="-6612" b="-29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/>
          <p:cNvGrpSpPr/>
          <p:nvPr/>
        </p:nvGrpSpPr>
        <p:grpSpPr>
          <a:xfrm>
            <a:off x="8082263" y="1218694"/>
            <a:ext cx="126274" cy="126273"/>
            <a:chOff x="7380515" y="3683726"/>
            <a:chExt cx="126274" cy="126273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33777" y="4667693"/>
                <a:ext cx="4710223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It is really important for your understanding of this topic that you recognize that the point represented by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en-US" sz="1400" b="1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variable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point represented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en-GB" sz="1400" b="1" u="sng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fixed</a:t>
                </a:r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– you could start questions by plotting it and then thinking about where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could be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777" y="4667693"/>
                <a:ext cx="4710223" cy="1600438"/>
              </a:xfrm>
              <a:prstGeom prst="rect">
                <a:avLst/>
              </a:prstGeom>
              <a:blipFill>
                <a:blip r:embed="rId5"/>
                <a:stretch>
                  <a:fillRect t="-763" b="-3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3838353" y="4667693"/>
            <a:ext cx="627322" cy="2764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05176" y="1483242"/>
                <a:ext cx="107927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𝑧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5176" y="1483242"/>
                <a:ext cx="1079270" cy="246221"/>
              </a:xfrm>
              <a:prstGeom prst="rect">
                <a:avLst/>
              </a:prstGeom>
              <a:blipFill>
                <a:blip r:embed="rId6"/>
                <a:stretch>
                  <a:fillRect r="-1695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25703" y="1775637"/>
                <a:ext cx="212651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The distance between the fixed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the variable point z, is a constant value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703" y="1775637"/>
                <a:ext cx="2126511" cy="954107"/>
              </a:xfrm>
              <a:prstGeom prst="rect">
                <a:avLst/>
              </a:prstGeom>
              <a:blipFill>
                <a:blip r:embed="rId7"/>
                <a:stretch>
                  <a:fillRect t="-637" r="-860" b="-5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61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2" grpId="0" animBg="1"/>
      <p:bldP spid="61" grpId="0"/>
      <p:bldP spid="19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It is possible to show this rule using algebra…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Remember the following for calculating the modulus…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82045" y="1502229"/>
                <a:ext cx="12148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045" y="1502229"/>
                <a:ext cx="1214884" cy="276999"/>
              </a:xfrm>
              <a:prstGeom prst="rect">
                <a:avLst/>
              </a:prstGeom>
              <a:blipFill>
                <a:blip r:embed="rId4"/>
                <a:stretch>
                  <a:fillRect r="-1500"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23360" y="2046515"/>
                <a:ext cx="26860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)−(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60" y="2046515"/>
                <a:ext cx="2686056" cy="276999"/>
              </a:xfrm>
              <a:prstGeom prst="rect">
                <a:avLst/>
              </a:prstGeom>
              <a:blipFill>
                <a:blip r:embed="rId5"/>
                <a:stretch>
                  <a:fillRect t="-4444" r="-680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97382" y="2608216"/>
                <a:ext cx="261885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382" y="2608216"/>
                <a:ext cx="2618857" cy="276999"/>
              </a:xfrm>
              <a:prstGeom prst="rect">
                <a:avLst/>
              </a:prstGeom>
              <a:blipFill>
                <a:blip r:embed="rId6"/>
                <a:stretch>
                  <a:fillRect t="-2222" r="-698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44982" y="3143792"/>
                <a:ext cx="2777107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982" y="3143792"/>
                <a:ext cx="2777107" cy="335413"/>
              </a:xfrm>
              <a:prstGeom prst="rect">
                <a:avLst/>
              </a:prstGeom>
              <a:blipFill>
                <a:blip r:embed="rId7"/>
                <a:stretch>
                  <a:fillRect r="-439" b="-2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123508" y="3731622"/>
                <a:ext cx="27192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508" y="3731622"/>
                <a:ext cx="2719206" cy="276999"/>
              </a:xfrm>
              <a:prstGeom prst="rect">
                <a:avLst/>
              </a:prstGeom>
              <a:blipFill>
                <a:blip r:embed="rId8"/>
                <a:stretch>
                  <a:fillRect t="-4348" r="-673" b="-23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99532" y="5328828"/>
            <a:ext cx="426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51957" y="5290728"/>
                <a:ext cx="11469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𝑖𝑦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957" y="5290728"/>
                <a:ext cx="1146916" cy="338554"/>
              </a:xfrm>
              <a:prstGeom prst="rect">
                <a:avLst/>
              </a:prstGeom>
              <a:blipFill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99532" y="5725068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Then: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04357" y="5639343"/>
                <a:ext cx="2507994" cy="390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57" y="5639343"/>
                <a:ext cx="2507994" cy="390492"/>
              </a:xfrm>
              <a:prstGeom prst="rect">
                <a:avLst/>
              </a:prstGeom>
              <a:blipFill>
                <a:blip r:embed="rId10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994956" y="6085113"/>
            <a:ext cx="2324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(By Pythagoras’ Theorem)</a:t>
            </a:r>
          </a:p>
        </p:txBody>
      </p:sp>
      <p:sp>
        <p:nvSpPr>
          <p:cNvPr id="16" name="Arc 15"/>
          <p:cNvSpPr/>
          <p:nvPr/>
        </p:nvSpPr>
        <p:spPr>
          <a:xfrm>
            <a:off x="6688381" y="167145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84920" y="1696588"/>
                <a:ext cx="2163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Replace with the x and y notation </a:t>
                </a:r>
                <a:r>
                  <a:rPr lang="en-US" sz="1200" dirty="0" err="1">
                    <a:solidFill>
                      <a:srgbClr val="FF0000"/>
                    </a:solidFill>
                    <a:latin typeface="Comic Sans MS" pitchFamily="66" charset="0"/>
                  </a:rPr>
                  <a:t>eg</a:t>
                </a: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𝑖𝑦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920" y="1696588"/>
                <a:ext cx="2163286" cy="461665"/>
              </a:xfrm>
              <a:prstGeom prst="rect">
                <a:avLst/>
              </a:prstGeom>
              <a:blipFill>
                <a:blip r:embed="rId11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>
          <a:xfrm>
            <a:off x="6692735" y="2215736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679672" y="276873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6797238" y="3347851"/>
            <a:ext cx="295893" cy="557943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863148" y="2249583"/>
            <a:ext cx="216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Rearrange to collect real and imaginary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76211" y="2802578"/>
            <a:ext cx="1780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 modulus can be rewritten…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58942" y="3451366"/>
            <a:ext cx="1780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7479" y="4387538"/>
            <a:ext cx="3835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This is a circle with 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centre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(x</a:t>
            </a:r>
            <a:r>
              <a:rPr lang="en-US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y</a:t>
            </a:r>
            <a:r>
              <a:rPr lang="en-US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) and radius r!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00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33416" y="1441268"/>
                <a:ext cx="116474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416" y="1441268"/>
                <a:ext cx="1164741" cy="276999"/>
              </a:xfrm>
              <a:prstGeom prst="rect">
                <a:avLst/>
              </a:prstGeom>
              <a:blipFill>
                <a:blip r:embed="rId4"/>
                <a:stretch>
                  <a:fillRect r="-4188"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5294811" y="1802673"/>
            <a:ext cx="531223" cy="4789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6736080" y="1798319"/>
            <a:ext cx="531223" cy="4789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923314" y="2325188"/>
            <a:ext cx="1031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Radius = 5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07279" y="2303417"/>
                <a:ext cx="7321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279" y="2303417"/>
                <a:ext cx="732188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589417" y="2621279"/>
            <a:ext cx="1350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Centre = (4,0)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59484" y="3086047"/>
                <a:ext cx="46205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In words, ‘The distance of the variable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from the fixed 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is equal to 5’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484" y="3086047"/>
                <a:ext cx="4620531" cy="523220"/>
              </a:xfrm>
              <a:prstGeom prst="rect">
                <a:avLst/>
              </a:prstGeom>
              <a:blipFill>
                <a:blip r:embed="rId6"/>
                <a:stretch>
                  <a:fillRect t="-2326" r="-528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596109" y="371974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567405" y="355787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245147" y="519100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10404" y="531326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404" y="5313262"/>
                <a:ext cx="403957" cy="184666"/>
              </a:xfrm>
              <a:prstGeom prst="rect">
                <a:avLst/>
              </a:prstGeom>
              <a:blipFill>
                <a:blip r:embed="rId7"/>
                <a:stretch>
                  <a:fillRect l="-13433" t="-6667" r="-13433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501138" y="441354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906022" y="440261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6022" y="4402613"/>
                <a:ext cx="860812" cy="215444"/>
              </a:xfrm>
              <a:prstGeom prst="rect">
                <a:avLst/>
              </a:prstGeom>
              <a:blipFill>
                <a:blip r:embed="rId8"/>
                <a:stretch>
                  <a:fillRect l="-2837" r="-6383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717144" y="448227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075503" y="500700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503" y="5007006"/>
                <a:ext cx="200889" cy="215444"/>
              </a:xfrm>
              <a:prstGeom prst="rect">
                <a:avLst/>
              </a:prstGeom>
              <a:blipFill>
                <a:blip r:embed="rId9"/>
                <a:stretch>
                  <a:fillRect l="-15152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604987" y="363984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987" y="3639845"/>
                <a:ext cx="445827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213325" y="510614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325" y="5106141"/>
                <a:ext cx="432298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35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4" grpId="0"/>
      <p:bldP spid="11" grpId="0"/>
      <p:bldP spid="21" grpId="0"/>
      <p:bldP spid="22" grpId="0" animBg="1"/>
      <p:bldP spid="23" grpId="0"/>
      <p:bldP spid="27" grpId="0"/>
      <p:bldP spid="31" grpId="0"/>
      <p:bldP spid="3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99712" y="4331373"/>
                <a:ext cx="3678231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The imaginary part needs to be equal to 0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These must therefore lie on the real axis only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Since the radius is 5, and the </a:t>
                </a:r>
                <a:r>
                  <a:rPr lang="en-US" sz="1400" dirty="0" err="1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centre</a:t>
                </a: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is at (4,0) these will be where: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712" y="4331373"/>
                <a:ext cx="3678231" cy="2031325"/>
              </a:xfrm>
              <a:prstGeom prst="rect">
                <a:avLst/>
              </a:prstGeom>
              <a:blipFill>
                <a:blip r:embed="rId9"/>
                <a:stretch>
                  <a:fillRect t="-6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3448594" y="4484914"/>
            <a:ext cx="1419497" cy="2525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317684" y="2687291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7976666" y="2682937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812626" y="4287830"/>
            <a:ext cx="36782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real part needs to be equal to 0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These must therefore lie on the imaginary axis only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can use the equation of the circle to find these…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405052" y="4493623"/>
            <a:ext cx="1532708" cy="93181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413479" y="2312823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417832" y="3057405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79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2A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Complex numbers can be used to represent Loci on a Argand Diagram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Sketch the locus of z on an Argand diagram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b="0" dirty="0">
                    <a:latin typeface="Comic Sans MS" panose="030F0702030302020204" pitchFamily="66" charset="0"/>
                  </a:rPr>
                  <a:t>Find the values of z that satisfy:</a:t>
                </a:r>
              </a:p>
              <a:p>
                <a:pPr marL="0" indent="0" algn="ctr">
                  <a:buNone/>
                </a:pPr>
                <a:r>
                  <a:rPr lang="en-US" sz="1600" dirty="0" err="1">
                    <a:latin typeface="Comic Sans MS" panose="030F0702030302020204" pitchFamily="66" charset="0"/>
                  </a:rPr>
                  <a:t>i</a:t>
                </a:r>
                <a:r>
                  <a:rPr lang="en-US" sz="16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𝐼𝑚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ii)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𝑅𝑒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5463" y="1541417"/>
                <a:ext cx="3744685" cy="4635546"/>
              </a:xfrm>
              <a:blipFill>
                <a:blip r:embed="rId2"/>
                <a:stretch>
                  <a:fillRect t="-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3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H="1" flipV="1">
            <a:off x="6482898" y="1220384"/>
            <a:ext cx="1776" cy="29653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454194" y="1058514"/>
            <a:ext cx="0" cy="33876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131936" y="2691645"/>
            <a:ext cx="126274" cy="126273"/>
            <a:chOff x="7380515" y="3683726"/>
            <a:chExt cx="126274" cy="1262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193" y="2813902"/>
                <a:ext cx="403957" cy="184666"/>
              </a:xfrm>
              <a:prstGeom prst="rect">
                <a:avLst/>
              </a:prstGeom>
              <a:blipFill>
                <a:blip r:embed="rId4"/>
                <a:stretch>
                  <a:fillRect l="-15152" t="-6667" r="-13636" b="-3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>
            <a:spLocks noChangeAspect="1"/>
          </p:cNvSpPr>
          <p:nvPr/>
        </p:nvSpPr>
        <p:spPr>
          <a:xfrm>
            <a:off x="6387927" y="1914184"/>
            <a:ext cx="1658679" cy="16586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𝒊𝒚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811" y="1903253"/>
                <a:ext cx="860812" cy="215444"/>
              </a:xfrm>
              <a:prstGeom prst="rect">
                <a:avLst/>
              </a:prstGeom>
              <a:blipFill>
                <a:blip r:embed="rId5"/>
                <a:stretch>
                  <a:fillRect l="-2113" r="-6338" b="-30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/>
          <p:cNvGrpSpPr/>
          <p:nvPr/>
        </p:nvGrpSpPr>
        <p:grpSpPr>
          <a:xfrm>
            <a:off x="7603933" y="1982911"/>
            <a:ext cx="126274" cy="126273"/>
            <a:chOff x="7380515" y="3683726"/>
            <a:chExt cx="126274" cy="126273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292" y="2507646"/>
                <a:ext cx="200889" cy="215444"/>
              </a:xfrm>
              <a:prstGeom prst="rect">
                <a:avLst/>
              </a:prstGeom>
              <a:blipFill>
                <a:blip r:embed="rId6"/>
                <a:stretch>
                  <a:fillRect l="-12121" r="-3030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𝐼𝑚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776" y="1140485"/>
                <a:ext cx="44582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𝑅𝑒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114" y="2606781"/>
                <a:ext cx="432298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6413479" y="2312823"/>
            <a:ext cx="126274" cy="126273"/>
            <a:chOff x="7380515" y="3683726"/>
            <a:chExt cx="126274" cy="12627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417832" y="3057405"/>
            <a:ext cx="126274" cy="126273"/>
            <a:chOff x="7380515" y="3683726"/>
            <a:chExt cx="126274" cy="12627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7384869" y="3683726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7380515" y="3688079"/>
              <a:ext cx="121920" cy="12192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=−1   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14" y="4920342"/>
                <a:ext cx="177478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80561" y="4193177"/>
                <a:ext cx="174714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561" y="4193177"/>
                <a:ext cx="1747145" cy="246221"/>
              </a:xfrm>
              <a:prstGeom prst="rect">
                <a:avLst/>
              </a:prstGeom>
              <a:blipFill>
                <a:blip r:embed="rId10"/>
                <a:stretch>
                  <a:fillRect r="-1742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685212" y="4580709"/>
                <a:ext cx="154074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212" y="4580709"/>
                <a:ext cx="1540743" cy="246221"/>
              </a:xfrm>
              <a:prstGeom prst="rect">
                <a:avLst/>
              </a:prstGeom>
              <a:blipFill>
                <a:blip r:embed="rId11"/>
                <a:stretch>
                  <a:fillRect r="-277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985659" y="4968241"/>
                <a:ext cx="123527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6+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5659" y="4968241"/>
                <a:ext cx="1235275" cy="246221"/>
              </a:xfrm>
              <a:prstGeom prst="rect">
                <a:avLst/>
              </a:prstGeom>
              <a:blipFill>
                <a:blip r:embed="rId12"/>
                <a:stretch>
                  <a:fillRect l="-3465" r="-3465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460275" y="5373189"/>
                <a:ext cx="64876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275" y="5373189"/>
                <a:ext cx="648767" cy="246221"/>
              </a:xfrm>
              <a:prstGeom prst="rect">
                <a:avLst/>
              </a:prstGeom>
              <a:blipFill>
                <a:blip r:embed="rId13"/>
                <a:stretch>
                  <a:fillRect l="-7547" r="-6604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60424" y="5760720"/>
                <a:ext cx="70102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=±3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424" y="5760720"/>
                <a:ext cx="701026" cy="246221"/>
              </a:xfrm>
              <a:prstGeom prst="rect">
                <a:avLst/>
              </a:prstGeom>
              <a:blipFill>
                <a:blip r:embed="rId14"/>
                <a:stretch>
                  <a:fillRect l="-6957" r="-6087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6165867" y="4314503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6344990" y="4348349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x = 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Arc 43"/>
          <p:cNvSpPr/>
          <p:nvPr/>
        </p:nvSpPr>
        <p:spPr>
          <a:xfrm>
            <a:off x="6178930" y="4702034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6191993" y="5098274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6213764" y="5511931"/>
            <a:ext cx="261059" cy="39683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6297092" y="4753297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97241" y="5140828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Subtract 16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84179" y="5571902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85903" y="5638799"/>
                <a:ext cx="21230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03" y="5638799"/>
                <a:ext cx="21230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235193" y="2226073"/>
                <a:ext cx="12663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1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193" y="2226073"/>
                <a:ext cx="126637" cy="184666"/>
              </a:xfrm>
              <a:prstGeom prst="rect">
                <a:avLst/>
              </a:prstGeom>
              <a:blipFill>
                <a:blip r:embed="rId16"/>
                <a:stretch>
                  <a:fillRect l="-28571" r="-28571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126336" y="3092576"/>
                <a:ext cx="24205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12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336" y="3092576"/>
                <a:ext cx="242054" cy="184666"/>
              </a:xfrm>
              <a:prstGeom prst="rect">
                <a:avLst/>
              </a:prstGeom>
              <a:blipFill>
                <a:blip r:embed="rId17"/>
                <a:stretch>
                  <a:fillRect l="-5000" r="-15000" b="-32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12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38" grpId="0"/>
      <p:bldP spid="39" grpId="0"/>
      <p:bldP spid="41" grpId="0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P(</a:t>
            </a:r>
            <a:r>
              <a:rPr lang="en-US" sz="1400" dirty="0" err="1">
                <a:latin typeface="Comic Sans MS" panose="030F0702030302020204" pitchFamily="66" charset="0"/>
              </a:rPr>
              <a:t>x,y</a:t>
            </a:r>
            <a:r>
              <a:rPr lang="en-US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1852" y="4495800"/>
                <a:ext cx="18056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−(5+3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852" y="4495800"/>
                <a:ext cx="1805623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38052" y="41148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052" y="4114800"/>
                <a:ext cx="1635704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 flipV="1">
            <a:off x="1061852" y="48768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3652" y="5257800"/>
            <a:ext cx="1339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Leave z as it is – this is the variable point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052452" y="4876800"/>
            <a:ext cx="2286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95252" y="52578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Put this part in a bracket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- This is the fixed point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0874" y="4974772"/>
            <a:ext cx="2496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we want the locus where the distance between the variable point z and the fixed point (5,3) is equal to 3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592614" y="1447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69014" y="30480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0214" y="11430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 flipV="1">
            <a:off x="6592614" y="15240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7543800" y="2438400"/>
            <a:ext cx="152400" cy="152400"/>
            <a:chOff x="5791200" y="2971800"/>
            <a:chExt cx="152400" cy="1524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6934200" y="1828800"/>
            <a:ext cx="1371600" cy="1371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7649980" y="2381794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(5,3)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5515" y="1733203"/>
            <a:ext cx="591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P(</a:t>
            </a:r>
            <a:r>
              <a:rPr lang="en-GB" sz="1200" dirty="0" err="1">
                <a:latin typeface="Comic Sans MS" pitchFamily="66" charset="0"/>
              </a:rPr>
              <a:t>x,y</a:t>
            </a:r>
            <a:r>
              <a:rPr lang="en-GB" sz="1200" dirty="0">
                <a:latin typeface="Comic Sans MS" pitchFamily="66" charset="0"/>
              </a:rPr>
              <a:t>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962009" y="1868979"/>
            <a:ext cx="152400" cy="152400"/>
            <a:chOff x="5791200" y="2971800"/>
            <a:chExt cx="152400" cy="15240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6151418" y="5213268"/>
            <a:ext cx="2129236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This will be a circle of radius 3 units, centre (5,3)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7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</p:spTree>
    <p:extLst>
      <p:ext uri="{BB962C8B-B14F-4D97-AF65-F5344CB8AC3E}">
        <p14:creationId xmlns:p14="http://schemas.microsoft.com/office/powerpoint/2010/main" val="255756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4" grpId="0"/>
      <p:bldP spid="16" grpId="0"/>
      <p:bldP spid="17" grpId="0"/>
      <p:bldP spid="19" grpId="0"/>
      <p:bldP spid="20" grpId="0"/>
      <p:bldP spid="25" grpId="0" animBg="1"/>
      <p:bldP spid="26" grpId="0"/>
      <p:bldP spid="27" grpId="0"/>
      <p:bldP spid="3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963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the maximum value of </a:t>
            </a:r>
            <a:r>
              <a:rPr lang="en-US" sz="1400" dirty="0" err="1">
                <a:latin typeface="Comic Sans MS" panose="030F0702030302020204" pitchFamily="66" charset="0"/>
              </a:rPr>
              <a:t>argz</a:t>
            </a:r>
            <a:r>
              <a:rPr lang="en-US" sz="1400" dirty="0">
                <a:latin typeface="Comic Sans MS" panose="030F0702030302020204" pitchFamily="66" charset="0"/>
              </a:rPr>
              <a:t> in the interval (-</a:t>
            </a:r>
            <a:r>
              <a:rPr lang="el-GR" sz="1400" dirty="0">
                <a:latin typeface="Comic Sans MS" panose="030F0702030302020204" pitchFamily="66" charset="0"/>
              </a:rPr>
              <a:t>π</a:t>
            </a:r>
            <a:r>
              <a:rPr lang="en-US" sz="1400" dirty="0">
                <a:latin typeface="Comic Sans MS" panose="030F0702030302020204" pitchFamily="66" charset="0"/>
              </a:rPr>
              <a:t>,</a:t>
            </a:r>
            <a:r>
              <a:rPr lang="el-GR" sz="1400" dirty="0">
                <a:latin typeface="Comic Sans MS" panose="030F0702030302020204" pitchFamily="66" charset="0"/>
              </a:rPr>
              <a:t>π</a:t>
            </a:r>
            <a:r>
              <a:rPr lang="en-US" sz="1400" dirty="0">
                <a:latin typeface="Comic Sans MS" panose="030F0702030302020204" pitchFamily="66" charset="0"/>
              </a:rPr>
              <a:t>)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Sketch this on the diagram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can use the ‘tangents to a circle’ rule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can then find the angle in the lower triangle, and double it!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V="1">
            <a:off x="6592614" y="1447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69014" y="30480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0214" y="11430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 flipV="1">
            <a:off x="6592614" y="15240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7543800" y="2438400"/>
            <a:ext cx="152400" cy="152400"/>
            <a:chOff x="5791200" y="2971800"/>
            <a:chExt cx="152400" cy="1524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6934200" y="1828800"/>
            <a:ext cx="1371600" cy="1371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592389" y="1123406"/>
            <a:ext cx="853440" cy="2081348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592389" y="3204754"/>
            <a:ext cx="2124892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592389" y="2529840"/>
            <a:ext cx="1023258" cy="674914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036526" y="2133600"/>
            <a:ext cx="583474" cy="391886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25" idx="4"/>
          </p:cNvCxnSpPr>
          <p:nvPr/>
        </p:nvCxnSpPr>
        <p:spPr>
          <a:xfrm>
            <a:off x="7620000" y="2499360"/>
            <a:ext cx="0" cy="70104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49980" y="2381794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(5,3)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095515" y="1733203"/>
            <a:ext cx="591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P(</a:t>
            </a:r>
            <a:r>
              <a:rPr lang="en-GB" sz="1200" dirty="0" err="1">
                <a:latin typeface="Comic Sans MS" pitchFamily="66" charset="0"/>
              </a:rPr>
              <a:t>x,y</a:t>
            </a:r>
            <a:r>
              <a:rPr lang="en-GB" sz="1200" dirty="0">
                <a:latin typeface="Comic Sans MS" pitchFamily="66" charset="0"/>
              </a:rPr>
              <a:t>)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7962009" y="1868979"/>
            <a:ext cx="152400" cy="152400"/>
            <a:chOff x="5791200" y="2971800"/>
            <a:chExt cx="152400" cy="1524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rc 48"/>
          <p:cNvSpPr/>
          <p:nvPr/>
        </p:nvSpPr>
        <p:spPr>
          <a:xfrm>
            <a:off x="5982789" y="2812869"/>
            <a:ext cx="914400" cy="914400"/>
          </a:xfrm>
          <a:prstGeom prst="arc">
            <a:avLst>
              <a:gd name="adj1" fmla="val 18516566"/>
              <a:gd name="adj2" fmla="val 2111023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801394" y="2943498"/>
                <a:ext cx="3309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1394" y="2943498"/>
                <a:ext cx="330988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550229" y="4950822"/>
                <a:ext cx="828304" cy="4840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229" y="4950822"/>
                <a:ext cx="828304" cy="484043"/>
              </a:xfrm>
              <a:prstGeom prst="rect">
                <a:avLst/>
              </a:prstGeom>
              <a:blipFill>
                <a:blip r:embed="rId7"/>
                <a:stretch>
                  <a:fillRect l="-3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58789" y="5599610"/>
                <a:ext cx="89396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0.54 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789" y="5599610"/>
                <a:ext cx="893963" cy="215444"/>
              </a:xfrm>
              <a:prstGeom prst="rect">
                <a:avLst/>
              </a:prstGeom>
              <a:blipFill>
                <a:blip r:embed="rId8"/>
                <a:stretch>
                  <a:fillRect l="-1361" r="-4082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471852" y="6048100"/>
                <a:ext cx="89396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1.08 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𝑟𝑎𝑑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852" y="6048100"/>
                <a:ext cx="893963" cy="215444"/>
              </a:xfrm>
              <a:prstGeom prst="rect">
                <a:avLst/>
              </a:prstGeom>
              <a:blipFill>
                <a:blip r:embed="rId9"/>
                <a:stretch>
                  <a:fillRect l="-2055" r="-4110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53"/>
          <p:cNvSpPr/>
          <p:nvPr/>
        </p:nvSpPr>
        <p:spPr>
          <a:xfrm>
            <a:off x="5377742" y="5207131"/>
            <a:ext cx="239288" cy="470858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5443653" y="5275811"/>
            <a:ext cx="116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>
            <a:off x="5390805" y="5690457"/>
            <a:ext cx="239288" cy="470858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5474133" y="5767845"/>
            <a:ext cx="970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Double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19905" y="3220588"/>
            <a:ext cx="338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5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55482" y="2737263"/>
            <a:ext cx="338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3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5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1" grpId="0"/>
      <p:bldP spid="52" grpId="0"/>
      <p:bldP spid="53" grpId="0"/>
      <p:bldP spid="54" grpId="0" animBg="1"/>
      <p:bldP spid="55" grpId="0"/>
      <p:bldP spid="56" grpId="0" animBg="1"/>
      <p:bldP spid="57" grpId="0"/>
      <p:bldP spid="58" grpId="0"/>
      <p:bldP spid="5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72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Use an algebraic method to find a Cartesian equation of the locus of 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163570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572000" y="2057400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057400"/>
                <a:ext cx="145123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91000" y="2581275"/>
                <a:ext cx="18378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−5−3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581275"/>
                <a:ext cx="1837811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962400" y="3124200"/>
                <a:ext cx="20781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−5</m:t>
                              </m:r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124200"/>
                <a:ext cx="2078198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790950" y="3667125"/>
                <a:ext cx="22860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950" y="3667125"/>
                <a:ext cx="2286000" cy="353238"/>
              </a:xfrm>
              <a:prstGeom prst="rect">
                <a:avLst/>
              </a:prstGeom>
              <a:blipFill rotWithShape="1">
                <a:blip r:embed="rId9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962400" y="4267200"/>
                <a:ext cx="2133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−5)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267200"/>
                <a:ext cx="2133600" cy="307777"/>
              </a:xfrm>
              <a:prstGeom prst="rect">
                <a:avLst/>
              </a:prstGeom>
              <a:blipFill rotWithShape="1">
                <a:blip r:embed="rId10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rc 55"/>
          <p:cNvSpPr/>
          <p:nvPr/>
        </p:nvSpPr>
        <p:spPr>
          <a:xfrm>
            <a:off x="5867400" y="22098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6172200" y="2209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58" name="Arc 57"/>
          <p:cNvSpPr/>
          <p:nvPr/>
        </p:nvSpPr>
        <p:spPr>
          <a:xfrm>
            <a:off x="5867400" y="27432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Arc 58"/>
          <p:cNvSpPr/>
          <p:nvPr/>
        </p:nvSpPr>
        <p:spPr>
          <a:xfrm>
            <a:off x="5867400" y="3276600"/>
            <a:ext cx="381000" cy="6096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Arc 59"/>
          <p:cNvSpPr/>
          <p:nvPr/>
        </p:nvSpPr>
        <p:spPr>
          <a:xfrm>
            <a:off x="5867400" y="3886200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6248400" y="2819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Group the real and imaginary terms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172200" y="3352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above to remove the modulus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48400" y="40386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648200" y="49530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You (hopefully) recognise that this is the equation of a circle, radius 3 and with centre (5,3)!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5350" y="2124075"/>
            <a:ext cx="200025" cy="20002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4333875" y="2647950"/>
            <a:ext cx="533400" cy="2190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1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54470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53" grpId="0"/>
      <p:bldP spid="54" grpId="0"/>
      <p:bldP spid="55" grpId="0"/>
      <p:bldP spid="56" grpId="0" animBg="1"/>
      <p:bldP spid="57" grpId="0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9" grpId="0" animBg="1"/>
      <p:bldP spid="9" grpId="1" animBg="1"/>
      <p:bldP spid="65" grpId="0" animBg="1"/>
      <p:bldP spid="65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Complex numbers can be used to represent Loci on a Argand Diagram</a:t>
            </a: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Given that the complex number             z = x + </a:t>
            </a:r>
            <a:r>
              <a:rPr lang="en-US" sz="1400" dirty="0" err="1">
                <a:latin typeface="Comic Sans MS" panose="030F0702030302020204" pitchFamily="66" charset="0"/>
              </a:rPr>
              <a:t>iy</a:t>
            </a:r>
            <a:r>
              <a:rPr lang="en-US" sz="1400" dirty="0">
                <a:latin typeface="Comic Sans MS" panose="030F0702030302020204" pitchFamily="66" charset="0"/>
              </a:rPr>
              <a:t> satisfies the equation:</a:t>
            </a:r>
          </a:p>
          <a:p>
            <a:pPr marL="0" indent="0" algn="ctr">
              <a:buNone/>
            </a:pPr>
            <a:endParaRPr lang="en-US" sz="1400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u="sng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the minimum and maximum values of |z|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Start by drawing this on an </a:t>
            </a:r>
            <a:r>
              <a:rPr lang="en-US" sz="1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Argand</a:t>
            </a: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 diagram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It is a circle, </a:t>
            </a:r>
            <a:r>
              <a:rPr lang="en-US" sz="1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centre</a:t>
            </a:r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 (12,5) radius 3 units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9612" y="2891407"/>
                <a:ext cx="17495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−12−5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612" y="2891407"/>
                <a:ext cx="1749517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5220072" y="1232756"/>
            <a:ext cx="0" cy="30976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V="1">
            <a:off x="6516853" y="2564267"/>
            <a:ext cx="0" cy="30976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56376" y="414908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96036" y="1124744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04348" y="2744924"/>
            <a:ext cx="152400" cy="152400"/>
            <a:chOff x="3048000" y="5410200"/>
            <a:chExt cx="152400" cy="152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488324" y="288894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(12,5)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6912260" y="1988840"/>
            <a:ext cx="1728192" cy="1728192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220072" y="2456892"/>
            <a:ext cx="3276364" cy="16561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99892" y="4401108"/>
            <a:ext cx="54726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smallest and largest values for |z| will be on the same straight line through the circle’s centre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can mark the size of the radius on the diagram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Find the distance from (0,0) to (12,5), then add/subtract 3 to find the largest and smallest values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So the largest value of |z| will be 16 and the smallest will be 10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36296" y="270892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20372" y="234888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640221" y="5773391"/>
                <a:ext cx="1036181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221" y="5773391"/>
                <a:ext cx="1036181" cy="3592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66201" y="5818022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201" y="5818022"/>
                <a:ext cx="608052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 flipV="1">
            <a:off x="5227608" y="2820838"/>
            <a:ext cx="2562045" cy="1293962"/>
          </a:xfrm>
          <a:prstGeom prst="straightConnector1">
            <a:avLst/>
          </a:prstGeom>
          <a:ln w="50800"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12944" y="3381554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0000FF"/>
                </a:solidFill>
                <a:latin typeface="Comic Sans MS" panose="030F0702030302020204" pitchFamily="66" charset="0"/>
              </a:rPr>
              <a:t>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865EBA4D-85DC-4E26-8792-86C0ECDF11C6}"/>
                  </a:ext>
                </a:extLst>
              </p:cNvPr>
              <p:cNvSpPr txBox="1"/>
              <p:nvPr/>
            </p:nvSpPr>
            <p:spPr>
              <a:xfrm>
                <a:off x="912416" y="3247993"/>
                <a:ext cx="191943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−(12+5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4">
                <a:extLst>
                  <a:ext uri="{FF2B5EF4-FFF2-40B4-BE49-F238E27FC236}">
                    <a16:creationId xmlns:a16="http://schemas.microsoft.com/office/drawing/2014/main" id="{865EBA4D-85DC-4E26-8792-86C0ECDF1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416" y="3247993"/>
                <a:ext cx="1919436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48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4" grpId="0"/>
      <p:bldP spid="15" grpId="0" animBg="1"/>
      <p:bldP spid="17" grpId="0"/>
      <p:bldP spid="20" grpId="0"/>
      <p:bldP spid="18" grpId="0"/>
      <p:bldP spid="23" grpId="0"/>
      <p:bldP spid="25" grpId="0"/>
      <p:bldP spid="2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24794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diagram, 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We therefore need the set of points that are the same distance from (0,0) and (0,6)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This will be the bisector of the line joining the two co-ordinates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You can see that it is the equivalent of the line with equation y = 3 (z = 3i)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1524000"/>
                <a:ext cx="463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524000"/>
                <a:ext cx="46397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86200" y="2133600"/>
                <a:ext cx="8951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133600"/>
                <a:ext cx="89511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>
            <a:off x="4648200" y="1676400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029200" y="2514600"/>
            <a:ext cx="5334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334000" y="1447800"/>
            <a:ext cx="3090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distance of the variable point P(</a:t>
            </a:r>
            <a:r>
              <a:rPr lang="en-GB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) from the origin (0,0)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08104" y="2276872"/>
            <a:ext cx="3014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distance of the variable point P(</a:t>
            </a:r>
            <a:r>
              <a:rPr lang="en-GB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) from the fixed point (0,6)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10000" y="2590800"/>
                <a:ext cx="106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−(6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90800"/>
                <a:ext cx="1065035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/>
          <p:cNvCxnSpPr/>
          <p:nvPr/>
        </p:nvCxnSpPr>
        <p:spPr>
          <a:xfrm flipV="1">
            <a:off x="6172200" y="31242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848600" y="4724400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Re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19800" y="28194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Comic Sans MS" pitchFamily="66" charset="0"/>
              </a:rPr>
              <a:t>Im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 flipV="1">
            <a:off x="6172200" y="32004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6096000" y="3581400"/>
            <a:ext cx="152400" cy="152400"/>
            <a:chOff x="3048000" y="5410200"/>
            <a:chExt cx="152400" cy="15240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6096000" y="4800600"/>
            <a:ext cx="152400" cy="152400"/>
            <a:chOff x="3048000" y="5410200"/>
            <a:chExt cx="152400" cy="152400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638800" y="48768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(0,0)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38800" y="35052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(0,6)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4572000" y="4267200"/>
            <a:ext cx="32004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772400" y="4114800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 = 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295400" y="3276600"/>
            <a:ext cx="1371600" cy="381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8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9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42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8" grpId="0"/>
      <p:bldP spid="39" grpId="0"/>
      <p:bldP spid="43" grpId="0"/>
      <p:bldP spid="44" grpId="0"/>
      <p:bldP spid="45" grpId="0"/>
      <p:bldP spid="47" grpId="0"/>
      <p:bldP spid="48" grpId="0"/>
      <p:bldP spid="57" grpId="0"/>
      <p:bldP spid="58" grpId="0"/>
      <p:bldP spid="61" grpId="0"/>
      <p:bldP spid="62" grpId="0" animBg="1"/>
      <p:bldP spid="62" grpId="1" animBg="1"/>
      <p:bldP spid="3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diagram, 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Show that the locus is y = 3 using an algebraic method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276600"/>
                <a:ext cx="1395831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360817" y="1719943"/>
                <a:ext cx="12413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817" y="1719943"/>
                <a:ext cx="1241301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903617" y="2243818"/>
                <a:ext cx="21467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3617" y="2243818"/>
                <a:ext cx="2146767" cy="307777"/>
              </a:xfrm>
              <a:prstGeom prst="rect">
                <a:avLst/>
              </a:prstGeom>
              <a:blipFill>
                <a:blip r:embed="rId6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637042" y="326299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042" y="3262993"/>
                <a:ext cx="3048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94092" y="2739118"/>
                <a:ext cx="2286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−6)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92" y="2739118"/>
                <a:ext cx="2286000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789442" y="3234418"/>
                <a:ext cx="15240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442" y="3234418"/>
                <a:ext cx="1524000" cy="353238"/>
              </a:xfrm>
              <a:prstGeom prst="rect">
                <a:avLst/>
              </a:prstGeom>
              <a:blipFill>
                <a:blip r:embed="rId9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79792" y="3243943"/>
                <a:ext cx="990600" cy="353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792" y="3243943"/>
                <a:ext cx="990600" cy="353238"/>
              </a:xfrm>
              <a:prstGeom prst="rect">
                <a:avLst/>
              </a:prstGeom>
              <a:blipFill>
                <a:blip r:embed="rId10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60767" y="3786868"/>
                <a:ext cx="21240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−6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767" y="3786868"/>
                <a:ext cx="2124076" cy="307777"/>
              </a:xfrm>
              <a:prstGeom prst="rect">
                <a:avLst/>
              </a:prstGeom>
              <a:blipFill>
                <a:blip r:embed="rId11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960767" y="4329793"/>
                <a:ext cx="2590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767" y="4329793"/>
                <a:ext cx="2590800" cy="307777"/>
              </a:xfrm>
              <a:prstGeom prst="rect">
                <a:avLst/>
              </a:prstGeom>
              <a:blipFill>
                <a:blip r:embed="rId1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65592" y="4815568"/>
                <a:ext cx="14287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0=−12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592" y="4815568"/>
                <a:ext cx="1428750" cy="307777"/>
              </a:xfrm>
              <a:prstGeom prst="rect">
                <a:avLst/>
              </a:prstGeom>
              <a:blipFill>
                <a:blip r:embed="rId1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89367" y="5272768"/>
                <a:ext cx="11144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=36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367" y="5272768"/>
                <a:ext cx="1114425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427492" y="5710918"/>
                <a:ext cx="7524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492" y="5710918"/>
                <a:ext cx="752475" cy="307777"/>
              </a:xfrm>
              <a:prstGeom prst="rect">
                <a:avLst/>
              </a:prstGeom>
              <a:blipFill>
                <a:blip r:embed="rId1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5884817" y="18723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6265817" y="2024743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>
            <a:off x="5884817" y="24057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189617" y="2939143"/>
            <a:ext cx="3810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c 53"/>
          <p:cNvSpPr/>
          <p:nvPr/>
        </p:nvSpPr>
        <p:spPr>
          <a:xfrm>
            <a:off x="6037217" y="33963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6342017" y="39297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6342017" y="4463143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656217" y="4996543"/>
            <a:ext cx="3810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5046617" y="5453743"/>
            <a:ext cx="381000" cy="3810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265817" y="240574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Factorise the ‘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 terms on the right side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570617" y="2939143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for moduli (to remove the moduli!)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18217" y="3548743"/>
            <a:ext cx="14763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723017" y="4082143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705599" y="4585063"/>
            <a:ext cx="870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037217" y="5072743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Add 12y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27617" y="5529943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12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4167" y="1758043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4922792" y="1758043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113167" y="2281918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932317" y="2272393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094117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4932317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4484642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5322842" y="4358368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91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5" grpId="0"/>
      <p:bldP spid="37" grpId="0"/>
      <p:bldP spid="38" grpId="0"/>
      <p:bldP spid="39" grpId="0"/>
      <p:bldP spid="42" grpId="0"/>
      <p:bldP spid="44" grpId="0"/>
      <p:bldP spid="45" grpId="0"/>
      <p:bldP spid="46" grpId="0"/>
      <p:bldP spid="47" grpId="0"/>
      <p:bldP spid="48" grpId="0"/>
      <p:bldP spid="49" grpId="0" animBg="1"/>
      <p:bldP spid="51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/>
      <p:bldP spid="61" grpId="0"/>
      <p:bldP spid="62" grpId="0"/>
      <p:bldP spid="68" grpId="0"/>
      <p:bldP spid="69" grpId="0"/>
      <p:bldP spid="70" grpId="0"/>
      <p:bldP spid="71" grpId="0"/>
      <p:bldP spid="7" grpId="0" animBg="1"/>
      <p:bldP spid="7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Use an algebraic method to find the Cartesian equation of the locus of z if:</a:t>
            </a: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Represent the locus of z on a cartesian set of axes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69699" y="1751784"/>
                <a:ext cx="14557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699" y="1751784"/>
                <a:ext cx="14557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88699" y="2285184"/>
                <a:ext cx="22288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8699" y="2285184"/>
                <a:ext cx="2228880" cy="307777"/>
              </a:xfrm>
              <a:prstGeom prst="rect">
                <a:avLst/>
              </a:prstGeom>
              <a:blipFill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36299" y="2818584"/>
                <a:ext cx="25686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𝑖𝑦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299" y="2818584"/>
                <a:ext cx="2568652" cy="307777"/>
              </a:xfrm>
              <a:prstGeom prst="rect">
                <a:avLst/>
              </a:prstGeom>
              <a:blipFill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93424" y="3285309"/>
                <a:ext cx="2832827" cy="353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424" y="3285309"/>
                <a:ext cx="2832827" cy="353238"/>
              </a:xfrm>
              <a:prstGeom prst="rect">
                <a:avLst/>
              </a:prstGeom>
              <a:blipFill>
                <a:blip r:embed="rId8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45826" y="3809184"/>
                <a:ext cx="25241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826" y="3809184"/>
                <a:ext cx="2524124" cy="307777"/>
              </a:xfrm>
              <a:prstGeom prst="rect">
                <a:avLst/>
              </a:prstGeom>
              <a:blipFill>
                <a:blip r:embed="rId9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60074" y="4285434"/>
                <a:ext cx="1524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+9+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074" y="4285434"/>
                <a:ext cx="1524000" cy="307777"/>
              </a:xfrm>
              <a:prstGeom prst="rect">
                <a:avLst/>
              </a:prstGeom>
              <a:blipFill>
                <a:blip r:embed="rId10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22149" y="4294959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149" y="4294959"/>
                <a:ext cx="381000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69799" y="4285434"/>
                <a:ext cx="1524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799" y="4285434"/>
                <a:ext cx="1524000" cy="307777"/>
              </a:xfrm>
              <a:prstGeom prst="rect">
                <a:avLst/>
              </a:prstGeom>
              <a:blipFill>
                <a:blip r:embed="rId1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88723" y="4761684"/>
                <a:ext cx="16859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+9=2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  <m:r>
                        <a:rPr lang="en-GB" sz="1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723" y="4761684"/>
                <a:ext cx="1685925" cy="307777"/>
              </a:xfrm>
              <a:prstGeom prst="rect">
                <a:avLst/>
              </a:prstGeom>
              <a:blipFill>
                <a:blip r:embed="rId1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50623" y="5199834"/>
                <a:ext cx="14668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−6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+8=2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623" y="5199834"/>
                <a:ext cx="1466851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469674" y="5609409"/>
                <a:ext cx="13430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−3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+4=</m:t>
                      </m:r>
                      <m:r>
                        <a:rPr lang="en-GB" sz="14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674" y="5609409"/>
                <a:ext cx="134302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blipFill rotWithShape="1">
                <a:blip r:embed="rId17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/>
          <p:cNvSpPr/>
          <p:nvPr/>
        </p:nvSpPr>
        <p:spPr>
          <a:xfrm>
            <a:off x="6327049" y="1913709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6641374" y="2018484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Arc 24"/>
          <p:cNvSpPr/>
          <p:nvPr/>
        </p:nvSpPr>
        <p:spPr>
          <a:xfrm>
            <a:off x="6517549" y="2437584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6688999" y="2961459"/>
            <a:ext cx="3810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6593748" y="3466284"/>
            <a:ext cx="390525" cy="5048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c 28"/>
          <p:cNvSpPr/>
          <p:nvPr/>
        </p:nvSpPr>
        <p:spPr>
          <a:xfrm>
            <a:off x="6812823" y="3952059"/>
            <a:ext cx="390525" cy="5048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c 29"/>
          <p:cNvSpPr/>
          <p:nvPr/>
        </p:nvSpPr>
        <p:spPr>
          <a:xfrm>
            <a:off x="6755673" y="4447359"/>
            <a:ext cx="390526" cy="4667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c 30"/>
          <p:cNvSpPr/>
          <p:nvPr/>
        </p:nvSpPr>
        <p:spPr>
          <a:xfrm>
            <a:off x="5888898" y="4904559"/>
            <a:ext cx="390526" cy="46672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5622198" y="5352234"/>
            <a:ext cx="381001" cy="447675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6860449" y="2485209"/>
            <a:ext cx="1323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Group real and imaginary parts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53943" y="3027318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Use the rule for moduli (to remove the moduli!)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17599" y="3580584"/>
            <a:ext cx="1666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84300" y="4075884"/>
            <a:ext cx="1504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Expand brackets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89050" y="4561659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12574" y="1799409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422049" y="2332809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39838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231800" y="5018859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Subtract 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36525" y="5447484"/>
            <a:ext cx="11525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0506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55840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965099" y="4342584"/>
            <a:ext cx="152400" cy="238125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555524" y="1799409"/>
            <a:ext cx="161925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545999" y="2332809"/>
            <a:ext cx="5334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8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9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01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 animBg="1"/>
      <p:bldP spid="38" grpId="1" animBg="1"/>
      <p:bldP spid="39" grpId="0" animBg="1"/>
      <p:bldP spid="39" grpId="1" animBg="1"/>
      <p:bldP spid="41" grpId="0"/>
      <p:bldP spid="42" grpId="0"/>
      <p:bldP spid="46" grpId="0" animBg="1"/>
      <p:bldP spid="46" grpId="1" animBg="1"/>
      <p:bldP spid="47" grpId="0" animBg="1"/>
      <p:bldP spid="47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Use an algebraic method to find the Cartesian equation of the locus of z if:</a:t>
            </a: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endParaRPr lang="en-GB" sz="1400" dirty="0">
              <a:latin typeface="Comic Sans MS" panose="030F0702030302020204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anose="030F0702030302020204" pitchFamily="66" charset="0"/>
              </a:rPr>
              <a:t>Represent the locus of z on a cartesian set of axes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276600"/>
                <a:ext cx="1640897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650" y="3733800"/>
                <a:ext cx="1343026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>
          <a:xfrm flipV="1">
            <a:off x="6172200" y="21336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848600" y="373380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9800" y="18288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rot="5400000" flipV="1">
            <a:off x="6172200" y="2209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239000" y="3810000"/>
            <a:ext cx="152400" cy="152400"/>
            <a:chOff x="3048000" y="5410200"/>
            <a:chExt cx="152400" cy="152400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6096000" y="4267200"/>
            <a:ext cx="152400" cy="152400"/>
            <a:chOff x="3048000" y="5410200"/>
            <a:chExt cx="152400" cy="152400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5562600" y="4343400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(0,-1)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15200" y="39624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(3,0)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0" y="5486400"/>
            <a:ext cx="1066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 = -3x + 4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219200" y="5105400"/>
                <a:ext cx="16408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105400"/>
                <a:ext cx="164089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V="1">
            <a:off x="1295400" y="5486400"/>
            <a:ext cx="3048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30629" y="5867400"/>
            <a:ext cx="1881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Distance of the variable point z from the fixed point (3,0)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2438400" y="5486400"/>
            <a:ext cx="3048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153195" y="5858691"/>
            <a:ext cx="1844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Distance of the variable point x from the fixed point (0,-1)</a:t>
            </a:r>
          </a:p>
        </p:txBody>
      </p:sp>
      <p:cxnSp>
        <p:nvCxnSpPr>
          <p:cNvPr id="71" name="Straight Connector 70"/>
          <p:cNvCxnSpPr>
            <a:stCxn id="50" idx="1"/>
          </p:cNvCxnSpPr>
          <p:nvPr/>
        </p:nvCxnSpPr>
        <p:spPr>
          <a:xfrm>
            <a:off x="6019800" y="1967300"/>
            <a:ext cx="1219200" cy="35191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638800" y="2286000"/>
            <a:ext cx="529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(0,4)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7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8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15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8" grpId="0"/>
      <p:bldP spid="59" grpId="0"/>
      <p:bldP spid="61" grpId="0"/>
      <p:bldP spid="62" grpId="0"/>
      <p:bldP spid="64" grpId="0"/>
      <p:bldP spid="66" grpId="0"/>
      <p:bldP spid="7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 The locus will be the set of points which start at (0,0) and make an argument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GB" sz="1400" baseline="-25000" dirty="0">
                <a:latin typeface="Comic Sans MS" panose="030F0702030302020204" pitchFamily="66" charset="0"/>
                <a:sym typeface="Wingdings" pitchFamily="2" charset="2"/>
              </a:rPr>
              <a:t>4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 with the positive x-axis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6477000" y="1447800"/>
            <a:ext cx="0" cy="403860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34400" y="342900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12192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V="1">
            <a:off x="6591301" y="1562101"/>
            <a:ext cx="0" cy="403860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5911702" y="3104707"/>
            <a:ext cx="914400" cy="914400"/>
          </a:xfrm>
          <a:prstGeom prst="arc">
            <a:avLst>
              <a:gd name="adj1" fmla="val 19515909"/>
              <a:gd name="adj2" fmla="val 61810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82759" y="1499191"/>
            <a:ext cx="1927594" cy="2071576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10153" y="3189767"/>
                <a:ext cx="325730" cy="408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153" y="3189767"/>
                <a:ext cx="325730" cy="408830"/>
              </a:xfrm>
              <a:prstGeom prst="rect">
                <a:avLst/>
              </a:prstGeom>
              <a:blipFill rotWithShape="1">
                <a:blip r:embed="rId5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061638" y="1924494"/>
            <a:ext cx="22966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line is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extended back downwards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It is known as a ‘half-line’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2525486" y="3178629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87953" y="3935006"/>
                <a:ext cx="2553049" cy="2317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(0,0)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 point is (0,0) since there is no fixed point stated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953" y="3935006"/>
                <a:ext cx="2553049" cy="2317109"/>
              </a:xfrm>
              <a:prstGeom prst="rect">
                <a:avLst/>
              </a:prstGeom>
              <a:blipFill>
                <a:blip r:embed="rId8"/>
                <a:stretch>
                  <a:fillRect l="-716" t="-526" r="-477" b="-15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619361" y="1846414"/>
                <a:ext cx="3075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361" y="1846414"/>
                <a:ext cx="307520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7683334" y="2104110"/>
            <a:ext cx="152400" cy="152400"/>
            <a:chOff x="5791200" y="29718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791200" y="29718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433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5" grpId="0" animBg="1"/>
      <p:bldP spid="17" grpId="0"/>
      <p:bldP spid="22" grpId="0" build="allAtOnce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A grid where values for x and y can be plotted is known as a Cartesian set of axes (after Rene Descartes)</a:t>
            </a:r>
          </a:p>
          <a:p>
            <a:pPr marL="0" indent="0" algn="ctr"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An Argand diagram is very similar, but the x-axis represents real numbers and the y-axis </a:t>
            </a:r>
            <a:r>
              <a:rPr lang="en-GB" sz="1500" dirty="0">
                <a:latin typeface="Comic Sans MS" pitchFamily="66" charset="0"/>
              </a:rPr>
              <a:t>represents imaginary numbers.</a:t>
            </a:r>
          </a:p>
          <a:p>
            <a:pPr marL="0" indent="0" algn="ctr">
              <a:buNone/>
            </a:pPr>
            <a:endParaRPr lang="en-US" sz="15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500" dirty="0">
                <a:latin typeface="Comic Sans MS" panose="030F0702030302020204" pitchFamily="66" charset="0"/>
              </a:rPr>
              <a:t>These are named after Jean-Robert Argand (1768–1822), although they were first described by Norwegian-Danish land surveyor and mathematician Caspar Wessel</a:t>
            </a:r>
          </a:p>
          <a:p>
            <a:pPr marL="0" indent="0" algn="ctr"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Complex numbers can be plotted on an Argand diagram, by considering the real and imaginary parts as coordinates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extLst>
      <p:ext uri="{BB962C8B-B14F-4D97-AF65-F5344CB8AC3E}">
        <p14:creationId xmlns:p14="http://schemas.microsoft.com/office/powerpoint/2010/main" val="17187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 The locus will be the set of points which start at (0,0) and make an argument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GB" sz="1400" baseline="-25000" dirty="0">
                <a:latin typeface="Comic Sans MS" panose="030F0702030302020204" pitchFamily="66" charset="0"/>
                <a:sym typeface="Wingdings" pitchFamily="2" charset="2"/>
              </a:rPr>
              <a:t>4</a:t>
            </a:r>
            <a:r>
              <a:rPr lang="en-GB" sz="1400" dirty="0">
                <a:latin typeface="Comic Sans MS" panose="030F0702030302020204" pitchFamily="66" charset="0"/>
                <a:sym typeface="Wingdings" pitchFamily="2" charset="2"/>
              </a:rPr>
              <a:t> with the positive x-axis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19400"/>
                <a:ext cx="953402" cy="4583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6475228" y="1447801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88102" y="2472070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121920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472128" y="1477926"/>
            <a:ext cx="1108886" cy="1146544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725093" y="2254102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5093" y="2254102"/>
                <a:ext cx="312906" cy="3824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rot="5400000" flipV="1">
            <a:off x="6510670" y="1504508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5847906" y="2158411"/>
            <a:ext cx="914400" cy="914400"/>
          </a:xfrm>
          <a:prstGeom prst="arc">
            <a:avLst>
              <a:gd name="adj1" fmla="val 19749906"/>
              <a:gd name="adj2" fmla="val 61810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409785" y="2547384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/>
          <p:nvPr/>
        </p:nvCxnSpPr>
        <p:spPr>
          <a:xfrm>
            <a:off x="6464595" y="2626241"/>
            <a:ext cx="103135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>
            <a:off x="6957237" y="2098157"/>
            <a:ext cx="103135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58000" y="2604977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88865" y="1938670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19600" y="3429000"/>
                <a:ext cx="845231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𝑎𝑟𝑔𝑧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429000"/>
                <a:ext cx="845231" cy="40607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3962400"/>
                <a:ext cx="1307217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962400"/>
                <a:ext cx="1307217" cy="4060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90109" y="4495800"/>
                <a:ext cx="1353787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09" y="4495800"/>
                <a:ext cx="1353787" cy="4085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00748" y="5017325"/>
                <a:ext cx="1371600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1200" i="1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748" y="5017325"/>
                <a:ext cx="1371600" cy="4085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48200" y="5562600"/>
                <a:ext cx="609600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562600"/>
                <a:ext cx="609600" cy="4085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48200" y="6096000"/>
                <a:ext cx="609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096000"/>
                <a:ext cx="609600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5105400" y="36576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5334000" y="3810000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3" name="Arc 32"/>
          <p:cNvSpPr/>
          <p:nvPr/>
        </p:nvSpPr>
        <p:spPr>
          <a:xfrm>
            <a:off x="5105400" y="41910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5638800" y="47244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5638800" y="5257800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c 35"/>
          <p:cNvSpPr/>
          <p:nvPr/>
        </p:nvSpPr>
        <p:spPr>
          <a:xfrm>
            <a:off x="5105400" y="5715000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334000" y="4191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867400" y="4800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67400" y="53340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4000" y="58674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97684" y="6044541"/>
            <a:ext cx="782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&gt; 0)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2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3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13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 animBg="1"/>
      <p:bldP spid="34" grpId="0" animBg="1"/>
      <p:bldP spid="35" grpId="0" animBg="1"/>
      <p:bldP spid="36" grpId="0" animBg="1"/>
      <p:bldP spid="37" grpId="0"/>
      <p:bldP spid="38" grpId="0"/>
      <p:bldP spid="39" grpId="0"/>
      <p:bldP spid="40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will be the set of values that, </a:t>
            </a:r>
            <a:r>
              <a:rPr lang="en-US" sz="1400" u="sng" dirty="0">
                <a:latin typeface="Comic Sans MS" panose="030F0702030302020204" pitchFamily="66" charset="0"/>
                <a:sym typeface="Wingdings" pitchFamily="2" charset="2"/>
              </a:rPr>
              <a:t>when we subtract 2 from them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, make an angle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US" sz="1400" baseline="-25000" dirty="0">
                <a:latin typeface="Comic Sans MS" panose="030F0702030302020204" pitchFamily="66" charset="0"/>
                <a:sym typeface="Wingdings" pitchFamily="2" charset="2"/>
              </a:rPr>
              <a:t>3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 with the origin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must therefore start at (2,0) rather than (0,0)!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b="0" i="0" smtClean="0">
                          <a:latin typeface="Cambria Math"/>
                        </a:rPr>
                        <m:t>arg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−2)=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771168" y="1339702"/>
            <a:ext cx="597196" cy="1212111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113721" y="2174358"/>
            <a:ext cx="914400" cy="914400"/>
          </a:xfrm>
          <a:prstGeom prst="arc">
            <a:avLst>
              <a:gd name="adj1" fmla="val 18891135"/>
              <a:gd name="adj2" fmla="val 21088592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320848" y="226432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(2,0)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H="1" flipV="1">
            <a:off x="2943497" y="3126377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05964" y="3882754"/>
                <a:ext cx="2553049" cy="1456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(2,0)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964" y="3882754"/>
                <a:ext cx="2553049" cy="1456424"/>
              </a:xfrm>
              <a:prstGeom prst="rect">
                <a:avLst/>
              </a:prstGeom>
              <a:blipFill>
                <a:blip r:embed="rId7"/>
                <a:stretch>
                  <a:fillRect l="-718" t="-837" r="-718" b="-2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746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12" grpId="0"/>
      <p:bldP spid="14" grpId="0" animBg="1"/>
      <p:bldP spid="21" grpId="0"/>
      <p:bldP spid="22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Sketch the locus of P(</a:t>
            </a:r>
            <a:r>
              <a:rPr lang="en-GB" sz="1400" dirty="0" err="1">
                <a:latin typeface="Comic Sans MS" panose="030F0702030302020204" pitchFamily="66" charset="0"/>
              </a:rPr>
              <a:t>x,y</a:t>
            </a:r>
            <a:r>
              <a:rPr lang="en-GB" sz="1400" dirty="0">
                <a:latin typeface="Comic Sans MS" panose="030F0702030302020204" pitchFamily="66" charset="0"/>
              </a:rPr>
              <a:t>) which is represented by z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diagram. Then find the Cartesian equation of this locus algebraically.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will be the set of values that, </a:t>
            </a:r>
            <a:r>
              <a:rPr lang="en-US" sz="1400" u="sng" dirty="0">
                <a:latin typeface="Comic Sans MS" panose="030F0702030302020204" pitchFamily="66" charset="0"/>
                <a:sym typeface="Wingdings" pitchFamily="2" charset="2"/>
              </a:rPr>
              <a:t>when we subtract 2 from them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, make an angle of </a:t>
            </a:r>
            <a:r>
              <a:rPr lang="el-GR" sz="1400" baseline="30000" dirty="0">
                <a:latin typeface="Comic Sans MS" panose="030F0702030302020204" pitchFamily="66" charset="0"/>
                <a:sym typeface="Wingdings" pitchFamily="2" charset="2"/>
              </a:rPr>
              <a:t>π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/</a:t>
            </a:r>
            <a:r>
              <a:rPr lang="en-US" sz="1400" baseline="-25000" dirty="0">
                <a:latin typeface="Comic Sans MS" panose="030F0702030302020204" pitchFamily="66" charset="0"/>
                <a:sym typeface="Wingdings" pitchFamily="2" charset="2"/>
              </a:rPr>
              <a:t>3</a:t>
            </a: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 with the origin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The locus must therefore start at (2,0) rather than (0,0)!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b="0" i="0" smtClean="0">
                          <a:latin typeface="Cambria Math"/>
                        </a:rPr>
                        <m:t>arg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GB" sz="1400" b="0" i="1" smtClean="0">
                          <a:latin typeface="Cambria Math"/>
                        </a:rPr>
                        <m:t>−2)=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19400"/>
                <a:ext cx="1369799" cy="4598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884" y="2176130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771168" y="1339702"/>
            <a:ext cx="597196" cy="1212111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113721" y="2174358"/>
            <a:ext cx="914400" cy="914400"/>
          </a:xfrm>
          <a:prstGeom prst="arc">
            <a:avLst>
              <a:gd name="adj1" fmla="val 18891135"/>
              <a:gd name="adj2" fmla="val 21088592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320848" y="2264321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(2,0)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43531" y="2499882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761478" y="2565070"/>
            <a:ext cx="589348" cy="179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7315200" y="1472540"/>
            <a:ext cx="3337" cy="110567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62998" y="2593102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 - 2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0735" y="1867417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14602" y="3333998"/>
                <a:ext cx="1203727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200" b="0" i="0" smtClean="0">
                          <a:latin typeface="Cambria Math"/>
                        </a:rPr>
                        <m:t>arg</m:t>
                      </m:r>
                      <m:r>
                        <a:rPr lang="en-US" sz="1200" b="0" i="1" smtClean="0">
                          <a:latin typeface="Cambria Math"/>
                        </a:rPr>
                        <m:t>⁡(</m:t>
                      </m:r>
                      <m:r>
                        <a:rPr lang="en-GB" sz="1200" b="0" i="1" smtClean="0">
                          <a:latin typeface="Cambria Math"/>
                        </a:rPr>
                        <m:t>𝑧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602" y="3333998"/>
                <a:ext cx="1203727" cy="4060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52405" y="3855521"/>
                <a:ext cx="1575944" cy="406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US" sz="1200" b="0" i="1" smtClean="0">
                          <a:latin typeface="Cambria Math"/>
                        </a:rPr>
                        <m:t>−2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5" y="3855521"/>
                <a:ext cx="1575944" cy="40607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80114" y="4424548"/>
                <a:ext cx="1600199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114" y="4424548"/>
                <a:ext cx="1600199" cy="4085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655127" y="4922322"/>
                <a:ext cx="1739734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127" y="4922322"/>
                <a:ext cx="1739734" cy="4085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45132" y="5455722"/>
                <a:ext cx="1009403" cy="40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132" y="5455722"/>
                <a:ext cx="1009403" cy="4085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047012" y="6036623"/>
                <a:ext cx="1401289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012" y="6036623"/>
                <a:ext cx="1401289" cy="2987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c 27"/>
          <p:cNvSpPr/>
          <p:nvPr/>
        </p:nvSpPr>
        <p:spPr>
          <a:xfrm>
            <a:off x="5568537" y="35625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5797137" y="3714997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0" name="Arc 29"/>
          <p:cNvSpPr/>
          <p:nvPr/>
        </p:nvSpPr>
        <p:spPr>
          <a:xfrm>
            <a:off x="5568537" y="40959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c 30"/>
          <p:cNvSpPr/>
          <p:nvPr/>
        </p:nvSpPr>
        <p:spPr>
          <a:xfrm>
            <a:off x="6101937" y="46293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6101937" y="5162797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6174178" y="5643748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5797137" y="409599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30537" y="4705597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30537" y="5238997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55276" y="5784272"/>
            <a:ext cx="1648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(x – 2)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92095" y="6008915"/>
            <a:ext cx="782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&gt; 2)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1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2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27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 and use an algebraic method to find the equation of the line.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Start by writing the argument as a subtraction…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</a:rPr>
              <a:t>So the line will have to start at      (-3,-2)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/>
                        </a:rPr>
                        <m:t>+3+2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36374" y="1567543"/>
            <a:ext cx="1332268" cy="1399907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5282448" y="2732499"/>
            <a:ext cx="914400" cy="914400"/>
          </a:xfrm>
          <a:prstGeom prst="arc">
            <a:avLst>
              <a:gd name="adj1" fmla="val 15523421"/>
              <a:gd name="adj2" fmla="val 19813251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465825" y="3024343"/>
            <a:ext cx="7425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(-3,-2)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68367" y="2954124"/>
            <a:ext cx="1624963" cy="28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787241" y="2868881"/>
            <a:ext cx="152400" cy="152400"/>
            <a:chOff x="3048000" y="54102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H="1" flipV="1">
            <a:off x="3056707" y="3657601"/>
            <a:ext cx="1645920" cy="6531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750398" y="4196263"/>
                <a:ext cx="2553049" cy="14752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Think about what this means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‘The angle of the variable point z, from the fixed point (-3,-2)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radians’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398" y="4196263"/>
                <a:ext cx="2553049" cy="1475276"/>
              </a:xfrm>
              <a:prstGeom prst="rect">
                <a:avLst/>
              </a:prstGeom>
              <a:blipFill>
                <a:blip r:embed="rId7"/>
                <a:stretch>
                  <a:fillRect l="-716" t="-413" r="-477" b="-33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−(−</m:t>
                      </m:r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blipFill>
                <a:blip r:embed="rId8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71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3" grpId="0" animBg="1"/>
      <p:bldP spid="14" grpId="0"/>
      <p:bldP spid="29" grpId="0" build="allAtOnce"/>
      <p:bldP spid="3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 flipV="1">
            <a:off x="6400800" y="1371600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3674" y="2395869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0172" y="114299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GB" sz="11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11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34" y="2544265"/>
                <a:ext cx="397866" cy="4103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rot="5400000" flipV="1">
            <a:off x="6436242" y="1428307"/>
            <a:ext cx="1772" cy="227359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36374" y="1567543"/>
            <a:ext cx="1332268" cy="1399907"/>
          </a:xfrm>
          <a:prstGeom prst="line">
            <a:avLst/>
          </a:prstGeom>
          <a:ln w="317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>
            <a:off x="5282448" y="2732499"/>
            <a:ext cx="914400" cy="914400"/>
          </a:xfrm>
          <a:prstGeom prst="arc">
            <a:avLst>
              <a:gd name="adj1" fmla="val 15523421"/>
              <a:gd name="adj2" fmla="val 19813251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465825" y="3024343"/>
            <a:ext cx="7425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omic Sans MS" pitchFamily="66" charset="0"/>
              </a:rPr>
              <a:t>(-3,-2)</a:t>
            </a:r>
            <a:endParaRPr lang="en-GB" sz="1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68367" y="2954124"/>
            <a:ext cx="1624963" cy="28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787241" y="2868881"/>
            <a:ext cx="152400" cy="152400"/>
            <a:chOff x="3048000" y="5410200"/>
            <a:chExt cx="152400" cy="1524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27715" y="3333998"/>
                <a:ext cx="1651478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𝑎𝑟𝑔</m:t>
                      </m:r>
                      <m:r>
                        <a:rPr lang="en-US" sz="1200" b="0" i="1" smtClean="0">
                          <a:latin typeface="Cambria Math"/>
                        </a:rPr>
                        <m:t>⁡(</m:t>
                      </m:r>
                      <m:r>
                        <a:rPr lang="en-GB" sz="1200" b="0" i="1" smtClean="0">
                          <a:latin typeface="Cambria Math"/>
                        </a:rPr>
                        <m:t>𝑧</m:t>
                      </m:r>
                      <m:r>
                        <a:rPr lang="en-US" sz="1200" b="0" i="1" smtClean="0">
                          <a:latin typeface="Cambria Math"/>
                        </a:rPr>
                        <m:t>+3+2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r>
                        <a:rPr lang="en-US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715" y="3333998"/>
                <a:ext cx="1651478" cy="4380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01143" y="3855521"/>
                <a:ext cx="1982594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𝑎𝑟𝑔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𝑖𝑦</m:t>
                      </m:r>
                      <m:r>
                        <a:rPr lang="en-US" sz="1200" b="0" i="1" smtClean="0">
                          <a:latin typeface="Cambria Math"/>
                        </a:rPr>
                        <m:t>+3+2</m:t>
                      </m:r>
                      <m:r>
                        <a:rPr lang="en-US" sz="1200" b="0" i="1" smtClean="0">
                          <a:latin typeface="Cambria Math"/>
                        </a:rPr>
                        <m:t>𝑖</m:t>
                      </m:r>
                      <m:r>
                        <a:rPr lang="en-GB" sz="12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143" y="3855521"/>
                <a:ext cx="1982594" cy="43922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08863" y="4424548"/>
                <a:ext cx="1600199" cy="50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𝑇𝑎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+2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1200" b="0" i="1" smtClean="0">
                                  <a:latin typeface="Cambria Math"/>
                                </a:rPr>
                                <m:t>+3</m:t>
                              </m:r>
                            </m:den>
                          </m:f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863" y="4424548"/>
                <a:ext cx="1600199" cy="5073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702630" y="4922322"/>
                <a:ext cx="1496289" cy="50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𝑇𝑎𝑛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GB" sz="12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630" y="4922322"/>
                <a:ext cx="1496289" cy="50731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14504" y="5455722"/>
                <a:ext cx="1009403" cy="439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504" y="5455722"/>
                <a:ext cx="1009403" cy="439223"/>
              </a:xfrm>
              <a:prstGeom prst="rect">
                <a:avLst/>
              </a:prstGeom>
              <a:blipFill rotWithShape="1">
                <a:blip r:embed="rId9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6380" y="5973288"/>
                <a:ext cx="12706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US" sz="1200" b="0" i="1" smtClean="0">
                          <a:latin typeface="Cambria Math"/>
                        </a:rPr>
                        <m:t>+2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380" y="5973288"/>
                <a:ext cx="127065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5521037" y="35625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749637" y="3714997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z with ‘x + </a:t>
            </a: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iy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</a:p>
        </p:txBody>
      </p:sp>
      <p:sp>
        <p:nvSpPr>
          <p:cNvPr id="31" name="Arc 30"/>
          <p:cNvSpPr/>
          <p:nvPr/>
        </p:nvSpPr>
        <p:spPr>
          <a:xfrm>
            <a:off x="5521037" y="40959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>
            <a:off x="5971309" y="4629397"/>
            <a:ext cx="304800" cy="5334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c 32"/>
          <p:cNvSpPr/>
          <p:nvPr/>
        </p:nvSpPr>
        <p:spPr>
          <a:xfrm>
            <a:off x="5971309" y="5162797"/>
            <a:ext cx="304800" cy="45720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6043550" y="5643748"/>
            <a:ext cx="262247" cy="472044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5749637" y="409599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value of the argument is tan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opposite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adjacent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99909" y="4705597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‘Normal tan’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99909" y="5238997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the tan part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89022" y="5748646"/>
            <a:ext cx="1648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Multiply by (x + 3)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97093" y="6103918"/>
            <a:ext cx="867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(x &lt; -3)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714087" y="2879893"/>
            <a:ext cx="76200" cy="76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4702629" y="2956956"/>
            <a:ext cx="116378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4714504" y="1757547"/>
            <a:ext cx="3338" cy="120067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981700" y="2949362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 + 3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24697" y="2211113"/>
            <a:ext cx="599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y + 2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95158" y="6314505"/>
                <a:ext cx="98762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=−</m:t>
                      </m:r>
                      <m:r>
                        <a:rPr lang="en-US" sz="1200" b="0" i="1" smtClean="0">
                          <a:latin typeface="Cambria Math"/>
                        </a:rPr>
                        <m:t>𝑥</m:t>
                      </m:r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5158" y="6314505"/>
                <a:ext cx="987629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839690" y="6092042"/>
            <a:ext cx="264227" cy="378030"/>
          </a:xfrm>
          <a:prstGeom prst="arc">
            <a:avLst>
              <a:gd name="adj1" fmla="val 16200000"/>
              <a:gd name="adj2" fmla="val 5450549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6080166" y="6139543"/>
            <a:ext cx="9737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Subtract 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12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13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F3299AB1-74CB-45DA-8D6C-D6B189F7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a locus of points on an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If: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Sketch the locus of z on an </a:t>
            </a:r>
            <a:r>
              <a:rPr lang="en-US" sz="1400" dirty="0" err="1">
                <a:latin typeface="Comic Sans MS" panose="030F0702030302020204" pitchFamily="66" charset="0"/>
              </a:rPr>
              <a:t>Argand</a:t>
            </a:r>
            <a:r>
              <a:rPr lang="en-US" sz="1400" dirty="0">
                <a:latin typeface="Comic Sans MS" panose="030F0702030302020204" pitchFamily="66" charset="0"/>
              </a:rPr>
              <a:t> diagram and use an algebraic method to find the equation of the line.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  <a:sym typeface="Wingdings" pitchFamily="2" charset="2"/>
              </a:rPr>
              <a:t>Start by writing the argument as a subtraction…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anose="030F0702030302020204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anose="030F0702030302020204" pitchFamily="66" charset="0"/>
              </a:rPr>
              <a:t>So the line will have to start at      (-3,-2)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baseline="-25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">
                <a:extLst>
                  <a:ext uri="{FF2B5EF4-FFF2-40B4-BE49-F238E27FC236}">
                    <a16:creationId xmlns:a16="http://schemas.microsoft.com/office/drawing/2014/main" id="{AA372A65-1062-413F-B2A7-D9B09B0A4E97}"/>
                  </a:ext>
                </a:extLst>
              </p:cNvPr>
              <p:cNvSpPr txBox="1"/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/>
                        </a:rPr>
                        <m:t>+3+2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">
                <a:extLst>
                  <a:ext uri="{FF2B5EF4-FFF2-40B4-BE49-F238E27FC236}">
                    <a16:creationId xmlns:a16="http://schemas.microsoft.com/office/drawing/2014/main" id="{AA372A65-1062-413F-B2A7-D9B09B0A4E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267" y="2831276"/>
                <a:ext cx="1892762" cy="497059"/>
              </a:xfrm>
              <a:prstGeom prst="rect">
                <a:avLst/>
              </a:prstGeom>
              <a:blipFill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29">
                <a:extLst>
                  <a:ext uri="{FF2B5EF4-FFF2-40B4-BE49-F238E27FC236}">
                    <a16:creationId xmlns:a16="http://schemas.microsoft.com/office/drawing/2014/main" id="{DFF5D0AD-4F0A-4775-B68A-917D09F1CDCC}"/>
                  </a:ext>
                </a:extLst>
              </p:cNvPr>
              <p:cNvSpPr txBox="1"/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𝑎𝑟𝑔</m:t>
                      </m:r>
                      <m:r>
                        <a:rPr lang="en-GB" sz="1400" b="0" i="1" smtClean="0">
                          <a:latin typeface="Cambria Math"/>
                        </a:rPr>
                        <m:t>⁡(</m:t>
                      </m:r>
                      <m:r>
                        <a:rPr lang="en-GB" sz="1400" b="0" i="1" smtClean="0">
                          <a:latin typeface="Cambria Math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−(−</m:t>
                      </m:r>
                      <m:r>
                        <a:rPr lang="en-US" sz="1400" b="0" i="1" smtClean="0"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2</m:t>
                      </m:r>
                      <m:r>
                        <a:rPr lang="en-US" sz="1400" b="0" i="1" smtClean="0">
                          <a:latin typeface="Cambria Math"/>
                        </a:rPr>
                        <m:t>𝑖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sz="1400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29">
                <a:extLst>
                  <a:ext uri="{FF2B5EF4-FFF2-40B4-BE49-F238E27FC236}">
                    <a16:creationId xmlns:a16="http://schemas.microsoft.com/office/drawing/2014/main" id="{DFF5D0AD-4F0A-4775-B68A-917D09F1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47" y="3358145"/>
                <a:ext cx="2174891" cy="495649"/>
              </a:xfrm>
              <a:prstGeom prst="rect">
                <a:avLst/>
              </a:prstGeom>
              <a:blipFill>
                <a:blip r:embed="rId15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45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 animBg="1"/>
      <p:bldP spid="44" grpId="0"/>
      <p:bldP spid="46" grpId="0"/>
      <p:bldP spid="47" grpId="0"/>
      <p:bldP spid="48" grpId="0" animBg="1"/>
      <p:bldP spid="5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2F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684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>
            <a:spLocks noChangeAspect="1"/>
          </p:cNvSpPr>
          <p:nvPr/>
        </p:nvSpPr>
        <p:spPr>
          <a:xfrm>
            <a:off x="6961871" y="2210615"/>
            <a:ext cx="1080120" cy="1080120"/>
          </a:xfrm>
          <a:prstGeom prst="ellipse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with a circle, centre (4,2) and radius 2 units (as 2 is the ‘limit’)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35344" y="5031284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44" y="5031284"/>
                <a:ext cx="1451230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6964746" y="2204864"/>
            <a:ext cx="1080120" cy="108012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139952" y="4833156"/>
            <a:ext cx="48605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region we want is where the absolute value of z is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less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than 2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This will be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inside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the circle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432798" y="2672916"/>
            <a:ext cx="152400" cy="152400"/>
            <a:chOff x="3048000" y="5410200"/>
            <a:chExt cx="152400" cy="152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216774" y="242088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(4,2)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48">
                <a:extLst>
                  <a:ext uri="{FF2B5EF4-FFF2-40B4-BE49-F238E27FC236}">
                    <a16:creationId xmlns:a16="http://schemas.microsoft.com/office/drawing/2014/main" id="{B1E44CA1-B150-44CD-8C5E-24FD5BE83DE6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48">
                <a:extLst>
                  <a:ext uri="{FF2B5EF4-FFF2-40B4-BE49-F238E27FC236}">
                    <a16:creationId xmlns:a16="http://schemas.microsoft.com/office/drawing/2014/main" id="{B1E44CA1-B150-44CD-8C5E-24FD5BE83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4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itle 1">
            <a:extLst>
              <a:ext uri="{FF2B5EF4-FFF2-40B4-BE49-F238E27FC236}">
                <a16:creationId xmlns:a16="http://schemas.microsoft.com/office/drawing/2014/main" id="{3285E3A6-9232-4319-BE52-9BA0C0E07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51">
                <a:extLst>
                  <a:ext uri="{FF2B5EF4-FFF2-40B4-BE49-F238E27FC236}">
                    <a16:creationId xmlns:a16="http://schemas.microsoft.com/office/drawing/2014/main" id="{9B66D965-2019-4B4E-8985-7AF262BF6273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51">
                <a:extLst>
                  <a:ext uri="{FF2B5EF4-FFF2-40B4-BE49-F238E27FC236}">
                    <a16:creationId xmlns:a16="http://schemas.microsoft.com/office/drawing/2014/main" id="{9B66D965-2019-4B4E-8985-7AF262BF6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5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44">
            <a:extLst>
              <a:ext uri="{FF2B5EF4-FFF2-40B4-BE49-F238E27FC236}">
                <a16:creationId xmlns:a16="http://schemas.microsoft.com/office/drawing/2014/main" id="{B964671A-9FB0-4AD2-9FB0-D837B0D05BBB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423352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/>
      <p:bldP spid="9" grpId="0"/>
      <p:bldP spid="10" grpId="0"/>
      <p:bldP spid="15" grpId="0" animBg="1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5227608" y="1345721"/>
            <a:ext cx="2544792" cy="3381555"/>
          </a:xfrm>
          <a:prstGeom prst="rect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with the perpendicular bisector between (4,0) and (6,0) as this is the ‘limit’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9632" y="4725144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1493294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7242653" y="3343914"/>
            <a:ext cx="5211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(4,0)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789653" y="3341038"/>
            <a:ext cx="5492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(6,0)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772400" y="1345721"/>
            <a:ext cx="0" cy="338155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923647" y="4903424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3647" y="4903424"/>
                <a:ext cx="1493294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321833" y="5262114"/>
            <a:ext cx="46065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distance to |z – 4| must be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less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than the distance to |z – 6|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Shade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closest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to (4,0)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432798" y="3207753"/>
            <a:ext cx="152400" cy="152400"/>
            <a:chOff x="3048000" y="5410200"/>
            <a:chExt cx="152400" cy="1524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970512" y="3210629"/>
            <a:ext cx="152400" cy="152400"/>
            <a:chOff x="3048000" y="5410200"/>
            <a:chExt cx="152400" cy="1524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8">
                <a:extLst>
                  <a:ext uri="{FF2B5EF4-FFF2-40B4-BE49-F238E27FC236}">
                    <a16:creationId xmlns:a16="http://schemas.microsoft.com/office/drawing/2014/main" id="{B5E31E00-70F6-4FF1-BE16-624379867A1F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5" name="TextBox 48">
                <a:extLst>
                  <a:ext uri="{FF2B5EF4-FFF2-40B4-BE49-F238E27FC236}">
                    <a16:creationId xmlns:a16="http://schemas.microsoft.com/office/drawing/2014/main" id="{B5E31E00-70F6-4FF1-BE16-624379867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1">
            <a:extLst>
              <a:ext uri="{FF2B5EF4-FFF2-40B4-BE49-F238E27FC236}">
                <a16:creationId xmlns:a16="http://schemas.microsoft.com/office/drawing/2014/main" id="{0F62CED5-CB05-4198-8ABA-8696DDE5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51">
                <a:extLst>
                  <a:ext uri="{FF2B5EF4-FFF2-40B4-BE49-F238E27FC236}">
                    <a16:creationId xmlns:a16="http://schemas.microsoft.com/office/drawing/2014/main" id="{F0506972-3E05-4D09-84F0-EE15536D87B1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51">
                <a:extLst>
                  <a:ext uri="{FF2B5EF4-FFF2-40B4-BE49-F238E27FC236}">
                    <a16:creationId xmlns:a16="http://schemas.microsoft.com/office/drawing/2014/main" id="{F0506972-3E05-4D09-84F0-EE15536D87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44">
            <a:extLst>
              <a:ext uri="{FF2B5EF4-FFF2-40B4-BE49-F238E27FC236}">
                <a16:creationId xmlns:a16="http://schemas.microsoft.com/office/drawing/2014/main" id="{C28937A3-563E-46D8-BB8D-84E8BE3BCE2D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2040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6" grpId="0"/>
      <p:bldP spid="20" grpId="0"/>
      <p:bldP spid="30" grpId="0"/>
      <p:bldP spid="34" grpId="0"/>
      <p:bldP spid="38" grpId="0"/>
      <p:bldP spid="3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/>
          <p:cNvSpPr/>
          <p:nvPr/>
        </p:nvSpPr>
        <p:spPr>
          <a:xfrm>
            <a:off x="6961171" y="1173193"/>
            <a:ext cx="1652130" cy="1578634"/>
          </a:xfrm>
          <a:custGeom>
            <a:avLst/>
            <a:gdLst>
              <a:gd name="connsiteX0" fmla="*/ 0 w 1060704"/>
              <a:gd name="connsiteY0" fmla="*/ 914400 h 914400"/>
              <a:gd name="connsiteX1" fmla="*/ 530352 w 1060704"/>
              <a:gd name="connsiteY1" fmla="*/ 0 h 914400"/>
              <a:gd name="connsiteX2" fmla="*/ 1060704 w 1060704"/>
              <a:gd name="connsiteY2" fmla="*/ 914400 h 914400"/>
              <a:gd name="connsiteX3" fmla="*/ 0 w 1060704"/>
              <a:gd name="connsiteY3" fmla="*/ 914400 h 914400"/>
              <a:gd name="connsiteX0" fmla="*/ 0 w 965813"/>
              <a:gd name="connsiteY0" fmla="*/ 914400 h 1388852"/>
              <a:gd name="connsiteX1" fmla="*/ 530352 w 965813"/>
              <a:gd name="connsiteY1" fmla="*/ 0 h 1388852"/>
              <a:gd name="connsiteX2" fmla="*/ 965813 w 965813"/>
              <a:gd name="connsiteY2" fmla="*/ 1388852 h 1388852"/>
              <a:gd name="connsiteX3" fmla="*/ 0 w 965813"/>
              <a:gd name="connsiteY3" fmla="*/ 914400 h 1388852"/>
              <a:gd name="connsiteX0" fmla="*/ 0 w 3049265"/>
              <a:gd name="connsiteY0" fmla="*/ 0 h 474453"/>
              <a:gd name="connsiteX1" fmla="*/ 3049265 w 3049265"/>
              <a:gd name="connsiteY1" fmla="*/ 474453 h 474453"/>
              <a:gd name="connsiteX2" fmla="*/ 965813 w 3049265"/>
              <a:gd name="connsiteY2" fmla="*/ 474452 h 474453"/>
              <a:gd name="connsiteX3" fmla="*/ 0 w 3049265"/>
              <a:gd name="connsiteY3" fmla="*/ 0 h 474453"/>
              <a:gd name="connsiteX0" fmla="*/ 1354692 w 2083452"/>
              <a:gd name="connsiteY0" fmla="*/ 0 h 1656272"/>
              <a:gd name="connsiteX1" fmla="*/ 2083452 w 2083452"/>
              <a:gd name="connsiteY1" fmla="*/ 1656272 h 1656272"/>
              <a:gd name="connsiteX2" fmla="*/ 0 w 2083452"/>
              <a:gd name="connsiteY2" fmla="*/ 1656271 h 1656272"/>
              <a:gd name="connsiteX3" fmla="*/ 1354692 w 2083452"/>
              <a:gd name="connsiteY3" fmla="*/ 0 h 1656272"/>
              <a:gd name="connsiteX0" fmla="*/ 1475461 w 2204221"/>
              <a:gd name="connsiteY0" fmla="*/ 0 h 1716656"/>
              <a:gd name="connsiteX1" fmla="*/ 2204221 w 2204221"/>
              <a:gd name="connsiteY1" fmla="*/ 1656272 h 1716656"/>
              <a:gd name="connsiteX2" fmla="*/ 0 w 2204221"/>
              <a:gd name="connsiteY2" fmla="*/ 1716656 h 1716656"/>
              <a:gd name="connsiteX3" fmla="*/ 1475461 w 2204221"/>
              <a:gd name="connsiteY3" fmla="*/ 0 h 1716656"/>
              <a:gd name="connsiteX0" fmla="*/ 1475461 w 2186968"/>
              <a:gd name="connsiteY0" fmla="*/ 0 h 1725283"/>
              <a:gd name="connsiteX1" fmla="*/ 2186968 w 2186968"/>
              <a:gd name="connsiteY1" fmla="*/ 1725283 h 1725283"/>
              <a:gd name="connsiteX2" fmla="*/ 0 w 2186968"/>
              <a:gd name="connsiteY2" fmla="*/ 1716656 h 1725283"/>
              <a:gd name="connsiteX3" fmla="*/ 1475461 w 2186968"/>
              <a:gd name="connsiteY3" fmla="*/ 0 h 1725283"/>
              <a:gd name="connsiteX0" fmla="*/ 1415076 w 2186968"/>
              <a:gd name="connsiteY0" fmla="*/ 0 h 1759788"/>
              <a:gd name="connsiteX1" fmla="*/ 2186968 w 2186968"/>
              <a:gd name="connsiteY1" fmla="*/ 1759788 h 1759788"/>
              <a:gd name="connsiteX2" fmla="*/ 0 w 2186968"/>
              <a:gd name="connsiteY2" fmla="*/ 1751161 h 1759788"/>
              <a:gd name="connsiteX3" fmla="*/ 1415076 w 2186968"/>
              <a:gd name="connsiteY3" fmla="*/ 0 h 1759788"/>
              <a:gd name="connsiteX0" fmla="*/ 1277053 w 2186968"/>
              <a:gd name="connsiteY0" fmla="*/ 0 h 1587260"/>
              <a:gd name="connsiteX1" fmla="*/ 2186968 w 2186968"/>
              <a:gd name="connsiteY1" fmla="*/ 1587260 h 1587260"/>
              <a:gd name="connsiteX2" fmla="*/ 0 w 2186968"/>
              <a:gd name="connsiteY2" fmla="*/ 1578633 h 1587260"/>
              <a:gd name="connsiteX3" fmla="*/ 1277053 w 2186968"/>
              <a:gd name="connsiteY3" fmla="*/ 0 h 1587260"/>
              <a:gd name="connsiteX0" fmla="*/ 1277053 w 1652130"/>
              <a:gd name="connsiteY0" fmla="*/ 0 h 1578634"/>
              <a:gd name="connsiteX1" fmla="*/ 1652130 w 1652130"/>
              <a:gd name="connsiteY1" fmla="*/ 1578634 h 1578634"/>
              <a:gd name="connsiteX2" fmla="*/ 0 w 1652130"/>
              <a:gd name="connsiteY2" fmla="*/ 1578633 h 1578634"/>
              <a:gd name="connsiteX3" fmla="*/ 1277053 w 1652130"/>
              <a:gd name="connsiteY3" fmla="*/ 0 h 157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130" h="1578634">
                <a:moveTo>
                  <a:pt x="1277053" y="0"/>
                </a:moveTo>
                <a:lnTo>
                  <a:pt x="1652130" y="1578634"/>
                </a:lnTo>
                <a:lnTo>
                  <a:pt x="0" y="1578633"/>
                </a:lnTo>
                <a:lnTo>
                  <a:pt x="1277053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Start by drawing the limits of the argument from the point (2,2)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31828" y="4682012"/>
                <a:ext cx="2184188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0</m:t>
                      </m:r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𝑎𝑟𝑔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−2−2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828" y="4682012"/>
                <a:ext cx="2184188" cy="458395"/>
              </a:xfrm>
              <a:prstGeom prst="rect">
                <a:avLst/>
              </a:prstGeom>
              <a:blipFill rotWithShape="1"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716441" y="2826330"/>
            <a:ext cx="5211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itchFamily="66" charset="0"/>
              </a:rPr>
              <a:t>(2,2)</a:t>
            </a:r>
            <a:endParaRPr lang="en-GB" sz="1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35569" y="4822167"/>
            <a:ext cx="46065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argument must be between these two values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Shade the region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between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the two arguments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880707" y="2672915"/>
            <a:ext cx="152400" cy="152400"/>
            <a:chOff x="3048000" y="5410200"/>
            <a:chExt cx="152400" cy="152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048000" y="54102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6392174" y="2286000"/>
            <a:ext cx="914400" cy="914400"/>
          </a:xfrm>
          <a:prstGeom prst="arc">
            <a:avLst>
              <a:gd name="adj1" fmla="val 19228642"/>
              <a:gd name="adj2" fmla="val 21585748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6961517" y="2751827"/>
            <a:ext cx="16217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950014" y="1199072"/>
            <a:ext cx="1245080" cy="154987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50501" y="2355011"/>
                <a:ext cx="312906" cy="382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GB" sz="1100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11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0501" y="2355011"/>
                <a:ext cx="312906" cy="382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48">
                <a:extLst>
                  <a:ext uri="{FF2B5EF4-FFF2-40B4-BE49-F238E27FC236}">
                    <a16:creationId xmlns:a16="http://schemas.microsoft.com/office/drawing/2014/main" id="{F98CE003-7B5A-4100-BBE3-118DEA063E8E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3" name="TextBox 48">
                <a:extLst>
                  <a:ext uri="{FF2B5EF4-FFF2-40B4-BE49-F238E27FC236}">
                    <a16:creationId xmlns:a16="http://schemas.microsoft.com/office/drawing/2014/main" id="{F98CE003-7B5A-4100-BBE3-118DEA063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5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itle 1">
            <a:extLst>
              <a:ext uri="{FF2B5EF4-FFF2-40B4-BE49-F238E27FC236}">
                <a16:creationId xmlns:a16="http://schemas.microsoft.com/office/drawing/2014/main" id="{299CD386-FFE5-4302-97D9-F19FD38E3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51">
                <a:extLst>
                  <a:ext uri="{FF2B5EF4-FFF2-40B4-BE49-F238E27FC236}">
                    <a16:creationId xmlns:a16="http://schemas.microsoft.com/office/drawing/2014/main" id="{A176F78F-3B0C-4276-8F9C-C0546BC91D84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51">
                <a:extLst>
                  <a:ext uri="{FF2B5EF4-FFF2-40B4-BE49-F238E27FC236}">
                    <a16:creationId xmlns:a16="http://schemas.microsoft.com/office/drawing/2014/main" id="{A176F78F-3B0C-4276-8F9C-C0546BC91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6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44">
            <a:extLst>
              <a:ext uri="{FF2B5EF4-FFF2-40B4-BE49-F238E27FC236}">
                <a16:creationId xmlns:a16="http://schemas.microsoft.com/office/drawing/2014/main" id="{F4488270-7626-486B-A7A1-50F2DEE7DC42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387887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" grpId="0"/>
      <p:bldP spid="20" grpId="0"/>
      <p:bldP spid="38" grpId="0"/>
      <p:bldP spid="39" grpId="0"/>
      <p:bldP spid="14" grpId="0" animBg="1"/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/>
          <p:cNvSpPr/>
          <p:nvPr/>
        </p:nvSpPr>
        <p:spPr>
          <a:xfrm>
            <a:off x="6961171" y="1173193"/>
            <a:ext cx="1652130" cy="1578634"/>
          </a:xfrm>
          <a:custGeom>
            <a:avLst/>
            <a:gdLst>
              <a:gd name="connsiteX0" fmla="*/ 0 w 1060704"/>
              <a:gd name="connsiteY0" fmla="*/ 914400 h 914400"/>
              <a:gd name="connsiteX1" fmla="*/ 530352 w 1060704"/>
              <a:gd name="connsiteY1" fmla="*/ 0 h 914400"/>
              <a:gd name="connsiteX2" fmla="*/ 1060704 w 1060704"/>
              <a:gd name="connsiteY2" fmla="*/ 914400 h 914400"/>
              <a:gd name="connsiteX3" fmla="*/ 0 w 1060704"/>
              <a:gd name="connsiteY3" fmla="*/ 914400 h 914400"/>
              <a:gd name="connsiteX0" fmla="*/ 0 w 965813"/>
              <a:gd name="connsiteY0" fmla="*/ 914400 h 1388852"/>
              <a:gd name="connsiteX1" fmla="*/ 530352 w 965813"/>
              <a:gd name="connsiteY1" fmla="*/ 0 h 1388852"/>
              <a:gd name="connsiteX2" fmla="*/ 965813 w 965813"/>
              <a:gd name="connsiteY2" fmla="*/ 1388852 h 1388852"/>
              <a:gd name="connsiteX3" fmla="*/ 0 w 965813"/>
              <a:gd name="connsiteY3" fmla="*/ 914400 h 1388852"/>
              <a:gd name="connsiteX0" fmla="*/ 0 w 3049265"/>
              <a:gd name="connsiteY0" fmla="*/ 0 h 474453"/>
              <a:gd name="connsiteX1" fmla="*/ 3049265 w 3049265"/>
              <a:gd name="connsiteY1" fmla="*/ 474453 h 474453"/>
              <a:gd name="connsiteX2" fmla="*/ 965813 w 3049265"/>
              <a:gd name="connsiteY2" fmla="*/ 474452 h 474453"/>
              <a:gd name="connsiteX3" fmla="*/ 0 w 3049265"/>
              <a:gd name="connsiteY3" fmla="*/ 0 h 474453"/>
              <a:gd name="connsiteX0" fmla="*/ 1354692 w 2083452"/>
              <a:gd name="connsiteY0" fmla="*/ 0 h 1656272"/>
              <a:gd name="connsiteX1" fmla="*/ 2083452 w 2083452"/>
              <a:gd name="connsiteY1" fmla="*/ 1656272 h 1656272"/>
              <a:gd name="connsiteX2" fmla="*/ 0 w 2083452"/>
              <a:gd name="connsiteY2" fmla="*/ 1656271 h 1656272"/>
              <a:gd name="connsiteX3" fmla="*/ 1354692 w 2083452"/>
              <a:gd name="connsiteY3" fmla="*/ 0 h 1656272"/>
              <a:gd name="connsiteX0" fmla="*/ 1475461 w 2204221"/>
              <a:gd name="connsiteY0" fmla="*/ 0 h 1716656"/>
              <a:gd name="connsiteX1" fmla="*/ 2204221 w 2204221"/>
              <a:gd name="connsiteY1" fmla="*/ 1656272 h 1716656"/>
              <a:gd name="connsiteX2" fmla="*/ 0 w 2204221"/>
              <a:gd name="connsiteY2" fmla="*/ 1716656 h 1716656"/>
              <a:gd name="connsiteX3" fmla="*/ 1475461 w 2204221"/>
              <a:gd name="connsiteY3" fmla="*/ 0 h 1716656"/>
              <a:gd name="connsiteX0" fmla="*/ 1475461 w 2186968"/>
              <a:gd name="connsiteY0" fmla="*/ 0 h 1725283"/>
              <a:gd name="connsiteX1" fmla="*/ 2186968 w 2186968"/>
              <a:gd name="connsiteY1" fmla="*/ 1725283 h 1725283"/>
              <a:gd name="connsiteX2" fmla="*/ 0 w 2186968"/>
              <a:gd name="connsiteY2" fmla="*/ 1716656 h 1725283"/>
              <a:gd name="connsiteX3" fmla="*/ 1475461 w 2186968"/>
              <a:gd name="connsiteY3" fmla="*/ 0 h 1725283"/>
              <a:gd name="connsiteX0" fmla="*/ 1415076 w 2186968"/>
              <a:gd name="connsiteY0" fmla="*/ 0 h 1759788"/>
              <a:gd name="connsiteX1" fmla="*/ 2186968 w 2186968"/>
              <a:gd name="connsiteY1" fmla="*/ 1759788 h 1759788"/>
              <a:gd name="connsiteX2" fmla="*/ 0 w 2186968"/>
              <a:gd name="connsiteY2" fmla="*/ 1751161 h 1759788"/>
              <a:gd name="connsiteX3" fmla="*/ 1415076 w 2186968"/>
              <a:gd name="connsiteY3" fmla="*/ 0 h 1759788"/>
              <a:gd name="connsiteX0" fmla="*/ 1277053 w 2186968"/>
              <a:gd name="connsiteY0" fmla="*/ 0 h 1587260"/>
              <a:gd name="connsiteX1" fmla="*/ 2186968 w 2186968"/>
              <a:gd name="connsiteY1" fmla="*/ 1587260 h 1587260"/>
              <a:gd name="connsiteX2" fmla="*/ 0 w 2186968"/>
              <a:gd name="connsiteY2" fmla="*/ 1578633 h 1587260"/>
              <a:gd name="connsiteX3" fmla="*/ 1277053 w 2186968"/>
              <a:gd name="connsiteY3" fmla="*/ 0 h 1587260"/>
              <a:gd name="connsiteX0" fmla="*/ 1277053 w 1652130"/>
              <a:gd name="connsiteY0" fmla="*/ 0 h 1578634"/>
              <a:gd name="connsiteX1" fmla="*/ 1652130 w 1652130"/>
              <a:gd name="connsiteY1" fmla="*/ 1578634 h 1578634"/>
              <a:gd name="connsiteX2" fmla="*/ 0 w 1652130"/>
              <a:gd name="connsiteY2" fmla="*/ 1578633 h 1578634"/>
              <a:gd name="connsiteX3" fmla="*/ 1277053 w 1652130"/>
              <a:gd name="connsiteY3" fmla="*/ 0 h 157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2130" h="1578634">
                <a:moveTo>
                  <a:pt x="1277053" y="0"/>
                </a:moveTo>
                <a:lnTo>
                  <a:pt x="1652130" y="1578634"/>
                </a:lnTo>
                <a:lnTo>
                  <a:pt x="0" y="1578633"/>
                </a:lnTo>
                <a:lnTo>
                  <a:pt x="1277053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5227608" y="1345721"/>
            <a:ext cx="2544792" cy="3381555"/>
          </a:xfrm>
          <a:prstGeom prst="rect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6961871" y="2210615"/>
            <a:ext cx="1080120" cy="1080120"/>
          </a:xfrm>
          <a:prstGeom prst="ellipse">
            <a:avLst/>
          </a:prstGeom>
          <a:solidFill>
            <a:schemeClr val="tx2">
              <a:lumMod val="60000"/>
              <a:lumOff val="40000"/>
              <a:alpha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can use complex numbers to represent regions on a </a:t>
            </a:r>
            <a:r>
              <a:rPr lang="en-GB" sz="1400" b="1" dirty="0" err="1">
                <a:latin typeface="Comic Sans MS" panose="030F0702030302020204" pitchFamily="66" charset="0"/>
              </a:rPr>
              <a:t>Argand</a:t>
            </a:r>
            <a:r>
              <a:rPr lang="en-GB" sz="1400" b="1" dirty="0">
                <a:latin typeface="Comic Sans MS" panose="030F0702030302020204" pitchFamily="66" charset="0"/>
              </a:rPr>
              <a:t> diagram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This is very similar to what you have been doing with loci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The only extra part is that once you have drawn the locus representing the point, you need to indicate the area required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Shade on an </a:t>
            </a:r>
            <a:r>
              <a:rPr lang="en-GB" sz="1400" dirty="0" err="1">
                <a:latin typeface="Comic Sans MS" panose="030F0702030302020204" pitchFamily="66" charset="0"/>
              </a:rPr>
              <a:t>Argand</a:t>
            </a:r>
            <a:r>
              <a:rPr lang="en-GB" sz="1400" dirty="0">
                <a:latin typeface="Comic Sans MS" panose="030F0702030302020204" pitchFamily="66" charset="0"/>
              </a:rPr>
              <a:t> diagram the region indicated by: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and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05948" y="5682677"/>
                <a:ext cx="2184188" cy="4583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0</m:t>
                      </m:r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𝑎𝑟𝑔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−2−2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948" y="5682677"/>
                <a:ext cx="2184188" cy="458395"/>
              </a:xfrm>
              <a:prstGeom prst="rect">
                <a:avLst/>
              </a:prstGeom>
              <a:blipFill rotWithShape="1"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235569" y="4822167"/>
            <a:ext cx="46065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Imagine all the regions were on the same diagram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The region we want will have to satisfy all of these at the same time!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390389" y="1216325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554095" y="3310864"/>
            <a:ext cx="276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x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9646" y="1078059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itchFamily="66" charset="0"/>
              </a:rPr>
              <a:t>y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948231" y="1584387"/>
            <a:ext cx="1785" cy="34294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233753" y="5087452"/>
                <a:ext cx="14932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753" y="5087452"/>
                <a:ext cx="1493294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145123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>
          <a:xfrm>
            <a:off x="6961517" y="2199736"/>
            <a:ext cx="810883" cy="552090"/>
          </a:xfrm>
          <a:custGeom>
            <a:avLst/>
            <a:gdLst>
              <a:gd name="connsiteX0" fmla="*/ 0 w 810883"/>
              <a:gd name="connsiteY0" fmla="*/ 552090 h 552090"/>
              <a:gd name="connsiteX1" fmla="*/ 810883 w 810883"/>
              <a:gd name="connsiteY1" fmla="*/ 543464 h 552090"/>
              <a:gd name="connsiteX2" fmla="*/ 810883 w 810883"/>
              <a:gd name="connsiteY2" fmla="*/ 77638 h 552090"/>
              <a:gd name="connsiteX3" fmla="*/ 707366 w 810883"/>
              <a:gd name="connsiteY3" fmla="*/ 25879 h 552090"/>
              <a:gd name="connsiteX4" fmla="*/ 577970 w 810883"/>
              <a:gd name="connsiteY4" fmla="*/ 8626 h 552090"/>
              <a:gd name="connsiteX5" fmla="*/ 483079 w 810883"/>
              <a:gd name="connsiteY5" fmla="*/ 0 h 552090"/>
              <a:gd name="connsiteX6" fmla="*/ 414068 w 810883"/>
              <a:gd name="connsiteY6" fmla="*/ 8626 h 552090"/>
              <a:gd name="connsiteX7" fmla="*/ 0 w 810883"/>
              <a:gd name="connsiteY7" fmla="*/ 552090 h 55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0883" h="552090">
                <a:moveTo>
                  <a:pt x="0" y="552090"/>
                </a:moveTo>
                <a:lnTo>
                  <a:pt x="810883" y="543464"/>
                </a:lnTo>
                <a:lnTo>
                  <a:pt x="810883" y="77638"/>
                </a:lnTo>
                <a:lnTo>
                  <a:pt x="707366" y="25879"/>
                </a:lnTo>
                <a:lnTo>
                  <a:pt x="577970" y="8626"/>
                </a:lnTo>
                <a:lnTo>
                  <a:pt x="483079" y="0"/>
                </a:lnTo>
                <a:lnTo>
                  <a:pt x="414068" y="8626"/>
                </a:lnTo>
                <a:lnTo>
                  <a:pt x="0" y="552090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6961517" y="2751827"/>
            <a:ext cx="16217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950014" y="1199072"/>
            <a:ext cx="1245080" cy="154987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772400" y="1345721"/>
            <a:ext cx="0" cy="338155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>
            <a:spLocks noChangeAspect="1"/>
          </p:cNvSpPr>
          <p:nvPr/>
        </p:nvSpPr>
        <p:spPr>
          <a:xfrm>
            <a:off x="6964746" y="2204864"/>
            <a:ext cx="1080120" cy="108012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48">
                <a:extLst>
                  <a:ext uri="{FF2B5EF4-FFF2-40B4-BE49-F238E27FC236}">
                    <a16:creationId xmlns:a16="http://schemas.microsoft.com/office/drawing/2014/main" id="{22134EA4-A330-4B80-AD9E-E1CCD82773DA}"/>
                  </a:ext>
                </a:extLst>
              </p:cNvPr>
              <p:cNvSpPr txBox="1"/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a circle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4" name="TextBox 48">
                <a:extLst>
                  <a:ext uri="{FF2B5EF4-FFF2-40B4-BE49-F238E27FC236}">
                    <a16:creationId xmlns:a16="http://schemas.microsoft.com/office/drawing/2014/main" id="{22134EA4-A330-4B80-AD9E-E1CCD82773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2146026" cy="830997"/>
              </a:xfrm>
              <a:prstGeom prst="rect">
                <a:avLst/>
              </a:prstGeom>
              <a:blipFill>
                <a:blip r:embed="rId6"/>
                <a:stretch>
                  <a:fillRect r="-281" b="-3571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itle 1">
            <a:extLst>
              <a:ext uri="{FF2B5EF4-FFF2-40B4-BE49-F238E27FC236}">
                <a16:creationId xmlns:a16="http://schemas.microsoft.com/office/drawing/2014/main" id="{948688BD-7319-43F8-9FB9-7FD3DCC8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51">
                <a:extLst>
                  <a:ext uri="{FF2B5EF4-FFF2-40B4-BE49-F238E27FC236}">
                    <a16:creationId xmlns:a16="http://schemas.microsoft.com/office/drawing/2014/main" id="{803BEB62-3623-4735-A3A0-36B7A53D86FD}"/>
                  </a:ext>
                </a:extLst>
              </p:cNvPr>
              <p:cNvSpPr txBox="1"/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locus of points described by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sSub>
                          <m:sSubPr>
                            <m:ctrlP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is the perpendicular bisector of the line segment joining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51">
                <a:extLst>
                  <a:ext uri="{FF2B5EF4-FFF2-40B4-BE49-F238E27FC236}">
                    <a16:creationId xmlns:a16="http://schemas.microsoft.com/office/drawing/2014/main" id="{803BEB62-3623-4735-A3A0-36B7A53D8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731" y="0"/>
                <a:ext cx="2203269" cy="1015663"/>
              </a:xfrm>
              <a:prstGeom prst="rect">
                <a:avLst/>
              </a:prstGeom>
              <a:blipFill>
                <a:blip r:embed="rId7"/>
                <a:stretch>
                  <a:fillRect r="-1644" b="-2339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44">
            <a:extLst>
              <a:ext uri="{FF2B5EF4-FFF2-40B4-BE49-F238E27FC236}">
                <a16:creationId xmlns:a16="http://schemas.microsoft.com/office/drawing/2014/main" id="{27F1B3FE-9020-4BF1-B2E5-251B42362D8F}"/>
              </a:ext>
            </a:extLst>
          </p:cNvPr>
          <p:cNvSpPr txBox="1"/>
          <p:nvPr/>
        </p:nvSpPr>
        <p:spPr>
          <a:xfrm>
            <a:off x="8724980" y="6550223"/>
            <a:ext cx="405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87492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43" grpId="0" animBg="1"/>
      <p:bldP spid="6" grpId="0"/>
      <p:bldP spid="38" grpId="0"/>
      <p:bldP spid="39" grpId="0"/>
      <p:bldP spid="21" grpId="0"/>
      <p:bldP spid="22" grpId="0"/>
      <p:bldP spid="7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168434"/>
            <a:ext cx="3200400" cy="4308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Represent the following complex numbers on an Argand diagram: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Find the magnitude of |OA|, |OB| and |OC|, where O is the origin of the Argand diagram, and A, B and C are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3</a:t>
            </a:r>
            <a:r>
              <a:rPr lang="en-GB" sz="1400" dirty="0">
                <a:latin typeface="Comic Sans MS" pitchFamily="66" charset="0"/>
              </a:rPr>
              <a:t> respectively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You can use Pythagoras’ Theorem to find the magnitude of the distances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936966"/>
                <a:ext cx="12287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=2+5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936966"/>
                <a:ext cx="1228733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3394166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=3−4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94166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95400" y="3851366"/>
                <a:ext cx="1273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=−4+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851366"/>
                <a:ext cx="1273554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5867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172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781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7086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391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696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257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562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V="1">
            <a:off x="6477000" y="2667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6477000" y="2362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V="1">
            <a:off x="6477000" y="2057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6477000" y="1752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6477000" y="1143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6477000" y="838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V="1">
            <a:off x="6477000" y="533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V="1">
            <a:off x="6477000" y="228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001000" y="28194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10668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7013028" y="1374228"/>
            <a:ext cx="152400" cy="152400"/>
            <a:chOff x="5791200" y="5334000"/>
            <a:chExt cx="152400" cy="1524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189429" y="2585364"/>
            <a:ext cx="152400" cy="152400"/>
            <a:chOff x="5791200" y="5334000"/>
            <a:chExt cx="152400" cy="15240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7309807" y="4101456"/>
            <a:ext cx="152400" cy="152400"/>
            <a:chOff x="5791200" y="5334000"/>
            <a:chExt cx="152400" cy="1524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7096836" y="1187356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91400" y="41910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876800" y="2362200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477000" y="2971800"/>
            <a:ext cx="6096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086600" y="1447800"/>
            <a:ext cx="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477000" y="1447800"/>
            <a:ext cx="609600" cy="1524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57800" y="2667000"/>
            <a:ext cx="0" cy="304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57800" y="2971800"/>
            <a:ext cx="12192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57800" y="2667000"/>
            <a:ext cx="1219200" cy="304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6477000" y="2971800"/>
            <a:ext cx="91440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6477000" y="2971800"/>
            <a:ext cx="9144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91400" y="2971800"/>
            <a:ext cx="0" cy="12192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705600" y="2743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86600" y="2133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91400" y="3276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7818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6388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53000" y="26670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848600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24400" y="29718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400800" y="43434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77000" y="12954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648200" y="48006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𝑂𝐴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800600"/>
                <a:ext cx="1522212" cy="3592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648200" y="5181600"/>
                <a:ext cx="1126847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𝑂𝐴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29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181600"/>
                <a:ext cx="1126847" cy="3331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648200" y="57150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𝑂𝐵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715000"/>
                <a:ext cx="1522212" cy="3592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648200" y="6096000"/>
                <a:ext cx="91743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𝑂𝐵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096000"/>
                <a:ext cx="917431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553200" y="5257800"/>
                <a:ext cx="1522212" cy="3592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𝑂𝐶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257800"/>
                <a:ext cx="1522212" cy="3592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553200" y="5638800"/>
                <a:ext cx="1126590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𝑂𝐶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17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638800"/>
                <a:ext cx="1126590" cy="33316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6400800" y="1752600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√29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705600" y="35814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86400" y="2438400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√17</a:t>
            </a:r>
            <a:endParaRPr lang="en-GB" sz="14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7" grpId="0"/>
      <p:bldP spid="28" grpId="0"/>
      <p:bldP spid="39" grpId="0"/>
      <p:bldP spid="40" grpId="0"/>
      <p:bldP spid="41" grpId="0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70" name="Content Placeholder 2"/>
          <p:cNvSpPr txBox="1">
            <a:spLocks/>
          </p:cNvSpPr>
          <p:nvPr/>
        </p:nvSpPr>
        <p:spPr>
          <a:xfrm>
            <a:off x="304800" y="2133600"/>
            <a:ext cx="32004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Show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 +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on an Argand diagram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09600" y="2286000"/>
                <a:ext cx="11149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=4+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86000"/>
                <a:ext cx="1114921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=3+3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=7+4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Connector 75"/>
          <p:cNvCxnSpPr/>
          <p:nvPr/>
        </p:nvCxnSpPr>
        <p:spPr>
          <a:xfrm flipV="1">
            <a:off x="58499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1547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6459583" y="1761308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67643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70691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3739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6787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52403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5545183" y="17613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6200000" flipV="1">
            <a:off x="6459583" y="29805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16200000" flipV="1">
            <a:off x="6459583" y="26757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6200000" flipV="1">
            <a:off x="6459583" y="23709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6200000" flipV="1">
            <a:off x="6459583" y="20661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459583" y="1761308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6459583" y="14565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6459583" y="11517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6459583" y="8469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V="1">
            <a:off x="6459583" y="542108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983583" y="3132908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926183" y="1380308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754983" y="32853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10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630783" y="3285308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-10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307183" y="4692534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-10i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383383" y="1608908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10i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6994685" y="3052946"/>
            <a:ext cx="152400" cy="152400"/>
            <a:chOff x="5791200" y="5334000"/>
            <a:chExt cx="152400" cy="152400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839847" y="2744488"/>
            <a:ext cx="152400" cy="152400"/>
            <a:chOff x="5791200" y="5334000"/>
            <a:chExt cx="152400" cy="152400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7438474" y="2589649"/>
            <a:ext cx="152400" cy="152400"/>
            <a:chOff x="5791200" y="5334000"/>
            <a:chExt cx="152400" cy="152400"/>
          </a:xfrm>
        </p:grpSpPr>
        <p:cxnSp>
          <p:nvCxnSpPr>
            <p:cNvPr id="107" name="Straight Connector 106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Straight Connector 108"/>
          <p:cNvCxnSpPr/>
          <p:nvPr/>
        </p:nvCxnSpPr>
        <p:spPr>
          <a:xfrm flipH="1">
            <a:off x="6471458" y="2819202"/>
            <a:ext cx="446315" cy="45423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6469480" y="3139835"/>
            <a:ext cx="602672" cy="13161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6466510" y="2664822"/>
            <a:ext cx="1056905" cy="61751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7098872" y="2650968"/>
            <a:ext cx="446315" cy="45423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6930639" y="2662843"/>
            <a:ext cx="602672" cy="13161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7077101" y="3008217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457606" y="2626228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7655034" y="2362992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+z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381163" y="5216584"/>
            <a:ext cx="424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Notice that vector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+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is effectively the diagonal of a parallelogram</a:t>
            </a:r>
          </a:p>
        </p:txBody>
      </p:sp>
    </p:spTree>
    <p:extLst>
      <p:ext uri="{BB962C8B-B14F-4D97-AF65-F5344CB8AC3E}">
        <p14:creationId xmlns:p14="http://schemas.microsoft.com/office/powerpoint/2010/main" val="52944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94" grpId="0"/>
      <p:bldP spid="95" grpId="0"/>
      <p:bldP spid="96" grpId="0"/>
      <p:bldP spid="97" grpId="0"/>
      <p:bldP spid="98" grpId="0"/>
      <p:bldP spid="99" grpId="0"/>
      <p:bldP spid="114" grpId="0"/>
      <p:bldP spid="115" grpId="0"/>
      <p:bldP spid="116" grpId="0"/>
      <p:bldP spid="1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represent complex numbers using an Argand diagram.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04800" y="2804160"/>
            <a:ext cx="3200400" cy="3672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400" dirty="0">
                <a:latin typeface="Comic Sans MS" pitchFamily="66" charset="0"/>
              </a:rPr>
              <a:t>Show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,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and z</a:t>
            </a:r>
            <a:r>
              <a:rPr lang="en-GB" sz="1400" baseline="-25000" dirty="0">
                <a:latin typeface="Comic Sans MS" pitchFamily="66" charset="0"/>
              </a:rPr>
              <a:t>1</a:t>
            </a:r>
            <a:r>
              <a:rPr lang="en-GB" sz="1400" dirty="0">
                <a:latin typeface="Comic Sans MS" pitchFamily="66" charset="0"/>
              </a:rPr>
              <a:t> - z</a:t>
            </a:r>
            <a:r>
              <a:rPr lang="en-GB" sz="1400" baseline="-25000" dirty="0">
                <a:latin typeface="Comic Sans MS" pitchFamily="66" charset="0"/>
              </a:rPr>
              <a:t>2</a:t>
            </a:r>
            <a:r>
              <a:rPr lang="en-GB" sz="1400" dirty="0">
                <a:latin typeface="Comic Sans MS" pitchFamily="66" charset="0"/>
              </a:rPr>
              <a:t> on an Argand diagram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09600" y="2286000"/>
                <a:ext cx="12287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=2+5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86000"/>
                <a:ext cx="1228734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=4+2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286000"/>
                <a:ext cx="123347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429000"/>
                <a:ext cx="850426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−(4+2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886200"/>
                <a:ext cx="1868742" cy="338554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343400"/>
                <a:ext cx="11430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 flipV="1">
            <a:off x="5867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6172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6781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7086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3914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76962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52578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5562600" y="14478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V="1">
            <a:off x="6477000" y="2667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V="1">
            <a:off x="6477000" y="2362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6200000" flipV="1">
            <a:off x="6477000" y="2057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6200000" flipV="1">
            <a:off x="6477000" y="1752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 flipH="1" flipV="1">
            <a:off x="6477000" y="1447800"/>
            <a:ext cx="0" cy="304800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16200000" flipV="1">
            <a:off x="6477000" y="11430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16200000" flipV="1">
            <a:off x="6477000" y="8382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V="1">
            <a:off x="6477000" y="5334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16200000" flipV="1">
            <a:off x="6477000" y="228600"/>
            <a:ext cx="0" cy="304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8001000" y="281940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x (Real)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943600" y="1066800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 (Imaginary)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854287" y="29718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48200" y="297180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0135" y="4343400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-5i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455391" y="12954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5i</a:t>
            </a:r>
          </a:p>
        </p:txBody>
      </p:sp>
      <p:grpSp>
        <p:nvGrpSpPr>
          <p:cNvPr id="131" name="Group 130"/>
          <p:cNvGrpSpPr/>
          <p:nvPr/>
        </p:nvGrpSpPr>
        <p:grpSpPr>
          <a:xfrm>
            <a:off x="7012102" y="1374661"/>
            <a:ext cx="152400" cy="152400"/>
            <a:chOff x="5791200" y="5334000"/>
            <a:chExt cx="152400" cy="152400"/>
          </a:xfrm>
        </p:grpSpPr>
        <p:cxnSp>
          <p:nvCxnSpPr>
            <p:cNvPr id="132" name="Straight Connector 131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7621539" y="2287679"/>
            <a:ext cx="152400" cy="152400"/>
            <a:chOff x="5791200" y="5334000"/>
            <a:chExt cx="152400" cy="152400"/>
          </a:xfrm>
        </p:grpSpPr>
        <p:cxnSp>
          <p:nvCxnSpPr>
            <p:cNvPr id="135" name="Straight Connector 134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/>
        </p:nvGrpSpPr>
        <p:grpSpPr>
          <a:xfrm>
            <a:off x="5782239" y="1980911"/>
            <a:ext cx="152400" cy="152400"/>
            <a:chOff x="5791200" y="5334000"/>
            <a:chExt cx="152400" cy="152400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5791200" y="5334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/>
          <p:cNvCxnSpPr/>
          <p:nvPr/>
        </p:nvCxnSpPr>
        <p:spPr>
          <a:xfrm flipH="1">
            <a:off x="6464772" y="1448790"/>
            <a:ext cx="624797" cy="152371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5866410" y="2054431"/>
            <a:ext cx="596383" cy="916099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>
            <a:off x="6471698" y="2363190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7089467" y="1180073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7691446" y="2046854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516106" y="1658308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398580" y="4903076"/>
            <a:ext cx="42409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Vector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–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is still the diagram of a parallelogram</a:t>
            </a:r>
          </a:p>
          <a:p>
            <a:pPr algn="ctr"/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One side is 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and the other side is –z</a:t>
            </a:r>
            <a:r>
              <a:rPr lang="en-GB" sz="1600" baseline="-25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(shown on the diagram)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 flipH="1">
            <a:off x="5234686" y="2966851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>
            <a:off x="5239634" y="2028701"/>
            <a:ext cx="624797" cy="152371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5838348" y="1456706"/>
            <a:ext cx="1235388" cy="60635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4862521" y="3551804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-z</a:t>
            </a:r>
            <a:r>
              <a:rPr lang="en-GB" sz="1400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75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125" grpId="0"/>
      <p:bldP spid="126" grpId="0"/>
      <p:bldP spid="127" grpId="0"/>
      <p:bldP spid="128" grpId="0"/>
      <p:bldP spid="129" grpId="0"/>
      <p:bldP spid="130" grpId="0"/>
      <p:bldP spid="143" grpId="0"/>
      <p:bldP spid="144" grpId="0"/>
      <p:bldP spid="145" grpId="0"/>
      <p:bldP spid="1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2B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548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3714750" cy="47434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value of r, the modulus of a complex number z, and the value of </a:t>
            </a:r>
            <a:r>
              <a:rPr lang="el-GR" sz="1400" b="1" dirty="0">
                <a:latin typeface="Comic Sans MS" pitchFamily="66" charset="0"/>
              </a:rPr>
              <a:t>θ</a:t>
            </a:r>
            <a:r>
              <a:rPr lang="en-GB" sz="1400" b="1" dirty="0">
                <a:latin typeface="Comic Sans MS" pitchFamily="66" charset="0"/>
              </a:rPr>
              <a:t>, which is the argument of z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modulus of a complex number is its magnitude – you have already seen how to calculate it by using Pythagoras’ Theorem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It is usually represented by the letter r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argument of a complex number is the angle it makes with the positive real axis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argument is usually measured in radians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It will be negative if the complex number is plotted below the horizontal axis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1038" y="6519446"/>
            <a:ext cx="43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2B</a:t>
            </a:r>
            <a:endParaRPr lang="en-GB" sz="1600" dirty="0">
              <a:latin typeface="Comic Sans MS" pitchFamily="66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9941" y="14741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Argand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94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705</TotalTime>
  <Words>6023</Words>
  <Application>Microsoft Office PowerPoint</Application>
  <PresentationFormat>On-screen Show (4:3)</PresentationFormat>
  <Paragraphs>1147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1" baseType="lpstr">
      <vt:lpstr>游ゴシック</vt:lpstr>
      <vt:lpstr>游ゴシック Light</vt:lpstr>
      <vt:lpstr>Arial</vt:lpstr>
      <vt:lpstr>Calibri</vt:lpstr>
      <vt:lpstr>Calibri Light</vt:lpstr>
      <vt:lpstr>Cambria Math</vt:lpstr>
      <vt:lpstr>Comic Sans MS</vt:lpstr>
      <vt:lpstr>HGGyoshotai</vt:lpstr>
      <vt:lpstr>Javanese Text</vt:lpstr>
      <vt:lpstr>Segoe UI Black</vt:lpstr>
      <vt:lpstr>Wingdings</vt:lpstr>
      <vt:lpstr>Office テーマ</vt:lpstr>
      <vt:lpstr>PowerPoint Presentation</vt:lpstr>
      <vt:lpstr>Prior Knowledge Check</vt:lpstr>
      <vt:lpstr>PowerPoint Presentation</vt:lpstr>
      <vt:lpstr>Argand Diagrams</vt:lpstr>
      <vt:lpstr>Argand Diagrams</vt:lpstr>
      <vt:lpstr>Argand Diagrams</vt:lpstr>
      <vt:lpstr>Argand Diagrams</vt:lpstr>
      <vt:lpstr>PowerPoint Presentation</vt:lpstr>
      <vt:lpstr>Argand Diagrams</vt:lpstr>
      <vt:lpstr>Argand Diagrams</vt:lpstr>
      <vt:lpstr>Argand Diagrams</vt:lpstr>
      <vt:lpstr>Argand Diagrams</vt:lpstr>
      <vt:lpstr>PowerPoint Presentation</vt:lpstr>
      <vt:lpstr>Argand Diagrams</vt:lpstr>
      <vt:lpstr>Argand Diagrams</vt:lpstr>
      <vt:lpstr>Argand Diagrams</vt:lpstr>
      <vt:lpstr>PowerPoint Presentation</vt:lpstr>
      <vt:lpstr>Argand Diagrams</vt:lpstr>
      <vt:lpstr>Argand Diagrams</vt:lpstr>
      <vt:lpstr>Argand Diagrams</vt:lpstr>
      <vt:lpstr>Argand Diagrams</vt:lpstr>
      <vt:lpstr>Argand Diagrams</vt:lpstr>
      <vt:lpstr>PowerPoint Presentation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Argand Diagrams</vt:lpstr>
      <vt:lpstr>PowerPoint Presentation</vt:lpstr>
      <vt:lpstr>Argand Diagrams</vt:lpstr>
      <vt:lpstr>Argand Diagrams</vt:lpstr>
      <vt:lpstr>Argand Diagrams</vt:lpstr>
      <vt:lpstr>Argand Diagrams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Charles Adegboro</cp:lastModifiedBy>
  <cp:revision>153</cp:revision>
  <dcterms:created xsi:type="dcterms:W3CDTF">2017-08-14T15:35:38Z</dcterms:created>
  <dcterms:modified xsi:type="dcterms:W3CDTF">2021-12-10T12:56:29Z</dcterms:modified>
</cp:coreProperties>
</file>