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74" r:id="rId6"/>
    <p:sldId id="261" r:id="rId7"/>
    <p:sldId id="275" r:id="rId8"/>
    <p:sldId id="270" r:id="rId9"/>
    <p:sldId id="277" r:id="rId10"/>
    <p:sldId id="264" r:id="rId11"/>
    <p:sldId id="292" r:id="rId12"/>
    <p:sldId id="307" r:id="rId13"/>
    <p:sldId id="309" r:id="rId14"/>
    <p:sldId id="314" r:id="rId15"/>
    <p:sldId id="315" r:id="rId16"/>
    <p:sldId id="320" r:id="rId17"/>
    <p:sldId id="273" r:id="rId18"/>
    <p:sldId id="321" r:id="rId19"/>
    <p:sldId id="317" r:id="rId20"/>
    <p:sldId id="322" r:id="rId21"/>
    <p:sldId id="323" r:id="rId22"/>
    <p:sldId id="324" r:id="rId23"/>
    <p:sldId id="326" r:id="rId24"/>
    <p:sldId id="327" r:id="rId25"/>
    <p:sldId id="330" r:id="rId26"/>
    <p:sldId id="329" r:id="rId27"/>
    <p:sldId id="325" r:id="rId28"/>
    <p:sldId id="331"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4" autoAdjust="0"/>
    <p:restoredTop sz="94660"/>
  </p:normalViewPr>
  <p:slideViewPr>
    <p:cSldViewPr snapToGrid="0">
      <p:cViewPr varScale="1">
        <p:scale>
          <a:sx n="63" d="100"/>
          <a:sy n="63" d="100"/>
        </p:scale>
        <p:origin x="612"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iel Reeves" userId="e748b5bb-59f3-4b3f-80a3-3bf8c771a8a6" providerId="ADAL" clId="{FF14B7DD-45FE-4FCC-98F6-FAFC0490017F}"/>
    <pc:docChg chg="modSld">
      <pc:chgData name="Daniel Reeves" userId="e748b5bb-59f3-4b3f-80a3-3bf8c771a8a6" providerId="ADAL" clId="{FF14B7DD-45FE-4FCC-98F6-FAFC0490017F}" dt="2023-03-08T10:51:10.205" v="161" actId="20577"/>
      <pc:docMkLst>
        <pc:docMk/>
      </pc:docMkLst>
      <pc:sldChg chg="modSp mod">
        <pc:chgData name="Daniel Reeves" userId="e748b5bb-59f3-4b3f-80a3-3bf8c771a8a6" providerId="ADAL" clId="{FF14B7DD-45FE-4FCC-98F6-FAFC0490017F}" dt="2023-03-08T10:51:10.205" v="161" actId="20577"/>
        <pc:sldMkLst>
          <pc:docMk/>
          <pc:sldMk cId="1447628278" sldId="274"/>
        </pc:sldMkLst>
        <pc:spChg chg="mod">
          <ac:chgData name="Daniel Reeves" userId="e748b5bb-59f3-4b3f-80a3-3bf8c771a8a6" providerId="ADAL" clId="{FF14B7DD-45FE-4FCC-98F6-FAFC0490017F}" dt="2023-03-08T10:51:10.205" v="161" actId="20577"/>
          <ac:spMkLst>
            <pc:docMk/>
            <pc:sldMk cId="1447628278" sldId="274"/>
            <ac:spMk id="3" creationId="{52E45CA5-71BA-43DB-8A90-1B14AEAD8D9E}"/>
          </ac:spMkLst>
        </pc:spChg>
      </pc:sldChg>
    </pc:docChg>
  </pc:docChgLst>
  <pc:docChgLst>
    <pc:chgData name="Daniel Reeves" userId="e748b5bb-59f3-4b3f-80a3-3bf8c771a8a6" providerId="ADAL" clId="{F2E7F15C-3247-4175-AEF5-0AD951D74790}"/>
    <pc:docChg chg="undo custSel addSld delSld modSld sldOrd">
      <pc:chgData name="Daniel Reeves" userId="e748b5bb-59f3-4b3f-80a3-3bf8c771a8a6" providerId="ADAL" clId="{F2E7F15C-3247-4175-AEF5-0AD951D74790}" dt="2020-06-15T14:19:59.184" v="3269" actId="5793"/>
      <pc:docMkLst>
        <pc:docMk/>
      </pc:docMkLst>
      <pc:sldChg chg="add del">
        <pc:chgData name="Daniel Reeves" userId="e748b5bb-59f3-4b3f-80a3-3bf8c771a8a6" providerId="ADAL" clId="{F2E7F15C-3247-4175-AEF5-0AD951D74790}" dt="2020-06-12T09:45:23.153" v="2072" actId="2696"/>
        <pc:sldMkLst>
          <pc:docMk/>
          <pc:sldMk cId="0" sldId="259"/>
        </pc:sldMkLst>
      </pc:sldChg>
      <pc:sldChg chg="add del">
        <pc:chgData name="Daniel Reeves" userId="e748b5bb-59f3-4b3f-80a3-3bf8c771a8a6" providerId="ADAL" clId="{F2E7F15C-3247-4175-AEF5-0AD951D74790}" dt="2020-06-12T09:38:55.147" v="1878" actId="2696"/>
        <pc:sldMkLst>
          <pc:docMk/>
          <pc:sldMk cId="0" sldId="260"/>
        </pc:sldMkLst>
      </pc:sldChg>
      <pc:sldChg chg="modSp add del">
        <pc:chgData name="Daniel Reeves" userId="e748b5bb-59f3-4b3f-80a3-3bf8c771a8a6" providerId="ADAL" clId="{F2E7F15C-3247-4175-AEF5-0AD951D74790}" dt="2020-06-12T10:35:33.984" v="2932" actId="2696"/>
        <pc:sldMkLst>
          <pc:docMk/>
          <pc:sldMk cId="0" sldId="262"/>
        </pc:sldMkLst>
        <pc:spChg chg="mod">
          <ac:chgData name="Daniel Reeves" userId="e748b5bb-59f3-4b3f-80a3-3bf8c771a8a6" providerId="ADAL" clId="{F2E7F15C-3247-4175-AEF5-0AD951D74790}" dt="2020-06-12T08:46:53.645" v="248" actId="20577"/>
          <ac:spMkLst>
            <pc:docMk/>
            <pc:sldMk cId="0" sldId="262"/>
            <ac:spMk id="21506" creationId="{00000000-0000-0000-0000-000000000000}"/>
          </ac:spMkLst>
        </pc:spChg>
      </pc:sldChg>
      <pc:sldChg chg="add del">
        <pc:chgData name="Daniel Reeves" userId="e748b5bb-59f3-4b3f-80a3-3bf8c771a8a6" providerId="ADAL" clId="{F2E7F15C-3247-4175-AEF5-0AD951D74790}" dt="2020-06-12T10:40:12.412" v="3046" actId="2696"/>
        <pc:sldMkLst>
          <pc:docMk/>
          <pc:sldMk cId="0" sldId="263"/>
        </pc:sldMkLst>
      </pc:sldChg>
      <pc:sldChg chg="delSp modSp add modAnim">
        <pc:chgData name="Daniel Reeves" userId="e748b5bb-59f3-4b3f-80a3-3bf8c771a8a6" providerId="ADAL" clId="{F2E7F15C-3247-4175-AEF5-0AD951D74790}" dt="2020-06-12T08:50:55.462" v="372" actId="1035"/>
        <pc:sldMkLst>
          <pc:docMk/>
          <pc:sldMk cId="0" sldId="264"/>
        </pc:sldMkLst>
        <pc:spChg chg="mod">
          <ac:chgData name="Daniel Reeves" userId="e748b5bb-59f3-4b3f-80a3-3bf8c771a8a6" providerId="ADAL" clId="{F2E7F15C-3247-4175-AEF5-0AD951D74790}" dt="2020-06-12T08:50:55.462" v="372" actId="1035"/>
          <ac:spMkLst>
            <pc:docMk/>
            <pc:sldMk cId="0" sldId="264"/>
            <ac:spMk id="3" creationId="{00000000-0000-0000-0000-000000000000}"/>
          </ac:spMkLst>
        </pc:spChg>
        <pc:spChg chg="del">
          <ac:chgData name="Daniel Reeves" userId="e748b5bb-59f3-4b3f-80a3-3bf8c771a8a6" providerId="ADAL" clId="{F2E7F15C-3247-4175-AEF5-0AD951D74790}" dt="2020-06-12T08:50:07.469" v="353" actId="478"/>
          <ac:spMkLst>
            <pc:docMk/>
            <pc:sldMk cId="0" sldId="264"/>
            <ac:spMk id="4" creationId="{00000000-0000-0000-0000-000000000000}"/>
          </ac:spMkLst>
        </pc:spChg>
        <pc:spChg chg="mod">
          <ac:chgData name="Daniel Reeves" userId="e748b5bb-59f3-4b3f-80a3-3bf8c771a8a6" providerId="ADAL" clId="{F2E7F15C-3247-4175-AEF5-0AD951D74790}" dt="2020-06-12T08:48:42.924" v="348" actId="115"/>
          <ac:spMkLst>
            <pc:docMk/>
            <pc:sldMk cId="0" sldId="264"/>
            <ac:spMk id="23554" creationId="{00000000-0000-0000-0000-000000000000}"/>
          </ac:spMkLst>
        </pc:spChg>
      </pc:sldChg>
      <pc:sldChg chg="add del">
        <pc:chgData name="Daniel Reeves" userId="e748b5bb-59f3-4b3f-80a3-3bf8c771a8a6" providerId="ADAL" clId="{F2E7F15C-3247-4175-AEF5-0AD951D74790}" dt="2020-06-12T08:50:40.387" v="365" actId="2696"/>
        <pc:sldMkLst>
          <pc:docMk/>
          <pc:sldMk cId="0" sldId="265"/>
        </pc:sldMkLst>
      </pc:sldChg>
      <pc:sldChg chg="delSp modSp add modAnim">
        <pc:chgData name="Daniel Reeves" userId="e748b5bb-59f3-4b3f-80a3-3bf8c771a8a6" providerId="ADAL" clId="{F2E7F15C-3247-4175-AEF5-0AD951D74790}" dt="2020-06-12T08:48:06.826" v="311" actId="404"/>
        <pc:sldMkLst>
          <pc:docMk/>
          <pc:sldMk cId="0" sldId="270"/>
        </pc:sldMkLst>
        <pc:spChg chg="mod">
          <ac:chgData name="Daniel Reeves" userId="e748b5bb-59f3-4b3f-80a3-3bf8c771a8a6" providerId="ADAL" clId="{F2E7F15C-3247-4175-AEF5-0AD951D74790}" dt="2020-06-12T08:44:30.285" v="103" actId="20577"/>
          <ac:spMkLst>
            <pc:docMk/>
            <pc:sldMk cId="0" sldId="270"/>
            <ac:spMk id="2" creationId="{00000000-0000-0000-0000-000000000000}"/>
          </ac:spMkLst>
        </pc:spChg>
        <pc:spChg chg="mod">
          <ac:chgData name="Daniel Reeves" userId="e748b5bb-59f3-4b3f-80a3-3bf8c771a8a6" providerId="ADAL" clId="{F2E7F15C-3247-4175-AEF5-0AD951D74790}" dt="2020-06-12T08:48:06.826" v="311" actId="404"/>
          <ac:spMkLst>
            <pc:docMk/>
            <pc:sldMk cId="0" sldId="270"/>
            <ac:spMk id="3" creationId="{00000000-0000-0000-0000-000000000000}"/>
          </ac:spMkLst>
        </pc:spChg>
        <pc:spChg chg="del">
          <ac:chgData name="Daniel Reeves" userId="e748b5bb-59f3-4b3f-80a3-3bf8c771a8a6" providerId="ADAL" clId="{F2E7F15C-3247-4175-AEF5-0AD951D74790}" dt="2020-06-12T08:41:03.211" v="37" actId="478"/>
          <ac:spMkLst>
            <pc:docMk/>
            <pc:sldMk cId="0" sldId="270"/>
            <ac:spMk id="4" creationId="{00000000-0000-0000-0000-000000000000}"/>
          </ac:spMkLst>
        </pc:spChg>
      </pc:sldChg>
      <pc:sldChg chg="modSp add del">
        <pc:chgData name="Daniel Reeves" userId="e748b5bb-59f3-4b3f-80a3-3bf8c771a8a6" providerId="ADAL" clId="{F2E7F15C-3247-4175-AEF5-0AD951D74790}" dt="2020-06-12T09:30:57.470" v="1531" actId="2696"/>
        <pc:sldMkLst>
          <pc:docMk/>
          <pc:sldMk cId="0" sldId="271"/>
        </pc:sldMkLst>
        <pc:spChg chg="mod">
          <ac:chgData name="Daniel Reeves" userId="e748b5bb-59f3-4b3f-80a3-3bf8c771a8a6" providerId="ADAL" clId="{F2E7F15C-3247-4175-AEF5-0AD951D74790}" dt="2020-06-12T09:27:54.125" v="1404" actId="27636"/>
          <ac:spMkLst>
            <pc:docMk/>
            <pc:sldMk cId="0" sldId="271"/>
            <ac:spMk id="6" creationId="{00000000-0000-0000-0000-000000000000}"/>
          </ac:spMkLst>
        </pc:spChg>
        <pc:spChg chg="mod">
          <ac:chgData name="Daniel Reeves" userId="e748b5bb-59f3-4b3f-80a3-3bf8c771a8a6" providerId="ADAL" clId="{F2E7F15C-3247-4175-AEF5-0AD951D74790}" dt="2020-06-12T09:27:54.128" v="1405" actId="27636"/>
          <ac:spMkLst>
            <pc:docMk/>
            <pc:sldMk cId="0" sldId="271"/>
            <ac:spMk id="7" creationId="{00000000-0000-0000-0000-000000000000}"/>
          </ac:spMkLst>
        </pc:spChg>
      </pc:sldChg>
      <pc:sldChg chg="modSp add del">
        <pc:chgData name="Daniel Reeves" userId="e748b5bb-59f3-4b3f-80a3-3bf8c771a8a6" providerId="ADAL" clId="{F2E7F15C-3247-4175-AEF5-0AD951D74790}" dt="2020-06-12T09:35:33.090" v="1764" actId="2696"/>
        <pc:sldMkLst>
          <pc:docMk/>
          <pc:sldMk cId="0" sldId="272"/>
        </pc:sldMkLst>
        <pc:spChg chg="mod">
          <ac:chgData name="Daniel Reeves" userId="e748b5bb-59f3-4b3f-80a3-3bf8c771a8a6" providerId="ADAL" clId="{F2E7F15C-3247-4175-AEF5-0AD951D74790}" dt="2020-06-12T09:27:54.143" v="1406" actId="27636"/>
          <ac:spMkLst>
            <pc:docMk/>
            <pc:sldMk cId="0" sldId="272"/>
            <ac:spMk id="3" creationId="{00000000-0000-0000-0000-000000000000}"/>
          </ac:spMkLst>
        </pc:spChg>
      </pc:sldChg>
      <pc:sldChg chg="delSp modSp add modAnim">
        <pc:chgData name="Daniel Reeves" userId="e748b5bb-59f3-4b3f-80a3-3bf8c771a8a6" providerId="ADAL" clId="{F2E7F15C-3247-4175-AEF5-0AD951D74790}" dt="2020-06-12T09:36:10.897" v="1775" actId="2711"/>
        <pc:sldMkLst>
          <pc:docMk/>
          <pc:sldMk cId="0" sldId="273"/>
        </pc:sldMkLst>
        <pc:spChg chg="mod">
          <ac:chgData name="Daniel Reeves" userId="e748b5bb-59f3-4b3f-80a3-3bf8c771a8a6" providerId="ADAL" clId="{F2E7F15C-3247-4175-AEF5-0AD951D74790}" dt="2020-06-12T09:35:52.950" v="1770" actId="115"/>
          <ac:spMkLst>
            <pc:docMk/>
            <pc:sldMk cId="0" sldId="273"/>
            <ac:spMk id="2" creationId="{00000000-0000-0000-0000-000000000000}"/>
          </ac:spMkLst>
        </pc:spChg>
        <pc:spChg chg="mod">
          <ac:chgData name="Daniel Reeves" userId="e748b5bb-59f3-4b3f-80a3-3bf8c771a8a6" providerId="ADAL" clId="{F2E7F15C-3247-4175-AEF5-0AD951D74790}" dt="2020-06-12T09:36:10.897" v="1775" actId="2711"/>
          <ac:spMkLst>
            <pc:docMk/>
            <pc:sldMk cId="0" sldId="273"/>
            <ac:spMk id="3" creationId="{00000000-0000-0000-0000-000000000000}"/>
          </ac:spMkLst>
        </pc:spChg>
        <pc:spChg chg="del">
          <ac:chgData name="Daniel Reeves" userId="e748b5bb-59f3-4b3f-80a3-3bf8c771a8a6" providerId="ADAL" clId="{F2E7F15C-3247-4175-AEF5-0AD951D74790}" dt="2020-06-12T09:36:00.875" v="1773" actId="478"/>
          <ac:spMkLst>
            <pc:docMk/>
            <pc:sldMk cId="0" sldId="273"/>
            <ac:spMk id="4" creationId="{00000000-0000-0000-0000-000000000000}"/>
          </ac:spMkLst>
        </pc:spChg>
      </pc:sldChg>
      <pc:sldChg chg="modSp">
        <pc:chgData name="Daniel Reeves" userId="e748b5bb-59f3-4b3f-80a3-3bf8c771a8a6" providerId="ADAL" clId="{F2E7F15C-3247-4175-AEF5-0AD951D74790}" dt="2020-06-12T08:42:37.901" v="51" actId="20577"/>
        <pc:sldMkLst>
          <pc:docMk/>
          <pc:sldMk cId="0" sldId="275"/>
        </pc:sldMkLst>
        <pc:spChg chg="mod">
          <ac:chgData name="Daniel Reeves" userId="e748b5bb-59f3-4b3f-80a3-3bf8c771a8a6" providerId="ADAL" clId="{F2E7F15C-3247-4175-AEF5-0AD951D74790}" dt="2020-06-12T08:42:37.901" v="51" actId="20577"/>
          <ac:spMkLst>
            <pc:docMk/>
            <pc:sldMk cId="0" sldId="275"/>
            <ac:spMk id="3" creationId="{00000000-0000-0000-0000-000000000000}"/>
          </ac:spMkLst>
        </pc:spChg>
      </pc:sldChg>
      <pc:sldChg chg="del">
        <pc:chgData name="Daniel Reeves" userId="e748b5bb-59f3-4b3f-80a3-3bf8c771a8a6" providerId="ADAL" clId="{F2E7F15C-3247-4175-AEF5-0AD951D74790}" dt="2020-06-12T08:50:48.341" v="366" actId="2696"/>
        <pc:sldMkLst>
          <pc:docMk/>
          <pc:sldMk cId="4164160873" sldId="276"/>
        </pc:sldMkLst>
      </pc:sldChg>
      <pc:sldChg chg="modSp add del">
        <pc:chgData name="Daniel Reeves" userId="e748b5bb-59f3-4b3f-80a3-3bf8c771a8a6" providerId="ADAL" clId="{F2E7F15C-3247-4175-AEF5-0AD951D74790}" dt="2020-06-15T14:19:59.184" v="3269" actId="5793"/>
        <pc:sldMkLst>
          <pc:docMk/>
          <pc:sldMk cId="1720428864" sldId="277"/>
        </pc:sldMkLst>
        <pc:spChg chg="mod">
          <ac:chgData name="Daniel Reeves" userId="e748b5bb-59f3-4b3f-80a3-3bf8c771a8a6" providerId="ADAL" clId="{F2E7F15C-3247-4175-AEF5-0AD951D74790}" dt="2020-06-15T14:19:59.184" v="3269" actId="5793"/>
          <ac:spMkLst>
            <pc:docMk/>
            <pc:sldMk cId="1720428864" sldId="277"/>
            <ac:spMk id="3" creationId="{00000000-0000-0000-0000-000000000000}"/>
          </ac:spMkLst>
        </pc:spChg>
      </pc:sldChg>
      <pc:sldChg chg="add del">
        <pc:chgData name="Daniel Reeves" userId="e748b5bb-59f3-4b3f-80a3-3bf8c771a8a6" providerId="ADAL" clId="{F2E7F15C-3247-4175-AEF5-0AD951D74790}" dt="2020-06-12T09:52:10.806" v="2462" actId="2696"/>
        <pc:sldMkLst>
          <pc:docMk/>
          <pc:sldMk cId="0" sldId="281"/>
        </pc:sldMkLst>
      </pc:sldChg>
      <pc:sldChg chg="delSp modSp add modAnim">
        <pc:chgData name="Daniel Reeves" userId="e748b5bb-59f3-4b3f-80a3-3bf8c771a8a6" providerId="ADAL" clId="{F2E7F15C-3247-4175-AEF5-0AD951D74790}" dt="2020-06-12T08:54:28.179" v="491" actId="113"/>
        <pc:sldMkLst>
          <pc:docMk/>
          <pc:sldMk cId="0" sldId="292"/>
        </pc:sldMkLst>
        <pc:spChg chg="mod">
          <ac:chgData name="Daniel Reeves" userId="e748b5bb-59f3-4b3f-80a3-3bf8c771a8a6" providerId="ADAL" clId="{F2E7F15C-3247-4175-AEF5-0AD951D74790}" dt="2020-06-12T08:51:57.393" v="383" actId="14100"/>
          <ac:spMkLst>
            <pc:docMk/>
            <pc:sldMk cId="0" sldId="292"/>
            <ac:spMk id="2" creationId="{00000000-0000-0000-0000-000000000000}"/>
          </ac:spMkLst>
        </pc:spChg>
        <pc:spChg chg="mod">
          <ac:chgData name="Daniel Reeves" userId="e748b5bb-59f3-4b3f-80a3-3bf8c771a8a6" providerId="ADAL" clId="{F2E7F15C-3247-4175-AEF5-0AD951D74790}" dt="2020-06-12T08:54:28.179" v="491" actId="113"/>
          <ac:spMkLst>
            <pc:docMk/>
            <pc:sldMk cId="0" sldId="292"/>
            <ac:spMk id="3" creationId="{00000000-0000-0000-0000-000000000000}"/>
          </ac:spMkLst>
        </pc:spChg>
        <pc:spChg chg="del">
          <ac:chgData name="Daniel Reeves" userId="e748b5bb-59f3-4b3f-80a3-3bf8c771a8a6" providerId="ADAL" clId="{F2E7F15C-3247-4175-AEF5-0AD951D74790}" dt="2020-06-12T08:52:24.581" v="420" actId="478"/>
          <ac:spMkLst>
            <pc:docMk/>
            <pc:sldMk cId="0" sldId="292"/>
            <ac:spMk id="4" creationId="{00000000-0000-0000-0000-000000000000}"/>
          </ac:spMkLst>
        </pc:spChg>
      </pc:sldChg>
      <pc:sldChg chg="add del">
        <pc:chgData name="Daniel Reeves" userId="e748b5bb-59f3-4b3f-80a3-3bf8c771a8a6" providerId="ADAL" clId="{F2E7F15C-3247-4175-AEF5-0AD951D74790}" dt="2020-06-12T08:53:35.397" v="462" actId="2696"/>
        <pc:sldMkLst>
          <pc:docMk/>
          <pc:sldMk cId="0" sldId="293"/>
        </pc:sldMkLst>
      </pc:sldChg>
      <pc:sldChg chg="modSp add del">
        <pc:chgData name="Daniel Reeves" userId="e748b5bb-59f3-4b3f-80a3-3bf8c771a8a6" providerId="ADAL" clId="{F2E7F15C-3247-4175-AEF5-0AD951D74790}" dt="2020-06-12T10:26:50.659" v="2719" actId="2696"/>
        <pc:sldMkLst>
          <pc:docMk/>
          <pc:sldMk cId="0" sldId="294"/>
        </pc:sldMkLst>
        <pc:spChg chg="mod">
          <ac:chgData name="Daniel Reeves" userId="e748b5bb-59f3-4b3f-80a3-3bf8c771a8a6" providerId="ADAL" clId="{F2E7F15C-3247-4175-AEF5-0AD951D74790}" dt="2020-06-12T09:55:00.298" v="2575" actId="27636"/>
          <ac:spMkLst>
            <pc:docMk/>
            <pc:sldMk cId="0" sldId="294"/>
            <ac:spMk id="6" creationId="{00000000-0000-0000-0000-000000000000}"/>
          </ac:spMkLst>
        </pc:spChg>
      </pc:sldChg>
      <pc:sldChg chg="add del">
        <pc:chgData name="Daniel Reeves" userId="e748b5bb-59f3-4b3f-80a3-3bf8c771a8a6" providerId="ADAL" clId="{F2E7F15C-3247-4175-AEF5-0AD951D74790}" dt="2020-06-12T10:28:29.696" v="2767" actId="2696"/>
        <pc:sldMkLst>
          <pc:docMk/>
          <pc:sldMk cId="0" sldId="296"/>
        </pc:sldMkLst>
      </pc:sldChg>
      <pc:sldChg chg="add del">
        <pc:chgData name="Daniel Reeves" userId="e748b5bb-59f3-4b3f-80a3-3bf8c771a8a6" providerId="ADAL" clId="{F2E7F15C-3247-4175-AEF5-0AD951D74790}" dt="2020-06-12T10:28:30.203" v="2768" actId="2696"/>
        <pc:sldMkLst>
          <pc:docMk/>
          <pc:sldMk cId="0" sldId="297"/>
        </pc:sldMkLst>
      </pc:sldChg>
      <pc:sldChg chg="add del">
        <pc:chgData name="Daniel Reeves" userId="e748b5bb-59f3-4b3f-80a3-3bf8c771a8a6" providerId="ADAL" clId="{F2E7F15C-3247-4175-AEF5-0AD951D74790}" dt="2020-06-12T08:54:36.459" v="492" actId="2696"/>
        <pc:sldMkLst>
          <pc:docMk/>
          <pc:sldMk cId="0" sldId="298"/>
        </pc:sldMkLst>
      </pc:sldChg>
      <pc:sldChg chg="modSp add del">
        <pc:chgData name="Daniel Reeves" userId="e748b5bb-59f3-4b3f-80a3-3bf8c771a8a6" providerId="ADAL" clId="{F2E7F15C-3247-4175-AEF5-0AD951D74790}" dt="2020-06-12T08:57:33.545" v="545" actId="2696"/>
        <pc:sldMkLst>
          <pc:docMk/>
          <pc:sldMk cId="0" sldId="302"/>
        </pc:sldMkLst>
        <pc:spChg chg="mod">
          <ac:chgData name="Daniel Reeves" userId="e748b5bb-59f3-4b3f-80a3-3bf8c771a8a6" providerId="ADAL" clId="{F2E7F15C-3247-4175-AEF5-0AD951D74790}" dt="2020-06-12T08:51:39.556" v="375" actId="27636"/>
          <ac:spMkLst>
            <pc:docMk/>
            <pc:sldMk cId="0" sldId="302"/>
            <ac:spMk id="3" creationId="{00000000-0000-0000-0000-000000000000}"/>
          </ac:spMkLst>
        </pc:spChg>
      </pc:sldChg>
      <pc:sldChg chg="add del">
        <pc:chgData name="Daniel Reeves" userId="e748b5bb-59f3-4b3f-80a3-3bf8c771a8a6" providerId="ADAL" clId="{F2E7F15C-3247-4175-AEF5-0AD951D74790}" dt="2020-06-12T08:57:54.101" v="555" actId="2696"/>
        <pc:sldMkLst>
          <pc:docMk/>
          <pc:sldMk cId="0" sldId="306"/>
        </pc:sldMkLst>
      </pc:sldChg>
      <pc:sldChg chg="modSp add del">
        <pc:chgData name="Daniel Reeves" userId="e748b5bb-59f3-4b3f-80a3-3bf8c771a8a6" providerId="ADAL" clId="{F2E7F15C-3247-4175-AEF5-0AD951D74790}" dt="2020-06-12T08:52:04.105" v="390"/>
        <pc:sldMkLst>
          <pc:docMk/>
          <pc:sldMk cId="843637191" sldId="307"/>
        </pc:sldMkLst>
        <pc:spChg chg="mod">
          <ac:chgData name="Daniel Reeves" userId="e748b5bb-59f3-4b3f-80a3-3bf8c771a8a6" providerId="ADAL" clId="{F2E7F15C-3247-4175-AEF5-0AD951D74790}" dt="2020-06-12T08:52:04.105" v="390"/>
          <ac:spMkLst>
            <pc:docMk/>
            <pc:sldMk cId="843637191" sldId="307"/>
            <ac:spMk id="2" creationId="{00000000-0000-0000-0000-000000000000}"/>
          </ac:spMkLst>
        </pc:spChg>
        <pc:spChg chg="mod">
          <ac:chgData name="Daniel Reeves" userId="e748b5bb-59f3-4b3f-80a3-3bf8c771a8a6" providerId="ADAL" clId="{F2E7F15C-3247-4175-AEF5-0AD951D74790}" dt="2020-06-12T08:57:49.408" v="554" actId="2711"/>
          <ac:spMkLst>
            <pc:docMk/>
            <pc:sldMk cId="843637191" sldId="307"/>
            <ac:spMk id="3" creationId="{00000000-0000-0000-0000-000000000000}"/>
          </ac:spMkLst>
        </pc:spChg>
      </pc:sldChg>
      <pc:sldChg chg="add del">
        <pc:chgData name="Daniel Reeves" userId="e748b5bb-59f3-4b3f-80a3-3bf8c771a8a6" providerId="ADAL" clId="{F2E7F15C-3247-4175-AEF5-0AD951D74790}" dt="2020-06-12T08:52:04.105" v="390"/>
        <pc:sldMkLst>
          <pc:docMk/>
          <pc:sldMk cId="0" sldId="308"/>
        </pc:sldMkLst>
      </pc:sldChg>
      <pc:sldChg chg="add del">
        <pc:chgData name="Daniel Reeves" userId="e748b5bb-59f3-4b3f-80a3-3bf8c771a8a6" providerId="ADAL" clId="{F2E7F15C-3247-4175-AEF5-0AD951D74790}" dt="2020-06-12T09:22:31.817" v="1402" actId="2696"/>
        <pc:sldMkLst>
          <pc:docMk/>
          <pc:sldMk cId="3631294644" sldId="308"/>
        </pc:sldMkLst>
      </pc:sldChg>
      <pc:sldChg chg="addSp modSp add modAnim">
        <pc:chgData name="Daniel Reeves" userId="e748b5bb-59f3-4b3f-80a3-3bf8c771a8a6" providerId="ADAL" clId="{F2E7F15C-3247-4175-AEF5-0AD951D74790}" dt="2020-06-12T09:10:27.884" v="971" actId="1076"/>
        <pc:sldMkLst>
          <pc:docMk/>
          <pc:sldMk cId="1579638685" sldId="309"/>
        </pc:sldMkLst>
        <pc:spChg chg="mod">
          <ac:chgData name="Daniel Reeves" userId="e748b5bb-59f3-4b3f-80a3-3bf8c771a8a6" providerId="ADAL" clId="{F2E7F15C-3247-4175-AEF5-0AD951D74790}" dt="2020-06-12T09:08:02.984" v="812" actId="6549"/>
          <ac:spMkLst>
            <pc:docMk/>
            <pc:sldMk cId="1579638685" sldId="309"/>
            <ac:spMk id="3" creationId="{00000000-0000-0000-0000-000000000000}"/>
          </ac:spMkLst>
        </pc:spChg>
        <pc:spChg chg="add mod">
          <ac:chgData name="Daniel Reeves" userId="e748b5bb-59f3-4b3f-80a3-3bf8c771a8a6" providerId="ADAL" clId="{F2E7F15C-3247-4175-AEF5-0AD951D74790}" dt="2020-06-12T09:10:27.884" v="971" actId="1076"/>
          <ac:spMkLst>
            <pc:docMk/>
            <pc:sldMk cId="1579638685" sldId="309"/>
            <ac:spMk id="4" creationId="{69485448-858A-41F1-A214-C7C68969BD86}"/>
          </ac:spMkLst>
        </pc:spChg>
      </pc:sldChg>
      <pc:sldChg chg="modSp add del">
        <pc:chgData name="Daniel Reeves" userId="e748b5bb-59f3-4b3f-80a3-3bf8c771a8a6" providerId="ADAL" clId="{F2E7F15C-3247-4175-AEF5-0AD951D74790}" dt="2020-06-12T09:16:31.901" v="1174" actId="2696"/>
        <pc:sldMkLst>
          <pc:docMk/>
          <pc:sldMk cId="0" sldId="310"/>
        </pc:sldMkLst>
        <pc:spChg chg="mod">
          <ac:chgData name="Daniel Reeves" userId="e748b5bb-59f3-4b3f-80a3-3bf8c771a8a6" providerId="ADAL" clId="{F2E7F15C-3247-4175-AEF5-0AD951D74790}" dt="2020-06-12T09:11:10.506" v="973" actId="27636"/>
          <ac:spMkLst>
            <pc:docMk/>
            <pc:sldMk cId="0" sldId="310"/>
            <ac:spMk id="3" creationId="{00000000-0000-0000-0000-000000000000}"/>
          </ac:spMkLst>
        </pc:spChg>
      </pc:sldChg>
      <pc:sldChg chg="modSp add del">
        <pc:chgData name="Daniel Reeves" userId="e748b5bb-59f3-4b3f-80a3-3bf8c771a8a6" providerId="ADAL" clId="{F2E7F15C-3247-4175-AEF5-0AD951D74790}" dt="2020-06-12T09:16:33.472" v="1175" actId="2696"/>
        <pc:sldMkLst>
          <pc:docMk/>
          <pc:sldMk cId="0" sldId="311"/>
        </pc:sldMkLst>
        <pc:spChg chg="mod">
          <ac:chgData name="Daniel Reeves" userId="e748b5bb-59f3-4b3f-80a3-3bf8c771a8a6" providerId="ADAL" clId="{F2E7F15C-3247-4175-AEF5-0AD951D74790}" dt="2020-06-12T09:11:10.537" v="975" actId="27636"/>
          <ac:spMkLst>
            <pc:docMk/>
            <pc:sldMk cId="0" sldId="311"/>
            <ac:spMk id="2" creationId="{00000000-0000-0000-0000-000000000000}"/>
          </ac:spMkLst>
        </pc:spChg>
        <pc:spChg chg="mod">
          <ac:chgData name="Daniel Reeves" userId="e748b5bb-59f3-4b3f-80a3-3bf8c771a8a6" providerId="ADAL" clId="{F2E7F15C-3247-4175-AEF5-0AD951D74790}" dt="2020-06-12T09:11:10.536" v="974" actId="27636"/>
          <ac:spMkLst>
            <pc:docMk/>
            <pc:sldMk cId="0" sldId="311"/>
            <ac:spMk id="3" creationId="{00000000-0000-0000-0000-000000000000}"/>
          </ac:spMkLst>
        </pc:spChg>
      </pc:sldChg>
      <pc:sldChg chg="modSp add del">
        <pc:chgData name="Daniel Reeves" userId="e748b5bb-59f3-4b3f-80a3-3bf8c771a8a6" providerId="ADAL" clId="{F2E7F15C-3247-4175-AEF5-0AD951D74790}" dt="2020-06-12T09:22:11.989" v="1397" actId="2696"/>
        <pc:sldMkLst>
          <pc:docMk/>
          <pc:sldMk cId="0" sldId="312"/>
        </pc:sldMkLst>
        <pc:spChg chg="mod">
          <ac:chgData name="Daniel Reeves" userId="e748b5bb-59f3-4b3f-80a3-3bf8c771a8a6" providerId="ADAL" clId="{F2E7F15C-3247-4175-AEF5-0AD951D74790}" dt="2020-06-12T09:11:10.540" v="976" actId="27636"/>
          <ac:spMkLst>
            <pc:docMk/>
            <pc:sldMk cId="0" sldId="312"/>
            <ac:spMk id="2" creationId="{00000000-0000-0000-0000-000000000000}"/>
          </ac:spMkLst>
        </pc:spChg>
      </pc:sldChg>
      <pc:sldChg chg="modSp add del">
        <pc:chgData name="Daniel Reeves" userId="e748b5bb-59f3-4b3f-80a3-3bf8c771a8a6" providerId="ADAL" clId="{F2E7F15C-3247-4175-AEF5-0AD951D74790}" dt="2020-06-12T09:22:14.679" v="1398" actId="2696"/>
        <pc:sldMkLst>
          <pc:docMk/>
          <pc:sldMk cId="0" sldId="313"/>
        </pc:sldMkLst>
        <pc:spChg chg="mod">
          <ac:chgData name="Daniel Reeves" userId="e748b5bb-59f3-4b3f-80a3-3bf8c771a8a6" providerId="ADAL" clId="{F2E7F15C-3247-4175-AEF5-0AD951D74790}" dt="2020-06-12T09:11:10.551" v="977" actId="27636"/>
          <ac:spMkLst>
            <pc:docMk/>
            <pc:sldMk cId="0" sldId="313"/>
            <ac:spMk id="3" creationId="{00000000-0000-0000-0000-000000000000}"/>
          </ac:spMkLst>
        </pc:spChg>
      </pc:sldChg>
      <pc:sldChg chg="delSp modSp add modAnim">
        <pc:chgData name="Daniel Reeves" userId="e748b5bb-59f3-4b3f-80a3-3bf8c771a8a6" providerId="ADAL" clId="{F2E7F15C-3247-4175-AEF5-0AD951D74790}" dt="2020-06-12T09:21:22.571" v="1358" actId="113"/>
        <pc:sldMkLst>
          <pc:docMk/>
          <pc:sldMk cId="187927134" sldId="314"/>
        </pc:sldMkLst>
        <pc:spChg chg="mod">
          <ac:chgData name="Daniel Reeves" userId="e748b5bb-59f3-4b3f-80a3-3bf8c771a8a6" providerId="ADAL" clId="{F2E7F15C-3247-4175-AEF5-0AD951D74790}" dt="2020-06-12T09:17:04.769" v="1203" actId="27636"/>
          <ac:spMkLst>
            <pc:docMk/>
            <pc:sldMk cId="187927134" sldId="314"/>
            <ac:spMk id="2" creationId="{00000000-0000-0000-0000-000000000000}"/>
          </ac:spMkLst>
        </pc:spChg>
        <pc:spChg chg="mod">
          <ac:chgData name="Daniel Reeves" userId="e748b5bb-59f3-4b3f-80a3-3bf8c771a8a6" providerId="ADAL" clId="{F2E7F15C-3247-4175-AEF5-0AD951D74790}" dt="2020-06-12T09:21:22.571" v="1358" actId="113"/>
          <ac:spMkLst>
            <pc:docMk/>
            <pc:sldMk cId="187927134" sldId="314"/>
            <ac:spMk id="3" creationId="{00000000-0000-0000-0000-000000000000}"/>
          </ac:spMkLst>
        </pc:spChg>
        <pc:spChg chg="del">
          <ac:chgData name="Daniel Reeves" userId="e748b5bb-59f3-4b3f-80a3-3bf8c771a8a6" providerId="ADAL" clId="{F2E7F15C-3247-4175-AEF5-0AD951D74790}" dt="2020-06-12T09:11:45.817" v="1020" actId="478"/>
          <ac:spMkLst>
            <pc:docMk/>
            <pc:sldMk cId="187927134" sldId="314"/>
            <ac:spMk id="4" creationId="{69485448-858A-41F1-A214-C7C68969BD86}"/>
          </ac:spMkLst>
        </pc:spChg>
      </pc:sldChg>
      <pc:sldChg chg="modSp add modAnim">
        <pc:chgData name="Daniel Reeves" userId="e748b5bb-59f3-4b3f-80a3-3bf8c771a8a6" providerId="ADAL" clId="{F2E7F15C-3247-4175-AEF5-0AD951D74790}" dt="2020-06-12T09:22:23.276" v="1401" actId="403"/>
        <pc:sldMkLst>
          <pc:docMk/>
          <pc:sldMk cId="597050645" sldId="315"/>
        </pc:sldMkLst>
        <pc:spChg chg="mod">
          <ac:chgData name="Daniel Reeves" userId="e748b5bb-59f3-4b3f-80a3-3bf8c771a8a6" providerId="ADAL" clId="{F2E7F15C-3247-4175-AEF5-0AD951D74790}" dt="2020-06-12T09:22:23.276" v="1401" actId="403"/>
          <ac:spMkLst>
            <pc:docMk/>
            <pc:sldMk cId="597050645" sldId="315"/>
            <ac:spMk id="3" creationId="{00000000-0000-0000-0000-000000000000}"/>
          </ac:spMkLst>
        </pc:spChg>
      </pc:sldChg>
      <pc:sldChg chg="add del">
        <pc:chgData name="Daniel Reeves" userId="e748b5bb-59f3-4b3f-80a3-3bf8c771a8a6" providerId="ADAL" clId="{F2E7F15C-3247-4175-AEF5-0AD951D74790}" dt="2020-06-12T09:45:25.581" v="2073" actId="2696"/>
        <pc:sldMkLst>
          <pc:docMk/>
          <pc:sldMk cId="0" sldId="316"/>
        </pc:sldMkLst>
      </pc:sldChg>
      <pc:sldChg chg="addSp delSp add del">
        <pc:chgData name="Daniel Reeves" userId="e748b5bb-59f3-4b3f-80a3-3bf8c771a8a6" providerId="ADAL" clId="{F2E7F15C-3247-4175-AEF5-0AD951D74790}" dt="2020-06-12T09:20:04.245" v="1319" actId="2696"/>
        <pc:sldMkLst>
          <pc:docMk/>
          <pc:sldMk cId="3906726413" sldId="316"/>
        </pc:sldMkLst>
        <pc:spChg chg="add del">
          <ac:chgData name="Daniel Reeves" userId="e748b5bb-59f3-4b3f-80a3-3bf8c771a8a6" providerId="ADAL" clId="{F2E7F15C-3247-4175-AEF5-0AD951D74790}" dt="2020-06-12T09:20:00.544" v="1318"/>
          <ac:spMkLst>
            <pc:docMk/>
            <pc:sldMk cId="3906726413" sldId="316"/>
            <ac:spMk id="4" creationId="{C253E991-C01F-48AD-A48E-F60E235319E9}"/>
          </ac:spMkLst>
        </pc:spChg>
      </pc:sldChg>
      <pc:sldChg chg="addSp delSp modSp add modAnim">
        <pc:chgData name="Daniel Reeves" userId="e748b5bb-59f3-4b3f-80a3-3bf8c771a8a6" providerId="ADAL" clId="{F2E7F15C-3247-4175-AEF5-0AD951D74790}" dt="2020-06-12T09:44:14.374" v="2033" actId="1037"/>
        <pc:sldMkLst>
          <pc:docMk/>
          <pc:sldMk cId="0" sldId="317"/>
        </pc:sldMkLst>
        <pc:spChg chg="add del mod">
          <ac:chgData name="Daniel Reeves" userId="e748b5bb-59f3-4b3f-80a3-3bf8c771a8a6" providerId="ADAL" clId="{F2E7F15C-3247-4175-AEF5-0AD951D74790}" dt="2020-06-12T09:39:16.281" v="1887" actId="478"/>
          <ac:spMkLst>
            <pc:docMk/>
            <pc:sldMk cId="0" sldId="317"/>
            <ac:spMk id="3" creationId="{15A0159A-6E47-4B3F-94CE-B59013F831EF}"/>
          </ac:spMkLst>
        </pc:spChg>
        <pc:spChg chg="mod">
          <ac:chgData name="Daniel Reeves" userId="e748b5bb-59f3-4b3f-80a3-3bf8c771a8a6" providerId="ADAL" clId="{F2E7F15C-3247-4175-AEF5-0AD951D74790}" dt="2020-06-12T09:41:04.355" v="1907" actId="14100"/>
          <ac:spMkLst>
            <pc:docMk/>
            <pc:sldMk cId="0" sldId="317"/>
            <ac:spMk id="4" creationId="{00000000-0000-0000-0000-000000000000}"/>
          </ac:spMkLst>
        </pc:spChg>
        <pc:spChg chg="mod">
          <ac:chgData name="Daniel Reeves" userId="e748b5bb-59f3-4b3f-80a3-3bf8c771a8a6" providerId="ADAL" clId="{F2E7F15C-3247-4175-AEF5-0AD951D74790}" dt="2020-06-12T09:43:22.367" v="1991" actId="1076"/>
          <ac:spMkLst>
            <pc:docMk/>
            <pc:sldMk cId="0" sldId="317"/>
            <ac:spMk id="5" creationId="{00000000-0000-0000-0000-000000000000}"/>
          </ac:spMkLst>
        </pc:spChg>
        <pc:spChg chg="del">
          <ac:chgData name="Daniel Reeves" userId="e748b5bb-59f3-4b3f-80a3-3bf8c771a8a6" providerId="ADAL" clId="{F2E7F15C-3247-4175-AEF5-0AD951D74790}" dt="2020-06-12T09:39:13.789" v="1886" actId="478"/>
          <ac:spMkLst>
            <pc:docMk/>
            <pc:sldMk cId="0" sldId="317"/>
            <ac:spMk id="6" creationId="{00000000-0000-0000-0000-000000000000}"/>
          </ac:spMkLst>
        </pc:spChg>
        <pc:spChg chg="add mod">
          <ac:chgData name="Daniel Reeves" userId="e748b5bb-59f3-4b3f-80a3-3bf8c771a8a6" providerId="ADAL" clId="{F2E7F15C-3247-4175-AEF5-0AD951D74790}" dt="2020-06-12T09:44:14.374" v="2033" actId="1037"/>
          <ac:spMkLst>
            <pc:docMk/>
            <pc:sldMk cId="0" sldId="317"/>
            <ac:spMk id="8" creationId="{7962F031-41DF-4AFF-A362-5EC3BEF852C2}"/>
          </ac:spMkLst>
        </pc:spChg>
        <pc:picChg chg="del">
          <ac:chgData name="Daniel Reeves" userId="e748b5bb-59f3-4b3f-80a3-3bf8c771a8a6" providerId="ADAL" clId="{F2E7F15C-3247-4175-AEF5-0AD951D74790}" dt="2020-06-12T09:39:11.359" v="1885" actId="478"/>
          <ac:picMkLst>
            <pc:docMk/>
            <pc:sldMk cId="0" sldId="317"/>
            <ac:picMk id="7" creationId="{00000000-0000-0000-0000-000000000000}"/>
          </ac:picMkLst>
        </pc:picChg>
      </pc:sldChg>
      <pc:sldChg chg="add del">
        <pc:chgData name="Daniel Reeves" userId="e748b5bb-59f3-4b3f-80a3-3bf8c771a8a6" providerId="ADAL" clId="{F2E7F15C-3247-4175-AEF5-0AD951D74790}" dt="2020-06-12T09:39:30.968" v="1895" actId="2696"/>
        <pc:sldMkLst>
          <pc:docMk/>
          <pc:sldMk cId="0" sldId="318"/>
        </pc:sldMkLst>
      </pc:sldChg>
      <pc:sldChg chg="add del">
        <pc:chgData name="Daniel Reeves" userId="e748b5bb-59f3-4b3f-80a3-3bf8c771a8a6" providerId="ADAL" clId="{F2E7F15C-3247-4175-AEF5-0AD951D74790}" dt="2020-06-12T09:45:19.231" v="2070" actId="2696"/>
        <pc:sldMkLst>
          <pc:docMk/>
          <pc:sldMk cId="0" sldId="319"/>
        </pc:sldMkLst>
      </pc:sldChg>
      <pc:sldChg chg="modSp add">
        <pc:chgData name="Daniel Reeves" userId="e748b5bb-59f3-4b3f-80a3-3bf8c771a8a6" providerId="ADAL" clId="{F2E7F15C-3247-4175-AEF5-0AD951D74790}" dt="2020-06-12T09:35:28.826" v="1763" actId="20577"/>
        <pc:sldMkLst>
          <pc:docMk/>
          <pc:sldMk cId="3123523103" sldId="320"/>
        </pc:sldMkLst>
        <pc:spChg chg="mod">
          <ac:chgData name="Daniel Reeves" userId="e748b5bb-59f3-4b3f-80a3-3bf8c771a8a6" providerId="ADAL" clId="{F2E7F15C-3247-4175-AEF5-0AD951D74790}" dt="2020-06-12T09:35:11.180" v="1745" actId="1035"/>
          <ac:spMkLst>
            <pc:docMk/>
            <pc:sldMk cId="3123523103" sldId="320"/>
            <ac:spMk id="2" creationId="{00000000-0000-0000-0000-000000000000}"/>
          </ac:spMkLst>
        </pc:spChg>
        <pc:spChg chg="mod">
          <ac:chgData name="Daniel Reeves" userId="e748b5bb-59f3-4b3f-80a3-3bf8c771a8a6" providerId="ADAL" clId="{F2E7F15C-3247-4175-AEF5-0AD951D74790}" dt="2020-06-12T09:35:28.826" v="1763" actId="20577"/>
          <ac:spMkLst>
            <pc:docMk/>
            <pc:sldMk cId="3123523103" sldId="320"/>
            <ac:spMk id="3" creationId="{00000000-0000-0000-0000-000000000000}"/>
          </ac:spMkLst>
        </pc:spChg>
      </pc:sldChg>
      <pc:sldChg chg="modSp add ord">
        <pc:chgData name="Daniel Reeves" userId="e748b5bb-59f3-4b3f-80a3-3bf8c771a8a6" providerId="ADAL" clId="{F2E7F15C-3247-4175-AEF5-0AD951D74790}" dt="2020-06-12T09:38:53.148" v="1877" actId="20577"/>
        <pc:sldMkLst>
          <pc:docMk/>
          <pc:sldMk cId="2577130626" sldId="321"/>
        </pc:sldMkLst>
        <pc:spChg chg="mod">
          <ac:chgData name="Daniel Reeves" userId="e748b5bb-59f3-4b3f-80a3-3bf8c771a8a6" providerId="ADAL" clId="{F2E7F15C-3247-4175-AEF5-0AD951D74790}" dt="2020-06-12T09:38:53.148" v="1877" actId="20577"/>
          <ac:spMkLst>
            <pc:docMk/>
            <pc:sldMk cId="2577130626" sldId="321"/>
            <ac:spMk id="3" creationId="{00000000-0000-0000-0000-000000000000}"/>
          </ac:spMkLst>
        </pc:spChg>
      </pc:sldChg>
      <pc:sldChg chg="delSp modSp add modAnim">
        <pc:chgData name="Daniel Reeves" userId="e748b5bb-59f3-4b3f-80a3-3bf8c771a8a6" providerId="ADAL" clId="{F2E7F15C-3247-4175-AEF5-0AD951D74790}" dt="2020-06-12T09:45:13.744" v="2069" actId="404"/>
        <pc:sldMkLst>
          <pc:docMk/>
          <pc:sldMk cId="1385130373" sldId="322"/>
        </pc:sldMkLst>
        <pc:spChg chg="mod">
          <ac:chgData name="Daniel Reeves" userId="e748b5bb-59f3-4b3f-80a3-3bf8c771a8a6" providerId="ADAL" clId="{F2E7F15C-3247-4175-AEF5-0AD951D74790}" dt="2020-06-12T09:45:13.744" v="2069" actId="404"/>
          <ac:spMkLst>
            <pc:docMk/>
            <pc:sldMk cId="1385130373" sldId="322"/>
            <ac:spMk id="5" creationId="{00000000-0000-0000-0000-000000000000}"/>
          </ac:spMkLst>
        </pc:spChg>
        <pc:spChg chg="del">
          <ac:chgData name="Daniel Reeves" userId="e748b5bb-59f3-4b3f-80a3-3bf8c771a8a6" providerId="ADAL" clId="{F2E7F15C-3247-4175-AEF5-0AD951D74790}" dt="2020-06-12T09:44:33.035" v="2036" actId="478"/>
          <ac:spMkLst>
            <pc:docMk/>
            <pc:sldMk cId="1385130373" sldId="322"/>
            <ac:spMk id="8" creationId="{7962F031-41DF-4AFF-A362-5EC3BEF852C2}"/>
          </ac:spMkLst>
        </pc:spChg>
      </pc:sldChg>
      <pc:sldChg chg="delSp modSp add">
        <pc:chgData name="Daniel Reeves" userId="e748b5bb-59f3-4b3f-80a3-3bf8c771a8a6" providerId="ADAL" clId="{F2E7F15C-3247-4175-AEF5-0AD951D74790}" dt="2020-06-12T09:49:29.950" v="2380" actId="115"/>
        <pc:sldMkLst>
          <pc:docMk/>
          <pc:sldMk cId="2635034848" sldId="323"/>
        </pc:sldMkLst>
        <pc:spChg chg="mod">
          <ac:chgData name="Daniel Reeves" userId="e748b5bb-59f3-4b3f-80a3-3bf8c771a8a6" providerId="ADAL" clId="{F2E7F15C-3247-4175-AEF5-0AD951D74790}" dt="2020-06-12T09:46:23.491" v="2098" actId="14100"/>
          <ac:spMkLst>
            <pc:docMk/>
            <pc:sldMk cId="2635034848" sldId="323"/>
            <ac:spMk id="2" creationId="{5A30C17B-21DD-4185-9F93-1A8489E98042}"/>
          </ac:spMkLst>
        </pc:spChg>
        <pc:spChg chg="del">
          <ac:chgData name="Daniel Reeves" userId="e748b5bb-59f3-4b3f-80a3-3bf8c771a8a6" providerId="ADAL" clId="{F2E7F15C-3247-4175-AEF5-0AD951D74790}" dt="2020-06-12T09:46:25.332" v="2099" actId="478"/>
          <ac:spMkLst>
            <pc:docMk/>
            <pc:sldMk cId="2635034848" sldId="323"/>
            <ac:spMk id="3" creationId="{F9582B8B-F99F-4A14-963D-8BAE929E725B}"/>
          </ac:spMkLst>
        </pc:spChg>
        <pc:spChg chg="mod">
          <ac:chgData name="Daniel Reeves" userId="e748b5bb-59f3-4b3f-80a3-3bf8c771a8a6" providerId="ADAL" clId="{F2E7F15C-3247-4175-AEF5-0AD951D74790}" dt="2020-06-12T09:49:29.950" v="2380" actId="115"/>
          <ac:spMkLst>
            <pc:docMk/>
            <pc:sldMk cId="2635034848" sldId="323"/>
            <ac:spMk id="4" creationId="{465D4716-5993-46AC-9CA5-BAEDBDEF98BE}"/>
          </ac:spMkLst>
        </pc:spChg>
      </pc:sldChg>
      <pc:sldChg chg="addSp delSp modSp add">
        <pc:chgData name="Daniel Reeves" userId="e748b5bb-59f3-4b3f-80a3-3bf8c771a8a6" providerId="ADAL" clId="{F2E7F15C-3247-4175-AEF5-0AD951D74790}" dt="2020-06-12T09:54:45.050" v="2572" actId="1036"/>
        <pc:sldMkLst>
          <pc:docMk/>
          <pc:sldMk cId="3848570770" sldId="324"/>
        </pc:sldMkLst>
        <pc:spChg chg="mod">
          <ac:chgData name="Daniel Reeves" userId="e748b5bb-59f3-4b3f-80a3-3bf8c771a8a6" providerId="ADAL" clId="{F2E7F15C-3247-4175-AEF5-0AD951D74790}" dt="2020-06-12T09:50:24.701" v="2399" actId="14100"/>
          <ac:spMkLst>
            <pc:docMk/>
            <pc:sldMk cId="3848570770" sldId="324"/>
            <ac:spMk id="2" creationId="{AC591089-12C2-41E3-8B6A-AED0ABDDA9E9}"/>
          </ac:spMkLst>
        </pc:spChg>
        <pc:spChg chg="del">
          <ac:chgData name="Daniel Reeves" userId="e748b5bb-59f3-4b3f-80a3-3bf8c771a8a6" providerId="ADAL" clId="{F2E7F15C-3247-4175-AEF5-0AD951D74790}" dt="2020-06-12T09:50:33.225" v="2402" actId="478"/>
          <ac:spMkLst>
            <pc:docMk/>
            <pc:sldMk cId="3848570770" sldId="324"/>
            <ac:spMk id="3" creationId="{06DE6DD1-B115-4493-A0E9-48AB1EB3B18B}"/>
          </ac:spMkLst>
        </pc:spChg>
        <pc:spChg chg="del">
          <ac:chgData name="Daniel Reeves" userId="e748b5bb-59f3-4b3f-80a3-3bf8c771a8a6" providerId="ADAL" clId="{F2E7F15C-3247-4175-AEF5-0AD951D74790}" dt="2020-06-12T09:50:34.015" v="2403" actId="478"/>
          <ac:spMkLst>
            <pc:docMk/>
            <pc:sldMk cId="3848570770" sldId="324"/>
            <ac:spMk id="4" creationId="{C3D05D39-93B5-439B-A133-F79759514211}"/>
          </ac:spMkLst>
        </pc:spChg>
        <pc:spChg chg="add mod">
          <ac:chgData name="Daniel Reeves" userId="e748b5bb-59f3-4b3f-80a3-3bf8c771a8a6" providerId="ADAL" clId="{F2E7F15C-3247-4175-AEF5-0AD951D74790}" dt="2020-06-12T09:54:45.050" v="2572" actId="1036"/>
          <ac:spMkLst>
            <pc:docMk/>
            <pc:sldMk cId="3848570770" sldId="324"/>
            <ac:spMk id="5" creationId="{A16A5E56-A439-45C9-AE78-BB7F5C6D8C9D}"/>
          </ac:spMkLst>
        </pc:spChg>
      </pc:sldChg>
      <pc:sldChg chg="delSp modSp add">
        <pc:chgData name="Daniel Reeves" userId="e748b5bb-59f3-4b3f-80a3-3bf8c771a8a6" providerId="ADAL" clId="{F2E7F15C-3247-4175-AEF5-0AD951D74790}" dt="2020-06-12T10:42:27.990" v="3214" actId="20577"/>
        <pc:sldMkLst>
          <pc:docMk/>
          <pc:sldMk cId="2195634013" sldId="325"/>
        </pc:sldMkLst>
        <pc:spChg chg="mod">
          <ac:chgData name="Daniel Reeves" userId="e748b5bb-59f3-4b3f-80a3-3bf8c771a8a6" providerId="ADAL" clId="{F2E7F15C-3247-4175-AEF5-0AD951D74790}" dt="2020-06-12T10:40:45.467" v="3088" actId="14100"/>
          <ac:spMkLst>
            <pc:docMk/>
            <pc:sldMk cId="2195634013" sldId="325"/>
            <ac:spMk id="2" creationId="{F83B905C-C4F3-4D36-8C25-BD1F393CC994}"/>
          </ac:spMkLst>
        </pc:spChg>
        <pc:spChg chg="mod">
          <ac:chgData name="Daniel Reeves" userId="e748b5bb-59f3-4b3f-80a3-3bf8c771a8a6" providerId="ADAL" clId="{F2E7F15C-3247-4175-AEF5-0AD951D74790}" dt="2020-06-12T09:50:25.989" v="2401" actId="27636"/>
          <ac:spMkLst>
            <pc:docMk/>
            <pc:sldMk cId="2195634013" sldId="325"/>
            <ac:spMk id="3" creationId="{00000000-0000-0000-0000-000000000000}"/>
          </ac:spMkLst>
        </pc:spChg>
        <pc:spChg chg="mod">
          <ac:chgData name="Daniel Reeves" userId="e748b5bb-59f3-4b3f-80a3-3bf8c771a8a6" providerId="ADAL" clId="{F2E7F15C-3247-4175-AEF5-0AD951D74790}" dt="2020-06-12T10:42:27.990" v="3214" actId="20577"/>
          <ac:spMkLst>
            <pc:docMk/>
            <pc:sldMk cId="2195634013" sldId="325"/>
            <ac:spMk id="3" creationId="{24AA799F-D163-48AB-AF9D-07F4342AA4CB}"/>
          </ac:spMkLst>
        </pc:spChg>
        <pc:spChg chg="del">
          <ac:chgData name="Daniel Reeves" userId="e748b5bb-59f3-4b3f-80a3-3bf8c771a8a6" providerId="ADAL" clId="{F2E7F15C-3247-4175-AEF5-0AD951D74790}" dt="2020-06-12T10:40:48.520" v="3090" actId="478"/>
          <ac:spMkLst>
            <pc:docMk/>
            <pc:sldMk cId="2195634013" sldId="325"/>
            <ac:spMk id="4" creationId="{13E417C7-92FB-418D-9359-B27A6D015055}"/>
          </ac:spMkLst>
        </pc:spChg>
      </pc:sldChg>
      <pc:sldChg chg="modSp add">
        <pc:chgData name="Daniel Reeves" userId="e748b5bb-59f3-4b3f-80a3-3bf8c771a8a6" providerId="ADAL" clId="{F2E7F15C-3247-4175-AEF5-0AD951D74790}" dt="2020-06-12T10:28:18.438" v="2766" actId="1035"/>
        <pc:sldMkLst>
          <pc:docMk/>
          <pc:sldMk cId="3699899821" sldId="326"/>
        </pc:sldMkLst>
        <pc:spChg chg="mod">
          <ac:chgData name="Daniel Reeves" userId="e748b5bb-59f3-4b3f-80a3-3bf8c771a8a6" providerId="ADAL" clId="{F2E7F15C-3247-4175-AEF5-0AD951D74790}" dt="2020-06-12T10:28:15.214" v="2762" actId="404"/>
          <ac:spMkLst>
            <pc:docMk/>
            <pc:sldMk cId="3699899821" sldId="326"/>
            <ac:spMk id="2" creationId="{AC591089-12C2-41E3-8B6A-AED0ABDDA9E9}"/>
          </ac:spMkLst>
        </pc:spChg>
        <pc:spChg chg="mod">
          <ac:chgData name="Daniel Reeves" userId="e748b5bb-59f3-4b3f-80a3-3bf8c771a8a6" providerId="ADAL" clId="{F2E7F15C-3247-4175-AEF5-0AD951D74790}" dt="2020-06-12T10:28:18.438" v="2766" actId="1035"/>
          <ac:spMkLst>
            <pc:docMk/>
            <pc:sldMk cId="3699899821" sldId="326"/>
            <ac:spMk id="5" creationId="{A16A5E56-A439-45C9-AE78-BB7F5C6D8C9D}"/>
          </ac:spMkLst>
        </pc:spChg>
      </pc:sldChg>
      <pc:sldChg chg="modSp add ord">
        <pc:chgData name="Daniel Reeves" userId="e748b5bb-59f3-4b3f-80a3-3bf8c771a8a6" providerId="ADAL" clId="{F2E7F15C-3247-4175-AEF5-0AD951D74790}" dt="2020-06-12T10:38:31.348" v="3004" actId="403"/>
        <pc:sldMkLst>
          <pc:docMk/>
          <pc:sldMk cId="356716283" sldId="327"/>
        </pc:sldMkLst>
        <pc:spChg chg="mod">
          <ac:chgData name="Daniel Reeves" userId="e748b5bb-59f3-4b3f-80a3-3bf8c771a8a6" providerId="ADAL" clId="{F2E7F15C-3247-4175-AEF5-0AD951D74790}" dt="2020-06-12T10:33:46.671" v="2907" actId="404"/>
          <ac:spMkLst>
            <pc:docMk/>
            <pc:sldMk cId="356716283" sldId="327"/>
            <ac:spMk id="2" creationId="{AC591089-12C2-41E3-8B6A-AED0ABDDA9E9}"/>
          </ac:spMkLst>
        </pc:spChg>
        <pc:spChg chg="mod">
          <ac:chgData name="Daniel Reeves" userId="e748b5bb-59f3-4b3f-80a3-3bf8c771a8a6" providerId="ADAL" clId="{F2E7F15C-3247-4175-AEF5-0AD951D74790}" dt="2020-06-12T10:38:31.348" v="3004" actId="403"/>
          <ac:spMkLst>
            <pc:docMk/>
            <pc:sldMk cId="356716283" sldId="327"/>
            <ac:spMk id="5" creationId="{A16A5E56-A439-45C9-AE78-BB7F5C6D8C9D}"/>
          </ac:spMkLst>
        </pc:spChg>
      </pc:sldChg>
      <pc:sldChg chg="add del">
        <pc:chgData name="Daniel Reeves" userId="e748b5bb-59f3-4b3f-80a3-3bf8c771a8a6" providerId="ADAL" clId="{F2E7F15C-3247-4175-AEF5-0AD951D74790}" dt="2020-06-12T10:40:16.092" v="3049" actId="2696"/>
        <pc:sldMkLst>
          <pc:docMk/>
          <pc:sldMk cId="0" sldId="328"/>
        </pc:sldMkLst>
      </pc:sldChg>
      <pc:sldChg chg="addSp modSp add">
        <pc:chgData name="Daniel Reeves" userId="e748b5bb-59f3-4b3f-80a3-3bf8c771a8a6" providerId="ADAL" clId="{F2E7F15C-3247-4175-AEF5-0AD951D74790}" dt="2020-06-12T10:39:48.570" v="3045" actId="14"/>
        <pc:sldMkLst>
          <pc:docMk/>
          <pc:sldMk cId="1685475452" sldId="329"/>
        </pc:sldMkLst>
        <pc:spChg chg="mod">
          <ac:chgData name="Daniel Reeves" userId="e748b5bb-59f3-4b3f-80a3-3bf8c771a8a6" providerId="ADAL" clId="{F2E7F15C-3247-4175-AEF5-0AD951D74790}" dt="2020-06-12T10:35:05.195" v="2922" actId="20577"/>
          <ac:spMkLst>
            <pc:docMk/>
            <pc:sldMk cId="1685475452" sldId="329"/>
            <ac:spMk id="2" creationId="{AC591089-12C2-41E3-8B6A-AED0ABDDA9E9}"/>
          </ac:spMkLst>
        </pc:spChg>
        <pc:spChg chg="add mod">
          <ac:chgData name="Daniel Reeves" userId="e748b5bb-59f3-4b3f-80a3-3bf8c771a8a6" providerId="ADAL" clId="{F2E7F15C-3247-4175-AEF5-0AD951D74790}" dt="2020-06-12T10:39:48.570" v="3045" actId="14"/>
          <ac:spMkLst>
            <pc:docMk/>
            <pc:sldMk cId="1685475452" sldId="329"/>
            <ac:spMk id="3" creationId="{61A6EEEB-EBE8-4272-A236-3AD6AAFDC024}"/>
          </ac:spMkLst>
        </pc:spChg>
        <pc:spChg chg="mod">
          <ac:chgData name="Daniel Reeves" userId="e748b5bb-59f3-4b3f-80a3-3bf8c771a8a6" providerId="ADAL" clId="{F2E7F15C-3247-4175-AEF5-0AD951D74790}" dt="2020-06-12T10:35:07.736" v="2923" actId="20577"/>
          <ac:spMkLst>
            <pc:docMk/>
            <pc:sldMk cId="1685475452" sldId="329"/>
            <ac:spMk id="5" creationId="{A16A5E56-A439-45C9-AE78-BB7F5C6D8C9D}"/>
          </ac:spMkLst>
        </pc:spChg>
      </pc:sldChg>
      <pc:sldChg chg="modSp add">
        <pc:chgData name="Daniel Reeves" userId="e748b5bb-59f3-4b3f-80a3-3bf8c771a8a6" providerId="ADAL" clId="{F2E7F15C-3247-4175-AEF5-0AD951D74790}" dt="2020-06-12T10:38:39.060" v="3015" actId="115"/>
        <pc:sldMkLst>
          <pc:docMk/>
          <pc:sldMk cId="2260742124" sldId="330"/>
        </pc:sldMkLst>
        <pc:spChg chg="mod">
          <ac:chgData name="Daniel Reeves" userId="e748b5bb-59f3-4b3f-80a3-3bf8c771a8a6" providerId="ADAL" clId="{F2E7F15C-3247-4175-AEF5-0AD951D74790}" dt="2020-06-12T10:38:39.060" v="3015" actId="115"/>
          <ac:spMkLst>
            <pc:docMk/>
            <pc:sldMk cId="2260742124" sldId="330"/>
            <ac:spMk id="5" creationId="{A16A5E56-A439-45C9-AE78-BB7F5C6D8C9D}"/>
          </ac:spMkLst>
        </pc:spChg>
      </pc:sldChg>
      <pc:sldChg chg="modSp add">
        <pc:chgData name="Daniel Reeves" userId="e748b5bb-59f3-4b3f-80a3-3bf8c771a8a6" providerId="ADAL" clId="{F2E7F15C-3247-4175-AEF5-0AD951D74790}" dt="2020-06-12T10:43:21.889" v="3268" actId="403"/>
        <pc:sldMkLst>
          <pc:docMk/>
          <pc:sldMk cId="130667749" sldId="331"/>
        </pc:sldMkLst>
        <pc:spChg chg="mod">
          <ac:chgData name="Daniel Reeves" userId="e748b5bb-59f3-4b3f-80a3-3bf8c771a8a6" providerId="ADAL" clId="{F2E7F15C-3247-4175-AEF5-0AD951D74790}" dt="2020-06-12T10:43:21.889" v="3268" actId="403"/>
          <ac:spMkLst>
            <pc:docMk/>
            <pc:sldMk cId="130667749" sldId="331"/>
            <ac:spMk id="3" creationId="{24AA799F-D163-48AB-AF9D-07F4342AA4CB}"/>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54B4C-DAED-4B37-B7BC-123AD8B59DF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8261D20-9A2A-4583-B4E3-B2EA6926734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DD4389D-6502-4C62-9848-8CE5EEF91511}"/>
              </a:ext>
            </a:extLst>
          </p:cNvPr>
          <p:cNvSpPr>
            <a:spLocks noGrp="1"/>
          </p:cNvSpPr>
          <p:nvPr>
            <p:ph type="dt" sz="half" idx="10"/>
          </p:nvPr>
        </p:nvSpPr>
        <p:spPr/>
        <p:txBody>
          <a:bodyPr/>
          <a:lstStyle/>
          <a:p>
            <a:fld id="{F0EA3CB5-97BC-4D1B-A2C3-79C301D2DEC3}" type="datetimeFigureOut">
              <a:rPr lang="en-GB" smtClean="0"/>
              <a:t>08/03/2023</a:t>
            </a:fld>
            <a:endParaRPr lang="en-GB"/>
          </a:p>
        </p:txBody>
      </p:sp>
      <p:sp>
        <p:nvSpPr>
          <p:cNvPr id="5" name="Footer Placeholder 4">
            <a:extLst>
              <a:ext uri="{FF2B5EF4-FFF2-40B4-BE49-F238E27FC236}">
                <a16:creationId xmlns:a16="http://schemas.microsoft.com/office/drawing/2014/main" id="{2210CF7E-60D4-4FBE-AE0B-E2CFB115CAD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191E10F-EDC4-46FD-8AC0-1D73EA8567B7}"/>
              </a:ext>
            </a:extLst>
          </p:cNvPr>
          <p:cNvSpPr>
            <a:spLocks noGrp="1"/>
          </p:cNvSpPr>
          <p:nvPr>
            <p:ph type="sldNum" sz="quarter" idx="12"/>
          </p:nvPr>
        </p:nvSpPr>
        <p:spPr/>
        <p:txBody>
          <a:bodyPr/>
          <a:lstStyle/>
          <a:p>
            <a:fld id="{7ACE64D6-D5CF-4C1D-994F-7506D879344D}" type="slidenum">
              <a:rPr lang="en-GB" smtClean="0"/>
              <a:t>‹#›</a:t>
            </a:fld>
            <a:endParaRPr lang="en-GB"/>
          </a:p>
        </p:txBody>
      </p:sp>
    </p:spTree>
    <p:extLst>
      <p:ext uri="{BB962C8B-B14F-4D97-AF65-F5344CB8AC3E}">
        <p14:creationId xmlns:p14="http://schemas.microsoft.com/office/powerpoint/2010/main" val="23941074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1EC03-AB19-436D-9EA5-441AFBC2358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75014F6-082F-4E61-BE31-774CCC03E84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C821A09-7205-4151-8AFC-5CC876092F90}"/>
              </a:ext>
            </a:extLst>
          </p:cNvPr>
          <p:cNvSpPr>
            <a:spLocks noGrp="1"/>
          </p:cNvSpPr>
          <p:nvPr>
            <p:ph type="dt" sz="half" idx="10"/>
          </p:nvPr>
        </p:nvSpPr>
        <p:spPr/>
        <p:txBody>
          <a:bodyPr/>
          <a:lstStyle/>
          <a:p>
            <a:fld id="{F0EA3CB5-97BC-4D1B-A2C3-79C301D2DEC3}" type="datetimeFigureOut">
              <a:rPr lang="en-GB" smtClean="0"/>
              <a:t>08/03/2023</a:t>
            </a:fld>
            <a:endParaRPr lang="en-GB"/>
          </a:p>
        </p:txBody>
      </p:sp>
      <p:sp>
        <p:nvSpPr>
          <p:cNvPr id="5" name="Footer Placeholder 4">
            <a:extLst>
              <a:ext uri="{FF2B5EF4-FFF2-40B4-BE49-F238E27FC236}">
                <a16:creationId xmlns:a16="http://schemas.microsoft.com/office/drawing/2014/main" id="{6248768F-32BB-460C-B797-4083E363261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7274BF8-5C7C-4003-AF83-6DCC0B6D4C49}"/>
              </a:ext>
            </a:extLst>
          </p:cNvPr>
          <p:cNvSpPr>
            <a:spLocks noGrp="1"/>
          </p:cNvSpPr>
          <p:nvPr>
            <p:ph type="sldNum" sz="quarter" idx="12"/>
          </p:nvPr>
        </p:nvSpPr>
        <p:spPr/>
        <p:txBody>
          <a:bodyPr/>
          <a:lstStyle/>
          <a:p>
            <a:fld id="{7ACE64D6-D5CF-4C1D-994F-7506D879344D}" type="slidenum">
              <a:rPr lang="en-GB" smtClean="0"/>
              <a:t>‹#›</a:t>
            </a:fld>
            <a:endParaRPr lang="en-GB"/>
          </a:p>
        </p:txBody>
      </p:sp>
    </p:spTree>
    <p:extLst>
      <p:ext uri="{BB962C8B-B14F-4D97-AF65-F5344CB8AC3E}">
        <p14:creationId xmlns:p14="http://schemas.microsoft.com/office/powerpoint/2010/main" val="23941788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D7E9EE4-BBB3-480D-9A0B-80ECBD87D1A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D0AAC96-0B9A-4829-9C53-652462023FE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3633CAD-DF98-4B1F-8FE2-54736ACDF9FD}"/>
              </a:ext>
            </a:extLst>
          </p:cNvPr>
          <p:cNvSpPr>
            <a:spLocks noGrp="1"/>
          </p:cNvSpPr>
          <p:nvPr>
            <p:ph type="dt" sz="half" idx="10"/>
          </p:nvPr>
        </p:nvSpPr>
        <p:spPr/>
        <p:txBody>
          <a:bodyPr/>
          <a:lstStyle/>
          <a:p>
            <a:fld id="{F0EA3CB5-97BC-4D1B-A2C3-79C301D2DEC3}" type="datetimeFigureOut">
              <a:rPr lang="en-GB" smtClean="0"/>
              <a:t>08/03/2023</a:t>
            </a:fld>
            <a:endParaRPr lang="en-GB"/>
          </a:p>
        </p:txBody>
      </p:sp>
      <p:sp>
        <p:nvSpPr>
          <p:cNvPr id="5" name="Footer Placeholder 4">
            <a:extLst>
              <a:ext uri="{FF2B5EF4-FFF2-40B4-BE49-F238E27FC236}">
                <a16:creationId xmlns:a16="http://schemas.microsoft.com/office/drawing/2014/main" id="{F8E00FA2-FD18-4ED5-98F7-2A30A38C5AC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22ABBE4-E7A6-4FAE-BE18-5AFA5765EE13}"/>
              </a:ext>
            </a:extLst>
          </p:cNvPr>
          <p:cNvSpPr>
            <a:spLocks noGrp="1"/>
          </p:cNvSpPr>
          <p:nvPr>
            <p:ph type="sldNum" sz="quarter" idx="12"/>
          </p:nvPr>
        </p:nvSpPr>
        <p:spPr/>
        <p:txBody>
          <a:bodyPr/>
          <a:lstStyle/>
          <a:p>
            <a:fld id="{7ACE64D6-D5CF-4C1D-994F-7506D879344D}" type="slidenum">
              <a:rPr lang="en-GB" smtClean="0"/>
              <a:t>‹#›</a:t>
            </a:fld>
            <a:endParaRPr lang="en-GB"/>
          </a:p>
        </p:txBody>
      </p:sp>
    </p:spTree>
    <p:extLst>
      <p:ext uri="{BB962C8B-B14F-4D97-AF65-F5344CB8AC3E}">
        <p14:creationId xmlns:p14="http://schemas.microsoft.com/office/powerpoint/2010/main" val="30889618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C68CCD-0BD9-43CE-AAA5-61E6C92FBB5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A7C127E-6714-4E87-96C8-4F1DC4531A7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7818C61-BF40-4215-BC80-6C19D8904C9A}"/>
              </a:ext>
            </a:extLst>
          </p:cNvPr>
          <p:cNvSpPr>
            <a:spLocks noGrp="1"/>
          </p:cNvSpPr>
          <p:nvPr>
            <p:ph type="dt" sz="half" idx="10"/>
          </p:nvPr>
        </p:nvSpPr>
        <p:spPr/>
        <p:txBody>
          <a:bodyPr/>
          <a:lstStyle/>
          <a:p>
            <a:fld id="{F0EA3CB5-97BC-4D1B-A2C3-79C301D2DEC3}" type="datetimeFigureOut">
              <a:rPr lang="en-GB" smtClean="0"/>
              <a:t>08/03/2023</a:t>
            </a:fld>
            <a:endParaRPr lang="en-GB"/>
          </a:p>
        </p:txBody>
      </p:sp>
      <p:sp>
        <p:nvSpPr>
          <p:cNvPr id="5" name="Footer Placeholder 4">
            <a:extLst>
              <a:ext uri="{FF2B5EF4-FFF2-40B4-BE49-F238E27FC236}">
                <a16:creationId xmlns:a16="http://schemas.microsoft.com/office/drawing/2014/main" id="{8E759476-7611-4C2E-A59D-E2DDFAE248C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B745BA4-6897-4BCB-9207-DF3D2916FC32}"/>
              </a:ext>
            </a:extLst>
          </p:cNvPr>
          <p:cNvSpPr>
            <a:spLocks noGrp="1"/>
          </p:cNvSpPr>
          <p:nvPr>
            <p:ph type="sldNum" sz="quarter" idx="12"/>
          </p:nvPr>
        </p:nvSpPr>
        <p:spPr/>
        <p:txBody>
          <a:bodyPr/>
          <a:lstStyle/>
          <a:p>
            <a:fld id="{7ACE64D6-D5CF-4C1D-994F-7506D879344D}" type="slidenum">
              <a:rPr lang="en-GB" smtClean="0"/>
              <a:t>‹#›</a:t>
            </a:fld>
            <a:endParaRPr lang="en-GB"/>
          </a:p>
        </p:txBody>
      </p:sp>
    </p:spTree>
    <p:extLst>
      <p:ext uri="{BB962C8B-B14F-4D97-AF65-F5344CB8AC3E}">
        <p14:creationId xmlns:p14="http://schemas.microsoft.com/office/powerpoint/2010/main" val="15397423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FBDBFB-DC94-4872-9617-556E0BCDBD1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DA76E39-0C4C-4227-87E2-EE47E7299BF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F5E5759-0FD6-4DF3-8D98-4E6F20894FD4}"/>
              </a:ext>
            </a:extLst>
          </p:cNvPr>
          <p:cNvSpPr>
            <a:spLocks noGrp="1"/>
          </p:cNvSpPr>
          <p:nvPr>
            <p:ph type="dt" sz="half" idx="10"/>
          </p:nvPr>
        </p:nvSpPr>
        <p:spPr/>
        <p:txBody>
          <a:bodyPr/>
          <a:lstStyle/>
          <a:p>
            <a:fld id="{F0EA3CB5-97BC-4D1B-A2C3-79C301D2DEC3}" type="datetimeFigureOut">
              <a:rPr lang="en-GB" smtClean="0"/>
              <a:t>08/03/2023</a:t>
            </a:fld>
            <a:endParaRPr lang="en-GB"/>
          </a:p>
        </p:txBody>
      </p:sp>
      <p:sp>
        <p:nvSpPr>
          <p:cNvPr id="5" name="Footer Placeholder 4">
            <a:extLst>
              <a:ext uri="{FF2B5EF4-FFF2-40B4-BE49-F238E27FC236}">
                <a16:creationId xmlns:a16="http://schemas.microsoft.com/office/drawing/2014/main" id="{1B25BC3E-1BD4-4F87-90AD-9F623D325A3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E91DF04-DDEC-4C70-9DEC-48F94177B53A}"/>
              </a:ext>
            </a:extLst>
          </p:cNvPr>
          <p:cNvSpPr>
            <a:spLocks noGrp="1"/>
          </p:cNvSpPr>
          <p:nvPr>
            <p:ph type="sldNum" sz="quarter" idx="12"/>
          </p:nvPr>
        </p:nvSpPr>
        <p:spPr/>
        <p:txBody>
          <a:bodyPr/>
          <a:lstStyle/>
          <a:p>
            <a:fld id="{7ACE64D6-D5CF-4C1D-994F-7506D879344D}" type="slidenum">
              <a:rPr lang="en-GB" smtClean="0"/>
              <a:t>‹#›</a:t>
            </a:fld>
            <a:endParaRPr lang="en-GB"/>
          </a:p>
        </p:txBody>
      </p:sp>
    </p:spTree>
    <p:extLst>
      <p:ext uri="{BB962C8B-B14F-4D97-AF65-F5344CB8AC3E}">
        <p14:creationId xmlns:p14="http://schemas.microsoft.com/office/powerpoint/2010/main" val="29346168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9BB287-8528-49AD-9D2D-CD2D9DB894A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AA8CA8E-82DC-49F1-AFEC-D19C04AE0C5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490E5DE-BDCC-4C56-83FC-0094ED135E9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B26C376-4314-4275-B1C0-57A3D5CADA7A}"/>
              </a:ext>
            </a:extLst>
          </p:cNvPr>
          <p:cNvSpPr>
            <a:spLocks noGrp="1"/>
          </p:cNvSpPr>
          <p:nvPr>
            <p:ph type="dt" sz="half" idx="10"/>
          </p:nvPr>
        </p:nvSpPr>
        <p:spPr/>
        <p:txBody>
          <a:bodyPr/>
          <a:lstStyle/>
          <a:p>
            <a:fld id="{F0EA3CB5-97BC-4D1B-A2C3-79C301D2DEC3}" type="datetimeFigureOut">
              <a:rPr lang="en-GB" smtClean="0"/>
              <a:t>08/03/2023</a:t>
            </a:fld>
            <a:endParaRPr lang="en-GB"/>
          </a:p>
        </p:txBody>
      </p:sp>
      <p:sp>
        <p:nvSpPr>
          <p:cNvPr id="6" name="Footer Placeholder 5">
            <a:extLst>
              <a:ext uri="{FF2B5EF4-FFF2-40B4-BE49-F238E27FC236}">
                <a16:creationId xmlns:a16="http://schemas.microsoft.com/office/drawing/2014/main" id="{9D96C231-131B-4B66-B796-6180DBB70FE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4BE7D44-4CC9-43A4-9251-FBE86EB44413}"/>
              </a:ext>
            </a:extLst>
          </p:cNvPr>
          <p:cNvSpPr>
            <a:spLocks noGrp="1"/>
          </p:cNvSpPr>
          <p:nvPr>
            <p:ph type="sldNum" sz="quarter" idx="12"/>
          </p:nvPr>
        </p:nvSpPr>
        <p:spPr/>
        <p:txBody>
          <a:bodyPr/>
          <a:lstStyle/>
          <a:p>
            <a:fld id="{7ACE64D6-D5CF-4C1D-994F-7506D879344D}" type="slidenum">
              <a:rPr lang="en-GB" smtClean="0"/>
              <a:t>‹#›</a:t>
            </a:fld>
            <a:endParaRPr lang="en-GB"/>
          </a:p>
        </p:txBody>
      </p:sp>
    </p:spTree>
    <p:extLst>
      <p:ext uri="{BB962C8B-B14F-4D97-AF65-F5344CB8AC3E}">
        <p14:creationId xmlns:p14="http://schemas.microsoft.com/office/powerpoint/2010/main" val="34494896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0D997A-D1B7-49D6-A01D-6C34A7C5EE23}"/>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1A8AD25-E748-48C5-8395-029A7611C24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F0D9C08-FBE4-42AD-B453-E5CF40290C4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11A5D59-F71C-456C-A1D2-CFCB2156C15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60B2967-248E-4218-9402-32DFD5AE910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5481824-19C5-4DAA-94FF-2C373178ED5E}"/>
              </a:ext>
            </a:extLst>
          </p:cNvPr>
          <p:cNvSpPr>
            <a:spLocks noGrp="1"/>
          </p:cNvSpPr>
          <p:nvPr>
            <p:ph type="dt" sz="half" idx="10"/>
          </p:nvPr>
        </p:nvSpPr>
        <p:spPr/>
        <p:txBody>
          <a:bodyPr/>
          <a:lstStyle/>
          <a:p>
            <a:fld id="{F0EA3CB5-97BC-4D1B-A2C3-79C301D2DEC3}" type="datetimeFigureOut">
              <a:rPr lang="en-GB" smtClean="0"/>
              <a:t>08/03/2023</a:t>
            </a:fld>
            <a:endParaRPr lang="en-GB"/>
          </a:p>
        </p:txBody>
      </p:sp>
      <p:sp>
        <p:nvSpPr>
          <p:cNvPr id="8" name="Footer Placeholder 7">
            <a:extLst>
              <a:ext uri="{FF2B5EF4-FFF2-40B4-BE49-F238E27FC236}">
                <a16:creationId xmlns:a16="http://schemas.microsoft.com/office/drawing/2014/main" id="{E8285AC1-BD32-4D7D-A495-5F1E497CA4B2}"/>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452B64CB-C8F7-441E-9CB1-613033D3A130}"/>
              </a:ext>
            </a:extLst>
          </p:cNvPr>
          <p:cNvSpPr>
            <a:spLocks noGrp="1"/>
          </p:cNvSpPr>
          <p:nvPr>
            <p:ph type="sldNum" sz="quarter" idx="12"/>
          </p:nvPr>
        </p:nvSpPr>
        <p:spPr/>
        <p:txBody>
          <a:bodyPr/>
          <a:lstStyle/>
          <a:p>
            <a:fld id="{7ACE64D6-D5CF-4C1D-994F-7506D879344D}" type="slidenum">
              <a:rPr lang="en-GB" smtClean="0"/>
              <a:t>‹#›</a:t>
            </a:fld>
            <a:endParaRPr lang="en-GB"/>
          </a:p>
        </p:txBody>
      </p:sp>
    </p:spTree>
    <p:extLst>
      <p:ext uri="{BB962C8B-B14F-4D97-AF65-F5344CB8AC3E}">
        <p14:creationId xmlns:p14="http://schemas.microsoft.com/office/powerpoint/2010/main" val="3794005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0C6B9C-40B0-4DE9-95F4-BB51D07F20B0}"/>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4E90EBB-AA34-473E-B1B6-3274F9520450}"/>
              </a:ext>
            </a:extLst>
          </p:cNvPr>
          <p:cNvSpPr>
            <a:spLocks noGrp="1"/>
          </p:cNvSpPr>
          <p:nvPr>
            <p:ph type="dt" sz="half" idx="10"/>
          </p:nvPr>
        </p:nvSpPr>
        <p:spPr/>
        <p:txBody>
          <a:bodyPr/>
          <a:lstStyle/>
          <a:p>
            <a:fld id="{F0EA3CB5-97BC-4D1B-A2C3-79C301D2DEC3}" type="datetimeFigureOut">
              <a:rPr lang="en-GB" smtClean="0"/>
              <a:t>08/03/2023</a:t>
            </a:fld>
            <a:endParaRPr lang="en-GB"/>
          </a:p>
        </p:txBody>
      </p:sp>
      <p:sp>
        <p:nvSpPr>
          <p:cNvPr id="4" name="Footer Placeholder 3">
            <a:extLst>
              <a:ext uri="{FF2B5EF4-FFF2-40B4-BE49-F238E27FC236}">
                <a16:creationId xmlns:a16="http://schemas.microsoft.com/office/drawing/2014/main" id="{D310E242-5453-4C06-AA71-25EA1F9C6AC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1093F37-50BD-4F57-9A08-8D486DC5DED2}"/>
              </a:ext>
            </a:extLst>
          </p:cNvPr>
          <p:cNvSpPr>
            <a:spLocks noGrp="1"/>
          </p:cNvSpPr>
          <p:nvPr>
            <p:ph type="sldNum" sz="quarter" idx="12"/>
          </p:nvPr>
        </p:nvSpPr>
        <p:spPr/>
        <p:txBody>
          <a:bodyPr/>
          <a:lstStyle/>
          <a:p>
            <a:fld id="{7ACE64D6-D5CF-4C1D-994F-7506D879344D}" type="slidenum">
              <a:rPr lang="en-GB" smtClean="0"/>
              <a:t>‹#›</a:t>
            </a:fld>
            <a:endParaRPr lang="en-GB"/>
          </a:p>
        </p:txBody>
      </p:sp>
    </p:spTree>
    <p:extLst>
      <p:ext uri="{BB962C8B-B14F-4D97-AF65-F5344CB8AC3E}">
        <p14:creationId xmlns:p14="http://schemas.microsoft.com/office/powerpoint/2010/main" val="9722310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BFFA835-DA2C-4398-A455-007CCC7F6DEB}"/>
              </a:ext>
            </a:extLst>
          </p:cNvPr>
          <p:cNvSpPr>
            <a:spLocks noGrp="1"/>
          </p:cNvSpPr>
          <p:nvPr>
            <p:ph type="dt" sz="half" idx="10"/>
          </p:nvPr>
        </p:nvSpPr>
        <p:spPr/>
        <p:txBody>
          <a:bodyPr/>
          <a:lstStyle/>
          <a:p>
            <a:fld id="{F0EA3CB5-97BC-4D1B-A2C3-79C301D2DEC3}" type="datetimeFigureOut">
              <a:rPr lang="en-GB" smtClean="0"/>
              <a:t>08/03/2023</a:t>
            </a:fld>
            <a:endParaRPr lang="en-GB"/>
          </a:p>
        </p:txBody>
      </p:sp>
      <p:sp>
        <p:nvSpPr>
          <p:cNvPr id="3" name="Footer Placeholder 2">
            <a:extLst>
              <a:ext uri="{FF2B5EF4-FFF2-40B4-BE49-F238E27FC236}">
                <a16:creationId xmlns:a16="http://schemas.microsoft.com/office/drawing/2014/main" id="{B4A5883C-FD1E-4416-99A1-443F6E272CB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5B34B65-82B2-4DF9-8279-4E0A8F0099C2}"/>
              </a:ext>
            </a:extLst>
          </p:cNvPr>
          <p:cNvSpPr>
            <a:spLocks noGrp="1"/>
          </p:cNvSpPr>
          <p:nvPr>
            <p:ph type="sldNum" sz="quarter" idx="12"/>
          </p:nvPr>
        </p:nvSpPr>
        <p:spPr/>
        <p:txBody>
          <a:bodyPr/>
          <a:lstStyle/>
          <a:p>
            <a:fld id="{7ACE64D6-D5CF-4C1D-994F-7506D879344D}" type="slidenum">
              <a:rPr lang="en-GB" smtClean="0"/>
              <a:t>‹#›</a:t>
            </a:fld>
            <a:endParaRPr lang="en-GB"/>
          </a:p>
        </p:txBody>
      </p:sp>
    </p:spTree>
    <p:extLst>
      <p:ext uri="{BB962C8B-B14F-4D97-AF65-F5344CB8AC3E}">
        <p14:creationId xmlns:p14="http://schemas.microsoft.com/office/powerpoint/2010/main" val="26645887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DFFF94-FDD5-4398-8F83-D3C847525A9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B4F1CCB-5BC3-4D54-A41A-525205F5277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44A384C-7B47-4A88-9E71-CFD701893B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905853D-AC7F-47DC-BCF1-BB54A5F66906}"/>
              </a:ext>
            </a:extLst>
          </p:cNvPr>
          <p:cNvSpPr>
            <a:spLocks noGrp="1"/>
          </p:cNvSpPr>
          <p:nvPr>
            <p:ph type="dt" sz="half" idx="10"/>
          </p:nvPr>
        </p:nvSpPr>
        <p:spPr/>
        <p:txBody>
          <a:bodyPr/>
          <a:lstStyle/>
          <a:p>
            <a:fld id="{F0EA3CB5-97BC-4D1B-A2C3-79C301D2DEC3}" type="datetimeFigureOut">
              <a:rPr lang="en-GB" smtClean="0"/>
              <a:t>08/03/2023</a:t>
            </a:fld>
            <a:endParaRPr lang="en-GB"/>
          </a:p>
        </p:txBody>
      </p:sp>
      <p:sp>
        <p:nvSpPr>
          <p:cNvPr id="6" name="Footer Placeholder 5">
            <a:extLst>
              <a:ext uri="{FF2B5EF4-FFF2-40B4-BE49-F238E27FC236}">
                <a16:creationId xmlns:a16="http://schemas.microsoft.com/office/drawing/2014/main" id="{A63408AE-2CE2-4990-8E65-84C64B9E720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0433B6A-0401-4BD9-906B-D4BA8ED94FC3}"/>
              </a:ext>
            </a:extLst>
          </p:cNvPr>
          <p:cNvSpPr>
            <a:spLocks noGrp="1"/>
          </p:cNvSpPr>
          <p:nvPr>
            <p:ph type="sldNum" sz="quarter" idx="12"/>
          </p:nvPr>
        </p:nvSpPr>
        <p:spPr/>
        <p:txBody>
          <a:bodyPr/>
          <a:lstStyle/>
          <a:p>
            <a:fld id="{7ACE64D6-D5CF-4C1D-994F-7506D879344D}" type="slidenum">
              <a:rPr lang="en-GB" smtClean="0"/>
              <a:t>‹#›</a:t>
            </a:fld>
            <a:endParaRPr lang="en-GB"/>
          </a:p>
        </p:txBody>
      </p:sp>
    </p:spTree>
    <p:extLst>
      <p:ext uri="{BB962C8B-B14F-4D97-AF65-F5344CB8AC3E}">
        <p14:creationId xmlns:p14="http://schemas.microsoft.com/office/powerpoint/2010/main" val="35289577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0BDF3C-590C-458C-B294-6E8C95E3D61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CA6F2E4-16F9-4DF6-A532-82D3AB3983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4A54350-1DCE-4E24-A6D0-F4A27D7ECA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F2B96C-5C3F-4E38-A28D-9387EE159F93}"/>
              </a:ext>
            </a:extLst>
          </p:cNvPr>
          <p:cNvSpPr>
            <a:spLocks noGrp="1"/>
          </p:cNvSpPr>
          <p:nvPr>
            <p:ph type="dt" sz="half" idx="10"/>
          </p:nvPr>
        </p:nvSpPr>
        <p:spPr/>
        <p:txBody>
          <a:bodyPr/>
          <a:lstStyle/>
          <a:p>
            <a:fld id="{F0EA3CB5-97BC-4D1B-A2C3-79C301D2DEC3}" type="datetimeFigureOut">
              <a:rPr lang="en-GB" smtClean="0"/>
              <a:t>08/03/2023</a:t>
            </a:fld>
            <a:endParaRPr lang="en-GB"/>
          </a:p>
        </p:txBody>
      </p:sp>
      <p:sp>
        <p:nvSpPr>
          <p:cNvPr id="6" name="Footer Placeholder 5">
            <a:extLst>
              <a:ext uri="{FF2B5EF4-FFF2-40B4-BE49-F238E27FC236}">
                <a16:creationId xmlns:a16="http://schemas.microsoft.com/office/drawing/2014/main" id="{5A192AF0-339E-4775-9B44-181AA2398CB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7C3923A-1BEF-4386-814E-3ED734895F14}"/>
              </a:ext>
            </a:extLst>
          </p:cNvPr>
          <p:cNvSpPr>
            <a:spLocks noGrp="1"/>
          </p:cNvSpPr>
          <p:nvPr>
            <p:ph type="sldNum" sz="quarter" idx="12"/>
          </p:nvPr>
        </p:nvSpPr>
        <p:spPr/>
        <p:txBody>
          <a:bodyPr/>
          <a:lstStyle/>
          <a:p>
            <a:fld id="{7ACE64D6-D5CF-4C1D-994F-7506D879344D}" type="slidenum">
              <a:rPr lang="en-GB" smtClean="0"/>
              <a:t>‹#›</a:t>
            </a:fld>
            <a:endParaRPr lang="en-GB"/>
          </a:p>
        </p:txBody>
      </p:sp>
    </p:spTree>
    <p:extLst>
      <p:ext uri="{BB962C8B-B14F-4D97-AF65-F5344CB8AC3E}">
        <p14:creationId xmlns:p14="http://schemas.microsoft.com/office/powerpoint/2010/main" val="1171081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ACF0BDC-89D9-46B6-9EFC-67BCB20A4F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95813B3-2748-4042-9CFB-0D137148968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B1E46A2-CECC-4A27-A96D-DE61DC77E3C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EA3CB5-97BC-4D1B-A2C3-79C301D2DEC3}" type="datetimeFigureOut">
              <a:rPr lang="en-GB" smtClean="0"/>
              <a:t>08/03/2023</a:t>
            </a:fld>
            <a:endParaRPr lang="en-GB"/>
          </a:p>
        </p:txBody>
      </p:sp>
      <p:sp>
        <p:nvSpPr>
          <p:cNvPr id="5" name="Footer Placeholder 4">
            <a:extLst>
              <a:ext uri="{FF2B5EF4-FFF2-40B4-BE49-F238E27FC236}">
                <a16:creationId xmlns:a16="http://schemas.microsoft.com/office/drawing/2014/main" id="{6CF90D13-77F3-47B4-95E5-338750EBE02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78913C48-2AA2-4F9A-86E0-7AA653580A7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CE64D6-D5CF-4C1D-994F-7506D879344D}" type="slidenum">
              <a:rPr lang="en-GB" smtClean="0"/>
              <a:t>‹#›</a:t>
            </a:fld>
            <a:endParaRPr lang="en-GB"/>
          </a:p>
        </p:txBody>
      </p:sp>
    </p:spTree>
    <p:extLst>
      <p:ext uri="{BB962C8B-B14F-4D97-AF65-F5344CB8AC3E}">
        <p14:creationId xmlns:p14="http://schemas.microsoft.com/office/powerpoint/2010/main" val="37975998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A5668D3-71BD-4F0B-9601-008AF4F4618B}"/>
              </a:ext>
            </a:extLst>
          </p:cNvPr>
          <p:cNvPicPr>
            <a:picLocks noChangeAspect="1"/>
          </p:cNvPicPr>
          <p:nvPr/>
        </p:nvPicPr>
        <p:blipFill>
          <a:blip r:embed="rId2"/>
          <a:stretch>
            <a:fillRect/>
          </a:stretch>
        </p:blipFill>
        <p:spPr>
          <a:xfrm>
            <a:off x="2797489" y="80879"/>
            <a:ext cx="6931301" cy="6506935"/>
          </a:xfrm>
          <a:prstGeom prst="rect">
            <a:avLst/>
          </a:prstGeom>
        </p:spPr>
      </p:pic>
    </p:spTree>
    <p:extLst>
      <p:ext uri="{BB962C8B-B14F-4D97-AF65-F5344CB8AC3E}">
        <p14:creationId xmlns:p14="http://schemas.microsoft.com/office/powerpoint/2010/main" val="18940098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8256"/>
            <a:ext cx="12192000" cy="886620"/>
          </a:xfrm>
        </p:spPr>
        <p:txBody>
          <a:bodyPr>
            <a:normAutofit/>
          </a:bodyPr>
          <a:lstStyle/>
          <a:p>
            <a:pPr algn="ctr"/>
            <a:r>
              <a:rPr lang="en-US" u="sng" dirty="0">
                <a:latin typeface="Century Schoolbook" panose="02040604050505020304" pitchFamily="18" charset="0"/>
              </a:rPr>
              <a:t>Hume’s arguments against cognitivism</a:t>
            </a:r>
          </a:p>
        </p:txBody>
      </p:sp>
      <p:sp>
        <p:nvSpPr>
          <p:cNvPr id="3" name="Content Placeholder 2"/>
          <p:cNvSpPr>
            <a:spLocks noGrp="1"/>
          </p:cNvSpPr>
          <p:nvPr>
            <p:ph idx="1"/>
          </p:nvPr>
        </p:nvSpPr>
        <p:spPr>
          <a:xfrm>
            <a:off x="352425" y="1006474"/>
            <a:ext cx="11582400" cy="5699125"/>
          </a:xfrm>
        </p:spPr>
        <p:txBody>
          <a:bodyPr>
            <a:normAutofit fontScale="70000" lnSpcReduction="20000"/>
          </a:bodyPr>
          <a:lstStyle/>
          <a:p>
            <a:pPr marL="0" lvl="0" indent="0">
              <a:buNone/>
            </a:pPr>
            <a:r>
              <a:rPr lang="en-US" b="1" u="sng" dirty="0">
                <a:latin typeface="Century Schoolbook" panose="02040604050505020304" pitchFamily="18" charset="0"/>
              </a:rPr>
              <a:t>3. Hume’s fork</a:t>
            </a:r>
          </a:p>
          <a:p>
            <a:pPr marL="0" indent="0">
              <a:buNone/>
            </a:pPr>
            <a:endParaRPr lang="en-GB" u="sng" dirty="0">
              <a:latin typeface="Century Schoolbook" panose="02040604050505020304" pitchFamily="18" charset="0"/>
            </a:endParaRPr>
          </a:p>
          <a:p>
            <a:pPr marL="0" lvl="0" indent="0">
              <a:buNone/>
            </a:pPr>
            <a:r>
              <a:rPr lang="en-GB" dirty="0">
                <a:latin typeface="Century Schoolbook" panose="02040604050505020304" pitchFamily="18" charset="0"/>
              </a:rPr>
              <a:t>P1: There are only two types of judgements of reason, relations of ideas and matters of fact. </a:t>
            </a:r>
          </a:p>
          <a:p>
            <a:pPr lvl="1"/>
            <a:r>
              <a:rPr lang="en-GB" dirty="0">
                <a:latin typeface="Century Schoolbook" panose="02040604050505020304" pitchFamily="18" charset="0"/>
              </a:rPr>
              <a:t>This is Hume’s fork</a:t>
            </a:r>
          </a:p>
          <a:p>
            <a:pPr marL="0" lvl="0" indent="0">
              <a:buNone/>
            </a:pPr>
            <a:endParaRPr lang="en-GB" dirty="0">
              <a:latin typeface="Century Schoolbook" panose="02040604050505020304" pitchFamily="18" charset="0"/>
            </a:endParaRPr>
          </a:p>
          <a:p>
            <a:pPr marL="0" lvl="0" indent="0">
              <a:buNone/>
            </a:pPr>
            <a:r>
              <a:rPr lang="en-GB" dirty="0">
                <a:latin typeface="Century Schoolbook" panose="02040604050505020304" pitchFamily="18" charset="0"/>
              </a:rPr>
              <a:t>P2: Moral judgements are not relations of ideas.</a:t>
            </a:r>
          </a:p>
          <a:p>
            <a:pPr lvl="1"/>
            <a:r>
              <a:rPr lang="en-GB" dirty="0">
                <a:latin typeface="Century Schoolbook" panose="02040604050505020304" pitchFamily="18" charset="0"/>
              </a:rPr>
              <a:t>To deny a relation of ideas is a self-contradiction. What relations of ideas do moral claims involve?</a:t>
            </a:r>
          </a:p>
          <a:p>
            <a:pPr lvl="1"/>
            <a:r>
              <a:rPr lang="en-GB" dirty="0">
                <a:latin typeface="Century Schoolbook" panose="02040604050505020304" pitchFamily="18" charset="0"/>
              </a:rPr>
              <a:t>Any relation that describes moral or immoral actions also applies to physical objects, but these aren’t moral or immoral. Murder v. a plant killing a plant</a:t>
            </a:r>
          </a:p>
          <a:p>
            <a:pPr lvl="1"/>
            <a:r>
              <a:rPr lang="en-GB" dirty="0">
                <a:latin typeface="Century Schoolbook" panose="02040604050505020304" pitchFamily="18" charset="0"/>
              </a:rPr>
              <a:t>Wilful killing: same relation of ideas, different cause (matter of fact)</a:t>
            </a:r>
            <a:endParaRPr lang="en-US" dirty="0">
              <a:latin typeface="Century Schoolbook" panose="02040604050505020304" pitchFamily="18" charset="0"/>
            </a:endParaRPr>
          </a:p>
          <a:p>
            <a:pPr marL="0" lvl="0" indent="0">
              <a:buNone/>
            </a:pPr>
            <a:endParaRPr lang="en-GB" dirty="0">
              <a:latin typeface="Century Schoolbook" panose="02040604050505020304" pitchFamily="18" charset="0"/>
            </a:endParaRPr>
          </a:p>
          <a:p>
            <a:pPr marL="0" lvl="0" indent="0">
              <a:buNone/>
            </a:pPr>
            <a:r>
              <a:rPr lang="en-GB" dirty="0">
                <a:latin typeface="Century Schoolbook" panose="02040604050505020304" pitchFamily="18" charset="0"/>
              </a:rPr>
              <a:t>P3: Moral judgements are not matters of fact.</a:t>
            </a:r>
          </a:p>
          <a:p>
            <a:pPr lvl="1"/>
            <a:r>
              <a:rPr lang="en-GB" dirty="0">
                <a:latin typeface="Century Schoolbook" panose="02040604050505020304" pitchFamily="18" charset="0"/>
              </a:rPr>
              <a:t>We cannot, through empirical investigation, find the property of ‘wrong’. </a:t>
            </a:r>
          </a:p>
          <a:p>
            <a:pPr lvl="1"/>
            <a:r>
              <a:rPr lang="en-GB" dirty="0">
                <a:latin typeface="Century Schoolbook" panose="02040604050505020304" pitchFamily="18" charset="0"/>
              </a:rPr>
              <a:t>The judgment that murder is wrong doesn’t state an empirical fact.</a:t>
            </a:r>
          </a:p>
          <a:p>
            <a:pPr marL="0" lvl="0" indent="0">
              <a:buNone/>
            </a:pPr>
            <a:endParaRPr lang="en-GB" dirty="0">
              <a:latin typeface="Century Schoolbook" panose="02040604050505020304" pitchFamily="18" charset="0"/>
            </a:endParaRPr>
          </a:p>
          <a:p>
            <a:pPr marL="0" indent="0">
              <a:buNone/>
            </a:pPr>
            <a:r>
              <a:rPr lang="en-GB" dirty="0">
                <a:latin typeface="Century Schoolbook" panose="02040604050505020304" pitchFamily="18" charset="0"/>
              </a:rPr>
              <a:t>P4: Therefore, moral judgements are not judgements of reason. </a:t>
            </a:r>
          </a:p>
          <a:p>
            <a:pPr marL="0" indent="0">
              <a:buNone/>
            </a:pPr>
            <a:endParaRPr lang="en-GB" dirty="0">
              <a:latin typeface="Century Schoolbook" panose="02040604050505020304" pitchFamily="18" charset="0"/>
            </a:endParaRPr>
          </a:p>
          <a:p>
            <a:pPr marL="0" indent="0">
              <a:buNone/>
            </a:pPr>
            <a:r>
              <a:rPr lang="en-GB" dirty="0">
                <a:latin typeface="Century Schoolbook" panose="02040604050505020304" pitchFamily="18" charset="0"/>
              </a:rPr>
              <a:t>C: This means that cognitivism is false.</a:t>
            </a:r>
          </a:p>
          <a:p>
            <a:pPr lvl="1"/>
            <a:r>
              <a:rPr lang="en-GB" dirty="0">
                <a:latin typeface="Century Schoolbook" panose="02040604050505020304" pitchFamily="18" charset="0"/>
              </a:rPr>
              <a:t>Hume goes on to argue that moral judgments are neither true nor false.</a:t>
            </a:r>
            <a:endParaRPr lang="en-US" dirty="0">
              <a:latin typeface="Century Schoolbook" panose="02040604050505020304" pitchFamily="18" charset="0"/>
            </a:endParaRPr>
          </a:p>
          <a:p>
            <a:endParaRPr lang="en-US" dirty="0">
              <a:latin typeface="Century Schoolbook" panose="02040604050505020304" pitchFamily="18" charset="0"/>
            </a:endParaRPr>
          </a:p>
          <a:p>
            <a:pPr marL="0" lvl="0" indent="0">
              <a:buNone/>
            </a:pPr>
            <a:endParaRPr lang="en-US" dirty="0">
              <a:latin typeface="Century Schoolbook" panose="02040604050505020304" pitchFamily="18" charset="0"/>
            </a:endParaRPr>
          </a:p>
          <a:p>
            <a:pPr marL="0" lvl="0" indent="0">
              <a:buNone/>
            </a:pPr>
            <a:endParaRPr lang="en-GB" b="1" u="sng" dirty="0">
              <a:latin typeface="Century Schoolbook" panose="02040604050505020304" pitchFamily="18" charset="0"/>
            </a:endParaRPr>
          </a:p>
        </p:txBody>
      </p:sp>
      <p:sp>
        <p:nvSpPr>
          <p:cNvPr id="4" name="Rectangle 3">
            <a:extLst>
              <a:ext uri="{FF2B5EF4-FFF2-40B4-BE49-F238E27FC236}">
                <a16:creationId xmlns:a16="http://schemas.microsoft.com/office/drawing/2014/main" id="{69485448-858A-41F1-A214-C7C68969BD86}"/>
              </a:ext>
            </a:extLst>
          </p:cNvPr>
          <p:cNvSpPr/>
          <p:nvPr/>
        </p:nvSpPr>
        <p:spPr>
          <a:xfrm>
            <a:off x="8639175" y="3732211"/>
            <a:ext cx="3200400" cy="2893100"/>
          </a:xfrm>
          <a:prstGeom prst="rect">
            <a:avLst/>
          </a:prstGeom>
          <a:ln>
            <a:solidFill>
              <a:schemeClr val="tx1"/>
            </a:solidFill>
          </a:ln>
        </p:spPr>
        <p:txBody>
          <a:bodyPr wrap="square">
            <a:spAutoFit/>
          </a:bodyPr>
          <a:lstStyle/>
          <a:p>
            <a:pPr algn="ctr"/>
            <a:r>
              <a:rPr lang="en-US" b="1" u="sng" dirty="0">
                <a:latin typeface="Century Schoolbook" panose="02040604050505020304" pitchFamily="18" charset="0"/>
              </a:rPr>
              <a:t>Realist responses</a:t>
            </a:r>
          </a:p>
          <a:p>
            <a:endParaRPr lang="en-US" b="1" u="sng" dirty="0">
              <a:latin typeface="Century Schoolbook" panose="02040604050505020304" pitchFamily="18" charset="0"/>
            </a:endParaRPr>
          </a:p>
          <a:p>
            <a:r>
              <a:rPr lang="en-US" dirty="0">
                <a:latin typeface="Century Schoolbook" panose="02040604050505020304" pitchFamily="18" charset="0"/>
              </a:rPr>
              <a:t>1. Non-naturalism denies Hume’s fork - moral judgments are synthetic a priori</a:t>
            </a:r>
          </a:p>
          <a:p>
            <a:endParaRPr lang="en-US" dirty="0">
              <a:latin typeface="Century Schoolbook" panose="02040604050505020304" pitchFamily="18" charset="0"/>
            </a:endParaRPr>
          </a:p>
          <a:p>
            <a:r>
              <a:rPr lang="en-US" dirty="0">
                <a:latin typeface="Century Schoolbook" panose="02040604050505020304" pitchFamily="18" charset="0"/>
              </a:rPr>
              <a:t>2. Naturalism: moral judgments are matters of fact – e.g. utilitarianism</a:t>
            </a:r>
          </a:p>
        </p:txBody>
      </p:sp>
    </p:spTree>
    <p:extLst>
      <p:ext uri="{BB962C8B-B14F-4D97-AF65-F5344CB8AC3E}">
        <p14:creationId xmlns:p14="http://schemas.microsoft.com/office/powerpoint/2010/main" val="1579638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11" end="11"/>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16" end="16"/>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
                                            <p:txEl>
                                              <p:pRg st="17" end="1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8256"/>
            <a:ext cx="12192000" cy="886620"/>
          </a:xfrm>
        </p:spPr>
        <p:txBody>
          <a:bodyPr>
            <a:normAutofit fontScale="90000"/>
          </a:bodyPr>
          <a:lstStyle/>
          <a:p>
            <a:pPr algn="ctr"/>
            <a:r>
              <a:rPr lang="en-US" u="sng" dirty="0">
                <a:latin typeface="Century Schoolbook" panose="02040604050505020304" pitchFamily="18" charset="0"/>
              </a:rPr>
              <a:t>A. J. Ayer against cognitivism - </a:t>
            </a:r>
            <a:r>
              <a:rPr lang="en-US" u="sng" dirty="0" err="1">
                <a:latin typeface="Century Schoolbook" panose="02040604050505020304" pitchFamily="18" charset="0"/>
              </a:rPr>
              <a:t>verificationism</a:t>
            </a:r>
            <a:endParaRPr lang="en-US" u="sng" dirty="0">
              <a:latin typeface="Century Schoolbook" panose="02040604050505020304" pitchFamily="18" charset="0"/>
            </a:endParaRPr>
          </a:p>
        </p:txBody>
      </p:sp>
      <p:sp>
        <p:nvSpPr>
          <p:cNvPr id="3" name="Content Placeholder 2"/>
          <p:cNvSpPr>
            <a:spLocks noGrp="1"/>
          </p:cNvSpPr>
          <p:nvPr>
            <p:ph idx="1"/>
          </p:nvPr>
        </p:nvSpPr>
        <p:spPr>
          <a:xfrm>
            <a:off x="95250" y="790576"/>
            <a:ext cx="12001500" cy="5699125"/>
          </a:xfrm>
        </p:spPr>
        <p:txBody>
          <a:bodyPr>
            <a:noAutofit/>
          </a:bodyPr>
          <a:lstStyle/>
          <a:p>
            <a:pPr marL="0" indent="0">
              <a:buNone/>
            </a:pPr>
            <a:r>
              <a:rPr lang="en-GB" sz="2000" dirty="0">
                <a:latin typeface="Century Schoolbook" panose="02040604050505020304" pitchFamily="18" charset="0"/>
              </a:rPr>
              <a:t>Verification principle: statements are only meaningful if it is either analytic or empirically verifiable </a:t>
            </a:r>
          </a:p>
          <a:p>
            <a:pPr lvl="1"/>
            <a:r>
              <a:rPr lang="en-GB" sz="1600" dirty="0">
                <a:latin typeface="Century Schoolbook" panose="02040604050505020304" pitchFamily="18" charset="0"/>
              </a:rPr>
              <a:t>Analytic: A statement is analytic if it is true or false just in virtue of the meanings of the words. </a:t>
            </a:r>
          </a:p>
          <a:p>
            <a:pPr lvl="1"/>
            <a:r>
              <a:rPr lang="en-GB" sz="1600" dirty="0">
                <a:latin typeface="Century Schoolbook" panose="02040604050505020304" pitchFamily="18" charset="0"/>
              </a:rPr>
              <a:t>Empirically verifiable: A statement is empirically verifiable if empirical evidence would go towards establishing that the statement is true or false.</a:t>
            </a:r>
          </a:p>
          <a:p>
            <a:pPr lvl="2"/>
            <a:r>
              <a:rPr lang="en-GB" sz="1600" dirty="0">
                <a:latin typeface="Century Schoolbook" panose="02040604050505020304" pitchFamily="18" charset="0"/>
              </a:rPr>
              <a:t>We don’t have to be able to acquire the evidence in practice, but in principle</a:t>
            </a:r>
          </a:p>
          <a:p>
            <a:pPr lvl="2"/>
            <a:r>
              <a:rPr lang="en-GB" sz="1600" dirty="0">
                <a:latin typeface="Century Schoolbook" panose="02040604050505020304" pitchFamily="18" charset="0"/>
              </a:rPr>
              <a:t>We don’t need to prove the statement, only raise or reduce its probability</a:t>
            </a:r>
          </a:p>
          <a:p>
            <a:pPr lvl="1"/>
            <a:r>
              <a:rPr lang="en-GB" sz="1600" dirty="0">
                <a:latin typeface="Century Schoolbook" panose="02040604050505020304" pitchFamily="18" charset="0"/>
              </a:rPr>
              <a:t>Like Hume’s fork, but about meaning, not knowledge</a:t>
            </a:r>
            <a:endParaRPr lang="en-US" sz="1600" dirty="0">
              <a:latin typeface="Century Schoolbook" panose="02040604050505020304" pitchFamily="18" charset="0"/>
            </a:endParaRPr>
          </a:p>
          <a:p>
            <a:pPr marL="0" indent="0">
              <a:buNone/>
            </a:pPr>
            <a:endParaRPr lang="en-GB" sz="1200" dirty="0">
              <a:latin typeface="Century Schoolbook" panose="02040604050505020304" pitchFamily="18" charset="0"/>
            </a:endParaRPr>
          </a:p>
          <a:p>
            <a:pPr marL="0" indent="0">
              <a:buNone/>
            </a:pPr>
            <a:r>
              <a:rPr lang="en-GB" sz="2000" dirty="0">
                <a:latin typeface="Century Schoolbook" panose="02040604050505020304" pitchFamily="18" charset="0"/>
              </a:rPr>
              <a:t>P1: A statement only has meaning if it is either analytic or empirically verifiable.</a:t>
            </a:r>
          </a:p>
          <a:p>
            <a:pPr marL="0" indent="0">
              <a:buNone/>
            </a:pPr>
            <a:endParaRPr lang="en-GB" sz="1200" dirty="0">
              <a:latin typeface="Century Schoolbook" panose="02040604050505020304" pitchFamily="18" charset="0"/>
            </a:endParaRPr>
          </a:p>
          <a:p>
            <a:pPr marL="0" indent="0">
              <a:buNone/>
            </a:pPr>
            <a:r>
              <a:rPr lang="en-US" sz="2000" dirty="0">
                <a:latin typeface="Century Schoolbook" panose="02040604050505020304" pitchFamily="18" charset="0"/>
              </a:rPr>
              <a:t>P2: Moral judgments are not analytic.</a:t>
            </a:r>
          </a:p>
          <a:p>
            <a:pPr marL="0" indent="0">
              <a:buNone/>
            </a:pPr>
            <a:endParaRPr lang="en-US" sz="1200" dirty="0">
              <a:latin typeface="Century Schoolbook" panose="02040604050505020304" pitchFamily="18" charset="0"/>
            </a:endParaRPr>
          </a:p>
          <a:p>
            <a:pPr marL="0" indent="0">
              <a:buNone/>
            </a:pPr>
            <a:r>
              <a:rPr lang="en-US" sz="2000" dirty="0">
                <a:latin typeface="Century Schoolbook" panose="02040604050505020304" pitchFamily="18" charset="0"/>
              </a:rPr>
              <a:t>P3: Moral judgments cannot be shown to be true or false by empirical verification.</a:t>
            </a:r>
          </a:p>
          <a:p>
            <a:pPr lvl="1"/>
            <a:r>
              <a:rPr lang="en-US" sz="2000" dirty="0">
                <a:latin typeface="Century Schoolbook" panose="02040604050505020304" pitchFamily="18" charset="0"/>
              </a:rPr>
              <a:t>E.g. Moore’s open question shows that moral properties are not natural properties.</a:t>
            </a:r>
          </a:p>
          <a:p>
            <a:pPr lvl="1"/>
            <a:r>
              <a:rPr lang="en-US" sz="2000" dirty="0">
                <a:latin typeface="Century Schoolbook" panose="02040604050505020304" pitchFamily="18" charset="0"/>
              </a:rPr>
              <a:t>But ‘intuitions’ can’t provide empirical evidence of what is morally good or right, e.g. there is no empirical test of which intuitions are correct.</a:t>
            </a:r>
          </a:p>
          <a:p>
            <a:pPr lvl="1"/>
            <a:endParaRPr lang="en-US" sz="1200" dirty="0">
              <a:latin typeface="Century Schoolbook" panose="02040604050505020304" pitchFamily="18" charset="0"/>
            </a:endParaRPr>
          </a:p>
          <a:p>
            <a:pPr marL="0" indent="0">
              <a:buNone/>
            </a:pPr>
            <a:r>
              <a:rPr lang="en-US" sz="2000" dirty="0">
                <a:latin typeface="Century Schoolbook" panose="02040604050505020304" pitchFamily="18" charset="0"/>
              </a:rPr>
              <a:t>C: Therefore, moral judgments are literally meaningless, stating neither truth nor falsehood.</a:t>
            </a:r>
          </a:p>
          <a:p>
            <a:pPr marL="0" indent="0">
              <a:buNone/>
            </a:pPr>
            <a:endParaRPr lang="en-US" sz="2000" dirty="0">
              <a:latin typeface="Century Schoolbook" panose="02040604050505020304" pitchFamily="18" charset="0"/>
            </a:endParaRPr>
          </a:p>
          <a:p>
            <a:pPr marL="0" indent="0">
              <a:buNone/>
            </a:pPr>
            <a:endParaRPr lang="en-US" sz="2000" dirty="0">
              <a:latin typeface="Century Schoolbook" panose="02040604050505020304" pitchFamily="18" charset="0"/>
            </a:endParaRPr>
          </a:p>
          <a:p>
            <a:pPr marL="0" lvl="0" indent="0">
              <a:buNone/>
            </a:pPr>
            <a:endParaRPr lang="en-US" sz="2000" b="1" u="sng" dirty="0">
              <a:latin typeface="Century Schoolbook" panose="02040604050505020304" pitchFamily="18" charset="0"/>
            </a:endParaRPr>
          </a:p>
          <a:p>
            <a:pPr marL="0" lvl="0" indent="0">
              <a:buNone/>
            </a:pPr>
            <a:endParaRPr lang="en-GB" sz="2000" u="sng" dirty="0">
              <a:latin typeface="Century Schoolbook" panose="02040604050505020304" pitchFamily="18" charset="0"/>
            </a:endParaRPr>
          </a:p>
          <a:p>
            <a:pPr marL="0" lvl="0" indent="0">
              <a:buNone/>
            </a:pPr>
            <a:endParaRPr lang="en-US" sz="2000" dirty="0">
              <a:latin typeface="Century Schoolbook" panose="02040604050505020304" pitchFamily="18" charset="0"/>
            </a:endParaRPr>
          </a:p>
          <a:p>
            <a:endParaRPr lang="en-US" sz="2000" dirty="0">
              <a:latin typeface="Century Schoolbook" panose="02040604050505020304" pitchFamily="18" charset="0"/>
            </a:endParaRPr>
          </a:p>
          <a:p>
            <a:pPr marL="0" lvl="0" indent="0">
              <a:buNone/>
            </a:pPr>
            <a:endParaRPr lang="en-US" sz="2000" dirty="0">
              <a:latin typeface="Century Schoolbook" panose="02040604050505020304" pitchFamily="18" charset="0"/>
            </a:endParaRPr>
          </a:p>
          <a:p>
            <a:pPr marL="0" lvl="0" indent="0">
              <a:buNone/>
            </a:pPr>
            <a:endParaRPr lang="en-GB" sz="2000" b="1" u="sng" dirty="0">
              <a:latin typeface="Century Schoolbook" panose="02040604050505020304" pitchFamily="18" charset="0"/>
            </a:endParaRPr>
          </a:p>
        </p:txBody>
      </p:sp>
    </p:spTree>
    <p:extLst>
      <p:ext uri="{BB962C8B-B14F-4D97-AF65-F5344CB8AC3E}">
        <p14:creationId xmlns:p14="http://schemas.microsoft.com/office/powerpoint/2010/main" val="187927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11" end="11"/>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12" end="12"/>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3">
                                            <p:txEl>
                                              <p:pRg st="15" end="1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8256"/>
            <a:ext cx="12192000" cy="886620"/>
          </a:xfrm>
        </p:spPr>
        <p:txBody>
          <a:bodyPr>
            <a:normAutofit fontScale="90000"/>
          </a:bodyPr>
          <a:lstStyle/>
          <a:p>
            <a:pPr algn="ctr"/>
            <a:r>
              <a:rPr lang="en-US" u="sng" dirty="0">
                <a:latin typeface="Century Schoolbook" panose="02040604050505020304" pitchFamily="18" charset="0"/>
              </a:rPr>
              <a:t>A. J. Ayer against cognitivism - </a:t>
            </a:r>
            <a:r>
              <a:rPr lang="en-US" u="sng" dirty="0" err="1">
                <a:latin typeface="Century Schoolbook" panose="02040604050505020304" pitchFamily="18" charset="0"/>
              </a:rPr>
              <a:t>verificationism</a:t>
            </a:r>
            <a:endParaRPr lang="en-US" u="sng" dirty="0">
              <a:latin typeface="Century Schoolbook" panose="02040604050505020304" pitchFamily="18" charset="0"/>
            </a:endParaRPr>
          </a:p>
        </p:txBody>
      </p:sp>
      <p:sp>
        <p:nvSpPr>
          <p:cNvPr id="3" name="Content Placeholder 2"/>
          <p:cNvSpPr>
            <a:spLocks noGrp="1"/>
          </p:cNvSpPr>
          <p:nvPr>
            <p:ph idx="1"/>
          </p:nvPr>
        </p:nvSpPr>
        <p:spPr>
          <a:xfrm>
            <a:off x="95250" y="1140619"/>
            <a:ext cx="12001500" cy="5699125"/>
          </a:xfrm>
        </p:spPr>
        <p:txBody>
          <a:bodyPr>
            <a:noAutofit/>
          </a:bodyPr>
          <a:lstStyle/>
          <a:p>
            <a:pPr marL="0" indent="0">
              <a:buNone/>
            </a:pPr>
            <a:r>
              <a:rPr lang="en-US" sz="2000" b="1" u="sng" dirty="0">
                <a:latin typeface="Century Schoolbook" panose="02040604050505020304" pitchFamily="18" charset="0"/>
              </a:rPr>
              <a:t>Response: rejecting the verification principle</a:t>
            </a:r>
          </a:p>
          <a:p>
            <a:r>
              <a:rPr lang="en-US" sz="2000" dirty="0">
                <a:latin typeface="Century Schoolbook" panose="02040604050505020304" pitchFamily="18" charset="0"/>
              </a:rPr>
              <a:t>According the verification </a:t>
            </a:r>
            <a:r>
              <a:rPr lang="en-GB" sz="2000" dirty="0">
                <a:latin typeface="Century Schoolbook" panose="02040604050505020304" pitchFamily="18" charset="0"/>
              </a:rPr>
              <a:t>principle, the principle itself is meaningless. </a:t>
            </a:r>
          </a:p>
          <a:p>
            <a:pPr lvl="1"/>
            <a:r>
              <a:rPr lang="en-GB" sz="2000" dirty="0">
                <a:latin typeface="Century Schoolbook" panose="02040604050505020304" pitchFamily="18" charset="0"/>
              </a:rPr>
              <a:t>‘a statement only has meaning if it is analytic or can be verified empirically’ is not analytic </a:t>
            </a:r>
          </a:p>
          <a:p>
            <a:pPr lvl="1"/>
            <a:r>
              <a:rPr lang="en-GB" sz="2000" dirty="0">
                <a:latin typeface="Century Schoolbook" panose="02040604050505020304" pitchFamily="18" charset="0"/>
              </a:rPr>
              <a:t>and cannot be verified empirically.</a:t>
            </a:r>
          </a:p>
          <a:p>
            <a:r>
              <a:rPr lang="en-GB" sz="2000" dirty="0">
                <a:latin typeface="Century Schoolbook" panose="02040604050505020304" pitchFamily="18" charset="0"/>
              </a:rPr>
              <a:t>If the principle is meaningless, it is not true.</a:t>
            </a:r>
          </a:p>
          <a:p>
            <a:r>
              <a:rPr lang="en-GB" sz="2000" dirty="0">
                <a:latin typeface="Century Schoolbook" panose="02040604050505020304" pitchFamily="18" charset="0"/>
              </a:rPr>
              <a:t>If it is not true, it cannot show that moral judgments are meaningless.</a:t>
            </a:r>
          </a:p>
          <a:p>
            <a:endParaRPr lang="en-GB" sz="2000" dirty="0">
              <a:latin typeface="Century Schoolbook" panose="02040604050505020304" pitchFamily="18" charset="0"/>
            </a:endParaRPr>
          </a:p>
          <a:p>
            <a:pPr marL="0" indent="0">
              <a:buNone/>
            </a:pPr>
            <a:r>
              <a:rPr lang="en-GB" sz="2000" b="1" u="sng" dirty="0">
                <a:latin typeface="Century Schoolbook" panose="02040604050505020304" pitchFamily="18" charset="0"/>
              </a:rPr>
              <a:t>Ayer’s reply</a:t>
            </a:r>
          </a:p>
          <a:p>
            <a:r>
              <a:rPr lang="en-US" sz="2000" dirty="0">
                <a:latin typeface="Century Schoolbook" panose="02040604050505020304" pitchFamily="18" charset="0"/>
              </a:rPr>
              <a:t>The principle is intended as a definition</a:t>
            </a:r>
          </a:p>
          <a:p>
            <a:r>
              <a:rPr lang="en-US" sz="2000" dirty="0">
                <a:latin typeface="Century Schoolbook" panose="02040604050505020304" pitchFamily="18" charset="0"/>
              </a:rPr>
              <a:t>Whether it is the right definition of ‘meaning’ is established by arguments about its implications</a:t>
            </a:r>
          </a:p>
          <a:p>
            <a:r>
              <a:rPr lang="en-US" sz="2000" dirty="0">
                <a:latin typeface="Century Schoolbook" panose="02040604050505020304" pitchFamily="18" charset="0"/>
              </a:rPr>
              <a:t>Objection: If we are not convinced by the implications, we will not accept it as a definition</a:t>
            </a:r>
          </a:p>
          <a:p>
            <a:r>
              <a:rPr lang="en-US" sz="2000" dirty="0">
                <a:latin typeface="Century Schoolbook" panose="02040604050505020304" pitchFamily="18" charset="0"/>
              </a:rPr>
              <a:t>The principle provides no independent support for thinking that moral judgments are meaningless</a:t>
            </a:r>
          </a:p>
          <a:p>
            <a:pPr lvl="1"/>
            <a:endParaRPr lang="en-US" sz="1600" dirty="0">
              <a:latin typeface="Century Schoolbook" panose="02040604050505020304" pitchFamily="18" charset="0"/>
            </a:endParaRPr>
          </a:p>
          <a:p>
            <a:pPr lvl="1"/>
            <a:r>
              <a:rPr lang="en-US" sz="1800" dirty="0">
                <a:latin typeface="Century Schoolbook" panose="02040604050505020304" pitchFamily="18" charset="0"/>
              </a:rPr>
              <a:t>But the challenge remains: how can moral realism establish which of two conflicting moral judgments is true?</a:t>
            </a:r>
          </a:p>
          <a:p>
            <a:pPr marL="0" indent="0">
              <a:buNone/>
            </a:pPr>
            <a:endParaRPr lang="en-US" sz="2000" dirty="0">
              <a:latin typeface="Century Schoolbook" panose="02040604050505020304" pitchFamily="18" charset="0"/>
            </a:endParaRPr>
          </a:p>
          <a:p>
            <a:pPr marL="0" indent="0">
              <a:buNone/>
            </a:pPr>
            <a:endParaRPr lang="en-US" sz="2000" dirty="0">
              <a:latin typeface="Century Schoolbook" panose="02040604050505020304" pitchFamily="18" charset="0"/>
            </a:endParaRPr>
          </a:p>
          <a:p>
            <a:pPr marL="0" indent="0">
              <a:buNone/>
            </a:pPr>
            <a:endParaRPr lang="en-US" sz="2000" dirty="0">
              <a:latin typeface="Century Schoolbook" panose="02040604050505020304" pitchFamily="18" charset="0"/>
            </a:endParaRPr>
          </a:p>
          <a:p>
            <a:pPr marL="0" lvl="0" indent="0">
              <a:buNone/>
            </a:pPr>
            <a:endParaRPr lang="en-US" sz="2000" b="1" u="sng" dirty="0">
              <a:latin typeface="Century Schoolbook" panose="02040604050505020304" pitchFamily="18" charset="0"/>
            </a:endParaRPr>
          </a:p>
          <a:p>
            <a:pPr marL="0" lvl="0" indent="0">
              <a:buNone/>
            </a:pPr>
            <a:endParaRPr lang="en-GB" sz="2000" u="sng" dirty="0">
              <a:latin typeface="Century Schoolbook" panose="02040604050505020304" pitchFamily="18" charset="0"/>
            </a:endParaRPr>
          </a:p>
          <a:p>
            <a:pPr marL="0" lvl="0" indent="0">
              <a:buNone/>
            </a:pPr>
            <a:endParaRPr lang="en-US" sz="2000" dirty="0">
              <a:latin typeface="Century Schoolbook" panose="02040604050505020304" pitchFamily="18" charset="0"/>
            </a:endParaRPr>
          </a:p>
          <a:p>
            <a:endParaRPr lang="en-US" sz="2000" dirty="0">
              <a:latin typeface="Century Schoolbook" panose="02040604050505020304" pitchFamily="18" charset="0"/>
            </a:endParaRPr>
          </a:p>
          <a:p>
            <a:pPr marL="0" lvl="0" indent="0">
              <a:buNone/>
            </a:pPr>
            <a:endParaRPr lang="en-US" sz="2000" dirty="0">
              <a:latin typeface="Century Schoolbook" panose="02040604050505020304" pitchFamily="18" charset="0"/>
            </a:endParaRPr>
          </a:p>
          <a:p>
            <a:pPr marL="0" lvl="0" indent="0">
              <a:buNone/>
            </a:pPr>
            <a:endParaRPr lang="en-GB" sz="2000" b="1" u="sng" dirty="0">
              <a:latin typeface="Century Schoolbook" panose="02040604050505020304" pitchFamily="18" charset="0"/>
            </a:endParaRPr>
          </a:p>
        </p:txBody>
      </p:sp>
    </p:spTree>
    <p:extLst>
      <p:ext uri="{BB962C8B-B14F-4D97-AF65-F5344CB8AC3E}">
        <p14:creationId xmlns:p14="http://schemas.microsoft.com/office/powerpoint/2010/main" val="597050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05569"/>
            <a:ext cx="12192000" cy="886620"/>
          </a:xfrm>
        </p:spPr>
        <p:txBody>
          <a:bodyPr>
            <a:normAutofit/>
          </a:bodyPr>
          <a:lstStyle/>
          <a:p>
            <a:pPr algn="ctr"/>
            <a:r>
              <a:rPr lang="en-US" sz="3600" u="sng" dirty="0">
                <a:latin typeface="Century Schoolbook" panose="02040604050505020304" pitchFamily="18" charset="0"/>
              </a:rPr>
              <a:t>Mackie against moral realism</a:t>
            </a:r>
          </a:p>
        </p:txBody>
      </p:sp>
      <p:sp>
        <p:nvSpPr>
          <p:cNvPr id="3" name="Content Placeholder 2"/>
          <p:cNvSpPr>
            <a:spLocks noGrp="1"/>
          </p:cNvSpPr>
          <p:nvPr>
            <p:ph idx="1"/>
          </p:nvPr>
        </p:nvSpPr>
        <p:spPr>
          <a:xfrm>
            <a:off x="95250" y="531812"/>
            <a:ext cx="12001500" cy="5699125"/>
          </a:xfrm>
        </p:spPr>
        <p:txBody>
          <a:bodyPr>
            <a:noAutofit/>
          </a:bodyPr>
          <a:lstStyle/>
          <a:p>
            <a:pPr marL="0" indent="0">
              <a:buNone/>
            </a:pPr>
            <a:r>
              <a:rPr lang="en-US" sz="1800" b="1" u="sng" dirty="0">
                <a:latin typeface="Century Schoolbook" panose="02040604050505020304" pitchFamily="18" charset="0"/>
              </a:rPr>
              <a:t>Argument from relativity</a:t>
            </a:r>
          </a:p>
          <a:p>
            <a:r>
              <a:rPr lang="en-US" sz="1800" dirty="0">
                <a:latin typeface="Century Schoolbook" panose="02040604050505020304" pitchFamily="18" charset="0"/>
              </a:rPr>
              <a:t>Descriptive relativism: moral codes differ from one society to another. </a:t>
            </a:r>
            <a:r>
              <a:rPr lang="en-US" sz="1600" dirty="0">
                <a:latin typeface="Century Schoolbook" panose="02040604050505020304" pitchFamily="18" charset="0"/>
              </a:rPr>
              <a:t>E.g. slavery, sexism…</a:t>
            </a:r>
          </a:p>
          <a:p>
            <a:pPr lvl="1"/>
            <a:endParaRPr lang="en-US" sz="1100" dirty="0">
              <a:latin typeface="Century Schoolbook" panose="02040604050505020304" pitchFamily="18" charset="0"/>
            </a:endParaRPr>
          </a:p>
          <a:p>
            <a:r>
              <a:rPr lang="en-US" sz="1800" dirty="0">
                <a:latin typeface="Century Schoolbook" panose="02040604050505020304" pitchFamily="18" charset="0"/>
              </a:rPr>
              <a:t>Disagreement alone isn’t enough to show that moral realism is false</a:t>
            </a:r>
          </a:p>
          <a:p>
            <a:pPr lvl="1"/>
            <a:r>
              <a:rPr lang="en-US" sz="1600" dirty="0">
                <a:latin typeface="Century Schoolbook" panose="02040604050505020304" pitchFamily="18" charset="0"/>
              </a:rPr>
              <a:t>There is disagreement about empirical matters, e.g. the origin of the Earth, the possibility of magic</a:t>
            </a:r>
          </a:p>
          <a:p>
            <a:pPr lvl="1"/>
            <a:endParaRPr lang="en-US" sz="1100" dirty="0">
              <a:latin typeface="Century Schoolbook" panose="02040604050505020304" pitchFamily="18" charset="0"/>
            </a:endParaRPr>
          </a:p>
          <a:p>
            <a:r>
              <a:rPr lang="en-US" sz="1800" dirty="0">
                <a:latin typeface="Century Schoolbook" panose="02040604050505020304" pitchFamily="18" charset="0"/>
              </a:rPr>
              <a:t>With moral disagreement, the best explanation is that moral codes reflect different ways of life – NOT that </a:t>
            </a:r>
            <a:r>
              <a:rPr lang="en-GB" sz="1800" dirty="0">
                <a:latin typeface="Century Schoolbook" panose="02040604050505020304" pitchFamily="18" charset="0"/>
              </a:rPr>
              <a:t>societies’ different moral beliefs result from very inadequate or badly distorted perceptions of the one moral reality. </a:t>
            </a:r>
          </a:p>
          <a:p>
            <a:endParaRPr lang="en-GB" sz="1200" dirty="0">
              <a:latin typeface="Century Schoolbook" panose="02040604050505020304" pitchFamily="18" charset="0"/>
            </a:endParaRPr>
          </a:p>
          <a:p>
            <a:pPr marL="0" indent="0">
              <a:buNone/>
            </a:pPr>
            <a:r>
              <a:rPr lang="en-GB" sz="1800" b="1" u="sng" dirty="0">
                <a:latin typeface="Century Schoolbook" panose="02040604050505020304" pitchFamily="18" charset="0"/>
              </a:rPr>
              <a:t>Objection</a:t>
            </a:r>
          </a:p>
          <a:p>
            <a:r>
              <a:rPr lang="en-US" sz="1800" dirty="0">
                <a:latin typeface="Century Schoolbook" panose="02040604050505020304" pitchFamily="18" charset="0"/>
              </a:rPr>
              <a:t>Moral realism: but there are shared general moral principles. E.g. prohibitions on killing, lying; helping the weak</a:t>
            </a:r>
          </a:p>
          <a:p>
            <a:pPr lvl="1"/>
            <a:r>
              <a:rPr lang="en-US" sz="1400" dirty="0">
                <a:latin typeface="Century Schoolbook" panose="02040604050505020304" pitchFamily="18" charset="0"/>
              </a:rPr>
              <a:t>Moral differences reflect different particular conditions</a:t>
            </a:r>
          </a:p>
          <a:p>
            <a:endParaRPr lang="en-US" sz="1200" dirty="0">
              <a:latin typeface="Century Schoolbook" panose="02040604050505020304" pitchFamily="18" charset="0"/>
            </a:endParaRPr>
          </a:p>
          <a:p>
            <a:pPr marL="0" indent="0">
              <a:buNone/>
            </a:pPr>
            <a:r>
              <a:rPr lang="en-US" sz="1800" b="1" u="sng" dirty="0">
                <a:latin typeface="Century Schoolbook" panose="02040604050505020304" pitchFamily="18" charset="0"/>
              </a:rPr>
              <a:t>Mackie’s reply</a:t>
            </a:r>
            <a:r>
              <a:rPr lang="en-US" sz="1800" dirty="0">
                <a:latin typeface="Century Schoolbook" panose="02040604050505020304" pitchFamily="18" charset="0"/>
              </a:rPr>
              <a:t>: At best, this shows that only basic principles are objective, and all other moral judgments are relative to society.</a:t>
            </a:r>
          </a:p>
          <a:p>
            <a:pPr lvl="1"/>
            <a:r>
              <a:rPr lang="en-US" sz="1800" dirty="0">
                <a:latin typeface="Century Schoolbook" panose="02040604050505020304" pitchFamily="18" charset="0"/>
              </a:rPr>
              <a:t>And it isn’t how people think of morality i.e. not on </a:t>
            </a:r>
            <a:r>
              <a:rPr lang="en-GB" sz="1800" dirty="0">
                <a:latin typeface="Century Schoolbook" panose="02040604050505020304" pitchFamily="18" charset="0"/>
              </a:rPr>
              <a:t>the basis of general principles, but because something about the act arouses their disapproval. They have an ‘intuition’ that it is wrong. </a:t>
            </a:r>
          </a:p>
          <a:p>
            <a:pPr lvl="1"/>
            <a:r>
              <a:rPr lang="en-GB" sz="1800" i="1" dirty="0">
                <a:latin typeface="Century Schoolbook" panose="02040604050505020304" pitchFamily="18" charset="0"/>
              </a:rPr>
              <a:t>Which</a:t>
            </a:r>
            <a:r>
              <a:rPr lang="en-GB" sz="1800" dirty="0">
                <a:latin typeface="Century Schoolbook" panose="02040604050505020304" pitchFamily="18" charset="0"/>
              </a:rPr>
              <a:t> acts arouse people’s disapproval differs from one society to another, so we cannot argue that these moral judgments are objective.</a:t>
            </a:r>
          </a:p>
          <a:p>
            <a:pPr lvl="1"/>
            <a:endParaRPr lang="en-US" sz="1800" dirty="0">
              <a:latin typeface="Century Schoolbook" panose="02040604050505020304" pitchFamily="18" charset="0"/>
            </a:endParaRPr>
          </a:p>
          <a:p>
            <a:pPr marL="0" indent="0">
              <a:buNone/>
            </a:pPr>
            <a:endParaRPr lang="en-US" sz="1800" dirty="0">
              <a:latin typeface="Century Schoolbook" panose="02040604050505020304" pitchFamily="18" charset="0"/>
            </a:endParaRPr>
          </a:p>
          <a:p>
            <a:pPr marL="0" indent="0">
              <a:buNone/>
            </a:pPr>
            <a:endParaRPr lang="en-US" sz="1800" dirty="0">
              <a:latin typeface="Century Schoolbook" panose="02040604050505020304" pitchFamily="18" charset="0"/>
            </a:endParaRPr>
          </a:p>
          <a:p>
            <a:pPr marL="0" indent="0">
              <a:buNone/>
            </a:pPr>
            <a:endParaRPr lang="en-US" sz="1800" dirty="0">
              <a:latin typeface="Century Schoolbook" panose="02040604050505020304" pitchFamily="18" charset="0"/>
            </a:endParaRPr>
          </a:p>
          <a:p>
            <a:pPr marL="0" indent="0">
              <a:buNone/>
            </a:pPr>
            <a:endParaRPr lang="en-US" sz="1400" dirty="0">
              <a:latin typeface="Century Schoolbook" panose="02040604050505020304" pitchFamily="18" charset="0"/>
            </a:endParaRPr>
          </a:p>
          <a:p>
            <a:pPr marL="0" lvl="0" indent="0">
              <a:buNone/>
            </a:pPr>
            <a:endParaRPr lang="en-US" sz="1400" b="1" u="sng" dirty="0">
              <a:latin typeface="Century Schoolbook" panose="02040604050505020304" pitchFamily="18" charset="0"/>
            </a:endParaRPr>
          </a:p>
          <a:p>
            <a:pPr marL="0" lvl="0" indent="0">
              <a:buNone/>
            </a:pPr>
            <a:endParaRPr lang="en-GB" sz="1400" u="sng" dirty="0">
              <a:latin typeface="Century Schoolbook" panose="02040604050505020304" pitchFamily="18" charset="0"/>
            </a:endParaRPr>
          </a:p>
          <a:p>
            <a:pPr marL="0" lvl="0" indent="0">
              <a:buNone/>
            </a:pPr>
            <a:endParaRPr lang="en-US" sz="1400" dirty="0">
              <a:latin typeface="Century Schoolbook" panose="02040604050505020304" pitchFamily="18" charset="0"/>
            </a:endParaRPr>
          </a:p>
          <a:p>
            <a:endParaRPr lang="en-US" sz="1400" dirty="0">
              <a:latin typeface="Century Schoolbook" panose="02040604050505020304" pitchFamily="18" charset="0"/>
            </a:endParaRPr>
          </a:p>
          <a:p>
            <a:pPr marL="0" lvl="0" indent="0">
              <a:buNone/>
            </a:pPr>
            <a:endParaRPr lang="en-US" sz="1400" dirty="0">
              <a:latin typeface="Century Schoolbook" panose="02040604050505020304" pitchFamily="18" charset="0"/>
            </a:endParaRPr>
          </a:p>
          <a:p>
            <a:pPr marL="0" lvl="0" indent="0">
              <a:buNone/>
            </a:pPr>
            <a:endParaRPr lang="en-GB" sz="1400" b="1" u="sng" dirty="0">
              <a:latin typeface="Century Schoolbook" panose="02040604050505020304" pitchFamily="18" charset="0"/>
            </a:endParaRPr>
          </a:p>
        </p:txBody>
      </p:sp>
    </p:spTree>
    <p:extLst>
      <p:ext uri="{BB962C8B-B14F-4D97-AF65-F5344CB8AC3E}">
        <p14:creationId xmlns:p14="http://schemas.microsoft.com/office/powerpoint/2010/main" val="31235231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019175"/>
          </a:xfrm>
        </p:spPr>
        <p:txBody>
          <a:bodyPr/>
          <a:lstStyle/>
          <a:p>
            <a:pPr algn="ctr"/>
            <a:r>
              <a:rPr lang="en-US" u="sng" dirty="0">
                <a:latin typeface="Century Schoolbook" panose="02040604050505020304" pitchFamily="18" charset="0"/>
              </a:rPr>
              <a:t>Realism refined?</a:t>
            </a:r>
          </a:p>
        </p:txBody>
      </p:sp>
      <p:sp>
        <p:nvSpPr>
          <p:cNvPr id="3" name="Content Placeholder 2"/>
          <p:cNvSpPr>
            <a:spLocks noGrp="1"/>
          </p:cNvSpPr>
          <p:nvPr>
            <p:ph idx="1"/>
          </p:nvPr>
        </p:nvSpPr>
        <p:spPr>
          <a:xfrm>
            <a:off x="266700" y="1019175"/>
            <a:ext cx="11677650" cy="4351338"/>
          </a:xfrm>
        </p:spPr>
        <p:txBody>
          <a:bodyPr>
            <a:normAutofit/>
          </a:bodyPr>
          <a:lstStyle/>
          <a:p>
            <a:r>
              <a:rPr lang="en-US" dirty="0">
                <a:latin typeface="Century Schoolbook" panose="02040604050505020304" pitchFamily="18" charset="0"/>
              </a:rPr>
              <a:t>Moral realism isn’t trying to describe how people think, but what is true</a:t>
            </a:r>
          </a:p>
          <a:p>
            <a:pPr lvl="1"/>
            <a:r>
              <a:rPr lang="en-US" dirty="0">
                <a:latin typeface="Century Schoolbook" panose="02040604050505020304" pitchFamily="18" charset="0"/>
              </a:rPr>
              <a:t>Both utilitarianism and Moore think that we should be realist about fundamental principles</a:t>
            </a:r>
          </a:p>
          <a:p>
            <a:pPr lvl="1"/>
            <a:endParaRPr lang="en-US" dirty="0">
              <a:latin typeface="Century Schoolbook" panose="02040604050505020304" pitchFamily="18" charset="0"/>
            </a:endParaRPr>
          </a:p>
          <a:p>
            <a:r>
              <a:rPr lang="en-US" dirty="0">
                <a:latin typeface="Century Schoolbook" panose="02040604050505020304" pitchFamily="18" charset="0"/>
              </a:rPr>
              <a:t>What is relative can still be objective</a:t>
            </a:r>
          </a:p>
          <a:p>
            <a:pPr lvl="1"/>
            <a:r>
              <a:rPr lang="en-US" dirty="0">
                <a:latin typeface="Century Schoolbook" panose="02040604050505020304" pitchFamily="18" charset="0"/>
              </a:rPr>
              <a:t>‘Chili plants will grow well’ – relative to geographical location, but still true or false</a:t>
            </a:r>
          </a:p>
          <a:p>
            <a:pPr lvl="1"/>
            <a:r>
              <a:rPr lang="en-US" dirty="0">
                <a:latin typeface="Century Schoolbook" panose="02040604050505020304" pitchFamily="18" charset="0"/>
              </a:rPr>
              <a:t>‘Chili plants will grow well in hot countries’ – non-relative</a:t>
            </a:r>
          </a:p>
          <a:p>
            <a:pPr lvl="1"/>
            <a:r>
              <a:rPr lang="en-US" dirty="0">
                <a:latin typeface="Century Schoolbook" panose="02040604050505020304" pitchFamily="18" charset="0"/>
              </a:rPr>
              <a:t>Cp. ‘Stealing is wrong in conditions x’ – whether stealing is wrong depends on conditions, but it is objectively true that it is wrong in those conditions.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05569"/>
            <a:ext cx="12192000" cy="886620"/>
          </a:xfrm>
        </p:spPr>
        <p:txBody>
          <a:bodyPr>
            <a:normAutofit/>
          </a:bodyPr>
          <a:lstStyle/>
          <a:p>
            <a:pPr algn="ctr"/>
            <a:r>
              <a:rPr lang="en-US" sz="3600" u="sng" dirty="0">
                <a:latin typeface="Century Schoolbook" panose="02040604050505020304" pitchFamily="18" charset="0"/>
              </a:rPr>
              <a:t>Mackie against moral realism</a:t>
            </a:r>
          </a:p>
        </p:txBody>
      </p:sp>
      <p:sp>
        <p:nvSpPr>
          <p:cNvPr id="3" name="Content Placeholder 2"/>
          <p:cNvSpPr>
            <a:spLocks noGrp="1"/>
          </p:cNvSpPr>
          <p:nvPr>
            <p:ph idx="1"/>
          </p:nvPr>
        </p:nvSpPr>
        <p:spPr>
          <a:xfrm>
            <a:off x="95250" y="531812"/>
            <a:ext cx="12001500" cy="5699125"/>
          </a:xfrm>
        </p:spPr>
        <p:txBody>
          <a:bodyPr>
            <a:noAutofit/>
          </a:bodyPr>
          <a:lstStyle/>
          <a:p>
            <a:pPr marL="0" indent="0">
              <a:buNone/>
            </a:pPr>
            <a:r>
              <a:rPr lang="en-US" sz="1800" b="1" u="sng" dirty="0">
                <a:latin typeface="Century Schoolbook" panose="02040604050505020304" pitchFamily="18" charset="0"/>
              </a:rPr>
              <a:t>Argument from metaphysical ‘queerness’</a:t>
            </a:r>
          </a:p>
          <a:p>
            <a:r>
              <a:rPr lang="en-US" sz="1800" dirty="0">
                <a:latin typeface="Century Schoolbook" panose="02040604050505020304" pitchFamily="18" charset="0"/>
              </a:rPr>
              <a:t>Moral judgments motivate us</a:t>
            </a:r>
          </a:p>
          <a:p>
            <a:r>
              <a:rPr lang="en-US" sz="1800" dirty="0">
                <a:latin typeface="Century Schoolbook" panose="02040604050505020304" pitchFamily="18" charset="0"/>
              </a:rPr>
              <a:t>But how can mere statements of fact be motivating?</a:t>
            </a:r>
          </a:p>
          <a:p>
            <a:pPr lvl="1"/>
            <a:r>
              <a:rPr lang="en-US" sz="1600" dirty="0">
                <a:latin typeface="Century Schoolbook" panose="02040604050505020304" pitchFamily="18" charset="0"/>
              </a:rPr>
              <a:t>How can there be an immediate, direct relation between some fact and our desires?</a:t>
            </a:r>
          </a:p>
          <a:p>
            <a:pPr lvl="1"/>
            <a:r>
              <a:rPr lang="en-US" sz="1600" dirty="0">
                <a:latin typeface="Century Schoolbook" panose="02040604050505020304" pitchFamily="18" charset="0"/>
              </a:rPr>
              <a:t>To know a truth is not enough to be motivated</a:t>
            </a:r>
          </a:p>
          <a:p>
            <a:r>
              <a:rPr lang="en-US" sz="1800" dirty="0">
                <a:latin typeface="Century Schoolbook" panose="02040604050505020304" pitchFamily="18" charset="0"/>
              </a:rPr>
              <a:t>If moral properties exist, they would be unique</a:t>
            </a:r>
          </a:p>
          <a:p>
            <a:pPr lvl="1"/>
            <a:r>
              <a:rPr lang="en-US" sz="1600" dirty="0">
                <a:latin typeface="Century Schoolbook" panose="02040604050505020304" pitchFamily="18" charset="0"/>
              </a:rPr>
              <a:t>They would have ‘to-be-</a:t>
            </a:r>
            <a:r>
              <a:rPr lang="en-US" sz="1600" dirty="0" err="1">
                <a:latin typeface="Century Schoolbook" panose="02040604050505020304" pitchFamily="18" charset="0"/>
              </a:rPr>
              <a:t>pursuedness</a:t>
            </a:r>
            <a:r>
              <a:rPr lang="en-US" sz="1600" dirty="0">
                <a:latin typeface="Century Schoolbook" panose="02040604050505020304" pitchFamily="18" charset="0"/>
              </a:rPr>
              <a:t>’ built in!</a:t>
            </a:r>
          </a:p>
          <a:p>
            <a:pPr lvl="1"/>
            <a:endParaRPr lang="en-US" sz="1600" dirty="0">
              <a:latin typeface="Century Schoolbook" panose="02040604050505020304" pitchFamily="18" charset="0"/>
            </a:endParaRPr>
          </a:p>
          <a:p>
            <a:pPr marL="0" indent="0">
              <a:buNone/>
            </a:pPr>
            <a:r>
              <a:rPr lang="en-US" sz="2000" b="1" u="sng" dirty="0">
                <a:latin typeface="Century Schoolbook" panose="02040604050505020304" pitchFamily="18" charset="0"/>
              </a:rPr>
              <a:t>Argument from epistemological ‘queerness’</a:t>
            </a:r>
          </a:p>
          <a:p>
            <a:r>
              <a:rPr lang="en-US" sz="2000" dirty="0">
                <a:latin typeface="Century Schoolbook" panose="02040604050505020304" pitchFamily="18" charset="0"/>
              </a:rPr>
              <a:t>If some acts had the objective property of being wrong – how would we discover this?</a:t>
            </a:r>
          </a:p>
          <a:p>
            <a:pPr lvl="1"/>
            <a:r>
              <a:rPr lang="en-US" sz="1800" dirty="0">
                <a:latin typeface="Century Schoolbook" panose="02040604050505020304" pitchFamily="18" charset="0"/>
              </a:rPr>
              <a:t>Intuition is no explanation</a:t>
            </a:r>
          </a:p>
          <a:p>
            <a:pPr lvl="1"/>
            <a:r>
              <a:rPr lang="en-US" sz="1800" dirty="0">
                <a:latin typeface="Century Schoolbook" panose="02040604050505020304" pitchFamily="18" charset="0"/>
              </a:rPr>
              <a:t>None of our usual methods of gaining knowledge work for moral knowledge (sense perception, introspection, hypothetical reasoning, conceptual analysis)</a:t>
            </a:r>
          </a:p>
          <a:p>
            <a:pPr lvl="1"/>
            <a:endParaRPr lang="en-US" sz="1800" dirty="0">
              <a:latin typeface="Century Schoolbook" panose="02040604050505020304" pitchFamily="18" charset="0"/>
            </a:endParaRPr>
          </a:p>
          <a:p>
            <a:r>
              <a:rPr lang="en-US" sz="2000" dirty="0">
                <a:latin typeface="Century Schoolbook" panose="02040604050505020304" pitchFamily="18" charset="0"/>
              </a:rPr>
              <a:t>Response: the same is true for mathematics or necessary truths or the existence of substance</a:t>
            </a:r>
          </a:p>
          <a:p>
            <a:pPr lvl="1"/>
            <a:r>
              <a:rPr lang="en-US" sz="1800" dirty="0">
                <a:latin typeface="Century Schoolbook" panose="02040604050505020304" pitchFamily="18" charset="0"/>
              </a:rPr>
              <a:t>Mackie is an empiricist – if rationalism is true, then his objection fails</a:t>
            </a:r>
          </a:p>
          <a:p>
            <a:pPr lvl="1"/>
            <a:endParaRPr lang="en-US" sz="1800" dirty="0">
              <a:latin typeface="Century Schoolbook" panose="02040604050505020304" pitchFamily="18" charset="0"/>
            </a:endParaRPr>
          </a:p>
          <a:p>
            <a:pPr marL="457200" lvl="1" indent="0">
              <a:buNone/>
            </a:pPr>
            <a:endParaRPr lang="en-US" dirty="0"/>
          </a:p>
          <a:p>
            <a:endParaRPr lang="en-US" sz="2200" dirty="0">
              <a:latin typeface="Century Schoolbook" panose="02040604050505020304" pitchFamily="18" charset="0"/>
            </a:endParaRPr>
          </a:p>
          <a:p>
            <a:pPr marL="0" indent="0">
              <a:buNone/>
            </a:pPr>
            <a:endParaRPr lang="en-US" sz="2000" dirty="0">
              <a:latin typeface="Century Schoolbook" panose="02040604050505020304" pitchFamily="18" charset="0"/>
            </a:endParaRPr>
          </a:p>
          <a:p>
            <a:pPr marL="0" indent="0">
              <a:buNone/>
            </a:pPr>
            <a:endParaRPr lang="en-US" sz="1800" b="1" u="sng" dirty="0">
              <a:latin typeface="Century Schoolbook" panose="02040604050505020304" pitchFamily="18" charset="0"/>
            </a:endParaRPr>
          </a:p>
          <a:p>
            <a:pPr lvl="1"/>
            <a:endParaRPr lang="en-US" sz="1800" dirty="0">
              <a:latin typeface="Century Schoolbook" panose="02040604050505020304" pitchFamily="18" charset="0"/>
            </a:endParaRPr>
          </a:p>
          <a:p>
            <a:pPr marL="0" indent="0">
              <a:buNone/>
            </a:pPr>
            <a:endParaRPr lang="en-US" sz="1800" dirty="0">
              <a:latin typeface="Century Schoolbook" panose="02040604050505020304" pitchFamily="18" charset="0"/>
            </a:endParaRPr>
          </a:p>
          <a:p>
            <a:pPr marL="0" indent="0">
              <a:buNone/>
            </a:pPr>
            <a:endParaRPr lang="en-US" sz="1800" dirty="0">
              <a:latin typeface="Century Schoolbook" panose="02040604050505020304" pitchFamily="18" charset="0"/>
            </a:endParaRPr>
          </a:p>
          <a:p>
            <a:pPr marL="0" indent="0">
              <a:buNone/>
            </a:pPr>
            <a:endParaRPr lang="en-US" sz="1800" dirty="0">
              <a:latin typeface="Century Schoolbook" panose="02040604050505020304" pitchFamily="18" charset="0"/>
            </a:endParaRPr>
          </a:p>
          <a:p>
            <a:pPr marL="0" indent="0">
              <a:buNone/>
            </a:pPr>
            <a:endParaRPr lang="en-US" sz="1400" dirty="0">
              <a:latin typeface="Century Schoolbook" panose="02040604050505020304" pitchFamily="18" charset="0"/>
            </a:endParaRPr>
          </a:p>
          <a:p>
            <a:pPr marL="0" lvl="0" indent="0">
              <a:buNone/>
            </a:pPr>
            <a:endParaRPr lang="en-US" sz="1400" b="1" u="sng" dirty="0">
              <a:latin typeface="Century Schoolbook" panose="02040604050505020304" pitchFamily="18" charset="0"/>
            </a:endParaRPr>
          </a:p>
          <a:p>
            <a:pPr marL="0" lvl="0" indent="0">
              <a:buNone/>
            </a:pPr>
            <a:endParaRPr lang="en-GB" sz="1400" u="sng" dirty="0">
              <a:latin typeface="Century Schoolbook" panose="02040604050505020304" pitchFamily="18" charset="0"/>
            </a:endParaRPr>
          </a:p>
          <a:p>
            <a:pPr marL="0" lvl="0" indent="0">
              <a:buNone/>
            </a:pPr>
            <a:endParaRPr lang="en-US" sz="1400" dirty="0">
              <a:latin typeface="Century Schoolbook" panose="02040604050505020304" pitchFamily="18" charset="0"/>
            </a:endParaRPr>
          </a:p>
          <a:p>
            <a:endParaRPr lang="en-US" sz="1400" dirty="0">
              <a:latin typeface="Century Schoolbook" panose="02040604050505020304" pitchFamily="18" charset="0"/>
            </a:endParaRPr>
          </a:p>
          <a:p>
            <a:pPr marL="0" lvl="0" indent="0">
              <a:buNone/>
            </a:pPr>
            <a:endParaRPr lang="en-US" sz="1400" dirty="0">
              <a:latin typeface="Century Schoolbook" panose="02040604050505020304" pitchFamily="18" charset="0"/>
            </a:endParaRPr>
          </a:p>
          <a:p>
            <a:pPr marL="0" lvl="0" indent="0">
              <a:buNone/>
            </a:pPr>
            <a:endParaRPr lang="en-GB" sz="1400" b="1" u="sng" dirty="0">
              <a:latin typeface="Century Schoolbook" panose="02040604050505020304" pitchFamily="18" charset="0"/>
            </a:endParaRPr>
          </a:p>
        </p:txBody>
      </p:sp>
    </p:spTree>
    <p:extLst>
      <p:ext uri="{BB962C8B-B14F-4D97-AF65-F5344CB8AC3E}">
        <p14:creationId xmlns:p14="http://schemas.microsoft.com/office/powerpoint/2010/main" val="25771306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12192000" cy="885825"/>
          </a:xfrm>
        </p:spPr>
        <p:txBody>
          <a:bodyPr/>
          <a:lstStyle/>
          <a:p>
            <a:pPr algn="ctr"/>
            <a:r>
              <a:rPr lang="en-US" u="sng" dirty="0">
                <a:latin typeface="Century Schoolbook" panose="02040604050505020304" pitchFamily="18" charset="0"/>
              </a:rPr>
              <a:t>Mackie’s error theory</a:t>
            </a:r>
          </a:p>
        </p:txBody>
      </p:sp>
      <p:sp>
        <p:nvSpPr>
          <p:cNvPr id="5" name="Content Placeholder 4"/>
          <p:cNvSpPr>
            <a:spLocks noGrp="1"/>
          </p:cNvSpPr>
          <p:nvPr>
            <p:ph sz="half" idx="1"/>
          </p:nvPr>
        </p:nvSpPr>
        <p:spPr>
          <a:xfrm>
            <a:off x="228600" y="990302"/>
            <a:ext cx="11353800" cy="5362575"/>
          </a:xfrm>
        </p:spPr>
        <p:txBody>
          <a:bodyPr>
            <a:noAutofit/>
          </a:bodyPr>
          <a:lstStyle/>
          <a:p>
            <a:pPr marL="0" indent="0">
              <a:buNone/>
            </a:pPr>
            <a:r>
              <a:rPr lang="en-US" sz="2000" dirty="0">
                <a:latin typeface="Century Schoolbook" panose="02040604050505020304" pitchFamily="18" charset="0"/>
              </a:rPr>
              <a:t>P1: Moral judgments are cognitive.</a:t>
            </a:r>
          </a:p>
          <a:p>
            <a:endParaRPr lang="en-US" sz="2000" dirty="0">
              <a:latin typeface="Century Schoolbook" panose="02040604050505020304" pitchFamily="18" charset="0"/>
            </a:endParaRPr>
          </a:p>
          <a:p>
            <a:pPr marL="0" indent="0">
              <a:buNone/>
            </a:pPr>
            <a:r>
              <a:rPr lang="en-US" sz="2000" dirty="0">
                <a:latin typeface="Century Schoolbook" panose="02040604050505020304" pitchFamily="18" charset="0"/>
              </a:rPr>
              <a:t>P2: However, there are no objective moral properties.</a:t>
            </a:r>
          </a:p>
          <a:p>
            <a:pPr lvl="1"/>
            <a:r>
              <a:rPr lang="en-US" sz="1800" dirty="0">
                <a:latin typeface="Century Schoolbook" panose="02040604050505020304" pitchFamily="18" charset="0"/>
              </a:rPr>
              <a:t>Moral realism is false.</a:t>
            </a:r>
          </a:p>
          <a:p>
            <a:pPr lvl="1"/>
            <a:endParaRPr lang="en-US" sz="1800" dirty="0">
              <a:latin typeface="Century Schoolbook" panose="02040604050505020304" pitchFamily="18" charset="0"/>
            </a:endParaRPr>
          </a:p>
          <a:p>
            <a:pPr marL="0" indent="0">
              <a:buNone/>
            </a:pPr>
            <a:r>
              <a:rPr lang="en-US" sz="2000" dirty="0">
                <a:latin typeface="Century Schoolbook" panose="02040604050505020304" pitchFamily="18" charset="0"/>
              </a:rPr>
              <a:t>C: Therefore, all moral judgments are false.</a:t>
            </a:r>
          </a:p>
          <a:p>
            <a:pPr lvl="1"/>
            <a:r>
              <a:rPr lang="en-US" sz="1800" dirty="0">
                <a:latin typeface="Century Schoolbook" panose="02040604050505020304" pitchFamily="18" charset="0"/>
              </a:rPr>
              <a:t>‘Murder is wrong’ is false</a:t>
            </a:r>
          </a:p>
          <a:p>
            <a:pPr lvl="1"/>
            <a:r>
              <a:rPr lang="en-US" sz="1800" dirty="0">
                <a:latin typeface="Century Schoolbook" panose="02040604050505020304" pitchFamily="18" charset="0"/>
              </a:rPr>
              <a:t>‘Murder is right’ is false</a:t>
            </a:r>
          </a:p>
          <a:p>
            <a:pPr lvl="1"/>
            <a:endParaRPr lang="en-US" sz="1800" dirty="0">
              <a:latin typeface="Century Schoolbook" panose="02040604050505020304" pitchFamily="18" charset="0"/>
            </a:endParaRPr>
          </a:p>
          <a:p>
            <a:r>
              <a:rPr lang="en-US" sz="2000" dirty="0">
                <a:latin typeface="Century Schoolbook" panose="02040604050505020304" pitchFamily="18" charset="0"/>
              </a:rPr>
              <a:t>Cp. Suppose everyone believed in fairies (that they really exist). An ‘error theory’ of fairies would say that talk about fairies is cognitivist, but there are no fairies.</a:t>
            </a:r>
          </a:p>
          <a:p>
            <a:pPr lvl="1"/>
            <a:r>
              <a:rPr lang="en-US" sz="1800" dirty="0">
                <a:latin typeface="Century Schoolbook" panose="02040604050505020304" pitchFamily="18" charset="0"/>
              </a:rPr>
              <a:t>It is not true that fairies have wings, because there are not fairies.</a:t>
            </a:r>
          </a:p>
          <a:p>
            <a:pPr lvl="1"/>
            <a:r>
              <a:rPr lang="en-US" sz="1800" dirty="0">
                <a:latin typeface="Century Schoolbook" panose="02040604050505020304" pitchFamily="18" charset="0"/>
              </a:rPr>
              <a:t>It is not true that fairies don’t have wings, because there are no fairies.</a:t>
            </a:r>
          </a:p>
          <a:p>
            <a:pPr lvl="1"/>
            <a:endParaRPr lang="en-US" sz="1800" dirty="0">
              <a:latin typeface="Century Schoolbook" panose="02040604050505020304" pitchFamily="18" charset="0"/>
            </a:endParaRPr>
          </a:p>
          <a:p>
            <a:r>
              <a:rPr lang="en-US" sz="2000" dirty="0">
                <a:latin typeface="Century Schoolbook" panose="02040604050505020304" pitchFamily="18" charset="0"/>
              </a:rPr>
              <a:t>This is the case with moral judgments – they are all false.</a:t>
            </a:r>
          </a:p>
          <a:p>
            <a:endParaRPr lang="en-US" sz="2000" dirty="0">
              <a:latin typeface="Century Schoolbook" panose="02040604050505020304" pitchFamily="18" charset="0"/>
            </a:endParaRPr>
          </a:p>
          <a:p>
            <a:pPr lvl="1"/>
            <a:endParaRPr lang="en-US" sz="1800" dirty="0">
              <a:latin typeface="Century Schoolbook" panose="02040604050505020304" pitchFamily="18" charset="0"/>
            </a:endParaRPr>
          </a:p>
        </p:txBody>
      </p:sp>
      <p:sp>
        <p:nvSpPr>
          <p:cNvPr id="8" name="Rectangle 7">
            <a:extLst>
              <a:ext uri="{FF2B5EF4-FFF2-40B4-BE49-F238E27FC236}">
                <a16:creationId xmlns:a16="http://schemas.microsoft.com/office/drawing/2014/main" id="{7962F031-41DF-4AFF-A362-5EC3BEF852C2}"/>
              </a:ext>
            </a:extLst>
          </p:cNvPr>
          <p:cNvSpPr/>
          <p:nvPr/>
        </p:nvSpPr>
        <p:spPr>
          <a:xfrm>
            <a:off x="6753224" y="895052"/>
            <a:ext cx="5276851" cy="3200876"/>
          </a:xfrm>
          <a:prstGeom prst="rect">
            <a:avLst/>
          </a:prstGeom>
          <a:ln>
            <a:solidFill>
              <a:schemeClr val="tx1"/>
            </a:solidFill>
          </a:ln>
        </p:spPr>
        <p:txBody>
          <a:bodyPr wrap="square">
            <a:spAutoFit/>
          </a:bodyPr>
          <a:lstStyle/>
          <a:p>
            <a:pPr lvl="0"/>
            <a:r>
              <a:rPr lang="en-GB" b="1" u="sng" dirty="0">
                <a:solidFill>
                  <a:srgbClr val="000424"/>
                </a:solidFill>
                <a:latin typeface="Century Schoolbook" panose="02040604050505020304" pitchFamily="18" charset="0"/>
              </a:rPr>
              <a:t>Why accept P2?</a:t>
            </a:r>
          </a:p>
          <a:p>
            <a:pPr lvl="0"/>
            <a:r>
              <a:rPr lang="en-GB" dirty="0">
                <a:solidFill>
                  <a:srgbClr val="000424"/>
                </a:solidFill>
                <a:latin typeface="Century Schoolbook" panose="02040604050505020304" pitchFamily="18" charset="0"/>
              </a:rPr>
              <a:t>Mackie - An objective claim has the following features:</a:t>
            </a:r>
          </a:p>
          <a:p>
            <a:pPr marL="285750" indent="-285750">
              <a:buFont typeface="Arial" panose="020B0604020202020204" pitchFamily="34" charset="0"/>
              <a:buChar char="•"/>
            </a:pPr>
            <a:r>
              <a:rPr lang="en-GB" sz="1600" dirty="0">
                <a:solidFill>
                  <a:srgbClr val="000424"/>
                </a:solidFill>
                <a:latin typeface="Century Schoolbook" panose="02040604050505020304" pitchFamily="18" charset="0"/>
              </a:rPr>
              <a:t>It can be something we know.</a:t>
            </a:r>
          </a:p>
          <a:p>
            <a:pPr marL="285750" indent="-285750">
              <a:buFont typeface="Arial" panose="020B0604020202020204" pitchFamily="34" charset="0"/>
              <a:buChar char="•"/>
            </a:pPr>
            <a:r>
              <a:rPr lang="en-GB" sz="1600" dirty="0">
                <a:solidFill>
                  <a:srgbClr val="000424"/>
                </a:solidFill>
                <a:latin typeface="Century Schoolbook" panose="02040604050505020304" pitchFamily="18" charset="0"/>
              </a:rPr>
              <a:t>It can be true or false.</a:t>
            </a:r>
          </a:p>
          <a:p>
            <a:pPr marL="285750" indent="-285750">
              <a:buFont typeface="Arial" panose="020B0604020202020204" pitchFamily="34" charset="0"/>
              <a:buChar char="•"/>
            </a:pPr>
            <a:r>
              <a:rPr lang="en-GB" sz="1600" dirty="0">
                <a:solidFill>
                  <a:srgbClr val="000424"/>
                </a:solidFill>
                <a:latin typeface="Century Schoolbook" panose="02040604050505020304" pitchFamily="18" charset="0"/>
              </a:rPr>
              <a:t>Its truth is independent of what we want or choose.</a:t>
            </a:r>
          </a:p>
          <a:p>
            <a:pPr marL="285750" indent="-285750">
              <a:buFont typeface="Arial" panose="020B0604020202020204" pitchFamily="34" charset="0"/>
              <a:buChar char="•"/>
            </a:pPr>
            <a:r>
              <a:rPr lang="en-GB" sz="1600" dirty="0">
                <a:solidFill>
                  <a:srgbClr val="000424"/>
                </a:solidFill>
                <a:latin typeface="Century Schoolbook" panose="02040604050505020304" pitchFamily="18" charset="0"/>
              </a:rPr>
              <a:t>It is about something mind-independent.</a:t>
            </a:r>
          </a:p>
          <a:p>
            <a:pPr marL="285750" indent="-285750">
              <a:buFont typeface="Arial" panose="020B0604020202020204" pitchFamily="34" charset="0"/>
              <a:buChar char="•"/>
            </a:pPr>
            <a:r>
              <a:rPr lang="en-GB" sz="1600" dirty="0">
                <a:solidFill>
                  <a:srgbClr val="000424"/>
                </a:solidFill>
                <a:latin typeface="Century Schoolbook" panose="02040604050505020304" pitchFamily="18" charset="0"/>
              </a:rPr>
              <a:t>It is about something that is part of the ‘fabric of the world’.</a:t>
            </a:r>
            <a:endParaRPr lang="en-US" dirty="0">
              <a:latin typeface="Century Schoolbook" panose="02040604050505020304" pitchFamily="18" charset="0"/>
            </a:endParaRPr>
          </a:p>
          <a:p>
            <a:r>
              <a:rPr lang="en-US" dirty="0">
                <a:solidFill>
                  <a:srgbClr val="000424"/>
                </a:solidFill>
                <a:latin typeface="Century Schoolbook" panose="02040604050505020304" pitchFamily="18" charset="0"/>
              </a:rPr>
              <a:t>Therefore, moral judgments aim to be objective, but are not.</a:t>
            </a:r>
            <a:endParaRPr lang="en-GB" dirty="0">
              <a:solidFill>
                <a:srgbClr val="000424"/>
              </a:solidFill>
              <a:latin typeface="Century Schoolbook" panose="020406040505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
                                            <p:txEl>
                                              <p:pRg st="10" end="10"/>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5">
                                            <p:txEl>
                                              <p:pRg st="11" end="11"/>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5">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12192000" cy="885825"/>
          </a:xfrm>
        </p:spPr>
        <p:txBody>
          <a:bodyPr/>
          <a:lstStyle/>
          <a:p>
            <a:pPr algn="ctr"/>
            <a:r>
              <a:rPr lang="en-US" u="sng" dirty="0">
                <a:latin typeface="Century Schoolbook" panose="02040604050505020304" pitchFamily="18" charset="0"/>
              </a:rPr>
              <a:t>Mackie’s error theory</a:t>
            </a:r>
          </a:p>
        </p:txBody>
      </p:sp>
      <p:sp>
        <p:nvSpPr>
          <p:cNvPr id="5" name="Content Placeholder 4"/>
          <p:cNvSpPr>
            <a:spLocks noGrp="1"/>
          </p:cNvSpPr>
          <p:nvPr>
            <p:ph sz="half" idx="1"/>
          </p:nvPr>
        </p:nvSpPr>
        <p:spPr>
          <a:xfrm>
            <a:off x="228600" y="990302"/>
            <a:ext cx="11353800" cy="5362575"/>
          </a:xfrm>
        </p:spPr>
        <p:txBody>
          <a:bodyPr>
            <a:noAutofit/>
          </a:bodyPr>
          <a:lstStyle/>
          <a:p>
            <a:pPr marL="0" indent="0">
              <a:buNone/>
            </a:pPr>
            <a:r>
              <a:rPr lang="en-US" sz="2000" b="1" u="sng" dirty="0">
                <a:latin typeface="Century Schoolbook" panose="02040604050505020304" pitchFamily="18" charset="0"/>
              </a:rPr>
              <a:t>Replies to Mackie</a:t>
            </a:r>
          </a:p>
          <a:p>
            <a:pPr marL="0" indent="0">
              <a:buNone/>
            </a:pPr>
            <a:endParaRPr lang="en-US" sz="1600" dirty="0">
              <a:latin typeface="Century Schoolbook" panose="02040604050505020304" pitchFamily="18" charset="0"/>
            </a:endParaRPr>
          </a:p>
          <a:p>
            <a:r>
              <a:rPr lang="en-US" sz="2000" dirty="0">
                <a:latin typeface="Century Schoolbook" panose="02040604050505020304" pitchFamily="18" charset="0"/>
              </a:rPr>
              <a:t>Mackie’s argument rests on moral properties being mind-independent and part of ‘the fabric of the world’</a:t>
            </a:r>
          </a:p>
          <a:p>
            <a:pPr lvl="1"/>
            <a:r>
              <a:rPr lang="en-US" sz="1800" dirty="0">
                <a:latin typeface="Century Schoolbook" panose="02040604050505020304" pitchFamily="18" charset="0"/>
              </a:rPr>
              <a:t>But obviously, science won’t reveal moral values – what is meant by ‘fabric of the world’?</a:t>
            </a:r>
          </a:p>
          <a:p>
            <a:pPr lvl="1"/>
            <a:r>
              <a:rPr lang="en-US" sz="1800" dirty="0">
                <a:latin typeface="Century Schoolbook" panose="02040604050505020304" pitchFamily="18" charset="0"/>
              </a:rPr>
              <a:t>Psychological states exist – but they aren’t mind-independent</a:t>
            </a:r>
          </a:p>
          <a:p>
            <a:pPr lvl="1"/>
            <a:r>
              <a:rPr lang="en-US" sz="1800" dirty="0">
                <a:latin typeface="Century Schoolbook" panose="02040604050505020304" pitchFamily="18" charset="0"/>
              </a:rPr>
              <a:t>Could moral facts be facts about our minds?</a:t>
            </a:r>
          </a:p>
          <a:p>
            <a:pPr lvl="1"/>
            <a:endParaRPr lang="en-US" sz="1800" dirty="0">
              <a:latin typeface="Century Schoolbook" panose="02040604050505020304" pitchFamily="18" charset="0"/>
            </a:endParaRPr>
          </a:p>
          <a:p>
            <a:r>
              <a:rPr lang="en-US" sz="2000" dirty="0">
                <a:latin typeface="Century Schoolbook" panose="02040604050505020304" pitchFamily="18" charset="0"/>
              </a:rPr>
              <a:t>Aristotle: Whether someone is </a:t>
            </a:r>
            <a:r>
              <a:rPr lang="en-US" sz="2000" dirty="0" err="1">
                <a:latin typeface="Century Schoolbook" panose="02040604050505020304" pitchFamily="18" charset="0"/>
              </a:rPr>
              <a:t>eudaimon</a:t>
            </a:r>
            <a:r>
              <a:rPr lang="en-US" sz="2000" dirty="0">
                <a:latin typeface="Century Schoolbook" panose="02040604050505020304" pitchFamily="18" charset="0"/>
              </a:rPr>
              <a:t> is objectively true or false, but it depends in part on facts about their mind.</a:t>
            </a:r>
          </a:p>
          <a:p>
            <a:endParaRPr lang="en-US" sz="2000" dirty="0">
              <a:latin typeface="Century Schoolbook" panose="02040604050505020304" pitchFamily="18" charset="0"/>
            </a:endParaRPr>
          </a:p>
          <a:p>
            <a:r>
              <a:rPr lang="en-US" sz="2000" dirty="0">
                <a:latin typeface="Century Schoolbook" panose="02040604050505020304" pitchFamily="18" charset="0"/>
              </a:rPr>
              <a:t>Mill: our experience gives us evidence of what is good, viz. what we desire, which is happiness</a:t>
            </a:r>
          </a:p>
          <a:p>
            <a:endParaRPr lang="en-US" sz="2000" dirty="0">
              <a:latin typeface="Century Schoolbook" panose="02040604050505020304" pitchFamily="18" charset="0"/>
            </a:endParaRPr>
          </a:p>
          <a:p>
            <a:r>
              <a:rPr lang="en-US" sz="2000" dirty="0">
                <a:latin typeface="Century Schoolbook" panose="02040604050505020304" pitchFamily="18" charset="0"/>
              </a:rPr>
              <a:t>Both theories can explain why moral judgments are motivating – because they are about what motivates us.</a:t>
            </a:r>
          </a:p>
          <a:p>
            <a:pPr lvl="1"/>
            <a:endParaRPr lang="en-US" sz="1800" dirty="0">
              <a:latin typeface="Century Schoolbook" panose="02040604050505020304" pitchFamily="18" charset="0"/>
            </a:endParaRPr>
          </a:p>
          <a:p>
            <a:pPr marL="0" indent="0">
              <a:buNone/>
            </a:pPr>
            <a:endParaRPr lang="en-US" sz="1600" dirty="0">
              <a:latin typeface="Century Schoolbook" panose="02040604050505020304" pitchFamily="18" charset="0"/>
            </a:endParaRPr>
          </a:p>
          <a:p>
            <a:endParaRPr lang="en-US" sz="1600" dirty="0">
              <a:latin typeface="Century Schoolbook" panose="02040604050505020304" pitchFamily="18" charset="0"/>
            </a:endParaRPr>
          </a:p>
          <a:p>
            <a:pPr lvl="1"/>
            <a:endParaRPr lang="en-US" sz="1400" dirty="0">
              <a:latin typeface="Century Schoolbook" panose="02040604050505020304" pitchFamily="18" charset="0"/>
            </a:endParaRPr>
          </a:p>
        </p:txBody>
      </p:sp>
    </p:spTree>
    <p:extLst>
      <p:ext uri="{BB962C8B-B14F-4D97-AF65-F5344CB8AC3E}">
        <p14:creationId xmlns:p14="http://schemas.microsoft.com/office/powerpoint/2010/main" val="13851303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
                                            <p:txEl>
                                              <p:pRg st="9" end="9"/>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5">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30C17B-21DD-4185-9F93-1A8489E98042}"/>
              </a:ext>
            </a:extLst>
          </p:cNvPr>
          <p:cNvSpPr>
            <a:spLocks noGrp="1"/>
          </p:cNvSpPr>
          <p:nvPr>
            <p:ph type="title"/>
          </p:nvPr>
        </p:nvSpPr>
        <p:spPr>
          <a:xfrm>
            <a:off x="0" y="1"/>
            <a:ext cx="12192000" cy="809624"/>
          </a:xfrm>
        </p:spPr>
        <p:txBody>
          <a:bodyPr/>
          <a:lstStyle/>
          <a:p>
            <a:pPr algn="ctr"/>
            <a:r>
              <a:rPr lang="en-US" u="sng" dirty="0">
                <a:latin typeface="Century Schoolbook" panose="02040604050505020304" pitchFamily="18" charset="0"/>
              </a:rPr>
              <a:t>Non-cognitivism</a:t>
            </a:r>
            <a:endParaRPr lang="en-GB" u="sng" dirty="0">
              <a:latin typeface="Century Schoolbook" panose="02040604050505020304" pitchFamily="18" charset="0"/>
            </a:endParaRPr>
          </a:p>
        </p:txBody>
      </p:sp>
      <p:sp>
        <p:nvSpPr>
          <p:cNvPr id="4" name="Content Placeholder 3">
            <a:extLst>
              <a:ext uri="{FF2B5EF4-FFF2-40B4-BE49-F238E27FC236}">
                <a16:creationId xmlns:a16="http://schemas.microsoft.com/office/drawing/2014/main" id="{465D4716-5993-46AC-9CA5-BAEDBDEF98BE}"/>
              </a:ext>
            </a:extLst>
          </p:cNvPr>
          <p:cNvSpPr>
            <a:spLocks noGrp="1"/>
          </p:cNvSpPr>
          <p:nvPr>
            <p:ph sz="half" idx="2"/>
          </p:nvPr>
        </p:nvSpPr>
        <p:spPr>
          <a:xfrm>
            <a:off x="257175" y="923925"/>
            <a:ext cx="11620500" cy="5253038"/>
          </a:xfrm>
        </p:spPr>
        <p:txBody>
          <a:bodyPr>
            <a:normAutofit fontScale="77500" lnSpcReduction="20000"/>
          </a:bodyPr>
          <a:lstStyle/>
          <a:p>
            <a:pPr marL="0" indent="0">
              <a:buNone/>
            </a:pPr>
            <a:r>
              <a:rPr lang="en-US" dirty="0">
                <a:latin typeface="Century Schoolbook" panose="02040604050505020304" pitchFamily="18" charset="0"/>
              </a:rPr>
              <a:t>Non-cognitivism should not be confused with subjectivism</a:t>
            </a:r>
          </a:p>
          <a:p>
            <a:pPr marL="0" indent="0">
              <a:buNone/>
            </a:pPr>
            <a:endParaRPr lang="en-US" dirty="0">
              <a:latin typeface="Century Schoolbook" panose="02040604050505020304" pitchFamily="18" charset="0"/>
            </a:endParaRPr>
          </a:p>
          <a:p>
            <a:pPr marL="0" indent="0">
              <a:buNone/>
            </a:pPr>
            <a:r>
              <a:rPr lang="en-GB" b="1" u="sng" dirty="0">
                <a:latin typeface="Century Schoolbook" panose="02040604050505020304" pitchFamily="18" charset="0"/>
              </a:rPr>
              <a:t>Subjectivism</a:t>
            </a:r>
          </a:p>
          <a:p>
            <a:r>
              <a:rPr lang="en-GB" dirty="0">
                <a:latin typeface="Century Schoolbook" panose="02040604050505020304" pitchFamily="18" charset="0"/>
              </a:rPr>
              <a:t>Moral judgements </a:t>
            </a:r>
            <a:r>
              <a:rPr lang="en-GB" i="1" dirty="0">
                <a:latin typeface="Century Schoolbook" panose="02040604050505020304" pitchFamily="18" charset="0"/>
              </a:rPr>
              <a:t>assert</a:t>
            </a:r>
            <a:r>
              <a:rPr lang="en-GB" dirty="0">
                <a:latin typeface="Century Schoolbook" panose="02040604050505020304" pitchFamily="18" charset="0"/>
              </a:rPr>
              <a:t> or </a:t>
            </a:r>
            <a:r>
              <a:rPr lang="en-GB" i="1" dirty="0">
                <a:latin typeface="Century Schoolbook" panose="02040604050505020304" pitchFamily="18" charset="0"/>
              </a:rPr>
              <a:t>report</a:t>
            </a:r>
            <a:r>
              <a:rPr lang="en-GB" dirty="0">
                <a:latin typeface="Century Schoolbook" panose="02040604050505020304" pitchFamily="18" charset="0"/>
              </a:rPr>
              <a:t> approval or disapproval</a:t>
            </a:r>
          </a:p>
          <a:p>
            <a:pPr lvl="1"/>
            <a:r>
              <a:rPr lang="en-GB" dirty="0">
                <a:latin typeface="Century Schoolbook" panose="02040604050505020304" pitchFamily="18" charset="0"/>
              </a:rPr>
              <a:t>E.g. ‘X is wrong’ means ‘Most people disapprove of X’</a:t>
            </a:r>
          </a:p>
          <a:p>
            <a:pPr lvl="1"/>
            <a:r>
              <a:rPr lang="en-GB" dirty="0">
                <a:latin typeface="Century Schoolbook" panose="02040604050505020304" pitchFamily="18" charset="0"/>
              </a:rPr>
              <a:t>This is a cognitivist theory</a:t>
            </a:r>
          </a:p>
          <a:p>
            <a:pPr marL="0" indent="0">
              <a:buNone/>
            </a:pPr>
            <a:endParaRPr lang="en-GB" dirty="0">
              <a:latin typeface="Century Schoolbook" panose="02040604050505020304" pitchFamily="18" charset="0"/>
            </a:endParaRPr>
          </a:p>
          <a:p>
            <a:r>
              <a:rPr lang="en-US" dirty="0">
                <a:latin typeface="Century Schoolbook" panose="02040604050505020304" pitchFamily="18" charset="0"/>
              </a:rPr>
              <a:t>‘X is wrong’ means ‘I disapprove of X’</a:t>
            </a:r>
          </a:p>
          <a:p>
            <a:pPr lvl="1"/>
            <a:r>
              <a:rPr lang="en-US" dirty="0">
                <a:latin typeface="Century Schoolbook" panose="02040604050505020304" pitchFamily="18" charset="0"/>
              </a:rPr>
              <a:t>Again, cognitivism: it is a psychological fact that I disapprove of X</a:t>
            </a:r>
          </a:p>
          <a:p>
            <a:endParaRPr lang="en-US" dirty="0">
              <a:latin typeface="Century Schoolbook" panose="02040604050505020304" pitchFamily="18" charset="0"/>
            </a:endParaRPr>
          </a:p>
          <a:p>
            <a:pPr marL="0" indent="0">
              <a:buNone/>
            </a:pPr>
            <a:r>
              <a:rPr lang="en-US" b="1" u="sng" dirty="0">
                <a:latin typeface="Century Schoolbook" panose="02040604050505020304" pitchFamily="18" charset="0"/>
              </a:rPr>
              <a:t>Non cognitivism</a:t>
            </a:r>
          </a:p>
          <a:p>
            <a:r>
              <a:rPr lang="en-US" dirty="0">
                <a:latin typeface="Century Schoolbook" panose="02040604050505020304" pitchFamily="18" charset="0"/>
              </a:rPr>
              <a:t>Moral statements do not assert anything at all.</a:t>
            </a:r>
          </a:p>
          <a:p>
            <a:endParaRPr lang="en-US" dirty="0">
              <a:latin typeface="Century Schoolbook" panose="02040604050505020304" pitchFamily="18" charset="0"/>
            </a:endParaRPr>
          </a:p>
          <a:p>
            <a:r>
              <a:rPr lang="en-US" dirty="0">
                <a:latin typeface="Century Schoolbook" panose="02040604050505020304" pitchFamily="18" charset="0"/>
              </a:rPr>
              <a:t>Moral judgments cannot be true or false</a:t>
            </a:r>
          </a:p>
          <a:p>
            <a:pPr lvl="1"/>
            <a:r>
              <a:rPr lang="en-US" dirty="0">
                <a:latin typeface="Century Schoolbook" panose="02040604050505020304" pitchFamily="18" charset="0"/>
              </a:rPr>
              <a:t>E.g. Emotivism: ‘X is wrong’ </a:t>
            </a:r>
            <a:r>
              <a:rPr lang="en-US" i="1" u="sng" dirty="0">
                <a:latin typeface="Century Schoolbook" panose="02040604050505020304" pitchFamily="18" charset="0"/>
              </a:rPr>
              <a:t>expresses</a:t>
            </a:r>
            <a:r>
              <a:rPr lang="en-US" dirty="0">
                <a:latin typeface="Century Schoolbook" panose="02040604050505020304" pitchFamily="18" charset="0"/>
              </a:rPr>
              <a:t> disapproval of X</a:t>
            </a:r>
          </a:p>
          <a:p>
            <a:endParaRPr lang="en-GB" dirty="0">
              <a:latin typeface="Century Schoolbook" panose="02040604050505020304" pitchFamily="18" charset="0"/>
            </a:endParaRPr>
          </a:p>
          <a:p>
            <a:pPr marL="0" indent="0">
              <a:buNone/>
            </a:pPr>
            <a:endParaRPr lang="en-US" dirty="0">
              <a:latin typeface="Century Schoolbook" panose="02040604050505020304" pitchFamily="18" charset="0"/>
            </a:endParaRPr>
          </a:p>
          <a:p>
            <a:pPr marL="0" indent="0">
              <a:buNone/>
            </a:pPr>
            <a:endParaRPr lang="en-US" dirty="0">
              <a:latin typeface="Century Schoolbook" panose="02040604050505020304" pitchFamily="18" charset="0"/>
            </a:endParaRPr>
          </a:p>
          <a:p>
            <a:pPr marL="0" indent="0">
              <a:buNone/>
            </a:pPr>
            <a:endParaRPr lang="en-GB" dirty="0">
              <a:latin typeface="Century Schoolbook" panose="02040604050505020304" pitchFamily="18" charset="0"/>
            </a:endParaRPr>
          </a:p>
        </p:txBody>
      </p:sp>
    </p:spTree>
    <p:extLst>
      <p:ext uri="{BB962C8B-B14F-4D97-AF65-F5344CB8AC3E}">
        <p14:creationId xmlns:p14="http://schemas.microsoft.com/office/powerpoint/2010/main" val="26350348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591089-12C2-41E3-8B6A-AED0ABDDA9E9}"/>
              </a:ext>
            </a:extLst>
          </p:cNvPr>
          <p:cNvSpPr>
            <a:spLocks noGrp="1"/>
          </p:cNvSpPr>
          <p:nvPr>
            <p:ph type="title"/>
          </p:nvPr>
        </p:nvSpPr>
        <p:spPr>
          <a:xfrm>
            <a:off x="0" y="1"/>
            <a:ext cx="12192000" cy="857250"/>
          </a:xfrm>
        </p:spPr>
        <p:txBody>
          <a:bodyPr/>
          <a:lstStyle/>
          <a:p>
            <a:pPr algn="ctr"/>
            <a:r>
              <a:rPr lang="en-US" u="sng" dirty="0">
                <a:latin typeface="Century Schoolbook" panose="02040604050505020304" pitchFamily="18" charset="0"/>
              </a:rPr>
              <a:t>Emotivism</a:t>
            </a:r>
            <a:endParaRPr lang="en-GB" u="sng" dirty="0">
              <a:latin typeface="Century Schoolbook" panose="02040604050505020304" pitchFamily="18" charset="0"/>
            </a:endParaRPr>
          </a:p>
        </p:txBody>
      </p:sp>
      <p:sp>
        <p:nvSpPr>
          <p:cNvPr id="5" name="Rectangle 4">
            <a:extLst>
              <a:ext uri="{FF2B5EF4-FFF2-40B4-BE49-F238E27FC236}">
                <a16:creationId xmlns:a16="http://schemas.microsoft.com/office/drawing/2014/main" id="{A16A5E56-A439-45C9-AE78-BB7F5C6D8C9D}"/>
              </a:ext>
            </a:extLst>
          </p:cNvPr>
          <p:cNvSpPr/>
          <p:nvPr/>
        </p:nvSpPr>
        <p:spPr>
          <a:xfrm>
            <a:off x="238124" y="685801"/>
            <a:ext cx="11744325" cy="6740307"/>
          </a:xfrm>
          <a:prstGeom prst="rect">
            <a:avLst/>
          </a:prstGeom>
        </p:spPr>
        <p:txBody>
          <a:bodyPr wrap="square">
            <a:spAutoFit/>
          </a:bodyPr>
          <a:lstStyle/>
          <a:p>
            <a:r>
              <a:rPr lang="en-US" b="1" u="sng" dirty="0">
                <a:latin typeface="Century Schoolbook" panose="02040604050505020304" pitchFamily="18" charset="0"/>
              </a:rPr>
              <a:t>A.J. Ayer</a:t>
            </a:r>
          </a:p>
          <a:p>
            <a:pPr marL="285750" indent="-285750">
              <a:buFont typeface="Arial" panose="020B0604020202020204" pitchFamily="34" charset="0"/>
              <a:buChar char="•"/>
            </a:pPr>
            <a:r>
              <a:rPr lang="en-US" dirty="0">
                <a:latin typeface="Century Schoolbook" panose="02040604050505020304" pitchFamily="18" charset="0"/>
              </a:rPr>
              <a:t>The verification principle: </a:t>
            </a:r>
            <a:r>
              <a:rPr lang="en-GB" dirty="0">
                <a:latin typeface="Century Schoolbook" panose="02040604050505020304" pitchFamily="18" charset="0"/>
              </a:rPr>
              <a:t>a statement only has meaning if it is either analytic or empirically verifiable</a:t>
            </a:r>
            <a:endParaRPr lang="en-US" dirty="0">
              <a:latin typeface="Century Schoolbook" panose="02040604050505020304" pitchFamily="18" charset="0"/>
            </a:endParaRPr>
          </a:p>
          <a:p>
            <a:pPr marL="285750" indent="-285750">
              <a:buFont typeface="Arial" panose="020B0604020202020204" pitchFamily="34" charset="0"/>
              <a:buChar char="•"/>
            </a:pPr>
            <a:r>
              <a:rPr lang="en-US" dirty="0">
                <a:latin typeface="Century Schoolbook" panose="02040604050505020304" pitchFamily="18" charset="0"/>
              </a:rPr>
              <a:t>Moral judgments are not analytic and cannot be shown to be true or false by empirical verification</a:t>
            </a:r>
          </a:p>
          <a:p>
            <a:pPr marL="285750" indent="-285750">
              <a:buFont typeface="Arial" panose="020B0604020202020204" pitchFamily="34" charset="0"/>
              <a:buChar char="•"/>
            </a:pPr>
            <a:r>
              <a:rPr lang="en-US" dirty="0">
                <a:latin typeface="Century Schoolbook" panose="02040604050505020304" pitchFamily="18" charset="0"/>
              </a:rPr>
              <a:t>Therefore, they are literally meaningless, stating neither truth nor falsehood</a:t>
            </a:r>
          </a:p>
          <a:p>
            <a:pPr marL="285750" indent="-285750">
              <a:buFont typeface="Arial" panose="020B0604020202020204" pitchFamily="34" charset="0"/>
              <a:buChar char="•"/>
            </a:pPr>
            <a:endParaRPr lang="en-US" dirty="0">
              <a:latin typeface="Century Schoolbook" panose="02040604050505020304" pitchFamily="18" charset="0"/>
            </a:endParaRPr>
          </a:p>
          <a:p>
            <a:pPr marL="285750" indent="-285750">
              <a:buFont typeface="Arial" panose="020B0604020202020204" pitchFamily="34" charset="0"/>
              <a:buChar char="•"/>
            </a:pPr>
            <a:r>
              <a:rPr lang="en-GB" dirty="0">
                <a:latin typeface="Century Schoolbook" panose="02040604050505020304" pitchFamily="18" charset="0"/>
              </a:rPr>
              <a:t>Ayer: </a:t>
            </a:r>
            <a:r>
              <a:rPr lang="en-GB" i="1" dirty="0">
                <a:latin typeface="Century Schoolbook" panose="02040604050505020304" pitchFamily="18" charset="0"/>
              </a:rPr>
              <a:t>‘If I say to someone, “You acted wrongly in stealing that money”…I am simply evincing my moral disapproval of it. It is as if I had said, “You stole that money,” in a peculiar tone of horror’.</a:t>
            </a:r>
          </a:p>
          <a:p>
            <a:pPr marL="800100" lvl="2" indent="-342900">
              <a:buFontTx/>
              <a:buChar char="•"/>
            </a:pPr>
            <a:r>
              <a:rPr lang="en-GB" dirty="0">
                <a:latin typeface="Century Schoolbook" panose="02040604050505020304" pitchFamily="18" charset="0"/>
              </a:rPr>
              <a:t>Moral language expresses our feelings and arouses feelings in others to influence their action</a:t>
            </a:r>
          </a:p>
          <a:p>
            <a:pPr marL="800100" lvl="2" indent="-342900">
              <a:buFontTx/>
              <a:buChar char="•"/>
            </a:pPr>
            <a:endParaRPr lang="en-GB" dirty="0">
              <a:latin typeface="Century Schoolbook" panose="02040604050505020304" pitchFamily="18" charset="0"/>
            </a:endParaRPr>
          </a:p>
          <a:p>
            <a:r>
              <a:rPr lang="en-GB" b="1" u="sng" dirty="0">
                <a:latin typeface="Century Schoolbook" panose="02040604050505020304" pitchFamily="18" charset="0"/>
              </a:rPr>
              <a:t>Charles Stevenson: </a:t>
            </a:r>
          </a:p>
          <a:p>
            <a:pPr marL="285750" indent="-285750">
              <a:buFont typeface="Arial" panose="020B0604020202020204" pitchFamily="34" charset="0"/>
              <a:buChar char="•"/>
            </a:pPr>
            <a:r>
              <a:rPr lang="en-GB" dirty="0">
                <a:latin typeface="Century Schoolbook" panose="02040604050505020304" pitchFamily="18" charset="0"/>
              </a:rPr>
              <a:t>Moral terms often have d</a:t>
            </a:r>
            <a:r>
              <a:rPr lang="en-US" dirty="0" err="1">
                <a:latin typeface="Century Schoolbook" panose="02040604050505020304" pitchFamily="18" charset="0"/>
              </a:rPr>
              <a:t>escriptive</a:t>
            </a:r>
            <a:r>
              <a:rPr lang="en-US" dirty="0">
                <a:latin typeface="Century Schoolbook" panose="02040604050505020304" pitchFamily="18" charset="0"/>
              </a:rPr>
              <a:t> AND emotive meaning</a:t>
            </a:r>
          </a:p>
          <a:p>
            <a:pPr marL="742950" lvl="1" indent="-285750">
              <a:buFont typeface="Arial" panose="020B0604020202020204" pitchFamily="34" charset="0"/>
              <a:buChar char="•"/>
            </a:pPr>
            <a:r>
              <a:rPr lang="en-US" dirty="0">
                <a:latin typeface="Century Schoolbook" panose="02040604050505020304" pitchFamily="18" charset="0"/>
              </a:rPr>
              <a:t>Central terms (good, bad, right, wrong) are only emotive</a:t>
            </a:r>
          </a:p>
          <a:p>
            <a:pPr marL="742950" lvl="1" indent="-285750">
              <a:buFont typeface="Arial" panose="020B0604020202020204" pitchFamily="34" charset="0"/>
              <a:buChar char="•"/>
            </a:pPr>
            <a:r>
              <a:rPr lang="en-US" dirty="0">
                <a:latin typeface="Century Schoolbook" panose="02040604050505020304" pitchFamily="18" charset="0"/>
              </a:rPr>
              <a:t>Others, e.g. ‘lie’, ‘respect’, have both meanings</a:t>
            </a:r>
          </a:p>
          <a:p>
            <a:endParaRPr lang="en-US" dirty="0">
              <a:latin typeface="Century Schoolbook" panose="02040604050505020304" pitchFamily="18" charset="0"/>
            </a:endParaRPr>
          </a:p>
          <a:p>
            <a:pPr marL="285750" indent="-285750">
              <a:buFont typeface="Arial" panose="020B0604020202020204" pitchFamily="34" charset="0"/>
              <a:buChar char="•"/>
            </a:pPr>
            <a:r>
              <a:rPr lang="en-US" dirty="0">
                <a:latin typeface="Century Schoolbook" panose="02040604050505020304" pitchFamily="18" charset="0"/>
              </a:rPr>
              <a:t>Emotive meaning is connected to use: the purpose is not to state facts, but to influence other people’s </a:t>
            </a:r>
            <a:r>
              <a:rPr lang="en-GB" dirty="0">
                <a:latin typeface="Century Schoolbook" panose="02040604050505020304" pitchFamily="18" charset="0"/>
              </a:rPr>
              <a:t>behaviour</a:t>
            </a:r>
          </a:p>
          <a:p>
            <a:pPr marL="285750" indent="-285750">
              <a:buFont typeface="Arial" panose="020B0604020202020204" pitchFamily="34" charset="0"/>
              <a:buChar char="•"/>
            </a:pPr>
            <a:endParaRPr lang="en-GB" dirty="0">
              <a:latin typeface="Century Schoolbook" panose="02040604050505020304" pitchFamily="18" charset="0"/>
            </a:endParaRPr>
          </a:p>
          <a:p>
            <a:pPr marL="285750" indent="-285750">
              <a:buFont typeface="Arial" panose="020B0604020202020204" pitchFamily="34" charset="0"/>
              <a:buChar char="•"/>
            </a:pPr>
            <a:r>
              <a:rPr lang="en-US" dirty="0">
                <a:latin typeface="Century Schoolbook" panose="02040604050505020304" pitchFamily="18" charset="0"/>
              </a:rPr>
              <a:t>This explains why moral judgments motivate us</a:t>
            </a:r>
          </a:p>
          <a:p>
            <a:pPr marL="742950" lvl="1" indent="-285750">
              <a:buFont typeface="Arial" panose="020B0604020202020204" pitchFamily="34" charset="0"/>
              <a:buChar char="•"/>
            </a:pPr>
            <a:r>
              <a:rPr lang="en-US" dirty="0">
                <a:latin typeface="Century Schoolbook" panose="02040604050505020304" pitchFamily="18" charset="0"/>
              </a:rPr>
              <a:t>If moral judgments just described the world, how would they get us to act?</a:t>
            </a:r>
          </a:p>
          <a:p>
            <a:pPr marL="742950" lvl="1" indent="-285750">
              <a:buFont typeface="Arial" panose="020B0604020202020204" pitchFamily="34" charset="0"/>
              <a:buChar char="•"/>
            </a:pPr>
            <a:r>
              <a:rPr lang="en-US" dirty="0">
                <a:latin typeface="Century Schoolbook" panose="02040604050505020304" pitchFamily="18" charset="0"/>
              </a:rPr>
              <a:t>We have to care</a:t>
            </a:r>
          </a:p>
          <a:p>
            <a:pPr marL="742950" lvl="1" indent="-285750">
              <a:buFont typeface="Arial" panose="020B0604020202020204" pitchFamily="34" charset="0"/>
              <a:buChar char="•"/>
            </a:pPr>
            <a:r>
              <a:rPr lang="en-US" dirty="0">
                <a:latin typeface="Century Schoolbook" panose="02040604050505020304" pitchFamily="18" charset="0"/>
              </a:rPr>
              <a:t>Moral judgments express our attitudes, what we care about</a:t>
            </a:r>
          </a:p>
          <a:p>
            <a:pPr marL="285750" indent="-285750">
              <a:buFont typeface="Arial" panose="020B0604020202020204" pitchFamily="34" charset="0"/>
              <a:buChar char="•"/>
            </a:pPr>
            <a:endParaRPr lang="en-GB" dirty="0">
              <a:latin typeface="Century Schoolbook" panose="02040604050505020304" pitchFamily="18" charset="0"/>
            </a:endParaRPr>
          </a:p>
          <a:p>
            <a:pPr marL="342900" lvl="1" indent="-342900">
              <a:buFontTx/>
              <a:buChar char="•"/>
            </a:pPr>
            <a:endParaRPr lang="en-US" dirty="0">
              <a:latin typeface="Century Schoolbook" panose="02040604050505020304" pitchFamily="18" charset="0"/>
            </a:endParaRPr>
          </a:p>
          <a:p>
            <a:pPr marL="285750" indent="-285750">
              <a:buFont typeface="Arial" panose="020B0604020202020204" pitchFamily="34" charset="0"/>
              <a:buChar char="•"/>
            </a:pPr>
            <a:endParaRPr lang="en-US" dirty="0">
              <a:latin typeface="Century Schoolbook" panose="02040604050505020304" pitchFamily="18" charset="0"/>
            </a:endParaRPr>
          </a:p>
        </p:txBody>
      </p:sp>
    </p:spTree>
    <p:extLst>
      <p:ext uri="{BB962C8B-B14F-4D97-AF65-F5344CB8AC3E}">
        <p14:creationId xmlns:p14="http://schemas.microsoft.com/office/powerpoint/2010/main" val="38485707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C6A8FD-1ABC-43FE-A1FE-D0F274E3FAA5}"/>
              </a:ext>
            </a:extLst>
          </p:cNvPr>
          <p:cNvSpPr>
            <a:spLocks noGrp="1"/>
          </p:cNvSpPr>
          <p:nvPr>
            <p:ph type="title"/>
          </p:nvPr>
        </p:nvSpPr>
        <p:spPr>
          <a:xfrm>
            <a:off x="0" y="0"/>
            <a:ext cx="12192000" cy="1325563"/>
          </a:xfrm>
        </p:spPr>
        <p:txBody>
          <a:bodyPr/>
          <a:lstStyle/>
          <a:p>
            <a:pPr algn="ctr"/>
            <a:r>
              <a:rPr lang="en-US" u="sng" dirty="0">
                <a:latin typeface="Century Schoolbook" panose="02040604050505020304" pitchFamily="18" charset="0"/>
              </a:rPr>
              <a:t>Meta-ethics</a:t>
            </a:r>
            <a:endParaRPr lang="en-GB" u="sng" dirty="0">
              <a:latin typeface="Century Schoolbook" panose="02040604050505020304" pitchFamily="18" charset="0"/>
            </a:endParaRPr>
          </a:p>
        </p:txBody>
      </p:sp>
      <p:sp>
        <p:nvSpPr>
          <p:cNvPr id="3" name="Content Placeholder 2">
            <a:extLst>
              <a:ext uri="{FF2B5EF4-FFF2-40B4-BE49-F238E27FC236}">
                <a16:creationId xmlns:a16="http://schemas.microsoft.com/office/drawing/2014/main" id="{52E45CA5-71BA-43DB-8A90-1B14AEAD8D9E}"/>
              </a:ext>
            </a:extLst>
          </p:cNvPr>
          <p:cNvSpPr>
            <a:spLocks noGrp="1"/>
          </p:cNvSpPr>
          <p:nvPr>
            <p:ph idx="1"/>
          </p:nvPr>
        </p:nvSpPr>
        <p:spPr>
          <a:xfrm>
            <a:off x="304800" y="749300"/>
            <a:ext cx="11715750" cy="5994400"/>
          </a:xfrm>
        </p:spPr>
        <p:txBody>
          <a:bodyPr>
            <a:normAutofit fontScale="92500" lnSpcReduction="10000"/>
          </a:bodyPr>
          <a:lstStyle/>
          <a:p>
            <a:pPr marL="0" indent="0">
              <a:buNone/>
            </a:pPr>
            <a:r>
              <a:rPr lang="en-US" sz="2400" u="sng" dirty="0">
                <a:latin typeface="Century Schoolbook" panose="02040604050505020304" pitchFamily="18" charset="0"/>
              </a:rPr>
              <a:t>Key terms</a:t>
            </a:r>
          </a:p>
          <a:p>
            <a:pPr marL="0" indent="0">
              <a:buNone/>
            </a:pPr>
            <a:endParaRPr lang="en-US" sz="1800" dirty="0">
              <a:latin typeface="Century Schoolbook" panose="02040604050505020304" pitchFamily="18" charset="0"/>
            </a:endParaRPr>
          </a:p>
          <a:p>
            <a:r>
              <a:rPr lang="en-US" sz="1800" dirty="0">
                <a:latin typeface="Century Schoolbook" panose="02040604050505020304" pitchFamily="18" charset="0"/>
              </a:rPr>
              <a:t>Moral realism</a:t>
            </a:r>
            <a:r>
              <a:rPr lang="en-US" sz="1800">
                <a:latin typeface="Century Schoolbook" panose="02040604050505020304" pitchFamily="18" charset="0"/>
              </a:rPr>
              <a:t>: objective moral </a:t>
            </a:r>
            <a:r>
              <a:rPr lang="en-US" sz="1800" dirty="0">
                <a:latin typeface="Century Schoolbook" panose="02040604050505020304" pitchFamily="18" charset="0"/>
              </a:rPr>
              <a:t>properties (e.g. good and bad) exist mind independently.</a:t>
            </a:r>
          </a:p>
          <a:p>
            <a:pPr lvl="1"/>
            <a:r>
              <a:rPr lang="en-US" sz="1600" dirty="0">
                <a:latin typeface="Century Schoolbook" panose="02040604050505020304" pitchFamily="18" charset="0"/>
              </a:rPr>
              <a:t>Different types of moral realism claim that the reasoning is largely empirical or largely a priori</a:t>
            </a:r>
          </a:p>
          <a:p>
            <a:pPr lvl="1"/>
            <a:endParaRPr lang="en-US" sz="1600" dirty="0">
              <a:latin typeface="Century Schoolbook" panose="02040604050505020304" pitchFamily="18" charset="0"/>
            </a:endParaRPr>
          </a:p>
          <a:p>
            <a:pPr lvl="1"/>
            <a:endParaRPr lang="en-US" sz="1600" dirty="0">
              <a:latin typeface="Century Schoolbook" panose="02040604050505020304" pitchFamily="18" charset="0"/>
            </a:endParaRPr>
          </a:p>
          <a:p>
            <a:r>
              <a:rPr lang="en-US" sz="1800" dirty="0">
                <a:latin typeface="Century Schoolbook" panose="02040604050505020304" pitchFamily="18" charset="0"/>
              </a:rPr>
              <a:t>Moral anti-realism: the are NO objective moral properties that exist</a:t>
            </a:r>
          </a:p>
          <a:p>
            <a:endParaRPr lang="en-US" sz="1800" dirty="0">
              <a:latin typeface="Century Schoolbook" panose="02040604050505020304" pitchFamily="18" charset="0"/>
            </a:endParaRPr>
          </a:p>
          <a:p>
            <a:r>
              <a:rPr lang="en-US" sz="1800" dirty="0">
                <a:latin typeface="Century Schoolbook" panose="02040604050505020304" pitchFamily="18" charset="0"/>
              </a:rPr>
              <a:t>Moral relativism: moral principles originate in society</a:t>
            </a:r>
          </a:p>
          <a:p>
            <a:pPr lvl="1"/>
            <a:r>
              <a:rPr lang="en-US" sz="1600" dirty="0">
                <a:latin typeface="Century Schoolbook" panose="02040604050505020304" pitchFamily="18" charset="0"/>
              </a:rPr>
              <a:t>Morality is </a:t>
            </a:r>
            <a:r>
              <a:rPr lang="en-US" sz="1600" i="1" dirty="0">
                <a:latin typeface="Century Schoolbook" panose="02040604050505020304" pitchFamily="18" charset="0"/>
              </a:rPr>
              <a:t>essentially</a:t>
            </a:r>
            <a:r>
              <a:rPr lang="en-US" sz="1600" dirty="0">
                <a:latin typeface="Century Schoolbook" panose="02040604050505020304" pitchFamily="18" charset="0"/>
              </a:rPr>
              <a:t> social, arising from the life of a society, not an expression of </a:t>
            </a:r>
            <a:r>
              <a:rPr lang="en-US" sz="1600" i="1" dirty="0">
                <a:latin typeface="Century Schoolbook" panose="02040604050505020304" pitchFamily="18" charset="0"/>
              </a:rPr>
              <a:t>individual</a:t>
            </a:r>
            <a:r>
              <a:rPr lang="en-US" sz="1600" dirty="0">
                <a:latin typeface="Century Schoolbook" panose="02040604050505020304" pitchFamily="18" charset="0"/>
              </a:rPr>
              <a:t> emotion</a:t>
            </a:r>
          </a:p>
          <a:p>
            <a:pPr lvl="1"/>
            <a:endParaRPr lang="en-US" sz="1600" dirty="0">
              <a:latin typeface="Century Schoolbook" panose="02040604050505020304" pitchFamily="18" charset="0"/>
            </a:endParaRPr>
          </a:p>
          <a:p>
            <a:r>
              <a:rPr lang="en-GB" sz="1800" dirty="0">
                <a:latin typeface="Century Schoolbook" panose="02040604050505020304" pitchFamily="18" charset="0"/>
              </a:rPr>
              <a:t>Cognitivism: moral judgments, e.g. ‘Murder is wrong’</a:t>
            </a:r>
          </a:p>
          <a:p>
            <a:pPr lvl="1"/>
            <a:r>
              <a:rPr lang="en-US" sz="1600" dirty="0">
                <a:latin typeface="Century Schoolbook" panose="02040604050505020304" pitchFamily="18" charset="0"/>
              </a:rPr>
              <a:t>Express beliefs that the claim is true</a:t>
            </a:r>
          </a:p>
          <a:p>
            <a:pPr lvl="1"/>
            <a:r>
              <a:rPr lang="en-US" sz="1600" dirty="0">
                <a:latin typeface="Century Schoolbook" panose="02040604050505020304" pitchFamily="18" charset="0"/>
              </a:rPr>
              <a:t>Can be true or false</a:t>
            </a:r>
          </a:p>
          <a:p>
            <a:pPr lvl="1"/>
            <a:r>
              <a:rPr lang="en-US" sz="1600" dirty="0">
                <a:latin typeface="Century Schoolbook" panose="02040604050505020304" pitchFamily="18" charset="0"/>
              </a:rPr>
              <a:t>(Usually) Aim to describe how the world is</a:t>
            </a:r>
          </a:p>
          <a:p>
            <a:pPr marL="457200" lvl="1" indent="0">
              <a:buNone/>
            </a:pPr>
            <a:endParaRPr lang="en-US" sz="1600" dirty="0">
              <a:latin typeface="Century Schoolbook" panose="02040604050505020304" pitchFamily="18" charset="0"/>
            </a:endParaRPr>
          </a:p>
          <a:p>
            <a:r>
              <a:rPr lang="en-US" sz="1800" dirty="0">
                <a:latin typeface="Century Schoolbook" panose="02040604050505020304" pitchFamily="18" charset="0"/>
              </a:rPr>
              <a:t>Non-cognitivism: moral judgments</a:t>
            </a:r>
          </a:p>
          <a:p>
            <a:pPr lvl="1"/>
            <a:r>
              <a:rPr lang="en-US" sz="1600" dirty="0">
                <a:latin typeface="Century Schoolbook" panose="02040604050505020304" pitchFamily="18" charset="0"/>
              </a:rPr>
              <a:t>Express attitudes towards the world</a:t>
            </a:r>
          </a:p>
          <a:p>
            <a:pPr lvl="1"/>
            <a:r>
              <a:rPr lang="en-US" sz="1600" dirty="0">
                <a:latin typeface="Century Schoolbook" panose="02040604050505020304" pitchFamily="18" charset="0"/>
              </a:rPr>
              <a:t>Cannot be true or false</a:t>
            </a:r>
          </a:p>
          <a:p>
            <a:pPr lvl="1"/>
            <a:r>
              <a:rPr lang="en-US" sz="1600" dirty="0">
                <a:latin typeface="Century Schoolbook" panose="02040604050505020304" pitchFamily="18" charset="0"/>
              </a:rPr>
              <a:t>Do not aim to describe the world</a:t>
            </a:r>
          </a:p>
          <a:p>
            <a:pPr lvl="1"/>
            <a:endParaRPr lang="en-US" sz="1600" dirty="0">
              <a:latin typeface="Century Schoolbook" panose="02040604050505020304" pitchFamily="18" charset="0"/>
            </a:endParaRPr>
          </a:p>
          <a:p>
            <a:pPr marL="0" indent="0">
              <a:buNone/>
            </a:pPr>
            <a:endParaRPr lang="en-US" sz="1800" dirty="0">
              <a:latin typeface="Century Schoolbook" panose="02040604050505020304" pitchFamily="18" charset="0"/>
            </a:endParaRPr>
          </a:p>
          <a:p>
            <a:pPr marL="0" indent="0">
              <a:buNone/>
            </a:pPr>
            <a:endParaRPr lang="en-US" sz="1800" dirty="0">
              <a:latin typeface="Century Schoolbook" panose="02040604050505020304" pitchFamily="18" charset="0"/>
            </a:endParaRPr>
          </a:p>
          <a:p>
            <a:pPr marL="0" indent="0">
              <a:buNone/>
            </a:pPr>
            <a:endParaRPr lang="en-GB" sz="1800" dirty="0">
              <a:latin typeface="Century Schoolbook" panose="02040604050505020304" pitchFamily="18" charset="0"/>
            </a:endParaRPr>
          </a:p>
        </p:txBody>
      </p:sp>
    </p:spTree>
    <p:extLst>
      <p:ext uri="{BB962C8B-B14F-4D97-AF65-F5344CB8AC3E}">
        <p14:creationId xmlns:p14="http://schemas.microsoft.com/office/powerpoint/2010/main" val="14476282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591089-12C2-41E3-8B6A-AED0ABDDA9E9}"/>
              </a:ext>
            </a:extLst>
          </p:cNvPr>
          <p:cNvSpPr>
            <a:spLocks noGrp="1"/>
          </p:cNvSpPr>
          <p:nvPr>
            <p:ph type="title"/>
          </p:nvPr>
        </p:nvSpPr>
        <p:spPr>
          <a:xfrm>
            <a:off x="0" y="1"/>
            <a:ext cx="12192000" cy="857250"/>
          </a:xfrm>
        </p:spPr>
        <p:txBody>
          <a:bodyPr>
            <a:normAutofit/>
          </a:bodyPr>
          <a:lstStyle/>
          <a:p>
            <a:pPr algn="ctr"/>
            <a:r>
              <a:rPr lang="en-US" sz="3600" u="sng" dirty="0">
                <a:latin typeface="Century Schoolbook" panose="02040604050505020304" pitchFamily="18" charset="0"/>
              </a:rPr>
              <a:t>Emotivism - Objections</a:t>
            </a:r>
            <a:endParaRPr lang="en-GB" sz="3600" u="sng" dirty="0">
              <a:latin typeface="Century Schoolbook" panose="02040604050505020304" pitchFamily="18" charset="0"/>
            </a:endParaRPr>
          </a:p>
        </p:txBody>
      </p:sp>
      <p:sp>
        <p:nvSpPr>
          <p:cNvPr id="5" name="Rectangle 4">
            <a:extLst>
              <a:ext uri="{FF2B5EF4-FFF2-40B4-BE49-F238E27FC236}">
                <a16:creationId xmlns:a16="http://schemas.microsoft.com/office/drawing/2014/main" id="{A16A5E56-A439-45C9-AE78-BB7F5C6D8C9D}"/>
              </a:ext>
            </a:extLst>
          </p:cNvPr>
          <p:cNvSpPr/>
          <p:nvPr/>
        </p:nvSpPr>
        <p:spPr>
          <a:xfrm>
            <a:off x="238124" y="657226"/>
            <a:ext cx="11744325" cy="8402300"/>
          </a:xfrm>
          <a:prstGeom prst="rect">
            <a:avLst/>
          </a:prstGeom>
        </p:spPr>
        <p:txBody>
          <a:bodyPr wrap="square">
            <a:spAutoFit/>
          </a:bodyPr>
          <a:lstStyle/>
          <a:p>
            <a:r>
              <a:rPr lang="en-US" b="1" u="sng" dirty="0">
                <a:latin typeface="Century Schoolbook" panose="02040604050505020304" pitchFamily="18" charset="0"/>
              </a:rPr>
              <a:t>The link between language and morality is not consistent</a:t>
            </a:r>
          </a:p>
          <a:p>
            <a:pPr marL="285750" indent="-285750">
              <a:buFont typeface="Arial" panose="020B0604020202020204" pitchFamily="34" charset="0"/>
              <a:buChar char="•"/>
            </a:pPr>
            <a:r>
              <a:rPr lang="en-US" dirty="0">
                <a:latin typeface="Century Schoolbook" panose="02040604050505020304" pitchFamily="18" charset="0"/>
              </a:rPr>
              <a:t>Much emotive language is not about morality</a:t>
            </a:r>
          </a:p>
          <a:p>
            <a:pPr marL="742950" lvl="1" indent="-285750">
              <a:buFont typeface="Arial" panose="020B0604020202020204" pitchFamily="34" charset="0"/>
              <a:buChar char="•"/>
            </a:pPr>
            <a:r>
              <a:rPr lang="en-US" dirty="0">
                <a:latin typeface="Century Schoolbook" panose="02040604050505020304" pitchFamily="18" charset="0"/>
              </a:rPr>
              <a:t>e.g. advertising</a:t>
            </a:r>
          </a:p>
          <a:p>
            <a:pPr marL="1200150" lvl="2" indent="-285750">
              <a:buFont typeface="Arial" panose="020B0604020202020204" pitchFamily="34" charset="0"/>
              <a:buChar char="•"/>
            </a:pPr>
            <a:r>
              <a:rPr lang="en-US" dirty="0">
                <a:latin typeface="Century Schoolbook" panose="02040604050505020304" pitchFamily="18" charset="0"/>
              </a:rPr>
              <a:t>What makes emotive language moral?</a:t>
            </a:r>
          </a:p>
          <a:p>
            <a:pPr marL="742950" lvl="1" indent="-285750">
              <a:buFont typeface="Arial" panose="020B0604020202020204" pitchFamily="34" charset="0"/>
              <a:buChar char="•"/>
            </a:pPr>
            <a:r>
              <a:rPr lang="en-US" dirty="0">
                <a:latin typeface="Century Schoolbook" panose="02040604050505020304" pitchFamily="18" charset="0"/>
              </a:rPr>
              <a:t>Moral language doesn’t always function to influence others</a:t>
            </a:r>
          </a:p>
          <a:p>
            <a:pPr marL="742950" lvl="1" indent="-285750">
              <a:buFont typeface="Arial" panose="020B0604020202020204" pitchFamily="34" charset="0"/>
              <a:buChar char="•"/>
            </a:pPr>
            <a:r>
              <a:rPr lang="en-US" dirty="0">
                <a:latin typeface="Century Schoolbook" panose="02040604050505020304" pitchFamily="18" charset="0"/>
              </a:rPr>
              <a:t>Moral language isn’t always emotive</a:t>
            </a:r>
          </a:p>
          <a:p>
            <a:endParaRPr lang="en-US" dirty="0">
              <a:latin typeface="Century Schoolbook" panose="02040604050505020304" pitchFamily="18" charset="0"/>
            </a:endParaRPr>
          </a:p>
          <a:p>
            <a:pPr marL="285750" indent="-285750">
              <a:buFont typeface="Arial" panose="020B0604020202020204" pitchFamily="34" charset="0"/>
              <a:buChar char="•"/>
            </a:pPr>
            <a:r>
              <a:rPr lang="en-GB" dirty="0">
                <a:latin typeface="Century Schoolbook" panose="02040604050505020304" pitchFamily="18" charset="0"/>
              </a:rPr>
              <a:t>Reply: The </a:t>
            </a:r>
            <a:r>
              <a:rPr lang="en-GB" i="1" dirty="0">
                <a:latin typeface="Century Schoolbook" panose="02040604050505020304" pitchFamily="18" charset="0"/>
              </a:rPr>
              <a:t>purpose</a:t>
            </a:r>
            <a:r>
              <a:rPr lang="en-GB" dirty="0">
                <a:latin typeface="Century Schoolbook" panose="02040604050505020304" pitchFamily="18" charset="0"/>
              </a:rPr>
              <a:t> of ethical language is to influence others, and this provides its core meaning</a:t>
            </a:r>
          </a:p>
          <a:p>
            <a:pPr marL="742950" lvl="1" indent="-285750">
              <a:buFont typeface="Arial" panose="020B0604020202020204" pitchFamily="34" charset="0"/>
              <a:buChar char="•"/>
            </a:pPr>
            <a:r>
              <a:rPr lang="en-GB" dirty="0">
                <a:latin typeface="Century Schoolbook" panose="02040604050505020304" pitchFamily="18" charset="0"/>
              </a:rPr>
              <a:t>But this is compatible with some non-influential </a:t>
            </a:r>
            <a:r>
              <a:rPr lang="en-GB" i="1" dirty="0">
                <a:latin typeface="Century Schoolbook" panose="02040604050505020304" pitchFamily="18" charset="0"/>
              </a:rPr>
              <a:t>uses </a:t>
            </a:r>
            <a:r>
              <a:rPr lang="en-GB" dirty="0">
                <a:latin typeface="Century Schoolbook" panose="02040604050505020304" pitchFamily="18" charset="0"/>
              </a:rPr>
              <a:t>and some non-emotive </a:t>
            </a:r>
            <a:r>
              <a:rPr lang="en-GB" i="1" dirty="0">
                <a:latin typeface="Century Schoolbook" panose="02040604050505020304" pitchFamily="18" charset="0"/>
              </a:rPr>
              <a:t>uses</a:t>
            </a:r>
          </a:p>
          <a:p>
            <a:endParaRPr lang="en-GB" b="1" i="1" u="sng" dirty="0">
              <a:latin typeface="Century Schoolbook" panose="02040604050505020304" pitchFamily="18" charset="0"/>
            </a:endParaRPr>
          </a:p>
          <a:p>
            <a:endParaRPr lang="en-GB" b="1" i="1" u="sng" dirty="0">
              <a:latin typeface="Century Schoolbook" panose="02040604050505020304" pitchFamily="18" charset="0"/>
            </a:endParaRPr>
          </a:p>
          <a:p>
            <a:r>
              <a:rPr lang="en-GB" b="1" u="sng" dirty="0">
                <a:latin typeface="Century Schoolbook" panose="02040604050505020304" pitchFamily="18" charset="0"/>
              </a:rPr>
              <a:t>Moral arguments</a:t>
            </a:r>
          </a:p>
          <a:p>
            <a:pPr marL="285750" indent="-285750">
              <a:buFont typeface="Arial" panose="020B0604020202020204" pitchFamily="34" charset="0"/>
              <a:buChar char="•"/>
            </a:pPr>
            <a:r>
              <a:rPr lang="en-US" dirty="0">
                <a:latin typeface="Century Schoolbook" panose="02040604050505020304" pitchFamily="18" charset="0"/>
              </a:rPr>
              <a:t>If moral judgments are just expressions of attitude, then the attempt to influence others is not rational</a:t>
            </a:r>
          </a:p>
          <a:p>
            <a:pPr marL="742950" lvl="1" indent="-285750">
              <a:buFont typeface="Arial" panose="020B0604020202020204" pitchFamily="34" charset="0"/>
              <a:buChar char="•"/>
            </a:pPr>
            <a:r>
              <a:rPr lang="en-US" dirty="0">
                <a:latin typeface="Century Schoolbook" panose="02040604050505020304" pitchFamily="18" charset="0"/>
              </a:rPr>
              <a:t>Any moral ‘argument’ that influences someone will be a ‘good’ argument</a:t>
            </a:r>
          </a:p>
          <a:p>
            <a:endParaRPr lang="en-US" dirty="0">
              <a:latin typeface="Century Schoolbook" panose="02040604050505020304" pitchFamily="18" charset="0"/>
            </a:endParaRPr>
          </a:p>
          <a:p>
            <a:pPr marL="285750" indent="-285750">
              <a:buFont typeface="Arial" panose="020B0604020202020204" pitchFamily="34" charset="0"/>
              <a:buChar char="•"/>
            </a:pPr>
            <a:r>
              <a:rPr lang="en-US" dirty="0">
                <a:latin typeface="Century Schoolbook" panose="02040604050505020304" pitchFamily="18" charset="0"/>
              </a:rPr>
              <a:t>Ayer: moral argument is only ever argument over facts</a:t>
            </a:r>
          </a:p>
          <a:p>
            <a:pPr marL="742950" lvl="1" indent="-285750">
              <a:buFont typeface="Arial" panose="020B0604020202020204" pitchFamily="34" charset="0"/>
              <a:buChar char="•"/>
            </a:pPr>
            <a:r>
              <a:rPr lang="en-US" dirty="0">
                <a:latin typeface="Century Schoolbook" panose="02040604050505020304" pitchFamily="18" charset="0"/>
              </a:rPr>
              <a:t>There can be no argument over values</a:t>
            </a:r>
          </a:p>
          <a:p>
            <a:pPr marL="742950" lvl="1" indent="-285750">
              <a:buFont typeface="Arial" panose="020B0604020202020204" pitchFamily="34" charset="0"/>
              <a:buChar char="•"/>
            </a:pPr>
            <a:endParaRPr lang="en-US" dirty="0">
              <a:latin typeface="Century Schoolbook" panose="02040604050505020304" pitchFamily="18" charset="0"/>
            </a:endParaRPr>
          </a:p>
          <a:p>
            <a:pPr marL="285750" indent="-285750">
              <a:buFont typeface="Arial" panose="020B0604020202020204" pitchFamily="34" charset="0"/>
              <a:buChar char="•"/>
            </a:pPr>
            <a:r>
              <a:rPr lang="en-US" dirty="0">
                <a:latin typeface="Century Schoolbook" panose="02040604050505020304" pitchFamily="18" charset="0"/>
              </a:rPr>
              <a:t>But if we disagree about a moral judgment, but moral judgments are neither true nor false, is this even a ‘disagreement’?</a:t>
            </a:r>
          </a:p>
          <a:p>
            <a:pPr marL="742950" lvl="1" indent="-285750">
              <a:buFont typeface="Arial" panose="020B0604020202020204" pitchFamily="34" charset="0"/>
              <a:buChar char="•"/>
            </a:pPr>
            <a:r>
              <a:rPr lang="en-US" dirty="0">
                <a:latin typeface="Century Schoolbook" panose="02040604050505020304" pitchFamily="18" charset="0"/>
              </a:rPr>
              <a:t>And if emotivism is right, there is no rational process of deciding which attitudes to keep</a:t>
            </a:r>
          </a:p>
          <a:p>
            <a:pPr marL="742950" lvl="1" indent="-285750">
              <a:buFont typeface="Arial" panose="020B0604020202020204" pitchFamily="34" charset="0"/>
              <a:buChar char="•"/>
            </a:pPr>
            <a:r>
              <a:rPr lang="en-US" dirty="0">
                <a:latin typeface="Century Schoolbook" panose="02040604050505020304" pitchFamily="18" charset="0"/>
              </a:rPr>
              <a:t>What reason do we have to change our minds?</a:t>
            </a:r>
          </a:p>
          <a:p>
            <a:pPr marL="285750" indent="-285750">
              <a:buFont typeface="Arial" panose="020B0604020202020204" pitchFamily="34" charset="0"/>
              <a:buChar char="•"/>
            </a:pPr>
            <a:endParaRPr lang="en-US" dirty="0">
              <a:latin typeface="Century Schoolbook" panose="02040604050505020304" pitchFamily="18" charset="0"/>
            </a:endParaRPr>
          </a:p>
          <a:p>
            <a:endParaRPr lang="en-GB" i="1" dirty="0">
              <a:latin typeface="Century Schoolbook" panose="02040604050505020304" pitchFamily="18" charset="0"/>
            </a:endParaRPr>
          </a:p>
          <a:p>
            <a:endParaRPr lang="en-GB" i="1" dirty="0">
              <a:latin typeface="Century Schoolbook" panose="02040604050505020304" pitchFamily="18" charset="0"/>
            </a:endParaRPr>
          </a:p>
          <a:p>
            <a:endParaRPr lang="en-GB" i="1" dirty="0">
              <a:latin typeface="Century Schoolbook" panose="02040604050505020304" pitchFamily="18" charset="0"/>
            </a:endParaRPr>
          </a:p>
          <a:p>
            <a:pPr marL="285750" indent="-285750">
              <a:buFont typeface="Arial" panose="020B0604020202020204" pitchFamily="34" charset="0"/>
              <a:buChar char="•"/>
            </a:pPr>
            <a:endParaRPr lang="en-US" i="1" dirty="0">
              <a:latin typeface="Century Schoolbook" panose="02040604050505020304" pitchFamily="18" charset="0"/>
            </a:endParaRPr>
          </a:p>
          <a:p>
            <a:pPr marL="285750" indent="-285750">
              <a:buFont typeface="Arial" panose="020B0604020202020204" pitchFamily="34" charset="0"/>
              <a:buChar char="•"/>
            </a:pPr>
            <a:endParaRPr lang="en-GB" dirty="0">
              <a:latin typeface="Century Schoolbook" panose="02040604050505020304" pitchFamily="18" charset="0"/>
            </a:endParaRPr>
          </a:p>
          <a:p>
            <a:pPr marL="342900" lvl="1" indent="-342900">
              <a:buFontTx/>
              <a:buChar char="•"/>
            </a:pPr>
            <a:endParaRPr lang="en-US" dirty="0">
              <a:latin typeface="Century Schoolbook" panose="02040604050505020304" pitchFamily="18" charset="0"/>
            </a:endParaRPr>
          </a:p>
          <a:p>
            <a:pPr marL="285750" indent="-285750">
              <a:buFont typeface="Arial" panose="020B0604020202020204" pitchFamily="34" charset="0"/>
              <a:buChar char="•"/>
            </a:pPr>
            <a:endParaRPr lang="en-US" dirty="0">
              <a:latin typeface="Century Schoolbook" panose="02040604050505020304" pitchFamily="18" charset="0"/>
            </a:endParaRPr>
          </a:p>
        </p:txBody>
      </p:sp>
    </p:spTree>
    <p:extLst>
      <p:ext uri="{BB962C8B-B14F-4D97-AF65-F5344CB8AC3E}">
        <p14:creationId xmlns:p14="http://schemas.microsoft.com/office/powerpoint/2010/main" val="36998998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591089-12C2-41E3-8B6A-AED0ABDDA9E9}"/>
              </a:ext>
            </a:extLst>
          </p:cNvPr>
          <p:cNvSpPr>
            <a:spLocks noGrp="1"/>
          </p:cNvSpPr>
          <p:nvPr>
            <p:ph type="title"/>
          </p:nvPr>
        </p:nvSpPr>
        <p:spPr>
          <a:xfrm>
            <a:off x="0" y="1"/>
            <a:ext cx="12192000" cy="857250"/>
          </a:xfrm>
        </p:spPr>
        <p:txBody>
          <a:bodyPr>
            <a:normAutofit/>
          </a:bodyPr>
          <a:lstStyle/>
          <a:p>
            <a:pPr algn="ctr"/>
            <a:r>
              <a:rPr lang="en-US" sz="3600" u="sng" dirty="0">
                <a:latin typeface="Century Schoolbook" panose="02040604050505020304" pitchFamily="18" charset="0"/>
              </a:rPr>
              <a:t>Prescriptivism</a:t>
            </a:r>
            <a:endParaRPr lang="en-GB" sz="3600" u="sng" dirty="0">
              <a:latin typeface="Century Schoolbook" panose="02040604050505020304" pitchFamily="18" charset="0"/>
            </a:endParaRPr>
          </a:p>
        </p:txBody>
      </p:sp>
      <p:sp>
        <p:nvSpPr>
          <p:cNvPr id="5" name="Rectangle 4">
            <a:extLst>
              <a:ext uri="{FF2B5EF4-FFF2-40B4-BE49-F238E27FC236}">
                <a16:creationId xmlns:a16="http://schemas.microsoft.com/office/drawing/2014/main" id="{A16A5E56-A439-45C9-AE78-BB7F5C6D8C9D}"/>
              </a:ext>
            </a:extLst>
          </p:cNvPr>
          <p:cNvSpPr/>
          <p:nvPr/>
        </p:nvSpPr>
        <p:spPr>
          <a:xfrm>
            <a:off x="223837" y="762001"/>
            <a:ext cx="11744325" cy="7725192"/>
          </a:xfrm>
          <a:prstGeom prst="rect">
            <a:avLst/>
          </a:prstGeom>
        </p:spPr>
        <p:txBody>
          <a:bodyPr wrap="square">
            <a:spAutoFit/>
          </a:bodyPr>
          <a:lstStyle/>
          <a:p>
            <a:pPr marL="285750" indent="-285750">
              <a:lnSpc>
                <a:spcPct val="80000"/>
              </a:lnSpc>
              <a:buFont typeface="Arial" panose="020B0604020202020204" pitchFamily="34" charset="0"/>
              <a:buChar char="•"/>
            </a:pPr>
            <a:r>
              <a:rPr lang="en-US" sz="2400" dirty="0">
                <a:latin typeface="Century Schoolbook" panose="02040604050505020304" pitchFamily="18" charset="0"/>
              </a:rPr>
              <a:t>Moral anti-realist: There are no mind-independent moral properties</a:t>
            </a:r>
          </a:p>
          <a:p>
            <a:pPr marL="285750" indent="-285750">
              <a:lnSpc>
                <a:spcPct val="80000"/>
              </a:lnSpc>
              <a:buFont typeface="Arial" panose="020B0604020202020204" pitchFamily="34" charset="0"/>
              <a:buChar char="•"/>
            </a:pPr>
            <a:endParaRPr lang="en-US" sz="2400" dirty="0">
              <a:latin typeface="Century Schoolbook" panose="02040604050505020304" pitchFamily="18" charset="0"/>
            </a:endParaRPr>
          </a:p>
          <a:p>
            <a:pPr marL="285750" indent="-285750">
              <a:lnSpc>
                <a:spcPct val="80000"/>
              </a:lnSpc>
              <a:buFont typeface="Arial" panose="020B0604020202020204" pitchFamily="34" charset="0"/>
              <a:buChar char="•"/>
            </a:pPr>
            <a:r>
              <a:rPr lang="en-US" sz="2400" dirty="0">
                <a:latin typeface="Century Schoolbook" panose="02040604050505020304" pitchFamily="18" charset="0"/>
              </a:rPr>
              <a:t>Non-cognitivist: moral judgments don’t try to assert truths</a:t>
            </a:r>
          </a:p>
          <a:p>
            <a:pPr marL="285750" indent="-285750">
              <a:lnSpc>
                <a:spcPct val="80000"/>
              </a:lnSpc>
              <a:buFont typeface="Arial" panose="020B0604020202020204" pitchFamily="34" charset="0"/>
              <a:buChar char="•"/>
            </a:pPr>
            <a:endParaRPr lang="en-US" sz="2400" dirty="0">
              <a:latin typeface="Century Schoolbook" panose="02040604050505020304" pitchFamily="18" charset="0"/>
            </a:endParaRPr>
          </a:p>
          <a:p>
            <a:pPr marL="285750" indent="-285750">
              <a:buFont typeface="Arial" panose="020B0604020202020204" pitchFamily="34" charset="0"/>
              <a:buChar char="•"/>
            </a:pPr>
            <a:r>
              <a:rPr lang="en-US" sz="2400" dirty="0">
                <a:latin typeface="Century Schoolbook" panose="02040604050505020304" pitchFamily="18" charset="0"/>
              </a:rPr>
              <a:t>Hare’s prescriptivism: </a:t>
            </a:r>
            <a:r>
              <a:rPr lang="en-US" sz="2400" i="1" dirty="0">
                <a:latin typeface="Century Schoolbook" panose="02040604050505020304" pitchFamily="18" charset="0"/>
              </a:rPr>
              <a:t>‘The function of moral principles is to guide conduct.’</a:t>
            </a:r>
          </a:p>
          <a:p>
            <a:pPr marL="742950" lvl="1" indent="-285750">
              <a:buFont typeface="Arial" panose="020B0604020202020204" pitchFamily="34" charset="0"/>
              <a:buChar char="•"/>
            </a:pPr>
            <a:r>
              <a:rPr lang="en-US" sz="2000" dirty="0">
                <a:latin typeface="Century Schoolbook" panose="02040604050505020304" pitchFamily="18" charset="0"/>
              </a:rPr>
              <a:t>In expressing a moral judgment, I am prescribing what you (and I) ought to do</a:t>
            </a:r>
          </a:p>
          <a:p>
            <a:pPr marL="742950" lvl="1" indent="-285750">
              <a:buFont typeface="Arial" panose="020B0604020202020204" pitchFamily="34" charset="0"/>
              <a:buChar char="•"/>
            </a:pPr>
            <a:r>
              <a:rPr lang="en-GB" sz="2000" dirty="0">
                <a:latin typeface="Century Schoolbook" panose="02040604050505020304" pitchFamily="18" charset="0"/>
              </a:rPr>
              <a:t>Not to express feelings or influence you</a:t>
            </a:r>
          </a:p>
          <a:p>
            <a:pPr lvl="1"/>
            <a:endParaRPr lang="en-GB" sz="2400" dirty="0">
              <a:latin typeface="Century Schoolbook" panose="02040604050505020304" pitchFamily="18" charset="0"/>
            </a:endParaRPr>
          </a:p>
          <a:p>
            <a:pPr marL="285750" indent="-285750">
              <a:buFont typeface="Arial" panose="020B0604020202020204" pitchFamily="34" charset="0"/>
              <a:buChar char="•"/>
            </a:pPr>
            <a:r>
              <a:rPr lang="en-GB" sz="2400" dirty="0">
                <a:latin typeface="Century Schoolbook" panose="02040604050505020304" pitchFamily="18" charset="0"/>
              </a:rPr>
              <a:t>Two types of prescriptive meaning</a:t>
            </a:r>
          </a:p>
          <a:p>
            <a:pPr marL="742950" lvl="1" indent="-285750">
              <a:buFont typeface="Arial" panose="020B0604020202020204" pitchFamily="34" charset="0"/>
              <a:buChar char="•"/>
            </a:pPr>
            <a:r>
              <a:rPr lang="en-GB" sz="2000" dirty="0">
                <a:latin typeface="Century Schoolbook" panose="02040604050505020304" pitchFamily="18" charset="0"/>
              </a:rPr>
              <a:t>Imperatives (right/wrong): ‘eating meat is wrong’ = ‘don’t eat meat’</a:t>
            </a:r>
          </a:p>
          <a:p>
            <a:pPr marL="742950" lvl="1" indent="-285750">
              <a:buFont typeface="Arial" panose="020B0604020202020204" pitchFamily="34" charset="0"/>
              <a:buChar char="•"/>
            </a:pPr>
            <a:r>
              <a:rPr lang="en-US" sz="2000" dirty="0">
                <a:latin typeface="Century Schoolbook" panose="02040604050505020304" pitchFamily="18" charset="0"/>
              </a:rPr>
              <a:t>Value judgments (good/bad): commend as guidance</a:t>
            </a:r>
          </a:p>
          <a:p>
            <a:endParaRPr lang="en-US" sz="2400" i="1" dirty="0">
              <a:latin typeface="Century Schoolbook" panose="02040604050505020304" pitchFamily="18" charset="0"/>
            </a:endParaRPr>
          </a:p>
          <a:p>
            <a:pPr marL="342900" indent="-342900">
              <a:buFont typeface="Arial" panose="020B0604020202020204" pitchFamily="34" charset="0"/>
              <a:buChar char="•"/>
            </a:pPr>
            <a:r>
              <a:rPr lang="en-US" sz="2400" dirty="0">
                <a:latin typeface="Century Schoolbook" panose="02040604050505020304" pitchFamily="18" charset="0"/>
              </a:rPr>
              <a:t>Something is good relative to an assumed set of standards</a:t>
            </a:r>
          </a:p>
          <a:p>
            <a:pPr marL="742950" lvl="1" indent="-285750">
              <a:buFont typeface="Arial" panose="020B0604020202020204" pitchFamily="34" charset="0"/>
              <a:buChar char="•"/>
            </a:pPr>
            <a:r>
              <a:rPr lang="en-US" sz="2000" dirty="0">
                <a:latin typeface="Century Schoolbook" panose="02040604050505020304" pitchFamily="18" charset="0"/>
              </a:rPr>
              <a:t>So good always has some descriptive meaning as well, in context</a:t>
            </a:r>
          </a:p>
          <a:p>
            <a:pPr marL="742950" lvl="1" indent="-285750">
              <a:buFont typeface="Arial" panose="020B0604020202020204" pitchFamily="34" charset="0"/>
              <a:buChar char="•"/>
            </a:pPr>
            <a:r>
              <a:rPr lang="en-US" sz="2000" dirty="0">
                <a:latin typeface="Century Schoolbook" panose="02040604050505020304" pitchFamily="18" charset="0"/>
              </a:rPr>
              <a:t>Morally good: good as a person</a:t>
            </a:r>
          </a:p>
          <a:p>
            <a:pPr marL="914400" lvl="1" indent="-457200">
              <a:buFont typeface="Arial" panose="020B0604020202020204" pitchFamily="34" charset="0"/>
              <a:buChar char="•"/>
            </a:pPr>
            <a:endParaRPr lang="en-US" sz="2000" dirty="0">
              <a:latin typeface="Century Schoolbook" panose="02040604050505020304" pitchFamily="18" charset="0"/>
            </a:endParaRPr>
          </a:p>
          <a:p>
            <a:pPr marL="342900" indent="-342900">
              <a:buFont typeface="Arial" panose="020B0604020202020204" pitchFamily="34" charset="0"/>
              <a:buChar char="•"/>
            </a:pPr>
            <a:r>
              <a:rPr lang="en-US" sz="2400" dirty="0">
                <a:latin typeface="Century Schoolbook" panose="02040604050505020304" pitchFamily="18" charset="0"/>
              </a:rPr>
              <a:t>If two things are identical, they are either both good or both not good</a:t>
            </a:r>
          </a:p>
          <a:p>
            <a:pPr marL="742950" lvl="1" indent="-285750">
              <a:buFont typeface="Arial" panose="020B0604020202020204" pitchFamily="34" charset="0"/>
              <a:buChar char="•"/>
            </a:pPr>
            <a:r>
              <a:rPr lang="en-US" sz="2000" dirty="0">
                <a:latin typeface="Century Schoolbook" panose="02040604050505020304" pitchFamily="18" charset="0"/>
              </a:rPr>
              <a:t>The set of standards entails consistency in our judgments</a:t>
            </a:r>
            <a:endParaRPr lang="en-US" sz="2400" dirty="0">
              <a:latin typeface="Century Schoolbook" panose="02040604050505020304" pitchFamily="18" charset="0"/>
            </a:endParaRPr>
          </a:p>
          <a:p>
            <a:endParaRPr lang="en-US" sz="2400" i="1" dirty="0">
              <a:latin typeface="Century Schoolbook" panose="02040604050505020304" pitchFamily="18" charset="0"/>
            </a:endParaRPr>
          </a:p>
          <a:p>
            <a:pPr>
              <a:lnSpc>
                <a:spcPct val="80000"/>
              </a:lnSpc>
            </a:pPr>
            <a:endParaRPr lang="en-US" sz="2400" dirty="0">
              <a:latin typeface="Century Schoolbook" panose="02040604050505020304" pitchFamily="18" charset="0"/>
            </a:endParaRPr>
          </a:p>
          <a:p>
            <a:pPr marL="285750" indent="-285750">
              <a:buFont typeface="Arial" panose="020B0604020202020204" pitchFamily="34" charset="0"/>
              <a:buChar char="•"/>
            </a:pPr>
            <a:endParaRPr lang="en-GB" sz="2400" dirty="0">
              <a:latin typeface="Century Schoolbook" panose="02040604050505020304" pitchFamily="18" charset="0"/>
            </a:endParaRPr>
          </a:p>
          <a:p>
            <a:pPr marL="342900" lvl="1" indent="-342900">
              <a:buFontTx/>
              <a:buChar char="•"/>
            </a:pPr>
            <a:endParaRPr lang="en-US" sz="2400" dirty="0">
              <a:latin typeface="Century Schoolbook" panose="02040604050505020304" pitchFamily="18" charset="0"/>
            </a:endParaRPr>
          </a:p>
          <a:p>
            <a:pPr marL="285750" indent="-285750">
              <a:buFont typeface="Arial" panose="020B0604020202020204" pitchFamily="34" charset="0"/>
              <a:buChar char="•"/>
            </a:pPr>
            <a:endParaRPr lang="en-US" sz="2400" dirty="0">
              <a:latin typeface="Century Schoolbook" panose="02040604050505020304" pitchFamily="18" charset="0"/>
            </a:endParaRPr>
          </a:p>
        </p:txBody>
      </p:sp>
    </p:spTree>
    <p:extLst>
      <p:ext uri="{BB962C8B-B14F-4D97-AF65-F5344CB8AC3E}">
        <p14:creationId xmlns:p14="http://schemas.microsoft.com/office/powerpoint/2010/main" val="3567162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591089-12C2-41E3-8B6A-AED0ABDDA9E9}"/>
              </a:ext>
            </a:extLst>
          </p:cNvPr>
          <p:cNvSpPr>
            <a:spLocks noGrp="1"/>
          </p:cNvSpPr>
          <p:nvPr>
            <p:ph type="title"/>
          </p:nvPr>
        </p:nvSpPr>
        <p:spPr>
          <a:xfrm>
            <a:off x="0" y="1"/>
            <a:ext cx="12192000" cy="857250"/>
          </a:xfrm>
        </p:spPr>
        <p:txBody>
          <a:bodyPr>
            <a:normAutofit/>
          </a:bodyPr>
          <a:lstStyle/>
          <a:p>
            <a:pPr algn="ctr"/>
            <a:r>
              <a:rPr lang="en-US" sz="3600" u="sng" dirty="0">
                <a:latin typeface="Century Schoolbook" panose="02040604050505020304" pitchFamily="18" charset="0"/>
              </a:rPr>
              <a:t>Prescriptivism</a:t>
            </a:r>
            <a:endParaRPr lang="en-GB" sz="3600" u="sng" dirty="0">
              <a:latin typeface="Century Schoolbook" panose="02040604050505020304" pitchFamily="18" charset="0"/>
            </a:endParaRPr>
          </a:p>
        </p:txBody>
      </p:sp>
      <p:sp>
        <p:nvSpPr>
          <p:cNvPr id="5" name="Rectangle 4">
            <a:extLst>
              <a:ext uri="{FF2B5EF4-FFF2-40B4-BE49-F238E27FC236}">
                <a16:creationId xmlns:a16="http://schemas.microsoft.com/office/drawing/2014/main" id="{A16A5E56-A439-45C9-AE78-BB7F5C6D8C9D}"/>
              </a:ext>
            </a:extLst>
          </p:cNvPr>
          <p:cNvSpPr/>
          <p:nvPr/>
        </p:nvSpPr>
        <p:spPr>
          <a:xfrm>
            <a:off x="223837" y="904876"/>
            <a:ext cx="11744325" cy="7712881"/>
          </a:xfrm>
          <a:prstGeom prst="rect">
            <a:avLst/>
          </a:prstGeom>
        </p:spPr>
        <p:txBody>
          <a:bodyPr wrap="square">
            <a:spAutoFit/>
          </a:bodyPr>
          <a:lstStyle/>
          <a:p>
            <a:pPr marL="285750" indent="-285750">
              <a:buFont typeface="Arial" panose="020B0604020202020204" pitchFamily="34" charset="0"/>
              <a:buChar char="•"/>
            </a:pPr>
            <a:r>
              <a:rPr lang="en-US" sz="2400" dirty="0">
                <a:latin typeface="Century Schoolbook" panose="02040604050505020304" pitchFamily="18" charset="0"/>
              </a:rPr>
              <a:t>Similar remarks apply to ‘right’ and ‘ought’</a:t>
            </a:r>
          </a:p>
          <a:p>
            <a:pPr marL="742950" lvl="1" indent="-285750">
              <a:buFont typeface="Arial" panose="020B0604020202020204" pitchFamily="34" charset="0"/>
              <a:buChar char="•"/>
            </a:pPr>
            <a:r>
              <a:rPr lang="en-US" sz="2000" dirty="0">
                <a:latin typeface="Century Schoolbook" panose="02040604050505020304" pitchFamily="18" charset="0"/>
              </a:rPr>
              <a:t>They are intended to guide action</a:t>
            </a:r>
          </a:p>
          <a:p>
            <a:pPr marL="742950" lvl="1" indent="-285750">
              <a:buFont typeface="Arial" panose="020B0604020202020204" pitchFamily="34" charset="0"/>
              <a:buChar char="•"/>
            </a:pPr>
            <a:r>
              <a:rPr lang="en-US" sz="2000" dirty="0">
                <a:latin typeface="Century Schoolbook" panose="02040604050505020304" pitchFamily="18" charset="0"/>
              </a:rPr>
              <a:t>They assume standards relating to being a good person</a:t>
            </a:r>
          </a:p>
          <a:p>
            <a:pPr marL="742950" lvl="1" indent="-285750">
              <a:buFont typeface="Arial" panose="020B0604020202020204" pitchFamily="34" charset="0"/>
              <a:buChar char="•"/>
            </a:pPr>
            <a:r>
              <a:rPr lang="en-US" sz="2000" dirty="0">
                <a:latin typeface="Century Schoolbook" panose="02040604050505020304" pitchFamily="18" charset="0"/>
              </a:rPr>
              <a:t>Two similar actions must be either both right or both not. </a:t>
            </a:r>
          </a:p>
          <a:p>
            <a:pPr marL="742950" lvl="1" indent="-285750">
              <a:buFont typeface="Arial" panose="020B0604020202020204" pitchFamily="34" charset="0"/>
              <a:buChar char="•"/>
            </a:pPr>
            <a:r>
              <a:rPr lang="en-US" sz="2000" dirty="0">
                <a:latin typeface="Century Schoolbook" panose="02040604050505020304" pitchFamily="18" charset="0"/>
              </a:rPr>
              <a:t>We must ‘universalize’ our moral judgments.</a:t>
            </a:r>
          </a:p>
          <a:p>
            <a:pPr marL="742950" lvl="1" indent="-285750">
              <a:buFont typeface="Arial" panose="020B0604020202020204" pitchFamily="34" charset="0"/>
              <a:buChar char="•"/>
            </a:pPr>
            <a:endParaRPr lang="en-US" sz="2000" dirty="0">
              <a:latin typeface="Century Schoolbook" panose="02040604050505020304" pitchFamily="18" charset="0"/>
            </a:endParaRPr>
          </a:p>
          <a:p>
            <a:pPr marL="742950" lvl="1" indent="-285750">
              <a:buFont typeface="Arial" panose="020B0604020202020204" pitchFamily="34" charset="0"/>
              <a:buChar char="•"/>
            </a:pPr>
            <a:endParaRPr lang="en-US" sz="2000" dirty="0">
              <a:latin typeface="Century Schoolbook" panose="02040604050505020304" pitchFamily="18" charset="0"/>
            </a:endParaRPr>
          </a:p>
          <a:p>
            <a:r>
              <a:rPr lang="en-US" sz="2400" b="1" u="sng" dirty="0">
                <a:latin typeface="Century Schoolbook" panose="02040604050505020304" pitchFamily="18" charset="0"/>
              </a:rPr>
              <a:t>Moral reasoning</a:t>
            </a:r>
          </a:p>
          <a:p>
            <a:endParaRPr lang="en-US" sz="2400" b="1" dirty="0">
              <a:latin typeface="Century Schoolbook" panose="02040604050505020304" pitchFamily="18" charset="0"/>
            </a:endParaRPr>
          </a:p>
          <a:p>
            <a:pPr marL="285750" indent="-285750">
              <a:buFont typeface="Arial" panose="020B0604020202020204" pitchFamily="34" charset="0"/>
              <a:buChar char="•"/>
            </a:pPr>
            <a:r>
              <a:rPr lang="en-US" sz="2400" dirty="0">
                <a:latin typeface="Century Schoolbook" panose="02040604050505020304" pitchFamily="18" charset="0"/>
              </a:rPr>
              <a:t>Hare: Prescriptivism explains how moral discussion is rational</a:t>
            </a:r>
          </a:p>
          <a:p>
            <a:pPr marL="742950" lvl="1" indent="-285750">
              <a:buFont typeface="Arial" panose="020B0604020202020204" pitchFamily="34" charset="0"/>
              <a:buChar char="•"/>
            </a:pPr>
            <a:r>
              <a:rPr lang="en-US" sz="2400" dirty="0">
                <a:latin typeface="Century Schoolbook" panose="02040604050505020304" pitchFamily="18" charset="0"/>
              </a:rPr>
              <a:t>We can ask about reasons for making a particular prescription</a:t>
            </a:r>
          </a:p>
          <a:p>
            <a:pPr marL="742950" lvl="1" indent="-285750">
              <a:buFont typeface="Arial" panose="020B0604020202020204" pitchFamily="34" charset="0"/>
              <a:buChar char="•"/>
            </a:pPr>
            <a:r>
              <a:rPr lang="en-US" sz="2400" dirty="0">
                <a:latin typeface="Century Schoolbook" panose="02040604050505020304" pitchFamily="18" charset="0"/>
              </a:rPr>
              <a:t>Morality requires consistency</a:t>
            </a:r>
          </a:p>
          <a:p>
            <a:pPr marL="742950" lvl="1" indent="-285750">
              <a:buFont typeface="Arial" panose="020B0604020202020204" pitchFamily="34" charset="0"/>
              <a:buChar char="•"/>
            </a:pPr>
            <a:r>
              <a:rPr lang="en-US" sz="2400" dirty="0">
                <a:latin typeface="Century Schoolbook" panose="02040604050505020304" pitchFamily="18" charset="0"/>
              </a:rPr>
              <a:t>Prescriptions can be inferred from other prescriptions</a:t>
            </a:r>
          </a:p>
          <a:p>
            <a:pPr marL="742950" lvl="1" indent="-285750">
              <a:buFont typeface="Arial" panose="020B0604020202020204" pitchFamily="34" charset="0"/>
              <a:buChar char="•"/>
            </a:pPr>
            <a:r>
              <a:rPr lang="en-US" sz="2400" dirty="0">
                <a:latin typeface="Century Schoolbook" panose="02040604050505020304" pitchFamily="18" charset="0"/>
              </a:rPr>
              <a:t>E.g.</a:t>
            </a:r>
            <a:r>
              <a:rPr lang="en-US" sz="2400" i="1" dirty="0">
                <a:latin typeface="Century Schoolbook" panose="02040604050505020304" pitchFamily="18" charset="0"/>
              </a:rPr>
              <a:t> ‘Do not take innocent human life. Abortion is the taking of innocent human life. Therefore, do not commit abortion.’</a:t>
            </a:r>
          </a:p>
          <a:p>
            <a:pPr marL="285750" indent="-285750">
              <a:buFont typeface="Arial" panose="020B0604020202020204" pitchFamily="34" charset="0"/>
              <a:buChar char="•"/>
            </a:pPr>
            <a:endParaRPr lang="en-US" sz="2000" dirty="0">
              <a:latin typeface="Century Schoolbook" panose="02040604050505020304" pitchFamily="18" charset="0"/>
            </a:endParaRPr>
          </a:p>
          <a:p>
            <a:endParaRPr lang="en-US" sz="2400" dirty="0">
              <a:latin typeface="Century Schoolbook" panose="02040604050505020304" pitchFamily="18" charset="0"/>
            </a:endParaRPr>
          </a:p>
          <a:p>
            <a:endParaRPr lang="en-US" sz="2400" i="1" dirty="0">
              <a:latin typeface="Century Schoolbook" panose="02040604050505020304" pitchFamily="18" charset="0"/>
            </a:endParaRPr>
          </a:p>
          <a:p>
            <a:pPr>
              <a:lnSpc>
                <a:spcPct val="80000"/>
              </a:lnSpc>
            </a:pPr>
            <a:endParaRPr lang="en-US" sz="2400" dirty="0">
              <a:latin typeface="Century Schoolbook" panose="02040604050505020304" pitchFamily="18" charset="0"/>
            </a:endParaRPr>
          </a:p>
          <a:p>
            <a:pPr marL="285750" indent="-285750">
              <a:buFont typeface="Arial" panose="020B0604020202020204" pitchFamily="34" charset="0"/>
              <a:buChar char="•"/>
            </a:pPr>
            <a:endParaRPr lang="en-GB" sz="2400" dirty="0">
              <a:latin typeface="Century Schoolbook" panose="02040604050505020304" pitchFamily="18" charset="0"/>
            </a:endParaRPr>
          </a:p>
          <a:p>
            <a:pPr marL="342900" lvl="1" indent="-342900">
              <a:buFontTx/>
              <a:buChar char="•"/>
            </a:pPr>
            <a:endParaRPr lang="en-US" sz="2400" dirty="0">
              <a:latin typeface="Century Schoolbook" panose="02040604050505020304" pitchFamily="18" charset="0"/>
            </a:endParaRPr>
          </a:p>
          <a:p>
            <a:pPr marL="285750" indent="-285750">
              <a:buFont typeface="Arial" panose="020B0604020202020204" pitchFamily="34" charset="0"/>
              <a:buChar char="•"/>
            </a:pPr>
            <a:endParaRPr lang="en-US" sz="2400" dirty="0">
              <a:latin typeface="Century Schoolbook" panose="02040604050505020304" pitchFamily="18" charset="0"/>
            </a:endParaRPr>
          </a:p>
        </p:txBody>
      </p:sp>
    </p:spTree>
    <p:extLst>
      <p:ext uri="{BB962C8B-B14F-4D97-AF65-F5344CB8AC3E}">
        <p14:creationId xmlns:p14="http://schemas.microsoft.com/office/powerpoint/2010/main" val="22607421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591089-12C2-41E3-8B6A-AED0ABDDA9E9}"/>
              </a:ext>
            </a:extLst>
          </p:cNvPr>
          <p:cNvSpPr>
            <a:spLocks noGrp="1"/>
          </p:cNvSpPr>
          <p:nvPr>
            <p:ph type="title"/>
          </p:nvPr>
        </p:nvSpPr>
        <p:spPr>
          <a:xfrm>
            <a:off x="0" y="1"/>
            <a:ext cx="12192000" cy="857250"/>
          </a:xfrm>
        </p:spPr>
        <p:txBody>
          <a:bodyPr>
            <a:normAutofit/>
          </a:bodyPr>
          <a:lstStyle/>
          <a:p>
            <a:pPr algn="ctr"/>
            <a:r>
              <a:rPr lang="en-US" sz="3600" u="sng" dirty="0">
                <a:latin typeface="Century Schoolbook" panose="02040604050505020304" pitchFamily="18" charset="0"/>
              </a:rPr>
              <a:t>Prescriptivism - Objections</a:t>
            </a:r>
            <a:endParaRPr lang="en-GB" sz="3600" u="sng" dirty="0">
              <a:latin typeface="Century Schoolbook" panose="02040604050505020304" pitchFamily="18" charset="0"/>
            </a:endParaRPr>
          </a:p>
        </p:txBody>
      </p:sp>
      <p:sp>
        <p:nvSpPr>
          <p:cNvPr id="5" name="Rectangle 4">
            <a:extLst>
              <a:ext uri="{FF2B5EF4-FFF2-40B4-BE49-F238E27FC236}">
                <a16:creationId xmlns:a16="http://schemas.microsoft.com/office/drawing/2014/main" id="{A16A5E56-A439-45C9-AE78-BB7F5C6D8C9D}"/>
              </a:ext>
            </a:extLst>
          </p:cNvPr>
          <p:cNvSpPr/>
          <p:nvPr/>
        </p:nvSpPr>
        <p:spPr>
          <a:xfrm>
            <a:off x="223837" y="762001"/>
            <a:ext cx="11744325" cy="1698927"/>
          </a:xfrm>
          <a:prstGeom prst="rect">
            <a:avLst/>
          </a:prstGeom>
        </p:spPr>
        <p:txBody>
          <a:bodyPr wrap="square">
            <a:spAutoFit/>
          </a:bodyPr>
          <a:lstStyle/>
          <a:p>
            <a:endParaRPr lang="en-US" dirty="0">
              <a:latin typeface="Century Schoolbook" panose="02040604050505020304" pitchFamily="18" charset="0"/>
            </a:endParaRPr>
          </a:p>
          <a:p>
            <a:endParaRPr lang="en-US" i="1" dirty="0">
              <a:latin typeface="Century Schoolbook" panose="02040604050505020304" pitchFamily="18" charset="0"/>
            </a:endParaRPr>
          </a:p>
          <a:p>
            <a:pPr>
              <a:lnSpc>
                <a:spcPct val="80000"/>
              </a:lnSpc>
            </a:pPr>
            <a:endParaRPr lang="en-US" dirty="0">
              <a:latin typeface="Century Schoolbook" panose="02040604050505020304" pitchFamily="18" charset="0"/>
            </a:endParaRPr>
          </a:p>
          <a:p>
            <a:pPr marL="285750" indent="-285750">
              <a:buFont typeface="Arial" panose="020B0604020202020204" pitchFamily="34" charset="0"/>
              <a:buChar char="•"/>
            </a:pPr>
            <a:endParaRPr lang="en-GB" dirty="0">
              <a:latin typeface="Century Schoolbook" panose="02040604050505020304" pitchFamily="18" charset="0"/>
            </a:endParaRPr>
          </a:p>
          <a:p>
            <a:pPr marL="342900" lvl="1" indent="-342900">
              <a:buFontTx/>
              <a:buChar char="•"/>
            </a:pPr>
            <a:endParaRPr lang="en-US" dirty="0">
              <a:latin typeface="Century Schoolbook" panose="02040604050505020304" pitchFamily="18" charset="0"/>
            </a:endParaRPr>
          </a:p>
          <a:p>
            <a:pPr marL="285750" indent="-285750">
              <a:buFont typeface="Arial" panose="020B0604020202020204" pitchFamily="34" charset="0"/>
              <a:buChar char="•"/>
            </a:pPr>
            <a:endParaRPr lang="en-US" dirty="0">
              <a:latin typeface="Century Schoolbook" panose="02040604050505020304" pitchFamily="18" charset="0"/>
            </a:endParaRPr>
          </a:p>
        </p:txBody>
      </p:sp>
      <p:sp>
        <p:nvSpPr>
          <p:cNvPr id="3" name="Rectangle 2">
            <a:extLst>
              <a:ext uri="{FF2B5EF4-FFF2-40B4-BE49-F238E27FC236}">
                <a16:creationId xmlns:a16="http://schemas.microsoft.com/office/drawing/2014/main" id="{61A6EEEB-EBE8-4272-A236-3AD6AAFDC024}"/>
              </a:ext>
            </a:extLst>
          </p:cNvPr>
          <p:cNvSpPr/>
          <p:nvPr/>
        </p:nvSpPr>
        <p:spPr>
          <a:xfrm>
            <a:off x="390524" y="781927"/>
            <a:ext cx="11577637" cy="6247864"/>
          </a:xfrm>
          <a:prstGeom prst="rect">
            <a:avLst/>
          </a:prstGeom>
        </p:spPr>
        <p:txBody>
          <a:bodyPr wrap="square">
            <a:spAutoFit/>
          </a:bodyPr>
          <a:lstStyle/>
          <a:p>
            <a:r>
              <a:rPr lang="en-US" sz="2000" b="1" u="sng" dirty="0">
                <a:latin typeface="Century Schoolbook" panose="02040604050505020304" pitchFamily="18" charset="0"/>
              </a:rPr>
              <a:t>Moral language has many other functions than prescription</a:t>
            </a:r>
          </a:p>
          <a:p>
            <a:pPr marL="285750" indent="-285750">
              <a:buFont typeface="Arial" panose="020B0604020202020204" pitchFamily="34" charset="0"/>
              <a:buChar char="•"/>
            </a:pPr>
            <a:r>
              <a:rPr lang="en-US" sz="2000" dirty="0">
                <a:latin typeface="Century Schoolbook" panose="02040604050505020304" pitchFamily="18" charset="0"/>
              </a:rPr>
              <a:t>E.g. persuasion, confession, complaint.</a:t>
            </a:r>
          </a:p>
          <a:p>
            <a:pPr lvl="1"/>
            <a:endParaRPr lang="en-US" sz="2000" dirty="0">
              <a:latin typeface="Century Schoolbook" panose="02040604050505020304" pitchFamily="18" charset="0"/>
            </a:endParaRPr>
          </a:p>
          <a:p>
            <a:pPr marL="285750" indent="-285750">
              <a:buFont typeface="Arial" panose="020B0604020202020204" pitchFamily="34" charset="0"/>
              <a:buChar char="•"/>
            </a:pPr>
            <a:r>
              <a:rPr lang="en-US" sz="2000" dirty="0">
                <a:latin typeface="Century Schoolbook" panose="02040604050505020304" pitchFamily="18" charset="0"/>
              </a:rPr>
              <a:t>Reply: prescription is central, since the primary function of morality is to guide conduct</a:t>
            </a:r>
          </a:p>
          <a:p>
            <a:endParaRPr lang="en-US" sz="2000" dirty="0">
              <a:latin typeface="Century Schoolbook" panose="02040604050505020304" pitchFamily="18" charset="0"/>
            </a:endParaRPr>
          </a:p>
          <a:p>
            <a:pPr marL="285750" indent="-285750">
              <a:buFont typeface="Arial" panose="020B0604020202020204" pitchFamily="34" charset="0"/>
              <a:buChar char="•"/>
            </a:pPr>
            <a:r>
              <a:rPr lang="en-US" sz="2000" dirty="0">
                <a:latin typeface="Century Schoolbook" panose="02040604050505020304" pitchFamily="18" charset="0"/>
              </a:rPr>
              <a:t>Objection: but expressive language also links judgments to action and motivation</a:t>
            </a:r>
          </a:p>
          <a:p>
            <a:pPr marL="285750" indent="-285750">
              <a:buFont typeface="Arial" panose="020B0604020202020204" pitchFamily="34" charset="0"/>
              <a:buChar char="•"/>
            </a:pPr>
            <a:endParaRPr lang="en-US" sz="2000" dirty="0">
              <a:latin typeface="Century Schoolbook" panose="02040604050505020304" pitchFamily="18" charset="0"/>
            </a:endParaRPr>
          </a:p>
          <a:p>
            <a:endParaRPr lang="en-US" sz="2000" dirty="0">
              <a:latin typeface="Century Schoolbook" panose="02040604050505020304" pitchFamily="18" charset="0"/>
            </a:endParaRPr>
          </a:p>
          <a:p>
            <a:r>
              <a:rPr lang="en-US" sz="2000" b="1" u="sng" dirty="0">
                <a:latin typeface="Century Schoolbook" panose="02040604050505020304" pitchFamily="18" charset="0"/>
              </a:rPr>
              <a:t>The only rationality is consistency</a:t>
            </a:r>
          </a:p>
          <a:p>
            <a:pPr marL="285750" indent="-285750">
              <a:buFont typeface="Arial" panose="020B0604020202020204" pitchFamily="34" charset="0"/>
              <a:buChar char="•"/>
            </a:pPr>
            <a:r>
              <a:rPr lang="en-US" sz="2000" dirty="0">
                <a:latin typeface="Century Schoolbook" panose="02040604050505020304" pitchFamily="18" charset="0"/>
              </a:rPr>
              <a:t>There can be no criticism of my views if I am consistent, e.g. if I accept racism even if I was of a different race</a:t>
            </a:r>
          </a:p>
          <a:p>
            <a:pPr marL="285750" indent="-285750">
              <a:buFont typeface="Arial" panose="020B0604020202020204" pitchFamily="34" charset="0"/>
              <a:buChar char="•"/>
            </a:pPr>
            <a:endParaRPr lang="en-US" sz="2000" dirty="0">
              <a:latin typeface="Century Schoolbook" panose="02040604050505020304" pitchFamily="18" charset="0"/>
            </a:endParaRPr>
          </a:p>
          <a:p>
            <a:pPr marL="285750" indent="-285750">
              <a:buFont typeface="Arial" panose="020B0604020202020204" pitchFamily="34" charset="0"/>
              <a:buChar char="•"/>
            </a:pPr>
            <a:r>
              <a:rPr lang="en-US" sz="2000" dirty="0">
                <a:latin typeface="Century Schoolbook" panose="02040604050505020304" pitchFamily="18" charset="0"/>
              </a:rPr>
              <a:t>Kant grounds universalizability on objective reason; Hare claims prescriptions are ‘free’</a:t>
            </a:r>
          </a:p>
          <a:p>
            <a:pPr marL="285750" indent="-285750">
              <a:buFont typeface="Arial" panose="020B0604020202020204" pitchFamily="34" charset="0"/>
              <a:buChar char="•"/>
            </a:pPr>
            <a:endParaRPr lang="en-US" sz="2000" dirty="0">
              <a:latin typeface="Century Schoolbook" panose="02040604050505020304" pitchFamily="18" charset="0"/>
            </a:endParaRPr>
          </a:p>
          <a:p>
            <a:pPr marL="285750" indent="-285750">
              <a:buFont typeface="Arial" panose="020B0604020202020204" pitchFamily="34" charset="0"/>
              <a:buChar char="•"/>
            </a:pPr>
            <a:r>
              <a:rPr lang="en-US" sz="2000" dirty="0">
                <a:latin typeface="Century Schoolbook" panose="02040604050505020304" pitchFamily="18" charset="0"/>
              </a:rPr>
              <a:t>Reply: to frustrate one’s own interests is irrational</a:t>
            </a:r>
          </a:p>
          <a:p>
            <a:pPr marL="800100" lvl="1" indent="-342900">
              <a:buFont typeface="Arial" panose="020B0604020202020204" pitchFamily="34" charset="0"/>
              <a:buChar char="•"/>
            </a:pPr>
            <a:endParaRPr lang="en-US" sz="2000" dirty="0">
              <a:latin typeface="Century Schoolbook" panose="02040604050505020304" pitchFamily="18" charset="0"/>
            </a:endParaRPr>
          </a:p>
          <a:p>
            <a:pPr marL="342900" indent="-342900">
              <a:buFont typeface="Arial" panose="020B0604020202020204" pitchFamily="34" charset="0"/>
              <a:buChar char="•"/>
            </a:pPr>
            <a:r>
              <a:rPr lang="en-US" sz="2000" dirty="0">
                <a:latin typeface="Century Schoolbook" panose="02040604050505020304" pitchFamily="18" charset="0"/>
              </a:rPr>
              <a:t>Objection: Why? We don’t </a:t>
            </a:r>
            <a:r>
              <a:rPr lang="en-US" sz="2000" i="1" dirty="0">
                <a:latin typeface="Century Schoolbook" panose="02040604050505020304" pitchFamily="18" charset="0"/>
              </a:rPr>
              <a:t>want </a:t>
            </a:r>
            <a:r>
              <a:rPr lang="en-US" sz="2000" dirty="0">
                <a:latin typeface="Century Schoolbook" panose="02040604050505020304" pitchFamily="18" charset="0"/>
              </a:rPr>
              <a:t>our interests frustrated, but why say they </a:t>
            </a:r>
            <a:r>
              <a:rPr lang="en-US" sz="2000" i="1" dirty="0">
                <a:latin typeface="Century Schoolbook" panose="02040604050505020304" pitchFamily="18" charset="0"/>
              </a:rPr>
              <a:t>ought </a:t>
            </a:r>
            <a:r>
              <a:rPr lang="en-US" sz="2000" dirty="0">
                <a:latin typeface="Century Schoolbook" panose="02040604050505020304" pitchFamily="18" charset="0"/>
              </a:rPr>
              <a:t>not to be frustrated?</a:t>
            </a:r>
          </a:p>
          <a:p>
            <a:endParaRPr lang="en-US" sz="2000" dirty="0">
              <a:latin typeface="Century Schoolbook" panose="02040604050505020304" pitchFamily="18" charset="0"/>
            </a:endParaRPr>
          </a:p>
          <a:p>
            <a:endParaRPr lang="en-US" sz="2000" dirty="0">
              <a:latin typeface="Century Schoolbook" panose="02040604050505020304" pitchFamily="18" charset="0"/>
            </a:endParaRPr>
          </a:p>
        </p:txBody>
      </p:sp>
    </p:spTree>
    <p:extLst>
      <p:ext uri="{BB962C8B-B14F-4D97-AF65-F5344CB8AC3E}">
        <p14:creationId xmlns:p14="http://schemas.microsoft.com/office/powerpoint/2010/main" val="16854754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3B905C-C4F3-4D36-8C25-BD1F393CC994}"/>
              </a:ext>
            </a:extLst>
          </p:cNvPr>
          <p:cNvSpPr>
            <a:spLocks noGrp="1"/>
          </p:cNvSpPr>
          <p:nvPr>
            <p:ph type="title"/>
          </p:nvPr>
        </p:nvSpPr>
        <p:spPr>
          <a:xfrm>
            <a:off x="0" y="1"/>
            <a:ext cx="12192000" cy="857250"/>
          </a:xfrm>
        </p:spPr>
        <p:txBody>
          <a:bodyPr/>
          <a:lstStyle/>
          <a:p>
            <a:pPr algn="ctr"/>
            <a:r>
              <a:rPr lang="en-US" u="sng" dirty="0">
                <a:latin typeface="Century Schoolbook" panose="02040604050505020304" pitchFamily="18" charset="0"/>
              </a:rPr>
              <a:t>Objections to non-cognitivism</a:t>
            </a:r>
            <a:endParaRPr lang="en-GB" u="sng" dirty="0">
              <a:latin typeface="Century Schoolbook" panose="02040604050505020304" pitchFamily="18" charset="0"/>
            </a:endParaRPr>
          </a:p>
        </p:txBody>
      </p:sp>
      <p:sp>
        <p:nvSpPr>
          <p:cNvPr id="3" name="Content Placeholder 2">
            <a:extLst>
              <a:ext uri="{FF2B5EF4-FFF2-40B4-BE49-F238E27FC236}">
                <a16:creationId xmlns:a16="http://schemas.microsoft.com/office/drawing/2014/main" id="{24AA799F-D163-48AB-AF9D-07F4342AA4CB}"/>
              </a:ext>
            </a:extLst>
          </p:cNvPr>
          <p:cNvSpPr>
            <a:spLocks noGrp="1"/>
          </p:cNvSpPr>
          <p:nvPr>
            <p:ph sz="half" idx="1"/>
          </p:nvPr>
        </p:nvSpPr>
        <p:spPr>
          <a:xfrm>
            <a:off x="228599" y="790576"/>
            <a:ext cx="11801475" cy="4351338"/>
          </a:xfrm>
        </p:spPr>
        <p:txBody>
          <a:bodyPr>
            <a:noAutofit/>
          </a:bodyPr>
          <a:lstStyle/>
          <a:p>
            <a:pPr marL="0" indent="0">
              <a:buNone/>
            </a:pPr>
            <a:r>
              <a:rPr lang="en-US" sz="1800" b="1" u="sng" dirty="0">
                <a:latin typeface="Century Schoolbook" panose="02040604050505020304" pitchFamily="18" charset="0"/>
              </a:rPr>
              <a:t>Non-cognitivism leads to moral nihilism</a:t>
            </a:r>
          </a:p>
          <a:p>
            <a:r>
              <a:rPr lang="en-GB" sz="1800" dirty="0">
                <a:latin typeface="Century Schoolbook" panose="02040604050505020304" pitchFamily="18" charset="0"/>
              </a:rPr>
              <a:t>Moral nihilism: there are no moral values or duties</a:t>
            </a:r>
          </a:p>
          <a:p>
            <a:endParaRPr lang="en-GB" sz="1800" dirty="0">
              <a:latin typeface="Century Schoolbook" panose="02040604050505020304" pitchFamily="18" charset="0"/>
            </a:endParaRPr>
          </a:p>
          <a:p>
            <a:r>
              <a:rPr lang="en-GB" sz="1800" dirty="0">
                <a:latin typeface="Century Schoolbook" panose="02040604050505020304" pitchFamily="18" charset="0"/>
              </a:rPr>
              <a:t>If, as moral anti-realism claims, there are no mind-independent moral properties, no objective moral truths, then isn’t anti-realism just nihilism?</a:t>
            </a:r>
          </a:p>
          <a:p>
            <a:pPr lvl="1"/>
            <a:r>
              <a:rPr lang="en-GB" sz="1800" dirty="0">
                <a:latin typeface="Century Schoolbook" panose="02040604050505020304" pitchFamily="18" charset="0"/>
              </a:rPr>
              <a:t>If morality isn’t objective, what obligation do we have to be moral?</a:t>
            </a:r>
          </a:p>
          <a:p>
            <a:pPr lvl="1"/>
            <a:endParaRPr lang="en-GB" sz="1800" dirty="0">
              <a:latin typeface="Century Schoolbook" panose="02040604050505020304" pitchFamily="18" charset="0"/>
            </a:endParaRPr>
          </a:p>
          <a:p>
            <a:r>
              <a:rPr lang="en-US" sz="1800" dirty="0">
                <a:latin typeface="Century Schoolbook" panose="02040604050505020304" pitchFamily="18" charset="0"/>
              </a:rPr>
              <a:t>Reply: this is a misunderstanding</a:t>
            </a:r>
          </a:p>
          <a:p>
            <a:pPr lvl="1"/>
            <a:r>
              <a:rPr lang="en-US" sz="1800" dirty="0">
                <a:latin typeface="Century Schoolbook" panose="02040604050505020304" pitchFamily="18" charset="0"/>
              </a:rPr>
              <a:t>Living as though there are no moral values is itself a kind of choice, an immoral one</a:t>
            </a:r>
          </a:p>
          <a:p>
            <a:pPr lvl="1"/>
            <a:r>
              <a:rPr lang="en-US" sz="1800" dirty="0">
                <a:latin typeface="Century Schoolbook" panose="02040604050505020304" pitchFamily="18" charset="0"/>
              </a:rPr>
              <a:t>Non-cognitivism does not entail that we should stop having moral feelings!</a:t>
            </a:r>
          </a:p>
          <a:p>
            <a:pPr marL="0" indent="0">
              <a:buNone/>
            </a:pPr>
            <a:endParaRPr lang="en-GB" sz="1800" dirty="0">
              <a:latin typeface="Century Schoolbook" panose="02040604050505020304" pitchFamily="18" charset="0"/>
            </a:endParaRPr>
          </a:p>
          <a:p>
            <a:pPr marL="0" indent="0">
              <a:buNone/>
            </a:pPr>
            <a:r>
              <a:rPr lang="en-GB" sz="1800" b="1" u="sng" dirty="0">
                <a:latin typeface="Century Schoolbook" panose="02040604050505020304" pitchFamily="18" charset="0"/>
              </a:rPr>
              <a:t>How can we condemn immorality?</a:t>
            </a:r>
          </a:p>
          <a:p>
            <a:r>
              <a:rPr lang="en-US" sz="1800" dirty="0">
                <a:latin typeface="Century Schoolbook" panose="02040604050505020304" pitchFamily="18" charset="0"/>
              </a:rPr>
              <a:t>Can we justify interfering with others’ </a:t>
            </a:r>
            <a:r>
              <a:rPr lang="en-US" sz="1800" dirty="0" err="1">
                <a:latin typeface="Century Schoolbook" panose="02040604050505020304" pitchFamily="18" charset="0"/>
              </a:rPr>
              <a:t>behaviour</a:t>
            </a:r>
            <a:r>
              <a:rPr lang="en-US" sz="1800" dirty="0">
                <a:latin typeface="Century Schoolbook" panose="02040604050505020304" pitchFamily="18" charset="0"/>
              </a:rPr>
              <a:t> because their actions interfere with our feelings?</a:t>
            </a:r>
          </a:p>
          <a:p>
            <a:endParaRPr lang="en-US" sz="1800" dirty="0">
              <a:latin typeface="Century Schoolbook" panose="02040604050505020304" pitchFamily="18" charset="0"/>
            </a:endParaRPr>
          </a:p>
          <a:p>
            <a:r>
              <a:rPr lang="en-US" sz="1800" dirty="0">
                <a:latin typeface="Century Schoolbook" panose="02040604050505020304" pitchFamily="18" charset="0"/>
              </a:rPr>
              <a:t>Reply: our feelings isn’t the </a:t>
            </a:r>
            <a:r>
              <a:rPr lang="en-US" sz="1800" i="1" dirty="0">
                <a:latin typeface="Century Schoolbook" panose="02040604050505020304" pitchFamily="18" charset="0"/>
              </a:rPr>
              <a:t>reason</a:t>
            </a:r>
            <a:r>
              <a:rPr lang="en-US" sz="1800" dirty="0">
                <a:latin typeface="Century Schoolbook" panose="02040604050505020304" pitchFamily="18" charset="0"/>
              </a:rPr>
              <a:t> we interfere, the cruelty (or whatever) is</a:t>
            </a:r>
          </a:p>
          <a:p>
            <a:endParaRPr lang="en-US" sz="1800" dirty="0">
              <a:latin typeface="Century Schoolbook" panose="02040604050505020304" pitchFamily="18" charset="0"/>
            </a:endParaRPr>
          </a:p>
          <a:p>
            <a:r>
              <a:rPr lang="en-US" sz="1800" dirty="0">
                <a:latin typeface="Century Schoolbook" panose="02040604050505020304" pitchFamily="18" charset="0"/>
              </a:rPr>
              <a:t>But taking cruelty as a reason to interfere is itself subjective</a:t>
            </a:r>
          </a:p>
          <a:p>
            <a:pPr marL="0" indent="0">
              <a:buNone/>
            </a:pPr>
            <a:endParaRPr lang="en-GB" sz="1800" b="1" u="sng" dirty="0">
              <a:latin typeface="Century Schoolbook" panose="02040604050505020304" pitchFamily="18" charset="0"/>
            </a:endParaRPr>
          </a:p>
        </p:txBody>
      </p:sp>
    </p:spTree>
    <p:extLst>
      <p:ext uri="{BB962C8B-B14F-4D97-AF65-F5344CB8AC3E}">
        <p14:creationId xmlns:p14="http://schemas.microsoft.com/office/powerpoint/2010/main" val="21956340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3B905C-C4F3-4D36-8C25-BD1F393CC994}"/>
              </a:ext>
            </a:extLst>
          </p:cNvPr>
          <p:cNvSpPr>
            <a:spLocks noGrp="1"/>
          </p:cNvSpPr>
          <p:nvPr>
            <p:ph type="title"/>
          </p:nvPr>
        </p:nvSpPr>
        <p:spPr>
          <a:xfrm>
            <a:off x="0" y="1"/>
            <a:ext cx="12192000" cy="857250"/>
          </a:xfrm>
        </p:spPr>
        <p:txBody>
          <a:bodyPr/>
          <a:lstStyle/>
          <a:p>
            <a:pPr algn="ctr"/>
            <a:r>
              <a:rPr lang="en-US" u="sng" dirty="0">
                <a:latin typeface="Century Schoolbook" panose="02040604050505020304" pitchFamily="18" charset="0"/>
              </a:rPr>
              <a:t>Objections to non-cognitivism</a:t>
            </a:r>
            <a:endParaRPr lang="en-GB" u="sng" dirty="0">
              <a:latin typeface="Century Schoolbook" panose="02040604050505020304" pitchFamily="18" charset="0"/>
            </a:endParaRPr>
          </a:p>
        </p:txBody>
      </p:sp>
      <p:sp>
        <p:nvSpPr>
          <p:cNvPr id="3" name="Content Placeholder 2">
            <a:extLst>
              <a:ext uri="{FF2B5EF4-FFF2-40B4-BE49-F238E27FC236}">
                <a16:creationId xmlns:a16="http://schemas.microsoft.com/office/drawing/2014/main" id="{24AA799F-D163-48AB-AF9D-07F4342AA4CB}"/>
              </a:ext>
            </a:extLst>
          </p:cNvPr>
          <p:cNvSpPr>
            <a:spLocks noGrp="1"/>
          </p:cNvSpPr>
          <p:nvPr>
            <p:ph sz="half" idx="1"/>
          </p:nvPr>
        </p:nvSpPr>
        <p:spPr>
          <a:xfrm>
            <a:off x="228599" y="857251"/>
            <a:ext cx="11801475" cy="4351338"/>
          </a:xfrm>
        </p:spPr>
        <p:txBody>
          <a:bodyPr>
            <a:noAutofit/>
          </a:bodyPr>
          <a:lstStyle/>
          <a:p>
            <a:pPr marL="0" indent="0">
              <a:buNone/>
            </a:pPr>
            <a:r>
              <a:rPr lang="en-US" sz="2400" b="1" u="sng" dirty="0">
                <a:latin typeface="Century Schoolbook" panose="02040604050505020304" pitchFamily="18" charset="0"/>
              </a:rPr>
              <a:t>How can we account for moral progress?</a:t>
            </a:r>
          </a:p>
          <a:p>
            <a:r>
              <a:rPr lang="en-GB" sz="2400" dirty="0">
                <a:latin typeface="Century Schoolbook" panose="02040604050505020304" pitchFamily="18" charset="0"/>
              </a:rPr>
              <a:t>If there is no moral reality, then our moral beliefs or feelings cannot become better or worse.</a:t>
            </a:r>
          </a:p>
          <a:p>
            <a:pPr lvl="1"/>
            <a:r>
              <a:rPr lang="en-GB" dirty="0">
                <a:latin typeface="Century Schoolbook" panose="02040604050505020304" pitchFamily="18" charset="0"/>
              </a:rPr>
              <a:t>They may have changed, but change is not progress if there is no truth.</a:t>
            </a:r>
          </a:p>
          <a:p>
            <a:pPr lvl="1"/>
            <a:endParaRPr lang="en-GB" dirty="0">
              <a:latin typeface="Century Schoolbook" panose="02040604050505020304" pitchFamily="18" charset="0"/>
            </a:endParaRPr>
          </a:p>
          <a:p>
            <a:r>
              <a:rPr lang="en-GB" sz="2400" dirty="0">
                <a:latin typeface="Century Schoolbook" panose="02040604050505020304" pitchFamily="18" charset="0"/>
              </a:rPr>
              <a:t>Reply 1: people’s views can change for the better in non-moral ways, e.g. become more informed or rational (consistent or coherent)</a:t>
            </a:r>
          </a:p>
          <a:p>
            <a:endParaRPr lang="en-US" sz="2400" dirty="0">
              <a:latin typeface="Century Schoolbook" panose="02040604050505020304" pitchFamily="18" charset="0"/>
            </a:endParaRPr>
          </a:p>
          <a:p>
            <a:r>
              <a:rPr lang="en-US" sz="2400" dirty="0">
                <a:latin typeface="Century Schoolbook" panose="02040604050505020304" pitchFamily="18" charset="0"/>
              </a:rPr>
              <a:t>Reply 2: people’s views can become better in moral ways:</a:t>
            </a:r>
          </a:p>
          <a:p>
            <a:pPr lvl="1"/>
            <a:r>
              <a:rPr lang="en-GB" dirty="0">
                <a:latin typeface="Century Schoolbook" panose="02040604050505020304" pitchFamily="18" charset="0"/>
              </a:rPr>
              <a:t>If we disapprove of past moral codes and approve of our own moral code, then we will say that we have made moral progress.</a:t>
            </a:r>
          </a:p>
          <a:p>
            <a:pPr lvl="1"/>
            <a:endParaRPr lang="en-GB" dirty="0">
              <a:latin typeface="Century Schoolbook" panose="02040604050505020304" pitchFamily="18" charset="0"/>
            </a:endParaRPr>
          </a:p>
          <a:p>
            <a:r>
              <a:rPr lang="en-GB" sz="2400" dirty="0">
                <a:latin typeface="Century Schoolbook" panose="02040604050505020304" pitchFamily="18" charset="0"/>
              </a:rPr>
              <a:t>Moral progress is relative to a particular point of view – but this is just the usual problem of moral disagreement</a:t>
            </a:r>
            <a:endParaRPr lang="en-US" sz="2400" dirty="0">
              <a:latin typeface="Century Schoolbook" panose="02040604050505020304" pitchFamily="18" charset="0"/>
            </a:endParaRPr>
          </a:p>
          <a:p>
            <a:pPr marL="0" indent="0">
              <a:buNone/>
            </a:pPr>
            <a:endParaRPr lang="en-GB" sz="2400" b="1" u="sng" dirty="0">
              <a:latin typeface="Century Schoolbook" panose="02040604050505020304" pitchFamily="18" charset="0"/>
            </a:endParaRPr>
          </a:p>
        </p:txBody>
      </p:sp>
    </p:spTree>
    <p:extLst>
      <p:ext uri="{BB962C8B-B14F-4D97-AF65-F5344CB8AC3E}">
        <p14:creationId xmlns:p14="http://schemas.microsoft.com/office/powerpoint/2010/main" val="1306677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09550"/>
            <a:ext cx="12192000" cy="1325563"/>
          </a:xfrm>
        </p:spPr>
        <p:txBody>
          <a:bodyPr>
            <a:normAutofit/>
          </a:bodyPr>
          <a:lstStyle/>
          <a:p>
            <a:pPr algn="ctr"/>
            <a:r>
              <a:rPr lang="en-US" u="sng" dirty="0">
                <a:latin typeface="Century Schoolbook" panose="02040604050505020304" pitchFamily="18" charset="0"/>
              </a:rPr>
              <a:t>Moral Realism</a:t>
            </a:r>
          </a:p>
        </p:txBody>
      </p:sp>
      <p:sp>
        <p:nvSpPr>
          <p:cNvPr id="3" name="Content Placeholder 2"/>
          <p:cNvSpPr>
            <a:spLocks noGrp="1"/>
          </p:cNvSpPr>
          <p:nvPr>
            <p:ph idx="1"/>
          </p:nvPr>
        </p:nvSpPr>
        <p:spPr>
          <a:xfrm>
            <a:off x="371475" y="990600"/>
            <a:ext cx="10515600" cy="5743575"/>
          </a:xfrm>
        </p:spPr>
        <p:txBody>
          <a:bodyPr>
            <a:normAutofit fontScale="77500" lnSpcReduction="20000"/>
          </a:bodyPr>
          <a:lstStyle/>
          <a:p>
            <a:pPr marL="342900" lvl="1" indent="-342900">
              <a:buFontTx/>
              <a:buChar char="•"/>
              <a:defRPr/>
            </a:pPr>
            <a:r>
              <a:rPr lang="en-US" sz="2800" dirty="0">
                <a:latin typeface="Century Schoolbook" panose="02040604050505020304" pitchFamily="18" charset="0"/>
              </a:rPr>
              <a:t>Moral realism: </a:t>
            </a:r>
            <a:r>
              <a:rPr lang="en-GB" sz="2800" dirty="0">
                <a:latin typeface="Century Schoolbook" panose="02040604050505020304" pitchFamily="18" charset="0"/>
              </a:rPr>
              <a:t>good and bad are properties of situations and people, right and wrong are properties of actions</a:t>
            </a:r>
          </a:p>
          <a:p>
            <a:pPr marL="742950" lvl="2" indent="-342900">
              <a:defRPr/>
            </a:pPr>
            <a:r>
              <a:rPr lang="en-GB" sz="2400" dirty="0">
                <a:latin typeface="Century Schoolbook" panose="02040604050505020304" pitchFamily="18" charset="0"/>
              </a:rPr>
              <a:t>Moral judgements are true or false depending on whether they ascribe the moral properties something actually has</a:t>
            </a:r>
          </a:p>
          <a:p>
            <a:pPr marL="742950" lvl="2" indent="-342900">
              <a:defRPr/>
            </a:pPr>
            <a:endParaRPr lang="en-GB" sz="2400" dirty="0">
              <a:latin typeface="Century Schoolbook" panose="02040604050505020304" pitchFamily="18" charset="0"/>
            </a:endParaRPr>
          </a:p>
          <a:p>
            <a:pPr marL="342900" lvl="1" indent="-342900">
              <a:buFontTx/>
              <a:buChar char="•"/>
              <a:defRPr/>
            </a:pPr>
            <a:r>
              <a:rPr lang="en-GB" sz="2800" dirty="0">
                <a:latin typeface="Century Schoolbook" panose="02040604050505020304" pitchFamily="18" charset="0"/>
              </a:rPr>
              <a:t>What is the nature of these properties?</a:t>
            </a:r>
          </a:p>
          <a:p>
            <a:pPr marL="742950" lvl="2" indent="-342900">
              <a:buFontTx/>
              <a:buChar char="•"/>
              <a:defRPr/>
            </a:pPr>
            <a:r>
              <a:rPr lang="en-GB" sz="2400" dirty="0">
                <a:latin typeface="Century Schoolbook" panose="02040604050505020304" pitchFamily="18" charset="0"/>
              </a:rPr>
              <a:t>Naturalism: moral properties are natural properties</a:t>
            </a:r>
          </a:p>
          <a:p>
            <a:pPr marL="742950" lvl="2" indent="-342900">
              <a:buFontTx/>
              <a:buChar char="•"/>
              <a:defRPr/>
            </a:pPr>
            <a:r>
              <a:rPr lang="en-GB" sz="2400" dirty="0">
                <a:latin typeface="Century Schoolbook" panose="02040604050505020304" pitchFamily="18" charset="0"/>
              </a:rPr>
              <a:t>Non-naturalism: moral properties are a distinct, non-natural kind of property</a:t>
            </a:r>
          </a:p>
          <a:p>
            <a:pPr marL="0" lvl="0" indent="0">
              <a:buNone/>
            </a:pPr>
            <a:endParaRPr lang="en-GB" dirty="0">
              <a:latin typeface="Century Schoolbook" panose="02040604050505020304" pitchFamily="18" charset="0"/>
            </a:endParaRPr>
          </a:p>
          <a:p>
            <a:pPr marL="0" lvl="0" indent="0">
              <a:buNone/>
            </a:pPr>
            <a:r>
              <a:rPr lang="en-GB" u="sng" dirty="0">
                <a:latin typeface="Century Schoolbook" panose="02040604050505020304" pitchFamily="18" charset="0"/>
              </a:rPr>
              <a:t>Three quick arguments for moral realism</a:t>
            </a:r>
          </a:p>
          <a:p>
            <a:pPr marL="0" lvl="0" indent="0">
              <a:buNone/>
            </a:pPr>
            <a:endParaRPr lang="en-GB" u="sng" dirty="0">
              <a:latin typeface="Century Schoolbook" panose="02040604050505020304" pitchFamily="18" charset="0"/>
            </a:endParaRPr>
          </a:p>
          <a:p>
            <a:pPr marL="514350" lvl="0" indent="-514350">
              <a:buFont typeface="+mj-lt"/>
              <a:buAutoNum type="arabicPeriod"/>
            </a:pPr>
            <a:r>
              <a:rPr lang="en-GB" dirty="0">
                <a:latin typeface="Century Schoolbook" panose="02040604050505020304" pitchFamily="18" charset="0"/>
              </a:rPr>
              <a:t>If there were no facts about moral right and wrong, it wouldn’t be possible to make mistakes. </a:t>
            </a:r>
          </a:p>
          <a:p>
            <a:pPr marL="514350" lvl="0" indent="-514350">
              <a:buFont typeface="+mj-lt"/>
              <a:buAutoNum type="arabicPeriod"/>
            </a:pPr>
            <a:endParaRPr lang="en-GB" dirty="0">
              <a:latin typeface="Century Schoolbook" panose="02040604050505020304" pitchFamily="18" charset="0"/>
            </a:endParaRPr>
          </a:p>
          <a:p>
            <a:pPr marL="514350" lvl="0" indent="-514350">
              <a:buFont typeface="+mj-lt"/>
              <a:buAutoNum type="arabicPeriod"/>
            </a:pPr>
            <a:r>
              <a:rPr lang="en-GB" dirty="0">
                <a:latin typeface="Century Schoolbook" panose="02040604050505020304" pitchFamily="18" charset="0"/>
              </a:rPr>
              <a:t>Morality feels like a demand from ‘outside’ us, independent of what we want or feel. </a:t>
            </a:r>
          </a:p>
          <a:p>
            <a:pPr marL="514350" lvl="0" indent="-514350">
              <a:buFont typeface="+mj-lt"/>
              <a:buAutoNum type="arabicPeriod"/>
            </a:pPr>
            <a:endParaRPr lang="en-GB" dirty="0">
              <a:latin typeface="Century Schoolbook" panose="02040604050505020304" pitchFamily="18" charset="0"/>
            </a:endParaRPr>
          </a:p>
          <a:p>
            <a:pPr marL="514350" lvl="0" indent="-514350">
              <a:buFont typeface="+mj-lt"/>
              <a:buAutoNum type="arabicPeriod"/>
            </a:pPr>
            <a:r>
              <a:rPr lang="en-GB" dirty="0">
                <a:latin typeface="Century Schoolbook" panose="02040604050505020304" pitchFamily="18" charset="0"/>
              </a:rPr>
              <a:t>How is moral progress possible, unless some views about morality are better than others?</a:t>
            </a:r>
          </a:p>
          <a:p>
            <a:endParaRPr lang="en-US" dirty="0">
              <a:latin typeface="Century Schoolbook" panose="020406040505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0" y="0"/>
            <a:ext cx="12192000" cy="923925"/>
          </a:xfrm>
        </p:spPr>
        <p:txBody>
          <a:bodyPr/>
          <a:lstStyle/>
          <a:p>
            <a:pPr algn="ctr" eaLnBrk="1" hangingPunct="1"/>
            <a:r>
              <a:rPr lang="en-US" u="sng" dirty="0">
                <a:latin typeface="Century Schoolbook" panose="02040604050505020304" pitchFamily="18" charset="0"/>
              </a:rPr>
              <a:t>Moral naturalism</a:t>
            </a:r>
          </a:p>
        </p:txBody>
      </p:sp>
      <p:sp>
        <p:nvSpPr>
          <p:cNvPr id="3" name="Content Placeholder 2"/>
          <p:cNvSpPr>
            <a:spLocks noGrp="1"/>
          </p:cNvSpPr>
          <p:nvPr>
            <p:ph idx="1"/>
          </p:nvPr>
        </p:nvSpPr>
        <p:spPr>
          <a:xfrm>
            <a:off x="361950" y="923925"/>
            <a:ext cx="11525250" cy="5600700"/>
          </a:xfrm>
        </p:spPr>
        <p:txBody>
          <a:bodyPr>
            <a:normAutofit fontScale="85000" lnSpcReduction="20000"/>
          </a:bodyPr>
          <a:lstStyle/>
          <a:p>
            <a:r>
              <a:rPr lang="en-US" dirty="0">
                <a:latin typeface="Century Schoolbook" panose="02040604050505020304" pitchFamily="18" charset="0"/>
              </a:rPr>
              <a:t>Naturalism: moral properties are natural (e.g. psychological) properties</a:t>
            </a:r>
          </a:p>
          <a:p>
            <a:endParaRPr lang="en-US" dirty="0">
              <a:latin typeface="Century Schoolbook" panose="02040604050505020304" pitchFamily="18" charset="0"/>
            </a:endParaRPr>
          </a:p>
          <a:p>
            <a:r>
              <a:rPr lang="en-US" dirty="0">
                <a:latin typeface="Century Schoolbook" panose="02040604050505020304" pitchFamily="18" charset="0"/>
              </a:rPr>
              <a:t>Reductive naturalism</a:t>
            </a:r>
          </a:p>
          <a:p>
            <a:pPr lvl="1"/>
            <a:r>
              <a:rPr lang="en-US" dirty="0">
                <a:latin typeface="Century Schoolbook" panose="02040604050505020304" pitchFamily="18" charset="0"/>
              </a:rPr>
              <a:t>‘Natural’: properties that can be identified through sense experience and science</a:t>
            </a:r>
          </a:p>
          <a:p>
            <a:pPr lvl="1"/>
            <a:r>
              <a:rPr lang="en-US" dirty="0">
                <a:latin typeface="Century Schoolbook" panose="02040604050505020304" pitchFamily="18" charset="0"/>
              </a:rPr>
              <a:t>Reductionism: things in one domain are identical with things in another</a:t>
            </a:r>
          </a:p>
          <a:p>
            <a:pPr lvl="1"/>
            <a:r>
              <a:rPr lang="en-US" dirty="0">
                <a:latin typeface="Century Schoolbook" panose="02040604050505020304" pitchFamily="18" charset="0"/>
              </a:rPr>
              <a:t>E.g. Utilitarianism – Mill’s ‘proof’.</a:t>
            </a:r>
          </a:p>
          <a:p>
            <a:pPr lvl="2"/>
            <a:r>
              <a:rPr lang="en-US" dirty="0">
                <a:latin typeface="Century Schoolbook" panose="02040604050505020304" pitchFamily="18" charset="0"/>
              </a:rPr>
              <a:t>‘The only good is happiness’</a:t>
            </a:r>
          </a:p>
          <a:p>
            <a:pPr lvl="2"/>
            <a:r>
              <a:rPr lang="en-US" dirty="0">
                <a:latin typeface="Century Schoolbook" panose="02040604050505020304" pitchFamily="18" charset="0"/>
              </a:rPr>
              <a:t>Can be interpreted reductively, i.e. goodness and happiness are the same property</a:t>
            </a:r>
          </a:p>
          <a:p>
            <a:pPr lvl="2"/>
            <a:r>
              <a:rPr lang="en-US" dirty="0">
                <a:latin typeface="Century Schoolbook" panose="02040604050505020304" pitchFamily="18" charset="0"/>
              </a:rPr>
              <a:t>Happiness is a psychological (natural) property</a:t>
            </a:r>
          </a:p>
          <a:p>
            <a:pPr lvl="2"/>
            <a:r>
              <a:rPr lang="en-US" dirty="0">
                <a:latin typeface="Century Schoolbook" panose="02040604050505020304" pitchFamily="18" charset="0"/>
              </a:rPr>
              <a:t>Rightness is </a:t>
            </a:r>
            <a:r>
              <a:rPr lang="en-US" dirty="0" err="1">
                <a:latin typeface="Century Schoolbook" panose="02040604050505020304" pitchFamily="18" charset="0"/>
              </a:rPr>
              <a:t>maximising</a:t>
            </a:r>
            <a:r>
              <a:rPr lang="en-US" dirty="0">
                <a:latin typeface="Century Schoolbook" panose="02040604050505020304" pitchFamily="18" charset="0"/>
              </a:rPr>
              <a:t> happiness</a:t>
            </a:r>
          </a:p>
          <a:p>
            <a:pPr lvl="2"/>
            <a:endParaRPr lang="en-US" dirty="0">
              <a:latin typeface="Century Schoolbook" panose="02040604050505020304" pitchFamily="18" charset="0"/>
            </a:endParaRPr>
          </a:p>
          <a:p>
            <a:r>
              <a:rPr lang="en-US" dirty="0">
                <a:latin typeface="Century Schoolbook" panose="02040604050505020304" pitchFamily="18" charset="0"/>
              </a:rPr>
              <a:t>Non-reductive naturalism</a:t>
            </a:r>
          </a:p>
          <a:p>
            <a:pPr lvl="1"/>
            <a:r>
              <a:rPr lang="en-US" dirty="0">
                <a:latin typeface="Century Schoolbook" panose="02040604050505020304" pitchFamily="18" charset="0"/>
              </a:rPr>
              <a:t>Morality is an expression of the natural capacities of human beings</a:t>
            </a:r>
          </a:p>
          <a:p>
            <a:pPr lvl="1"/>
            <a:r>
              <a:rPr lang="en-US" dirty="0">
                <a:latin typeface="Century Schoolbook" panose="02040604050505020304" pitchFamily="18" charset="0"/>
              </a:rPr>
              <a:t>Not ‘supernatural’, not ‘non-natural’</a:t>
            </a:r>
          </a:p>
          <a:p>
            <a:pPr lvl="1"/>
            <a:r>
              <a:rPr lang="en-US" dirty="0">
                <a:latin typeface="Century Schoolbook" panose="02040604050505020304" pitchFamily="18" charset="0"/>
              </a:rPr>
              <a:t>But moral properties can’t be reduced</a:t>
            </a:r>
          </a:p>
          <a:p>
            <a:pPr lvl="1"/>
            <a:r>
              <a:rPr lang="en-US" dirty="0">
                <a:latin typeface="Century Schoolbook" panose="02040604050505020304" pitchFamily="18" charset="0"/>
              </a:rPr>
              <a:t>E.g. </a:t>
            </a:r>
            <a:r>
              <a:rPr lang="en-GB" dirty="0">
                <a:latin typeface="Century Schoolbook" panose="02040604050505020304" pitchFamily="18" charset="0"/>
              </a:rPr>
              <a:t>Julia Annas argues that Aristotelian virtue ethics is a form of non-reductive moral naturalism. </a:t>
            </a:r>
          </a:p>
          <a:p>
            <a:pPr lvl="2"/>
            <a:r>
              <a:rPr lang="en-GB" dirty="0">
                <a:latin typeface="Century Schoolbook" panose="02040604050505020304" pitchFamily="18" charset="0"/>
              </a:rPr>
              <a:t>Morality is </a:t>
            </a:r>
            <a:r>
              <a:rPr lang="en-GB" i="1" dirty="0">
                <a:latin typeface="Century Schoolbook" panose="02040604050505020304" pitchFamily="18" charset="0"/>
              </a:rPr>
              <a:t>based on</a:t>
            </a:r>
            <a:r>
              <a:rPr lang="en-GB" dirty="0">
                <a:latin typeface="Century Schoolbook" panose="02040604050505020304" pitchFamily="18" charset="0"/>
              </a:rPr>
              <a:t> natural facts about human nature. The sciences of biology and psychology can help us to identify the patterns of flourishing for each species, and so help us understand what eudaimonia involves for us.</a:t>
            </a:r>
            <a:endParaRPr lang="en-US" dirty="0">
              <a:latin typeface="Century Schoolbook" panose="020406040505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
                                            <p:txEl>
                                              <p:pRg st="15" end="15"/>
                                            </p:txEl>
                                          </p:spTgt>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3">
                                            <p:txEl>
                                              <p:pRg st="16" end="1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36525"/>
            <a:ext cx="12192000" cy="858045"/>
          </a:xfrm>
        </p:spPr>
        <p:txBody>
          <a:bodyPr>
            <a:normAutofit/>
          </a:bodyPr>
          <a:lstStyle/>
          <a:p>
            <a:pPr algn="ctr"/>
            <a:r>
              <a:rPr lang="en-US" u="sng" dirty="0">
                <a:latin typeface="Century Schoolbook" panose="02040604050505020304" pitchFamily="18" charset="0"/>
              </a:rPr>
              <a:t>G. E. Moore against moral naturalism</a:t>
            </a:r>
          </a:p>
        </p:txBody>
      </p:sp>
      <p:sp>
        <p:nvSpPr>
          <p:cNvPr id="3" name="Content Placeholder 2"/>
          <p:cNvSpPr>
            <a:spLocks noGrp="1"/>
          </p:cNvSpPr>
          <p:nvPr>
            <p:ph idx="1"/>
          </p:nvPr>
        </p:nvSpPr>
        <p:spPr>
          <a:xfrm>
            <a:off x="190500" y="1108869"/>
            <a:ext cx="11849100" cy="5726905"/>
          </a:xfrm>
        </p:spPr>
        <p:txBody>
          <a:bodyPr>
            <a:normAutofit/>
          </a:bodyPr>
          <a:lstStyle/>
          <a:p>
            <a:pPr marL="0" indent="0">
              <a:buNone/>
            </a:pPr>
            <a:r>
              <a:rPr lang="en-US" sz="2600" b="1" u="sng" dirty="0">
                <a:latin typeface="Century Schoolbook" panose="02040604050505020304" pitchFamily="18" charset="0"/>
              </a:rPr>
              <a:t>‘The naturalistic fallacy’</a:t>
            </a:r>
          </a:p>
          <a:p>
            <a:pPr marL="0" indent="0">
              <a:buNone/>
            </a:pPr>
            <a:endParaRPr lang="en-US" sz="1050" u="sng" dirty="0">
              <a:latin typeface="Century Schoolbook" panose="02040604050505020304" pitchFamily="18" charset="0"/>
            </a:endParaRPr>
          </a:p>
          <a:p>
            <a:r>
              <a:rPr lang="en-US" sz="2600" dirty="0">
                <a:latin typeface="Century Schoolbook" panose="02040604050505020304" pitchFamily="18" charset="0"/>
              </a:rPr>
              <a:t>Moral properties, e.g. good, may be </a:t>
            </a:r>
            <a:r>
              <a:rPr lang="en-US" sz="2600" i="1" dirty="0">
                <a:latin typeface="Century Schoolbook" panose="02040604050505020304" pitchFamily="18" charset="0"/>
              </a:rPr>
              <a:t>correlated</a:t>
            </a:r>
            <a:r>
              <a:rPr lang="en-US" sz="2600" dirty="0">
                <a:latin typeface="Century Schoolbook" panose="02040604050505020304" pitchFamily="18" charset="0"/>
              </a:rPr>
              <a:t> with certain natural properties, e.g. happiness, </a:t>
            </a:r>
            <a:r>
              <a:rPr lang="en-US" sz="2200" dirty="0">
                <a:latin typeface="Century Schoolbook" panose="02040604050505020304" pitchFamily="18" charset="0"/>
              </a:rPr>
              <a:t>BUT they are not identical</a:t>
            </a:r>
          </a:p>
          <a:p>
            <a:pPr lvl="1"/>
            <a:r>
              <a:rPr lang="en-US" sz="2200" dirty="0">
                <a:latin typeface="Century Schoolbook" panose="02040604050505020304" pitchFamily="18" charset="0"/>
              </a:rPr>
              <a:t>‘Pleasure is good’ means that pleasure has the separate property of being good (cp. ‘lemons are yellow’)</a:t>
            </a:r>
          </a:p>
          <a:p>
            <a:pPr lvl="1"/>
            <a:endParaRPr lang="en-US" sz="2200" dirty="0">
              <a:latin typeface="Century Schoolbook" panose="02040604050505020304" pitchFamily="18" charset="0"/>
            </a:endParaRPr>
          </a:p>
          <a:p>
            <a:r>
              <a:rPr lang="en-US" sz="2600" dirty="0">
                <a:latin typeface="Century Schoolbook" panose="02040604050505020304" pitchFamily="18" charset="0"/>
              </a:rPr>
              <a:t>Goodness is a simple, unanalysable property</a:t>
            </a:r>
          </a:p>
          <a:p>
            <a:pPr lvl="1"/>
            <a:r>
              <a:rPr lang="en-US" sz="2200" dirty="0">
                <a:latin typeface="Century Schoolbook" panose="02040604050505020304" pitchFamily="18" charset="0"/>
              </a:rPr>
              <a:t>Cp. ‘yellow’ – can’t be defined, even in terms of wavelengths of light</a:t>
            </a:r>
          </a:p>
          <a:p>
            <a:pPr lvl="1"/>
            <a:r>
              <a:rPr lang="en-US" sz="2200" dirty="0">
                <a:latin typeface="Century Schoolbook" panose="02040604050505020304" pitchFamily="18" charset="0"/>
              </a:rPr>
              <a:t>To identify good with any natural property is the ‘naturalistic fallacy’</a:t>
            </a:r>
          </a:p>
          <a:p>
            <a:pPr lvl="1"/>
            <a:endParaRPr lang="en-US" sz="2200" dirty="0">
              <a:latin typeface="Century Schoolbook" panose="02040604050505020304" pitchFamily="18" charset="0"/>
            </a:endParaRPr>
          </a:p>
          <a:p>
            <a:r>
              <a:rPr lang="en-US" sz="2600" dirty="0">
                <a:latin typeface="Century Schoolbook" panose="02040604050505020304" pitchFamily="18" charset="0"/>
              </a:rPr>
              <a:t>Unlike colour, goodness can’t be investigated empirically – it is a ‘non-natural’ property</a:t>
            </a:r>
          </a:p>
          <a:p>
            <a:endParaRPr lang="en-US" sz="2600" dirty="0">
              <a:latin typeface="Century Schoolbook" panose="02040604050505020304" pitchFamily="18" charset="0"/>
            </a:endParaRPr>
          </a:p>
          <a:p>
            <a:pPr marL="0" indent="0">
              <a:buNone/>
            </a:pPr>
            <a:endParaRPr lang="en-US" sz="2600" dirty="0">
              <a:latin typeface="Century Schoolbook" panose="020406040505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36525"/>
            <a:ext cx="12192000" cy="858045"/>
          </a:xfrm>
        </p:spPr>
        <p:txBody>
          <a:bodyPr>
            <a:normAutofit/>
          </a:bodyPr>
          <a:lstStyle/>
          <a:p>
            <a:pPr algn="ctr"/>
            <a:r>
              <a:rPr lang="en-US" u="sng" dirty="0">
                <a:latin typeface="Century Schoolbook" panose="02040604050505020304" pitchFamily="18" charset="0"/>
              </a:rPr>
              <a:t>G. E. Moore against moral naturalism</a:t>
            </a:r>
          </a:p>
        </p:txBody>
      </p:sp>
      <p:sp>
        <p:nvSpPr>
          <p:cNvPr id="3" name="Content Placeholder 2"/>
          <p:cNvSpPr>
            <a:spLocks noGrp="1"/>
          </p:cNvSpPr>
          <p:nvPr>
            <p:ph idx="1"/>
          </p:nvPr>
        </p:nvSpPr>
        <p:spPr>
          <a:xfrm>
            <a:off x="190500" y="1032669"/>
            <a:ext cx="11849100" cy="5726905"/>
          </a:xfrm>
        </p:spPr>
        <p:txBody>
          <a:bodyPr>
            <a:normAutofit fontScale="85000" lnSpcReduction="20000"/>
          </a:bodyPr>
          <a:lstStyle/>
          <a:p>
            <a:pPr marL="0" indent="0">
              <a:buNone/>
            </a:pPr>
            <a:r>
              <a:rPr lang="en-US" sz="2600" b="1" u="sng" dirty="0">
                <a:latin typeface="Century Schoolbook" panose="02040604050505020304" pitchFamily="18" charset="0"/>
              </a:rPr>
              <a:t>The ‘open question’ argument</a:t>
            </a:r>
          </a:p>
          <a:p>
            <a:r>
              <a:rPr lang="en-US" sz="2600" dirty="0">
                <a:latin typeface="Century Schoolbook" panose="02040604050505020304" pitchFamily="18" charset="0"/>
              </a:rPr>
              <a:t>Moore supports his claim that good is </a:t>
            </a:r>
            <a:r>
              <a:rPr lang="en-US" sz="2600" dirty="0" err="1">
                <a:latin typeface="Century Schoolbook" panose="02040604050505020304" pitchFamily="18" charset="0"/>
              </a:rPr>
              <a:t>unanalysable</a:t>
            </a:r>
            <a:r>
              <a:rPr lang="en-US" sz="2600" dirty="0">
                <a:latin typeface="Century Schoolbook" panose="02040604050505020304" pitchFamily="18" charset="0"/>
              </a:rPr>
              <a:t> with this argument:</a:t>
            </a:r>
          </a:p>
          <a:p>
            <a:pPr lvl="1"/>
            <a:r>
              <a:rPr lang="en-US" sz="2200" dirty="0">
                <a:latin typeface="Century Schoolbook" panose="02040604050505020304" pitchFamily="18" charset="0"/>
              </a:rPr>
              <a:t>‘Is pleasure good?’ is an </a:t>
            </a:r>
            <a:r>
              <a:rPr lang="en-US" sz="2200" i="1" dirty="0">
                <a:latin typeface="Century Schoolbook" panose="02040604050505020304" pitchFamily="18" charset="0"/>
              </a:rPr>
              <a:t>open</a:t>
            </a:r>
            <a:r>
              <a:rPr lang="en-US" sz="2200" dirty="0">
                <a:latin typeface="Century Schoolbook" panose="02040604050505020304" pitchFamily="18" charset="0"/>
              </a:rPr>
              <a:t> question: Both ‘yes’ and ‘no’ are possible answers</a:t>
            </a:r>
          </a:p>
          <a:p>
            <a:pPr lvl="1"/>
            <a:r>
              <a:rPr lang="en-US" sz="2200" dirty="0">
                <a:latin typeface="Century Schoolbook" panose="02040604050505020304" pitchFamily="18" charset="0"/>
              </a:rPr>
              <a:t>‘Is pleasure </a:t>
            </a:r>
            <a:r>
              <a:rPr lang="en-US" sz="2200" dirty="0" err="1">
                <a:latin typeface="Century Schoolbook" panose="02040604050505020304" pitchFamily="18" charset="0"/>
              </a:rPr>
              <a:t>pleasure</a:t>
            </a:r>
            <a:r>
              <a:rPr lang="en-US" sz="2200" dirty="0">
                <a:latin typeface="Century Schoolbook" panose="02040604050505020304" pitchFamily="18" charset="0"/>
              </a:rPr>
              <a:t>?’ is not an open question</a:t>
            </a:r>
          </a:p>
          <a:p>
            <a:pPr lvl="1"/>
            <a:r>
              <a:rPr lang="en-US" sz="2200" dirty="0">
                <a:latin typeface="Century Schoolbook" panose="02040604050505020304" pitchFamily="18" charset="0"/>
              </a:rPr>
              <a:t>‘It is pleasurable, but is it good?’ is open; ‘It is pleasurable, but is it pleasurable?’ is not open</a:t>
            </a:r>
          </a:p>
          <a:p>
            <a:pPr marL="457200" lvl="1" indent="0">
              <a:buNone/>
            </a:pPr>
            <a:endParaRPr lang="en-US" sz="2200" dirty="0">
              <a:latin typeface="Century Schoolbook" panose="02040604050505020304" pitchFamily="18" charset="0"/>
            </a:endParaRPr>
          </a:p>
          <a:p>
            <a:r>
              <a:rPr lang="en-US" sz="2600" dirty="0">
                <a:latin typeface="Century Schoolbook" panose="02040604050505020304" pitchFamily="18" charset="0"/>
              </a:rPr>
              <a:t>Conclusion: Goodness (and other moral properties) can’t be the </a:t>
            </a:r>
            <a:r>
              <a:rPr lang="en-US" sz="2600" i="1" dirty="0">
                <a:latin typeface="Century Schoolbook" panose="02040604050505020304" pitchFamily="18" charset="0"/>
              </a:rPr>
              <a:t>same </a:t>
            </a:r>
            <a:r>
              <a:rPr lang="en-US" sz="2600" dirty="0">
                <a:latin typeface="Century Schoolbook" panose="02040604050505020304" pitchFamily="18" charset="0"/>
              </a:rPr>
              <a:t>property as any other property</a:t>
            </a:r>
          </a:p>
          <a:p>
            <a:pPr marL="0" indent="0">
              <a:buNone/>
            </a:pPr>
            <a:endParaRPr lang="en-US" sz="2600" dirty="0">
              <a:latin typeface="Century Schoolbook" panose="02040604050505020304" pitchFamily="18" charset="0"/>
            </a:endParaRPr>
          </a:p>
          <a:p>
            <a:pPr marL="0" indent="0">
              <a:buNone/>
            </a:pPr>
            <a:r>
              <a:rPr lang="en-US" sz="2600" u="sng" dirty="0">
                <a:latin typeface="Century Schoolbook" panose="02040604050505020304" pitchFamily="18" charset="0"/>
              </a:rPr>
              <a:t>Response: </a:t>
            </a:r>
          </a:p>
          <a:p>
            <a:pPr lvl="1"/>
            <a:r>
              <a:rPr lang="en-US" sz="2200" dirty="0">
                <a:latin typeface="Century Schoolbook" panose="02040604050505020304" pitchFamily="18" charset="0"/>
              </a:rPr>
              <a:t>‘Is water H</a:t>
            </a:r>
            <a:r>
              <a:rPr lang="en-US" sz="2200" baseline="-25000" dirty="0">
                <a:latin typeface="Century Schoolbook" panose="02040604050505020304" pitchFamily="18" charset="0"/>
              </a:rPr>
              <a:t>2</a:t>
            </a:r>
            <a:r>
              <a:rPr lang="en-US" sz="2200" dirty="0">
                <a:latin typeface="Century Schoolbook" panose="02040604050505020304" pitchFamily="18" charset="0"/>
              </a:rPr>
              <a:t>O?’ is an open question, but ‘Is water </a:t>
            </a:r>
            <a:r>
              <a:rPr lang="en-US" sz="2200" dirty="0" err="1">
                <a:latin typeface="Century Schoolbook" panose="02040604050505020304" pitchFamily="18" charset="0"/>
              </a:rPr>
              <a:t>water</a:t>
            </a:r>
            <a:r>
              <a:rPr lang="en-US" sz="2200" dirty="0">
                <a:latin typeface="Century Schoolbook" panose="02040604050505020304" pitchFamily="18" charset="0"/>
              </a:rPr>
              <a:t>?’ is not.</a:t>
            </a:r>
          </a:p>
          <a:p>
            <a:pPr lvl="1"/>
            <a:r>
              <a:rPr lang="en-US" sz="2200" dirty="0">
                <a:latin typeface="Century Schoolbook" panose="02040604050505020304" pitchFamily="18" charset="0"/>
              </a:rPr>
              <a:t>But water just is H</a:t>
            </a:r>
            <a:r>
              <a:rPr lang="en-US" sz="2200" baseline="-25000" dirty="0">
                <a:latin typeface="Century Schoolbook" panose="02040604050505020304" pitchFamily="18" charset="0"/>
              </a:rPr>
              <a:t>2</a:t>
            </a:r>
            <a:r>
              <a:rPr lang="en-US" sz="2200" dirty="0">
                <a:latin typeface="Century Schoolbook" panose="02040604050505020304" pitchFamily="18" charset="0"/>
              </a:rPr>
              <a:t>O!</a:t>
            </a:r>
          </a:p>
          <a:p>
            <a:pPr lvl="1"/>
            <a:endParaRPr lang="en-US" sz="2200" dirty="0">
              <a:latin typeface="Century Schoolbook" panose="02040604050505020304" pitchFamily="18" charset="0"/>
            </a:endParaRPr>
          </a:p>
          <a:p>
            <a:r>
              <a:rPr lang="en-US" sz="2600" dirty="0">
                <a:latin typeface="Century Schoolbook" panose="02040604050505020304" pitchFamily="18" charset="0"/>
              </a:rPr>
              <a:t>The concept of water is a different concept from that of H</a:t>
            </a:r>
            <a:r>
              <a:rPr lang="en-US" sz="2600" baseline="-25000" dirty="0">
                <a:latin typeface="Century Schoolbook" panose="02040604050505020304" pitchFamily="18" charset="0"/>
              </a:rPr>
              <a:t>2</a:t>
            </a:r>
            <a:r>
              <a:rPr lang="en-US" sz="2600" dirty="0">
                <a:latin typeface="Century Schoolbook" panose="02040604050505020304" pitchFamily="18" charset="0"/>
              </a:rPr>
              <a:t>O, but they are the same property.</a:t>
            </a:r>
          </a:p>
          <a:p>
            <a:pPr lvl="1"/>
            <a:r>
              <a:rPr lang="en-US" sz="2200" dirty="0">
                <a:latin typeface="Century Schoolbook" panose="02040604050505020304" pitchFamily="18" charset="0"/>
              </a:rPr>
              <a:t>Two ways of thinking about the same ‘stuff’</a:t>
            </a:r>
          </a:p>
          <a:p>
            <a:pPr lvl="1"/>
            <a:r>
              <a:rPr lang="en-US" sz="2200" dirty="0">
                <a:latin typeface="Century Schoolbook" panose="02040604050505020304" pitchFamily="18" charset="0"/>
              </a:rPr>
              <a:t>But ‘Water is H</a:t>
            </a:r>
            <a:r>
              <a:rPr lang="en-US" sz="2200" baseline="-25000" dirty="0">
                <a:latin typeface="Century Schoolbook" panose="02040604050505020304" pitchFamily="18" charset="0"/>
              </a:rPr>
              <a:t>2</a:t>
            </a:r>
            <a:r>
              <a:rPr lang="en-US" sz="2200" dirty="0">
                <a:latin typeface="Century Schoolbook" panose="02040604050505020304" pitchFamily="18" charset="0"/>
              </a:rPr>
              <a:t>O’ is not analytically true</a:t>
            </a:r>
          </a:p>
          <a:p>
            <a:pPr lvl="1"/>
            <a:endParaRPr lang="en-US" sz="2200" dirty="0">
              <a:latin typeface="Century Schoolbook" panose="02040604050505020304" pitchFamily="18" charset="0"/>
            </a:endParaRPr>
          </a:p>
          <a:p>
            <a:r>
              <a:rPr lang="en-US" sz="2600" dirty="0">
                <a:latin typeface="Century Schoolbook" panose="02040604050505020304" pitchFamily="18" charset="0"/>
              </a:rPr>
              <a:t>The same could be true for goodness and pleasure.</a:t>
            </a:r>
          </a:p>
          <a:p>
            <a:endParaRPr lang="en-US" sz="2600" dirty="0">
              <a:latin typeface="Century Schoolbook" panose="02040604050505020304" pitchFamily="18" charset="0"/>
            </a:endParaRPr>
          </a:p>
          <a:p>
            <a:endParaRPr lang="en-US" sz="2600" dirty="0">
              <a:latin typeface="Century Schoolbook" panose="02040604050505020304" pitchFamily="18" charset="0"/>
            </a:endParaRPr>
          </a:p>
          <a:p>
            <a:pPr marL="0" indent="0">
              <a:buNone/>
            </a:pPr>
            <a:endParaRPr lang="en-US" sz="2600" dirty="0">
              <a:latin typeface="Century Schoolbook" panose="02040604050505020304" pitchFamily="18" charset="0"/>
            </a:endParaRPr>
          </a:p>
        </p:txBody>
      </p:sp>
    </p:spTree>
    <p:extLst>
      <p:ext uri="{BB962C8B-B14F-4D97-AF65-F5344CB8AC3E}">
        <p14:creationId xmlns:p14="http://schemas.microsoft.com/office/powerpoint/2010/main" val="17204288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0" y="0"/>
            <a:ext cx="12192000" cy="962025"/>
          </a:xfrm>
        </p:spPr>
        <p:txBody>
          <a:bodyPr/>
          <a:lstStyle/>
          <a:p>
            <a:pPr algn="ctr" eaLnBrk="1" hangingPunct="1"/>
            <a:r>
              <a:rPr lang="en-US" u="sng" dirty="0">
                <a:latin typeface="Century Schoolbook" panose="02040604050505020304" pitchFamily="18" charset="0"/>
              </a:rPr>
              <a:t>G. E. Moore: Intuitionism</a:t>
            </a:r>
          </a:p>
        </p:txBody>
      </p:sp>
      <p:sp>
        <p:nvSpPr>
          <p:cNvPr id="3" name="Content Placeholder 2"/>
          <p:cNvSpPr>
            <a:spLocks noGrp="1"/>
          </p:cNvSpPr>
          <p:nvPr>
            <p:ph idx="1"/>
          </p:nvPr>
        </p:nvSpPr>
        <p:spPr>
          <a:xfrm>
            <a:off x="314324" y="904875"/>
            <a:ext cx="11515725" cy="4351338"/>
          </a:xfrm>
        </p:spPr>
        <p:txBody>
          <a:bodyPr>
            <a:noAutofit/>
          </a:bodyPr>
          <a:lstStyle/>
          <a:p>
            <a:pPr eaLnBrk="1" hangingPunct="1"/>
            <a:r>
              <a:rPr lang="en-US" sz="2400" dirty="0">
                <a:latin typeface="Century Schoolbook" panose="02040604050505020304" pitchFamily="18" charset="0"/>
              </a:rPr>
              <a:t>If ethical non-naturalism is right, </a:t>
            </a:r>
            <a:r>
              <a:rPr lang="en-US" sz="2400" i="1" dirty="0">
                <a:latin typeface="Century Schoolbook" panose="02040604050505020304" pitchFamily="18" charset="0"/>
              </a:rPr>
              <a:t>how</a:t>
            </a:r>
            <a:r>
              <a:rPr lang="en-US" sz="2400" dirty="0">
                <a:latin typeface="Century Schoolbook" panose="02040604050505020304" pitchFamily="18" charset="0"/>
              </a:rPr>
              <a:t> do we find out about moral properties?</a:t>
            </a:r>
          </a:p>
          <a:p>
            <a:pPr eaLnBrk="1" hangingPunct="1"/>
            <a:endParaRPr lang="en-US" sz="2400" dirty="0">
              <a:latin typeface="Century Schoolbook" panose="02040604050505020304" pitchFamily="18" charset="0"/>
            </a:endParaRPr>
          </a:p>
          <a:p>
            <a:pPr eaLnBrk="1" hangingPunct="1"/>
            <a:r>
              <a:rPr lang="en-US" sz="2400" dirty="0">
                <a:latin typeface="Century Schoolbook" panose="02040604050505020304" pitchFamily="18" charset="0"/>
              </a:rPr>
              <a:t>Moore: we consider the claim, e.g. ‘pleasure is good’, itself </a:t>
            </a:r>
          </a:p>
          <a:p>
            <a:pPr lvl="1" eaLnBrk="1" hangingPunct="1"/>
            <a:r>
              <a:rPr lang="en-US" sz="2000" dirty="0">
                <a:latin typeface="Century Schoolbook" panose="02040604050505020304" pitchFamily="18" charset="0"/>
              </a:rPr>
              <a:t>These claims are ‘intuitions’ – we cannot prove them, but we know them to be true or false by rational intuition</a:t>
            </a:r>
          </a:p>
          <a:p>
            <a:pPr lvl="1" eaLnBrk="1" hangingPunct="1"/>
            <a:r>
              <a:rPr lang="en-US" sz="2000" dirty="0">
                <a:latin typeface="Century Schoolbook" panose="02040604050505020304" pitchFamily="18" charset="0"/>
              </a:rPr>
              <a:t>But how? They are not analytically true and cannot be established by empirical investigation</a:t>
            </a:r>
          </a:p>
          <a:p>
            <a:pPr lvl="1" eaLnBrk="1" hangingPunct="1"/>
            <a:r>
              <a:rPr lang="en-US" sz="2000" dirty="0">
                <a:latin typeface="Century Schoolbook" panose="02040604050505020304" pitchFamily="18" charset="0"/>
              </a:rPr>
              <a:t>Therefore, they must be synthetic a priori.</a:t>
            </a:r>
          </a:p>
          <a:p>
            <a:pPr lvl="1" eaLnBrk="1" hangingPunct="1"/>
            <a:endParaRPr lang="en-US" sz="2000" dirty="0">
              <a:latin typeface="Century Schoolbook" panose="02040604050505020304" pitchFamily="18" charset="0"/>
            </a:endParaRPr>
          </a:p>
          <a:p>
            <a:r>
              <a:rPr lang="en-GB" sz="2400" dirty="0">
                <a:latin typeface="Century Schoolbook" panose="02040604050505020304" pitchFamily="18" charset="0"/>
              </a:rPr>
              <a:t>‘Self-evident’ is not the same as ‘obvious’. </a:t>
            </a:r>
          </a:p>
          <a:p>
            <a:pPr lvl="1"/>
            <a:r>
              <a:rPr lang="en-GB" sz="2000" dirty="0">
                <a:latin typeface="Century Schoolbook" panose="02040604050505020304" pitchFamily="18" charset="0"/>
              </a:rPr>
              <a:t>Our ability to make these judgements needs to develop first, and we need to consider the question very carefully.</a:t>
            </a:r>
          </a:p>
          <a:p>
            <a:pPr lvl="1"/>
            <a:r>
              <a:rPr lang="en-GB" sz="2000" dirty="0">
                <a:latin typeface="Century Schoolbook" panose="02040604050505020304" pitchFamily="18" charset="0"/>
              </a:rPr>
              <a:t>Cp. Necessary truths (possibility, mathematics)</a:t>
            </a:r>
          </a:p>
          <a:p>
            <a:pPr lvl="1"/>
            <a:endParaRPr lang="en-GB" sz="2000" dirty="0">
              <a:latin typeface="Century Schoolbook" panose="02040604050505020304" pitchFamily="18" charset="0"/>
            </a:endParaRPr>
          </a:p>
          <a:p>
            <a:r>
              <a:rPr lang="en-GB" sz="2400" dirty="0">
                <a:latin typeface="Century Schoolbook" panose="02040604050505020304" pitchFamily="18" charset="0"/>
              </a:rPr>
              <a:t>Intuitionism does not need to claim we have a faculty of ‘intuition’ that ‘detects’ goodness</a:t>
            </a:r>
          </a:p>
          <a:p>
            <a:endParaRPr lang="en-US" sz="2400" dirty="0">
              <a:latin typeface="Century Schoolbook" panose="02040604050505020304" pitchFamily="18" charset="0"/>
            </a:endParaRPr>
          </a:p>
          <a:p>
            <a:pPr eaLnBrk="1" hangingPunct="1"/>
            <a:endParaRPr lang="en-US" sz="2000" dirty="0">
              <a:latin typeface="Century Schoolbook" panose="02040604050505020304" pitchFamily="18" charset="0"/>
            </a:endParaRPr>
          </a:p>
          <a:p>
            <a:pPr eaLnBrk="1" hangingPunct="1"/>
            <a:endParaRPr lang="en-US" sz="2400" dirty="0">
              <a:latin typeface="Century Schoolbook" panose="020406040505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8256"/>
            <a:ext cx="12192000" cy="886620"/>
          </a:xfrm>
        </p:spPr>
        <p:txBody>
          <a:bodyPr>
            <a:normAutofit/>
          </a:bodyPr>
          <a:lstStyle/>
          <a:p>
            <a:pPr algn="ctr"/>
            <a:r>
              <a:rPr lang="en-US" u="sng" dirty="0">
                <a:latin typeface="Century Schoolbook" panose="02040604050505020304" pitchFamily="18" charset="0"/>
              </a:rPr>
              <a:t>Hume’s arguments against cognitivism</a:t>
            </a:r>
          </a:p>
        </p:txBody>
      </p:sp>
      <p:sp>
        <p:nvSpPr>
          <p:cNvPr id="3" name="Content Placeholder 2"/>
          <p:cNvSpPr>
            <a:spLocks noGrp="1"/>
          </p:cNvSpPr>
          <p:nvPr>
            <p:ph idx="1"/>
          </p:nvPr>
        </p:nvSpPr>
        <p:spPr>
          <a:xfrm>
            <a:off x="352425" y="1006474"/>
            <a:ext cx="11582400" cy="5699125"/>
          </a:xfrm>
        </p:spPr>
        <p:txBody>
          <a:bodyPr>
            <a:normAutofit fontScale="77500" lnSpcReduction="20000"/>
          </a:bodyPr>
          <a:lstStyle/>
          <a:p>
            <a:pPr marL="0" lvl="0" indent="0">
              <a:buNone/>
            </a:pPr>
            <a:r>
              <a:rPr lang="en-GB" b="1" u="sng" dirty="0">
                <a:latin typeface="Century Schoolbook" panose="02040604050505020304" pitchFamily="18" charset="0"/>
              </a:rPr>
              <a:t>1. From motivation</a:t>
            </a:r>
          </a:p>
          <a:p>
            <a:pPr marL="0" lvl="0" indent="0">
              <a:buNone/>
            </a:pPr>
            <a:r>
              <a:rPr lang="en-GB" dirty="0">
                <a:latin typeface="Century Schoolbook" panose="02040604050505020304" pitchFamily="18" charset="0"/>
              </a:rPr>
              <a:t>P1: Moral judgements can motivate actions.</a:t>
            </a:r>
          </a:p>
          <a:p>
            <a:pPr lvl="1"/>
            <a:r>
              <a:rPr lang="en-GB" dirty="0">
                <a:latin typeface="Century Schoolbook" panose="02040604050505020304" pitchFamily="18" charset="0"/>
              </a:rPr>
              <a:t>Assumed</a:t>
            </a:r>
          </a:p>
          <a:p>
            <a:pPr lvl="1"/>
            <a:endParaRPr lang="en-GB" dirty="0">
              <a:latin typeface="Century Schoolbook" panose="02040604050505020304" pitchFamily="18" charset="0"/>
            </a:endParaRPr>
          </a:p>
          <a:p>
            <a:pPr marL="0" lvl="0" indent="0">
              <a:buNone/>
            </a:pPr>
            <a:r>
              <a:rPr lang="en-GB" dirty="0">
                <a:latin typeface="Century Schoolbook" panose="02040604050505020304" pitchFamily="18" charset="0"/>
              </a:rPr>
              <a:t>P2: Reason alone cannot motivate action.</a:t>
            </a:r>
          </a:p>
          <a:p>
            <a:pPr lvl="1"/>
            <a:r>
              <a:rPr lang="en-US" dirty="0">
                <a:latin typeface="Century Schoolbook" panose="02040604050505020304" pitchFamily="18" charset="0"/>
              </a:rPr>
              <a:t>Why think reason can’t motivate?</a:t>
            </a:r>
          </a:p>
          <a:p>
            <a:pPr lvl="2"/>
            <a:r>
              <a:rPr lang="en-US" dirty="0">
                <a:latin typeface="Century Schoolbook" panose="02040604050505020304" pitchFamily="18" charset="0"/>
              </a:rPr>
              <a:t>Judgments of reason are either relations of ideas or matters of fact, and either true or false</a:t>
            </a:r>
          </a:p>
          <a:p>
            <a:pPr lvl="2"/>
            <a:r>
              <a:rPr lang="en-US" dirty="0">
                <a:latin typeface="Century Schoolbook" panose="02040604050505020304" pitchFamily="18" charset="0"/>
              </a:rPr>
              <a:t>Knowing about the world can direct our desires, but it doesn’t make us want anything in the first place</a:t>
            </a:r>
          </a:p>
          <a:p>
            <a:pPr lvl="2"/>
            <a:endParaRPr lang="en-US" dirty="0">
              <a:latin typeface="Century Schoolbook" panose="02040604050505020304" pitchFamily="18" charset="0"/>
            </a:endParaRPr>
          </a:p>
          <a:p>
            <a:pPr marL="0" indent="0">
              <a:buNone/>
            </a:pPr>
            <a:r>
              <a:rPr lang="en-US" dirty="0">
                <a:latin typeface="Century Schoolbook" panose="02040604050505020304" pitchFamily="18" charset="0"/>
              </a:rPr>
              <a:t>P3: We are motivated by emotions and desires, which are not true or false</a:t>
            </a:r>
          </a:p>
          <a:p>
            <a:pPr lvl="1"/>
            <a:endParaRPr lang="en-GB" dirty="0">
              <a:latin typeface="Century Schoolbook" panose="02040604050505020304" pitchFamily="18" charset="0"/>
            </a:endParaRPr>
          </a:p>
          <a:p>
            <a:pPr marL="0" lvl="0" indent="0">
              <a:buNone/>
            </a:pPr>
            <a:r>
              <a:rPr lang="en-GB" dirty="0">
                <a:latin typeface="Century Schoolbook" panose="02040604050505020304" pitchFamily="18" charset="0"/>
              </a:rPr>
              <a:t>C: Therefore, moral judgements are not judgements of reason.</a:t>
            </a:r>
          </a:p>
          <a:p>
            <a:pPr marL="0" indent="0">
              <a:buNone/>
            </a:pPr>
            <a:r>
              <a:rPr lang="en-US" dirty="0">
                <a:latin typeface="Century Schoolbook" panose="02040604050505020304" pitchFamily="18" charset="0"/>
              </a:rPr>
              <a:t>(Cognitivism </a:t>
            </a:r>
            <a:r>
              <a:rPr lang="en-GB" dirty="0">
                <a:latin typeface="Century Schoolbook" panose="02040604050505020304" pitchFamily="18" charset="0"/>
              </a:rPr>
              <a:t>claims that moral judgements express beliefs, and reason is the faculty for forming beliefs.)</a:t>
            </a:r>
          </a:p>
          <a:p>
            <a:pPr marL="0" indent="0">
              <a:buNone/>
            </a:pPr>
            <a:endParaRPr lang="en-GB" dirty="0">
              <a:latin typeface="Century Schoolbook" panose="02040604050505020304" pitchFamily="18" charset="0"/>
            </a:endParaRPr>
          </a:p>
          <a:p>
            <a:pPr marL="0" indent="0">
              <a:buNone/>
            </a:pPr>
            <a:r>
              <a:rPr lang="en-GB" dirty="0">
                <a:latin typeface="Century Schoolbook" panose="02040604050505020304" pitchFamily="18" charset="0"/>
              </a:rPr>
              <a:t>Possible reply: </a:t>
            </a:r>
            <a:r>
              <a:rPr lang="en-US" dirty="0">
                <a:latin typeface="Century Schoolbook" panose="02040604050505020304" pitchFamily="18" charset="0"/>
              </a:rPr>
              <a:t>Moral judgments do not motivate us</a:t>
            </a:r>
          </a:p>
          <a:p>
            <a:pPr lvl="1"/>
            <a:r>
              <a:rPr lang="en-US" dirty="0">
                <a:latin typeface="Century Schoolbook" panose="02040604050505020304" pitchFamily="18" charset="0"/>
              </a:rPr>
              <a:t>We must want to be morally good, too</a:t>
            </a:r>
          </a:p>
          <a:p>
            <a:pPr lvl="1"/>
            <a:r>
              <a:rPr lang="en-US" dirty="0">
                <a:latin typeface="Century Schoolbook" panose="02040604050505020304" pitchFamily="18" charset="0"/>
              </a:rPr>
              <a:t>Therefore, moral judgments could be judgments of reason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14" end="14"/>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
                                            <p:txEl>
                                              <p:pRg st="15" end="15"/>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3">
                                            <p:txEl>
                                              <p:pRg st="16" end="1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8256"/>
            <a:ext cx="12192000" cy="886620"/>
          </a:xfrm>
        </p:spPr>
        <p:txBody>
          <a:bodyPr>
            <a:normAutofit/>
          </a:bodyPr>
          <a:lstStyle/>
          <a:p>
            <a:pPr algn="ctr"/>
            <a:r>
              <a:rPr lang="en-US" u="sng" dirty="0">
                <a:latin typeface="Century Schoolbook" panose="02040604050505020304" pitchFamily="18" charset="0"/>
              </a:rPr>
              <a:t>Hume’s arguments against cognitivism</a:t>
            </a:r>
          </a:p>
        </p:txBody>
      </p:sp>
      <p:sp>
        <p:nvSpPr>
          <p:cNvPr id="3" name="Content Placeholder 2"/>
          <p:cNvSpPr>
            <a:spLocks noGrp="1"/>
          </p:cNvSpPr>
          <p:nvPr>
            <p:ph idx="1"/>
          </p:nvPr>
        </p:nvSpPr>
        <p:spPr>
          <a:xfrm>
            <a:off x="352425" y="1006474"/>
            <a:ext cx="11582400" cy="5699125"/>
          </a:xfrm>
        </p:spPr>
        <p:txBody>
          <a:bodyPr>
            <a:normAutofit fontScale="77500" lnSpcReduction="20000"/>
          </a:bodyPr>
          <a:lstStyle/>
          <a:p>
            <a:pPr marL="0" lvl="0" indent="0">
              <a:buNone/>
            </a:pPr>
            <a:r>
              <a:rPr lang="en-US" b="1" u="sng" dirty="0">
                <a:latin typeface="Century Schoolbook" panose="02040604050505020304" pitchFamily="18" charset="0"/>
              </a:rPr>
              <a:t>2. Is/ought gap</a:t>
            </a:r>
          </a:p>
          <a:p>
            <a:r>
              <a:rPr lang="en-GB" dirty="0">
                <a:latin typeface="Century Schoolbook" panose="02040604050505020304" pitchFamily="18" charset="0"/>
              </a:rPr>
              <a:t>Judgments of what ought to be are not judgments of what is</a:t>
            </a:r>
          </a:p>
          <a:p>
            <a:endParaRPr lang="en-GB" dirty="0">
              <a:latin typeface="Century Schoolbook" panose="02040604050505020304" pitchFamily="18" charset="0"/>
            </a:endParaRPr>
          </a:p>
          <a:p>
            <a:r>
              <a:rPr lang="en-GB" dirty="0">
                <a:latin typeface="Century Schoolbook" panose="02040604050505020304" pitchFamily="18" charset="0"/>
              </a:rPr>
              <a:t>How do we get from the fact that some action will cause pain to the claim that we shouldn’t do it?</a:t>
            </a:r>
          </a:p>
          <a:p>
            <a:endParaRPr lang="en-US" dirty="0">
              <a:latin typeface="Century Schoolbook" panose="02040604050505020304" pitchFamily="18" charset="0"/>
            </a:endParaRPr>
          </a:p>
          <a:p>
            <a:r>
              <a:rPr lang="en-GB" dirty="0">
                <a:latin typeface="Century Schoolbook" panose="02040604050505020304" pitchFamily="18" charset="0"/>
              </a:rPr>
              <a:t>‘</a:t>
            </a:r>
            <a:r>
              <a:rPr lang="en-US" dirty="0">
                <a:latin typeface="Century Schoolbook" panose="02040604050505020304" pitchFamily="18" charset="0"/>
              </a:rPr>
              <a:t>[T]his ‘ought’ (or ‘ought not’) expresses some </a:t>
            </a:r>
            <a:r>
              <a:rPr lang="en-US" i="1" dirty="0">
                <a:latin typeface="Century Schoolbook" panose="02040604050505020304" pitchFamily="18" charset="0"/>
              </a:rPr>
              <a:t>new</a:t>
            </a:r>
            <a:r>
              <a:rPr lang="en-US" dirty="0">
                <a:latin typeface="Century Schoolbook" panose="02040604050505020304" pitchFamily="18" charset="0"/>
              </a:rPr>
              <a:t> relation or affirmation, it needs to be pointed out and explained; and a reason should be given for how this new relation can be—inconceivably!—a deduction from others that are entirely different from it</a:t>
            </a:r>
            <a:r>
              <a:rPr lang="en-GB" dirty="0">
                <a:latin typeface="Century Schoolbook" panose="02040604050505020304" pitchFamily="18" charset="0"/>
              </a:rPr>
              <a:t>’ </a:t>
            </a:r>
          </a:p>
          <a:p>
            <a:endParaRPr lang="en-GB" dirty="0">
              <a:latin typeface="Century Schoolbook" panose="02040604050505020304" pitchFamily="18" charset="0"/>
            </a:endParaRPr>
          </a:p>
          <a:p>
            <a:r>
              <a:rPr lang="en-US" dirty="0">
                <a:latin typeface="Century Schoolbook" panose="02040604050505020304" pitchFamily="18" charset="0"/>
              </a:rPr>
              <a:t>If cognitivism is true, then moral judgments are truths, and these can be inferred from other truths using arguments</a:t>
            </a:r>
          </a:p>
          <a:p>
            <a:pPr lvl="1"/>
            <a:r>
              <a:rPr lang="en-US" dirty="0">
                <a:latin typeface="Century Schoolbook" panose="02040604050505020304" pitchFamily="18" charset="0"/>
              </a:rPr>
              <a:t>In our moral arguments, we use claims about what is as premises to infer how we should act</a:t>
            </a:r>
          </a:p>
          <a:p>
            <a:pPr lvl="1"/>
            <a:endParaRPr lang="en-US" dirty="0">
              <a:latin typeface="Century Schoolbook" panose="02040604050505020304" pitchFamily="18" charset="0"/>
            </a:endParaRPr>
          </a:p>
          <a:p>
            <a:r>
              <a:rPr lang="en-US" dirty="0">
                <a:latin typeface="Century Schoolbook" panose="02040604050505020304" pitchFamily="18" charset="0"/>
              </a:rPr>
              <a:t>This inference isn’t possible – there is a logical ‘gap’ between is and ought</a:t>
            </a:r>
          </a:p>
          <a:p>
            <a:endParaRPr lang="en-US" dirty="0">
              <a:latin typeface="Century Schoolbook" panose="02040604050505020304" pitchFamily="18" charset="0"/>
            </a:endParaRPr>
          </a:p>
          <a:p>
            <a:r>
              <a:rPr lang="en-US" dirty="0">
                <a:latin typeface="Century Schoolbook" panose="02040604050505020304" pitchFamily="18" charset="0"/>
              </a:rPr>
              <a:t>So cognitivism isn’t true (moral judgments don’t make truth claims)</a:t>
            </a:r>
          </a:p>
          <a:p>
            <a:endParaRPr lang="en-US" dirty="0">
              <a:latin typeface="Century Schoolbook" panose="02040604050505020304" pitchFamily="18" charset="0"/>
            </a:endParaRPr>
          </a:p>
          <a:p>
            <a:pPr marL="0" lvl="0" indent="0">
              <a:buNone/>
            </a:pPr>
            <a:endParaRPr lang="en-GB" b="1" u="sng" dirty="0">
              <a:latin typeface="Century Schoolbook" panose="02040604050505020304" pitchFamily="18" charset="0"/>
            </a:endParaRPr>
          </a:p>
        </p:txBody>
      </p:sp>
    </p:spTree>
    <p:extLst>
      <p:ext uri="{BB962C8B-B14F-4D97-AF65-F5344CB8AC3E}">
        <p14:creationId xmlns:p14="http://schemas.microsoft.com/office/powerpoint/2010/main" val="843637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8A27C2E9D1E394AAE415FCEE4F658E7" ma:contentTypeVersion="13" ma:contentTypeDescription="Create a new document." ma:contentTypeScope="" ma:versionID="a8658ab944f941480d07da6ffbf674b2">
  <xsd:schema xmlns:xsd="http://www.w3.org/2001/XMLSchema" xmlns:xs="http://www.w3.org/2001/XMLSchema" xmlns:p="http://schemas.microsoft.com/office/2006/metadata/properties" xmlns:ns3="43e08dc7-fa22-41e0-b11c-7c4dd6a2ef12" xmlns:ns4="58498328-7555-4e96-91fd-da0b1f259ef5" targetNamespace="http://schemas.microsoft.com/office/2006/metadata/properties" ma:root="true" ma:fieldsID="f8f1ce7d9ca31426b30578f0e07865a0" ns3:_="" ns4:_="">
    <xsd:import namespace="43e08dc7-fa22-41e0-b11c-7c4dd6a2ef12"/>
    <xsd:import namespace="58498328-7555-4e96-91fd-da0b1f259ef5"/>
    <xsd:element name="properties">
      <xsd:complexType>
        <xsd:sequence>
          <xsd:element name="documentManagement">
            <xsd:complexType>
              <xsd:all>
                <xsd:element ref="ns3:MediaServiceMetadata" minOccurs="0"/>
                <xsd:element ref="ns3:MediaServiceFastMetadata" minOccurs="0"/>
                <xsd:element ref="ns3:MediaServiceDateTaken" minOccurs="0"/>
                <xsd:element ref="ns4:SharedWithUsers" minOccurs="0"/>
                <xsd:element ref="ns4:SharedWithDetails" minOccurs="0"/>
                <xsd:element ref="ns4:SharingHintHash" minOccurs="0"/>
                <xsd:element ref="ns3:MediaServiceAutoTags" minOccurs="0"/>
                <xsd:element ref="ns3:MediaServiceLocation" minOccurs="0"/>
                <xsd:element ref="ns3:MediaServiceOCR"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3e08dc7-fa22-41e0-b11c-7c4dd6a2ef12"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description="" ma:hidden="true" ma:internalName="MediaServiceDateTaken" ma:readOnly="true">
      <xsd:simpleType>
        <xsd:restriction base="dms:Text"/>
      </xsd:simpleType>
    </xsd:element>
    <xsd:element name="MediaServiceAutoTags" ma:index="14" nillable="true" ma:displayName="MediaServiceAutoTags" ma:description="" ma:internalName="MediaServiceAutoTags" ma:readOnly="true">
      <xsd:simpleType>
        <xsd:restriction base="dms:Text"/>
      </xsd:simpleType>
    </xsd:element>
    <xsd:element name="MediaServiceLocation" ma:index="15" nillable="true" ma:displayName="MediaServiceLocation" ma:description="" ma:internalName="MediaServiceLocation"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8498328-7555-4e96-91fd-da0b1f259ef5" elementFormDefault="qualified">
    <xsd:import namespace="http://schemas.microsoft.com/office/2006/documentManagement/types"/>
    <xsd:import namespace="http://schemas.microsoft.com/office/infopath/2007/PartnerControls"/>
    <xsd:element name="SharedWithUsers" ma:index="11"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description="" ma:internalName="SharedWithDetails" ma:readOnly="true">
      <xsd:simpleType>
        <xsd:restriction base="dms:Note">
          <xsd:maxLength value="255"/>
        </xsd:restriction>
      </xsd:simpleType>
    </xsd:element>
    <xsd:element name="SharingHintHash" ma:index="13" nillable="true" ma:displayName="Sharing Hint Hash" ma:description=""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2A48C16-7A47-458B-B78A-F24F849B120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3e08dc7-fa22-41e0-b11c-7c4dd6a2ef12"/>
    <ds:schemaRef ds:uri="58498328-7555-4e96-91fd-da0b1f259ef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9E8B5FC-F5EE-426B-A004-4567A0072E37}">
  <ds:schemaRefs>
    <ds:schemaRef ds:uri="http://schemas.microsoft.com/sharepoint/v3/contenttype/forms"/>
  </ds:schemaRefs>
</ds:datastoreItem>
</file>

<file path=customXml/itemProps3.xml><?xml version="1.0" encoding="utf-8"?>
<ds:datastoreItem xmlns:ds="http://schemas.openxmlformats.org/officeDocument/2006/customXml" ds:itemID="{516980A7-51E7-4001-AC29-8331DF796DF6}">
  <ds:schemaRefs>
    <ds:schemaRef ds:uri="http://schemas.microsoft.com/office/2006/documentManagement/types"/>
    <ds:schemaRef ds:uri="43e08dc7-fa22-41e0-b11c-7c4dd6a2ef12"/>
    <ds:schemaRef ds:uri="58498328-7555-4e96-91fd-da0b1f259ef5"/>
    <ds:schemaRef ds:uri="http://purl.org/dc/elements/1.1/"/>
    <ds:schemaRef ds:uri="http://purl.org/dc/dcmitype/"/>
    <ds:schemaRef ds:uri="http://www.w3.org/XML/1998/namespace"/>
    <ds:schemaRef ds:uri="http://schemas.microsoft.com/office/2006/metadata/properties"/>
    <ds:schemaRef ds:uri="http://schemas.microsoft.com/office/infopath/2007/PartnerControls"/>
    <ds:schemaRef ds:uri="http://schemas.openxmlformats.org/package/2006/metadata/core-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otalTime>263</TotalTime>
  <Words>3691</Words>
  <Application>Microsoft Office PowerPoint</Application>
  <PresentationFormat>Widescreen</PresentationFormat>
  <Paragraphs>461</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Calibri</vt:lpstr>
      <vt:lpstr>Calibri Light</vt:lpstr>
      <vt:lpstr>Century Schoolbook</vt:lpstr>
      <vt:lpstr>Office Theme</vt:lpstr>
      <vt:lpstr>PowerPoint Presentation</vt:lpstr>
      <vt:lpstr>Meta-ethics</vt:lpstr>
      <vt:lpstr>Moral Realism</vt:lpstr>
      <vt:lpstr>Moral naturalism</vt:lpstr>
      <vt:lpstr>G. E. Moore against moral naturalism</vt:lpstr>
      <vt:lpstr>G. E. Moore against moral naturalism</vt:lpstr>
      <vt:lpstr>G. E. Moore: Intuitionism</vt:lpstr>
      <vt:lpstr>Hume’s arguments against cognitivism</vt:lpstr>
      <vt:lpstr>Hume’s arguments against cognitivism</vt:lpstr>
      <vt:lpstr>Hume’s arguments against cognitivism</vt:lpstr>
      <vt:lpstr>A. J. Ayer against cognitivism - verificationism</vt:lpstr>
      <vt:lpstr>A. J. Ayer against cognitivism - verificationism</vt:lpstr>
      <vt:lpstr>Mackie against moral realism</vt:lpstr>
      <vt:lpstr>Realism refined?</vt:lpstr>
      <vt:lpstr>Mackie against moral realism</vt:lpstr>
      <vt:lpstr>Mackie’s error theory</vt:lpstr>
      <vt:lpstr>Mackie’s error theory</vt:lpstr>
      <vt:lpstr>Non-cognitivism</vt:lpstr>
      <vt:lpstr>Emotivism</vt:lpstr>
      <vt:lpstr>Emotivism - Objections</vt:lpstr>
      <vt:lpstr>Prescriptivism</vt:lpstr>
      <vt:lpstr>Prescriptivism</vt:lpstr>
      <vt:lpstr>Prescriptivism - Objections</vt:lpstr>
      <vt:lpstr>Objections to non-cognitivism</vt:lpstr>
      <vt:lpstr>Objections to non-cognitivism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Daniel Reeves</dc:creator>
  <cp:lastModifiedBy>Daniel Reeves</cp:lastModifiedBy>
  <cp:revision>3</cp:revision>
  <dcterms:created xsi:type="dcterms:W3CDTF">2020-06-12T08:14:23Z</dcterms:created>
  <dcterms:modified xsi:type="dcterms:W3CDTF">2023-03-08T10:51:12Z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0x01010098A27C2E9D1E394AAE415FCEE4F658E7</vt:lpwstr>
  </property>
</Properties>
</file>