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8"/>
  </p:notesMasterIdLst>
  <p:sldIdLst>
    <p:sldId id="256" r:id="rId2"/>
    <p:sldId id="257" r:id="rId3"/>
    <p:sldId id="260" r:id="rId4"/>
    <p:sldId id="276" r:id="rId5"/>
    <p:sldId id="277" r:id="rId6"/>
    <p:sldId id="265" r:id="rId7"/>
    <p:sldId id="279" r:id="rId8"/>
    <p:sldId id="268" r:id="rId9"/>
    <p:sldId id="280" r:id="rId10"/>
    <p:sldId id="272" r:id="rId11"/>
    <p:sldId id="281" r:id="rId12"/>
    <p:sldId id="282" r:id="rId13"/>
    <p:sldId id="275" r:id="rId14"/>
    <p:sldId id="261" r:id="rId15"/>
    <p:sldId id="283" r:id="rId16"/>
    <p:sldId id="284" r:id="rId17"/>
    <p:sldId id="264" r:id="rId18"/>
    <p:sldId id="290" r:id="rId19"/>
    <p:sldId id="291" r:id="rId20"/>
    <p:sldId id="292" r:id="rId21"/>
    <p:sldId id="287" r:id="rId22"/>
    <p:sldId id="293" r:id="rId23"/>
    <p:sldId id="295" r:id="rId24"/>
    <p:sldId id="296" r:id="rId25"/>
    <p:sldId id="297" r:id="rId26"/>
    <p:sldId id="298" r:id="rId27"/>
    <p:sldId id="266" r:id="rId28"/>
    <p:sldId id="267" r:id="rId29"/>
    <p:sldId id="300" r:id="rId30"/>
    <p:sldId id="301" r:id="rId31"/>
    <p:sldId id="269" r:id="rId32"/>
    <p:sldId id="259" r:id="rId33"/>
    <p:sldId id="258" r:id="rId34"/>
    <p:sldId id="262" r:id="rId35"/>
    <p:sldId id="303" r:id="rId36"/>
    <p:sldId id="305" r:id="rId3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microsoft.com/office/2016/11/relationships/changesInfo" Target="changesInfos/changesInfo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iel Reeves" userId="e748b5bb-59f3-4b3f-80a3-3bf8c771a8a6" providerId="ADAL" clId="{99A67A88-7414-4B40-8B27-9AF5D6BE91D1}"/>
    <pc:docChg chg="delSld modSld">
      <pc:chgData name="Daniel Reeves" userId="e748b5bb-59f3-4b3f-80a3-3bf8c771a8a6" providerId="ADAL" clId="{99A67A88-7414-4B40-8B27-9AF5D6BE91D1}" dt="2022-10-11T08:24:15.363" v="1" actId="2711"/>
      <pc:docMkLst>
        <pc:docMk/>
      </pc:docMkLst>
      <pc:sldChg chg="modSp mod">
        <pc:chgData name="Daniel Reeves" userId="e748b5bb-59f3-4b3f-80a3-3bf8c771a8a6" providerId="ADAL" clId="{99A67A88-7414-4B40-8B27-9AF5D6BE91D1}" dt="2022-10-11T08:24:15.363" v="1" actId="2711"/>
        <pc:sldMkLst>
          <pc:docMk/>
          <pc:sldMk cId="0" sldId="258"/>
        </pc:sldMkLst>
        <pc:spChg chg="mod">
          <ac:chgData name="Daniel Reeves" userId="e748b5bb-59f3-4b3f-80a3-3bf8c771a8a6" providerId="ADAL" clId="{99A67A88-7414-4B40-8B27-9AF5D6BE91D1}" dt="2022-10-11T08:24:15.363" v="1" actId="2711"/>
          <ac:spMkLst>
            <pc:docMk/>
            <pc:sldMk cId="0" sldId="258"/>
            <ac:spMk id="35842" creationId="{00000000-0000-0000-0000-000000000000}"/>
          </ac:spMkLst>
        </pc:spChg>
      </pc:sldChg>
      <pc:sldChg chg="del">
        <pc:chgData name="Daniel Reeves" userId="e748b5bb-59f3-4b3f-80a3-3bf8c771a8a6" providerId="ADAL" clId="{99A67A88-7414-4B40-8B27-9AF5D6BE91D1}" dt="2021-11-15T10:39:10.761" v="0" actId="47"/>
        <pc:sldMkLst>
          <pc:docMk/>
          <pc:sldMk cId="1002474126" sldId="278"/>
        </pc:sldMkLst>
      </pc:sldChg>
    </pc:docChg>
  </pc:docChgLst>
  <pc:docChgLst>
    <pc:chgData name="Daniel Reeves" userId="e748b5bb-59f3-4b3f-80a3-3bf8c771a8a6" providerId="ADAL" clId="{C49A42C3-B398-4F91-B3F1-8A11113D5755}"/>
    <pc:docChg chg="custSel addSld delSld modSld">
      <pc:chgData name="Daniel Reeves" userId="e748b5bb-59f3-4b3f-80a3-3bf8c771a8a6" providerId="ADAL" clId="{C49A42C3-B398-4F91-B3F1-8A11113D5755}" dt="2021-04-26T10:56:29.561" v="1019" actId="47"/>
      <pc:docMkLst>
        <pc:docMk/>
      </pc:docMkLst>
      <pc:sldChg chg="delSp modSp add del mod modAnim">
        <pc:chgData name="Daniel Reeves" userId="e748b5bb-59f3-4b3f-80a3-3bf8c771a8a6" providerId="ADAL" clId="{C49A42C3-B398-4F91-B3F1-8A11113D5755}" dt="2021-04-26T10:41:01.963" v="456" actId="114"/>
        <pc:sldMkLst>
          <pc:docMk/>
          <pc:sldMk cId="0" sldId="258"/>
        </pc:sldMkLst>
        <pc:spChg chg="del">
          <ac:chgData name="Daniel Reeves" userId="e748b5bb-59f3-4b3f-80a3-3bf8c771a8a6" providerId="ADAL" clId="{C49A42C3-B398-4F91-B3F1-8A11113D5755}" dt="2021-04-26T10:22:38.697" v="26" actId="478"/>
          <ac:spMkLst>
            <pc:docMk/>
            <pc:sldMk cId="0" sldId="258"/>
            <ac:spMk id="4" creationId="{00000000-0000-0000-0000-000000000000}"/>
          </ac:spMkLst>
        </pc:spChg>
        <pc:spChg chg="del">
          <ac:chgData name="Daniel Reeves" userId="e748b5bb-59f3-4b3f-80a3-3bf8c771a8a6" providerId="ADAL" clId="{C49A42C3-B398-4F91-B3F1-8A11113D5755}" dt="2021-04-26T10:40:48.257" v="450" actId="478"/>
          <ac:spMkLst>
            <pc:docMk/>
            <pc:sldMk cId="0" sldId="258"/>
            <ac:spMk id="5" creationId="{00000000-0000-0000-0000-000000000000}"/>
          </ac:spMkLst>
        </pc:spChg>
        <pc:spChg chg="mod">
          <ac:chgData name="Daniel Reeves" userId="e748b5bb-59f3-4b3f-80a3-3bf8c771a8a6" providerId="ADAL" clId="{C49A42C3-B398-4F91-B3F1-8A11113D5755}" dt="2021-04-26T10:21:49.581" v="1" actId="27636"/>
          <ac:spMkLst>
            <pc:docMk/>
            <pc:sldMk cId="0" sldId="258"/>
            <ac:spMk id="4098" creationId="{00000000-0000-0000-0000-000000000000}"/>
          </ac:spMkLst>
        </pc:spChg>
        <pc:spChg chg="mod">
          <ac:chgData name="Daniel Reeves" userId="e748b5bb-59f3-4b3f-80a3-3bf8c771a8a6" providerId="ADAL" clId="{C49A42C3-B398-4F91-B3F1-8A11113D5755}" dt="2021-04-26T10:41:01.963" v="456" actId="114"/>
          <ac:spMkLst>
            <pc:docMk/>
            <pc:sldMk cId="0" sldId="258"/>
            <ac:spMk id="7171" creationId="{00000000-0000-0000-0000-000000000000}"/>
          </ac:spMkLst>
        </pc:spChg>
        <pc:spChg chg="mod">
          <ac:chgData name="Daniel Reeves" userId="e748b5bb-59f3-4b3f-80a3-3bf8c771a8a6" providerId="ADAL" clId="{C49A42C3-B398-4F91-B3F1-8A11113D5755}" dt="2021-04-26T10:39:47.271" v="383" actId="115"/>
          <ac:spMkLst>
            <pc:docMk/>
            <pc:sldMk cId="0" sldId="258"/>
            <ac:spMk id="35842" creationId="{00000000-0000-0000-0000-000000000000}"/>
          </ac:spMkLst>
        </pc:spChg>
      </pc:sldChg>
      <pc:sldChg chg="delSp modSp add mod modAnim">
        <pc:chgData name="Daniel Reeves" userId="e748b5bb-59f3-4b3f-80a3-3bf8c771a8a6" providerId="ADAL" clId="{C49A42C3-B398-4F91-B3F1-8A11113D5755}" dt="2021-04-26T10:39:07.314" v="363" actId="2711"/>
        <pc:sldMkLst>
          <pc:docMk/>
          <pc:sldMk cId="0" sldId="259"/>
        </pc:sldMkLst>
        <pc:spChg chg="del">
          <ac:chgData name="Daniel Reeves" userId="e748b5bb-59f3-4b3f-80a3-3bf8c771a8a6" providerId="ADAL" clId="{C49A42C3-B398-4F91-B3F1-8A11113D5755}" dt="2021-04-26T10:38:32.862" v="339" actId="478"/>
          <ac:spMkLst>
            <pc:docMk/>
            <pc:sldMk cId="0" sldId="259"/>
            <ac:spMk id="4" creationId="{00000000-0000-0000-0000-000000000000}"/>
          </ac:spMkLst>
        </pc:spChg>
        <pc:spChg chg="mod">
          <ac:chgData name="Daniel Reeves" userId="e748b5bb-59f3-4b3f-80a3-3bf8c771a8a6" providerId="ADAL" clId="{C49A42C3-B398-4F91-B3F1-8A11113D5755}" dt="2021-04-26T10:39:07.314" v="363" actId="2711"/>
          <ac:spMkLst>
            <pc:docMk/>
            <pc:sldMk cId="0" sldId="259"/>
            <ac:spMk id="5123" creationId="{00000000-0000-0000-0000-000000000000}"/>
          </ac:spMkLst>
        </pc:spChg>
        <pc:spChg chg="mod">
          <ac:chgData name="Daniel Reeves" userId="e748b5bb-59f3-4b3f-80a3-3bf8c771a8a6" providerId="ADAL" clId="{C49A42C3-B398-4F91-B3F1-8A11113D5755}" dt="2021-04-26T10:38:26.259" v="336" actId="122"/>
          <ac:spMkLst>
            <pc:docMk/>
            <pc:sldMk cId="0" sldId="259"/>
            <ac:spMk id="31746" creationId="{00000000-0000-0000-0000-000000000000}"/>
          </ac:spMkLst>
        </pc:spChg>
      </pc:sldChg>
      <pc:sldChg chg="addSp delSp modSp add mod modAnim">
        <pc:chgData name="Daniel Reeves" userId="e748b5bb-59f3-4b3f-80a3-3bf8c771a8a6" providerId="ADAL" clId="{C49A42C3-B398-4F91-B3F1-8A11113D5755}" dt="2021-04-26T10:43:10.820" v="536" actId="1076"/>
        <pc:sldMkLst>
          <pc:docMk/>
          <pc:sldMk cId="0" sldId="262"/>
        </pc:sldMkLst>
        <pc:spChg chg="del">
          <ac:chgData name="Daniel Reeves" userId="e748b5bb-59f3-4b3f-80a3-3bf8c771a8a6" providerId="ADAL" clId="{C49A42C3-B398-4F91-B3F1-8A11113D5755}" dt="2021-04-26T10:41:46.574" v="475" actId="478"/>
          <ac:spMkLst>
            <pc:docMk/>
            <pc:sldMk cId="0" sldId="262"/>
            <ac:spMk id="4" creationId="{00000000-0000-0000-0000-000000000000}"/>
          </ac:spMkLst>
        </pc:spChg>
        <pc:spChg chg="add mod">
          <ac:chgData name="Daniel Reeves" userId="e748b5bb-59f3-4b3f-80a3-3bf8c771a8a6" providerId="ADAL" clId="{C49A42C3-B398-4F91-B3F1-8A11113D5755}" dt="2021-04-26T10:43:10.820" v="536" actId="1076"/>
          <ac:spMkLst>
            <pc:docMk/>
            <pc:sldMk cId="0" sldId="262"/>
            <ac:spMk id="6" creationId="{ACB0F927-B197-4B02-9B8E-488F102C8BDE}"/>
          </ac:spMkLst>
        </pc:spChg>
        <pc:spChg chg="mod">
          <ac:chgData name="Daniel Reeves" userId="e748b5bb-59f3-4b3f-80a3-3bf8c771a8a6" providerId="ADAL" clId="{C49A42C3-B398-4F91-B3F1-8A11113D5755}" dt="2021-04-26T10:42:57.682" v="521" actId="6549"/>
          <ac:spMkLst>
            <pc:docMk/>
            <pc:sldMk cId="0" sldId="262"/>
            <ac:spMk id="13315" creationId="{00000000-0000-0000-0000-000000000000}"/>
          </ac:spMkLst>
        </pc:spChg>
        <pc:spChg chg="mod">
          <ac:chgData name="Daniel Reeves" userId="e748b5bb-59f3-4b3f-80a3-3bf8c771a8a6" providerId="ADAL" clId="{C49A42C3-B398-4F91-B3F1-8A11113D5755}" dt="2021-04-26T10:42:19.853" v="507" actId="1076"/>
          <ac:spMkLst>
            <pc:docMk/>
            <pc:sldMk cId="0" sldId="262"/>
            <ac:spMk id="41986" creationId="{00000000-0000-0000-0000-000000000000}"/>
          </ac:spMkLst>
        </pc:spChg>
      </pc:sldChg>
      <pc:sldChg chg="add del">
        <pc:chgData name="Daniel Reeves" userId="e748b5bb-59f3-4b3f-80a3-3bf8c771a8a6" providerId="ADAL" clId="{C49A42C3-B398-4F91-B3F1-8A11113D5755}" dt="2021-04-26T10:43:14.766" v="537" actId="47"/>
        <pc:sldMkLst>
          <pc:docMk/>
          <pc:sldMk cId="0" sldId="263"/>
        </pc:sldMkLst>
      </pc:sldChg>
      <pc:sldChg chg="delSp modSp add mod modAnim">
        <pc:chgData name="Daniel Reeves" userId="e748b5bb-59f3-4b3f-80a3-3bf8c771a8a6" providerId="ADAL" clId="{C49A42C3-B398-4F91-B3F1-8A11113D5755}" dt="2021-04-26T10:33:16.321" v="211" actId="1036"/>
        <pc:sldMkLst>
          <pc:docMk/>
          <pc:sldMk cId="0" sldId="266"/>
        </pc:sldMkLst>
        <pc:spChg chg="mod">
          <ac:chgData name="Daniel Reeves" userId="e748b5bb-59f3-4b3f-80a3-3bf8c771a8a6" providerId="ADAL" clId="{C49A42C3-B398-4F91-B3F1-8A11113D5755}" dt="2021-04-26T10:33:07.406" v="200" actId="403"/>
          <ac:spMkLst>
            <pc:docMk/>
            <pc:sldMk cId="0" sldId="266"/>
            <ac:spMk id="2" creationId="{00000000-0000-0000-0000-000000000000}"/>
          </ac:spMkLst>
        </pc:spChg>
        <pc:spChg chg="mod">
          <ac:chgData name="Daniel Reeves" userId="e748b5bb-59f3-4b3f-80a3-3bf8c771a8a6" providerId="ADAL" clId="{C49A42C3-B398-4F91-B3F1-8A11113D5755}" dt="2021-04-26T10:33:16.321" v="211" actId="1036"/>
          <ac:spMkLst>
            <pc:docMk/>
            <pc:sldMk cId="0" sldId="266"/>
            <ac:spMk id="3" creationId="{00000000-0000-0000-0000-000000000000}"/>
          </ac:spMkLst>
        </pc:spChg>
        <pc:spChg chg="del">
          <ac:chgData name="Daniel Reeves" userId="e748b5bb-59f3-4b3f-80a3-3bf8c771a8a6" providerId="ADAL" clId="{C49A42C3-B398-4F91-B3F1-8A11113D5755}" dt="2021-04-26T10:31:00.649" v="93" actId="478"/>
          <ac:spMkLst>
            <pc:docMk/>
            <pc:sldMk cId="0" sldId="266"/>
            <ac:spMk id="4" creationId="{00000000-0000-0000-0000-000000000000}"/>
          </ac:spMkLst>
        </pc:spChg>
      </pc:sldChg>
      <pc:sldChg chg="delSp modSp add mod modAnim">
        <pc:chgData name="Daniel Reeves" userId="e748b5bb-59f3-4b3f-80a3-3bf8c771a8a6" providerId="ADAL" clId="{C49A42C3-B398-4F91-B3F1-8A11113D5755}" dt="2021-04-26T10:33:23.705" v="213" actId="404"/>
        <pc:sldMkLst>
          <pc:docMk/>
          <pc:sldMk cId="0" sldId="267"/>
        </pc:sldMkLst>
        <pc:spChg chg="mod">
          <ac:chgData name="Daniel Reeves" userId="e748b5bb-59f3-4b3f-80a3-3bf8c771a8a6" providerId="ADAL" clId="{C49A42C3-B398-4F91-B3F1-8A11113D5755}" dt="2021-04-26T10:33:23.705" v="213" actId="404"/>
          <ac:spMkLst>
            <pc:docMk/>
            <pc:sldMk cId="0" sldId="267"/>
            <ac:spMk id="2" creationId="{00000000-0000-0000-0000-000000000000}"/>
          </ac:spMkLst>
        </pc:spChg>
        <pc:spChg chg="mod">
          <ac:chgData name="Daniel Reeves" userId="e748b5bb-59f3-4b3f-80a3-3bf8c771a8a6" providerId="ADAL" clId="{C49A42C3-B398-4F91-B3F1-8A11113D5755}" dt="2021-04-26T10:32:33.821" v="143" actId="20577"/>
          <ac:spMkLst>
            <pc:docMk/>
            <pc:sldMk cId="0" sldId="267"/>
            <ac:spMk id="3" creationId="{00000000-0000-0000-0000-000000000000}"/>
          </ac:spMkLst>
        </pc:spChg>
        <pc:spChg chg="del">
          <ac:chgData name="Daniel Reeves" userId="e748b5bb-59f3-4b3f-80a3-3bf8c771a8a6" providerId="ADAL" clId="{C49A42C3-B398-4F91-B3F1-8A11113D5755}" dt="2021-04-26T10:32:30.938" v="141" actId="478"/>
          <ac:spMkLst>
            <pc:docMk/>
            <pc:sldMk cId="0" sldId="267"/>
            <ac:spMk id="4" creationId="{00000000-0000-0000-0000-000000000000}"/>
          </ac:spMkLst>
        </pc:spChg>
      </pc:sldChg>
      <pc:sldChg chg="delSp modSp add mod modAnim">
        <pc:chgData name="Daniel Reeves" userId="e748b5bb-59f3-4b3f-80a3-3bf8c771a8a6" providerId="ADAL" clId="{C49A42C3-B398-4F91-B3F1-8A11113D5755}" dt="2021-04-26T10:38:01.534" v="319" actId="27636"/>
        <pc:sldMkLst>
          <pc:docMk/>
          <pc:sldMk cId="0" sldId="269"/>
        </pc:sldMkLst>
        <pc:spChg chg="mod">
          <ac:chgData name="Daniel Reeves" userId="e748b5bb-59f3-4b3f-80a3-3bf8c771a8a6" providerId="ADAL" clId="{C49A42C3-B398-4F91-B3F1-8A11113D5755}" dt="2021-04-26T10:38:01.534" v="319" actId="27636"/>
          <ac:spMkLst>
            <pc:docMk/>
            <pc:sldMk cId="0" sldId="269"/>
            <ac:spMk id="3" creationId="{00000000-0000-0000-0000-000000000000}"/>
          </ac:spMkLst>
        </pc:spChg>
        <pc:spChg chg="del">
          <ac:chgData name="Daniel Reeves" userId="e748b5bb-59f3-4b3f-80a3-3bf8c771a8a6" providerId="ADAL" clId="{C49A42C3-B398-4F91-B3F1-8A11113D5755}" dt="2021-04-26T10:37:54.114" v="315" actId="478"/>
          <ac:spMkLst>
            <pc:docMk/>
            <pc:sldMk cId="0" sldId="269"/>
            <ac:spMk id="4" creationId="{00000000-0000-0000-0000-000000000000}"/>
          </ac:spMkLst>
        </pc:spChg>
        <pc:spChg chg="mod">
          <ac:chgData name="Daniel Reeves" userId="e748b5bb-59f3-4b3f-80a3-3bf8c771a8a6" providerId="ADAL" clId="{C49A42C3-B398-4F91-B3F1-8A11113D5755}" dt="2021-04-26T10:37:24.885" v="288" actId="2711"/>
          <ac:spMkLst>
            <pc:docMk/>
            <pc:sldMk cId="0" sldId="269"/>
            <ac:spMk id="29698" creationId="{00000000-0000-0000-0000-000000000000}"/>
          </ac:spMkLst>
        </pc:spChg>
      </pc:sldChg>
      <pc:sldChg chg="modSp add del mod">
        <pc:chgData name="Daniel Reeves" userId="e748b5bb-59f3-4b3f-80a3-3bf8c771a8a6" providerId="ADAL" clId="{C49A42C3-B398-4F91-B3F1-8A11113D5755}" dt="2021-04-26T10:38:05.103" v="320" actId="47"/>
        <pc:sldMkLst>
          <pc:docMk/>
          <pc:sldMk cId="0" sldId="270"/>
        </pc:sldMkLst>
        <pc:spChg chg="mod">
          <ac:chgData name="Daniel Reeves" userId="e748b5bb-59f3-4b3f-80a3-3bf8c771a8a6" providerId="ADAL" clId="{C49A42C3-B398-4F91-B3F1-8A11113D5755}" dt="2021-04-26T10:21:49.708" v="9" actId="27636"/>
          <ac:spMkLst>
            <pc:docMk/>
            <pc:sldMk cId="0" sldId="270"/>
            <ac:spMk id="3" creationId="{00000000-0000-0000-0000-000000000000}"/>
          </ac:spMkLst>
        </pc:spChg>
      </pc:sldChg>
      <pc:sldChg chg="modSp add del mod">
        <pc:chgData name="Daniel Reeves" userId="e748b5bb-59f3-4b3f-80a3-3bf8c771a8a6" providerId="ADAL" clId="{C49A42C3-B398-4F91-B3F1-8A11113D5755}" dt="2021-04-26T10:31:41.025" v="111" actId="47"/>
        <pc:sldMkLst>
          <pc:docMk/>
          <pc:sldMk cId="0" sldId="273"/>
        </pc:sldMkLst>
        <pc:spChg chg="mod">
          <ac:chgData name="Daniel Reeves" userId="e748b5bb-59f3-4b3f-80a3-3bf8c771a8a6" providerId="ADAL" clId="{C49A42C3-B398-4F91-B3F1-8A11113D5755}" dt="2021-04-26T10:21:49.613" v="4" actId="27636"/>
          <ac:spMkLst>
            <pc:docMk/>
            <pc:sldMk cId="0" sldId="273"/>
            <ac:spMk id="2" creationId="{00000000-0000-0000-0000-000000000000}"/>
          </ac:spMkLst>
        </pc:spChg>
      </pc:sldChg>
      <pc:sldChg chg="modSp add del mod">
        <pc:chgData name="Daniel Reeves" userId="e748b5bb-59f3-4b3f-80a3-3bf8c771a8a6" providerId="ADAL" clId="{C49A42C3-B398-4F91-B3F1-8A11113D5755}" dt="2021-04-26T10:33:26.692" v="214" actId="47"/>
        <pc:sldMkLst>
          <pc:docMk/>
          <pc:sldMk cId="0" sldId="274"/>
        </pc:sldMkLst>
        <pc:spChg chg="mod">
          <ac:chgData name="Daniel Reeves" userId="e748b5bb-59f3-4b3f-80a3-3bf8c771a8a6" providerId="ADAL" clId="{C49A42C3-B398-4F91-B3F1-8A11113D5755}" dt="2021-04-26T10:21:49.663" v="7" actId="27636"/>
          <ac:spMkLst>
            <pc:docMk/>
            <pc:sldMk cId="0" sldId="274"/>
            <ac:spMk id="2" creationId="{00000000-0000-0000-0000-000000000000}"/>
          </ac:spMkLst>
        </pc:spChg>
        <pc:spChg chg="mod">
          <ac:chgData name="Daniel Reeves" userId="e748b5bb-59f3-4b3f-80a3-3bf8c771a8a6" providerId="ADAL" clId="{C49A42C3-B398-4F91-B3F1-8A11113D5755}" dt="2021-04-26T10:21:49.671" v="8" actId="27636"/>
          <ac:spMkLst>
            <pc:docMk/>
            <pc:sldMk cId="0" sldId="274"/>
            <ac:spMk id="3" creationId="{00000000-0000-0000-0000-000000000000}"/>
          </ac:spMkLst>
        </pc:spChg>
      </pc:sldChg>
      <pc:sldChg chg="delSp modSp add mod modAnim">
        <pc:chgData name="Daniel Reeves" userId="e748b5bb-59f3-4b3f-80a3-3bf8c771a8a6" providerId="ADAL" clId="{C49A42C3-B398-4F91-B3F1-8A11113D5755}" dt="2021-04-26T10:23:54.305" v="53" actId="2711"/>
        <pc:sldMkLst>
          <pc:docMk/>
          <pc:sldMk cId="0" sldId="298"/>
        </pc:sldMkLst>
        <pc:spChg chg="del">
          <ac:chgData name="Daniel Reeves" userId="e748b5bb-59f3-4b3f-80a3-3bf8c771a8a6" providerId="ADAL" clId="{C49A42C3-B398-4F91-B3F1-8A11113D5755}" dt="2021-04-26T10:22:21.433" v="21" actId="478"/>
          <ac:spMkLst>
            <pc:docMk/>
            <pc:sldMk cId="0" sldId="298"/>
            <ac:spMk id="4" creationId="{00000000-0000-0000-0000-000000000000}"/>
          </ac:spMkLst>
        </pc:spChg>
        <pc:spChg chg="mod">
          <ac:chgData name="Daniel Reeves" userId="e748b5bb-59f3-4b3f-80a3-3bf8c771a8a6" providerId="ADAL" clId="{C49A42C3-B398-4F91-B3F1-8A11113D5755}" dt="2021-04-26T10:23:54.305" v="53" actId="2711"/>
          <ac:spMkLst>
            <pc:docMk/>
            <pc:sldMk cId="0" sldId="298"/>
            <ac:spMk id="3075" creationId="{00000000-0000-0000-0000-000000000000}"/>
          </ac:spMkLst>
        </pc:spChg>
        <pc:spChg chg="mod">
          <ac:chgData name="Daniel Reeves" userId="e748b5bb-59f3-4b3f-80a3-3bf8c771a8a6" providerId="ADAL" clId="{C49A42C3-B398-4F91-B3F1-8A11113D5755}" dt="2021-04-26T10:22:12.187" v="18" actId="403"/>
          <ac:spMkLst>
            <pc:docMk/>
            <pc:sldMk cId="0" sldId="298"/>
            <ac:spMk id="18434" creationId="{00000000-0000-0000-0000-000000000000}"/>
          </ac:spMkLst>
        </pc:spChg>
      </pc:sldChg>
      <pc:sldChg chg="add del">
        <pc:chgData name="Daniel Reeves" userId="e748b5bb-59f3-4b3f-80a3-3bf8c771a8a6" providerId="ADAL" clId="{C49A42C3-B398-4F91-B3F1-8A11113D5755}" dt="2021-04-26T10:23:58.149" v="54" actId="47"/>
        <pc:sldMkLst>
          <pc:docMk/>
          <pc:sldMk cId="0" sldId="299"/>
        </pc:sldMkLst>
      </pc:sldChg>
      <pc:sldChg chg="delSp modSp add mod modAnim">
        <pc:chgData name="Daniel Reeves" userId="e748b5bb-59f3-4b3f-80a3-3bf8c771a8a6" providerId="ADAL" clId="{C49A42C3-B398-4F91-B3F1-8A11113D5755}" dt="2021-04-26T10:36:24.013" v="250" actId="27636"/>
        <pc:sldMkLst>
          <pc:docMk/>
          <pc:sldMk cId="0" sldId="300"/>
        </pc:sldMkLst>
        <pc:spChg chg="mod">
          <ac:chgData name="Daniel Reeves" userId="e748b5bb-59f3-4b3f-80a3-3bf8c771a8a6" providerId="ADAL" clId="{C49A42C3-B398-4F91-B3F1-8A11113D5755}" dt="2021-04-26T10:36:10.310" v="242" actId="115"/>
          <ac:spMkLst>
            <pc:docMk/>
            <pc:sldMk cId="0" sldId="300"/>
            <ac:spMk id="2" creationId="{00000000-0000-0000-0000-000000000000}"/>
          </ac:spMkLst>
        </pc:spChg>
        <pc:spChg chg="mod">
          <ac:chgData name="Daniel Reeves" userId="e748b5bb-59f3-4b3f-80a3-3bf8c771a8a6" providerId="ADAL" clId="{C49A42C3-B398-4F91-B3F1-8A11113D5755}" dt="2021-04-26T10:36:24.013" v="250" actId="27636"/>
          <ac:spMkLst>
            <pc:docMk/>
            <pc:sldMk cId="0" sldId="300"/>
            <ac:spMk id="3" creationId="{00000000-0000-0000-0000-000000000000}"/>
          </ac:spMkLst>
        </pc:spChg>
        <pc:spChg chg="del">
          <ac:chgData name="Daniel Reeves" userId="e748b5bb-59f3-4b3f-80a3-3bf8c771a8a6" providerId="ADAL" clId="{C49A42C3-B398-4F91-B3F1-8A11113D5755}" dt="2021-04-26T10:35:33.603" v="217" actId="478"/>
          <ac:spMkLst>
            <pc:docMk/>
            <pc:sldMk cId="0" sldId="300"/>
            <ac:spMk id="4" creationId="{00000000-0000-0000-0000-000000000000}"/>
          </ac:spMkLst>
        </pc:spChg>
      </pc:sldChg>
      <pc:sldChg chg="delSp modSp add mod modAnim">
        <pc:chgData name="Daniel Reeves" userId="e748b5bb-59f3-4b3f-80a3-3bf8c771a8a6" providerId="ADAL" clId="{C49A42C3-B398-4F91-B3F1-8A11113D5755}" dt="2021-04-26T10:37:02.255" v="273" actId="2711"/>
        <pc:sldMkLst>
          <pc:docMk/>
          <pc:sldMk cId="0" sldId="301"/>
        </pc:sldMkLst>
        <pc:spChg chg="mod">
          <ac:chgData name="Daniel Reeves" userId="e748b5bb-59f3-4b3f-80a3-3bf8c771a8a6" providerId="ADAL" clId="{C49A42C3-B398-4F91-B3F1-8A11113D5755}" dt="2021-04-26T10:37:02.255" v="273" actId="2711"/>
          <ac:spMkLst>
            <pc:docMk/>
            <pc:sldMk cId="0" sldId="301"/>
            <ac:spMk id="3" creationId="{00000000-0000-0000-0000-000000000000}"/>
          </ac:spMkLst>
        </pc:spChg>
        <pc:spChg chg="del">
          <ac:chgData name="Daniel Reeves" userId="e748b5bb-59f3-4b3f-80a3-3bf8c771a8a6" providerId="ADAL" clId="{C49A42C3-B398-4F91-B3F1-8A11113D5755}" dt="2021-04-26T10:36:58.039" v="272" actId="478"/>
          <ac:spMkLst>
            <pc:docMk/>
            <pc:sldMk cId="0" sldId="301"/>
            <ac:spMk id="4" creationId="{00000000-0000-0000-0000-000000000000}"/>
          </ac:spMkLst>
        </pc:spChg>
        <pc:spChg chg="mod">
          <ac:chgData name="Daniel Reeves" userId="e748b5bb-59f3-4b3f-80a3-3bf8c771a8a6" providerId="ADAL" clId="{C49A42C3-B398-4F91-B3F1-8A11113D5755}" dt="2021-04-26T10:36:48.956" v="265" actId="2711"/>
          <ac:spMkLst>
            <pc:docMk/>
            <pc:sldMk cId="0" sldId="301"/>
            <ac:spMk id="28674" creationId="{00000000-0000-0000-0000-000000000000}"/>
          </ac:spMkLst>
        </pc:spChg>
      </pc:sldChg>
      <pc:sldChg chg="add del">
        <pc:chgData name="Daniel Reeves" userId="e748b5bb-59f3-4b3f-80a3-3bf8c771a8a6" providerId="ADAL" clId="{C49A42C3-B398-4F91-B3F1-8A11113D5755}" dt="2021-04-26T10:41:04.346" v="457" actId="47"/>
        <pc:sldMkLst>
          <pc:docMk/>
          <pc:sldMk cId="0" sldId="302"/>
        </pc:sldMkLst>
      </pc:sldChg>
      <pc:sldChg chg="addSp delSp modSp add mod modAnim">
        <pc:chgData name="Daniel Reeves" userId="e748b5bb-59f3-4b3f-80a3-3bf8c771a8a6" providerId="ADAL" clId="{C49A42C3-B398-4F91-B3F1-8A11113D5755}" dt="2021-04-26T10:54:16.690" v="993" actId="1035"/>
        <pc:sldMkLst>
          <pc:docMk/>
          <pc:sldMk cId="0" sldId="303"/>
        </pc:sldMkLst>
        <pc:spChg chg="add del mod">
          <ac:chgData name="Daniel Reeves" userId="e748b5bb-59f3-4b3f-80a3-3bf8c771a8a6" providerId="ADAL" clId="{C49A42C3-B398-4F91-B3F1-8A11113D5755}" dt="2021-04-26T10:44:05.001" v="587" actId="478"/>
          <ac:spMkLst>
            <pc:docMk/>
            <pc:sldMk cId="0" sldId="303"/>
            <ac:spMk id="3" creationId="{804BFCAC-72C7-4BD4-A29B-5FD29B60A9B6}"/>
          </ac:spMkLst>
        </pc:spChg>
        <pc:spChg chg="del">
          <ac:chgData name="Daniel Reeves" userId="e748b5bb-59f3-4b3f-80a3-3bf8c771a8a6" providerId="ADAL" clId="{C49A42C3-B398-4F91-B3F1-8A11113D5755}" dt="2021-04-26T10:44:11.196" v="588" actId="478"/>
          <ac:spMkLst>
            <pc:docMk/>
            <pc:sldMk cId="0" sldId="303"/>
            <ac:spMk id="5" creationId="{00000000-0000-0000-0000-000000000000}"/>
          </ac:spMkLst>
        </pc:spChg>
        <pc:spChg chg="mod">
          <ac:chgData name="Daniel Reeves" userId="e748b5bb-59f3-4b3f-80a3-3bf8c771a8a6" providerId="ADAL" clId="{C49A42C3-B398-4F91-B3F1-8A11113D5755}" dt="2021-04-26T10:54:16.690" v="993" actId="1035"/>
          <ac:spMkLst>
            <pc:docMk/>
            <pc:sldMk cId="0" sldId="303"/>
            <ac:spMk id="6147" creationId="{00000000-0000-0000-0000-000000000000}"/>
          </ac:spMkLst>
        </pc:spChg>
        <pc:spChg chg="mod">
          <ac:chgData name="Daniel Reeves" userId="e748b5bb-59f3-4b3f-80a3-3bf8c771a8a6" providerId="ADAL" clId="{C49A42C3-B398-4F91-B3F1-8A11113D5755}" dt="2021-04-26T10:46:50.057" v="929" actId="1076"/>
          <ac:spMkLst>
            <pc:docMk/>
            <pc:sldMk cId="0" sldId="303"/>
            <ac:spMk id="39938" creationId="{00000000-0000-0000-0000-000000000000}"/>
          </ac:spMkLst>
        </pc:spChg>
        <pc:picChg chg="del mod">
          <ac:chgData name="Daniel Reeves" userId="e748b5bb-59f3-4b3f-80a3-3bf8c771a8a6" providerId="ADAL" clId="{C49A42C3-B398-4F91-B3F1-8A11113D5755}" dt="2021-04-26T10:44:02.067" v="586" actId="478"/>
          <ac:picMkLst>
            <pc:docMk/>
            <pc:sldMk cId="0" sldId="303"/>
            <ac:picMk id="7" creationId="{00000000-0000-0000-0000-000000000000}"/>
          </ac:picMkLst>
        </pc:picChg>
      </pc:sldChg>
      <pc:sldChg chg="modSp add del mod">
        <pc:chgData name="Daniel Reeves" userId="e748b5bb-59f3-4b3f-80a3-3bf8c771a8a6" providerId="ADAL" clId="{C49A42C3-B398-4F91-B3F1-8A11113D5755}" dt="2021-04-26T10:47:59.468" v="964" actId="47"/>
        <pc:sldMkLst>
          <pc:docMk/>
          <pc:sldMk cId="0" sldId="304"/>
        </pc:sldMkLst>
        <pc:spChg chg="mod">
          <ac:chgData name="Daniel Reeves" userId="e748b5bb-59f3-4b3f-80a3-3bf8c771a8a6" providerId="ADAL" clId="{C49A42C3-B398-4F91-B3F1-8A11113D5755}" dt="2021-04-26T10:39:34.411" v="368" actId="27636"/>
          <ac:spMkLst>
            <pc:docMk/>
            <pc:sldMk cId="0" sldId="304"/>
            <ac:spMk id="3" creationId="{00000000-0000-0000-0000-000000000000}"/>
          </ac:spMkLst>
        </pc:spChg>
      </pc:sldChg>
      <pc:sldChg chg="delSp modSp add mod modAnim">
        <pc:chgData name="Daniel Reeves" userId="e748b5bb-59f3-4b3f-80a3-3bf8c771a8a6" providerId="ADAL" clId="{C49A42C3-B398-4F91-B3F1-8A11113D5755}" dt="2021-04-26T10:56:26.270" v="1018" actId="403"/>
        <pc:sldMkLst>
          <pc:docMk/>
          <pc:sldMk cId="0" sldId="305"/>
        </pc:sldMkLst>
        <pc:spChg chg="mod">
          <ac:chgData name="Daniel Reeves" userId="e748b5bb-59f3-4b3f-80a3-3bf8c771a8a6" providerId="ADAL" clId="{C49A42C3-B398-4F91-B3F1-8A11113D5755}" dt="2021-04-26T10:55:57.948" v="1000" actId="2711"/>
          <ac:spMkLst>
            <pc:docMk/>
            <pc:sldMk cId="0" sldId="305"/>
            <ac:spMk id="2" creationId="{00000000-0000-0000-0000-000000000000}"/>
          </ac:spMkLst>
        </pc:spChg>
        <pc:spChg chg="mod">
          <ac:chgData name="Daniel Reeves" userId="e748b5bb-59f3-4b3f-80a3-3bf8c771a8a6" providerId="ADAL" clId="{C49A42C3-B398-4F91-B3F1-8A11113D5755}" dt="2021-04-26T10:56:26.270" v="1018" actId="403"/>
          <ac:spMkLst>
            <pc:docMk/>
            <pc:sldMk cId="0" sldId="305"/>
            <ac:spMk id="3" creationId="{00000000-0000-0000-0000-000000000000}"/>
          </ac:spMkLst>
        </pc:spChg>
        <pc:spChg chg="del">
          <ac:chgData name="Daniel Reeves" userId="e748b5bb-59f3-4b3f-80a3-3bf8c771a8a6" providerId="ADAL" clId="{C49A42C3-B398-4F91-B3F1-8A11113D5755}" dt="2021-04-26T10:52:50.425" v="986" actId="478"/>
          <ac:spMkLst>
            <pc:docMk/>
            <pc:sldMk cId="0" sldId="305"/>
            <ac:spMk id="4" creationId="{00000000-0000-0000-0000-000000000000}"/>
          </ac:spMkLst>
        </pc:spChg>
      </pc:sldChg>
      <pc:sldChg chg="add del">
        <pc:chgData name="Daniel Reeves" userId="e748b5bb-59f3-4b3f-80a3-3bf8c771a8a6" providerId="ADAL" clId="{C49A42C3-B398-4F91-B3F1-8A11113D5755}" dt="2021-04-26T10:56:29.561" v="1019" actId="47"/>
        <pc:sldMkLst>
          <pc:docMk/>
          <pc:sldMk cId="0" sldId="30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35595B-485B-438E-ACF9-3C57BBBDB69E}" type="datetimeFigureOut">
              <a:rPr lang="en-GB" smtClean="0"/>
              <a:t>11/10/2022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A36BA7-DC03-495F-B89A-8D1B51A874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55432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6B582D0-8765-134E-8258-7C38A85D1A88}" type="slidenum">
              <a:rPr lang="en-US">
                <a:latin typeface="Arial" pitchFamily="-84" charset="0"/>
                <a:ea typeface="ＭＳ Ｐゴシック" pitchFamily="-84" charset="-128"/>
                <a:cs typeface="ＭＳ Ｐゴシック" pitchFamily="-84" charset="-128"/>
              </a:rPr>
              <a:pPr/>
              <a:t>26</a:t>
            </a:fld>
            <a:endParaRPr lang="en-US">
              <a:latin typeface="Arial" pitchFamily="-84" charset="0"/>
              <a:ea typeface="ＭＳ Ｐゴシック" pitchFamily="-84" charset="-128"/>
              <a:cs typeface="ＭＳ Ｐゴシック" pitchFamily="-84" charset="-128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pitchFamily="-84" charset="0"/>
              <a:ea typeface="ＭＳ Ｐゴシック" pitchFamily="-84" charset="-128"/>
              <a:cs typeface="ＭＳ Ｐゴシック" pitchFamily="-8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73D9490-B01D-7E49-BBA6-14DAA1539E06}" type="slidenum">
              <a:rPr lang="en-US">
                <a:latin typeface="Arial" pitchFamily="-84" charset="0"/>
                <a:ea typeface="ＭＳ Ｐゴシック" pitchFamily="-84" charset="-128"/>
                <a:cs typeface="ＭＳ Ｐゴシック" pitchFamily="-84" charset="-128"/>
              </a:rPr>
              <a:pPr/>
              <a:t>32</a:t>
            </a:fld>
            <a:endParaRPr lang="en-US">
              <a:latin typeface="Arial" pitchFamily="-84" charset="0"/>
              <a:ea typeface="ＭＳ Ｐゴシック" pitchFamily="-84" charset="-128"/>
              <a:cs typeface="ＭＳ Ｐゴシック" pitchFamily="-84" charset="-128"/>
            </a:endParaRPr>
          </a:p>
        </p:txBody>
      </p:sp>
      <p:sp>
        <p:nvSpPr>
          <p:cNvPr id="32771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pitchFamily="-84" charset="0"/>
              <a:ea typeface="ＭＳ Ｐゴシック" pitchFamily="-84" charset="-128"/>
              <a:cs typeface="ＭＳ Ｐゴシック" pitchFamily="-8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1E95051-D84A-F047-BC64-1EBE0867CDB6}" type="slidenum">
              <a:rPr lang="en-US">
                <a:latin typeface="Arial" pitchFamily="-84" charset="0"/>
                <a:ea typeface="ＭＳ Ｐゴシック" pitchFamily="-84" charset="-128"/>
                <a:cs typeface="ＭＳ Ｐゴシック" pitchFamily="-84" charset="-128"/>
              </a:rPr>
              <a:pPr/>
              <a:t>33</a:t>
            </a:fld>
            <a:endParaRPr lang="en-US" dirty="0">
              <a:latin typeface="Arial" pitchFamily="-84" charset="0"/>
              <a:ea typeface="ＭＳ Ｐゴシック" pitchFamily="-84" charset="-128"/>
              <a:cs typeface="ＭＳ Ｐゴシック" pitchFamily="-84" charset="-128"/>
            </a:endParaRPr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>
              <a:latin typeface="Arial" pitchFamily="-84" charset="0"/>
              <a:ea typeface="ＭＳ Ｐゴシック" pitchFamily="-84" charset="-128"/>
              <a:cs typeface="ＭＳ Ｐゴシック" pitchFamily="-84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927EA94-3752-DD44-91D6-DC82648A2200}" type="slidenum">
              <a:rPr lang="en-US">
                <a:latin typeface="Arial" pitchFamily="-84" charset="0"/>
                <a:ea typeface="ＭＳ Ｐゴシック" pitchFamily="-84" charset="-128"/>
                <a:cs typeface="ＭＳ Ｐゴシック" pitchFamily="-84" charset="-128"/>
              </a:rPr>
              <a:pPr/>
              <a:t>34</a:t>
            </a:fld>
            <a:endParaRPr lang="en-US" dirty="0">
              <a:latin typeface="Arial" pitchFamily="-84" charset="0"/>
              <a:ea typeface="ＭＳ Ｐゴシック" pitchFamily="-84" charset="-128"/>
              <a:cs typeface="ＭＳ Ｐゴシック" pitchFamily="-84" charset="-128"/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>
              <a:latin typeface="Arial" pitchFamily="-84" charset="0"/>
              <a:ea typeface="ＭＳ Ｐゴシック" pitchFamily="-84" charset="-128"/>
              <a:cs typeface="ＭＳ Ｐゴシック" pitchFamily="-84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8258563-FD62-1C41-8000-CC245B52C0C6}" type="slidenum">
              <a:rPr lang="en-US">
                <a:latin typeface="Arial" pitchFamily="-84" charset="0"/>
                <a:ea typeface="ＭＳ Ｐゴシック" pitchFamily="-84" charset="-128"/>
                <a:cs typeface="ＭＳ Ｐゴシック" pitchFamily="-84" charset="-128"/>
              </a:rPr>
              <a:pPr/>
              <a:t>35</a:t>
            </a:fld>
            <a:endParaRPr lang="en-US" dirty="0">
              <a:latin typeface="Arial" pitchFamily="-84" charset="0"/>
              <a:ea typeface="ＭＳ Ｐゴシック" pitchFamily="-84" charset="-128"/>
              <a:cs typeface="ＭＳ Ｐゴシック" pitchFamily="-84" charset="-128"/>
            </a:endParaRPr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>
              <a:latin typeface="Arial" pitchFamily="-84" charset="0"/>
              <a:ea typeface="ＭＳ Ｐゴシック" pitchFamily="-84" charset="-128"/>
              <a:cs typeface="ＭＳ Ｐゴシック" pitchFamily="-8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0AAD5F-2AAB-4098-8354-9051CF1DD4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9BFC79A-CFC3-4EC6-B7D7-2AD06CEC76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DDE252-0AF1-4FD1-9848-0C8491643D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B9341-6843-4691-97AE-62DACD9A2A49}" type="datetimeFigureOut">
              <a:rPr lang="en-GB" smtClean="0"/>
              <a:t>11/10/2022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FFD28D-7DDA-48E4-8841-56F7541070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29BF23-3F87-44A5-9CFB-F1ECA8F052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11F3E-23A1-4C8F-8083-B2492E728C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71923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21129-E2B8-4B02-99FE-AAAFC97289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4A6B0CE-2B04-4E47-AB4C-696B3197F1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E67723-8225-45A0-868D-D7D701B4C2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B9341-6843-4691-97AE-62DACD9A2A49}" type="datetimeFigureOut">
              <a:rPr lang="en-GB" smtClean="0"/>
              <a:t>11/10/2022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E12C15-4644-4177-9519-EFE9571CD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B89997-7486-4684-89E4-128BA7BFD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11F3E-23A1-4C8F-8083-B2492E728C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52674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00E0468-23F6-4740-9D75-82BF8824EA8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D1A241-33F4-4D73-8E4E-144BD76207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8A9962-1244-44EB-ADDC-F032A6AF45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B9341-6843-4691-97AE-62DACD9A2A49}" type="datetimeFigureOut">
              <a:rPr lang="en-GB" smtClean="0"/>
              <a:t>11/10/2022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7E518E-A551-4A17-A0A4-5CAE7AC8D9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AC92C3-0FB3-43EF-BBAD-D4A3752CBB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11F3E-23A1-4C8F-8083-B2492E728C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61075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4A483F-AF64-43D3-B2F2-73C5F5BA2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0B0C1E-9F8B-4B8C-A27B-5B214D6544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7D8DDA-D939-4436-A381-61B803D9F6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B9341-6843-4691-97AE-62DACD9A2A49}" type="datetimeFigureOut">
              <a:rPr lang="en-GB" smtClean="0"/>
              <a:t>11/10/2022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41F09F-B164-4AF6-A57D-CC9E37F287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C04B86-A754-4D67-82CF-7583D43AC8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11F3E-23A1-4C8F-8083-B2492E728C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33576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7D0ECB-3AF9-4CCC-A382-1DF5A207AD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50C6F5-3CEB-4DF6-AB53-9102C1F8A8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2D40CB-67EF-45DD-8412-83E4AFAC4E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B9341-6843-4691-97AE-62DACD9A2A49}" type="datetimeFigureOut">
              <a:rPr lang="en-GB" smtClean="0"/>
              <a:t>11/10/2022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9C3B43-9A4E-433D-B44A-BFCF8492CE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FABC6E-1303-494A-B73D-9C2CADDE52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11F3E-23A1-4C8F-8083-B2492E728C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68113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BBDDCA-37E1-46C5-8391-301BCD8A1D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CDDC22-4073-47E7-8993-7C08BEFB0F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D092AB6-3DFA-4C03-9ECB-FBB921595B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244007-8FCE-40F8-9D26-28B81B4FE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B9341-6843-4691-97AE-62DACD9A2A49}" type="datetimeFigureOut">
              <a:rPr lang="en-GB" smtClean="0"/>
              <a:t>11/10/2022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1F6123-167E-4DD8-8C7A-F10AB50B87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A3B540-6D3C-47B5-B0A3-74A5906838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11F3E-23A1-4C8F-8083-B2492E728C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7902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29AA1D-739A-4D4F-8EAE-E1DB1E8A3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5CFB52-3A15-4F37-9B74-28C0E84EF2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A70001-EC70-4914-A05E-318F9D1560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9865C38-B06F-4F7F-9ECB-EA703515C6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C70C7AF-A664-4B16-A47E-24FE90CCE4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B07AAAD-E452-455E-88CA-429C6CE1C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B9341-6843-4691-97AE-62DACD9A2A49}" type="datetimeFigureOut">
              <a:rPr lang="en-GB" smtClean="0"/>
              <a:t>11/10/2022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1C2013C-8CA0-45B4-9BC3-0A13DA8085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C0226C5-6588-4001-A157-9DBBBCEF79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11F3E-23A1-4C8F-8083-B2492E728C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60109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EF8F42-38FE-4FB7-BD48-1439232785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B8A2FF5-092A-457C-9854-673C5BBC09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B9341-6843-4691-97AE-62DACD9A2A49}" type="datetimeFigureOut">
              <a:rPr lang="en-GB" smtClean="0"/>
              <a:t>11/10/2022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CC6CE4D-0CE2-40AA-9841-8FBA73B31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33B3CE-1E73-45EC-BF44-6734ABD59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11F3E-23A1-4C8F-8083-B2492E728C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5437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30AA65C-F2B2-4610-A33E-8D01ECFAF2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B9341-6843-4691-97AE-62DACD9A2A49}" type="datetimeFigureOut">
              <a:rPr lang="en-GB" smtClean="0"/>
              <a:t>11/10/2022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A262FC4-AFDD-4AED-9DF3-57858AB46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1795BE-A394-4B1B-B6CC-FBE868EEDE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11F3E-23A1-4C8F-8083-B2492E728C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0811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4B417C-D9D6-4D72-80AF-93C23DE7A2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3B1624-2BE9-43F0-BF6F-E3590584E1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E6B426-F837-41A5-99DD-4CE0304D62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1ABCFB-5AD2-4C8D-942C-BBA41E066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B9341-6843-4691-97AE-62DACD9A2A49}" type="datetimeFigureOut">
              <a:rPr lang="en-GB" smtClean="0"/>
              <a:t>11/10/2022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79F1E7-C15F-4470-92CA-4913E6DBF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908FE6-9BC4-46D4-9812-9B176C1E4A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11F3E-23A1-4C8F-8083-B2492E728C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32671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11DC1E-1422-491F-9888-1669E8BA57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A419628-7C3A-4B97-A543-6356A15848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67955E-D38D-4151-9E20-25F8744DA1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A54F8A-DA55-498F-BD48-BDCCF49BF5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B9341-6843-4691-97AE-62DACD9A2A49}" type="datetimeFigureOut">
              <a:rPr lang="en-GB" smtClean="0"/>
              <a:t>11/10/2022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F2FC90-15EE-44A7-87ED-6B518799AE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0450C9-A2DB-462C-8C5F-FD683D023D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11F3E-23A1-4C8F-8083-B2492E728C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62222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F4C8026-41D9-403C-BE3D-915AC26B0A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381A60-25A0-4098-AE69-EB8CFE2DA9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8F1166-9943-4EFC-87A3-D2AE81C1F1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8B9341-6843-4691-97AE-62DACD9A2A49}" type="datetimeFigureOut">
              <a:rPr lang="en-GB" smtClean="0"/>
              <a:t>11/10/2022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329B3E-8C6D-45DE-8698-C7213CD0C6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AB204-1A95-4629-8677-B68B2EF76E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D11F3E-23A1-4C8F-8083-B2492E728C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02327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84EBCC-8A51-400C-AD86-B04C2A332F6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BF6531-75DC-42E6-9225-EA9B79E2381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E3BFCEF-6F0F-4C51-94B4-7E1ED6704FAD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4085" y="444342"/>
            <a:ext cx="7783830" cy="61312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3584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n-US" u="sng" dirty="0">
                <a:latin typeface="Century Schoolbook" panose="02040604050505020304" pitchFamily="18" charset="0"/>
              </a:rPr>
              <a:t>Objection: The time-lag argument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849" y="1253331"/>
            <a:ext cx="11572875" cy="4351338"/>
          </a:xfrm>
        </p:spPr>
        <p:txBody>
          <a:bodyPr>
            <a:normAutofit/>
          </a:bodyPr>
          <a:lstStyle/>
          <a:p>
            <a:r>
              <a:rPr lang="en-GB" dirty="0">
                <a:latin typeface="Century Schoolbook" panose="02040604050505020304" pitchFamily="18" charset="0"/>
              </a:rPr>
              <a:t>It takes time for light waves, or sound waves, or smells, to get from physical objects to our sense organs.</a:t>
            </a:r>
          </a:p>
          <a:p>
            <a:endParaRPr lang="en-GB" dirty="0">
              <a:latin typeface="Century Schoolbook" panose="02040604050505020304" pitchFamily="18" charset="0"/>
            </a:endParaRPr>
          </a:p>
          <a:p>
            <a:r>
              <a:rPr lang="en-GB" dirty="0">
                <a:latin typeface="Century Schoolbook" panose="02040604050505020304" pitchFamily="18" charset="0"/>
              </a:rPr>
              <a:t>We can perceive something even after it ceases to exist (e.g. distant stars).</a:t>
            </a:r>
          </a:p>
          <a:p>
            <a:endParaRPr lang="en-GB" dirty="0">
              <a:latin typeface="Century Schoolbook" panose="02040604050505020304" pitchFamily="18" charset="0"/>
            </a:endParaRPr>
          </a:p>
          <a:p>
            <a:r>
              <a:rPr lang="en-GB" dirty="0">
                <a:latin typeface="Century Schoolbook" panose="02040604050505020304" pitchFamily="18" charset="0"/>
              </a:rPr>
              <a:t>Therefore, we aren’t perceiving physical objects directly.</a:t>
            </a:r>
          </a:p>
          <a:p>
            <a:endParaRPr lang="en-GB" dirty="0">
              <a:latin typeface="Century Schoolbook" panose="02040604050505020304" pitchFamily="18" charset="0"/>
            </a:endParaRPr>
          </a:p>
          <a:p>
            <a:endParaRPr lang="en-US" dirty="0"/>
          </a:p>
          <a:p>
            <a:endParaRPr lang="en-GB" dirty="0">
              <a:latin typeface="Century Schoolbook" panose="020406040505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n-US" u="sng" dirty="0">
                <a:latin typeface="Century Schoolbook" panose="02040604050505020304" pitchFamily="18" charset="0"/>
              </a:rPr>
              <a:t>Objection: The time-lag argument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849" y="1100931"/>
            <a:ext cx="11572875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000" u="sng" dirty="0">
                <a:latin typeface="Century Schoolbook" panose="02040604050505020304" pitchFamily="18" charset="0"/>
              </a:rPr>
              <a:t>Direct realist reply</a:t>
            </a:r>
          </a:p>
          <a:p>
            <a:pPr marL="0" indent="0">
              <a:buNone/>
            </a:pPr>
            <a:endParaRPr lang="en-GB" sz="1800" dirty="0">
              <a:latin typeface="Century Schoolbook" panose="02040604050505020304" pitchFamily="18" charset="0"/>
            </a:endParaRPr>
          </a:p>
          <a:p>
            <a:r>
              <a:rPr lang="en-US" sz="1800" dirty="0">
                <a:latin typeface="Century Schoolbook" panose="02040604050505020304" pitchFamily="18" charset="0"/>
              </a:rPr>
              <a:t>What is said to be perceived here is itself physical, e.g. light waves</a:t>
            </a:r>
          </a:p>
          <a:p>
            <a:pPr lvl="1"/>
            <a:r>
              <a:rPr lang="en-US" sz="1600" dirty="0">
                <a:latin typeface="Century Schoolbook" panose="02040604050505020304" pitchFamily="18" charset="0"/>
              </a:rPr>
              <a:t>Should we say that we perceive physical objects indirectly, and the physical medium (light, chemicals) directly?</a:t>
            </a:r>
          </a:p>
          <a:p>
            <a:pPr lvl="1"/>
            <a:endParaRPr lang="en-US" sz="1600" dirty="0">
              <a:latin typeface="Century Schoolbook" panose="02040604050505020304" pitchFamily="18" charset="0"/>
            </a:endParaRPr>
          </a:p>
          <a:p>
            <a:r>
              <a:rPr lang="en-US" sz="1800" dirty="0">
                <a:latin typeface="Century Schoolbook" panose="02040604050505020304" pitchFamily="18" charset="0"/>
              </a:rPr>
              <a:t>This is a confusion between </a:t>
            </a:r>
            <a:r>
              <a:rPr lang="en-US" sz="1800" i="1" dirty="0">
                <a:latin typeface="Century Schoolbook" panose="02040604050505020304" pitchFamily="18" charset="0"/>
              </a:rPr>
              <a:t>what </a:t>
            </a:r>
            <a:r>
              <a:rPr lang="en-US" sz="1800" dirty="0">
                <a:latin typeface="Century Schoolbook" panose="02040604050505020304" pitchFamily="18" charset="0"/>
              </a:rPr>
              <a:t>we perceive and </a:t>
            </a:r>
            <a:r>
              <a:rPr lang="en-US" sz="1800" i="1" dirty="0">
                <a:latin typeface="Century Schoolbook" panose="02040604050505020304" pitchFamily="18" charset="0"/>
              </a:rPr>
              <a:t>how </a:t>
            </a:r>
            <a:r>
              <a:rPr lang="en-US" sz="1800" dirty="0">
                <a:latin typeface="Century Schoolbook" panose="02040604050505020304" pitchFamily="18" charset="0"/>
              </a:rPr>
              <a:t>we perceive.</a:t>
            </a:r>
          </a:p>
          <a:p>
            <a:endParaRPr lang="en-US" sz="1800" dirty="0">
              <a:latin typeface="Century Schoolbook" panose="02040604050505020304" pitchFamily="18" charset="0"/>
            </a:endParaRPr>
          </a:p>
          <a:p>
            <a:r>
              <a:rPr lang="en-US" sz="1800" dirty="0">
                <a:latin typeface="Century Schoolbook" panose="02040604050505020304" pitchFamily="18" charset="0"/>
              </a:rPr>
              <a:t>Compare:</a:t>
            </a:r>
          </a:p>
          <a:p>
            <a:pPr lvl="1"/>
            <a:r>
              <a:rPr lang="en-GB" sz="1600" dirty="0">
                <a:latin typeface="Century Schoolbook" panose="02040604050505020304" pitchFamily="18" charset="0"/>
              </a:rPr>
              <a:t>‘Can you see the lake?’ and ‘Can you see the light reflecting off the lake?’</a:t>
            </a:r>
          </a:p>
          <a:p>
            <a:pPr lvl="1"/>
            <a:r>
              <a:rPr lang="en-GB" sz="1600" dirty="0">
                <a:latin typeface="Century Schoolbook" panose="02040604050505020304" pitchFamily="18" charset="0"/>
              </a:rPr>
              <a:t>‘Can you see paper?’ and ‘Can you see the light reflecting from the paper?’ </a:t>
            </a:r>
          </a:p>
          <a:p>
            <a:pPr lvl="1"/>
            <a:endParaRPr lang="en-GB" sz="1600" dirty="0">
              <a:latin typeface="Century Schoolbook" panose="02040604050505020304" pitchFamily="18" charset="0"/>
            </a:endParaRPr>
          </a:p>
          <a:p>
            <a:r>
              <a:rPr lang="en-GB" sz="1800" dirty="0">
                <a:latin typeface="Century Schoolbook" panose="02040604050505020304" pitchFamily="18" charset="0"/>
              </a:rPr>
              <a:t>To ‘see’ the light that the paper reflects is just to see the paper. </a:t>
            </a:r>
          </a:p>
          <a:p>
            <a:endParaRPr lang="en-GB" sz="1800" dirty="0">
              <a:latin typeface="Century Schoolbook" panose="02040604050505020304" pitchFamily="18" charset="0"/>
            </a:endParaRPr>
          </a:p>
          <a:p>
            <a:r>
              <a:rPr lang="en-GB" sz="1800" dirty="0">
                <a:latin typeface="Century Schoolbook" panose="02040604050505020304" pitchFamily="18" charset="0"/>
              </a:rPr>
              <a:t>Except in special conditions, we don’t perceive light waves directly and physical objects indirectly.</a:t>
            </a:r>
          </a:p>
          <a:p>
            <a:endParaRPr lang="en-GB" sz="1800" dirty="0">
              <a:latin typeface="Century Schoolbook" panose="02040604050505020304" pitchFamily="18" charset="0"/>
            </a:endParaRPr>
          </a:p>
          <a:p>
            <a:r>
              <a:rPr lang="en-GB" sz="1800" dirty="0">
                <a:latin typeface="Century Schoolbook" panose="02040604050505020304" pitchFamily="18" charset="0"/>
              </a:rPr>
              <a:t>The time-lag argument only shows that we literally perceive the past.</a:t>
            </a:r>
            <a:endParaRPr lang="en-US" sz="1800" dirty="0">
              <a:latin typeface="Century Schoolbook" panose="02040604050505020304" pitchFamily="18" charset="0"/>
            </a:endParaRPr>
          </a:p>
          <a:p>
            <a:pPr marL="0" indent="0">
              <a:buNone/>
            </a:pPr>
            <a:endParaRPr lang="en-GB" sz="1800" dirty="0">
              <a:latin typeface="Century Schoolbook" panose="02040604050505020304" pitchFamily="18" charset="0"/>
            </a:endParaRPr>
          </a:p>
          <a:p>
            <a:endParaRPr lang="en-US" sz="1800" dirty="0">
              <a:latin typeface="Century Schoolbook" panose="02040604050505020304" pitchFamily="18" charset="0"/>
            </a:endParaRPr>
          </a:p>
          <a:p>
            <a:endParaRPr lang="en-GB" sz="1800" dirty="0">
              <a:latin typeface="Century Schoolbook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15071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n-US" u="sng" dirty="0">
                <a:latin typeface="Century Schoolbook" panose="02040604050505020304" pitchFamily="18" charset="0"/>
              </a:rPr>
              <a:t>Objection: The time-lag argument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849" y="1100931"/>
            <a:ext cx="11572875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000" u="sng" dirty="0">
                <a:latin typeface="Century Schoolbook" panose="02040604050505020304" pitchFamily="18" charset="0"/>
              </a:rPr>
              <a:t>Direct realist reply</a:t>
            </a:r>
          </a:p>
          <a:p>
            <a:pPr marL="0" indent="0">
              <a:buNone/>
            </a:pPr>
            <a:endParaRPr lang="en-GB" sz="1800" dirty="0">
              <a:latin typeface="Century Schoolbook" panose="02040604050505020304" pitchFamily="18" charset="0"/>
            </a:endParaRPr>
          </a:p>
          <a:p>
            <a:r>
              <a:rPr lang="en-US" sz="1800" dirty="0">
                <a:latin typeface="Century Schoolbook" panose="02040604050505020304" pitchFamily="18" charset="0"/>
              </a:rPr>
              <a:t>What is said to be perceived here is itself physical, e.g. light waves</a:t>
            </a:r>
          </a:p>
          <a:p>
            <a:pPr lvl="1"/>
            <a:r>
              <a:rPr lang="en-US" sz="1600" dirty="0">
                <a:latin typeface="Century Schoolbook" panose="02040604050505020304" pitchFamily="18" charset="0"/>
              </a:rPr>
              <a:t>Should we say that we perceive physical objects indirectly, and the physical medium (light, chemicals) directly?</a:t>
            </a:r>
          </a:p>
          <a:p>
            <a:pPr lvl="1"/>
            <a:endParaRPr lang="en-US" sz="1600" dirty="0">
              <a:latin typeface="Century Schoolbook" panose="02040604050505020304" pitchFamily="18" charset="0"/>
            </a:endParaRPr>
          </a:p>
          <a:p>
            <a:r>
              <a:rPr lang="en-US" sz="1800" dirty="0">
                <a:latin typeface="Century Schoolbook" panose="02040604050505020304" pitchFamily="18" charset="0"/>
              </a:rPr>
              <a:t>This is a confusion between </a:t>
            </a:r>
            <a:r>
              <a:rPr lang="en-US" sz="1800" i="1" dirty="0">
                <a:latin typeface="Century Schoolbook" panose="02040604050505020304" pitchFamily="18" charset="0"/>
              </a:rPr>
              <a:t>what </a:t>
            </a:r>
            <a:r>
              <a:rPr lang="en-US" sz="1800" dirty="0">
                <a:latin typeface="Century Schoolbook" panose="02040604050505020304" pitchFamily="18" charset="0"/>
              </a:rPr>
              <a:t>we perceive and </a:t>
            </a:r>
            <a:r>
              <a:rPr lang="en-US" sz="1800" i="1" dirty="0">
                <a:latin typeface="Century Schoolbook" panose="02040604050505020304" pitchFamily="18" charset="0"/>
              </a:rPr>
              <a:t>how </a:t>
            </a:r>
            <a:r>
              <a:rPr lang="en-US" sz="1800" dirty="0">
                <a:latin typeface="Century Schoolbook" panose="02040604050505020304" pitchFamily="18" charset="0"/>
              </a:rPr>
              <a:t>we perceive.</a:t>
            </a:r>
          </a:p>
          <a:p>
            <a:endParaRPr lang="en-US" sz="1800" dirty="0">
              <a:latin typeface="Century Schoolbook" panose="02040604050505020304" pitchFamily="18" charset="0"/>
            </a:endParaRPr>
          </a:p>
          <a:p>
            <a:r>
              <a:rPr lang="en-US" sz="1800" dirty="0">
                <a:latin typeface="Century Schoolbook" panose="02040604050505020304" pitchFamily="18" charset="0"/>
              </a:rPr>
              <a:t>Compare:</a:t>
            </a:r>
          </a:p>
          <a:p>
            <a:pPr lvl="1"/>
            <a:r>
              <a:rPr lang="en-GB" sz="1600" dirty="0">
                <a:latin typeface="Century Schoolbook" panose="02040604050505020304" pitchFamily="18" charset="0"/>
              </a:rPr>
              <a:t>‘Can you see the lake?’ and ‘Can you see the light reflecting off the lake?’</a:t>
            </a:r>
          </a:p>
          <a:p>
            <a:pPr lvl="1"/>
            <a:r>
              <a:rPr lang="en-GB" sz="1600" dirty="0">
                <a:latin typeface="Century Schoolbook" panose="02040604050505020304" pitchFamily="18" charset="0"/>
              </a:rPr>
              <a:t>‘Can you see paper?’ and ‘Can you see the light reflecting from the paper?’ </a:t>
            </a:r>
          </a:p>
          <a:p>
            <a:pPr lvl="1"/>
            <a:endParaRPr lang="en-GB" sz="1600" dirty="0">
              <a:latin typeface="Century Schoolbook" panose="02040604050505020304" pitchFamily="18" charset="0"/>
            </a:endParaRPr>
          </a:p>
          <a:p>
            <a:r>
              <a:rPr lang="en-GB" sz="1800" dirty="0">
                <a:latin typeface="Century Schoolbook" panose="02040604050505020304" pitchFamily="18" charset="0"/>
              </a:rPr>
              <a:t>To ‘see’ the light that the paper reflects is just to see the paper. </a:t>
            </a:r>
          </a:p>
          <a:p>
            <a:endParaRPr lang="en-GB" sz="1800" dirty="0">
              <a:latin typeface="Century Schoolbook" panose="02040604050505020304" pitchFamily="18" charset="0"/>
            </a:endParaRPr>
          </a:p>
          <a:p>
            <a:r>
              <a:rPr lang="en-GB" sz="1800" dirty="0">
                <a:latin typeface="Century Schoolbook" panose="02040604050505020304" pitchFamily="18" charset="0"/>
              </a:rPr>
              <a:t>Except in special conditions, we don’t perceive light waves directly and physical objects indirectly.</a:t>
            </a:r>
          </a:p>
          <a:p>
            <a:endParaRPr lang="en-GB" sz="1800" dirty="0">
              <a:latin typeface="Century Schoolbook" panose="02040604050505020304" pitchFamily="18" charset="0"/>
            </a:endParaRPr>
          </a:p>
          <a:p>
            <a:r>
              <a:rPr lang="en-GB" sz="1800" dirty="0">
                <a:latin typeface="Century Schoolbook" panose="02040604050505020304" pitchFamily="18" charset="0"/>
              </a:rPr>
              <a:t>The time-lag argument only shows that we literally perceive the past.</a:t>
            </a:r>
            <a:endParaRPr lang="en-US" sz="1800" dirty="0">
              <a:latin typeface="Century Schoolbook" panose="02040604050505020304" pitchFamily="18" charset="0"/>
            </a:endParaRPr>
          </a:p>
          <a:p>
            <a:pPr marL="0" indent="0">
              <a:buNone/>
            </a:pPr>
            <a:endParaRPr lang="en-GB" sz="1800" dirty="0">
              <a:latin typeface="Century Schoolbook" panose="02040604050505020304" pitchFamily="18" charset="0"/>
            </a:endParaRPr>
          </a:p>
          <a:p>
            <a:endParaRPr lang="en-US" sz="1800" dirty="0">
              <a:latin typeface="Century Schoolbook" panose="02040604050505020304" pitchFamily="18" charset="0"/>
            </a:endParaRPr>
          </a:p>
          <a:p>
            <a:endParaRPr lang="en-GB" sz="1800" dirty="0">
              <a:latin typeface="Century Schoolbook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43188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n-US" u="sng" dirty="0">
                <a:latin typeface="Century Schoolbook" panose="02040604050505020304" pitchFamily="18" charset="0"/>
              </a:rPr>
              <a:t>Direct realism: ‘Openness’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81000" y="1262856"/>
            <a:ext cx="11487150" cy="4351338"/>
          </a:xfrm>
        </p:spPr>
        <p:txBody>
          <a:bodyPr>
            <a:normAutofit fontScale="92500" lnSpcReduction="10000"/>
          </a:bodyPr>
          <a:lstStyle/>
          <a:p>
            <a:r>
              <a:rPr lang="en-GB" dirty="0">
                <a:latin typeface="Century Schoolbook" panose="02040604050505020304" pitchFamily="18" charset="0"/>
              </a:rPr>
              <a:t>Describe what you see. Try to describe your experience in terms of sense-data, without referring to any physical objects </a:t>
            </a:r>
          </a:p>
          <a:p>
            <a:pPr lvl="1"/>
            <a:r>
              <a:rPr lang="en-GB" dirty="0">
                <a:latin typeface="Century Schoolbook" panose="02040604050505020304" pitchFamily="18" charset="0"/>
              </a:rPr>
              <a:t>It is virtually impossible for any normal scene. </a:t>
            </a:r>
          </a:p>
          <a:p>
            <a:pPr lvl="1"/>
            <a:endParaRPr lang="en-GB" dirty="0">
              <a:latin typeface="Century Schoolbook" panose="02040604050505020304" pitchFamily="18" charset="0"/>
            </a:endParaRPr>
          </a:p>
          <a:p>
            <a:r>
              <a:rPr lang="en-GB" dirty="0">
                <a:latin typeface="Century Schoolbook" panose="02040604050505020304" pitchFamily="18" charset="0"/>
              </a:rPr>
              <a:t>Our perceptual experience presents what we perceive as mind-independent objects. </a:t>
            </a:r>
          </a:p>
          <a:p>
            <a:endParaRPr lang="en-GB" dirty="0">
              <a:latin typeface="Century Schoolbook" panose="02040604050505020304" pitchFamily="18" charset="0"/>
            </a:endParaRPr>
          </a:p>
          <a:p>
            <a:r>
              <a:rPr lang="en-GB" dirty="0">
                <a:latin typeface="Century Schoolbook" panose="02040604050505020304" pitchFamily="18" charset="0"/>
              </a:rPr>
              <a:t>That doesn’t </a:t>
            </a:r>
            <a:r>
              <a:rPr lang="en-GB" i="1" dirty="0">
                <a:latin typeface="Century Schoolbook" panose="02040604050505020304" pitchFamily="18" charset="0"/>
              </a:rPr>
              <a:t>prove</a:t>
            </a:r>
            <a:r>
              <a:rPr lang="en-GB" dirty="0">
                <a:latin typeface="Century Schoolbook" panose="02040604050505020304" pitchFamily="18" charset="0"/>
              </a:rPr>
              <a:t> that we perceive mind-independent objects, but it does make such a claim highly intuitive.</a:t>
            </a:r>
          </a:p>
          <a:p>
            <a:endParaRPr lang="en-GB" dirty="0">
              <a:latin typeface="Century Schoolbook" panose="02040604050505020304" pitchFamily="18" charset="0"/>
            </a:endParaRPr>
          </a:p>
          <a:p>
            <a:r>
              <a:rPr lang="en-GB" dirty="0">
                <a:latin typeface="Century Schoolbook" panose="02040604050505020304" pitchFamily="18" charset="0"/>
              </a:rPr>
              <a:t>Only direct realism holds onto this basic intuition. </a:t>
            </a:r>
            <a:endParaRPr lang="en-US" dirty="0">
              <a:latin typeface="Century Schoolbook" panose="020406040505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 bldLvl="2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180975"/>
            <a:ext cx="12192000" cy="1325563"/>
          </a:xfrm>
        </p:spPr>
        <p:txBody>
          <a:bodyPr/>
          <a:lstStyle/>
          <a:p>
            <a:pPr algn="ctr"/>
            <a:r>
              <a:rPr lang="en-US" u="sng" dirty="0">
                <a:latin typeface="Century Schoolbook" panose="02040604050505020304" pitchFamily="18" charset="0"/>
              </a:rPr>
              <a:t>Indirect realism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4" y="977106"/>
            <a:ext cx="11229975" cy="4351338"/>
          </a:xfrm>
        </p:spPr>
        <p:txBody>
          <a:bodyPr>
            <a:noAutofit/>
          </a:bodyPr>
          <a:lstStyle/>
          <a:p>
            <a:r>
              <a:rPr lang="en-GB" sz="1800" dirty="0">
                <a:latin typeface="Century Schoolbook" panose="02040604050505020304" pitchFamily="18" charset="0"/>
              </a:rPr>
              <a:t>We perceive physical objects which are mind-independent.</a:t>
            </a:r>
          </a:p>
          <a:p>
            <a:endParaRPr lang="en-GB" sz="1800" dirty="0">
              <a:latin typeface="Century Schoolbook" panose="02040604050505020304" pitchFamily="18" charset="0"/>
            </a:endParaRPr>
          </a:p>
          <a:p>
            <a:r>
              <a:rPr lang="en-GB" sz="1800" dirty="0">
                <a:latin typeface="Century Schoolbook" panose="02040604050505020304" pitchFamily="18" charset="0"/>
              </a:rPr>
              <a:t>But we do so via, or in virtue of, perceiving mind-dependent sense-data. </a:t>
            </a:r>
          </a:p>
          <a:p>
            <a:endParaRPr lang="en-GB" sz="1800" dirty="0">
              <a:latin typeface="Century Schoolbook" panose="02040604050505020304" pitchFamily="18" charset="0"/>
            </a:endParaRPr>
          </a:p>
          <a:p>
            <a:pPr marL="342900" lvl="1" indent="-342900">
              <a:buFont typeface="Arial"/>
              <a:buChar char="•"/>
            </a:pPr>
            <a:r>
              <a:rPr lang="en-US" sz="1800" dirty="0">
                <a:latin typeface="Century Schoolbook" panose="02040604050505020304" pitchFamily="18" charset="0"/>
              </a:rPr>
              <a:t>Sense-data: </a:t>
            </a:r>
            <a:r>
              <a:rPr lang="en-GB" sz="1800" dirty="0">
                <a:latin typeface="Century Schoolbook" panose="02040604050505020304" pitchFamily="18" charset="0"/>
              </a:rPr>
              <a:t>the content of my sensation, appearances</a:t>
            </a:r>
            <a:endParaRPr lang="en-US" sz="1800" dirty="0">
              <a:latin typeface="Century Schoolbook" panose="02040604050505020304" pitchFamily="18" charset="0"/>
            </a:endParaRPr>
          </a:p>
          <a:p>
            <a:pPr lvl="1"/>
            <a:r>
              <a:rPr lang="en-GB" sz="1600" dirty="0">
                <a:latin typeface="Century Schoolbook" panose="02040604050505020304" pitchFamily="18" charset="0"/>
              </a:rPr>
              <a:t>e.g. the colour and shape of the desk as I see it now.</a:t>
            </a:r>
          </a:p>
          <a:p>
            <a:pPr lvl="1"/>
            <a:endParaRPr lang="en-GB" sz="1800" dirty="0">
              <a:latin typeface="Century Schoolbook" panose="02040604050505020304" pitchFamily="18" charset="0"/>
            </a:endParaRPr>
          </a:p>
          <a:p>
            <a:r>
              <a:rPr lang="en-GB" sz="1800" dirty="0">
                <a:latin typeface="Century Schoolbook" panose="02040604050505020304" pitchFamily="18" charset="0"/>
              </a:rPr>
              <a:t>Sense-data are distinct from the physical object</a:t>
            </a:r>
          </a:p>
          <a:p>
            <a:pPr lvl="1"/>
            <a:r>
              <a:rPr lang="en-GB" sz="1600" dirty="0">
                <a:latin typeface="Century Schoolbook" panose="02040604050505020304" pitchFamily="18" charset="0"/>
              </a:rPr>
              <a:t>e.g. they are not independent of being perceived</a:t>
            </a:r>
          </a:p>
          <a:p>
            <a:pPr lvl="1"/>
            <a:r>
              <a:rPr lang="en-GB" sz="1600" dirty="0">
                <a:latin typeface="Century Schoolbook" panose="02040604050505020304" pitchFamily="18" charset="0"/>
              </a:rPr>
              <a:t>They vary while the physical object does not.</a:t>
            </a:r>
          </a:p>
          <a:p>
            <a:endParaRPr lang="en-GB" sz="1800" dirty="0">
              <a:latin typeface="Century Schoolbook" panose="02040604050505020304" pitchFamily="18" charset="0"/>
            </a:endParaRPr>
          </a:p>
          <a:p>
            <a:r>
              <a:rPr lang="en-GB" sz="1800" dirty="0">
                <a:latin typeface="Century Schoolbook" panose="02040604050505020304" pitchFamily="18" charset="0"/>
              </a:rPr>
              <a:t>Sense-data are caused by and represent physical objects.</a:t>
            </a:r>
          </a:p>
          <a:p>
            <a:endParaRPr lang="en-GB" sz="1800" dirty="0">
              <a:latin typeface="Century Schoolbook" panose="02040604050505020304" pitchFamily="18" charset="0"/>
            </a:endParaRPr>
          </a:p>
          <a:p>
            <a:r>
              <a:rPr lang="en-GB" sz="1800" dirty="0">
                <a:latin typeface="Century Schoolbook" panose="02040604050505020304" pitchFamily="18" charset="0"/>
              </a:rPr>
              <a:t>Therefore, we perceive sense-data immediately, and physical objects indirectly. </a:t>
            </a:r>
            <a:endParaRPr lang="en-US" sz="1800" dirty="0">
              <a:latin typeface="Century Schoolbook" panose="02040604050505020304" pitchFamily="18" charset="0"/>
            </a:endParaRPr>
          </a:p>
          <a:p>
            <a:pPr marL="342900" lvl="1" indent="-342900">
              <a:buFont typeface="Arial"/>
              <a:buChar char="•"/>
            </a:pPr>
            <a:endParaRPr lang="en-US" sz="1800" dirty="0">
              <a:latin typeface="Century Schoolbook" panose="02040604050505020304" pitchFamily="18" charset="0"/>
            </a:endParaRPr>
          </a:p>
          <a:p>
            <a:r>
              <a:rPr lang="en-GB" sz="1800" dirty="0">
                <a:latin typeface="Century Schoolbook" panose="02040604050505020304" pitchFamily="18" charset="0"/>
              </a:rPr>
              <a:t>The objection to direct realism: we immediately or directly perceive sense-data not physical objects.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7625"/>
            <a:ext cx="12192000" cy="1325563"/>
          </a:xfrm>
        </p:spPr>
        <p:txBody>
          <a:bodyPr>
            <a:normAutofit/>
          </a:bodyPr>
          <a:lstStyle/>
          <a:p>
            <a:pPr algn="ctr"/>
            <a:r>
              <a:rPr lang="en-US" sz="3200" u="sng" dirty="0">
                <a:latin typeface="Century Schoolbook" panose="02040604050505020304" pitchFamily="18" charset="0"/>
              </a:rPr>
              <a:t>Indirect realism: The argument from perceptual variation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224" y="1181100"/>
            <a:ext cx="11455351" cy="4471864"/>
          </a:xfrm>
        </p:spPr>
        <p:txBody>
          <a:bodyPr>
            <a:noAutofit/>
          </a:bodyPr>
          <a:lstStyle/>
          <a:p>
            <a:pPr lvl="0"/>
            <a:r>
              <a:rPr lang="en-GB" sz="2400" dirty="0">
                <a:latin typeface="Century Schoolbook" panose="02040604050505020304" pitchFamily="18" charset="0"/>
              </a:rPr>
              <a:t>There are variations in perception.</a:t>
            </a:r>
          </a:p>
          <a:p>
            <a:pPr lvl="0"/>
            <a:endParaRPr lang="en-GB" sz="2400" dirty="0">
              <a:latin typeface="Century Schoolbook" panose="02040604050505020304" pitchFamily="18" charset="0"/>
            </a:endParaRPr>
          </a:p>
          <a:p>
            <a:pPr lvl="0"/>
            <a:r>
              <a:rPr lang="en-GB" sz="2400" dirty="0">
                <a:latin typeface="Century Schoolbook" panose="02040604050505020304" pitchFamily="18" charset="0"/>
              </a:rPr>
              <a:t>Our perception varies without corresponding changes in the physical object we perceive. (For instance, the desk remains rectangular, even as the way it looks to me changes as I look at it from different angles.)</a:t>
            </a:r>
          </a:p>
          <a:p>
            <a:pPr lvl="0"/>
            <a:endParaRPr lang="en-GB" sz="2400" dirty="0">
              <a:latin typeface="Century Schoolbook" panose="02040604050505020304" pitchFamily="18" charset="0"/>
            </a:endParaRPr>
          </a:p>
          <a:p>
            <a:pPr lvl="0"/>
            <a:r>
              <a:rPr lang="en-GB" sz="2400" dirty="0">
                <a:latin typeface="Century Schoolbook" panose="02040604050505020304" pitchFamily="18" charset="0"/>
              </a:rPr>
              <a:t>Therefore, the properties physical objects have and the properties they appear to have are not identical.</a:t>
            </a:r>
          </a:p>
          <a:p>
            <a:pPr lvl="0"/>
            <a:endParaRPr lang="en-GB" sz="2400" dirty="0">
              <a:latin typeface="Century Schoolbook" panose="02040604050505020304" pitchFamily="18" charset="0"/>
            </a:endParaRPr>
          </a:p>
          <a:p>
            <a:pPr lvl="0"/>
            <a:r>
              <a:rPr lang="en-GB" sz="2400" dirty="0">
                <a:latin typeface="Century Schoolbook" panose="02040604050505020304" pitchFamily="18" charset="0"/>
              </a:rPr>
              <a:t>Therefore, what we are immediately aware of in perception is </a:t>
            </a:r>
            <a:r>
              <a:rPr lang="en-GB" sz="2400" i="1" dirty="0">
                <a:latin typeface="Century Schoolbook" panose="02040604050505020304" pitchFamily="18" charset="0"/>
              </a:rPr>
              <a:t>not</a:t>
            </a:r>
            <a:r>
              <a:rPr lang="en-GB" sz="2400" dirty="0">
                <a:latin typeface="Century Schoolbook" panose="02040604050505020304" pitchFamily="18" charset="0"/>
              </a:rPr>
              <a:t> exactly the same as what exists independently of our minds.</a:t>
            </a:r>
          </a:p>
          <a:p>
            <a:pPr lvl="0"/>
            <a:endParaRPr lang="en-GB" sz="2400" dirty="0">
              <a:latin typeface="Century Schoolbook" panose="02040604050505020304" pitchFamily="18" charset="0"/>
            </a:endParaRPr>
          </a:p>
          <a:p>
            <a:r>
              <a:rPr lang="en-GB" sz="2400" dirty="0">
                <a:latin typeface="Century Schoolbook" panose="02040604050505020304" pitchFamily="18" charset="0"/>
              </a:rPr>
              <a:t>Therefore, we do not perceive physical objects directly. </a:t>
            </a:r>
            <a:endParaRPr lang="en-US" sz="2400" dirty="0">
              <a:latin typeface="Century Schoolbook" panose="020406040505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n-US" u="sng" dirty="0">
                <a:latin typeface="Century Schoolbook" panose="02040604050505020304" pitchFamily="18" charset="0"/>
              </a:rPr>
              <a:t>Indirect realism: The argument from illusion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238124" y="1205705"/>
            <a:ext cx="11668125" cy="5604669"/>
          </a:xfrm>
        </p:spPr>
        <p:txBody>
          <a:bodyPr>
            <a:normAutofit fontScale="62500" lnSpcReduction="20000"/>
          </a:bodyPr>
          <a:lstStyle/>
          <a:p>
            <a:pPr lvl="0"/>
            <a:r>
              <a:rPr lang="en-GB" dirty="0">
                <a:latin typeface="Century Schoolbook" panose="02040604050505020304" pitchFamily="18" charset="0"/>
              </a:rPr>
              <a:t>We perceive something having some property, </a:t>
            </a:r>
            <a:r>
              <a:rPr lang="en-GB" i="1" dirty="0">
                <a:latin typeface="Century Schoolbook" panose="02040604050505020304" pitchFamily="18" charset="0"/>
              </a:rPr>
              <a:t>F</a:t>
            </a:r>
            <a:r>
              <a:rPr lang="en-GB" dirty="0">
                <a:latin typeface="Century Schoolbook" panose="02040604050505020304" pitchFamily="18" charset="0"/>
              </a:rPr>
              <a:t> (e.g. a stick that is crooked).</a:t>
            </a:r>
          </a:p>
          <a:p>
            <a:pPr lvl="0"/>
            <a:endParaRPr lang="en-GB" dirty="0">
              <a:latin typeface="Century Schoolbook" panose="02040604050505020304" pitchFamily="18" charset="0"/>
            </a:endParaRPr>
          </a:p>
          <a:p>
            <a:pPr lvl="0"/>
            <a:r>
              <a:rPr lang="en-GB" dirty="0">
                <a:latin typeface="Century Schoolbook" panose="02040604050505020304" pitchFamily="18" charset="0"/>
              </a:rPr>
              <a:t>When we perceive something having some property </a:t>
            </a:r>
            <a:r>
              <a:rPr lang="en-GB" i="1" dirty="0">
                <a:latin typeface="Century Schoolbook" panose="02040604050505020304" pitchFamily="18" charset="0"/>
              </a:rPr>
              <a:t>F</a:t>
            </a:r>
            <a:r>
              <a:rPr lang="en-GB" dirty="0">
                <a:latin typeface="Century Schoolbook" panose="02040604050505020304" pitchFamily="18" charset="0"/>
              </a:rPr>
              <a:t>, then there is something that has this property. </a:t>
            </a:r>
          </a:p>
          <a:p>
            <a:pPr lvl="0"/>
            <a:endParaRPr lang="en-GB" dirty="0">
              <a:latin typeface="Century Schoolbook" panose="02040604050505020304" pitchFamily="18" charset="0"/>
            </a:endParaRPr>
          </a:p>
          <a:p>
            <a:pPr lvl="0"/>
            <a:r>
              <a:rPr lang="en-GB" dirty="0">
                <a:latin typeface="Century Schoolbook" panose="02040604050505020304" pitchFamily="18" charset="0"/>
              </a:rPr>
              <a:t>In an illusion, the physical object does not have the property </a:t>
            </a:r>
            <a:r>
              <a:rPr lang="en-GB" i="1" dirty="0">
                <a:latin typeface="Century Schoolbook" panose="02040604050505020304" pitchFamily="18" charset="0"/>
              </a:rPr>
              <a:t>F</a:t>
            </a:r>
            <a:r>
              <a:rPr lang="en-GB" dirty="0">
                <a:latin typeface="Century Schoolbook" panose="02040604050505020304" pitchFamily="18" charset="0"/>
              </a:rPr>
              <a:t> (the stick is not crooked).</a:t>
            </a:r>
          </a:p>
          <a:p>
            <a:pPr lvl="0"/>
            <a:endParaRPr lang="en-GB" dirty="0">
              <a:latin typeface="Century Schoolbook" panose="02040604050505020304" pitchFamily="18" charset="0"/>
            </a:endParaRPr>
          </a:p>
          <a:p>
            <a:r>
              <a:rPr lang="en-GB" dirty="0">
                <a:latin typeface="Century Schoolbook" panose="02040604050505020304" pitchFamily="18" charset="0"/>
              </a:rPr>
              <a:t>Therefore, what has the property </a:t>
            </a:r>
            <a:r>
              <a:rPr lang="en-GB" i="1" dirty="0">
                <a:latin typeface="Century Schoolbook" panose="02040604050505020304" pitchFamily="18" charset="0"/>
              </a:rPr>
              <a:t>F</a:t>
            </a:r>
            <a:r>
              <a:rPr lang="en-GB" dirty="0">
                <a:latin typeface="Century Schoolbook" panose="02040604050505020304" pitchFamily="18" charset="0"/>
              </a:rPr>
              <a:t> is something mental, a sense-datum.</a:t>
            </a:r>
          </a:p>
          <a:p>
            <a:endParaRPr lang="en-GB" dirty="0">
              <a:latin typeface="Century Schoolbook" panose="02040604050505020304" pitchFamily="18" charset="0"/>
            </a:endParaRPr>
          </a:p>
          <a:p>
            <a:pPr lvl="0"/>
            <a:r>
              <a:rPr lang="en-GB" dirty="0">
                <a:latin typeface="Century Schoolbook" panose="02040604050505020304" pitchFamily="18" charset="0"/>
              </a:rPr>
              <a:t>Therefore, in illusions, we see sense-data, and not physical objects, immediately.</a:t>
            </a:r>
          </a:p>
          <a:p>
            <a:pPr lvl="0"/>
            <a:endParaRPr lang="en-GB" dirty="0">
              <a:latin typeface="Century Schoolbook" panose="02040604050505020304" pitchFamily="18" charset="0"/>
            </a:endParaRPr>
          </a:p>
          <a:p>
            <a:pPr lvl="0"/>
            <a:r>
              <a:rPr lang="en-GB" dirty="0">
                <a:latin typeface="Century Schoolbook" panose="02040604050505020304" pitchFamily="18" charset="0"/>
              </a:rPr>
              <a:t>Illusions can be ‘subjectively indistinguishable’ from veridical perception.</a:t>
            </a:r>
          </a:p>
          <a:p>
            <a:pPr lvl="0"/>
            <a:endParaRPr lang="en-GB" dirty="0">
              <a:latin typeface="Century Schoolbook" panose="02040604050505020304" pitchFamily="18" charset="0"/>
            </a:endParaRPr>
          </a:p>
          <a:p>
            <a:pPr lvl="0"/>
            <a:r>
              <a:rPr lang="en-GB" dirty="0">
                <a:latin typeface="Century Schoolbook" panose="02040604050505020304" pitchFamily="18" charset="0"/>
              </a:rPr>
              <a:t>Therefore, we see the same thing, namely sense-data, in both illusions and veridical perception.</a:t>
            </a:r>
          </a:p>
          <a:p>
            <a:pPr lvl="0"/>
            <a:endParaRPr lang="en-GB" dirty="0">
              <a:latin typeface="Century Schoolbook" panose="02040604050505020304" pitchFamily="18" charset="0"/>
            </a:endParaRPr>
          </a:p>
          <a:p>
            <a:pPr lvl="0"/>
            <a:r>
              <a:rPr lang="en-GB" dirty="0">
                <a:latin typeface="Century Schoolbook" panose="02040604050505020304" pitchFamily="18" charset="0"/>
              </a:rPr>
              <a:t>Therefore, in all cases, we see sense-data, and not physical objects, immediately.</a:t>
            </a:r>
          </a:p>
          <a:p>
            <a:pPr lvl="0"/>
            <a:endParaRPr lang="en-GB" dirty="0">
              <a:latin typeface="Century Schoolbook" panose="02040604050505020304" pitchFamily="18" charset="0"/>
            </a:endParaRPr>
          </a:p>
          <a:p>
            <a:r>
              <a:rPr lang="en-GB" dirty="0">
                <a:latin typeface="Century Schoolbook" panose="02040604050505020304" pitchFamily="18" charset="0"/>
              </a:rPr>
              <a:t>Therefore, direct realism is false.</a:t>
            </a:r>
            <a:endParaRPr lang="en-US" dirty="0">
              <a:latin typeface="Century Schoolbook" panose="02040604050505020304" pitchFamily="18" charset="0"/>
            </a:endParaRPr>
          </a:p>
          <a:p>
            <a:endParaRPr lang="en-US" dirty="0">
              <a:latin typeface="Century Schoolbook" panose="020406040505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66675"/>
            <a:ext cx="12192000" cy="1325563"/>
          </a:xfrm>
        </p:spPr>
        <p:txBody>
          <a:bodyPr>
            <a:normAutofit/>
          </a:bodyPr>
          <a:lstStyle/>
          <a:p>
            <a:pPr algn="ctr"/>
            <a:r>
              <a:rPr lang="en-US" sz="3600" u="sng" dirty="0">
                <a:latin typeface="Century Schoolbook" panose="02040604050505020304" pitchFamily="18" charset="0"/>
              </a:rPr>
              <a:t>Objection: </a:t>
            </a:r>
            <a:r>
              <a:rPr lang="en-US" sz="3600" u="sng" dirty="0" err="1">
                <a:latin typeface="Century Schoolbook" panose="02040604050505020304" pitchFamily="18" charset="0"/>
              </a:rPr>
              <a:t>Scepticism</a:t>
            </a:r>
            <a:r>
              <a:rPr lang="en-US" sz="3600" u="sng" dirty="0">
                <a:latin typeface="Century Schoolbook" panose="02040604050505020304" pitchFamily="18" charset="0"/>
              </a:rPr>
              <a:t> about the existence of mind-independent objects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6224" y="1535113"/>
            <a:ext cx="11591925" cy="4351338"/>
          </a:xfrm>
        </p:spPr>
        <p:txBody>
          <a:bodyPr>
            <a:normAutofit/>
          </a:bodyPr>
          <a:lstStyle/>
          <a:p>
            <a:r>
              <a:rPr lang="en-GB" dirty="0">
                <a:latin typeface="Century Schoolbook" panose="02040604050505020304" pitchFamily="18" charset="0"/>
              </a:rPr>
              <a:t>To know that physical objects cause sense-data, we first have to know that physical objects </a:t>
            </a:r>
            <a:r>
              <a:rPr lang="en-GB" i="1" dirty="0">
                <a:latin typeface="Century Schoolbook" panose="02040604050505020304" pitchFamily="18" charset="0"/>
              </a:rPr>
              <a:t>exist</a:t>
            </a:r>
            <a:r>
              <a:rPr lang="en-GB" dirty="0">
                <a:latin typeface="Century Schoolbook" panose="02040604050505020304" pitchFamily="18" charset="0"/>
              </a:rPr>
              <a:t>. How can we know this, when the only access we have to physical objects is through our sense-data?</a:t>
            </a:r>
          </a:p>
          <a:p>
            <a:endParaRPr lang="en-GB" dirty="0">
              <a:latin typeface="Century Schoolbook" panose="02040604050505020304" pitchFamily="18" charset="0"/>
            </a:endParaRPr>
          </a:p>
          <a:p>
            <a:r>
              <a:rPr lang="en-GB" dirty="0">
                <a:latin typeface="Century Schoolbook" panose="02040604050505020304" pitchFamily="18" charset="0"/>
              </a:rPr>
              <a:t>A bad response: because other people see the same thing</a:t>
            </a:r>
          </a:p>
          <a:p>
            <a:pPr lvl="1"/>
            <a:r>
              <a:rPr lang="en-GB" dirty="0">
                <a:latin typeface="Century Schoolbook" panose="02040604050505020304" pitchFamily="18" charset="0"/>
              </a:rPr>
              <a:t>Objection: how do you know other people (physical objects) exist?</a:t>
            </a:r>
            <a:endParaRPr lang="en-US" dirty="0">
              <a:latin typeface="Century Schoolbook" panose="020406040505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66675"/>
            <a:ext cx="12192000" cy="1325563"/>
          </a:xfrm>
        </p:spPr>
        <p:txBody>
          <a:bodyPr>
            <a:normAutofit/>
          </a:bodyPr>
          <a:lstStyle/>
          <a:p>
            <a:pPr algn="ctr"/>
            <a:r>
              <a:rPr lang="en-US" sz="3600" u="sng" dirty="0">
                <a:latin typeface="Century Schoolbook" panose="02040604050505020304" pitchFamily="18" charset="0"/>
              </a:rPr>
              <a:t>Objection: </a:t>
            </a:r>
            <a:r>
              <a:rPr lang="en-US" sz="3600" u="sng" dirty="0" err="1">
                <a:latin typeface="Century Schoolbook" panose="02040604050505020304" pitchFamily="18" charset="0"/>
              </a:rPr>
              <a:t>Scepticism</a:t>
            </a:r>
            <a:r>
              <a:rPr lang="en-US" sz="3600" u="sng" dirty="0">
                <a:latin typeface="Century Schoolbook" panose="02040604050505020304" pitchFamily="18" charset="0"/>
              </a:rPr>
              <a:t> about the existence of mind-independent objects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6224" y="1344613"/>
            <a:ext cx="11591925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400" u="sng" dirty="0">
                <a:latin typeface="Century Schoolbook" panose="02040604050505020304" pitchFamily="18" charset="0"/>
              </a:rPr>
              <a:t>Response: </a:t>
            </a:r>
            <a:r>
              <a:rPr lang="en-US" sz="2400" u="sng" dirty="0">
                <a:latin typeface="Century Schoolbook" panose="02040604050505020304" pitchFamily="18" charset="0"/>
              </a:rPr>
              <a:t>The external world as the best hypothesis</a:t>
            </a:r>
          </a:p>
          <a:p>
            <a:endParaRPr lang="en-US" sz="2400" dirty="0">
              <a:latin typeface="Century Schoolbook" panose="02040604050505020304" pitchFamily="18" charset="0"/>
            </a:endParaRPr>
          </a:p>
          <a:p>
            <a:pPr lvl="0"/>
            <a:r>
              <a:rPr lang="en-GB" sz="2400" dirty="0">
                <a:latin typeface="Century Schoolbook" panose="02040604050505020304" pitchFamily="18" charset="0"/>
              </a:rPr>
              <a:t>Either physical objects exist and cause my sense-data or physical objects do not exist nor cause my sense-data. </a:t>
            </a:r>
          </a:p>
          <a:p>
            <a:pPr lvl="0"/>
            <a:endParaRPr lang="en-GB" sz="2400" dirty="0">
              <a:latin typeface="Century Schoolbook" panose="02040604050505020304" pitchFamily="18" charset="0"/>
            </a:endParaRPr>
          </a:p>
          <a:p>
            <a:pPr lvl="0"/>
            <a:r>
              <a:rPr lang="en-GB" sz="2400" dirty="0">
                <a:latin typeface="Century Schoolbook" panose="02040604050505020304" pitchFamily="18" charset="0"/>
              </a:rPr>
              <a:t>I can’t </a:t>
            </a:r>
            <a:r>
              <a:rPr lang="en-GB" sz="2400" i="1" dirty="0">
                <a:latin typeface="Century Schoolbook" panose="02040604050505020304" pitchFamily="18" charset="0"/>
              </a:rPr>
              <a:t>prove</a:t>
            </a:r>
            <a:r>
              <a:rPr lang="en-GB" sz="2400" dirty="0">
                <a:latin typeface="Century Schoolbook" panose="02040604050505020304" pitchFamily="18" charset="0"/>
              </a:rPr>
              <a:t> either claim is true or false. </a:t>
            </a:r>
          </a:p>
          <a:p>
            <a:pPr lvl="0"/>
            <a:endParaRPr lang="en-GB" sz="2400" dirty="0">
              <a:latin typeface="Century Schoolbook" panose="02040604050505020304" pitchFamily="18" charset="0"/>
            </a:endParaRPr>
          </a:p>
          <a:p>
            <a:pPr lvl="0"/>
            <a:r>
              <a:rPr lang="en-GB" sz="2400" dirty="0">
                <a:latin typeface="Century Schoolbook" panose="02040604050505020304" pitchFamily="18" charset="0"/>
              </a:rPr>
              <a:t>Therefore, I have to treat them as hypotheses.</a:t>
            </a:r>
          </a:p>
          <a:p>
            <a:pPr lvl="0"/>
            <a:endParaRPr lang="en-GB" sz="2400" dirty="0">
              <a:latin typeface="Century Schoolbook" panose="02040604050505020304" pitchFamily="18" charset="0"/>
            </a:endParaRPr>
          </a:p>
          <a:p>
            <a:pPr lvl="0"/>
            <a:r>
              <a:rPr lang="en-GB" sz="2400" dirty="0">
                <a:latin typeface="Century Schoolbook" panose="02040604050505020304" pitchFamily="18" charset="0"/>
              </a:rPr>
              <a:t>The hypothesis that physical objects exist and cause my sense-data is better.</a:t>
            </a:r>
          </a:p>
          <a:p>
            <a:pPr lvl="0"/>
            <a:endParaRPr lang="en-GB" sz="2400" dirty="0">
              <a:latin typeface="Century Schoolbook" panose="02040604050505020304" pitchFamily="18" charset="0"/>
            </a:endParaRPr>
          </a:p>
          <a:p>
            <a:r>
              <a:rPr lang="en-GB" sz="2400" dirty="0">
                <a:latin typeface="Century Schoolbook" panose="02040604050505020304" pitchFamily="18" charset="0"/>
              </a:rPr>
              <a:t>Therefore, physical objects exist and cause my sense-data.</a:t>
            </a:r>
            <a:endParaRPr lang="en-US" sz="2400" dirty="0">
              <a:latin typeface="Century Schoolbook" panose="02040604050505020304" pitchFamily="18" charset="0"/>
            </a:endParaRPr>
          </a:p>
          <a:p>
            <a:endParaRPr lang="en-US" sz="2400" dirty="0">
              <a:latin typeface="Century Schoolbook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9138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66675"/>
            <a:ext cx="12192000" cy="1325563"/>
          </a:xfrm>
        </p:spPr>
        <p:txBody>
          <a:bodyPr>
            <a:normAutofit/>
          </a:bodyPr>
          <a:lstStyle/>
          <a:p>
            <a:pPr algn="ctr"/>
            <a:r>
              <a:rPr lang="en-US" sz="3600" u="sng" dirty="0">
                <a:latin typeface="Century Schoolbook" panose="02040604050505020304" pitchFamily="18" charset="0"/>
              </a:rPr>
              <a:t>Objection: </a:t>
            </a:r>
            <a:r>
              <a:rPr lang="en-US" sz="3600" u="sng" dirty="0" err="1">
                <a:latin typeface="Century Schoolbook" panose="02040604050505020304" pitchFamily="18" charset="0"/>
              </a:rPr>
              <a:t>Scepticism</a:t>
            </a:r>
            <a:r>
              <a:rPr lang="en-US" sz="3600" u="sng" dirty="0">
                <a:latin typeface="Century Schoolbook" panose="02040604050505020304" pitchFamily="18" charset="0"/>
              </a:rPr>
              <a:t> about the existence of mind-independent objects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6224" y="1725613"/>
            <a:ext cx="11591925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u="sng" dirty="0">
                <a:latin typeface="Century Schoolbook" panose="02040604050505020304" pitchFamily="18" charset="0"/>
              </a:rPr>
              <a:t>Response: </a:t>
            </a:r>
            <a:r>
              <a:rPr lang="en-US" u="sng" dirty="0">
                <a:latin typeface="Century Schoolbook" panose="02040604050505020304" pitchFamily="18" charset="0"/>
              </a:rPr>
              <a:t>The external world as the best hypothesis</a:t>
            </a:r>
          </a:p>
          <a:p>
            <a:endParaRPr lang="en-US" sz="2000" dirty="0">
              <a:latin typeface="Century Schoolbook" panose="02040604050505020304" pitchFamily="18" charset="0"/>
            </a:endParaRPr>
          </a:p>
          <a:p>
            <a:r>
              <a:rPr lang="en-US" sz="2400" dirty="0">
                <a:latin typeface="Century Schoolbook" panose="02040604050505020304" pitchFamily="18" charset="0"/>
              </a:rPr>
              <a:t>The existence of physical objects provides a better explanation of my experience</a:t>
            </a:r>
          </a:p>
          <a:p>
            <a:pPr lvl="1"/>
            <a:r>
              <a:rPr lang="en-US" sz="2000" dirty="0">
                <a:latin typeface="Century Schoolbook" panose="02040604050505020304" pitchFamily="18" charset="0"/>
              </a:rPr>
              <a:t>E.g. seeing a cat in the corner and later on the sofa.</a:t>
            </a:r>
          </a:p>
          <a:p>
            <a:pPr lvl="1"/>
            <a:endParaRPr lang="en-US" sz="2000" dirty="0">
              <a:latin typeface="Century Schoolbook" panose="02040604050505020304" pitchFamily="18" charset="0"/>
            </a:endParaRPr>
          </a:p>
          <a:p>
            <a:r>
              <a:rPr lang="en-US" sz="2400" dirty="0">
                <a:latin typeface="Century Schoolbook" panose="02040604050505020304" pitchFamily="18" charset="0"/>
              </a:rPr>
              <a:t>I can control imaginary experiences but not perceptual ones.</a:t>
            </a:r>
          </a:p>
          <a:p>
            <a:endParaRPr lang="en-US" sz="2400" dirty="0">
              <a:latin typeface="Century Schoolbook" panose="02040604050505020304" pitchFamily="18" charset="0"/>
            </a:endParaRPr>
          </a:p>
          <a:p>
            <a:r>
              <a:rPr lang="en-US" sz="2400" dirty="0">
                <a:latin typeface="Century Schoolbook" panose="02040604050505020304" pitchFamily="18" charset="0"/>
              </a:rPr>
              <a:t>Different senses confirm the same information</a:t>
            </a:r>
          </a:p>
          <a:p>
            <a:pPr lvl="1"/>
            <a:r>
              <a:rPr lang="en-US" sz="2000" dirty="0">
                <a:latin typeface="Century Schoolbook" panose="02040604050505020304" pitchFamily="18" charset="0"/>
              </a:rPr>
              <a:t>Trotter Cockburn: we can predict a sensory experience, e.g. a sound, based on an experience from a different sense, e.g. what we see</a:t>
            </a:r>
          </a:p>
          <a:p>
            <a:pPr lvl="1"/>
            <a:r>
              <a:rPr lang="en-US" sz="2000" dirty="0">
                <a:latin typeface="Century Schoolbook" panose="02040604050505020304" pitchFamily="18" charset="0"/>
              </a:rPr>
              <a:t>Locke’s example of writing.</a:t>
            </a:r>
          </a:p>
          <a:p>
            <a:endParaRPr lang="en-US" sz="2000" dirty="0">
              <a:latin typeface="Century Schoolbook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0180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n-US" u="sng" dirty="0">
                <a:latin typeface="Century Schoolbook" panose="02040604050505020304" pitchFamily="18" charset="0"/>
              </a:rPr>
              <a:t>What do we perceive?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1253331"/>
            <a:ext cx="11639550" cy="4642644"/>
          </a:xfrm>
        </p:spPr>
        <p:txBody>
          <a:bodyPr>
            <a:normAutofit/>
          </a:bodyPr>
          <a:lstStyle/>
          <a:p>
            <a:r>
              <a:rPr lang="en-US" dirty="0">
                <a:latin typeface="Century Schoolbook" panose="02040604050505020304" pitchFamily="18" charset="0"/>
              </a:rPr>
              <a:t>Direct realism: we perceive physical objects, which exist independent of our experience</a:t>
            </a:r>
          </a:p>
          <a:p>
            <a:pPr lvl="1"/>
            <a:r>
              <a:rPr lang="en-US" dirty="0">
                <a:latin typeface="Century Schoolbook" panose="02040604050505020304" pitchFamily="18" charset="0"/>
              </a:rPr>
              <a:t>Physical objects existed before minds</a:t>
            </a:r>
          </a:p>
          <a:p>
            <a:pPr lvl="1"/>
            <a:r>
              <a:rPr lang="en-US" dirty="0">
                <a:latin typeface="Century Schoolbook" panose="02040604050505020304" pitchFamily="18" charset="0"/>
              </a:rPr>
              <a:t>They continue to exist when not being perceived.</a:t>
            </a:r>
          </a:p>
          <a:p>
            <a:pPr lvl="1"/>
            <a:endParaRPr lang="en-US" dirty="0">
              <a:latin typeface="Century Schoolbook" panose="02040604050505020304" pitchFamily="18" charset="0"/>
            </a:endParaRPr>
          </a:p>
          <a:p>
            <a:r>
              <a:rPr lang="en-US" dirty="0">
                <a:latin typeface="Century Schoolbook" panose="02040604050505020304" pitchFamily="18" charset="0"/>
              </a:rPr>
              <a:t>I perceive physical objects and their properties – size, shape, </a:t>
            </a:r>
            <a:r>
              <a:rPr lang="en-US" dirty="0" err="1">
                <a:latin typeface="Century Schoolbook" panose="02040604050505020304" pitchFamily="18" charset="0"/>
              </a:rPr>
              <a:t>colour</a:t>
            </a:r>
            <a:r>
              <a:rPr lang="en-US" dirty="0">
                <a:latin typeface="Century Schoolbook" panose="02040604050505020304" pitchFamily="18" charset="0"/>
              </a:rPr>
              <a:t>, smell, texture, taste, etc.</a:t>
            </a:r>
          </a:p>
          <a:p>
            <a:endParaRPr lang="en-US" dirty="0">
              <a:latin typeface="Century Schoolbook" panose="02040604050505020304" pitchFamily="18" charset="0"/>
            </a:endParaRPr>
          </a:p>
          <a:p>
            <a:r>
              <a:rPr lang="en-US" dirty="0">
                <a:latin typeface="Century Schoolbook" panose="02040604050505020304" pitchFamily="18" charset="0"/>
              </a:rPr>
              <a:t>Perception is a matter of being ‘open’ to the world – direct awareness of mind-independent objects.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66675"/>
            <a:ext cx="12192000" cy="1325563"/>
          </a:xfrm>
        </p:spPr>
        <p:txBody>
          <a:bodyPr>
            <a:normAutofit/>
          </a:bodyPr>
          <a:lstStyle/>
          <a:p>
            <a:pPr algn="ctr"/>
            <a:r>
              <a:rPr lang="en-US" sz="3600" u="sng" dirty="0">
                <a:latin typeface="Century Schoolbook" panose="02040604050505020304" pitchFamily="18" charset="0"/>
              </a:rPr>
              <a:t>Objection: </a:t>
            </a:r>
            <a:r>
              <a:rPr lang="en-US" sz="3600" u="sng" dirty="0" err="1">
                <a:latin typeface="Century Schoolbook" panose="02040604050505020304" pitchFamily="18" charset="0"/>
              </a:rPr>
              <a:t>Scepticism</a:t>
            </a:r>
            <a:r>
              <a:rPr lang="en-US" sz="3600" u="sng" dirty="0">
                <a:latin typeface="Century Schoolbook" panose="02040604050505020304" pitchFamily="18" charset="0"/>
              </a:rPr>
              <a:t> about the existence of mind-independent objects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6224" y="1725613"/>
            <a:ext cx="11591925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u="sng" dirty="0">
                <a:latin typeface="Century Schoolbook" panose="02040604050505020304" pitchFamily="18" charset="0"/>
              </a:rPr>
              <a:t>Response: </a:t>
            </a:r>
            <a:r>
              <a:rPr lang="en-US" u="sng" dirty="0">
                <a:latin typeface="Century Schoolbook" panose="02040604050505020304" pitchFamily="18" charset="0"/>
              </a:rPr>
              <a:t>The external world as the best hypothesis</a:t>
            </a:r>
          </a:p>
          <a:p>
            <a:pPr marL="0" indent="0">
              <a:buNone/>
            </a:pPr>
            <a:endParaRPr lang="en-US" sz="2400" dirty="0">
              <a:latin typeface="Century Schoolbook" panose="02040604050505020304" pitchFamily="18" charset="0"/>
            </a:endParaRPr>
          </a:p>
          <a:p>
            <a:pPr marL="0" indent="0">
              <a:buNone/>
            </a:pPr>
            <a:r>
              <a:rPr lang="en-US" sz="2400" b="1" dirty="0">
                <a:latin typeface="Century Schoolbook" panose="02040604050505020304" pitchFamily="18" charset="0"/>
              </a:rPr>
              <a:t>Objection:</a:t>
            </a:r>
            <a:r>
              <a:rPr lang="en-US" sz="2400" dirty="0">
                <a:latin typeface="Century Schoolbook" panose="02040604050505020304" pitchFamily="18" charset="0"/>
              </a:rPr>
              <a:t> Indirect realism means we still have to infer the existence of physical objects</a:t>
            </a:r>
          </a:p>
          <a:p>
            <a:pPr lvl="1"/>
            <a:r>
              <a:rPr lang="en-US" sz="2000" dirty="0">
                <a:latin typeface="Century Schoolbook" panose="02040604050505020304" pitchFamily="18" charset="0"/>
              </a:rPr>
              <a:t>Perception doesn’t put us in direct touch with them, and </a:t>
            </a:r>
            <a:r>
              <a:rPr lang="en-US" sz="2000" dirty="0" err="1">
                <a:latin typeface="Century Schoolbook" panose="02040604050505020304" pitchFamily="18" charset="0"/>
              </a:rPr>
              <a:t>scepticism</a:t>
            </a:r>
            <a:r>
              <a:rPr lang="en-US" sz="2000" dirty="0">
                <a:latin typeface="Century Schoolbook" panose="02040604050505020304" pitchFamily="18" charset="0"/>
              </a:rPr>
              <a:t> still threatens (e.g. if there is another better explanation of perception).</a:t>
            </a:r>
          </a:p>
          <a:p>
            <a:pPr lvl="1"/>
            <a:endParaRPr lang="en-US" dirty="0">
              <a:latin typeface="Century Schoolbook" panose="02040604050505020304" pitchFamily="18" charset="0"/>
            </a:endParaRPr>
          </a:p>
          <a:p>
            <a:pPr marL="0" indent="0">
              <a:buNone/>
            </a:pPr>
            <a:r>
              <a:rPr lang="en-US" sz="2400" b="1" dirty="0">
                <a:latin typeface="Century Schoolbook" panose="02040604050505020304" pitchFamily="18" charset="0"/>
              </a:rPr>
              <a:t>Response:</a:t>
            </a:r>
            <a:r>
              <a:rPr lang="en-US" sz="2400" dirty="0">
                <a:latin typeface="Century Schoolbook" panose="02040604050505020304" pitchFamily="18" charset="0"/>
              </a:rPr>
              <a:t> we do perceive physical objects</a:t>
            </a:r>
          </a:p>
          <a:p>
            <a:pPr lvl="1"/>
            <a:r>
              <a:rPr lang="en-US" sz="2000" dirty="0">
                <a:latin typeface="Century Schoolbook" panose="02040604050505020304" pitchFamily="18" charset="0"/>
              </a:rPr>
              <a:t>Sense-data don’t come between us and physical objects, they are </a:t>
            </a:r>
            <a:r>
              <a:rPr lang="en-US" sz="2000" i="1" dirty="0">
                <a:latin typeface="Century Schoolbook" panose="02040604050505020304" pitchFamily="18" charset="0"/>
              </a:rPr>
              <a:t>how</a:t>
            </a:r>
            <a:r>
              <a:rPr lang="en-US" sz="2000" dirty="0">
                <a:latin typeface="Century Schoolbook" panose="02040604050505020304" pitchFamily="18" charset="0"/>
              </a:rPr>
              <a:t> we perceive them</a:t>
            </a:r>
          </a:p>
          <a:p>
            <a:pPr lvl="1"/>
            <a:r>
              <a:rPr lang="en-US" sz="2000" dirty="0">
                <a:latin typeface="Century Schoolbook" panose="02040604050505020304" pitchFamily="18" charset="0"/>
              </a:rPr>
              <a:t>On this interpretation, the existence of physical objects is not a hypothesis.</a:t>
            </a:r>
          </a:p>
          <a:p>
            <a:endParaRPr lang="en-US" sz="2400" dirty="0">
              <a:latin typeface="Century Schoolbook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024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u="sng" dirty="0">
                <a:latin typeface="Century Schoolbook" panose="02040604050505020304" pitchFamily="18" charset="0"/>
              </a:rPr>
              <a:t>Indirect realism: The nature of the external world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7649" y="1158875"/>
            <a:ext cx="11744325" cy="4351338"/>
          </a:xfrm>
        </p:spPr>
        <p:txBody>
          <a:bodyPr>
            <a:normAutofit/>
          </a:bodyPr>
          <a:lstStyle/>
          <a:p>
            <a:endParaRPr lang="en-US" dirty="0">
              <a:latin typeface="Century Schoolbook" panose="02040604050505020304" pitchFamily="18" charset="0"/>
            </a:endParaRPr>
          </a:p>
          <a:p>
            <a:r>
              <a:rPr lang="en-US" dirty="0">
                <a:latin typeface="Century Schoolbook" panose="02040604050505020304" pitchFamily="18" charset="0"/>
              </a:rPr>
              <a:t>What kind of things are physical objects?</a:t>
            </a:r>
          </a:p>
          <a:p>
            <a:endParaRPr lang="en-US" dirty="0">
              <a:latin typeface="Century Schoolbook" panose="02040604050505020304" pitchFamily="18" charset="0"/>
            </a:endParaRPr>
          </a:p>
          <a:p>
            <a:r>
              <a:rPr lang="en-US" dirty="0">
                <a:latin typeface="Century Schoolbook" panose="02040604050505020304" pitchFamily="18" charset="0"/>
              </a:rPr>
              <a:t>Sense-data are not only caused by but also represent physical objects</a:t>
            </a:r>
          </a:p>
          <a:p>
            <a:pPr lvl="1"/>
            <a:r>
              <a:rPr lang="en-GB" dirty="0">
                <a:latin typeface="Century Schoolbook" panose="02040604050505020304" pitchFamily="18" charset="0"/>
              </a:rPr>
              <a:t>There are at least some </a:t>
            </a:r>
            <a:r>
              <a:rPr lang="en-GB" i="1" dirty="0">
                <a:latin typeface="Century Schoolbook" panose="02040604050505020304" pitchFamily="18" charset="0"/>
              </a:rPr>
              <a:t>systematic</a:t>
            </a:r>
            <a:r>
              <a:rPr lang="en-GB" dirty="0">
                <a:latin typeface="Century Schoolbook" panose="02040604050505020304" pitchFamily="18" charset="0"/>
              </a:rPr>
              <a:t> </a:t>
            </a:r>
            <a:r>
              <a:rPr lang="en-GB" i="1" dirty="0">
                <a:latin typeface="Century Schoolbook" panose="02040604050505020304" pitchFamily="18" charset="0"/>
              </a:rPr>
              <a:t>correlations</a:t>
            </a:r>
            <a:r>
              <a:rPr lang="en-GB" dirty="0">
                <a:latin typeface="Century Schoolbook" panose="02040604050505020304" pitchFamily="18" charset="0"/>
              </a:rPr>
              <a:t> between what we experience and the nature of the world</a:t>
            </a:r>
          </a:p>
          <a:p>
            <a:pPr lvl="1"/>
            <a:r>
              <a:rPr lang="en-GB" dirty="0">
                <a:latin typeface="Century Schoolbook" panose="02040604050505020304" pitchFamily="18" charset="0"/>
              </a:rPr>
              <a:t>But this doesn’t tell us what underlies the correlations.</a:t>
            </a:r>
          </a:p>
          <a:p>
            <a:endParaRPr lang="en-GB" dirty="0">
              <a:latin typeface="Century Schoolbook" panose="020406040505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u="sng" dirty="0">
                <a:latin typeface="Century Schoolbook" panose="02040604050505020304" pitchFamily="18" charset="0"/>
              </a:rPr>
              <a:t>Indirect realism: Primary and secondary qualities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7649" y="1158875"/>
            <a:ext cx="11744325" cy="4351338"/>
          </a:xfrm>
        </p:spPr>
        <p:txBody>
          <a:bodyPr>
            <a:normAutofit/>
          </a:bodyPr>
          <a:lstStyle/>
          <a:p>
            <a:endParaRPr lang="en-US" dirty="0">
              <a:latin typeface="Century Schoolbook" panose="02040604050505020304" pitchFamily="18" charset="0"/>
            </a:endParaRPr>
          </a:p>
          <a:p>
            <a:endParaRPr lang="en-GB" dirty="0">
              <a:latin typeface="Century Schoolbook" panose="020406040505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D27D378-2217-4EF3-BFC6-DCB54A6F97A8}"/>
              </a:ext>
            </a:extLst>
          </p:cNvPr>
          <p:cNvSpPr txBox="1"/>
          <p:nvPr/>
        </p:nvSpPr>
        <p:spPr>
          <a:xfrm>
            <a:off x="247649" y="1013728"/>
            <a:ext cx="11696702" cy="63401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latin typeface="Century Schoolbook" panose="02040604050505020304" pitchFamily="18" charset="0"/>
              </a:rPr>
              <a:t>A ‘quality’ is a ‘power’ a physical object has ‘to produce an idea in our mind’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000" dirty="0">
                <a:latin typeface="Century Schoolbook" panose="02040604050505020304" pitchFamily="18" charset="0"/>
              </a:rPr>
              <a:t>A snowball produces in us the ideas of ‘white’, ‘cold’ and ‘round’.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GB" dirty="0">
              <a:latin typeface="Century Schoolbook" panose="020406040505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latin typeface="Century Schoolbook" panose="02040604050505020304" pitchFamily="18" charset="0"/>
              </a:rPr>
              <a:t>Primary qualities are ‘utterly inseparable’ from the object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000" dirty="0">
                <a:latin typeface="Century Schoolbook" panose="02040604050505020304" pitchFamily="18" charset="0"/>
              </a:rPr>
              <a:t>It has them whatever changes it goes through, even if it is divided into smaller and smaller pieces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000" dirty="0">
                <a:latin typeface="Century Schoolbook" panose="02040604050505020304" pitchFamily="18" charset="0"/>
              </a:rPr>
              <a:t>The object has these properties ‘in and of itself’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000" dirty="0">
                <a:latin typeface="Century Schoolbook" panose="02040604050505020304" pitchFamily="18" charset="0"/>
              </a:rPr>
              <a:t>Locke: extension (size), shape, motion, number and solidity.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GB" dirty="0">
              <a:latin typeface="Century Schoolbook" panose="020406040505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>
                <a:latin typeface="Century Schoolbook" panose="02040604050505020304" pitchFamily="18" charset="0"/>
              </a:rPr>
              <a:t>Secondary qualities: qualities that are ‘nothing but powers to produce various sensations in us’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000" dirty="0">
                <a:latin typeface="Century Schoolbook" panose="02040604050505020304" pitchFamily="18" charset="0"/>
              </a:rPr>
              <a:t>Colours, sounds, tastes, smells, temperature.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GB" sz="1400" dirty="0">
              <a:latin typeface="Century Schoolbook" panose="020406040505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>
                <a:latin typeface="Century Schoolbook" panose="02040604050505020304" pitchFamily="18" charset="0"/>
              </a:rPr>
              <a:t>By definition, colour is something that is experienced in vision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000" dirty="0">
                <a:latin typeface="Century Schoolbook" panose="02040604050505020304" pitchFamily="18" charset="0"/>
              </a:rPr>
              <a:t>It is a quality that an object can have only in relation to its being seen by someone. (Likewise for other secondary qualities.)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000" dirty="0">
                <a:latin typeface="Century Schoolbook" panose="02040604050505020304" pitchFamily="18" charset="0"/>
              </a:rPr>
              <a:t>By contrast, primary qualities are properties of an object that are not related by definition to perceivers. </a:t>
            </a:r>
            <a:endParaRPr lang="en-US" sz="2000" dirty="0">
              <a:latin typeface="Century Schoolbook" panose="02040604050505020304" pitchFamily="18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400" dirty="0">
              <a:latin typeface="Century Schoolbook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677810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u="sng" dirty="0">
                <a:latin typeface="Century Schoolbook" panose="02040604050505020304" pitchFamily="18" charset="0"/>
              </a:rPr>
              <a:t>Indirect realism: Primary and secondary qualities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7649" y="1158875"/>
            <a:ext cx="11744325" cy="4351338"/>
          </a:xfrm>
        </p:spPr>
        <p:txBody>
          <a:bodyPr>
            <a:normAutofit/>
          </a:bodyPr>
          <a:lstStyle/>
          <a:p>
            <a:endParaRPr lang="en-US" dirty="0">
              <a:latin typeface="Century Schoolbook" panose="02040604050505020304" pitchFamily="18" charset="0"/>
            </a:endParaRPr>
          </a:p>
          <a:p>
            <a:endParaRPr lang="en-GB" dirty="0">
              <a:latin typeface="Century Schoolbook" panose="020406040505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D27D378-2217-4EF3-BFC6-DCB54A6F97A8}"/>
              </a:ext>
            </a:extLst>
          </p:cNvPr>
          <p:cNvSpPr txBox="1"/>
          <p:nvPr/>
        </p:nvSpPr>
        <p:spPr>
          <a:xfrm>
            <a:off x="247649" y="1794778"/>
            <a:ext cx="11696702" cy="32316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u="sng" dirty="0">
                <a:latin typeface="Century Schoolbook" panose="02040604050505020304" pitchFamily="18" charset="0"/>
              </a:rPr>
              <a:t>Locke on resemblance</a:t>
            </a:r>
          </a:p>
          <a:p>
            <a:endParaRPr lang="en-US" sz="2000" u="sng" dirty="0">
              <a:latin typeface="Century Schoolbook" panose="020406040505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Century Schoolbook" panose="02040604050505020304" pitchFamily="18" charset="0"/>
              </a:rPr>
              <a:t>Physical objects ‘resemble’ our sense-data in respect of primary qualities, but not secondary qualities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Century Schoolbook" panose="02040604050505020304" pitchFamily="18" charset="0"/>
              </a:rPr>
              <a:t>The primary qualities are qualities physical objects have themselves; secondary qualities are properties of the sense-data alone, produced in perception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400" dirty="0">
              <a:latin typeface="Century Schoolbook" panose="020406040505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Century Schoolbook" panose="02040604050505020304" pitchFamily="18" charset="0"/>
              </a:rPr>
              <a:t>But how do we know this? Causes can be very different from effects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000" dirty="0">
              <a:latin typeface="Century Schoolbook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439090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u="sng" dirty="0">
                <a:latin typeface="Century Schoolbook" panose="02040604050505020304" pitchFamily="18" charset="0"/>
              </a:rPr>
              <a:t>Indirect realism: Primary and secondary qualities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7649" y="1158875"/>
            <a:ext cx="11744325" cy="4351338"/>
          </a:xfrm>
        </p:spPr>
        <p:txBody>
          <a:bodyPr>
            <a:normAutofit/>
          </a:bodyPr>
          <a:lstStyle/>
          <a:p>
            <a:endParaRPr lang="en-US" dirty="0">
              <a:latin typeface="Century Schoolbook" panose="02040604050505020304" pitchFamily="18" charset="0"/>
            </a:endParaRPr>
          </a:p>
          <a:p>
            <a:endParaRPr lang="en-GB" dirty="0">
              <a:latin typeface="Century Schoolbook" panose="020406040505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D27D378-2217-4EF3-BFC6-DCB54A6F97A8}"/>
              </a:ext>
            </a:extLst>
          </p:cNvPr>
          <p:cNvSpPr txBox="1"/>
          <p:nvPr/>
        </p:nvSpPr>
        <p:spPr>
          <a:xfrm>
            <a:off x="247649" y="1325563"/>
            <a:ext cx="11696702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u="sng" dirty="0">
                <a:latin typeface="Century Schoolbook" panose="02040604050505020304" pitchFamily="18" charset="0"/>
              </a:rPr>
              <a:t>Berkeley’s objection</a:t>
            </a:r>
          </a:p>
          <a:p>
            <a:endParaRPr lang="en-US" sz="2800" u="sng" dirty="0">
              <a:latin typeface="Century Schoolbook" panose="020406040505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Century Schoolbook" panose="02040604050505020304" pitchFamily="18" charset="0"/>
              </a:rPr>
              <a:t>Primary qualities vary in perception just as much as secondary qualities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Century Schoolbook" panose="02040604050505020304" pitchFamily="18" charset="0"/>
              </a:rPr>
              <a:t>E.g. a circular object can appear elliptical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000" dirty="0">
              <a:latin typeface="Century Schoolbook" panose="020406040505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Century Schoolbook" panose="02040604050505020304" pitchFamily="18" charset="0"/>
              </a:rPr>
              <a:t>Our sense-data are ‘perpetually fleeting and variable’, so how can they ‘resemble’ a physical object that is ‘fixed and constant’?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>
              <a:latin typeface="Century Schoolbook" panose="020406040505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Century Schoolbook" panose="02040604050505020304" pitchFamily="18" charset="0"/>
              </a:rPr>
              <a:t>How can something we don’t experience resemble something we experience?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Century Schoolbook" panose="02040604050505020304" pitchFamily="18" charset="0"/>
              </a:rPr>
              <a:t>The only concept of ‘size’ and ‘shape’ we have are derived from what we do perceive. What sense does it make to say they belong to unperceived physical objects?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000" dirty="0">
              <a:latin typeface="Century Schoolbook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466476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u="sng" dirty="0">
                <a:latin typeface="Century Schoolbook" panose="02040604050505020304" pitchFamily="18" charset="0"/>
              </a:rPr>
              <a:t>Indirect realism: Primary and secondary qualities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7649" y="1158875"/>
            <a:ext cx="11744325" cy="4351338"/>
          </a:xfrm>
        </p:spPr>
        <p:txBody>
          <a:bodyPr>
            <a:normAutofit/>
          </a:bodyPr>
          <a:lstStyle/>
          <a:p>
            <a:endParaRPr lang="en-US" dirty="0">
              <a:latin typeface="Century Schoolbook" panose="02040604050505020304" pitchFamily="18" charset="0"/>
            </a:endParaRPr>
          </a:p>
          <a:p>
            <a:endParaRPr lang="en-GB" dirty="0">
              <a:latin typeface="Century Schoolbook" panose="020406040505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D27D378-2217-4EF3-BFC6-DCB54A6F97A8}"/>
              </a:ext>
            </a:extLst>
          </p:cNvPr>
          <p:cNvSpPr txBox="1"/>
          <p:nvPr/>
        </p:nvSpPr>
        <p:spPr>
          <a:xfrm>
            <a:off x="247649" y="1325563"/>
            <a:ext cx="11696702" cy="43396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u="sng" dirty="0">
                <a:latin typeface="Century Schoolbook" panose="02040604050505020304" pitchFamily="18" charset="0"/>
              </a:rPr>
              <a:t>Response to Berkeley’s objection: Representation, not resemblance</a:t>
            </a:r>
          </a:p>
          <a:p>
            <a:endParaRPr lang="en-US" sz="2800" u="sng" dirty="0">
              <a:latin typeface="Century Schoolbook" panose="020406040505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>
                <a:latin typeface="Century Schoolbook" panose="02040604050505020304" pitchFamily="18" charset="0"/>
              </a:rPr>
              <a:t>Indirect realists have responded by saying that sense-data ‘represent’ physical objects, rather than ‘resemble’ them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000" dirty="0">
                <a:latin typeface="Century Schoolbook" panose="02040604050505020304" pitchFamily="18" charset="0"/>
              </a:rPr>
              <a:t>If two objects have the same property under the same viewing conditions, then we may infer that there is something that the two physical objects have in common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000" dirty="0">
                <a:latin typeface="Century Schoolbook" panose="02040604050505020304" pitchFamily="18" charset="0"/>
              </a:rPr>
              <a:t>Changes in physical objects are mapped by changes in sense-data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000" dirty="0">
                <a:latin typeface="Century Schoolbook" panose="02040604050505020304" pitchFamily="18" charset="0"/>
              </a:rPr>
              <a:t>The relationship between sense-data and physical objects is detailed and systematic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GB" sz="2400" dirty="0">
              <a:latin typeface="Century Schoolbook" panose="020406040505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>
                <a:latin typeface="Century Schoolbook" panose="02040604050505020304" pitchFamily="18" charset="0"/>
              </a:rPr>
              <a:t>But perhaps we can’t know what it is about the physical object ‘in itself’ that secures all these relations of similarity and difference. </a:t>
            </a:r>
            <a:endParaRPr lang="en-US" sz="2400" dirty="0">
              <a:latin typeface="Century Schoolbook" panose="02040604050505020304" pitchFamily="18" charset="0"/>
            </a:endParaRPr>
          </a:p>
          <a:p>
            <a:endParaRPr lang="en-US" sz="2000" dirty="0">
              <a:latin typeface="Century Schoolbook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324528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>
            <a:normAutofit/>
          </a:bodyPr>
          <a:lstStyle/>
          <a:p>
            <a:pPr algn="ctr"/>
            <a:r>
              <a:rPr lang="en-US" sz="5400" u="sng" dirty="0">
                <a:latin typeface="Century Schoolbook" panose="02040604050505020304" pitchFamily="18" charset="0"/>
              </a:rPr>
              <a:t>Idealism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419099" y="1158875"/>
            <a:ext cx="11325225" cy="5232400"/>
          </a:xfrm>
        </p:spPr>
        <p:txBody>
          <a:bodyPr>
            <a:normAutofit/>
          </a:bodyPr>
          <a:lstStyle/>
          <a:p>
            <a:r>
              <a:rPr lang="en-US" dirty="0">
                <a:latin typeface="Century Schoolbook" panose="02040604050505020304" pitchFamily="18" charset="0"/>
              </a:rPr>
              <a:t>Idealism: everything that exists is a mind or dependent on a mind</a:t>
            </a:r>
          </a:p>
          <a:p>
            <a:pPr lvl="1"/>
            <a:r>
              <a:rPr lang="en-US" dirty="0">
                <a:latin typeface="Century Schoolbook" panose="02040604050505020304" pitchFamily="18" charset="0"/>
              </a:rPr>
              <a:t>Berkeley: to be is to be perceived (or to perceive): </a:t>
            </a:r>
            <a:r>
              <a:rPr lang="en-US" i="1" dirty="0">
                <a:latin typeface="Century Schoolbook" panose="02040604050505020304" pitchFamily="18" charset="0"/>
              </a:rPr>
              <a:t>esse est percipi </a:t>
            </a:r>
            <a:r>
              <a:rPr lang="en-US" dirty="0">
                <a:latin typeface="Century Schoolbook" panose="02040604050505020304" pitchFamily="18" charset="0"/>
              </a:rPr>
              <a:t>(</a:t>
            </a:r>
            <a:r>
              <a:rPr lang="en-US" i="1" dirty="0">
                <a:latin typeface="Century Schoolbook" panose="02040604050505020304" pitchFamily="18" charset="0"/>
              </a:rPr>
              <a:t>aut </a:t>
            </a:r>
            <a:r>
              <a:rPr lang="en-US" i="1" dirty="0" err="1">
                <a:latin typeface="Century Schoolbook" panose="02040604050505020304" pitchFamily="18" charset="0"/>
              </a:rPr>
              <a:t>percipere</a:t>
            </a:r>
            <a:r>
              <a:rPr lang="en-US" dirty="0">
                <a:latin typeface="Century Schoolbook" panose="02040604050505020304" pitchFamily="18" charset="0"/>
              </a:rPr>
              <a:t>)</a:t>
            </a:r>
            <a:r>
              <a:rPr lang="en-US" i="1" dirty="0">
                <a:latin typeface="Century Schoolbook" panose="02040604050505020304" pitchFamily="18" charset="0"/>
              </a:rPr>
              <a:t>.</a:t>
            </a:r>
          </a:p>
          <a:p>
            <a:pPr lvl="1"/>
            <a:endParaRPr lang="en-US" dirty="0">
              <a:latin typeface="Century Schoolbook" panose="02040604050505020304" pitchFamily="18" charset="0"/>
            </a:endParaRPr>
          </a:p>
          <a:p>
            <a:r>
              <a:rPr lang="en-US" dirty="0">
                <a:latin typeface="Century Schoolbook" panose="02040604050505020304" pitchFamily="18" charset="0"/>
              </a:rPr>
              <a:t>Physical objects, therefore, are bundles of ideas.</a:t>
            </a:r>
          </a:p>
          <a:p>
            <a:endParaRPr lang="en-US" dirty="0">
              <a:latin typeface="Century Schoolbook" panose="02040604050505020304" pitchFamily="18" charset="0"/>
            </a:endParaRPr>
          </a:p>
          <a:p>
            <a:r>
              <a:rPr lang="en-US" dirty="0">
                <a:latin typeface="Century Schoolbook" panose="02040604050505020304" pitchFamily="18" charset="0"/>
              </a:rPr>
              <a:t>What is perceived is perceived ‘immediately’</a:t>
            </a:r>
          </a:p>
          <a:p>
            <a:pPr lvl="1"/>
            <a:r>
              <a:rPr lang="en-US" dirty="0">
                <a:latin typeface="Century Schoolbook" panose="02040604050505020304" pitchFamily="18" charset="0"/>
              </a:rPr>
              <a:t>The causes of this aren’t themselves perceived, but inferred.</a:t>
            </a:r>
          </a:p>
          <a:p>
            <a:pPr lvl="1"/>
            <a:endParaRPr lang="en-US" dirty="0">
              <a:latin typeface="Century Schoolbook" panose="02040604050505020304" pitchFamily="18" charset="0"/>
            </a:endParaRPr>
          </a:p>
          <a:p>
            <a:r>
              <a:rPr lang="en-US" dirty="0">
                <a:latin typeface="Century Schoolbook" panose="02040604050505020304" pitchFamily="18" charset="0"/>
              </a:rPr>
              <a:t>Everything that is a perceived is a ‘quality’</a:t>
            </a:r>
          </a:p>
          <a:p>
            <a:pPr lvl="1"/>
            <a:r>
              <a:rPr lang="en-US" dirty="0">
                <a:latin typeface="Century Schoolbook" panose="02040604050505020304" pitchFamily="18" charset="0"/>
              </a:rPr>
              <a:t>Each sense perceives types of qualities</a:t>
            </a:r>
          </a:p>
          <a:p>
            <a:pPr lvl="1"/>
            <a:r>
              <a:rPr lang="en-US" dirty="0">
                <a:latin typeface="Century Schoolbook" panose="02040604050505020304" pitchFamily="18" charset="0"/>
              </a:rPr>
              <a:t>Nothing in addition to qualities is perceived.</a:t>
            </a:r>
          </a:p>
          <a:p>
            <a:endParaRPr lang="en-US" dirty="0">
              <a:latin typeface="Century Schoolbook" panose="02040604050505020304" pitchFamily="18" charset="0"/>
            </a:endParaRPr>
          </a:p>
          <a:p>
            <a:endParaRPr lang="en-US" dirty="0">
              <a:latin typeface="Century Schoolbook" panose="02040604050505020304" pitchFamily="18" charset="0"/>
            </a:endParaRPr>
          </a:p>
          <a:p>
            <a:pPr marL="0" indent="0">
              <a:buNone/>
            </a:pPr>
            <a:endParaRPr lang="en-US" sz="4400" u="sng" dirty="0">
              <a:latin typeface="Century Schoolbook" panose="020406040505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 bldLvl="2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 rtlCol="0">
            <a:normAutofit/>
          </a:bodyPr>
          <a:lstStyle/>
          <a:p>
            <a:pPr algn="ctr">
              <a:defRPr/>
            </a:pPr>
            <a:r>
              <a:rPr lang="en-US" sz="4000" u="sng" dirty="0">
                <a:latin typeface="Century Schoolbook" panose="02040604050505020304" pitchFamily="18" charset="0"/>
              </a:rPr>
              <a:t>Idealism agrees with Locke that secondary qualities are mind-dependent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6225" y="1276349"/>
            <a:ext cx="11610974" cy="5686425"/>
          </a:xfrm>
        </p:spPr>
        <p:txBody>
          <a:bodyPr rtlCol="0">
            <a:noAutofit/>
          </a:bodyPr>
          <a:lstStyle/>
          <a:p>
            <a:pPr>
              <a:buFont typeface="Arial"/>
              <a:buChar char="•"/>
              <a:defRPr/>
            </a:pPr>
            <a:r>
              <a:rPr lang="en-GB" sz="2000" dirty="0">
                <a:latin typeface="Century Schoolbook" panose="02040604050505020304" pitchFamily="18" charset="0"/>
              </a:rPr>
              <a:t>A cloud from a distance looks pink, but up close, it loses its colour (or appears grey). </a:t>
            </a:r>
          </a:p>
          <a:p>
            <a:pPr>
              <a:buFont typeface="Arial"/>
              <a:buChar char="•"/>
              <a:defRPr/>
            </a:pPr>
            <a:endParaRPr lang="en-GB" sz="2000" dirty="0">
              <a:latin typeface="Century Schoolbook" panose="02040604050505020304" pitchFamily="18" charset="0"/>
            </a:endParaRPr>
          </a:p>
          <a:p>
            <a:pPr>
              <a:buFont typeface="Arial"/>
              <a:buChar char="•"/>
              <a:defRPr/>
            </a:pPr>
            <a:r>
              <a:rPr lang="en-GB" sz="2000" dirty="0">
                <a:latin typeface="Century Schoolbook" panose="02040604050505020304" pitchFamily="18" charset="0"/>
              </a:rPr>
              <a:t>A solid physical object, viewed through a microscope, appears to have different colours than those it has when viewed normally. </a:t>
            </a:r>
          </a:p>
          <a:p>
            <a:pPr>
              <a:buFont typeface="Arial"/>
              <a:buChar char="•"/>
              <a:defRPr/>
            </a:pPr>
            <a:endParaRPr lang="en-GB" sz="2000" dirty="0">
              <a:latin typeface="Century Schoolbook" panose="02040604050505020304" pitchFamily="18" charset="0"/>
            </a:endParaRPr>
          </a:p>
          <a:p>
            <a:pPr>
              <a:buFont typeface="Arial"/>
              <a:buChar char="•"/>
              <a:defRPr/>
            </a:pPr>
            <a:r>
              <a:rPr lang="en-GB" sz="2000" dirty="0">
                <a:latin typeface="Century Schoolbook" panose="02040604050505020304" pitchFamily="18" charset="0"/>
              </a:rPr>
              <a:t>Different animals perceive the colours of objects differently. </a:t>
            </a:r>
          </a:p>
          <a:p>
            <a:pPr>
              <a:buFont typeface="Arial"/>
              <a:buChar char="•"/>
              <a:defRPr/>
            </a:pPr>
            <a:endParaRPr lang="en-GB" sz="2000" dirty="0">
              <a:latin typeface="Century Schoolbook" panose="02040604050505020304" pitchFamily="18" charset="0"/>
            </a:endParaRPr>
          </a:p>
          <a:p>
            <a:pPr>
              <a:buFont typeface="Arial"/>
              <a:buChar char="•"/>
              <a:defRPr/>
            </a:pPr>
            <a:r>
              <a:rPr lang="en-GB" sz="2000" dirty="0">
                <a:latin typeface="Century Schoolbook" panose="02040604050505020304" pitchFamily="18" charset="0"/>
              </a:rPr>
              <a:t>If colours really existed in physical objects, then to change the colour, it would be necessary to change the object itself. But, of course, different  kinds of light – daylight, candlelight, etc. – change the colour of an object without changing the object.</a:t>
            </a:r>
          </a:p>
          <a:p>
            <a:pPr>
              <a:buFont typeface="Arial"/>
              <a:buChar char="•"/>
              <a:defRPr/>
            </a:pPr>
            <a:endParaRPr lang="en-GB" sz="2000" dirty="0">
              <a:latin typeface="Century Schoolbook" panose="02040604050505020304" pitchFamily="18" charset="0"/>
            </a:endParaRPr>
          </a:p>
          <a:p>
            <a:r>
              <a:rPr lang="en-GB" sz="2000" dirty="0">
                <a:latin typeface="Century Schoolbook" panose="02040604050505020304" pitchFamily="18" charset="0"/>
              </a:rPr>
              <a:t>Therefore, all colours are appearances, not properties of physical objects.</a:t>
            </a:r>
          </a:p>
          <a:p>
            <a:endParaRPr lang="en-GB" sz="2000" dirty="0">
              <a:latin typeface="Century Schoolbook" panose="02040604050505020304" pitchFamily="18" charset="0"/>
            </a:endParaRPr>
          </a:p>
          <a:p>
            <a:r>
              <a:rPr lang="en-GB" sz="2000" dirty="0">
                <a:latin typeface="Century Schoolbook" panose="02040604050505020304" pitchFamily="18" charset="0"/>
              </a:rPr>
              <a:t>If we say that colour </a:t>
            </a:r>
            <a:r>
              <a:rPr lang="en-GB" sz="2000" i="1" dirty="0">
                <a:latin typeface="Century Schoolbook" panose="02040604050505020304" pitchFamily="18" charset="0"/>
              </a:rPr>
              <a:t>is</a:t>
            </a:r>
            <a:r>
              <a:rPr lang="en-GB" sz="2000" dirty="0">
                <a:latin typeface="Century Schoolbook" panose="02040604050505020304" pitchFamily="18" charset="0"/>
              </a:rPr>
              <a:t> tiny particles of matter in motion (photons with a particular energy, perhaps), then we can’t see ‘real’ colour, since we cannot see these tiny particles moving. </a:t>
            </a:r>
            <a:endParaRPr lang="en-US" sz="2000" dirty="0">
              <a:latin typeface="Century Schoolbook" panose="02040604050505020304" pitchFamily="18" charset="0"/>
            </a:endParaRPr>
          </a:p>
          <a:p>
            <a:pPr>
              <a:buFont typeface="Arial"/>
              <a:buChar char="•"/>
              <a:defRPr/>
            </a:pPr>
            <a:endParaRPr lang="en-US" sz="2000" dirty="0">
              <a:latin typeface="Century Schoolbook" panose="020406040505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8255"/>
            <a:ext cx="12192000" cy="1325563"/>
          </a:xfrm>
        </p:spPr>
        <p:txBody>
          <a:bodyPr rtlCol="0">
            <a:normAutofit/>
          </a:bodyPr>
          <a:lstStyle/>
          <a:p>
            <a:pPr algn="ctr">
              <a:defRPr/>
            </a:pPr>
            <a:r>
              <a:rPr lang="en-US" sz="3600" u="sng" dirty="0">
                <a:latin typeface="Century Schoolbook" panose="02040604050505020304" pitchFamily="18" charset="0"/>
              </a:rPr>
              <a:t>Idealism: Primary qualities are also </a:t>
            </a:r>
            <a:r>
              <a:rPr lang="en-US" sz="3200" u="sng" dirty="0">
                <a:latin typeface="Century Schoolbook" panose="02040604050505020304" pitchFamily="18" charset="0"/>
              </a:rPr>
              <a:t>mind-dependent</a:t>
            </a:r>
            <a:endParaRPr lang="en-US" sz="3600" u="sng" dirty="0">
              <a:latin typeface="Century Schoolbook" panose="020406040505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1949" y="1253331"/>
            <a:ext cx="11610975" cy="4351338"/>
          </a:xfrm>
        </p:spPr>
        <p:txBody>
          <a:bodyPr rtlCol="0">
            <a:normAutofit lnSpcReduction="10000"/>
          </a:bodyPr>
          <a:lstStyle/>
          <a:p>
            <a:pPr>
              <a:buFont typeface="Arial"/>
              <a:buChar char="•"/>
              <a:defRPr/>
            </a:pPr>
            <a:r>
              <a:rPr lang="en-GB" dirty="0">
                <a:latin typeface="Century Schoolbook" panose="02040604050505020304" pitchFamily="18" charset="0"/>
              </a:rPr>
              <a:t>What looks small to me may look huge to a small animal.</a:t>
            </a:r>
          </a:p>
          <a:p>
            <a:pPr>
              <a:buFont typeface="Arial"/>
              <a:buChar char="•"/>
              <a:defRPr/>
            </a:pPr>
            <a:endParaRPr lang="en-GB" dirty="0">
              <a:latin typeface="Century Schoolbook" panose="02040604050505020304" pitchFamily="18" charset="0"/>
            </a:endParaRPr>
          </a:p>
          <a:p>
            <a:pPr>
              <a:buFont typeface="Arial"/>
              <a:buChar char="•"/>
              <a:defRPr/>
            </a:pPr>
            <a:r>
              <a:rPr lang="en-GB" dirty="0">
                <a:latin typeface="Century Schoolbook" panose="02040604050505020304" pitchFamily="18" charset="0"/>
              </a:rPr>
              <a:t>What looks small from a distance looks large when viewed close up.</a:t>
            </a:r>
          </a:p>
          <a:p>
            <a:pPr>
              <a:buFont typeface="Arial"/>
              <a:buChar char="•"/>
              <a:defRPr/>
            </a:pPr>
            <a:endParaRPr lang="en-GB" dirty="0">
              <a:latin typeface="Century Schoolbook" panose="02040604050505020304" pitchFamily="18" charset="0"/>
            </a:endParaRPr>
          </a:p>
          <a:p>
            <a:pPr>
              <a:buFont typeface="Arial"/>
              <a:buChar char="•"/>
              <a:defRPr/>
            </a:pPr>
            <a:r>
              <a:rPr lang="en-GB" dirty="0">
                <a:latin typeface="Century Schoolbook" panose="02040604050505020304" pitchFamily="18" charset="0"/>
              </a:rPr>
              <a:t>What looks smooth to the naked eye, appears craggy and uneven under a microscope. </a:t>
            </a:r>
          </a:p>
          <a:p>
            <a:pPr>
              <a:buFont typeface="Arial"/>
              <a:buChar char="•"/>
              <a:defRPr/>
            </a:pPr>
            <a:endParaRPr lang="en-GB" dirty="0">
              <a:latin typeface="Century Schoolbook" panose="02040604050505020304" pitchFamily="18" charset="0"/>
            </a:endParaRPr>
          </a:p>
          <a:p>
            <a:pPr>
              <a:buFont typeface="Arial"/>
              <a:buChar char="•"/>
              <a:defRPr/>
            </a:pPr>
            <a:r>
              <a:rPr lang="en-GB" dirty="0">
                <a:latin typeface="Century Schoolbook" panose="02040604050505020304" pitchFamily="18" charset="0"/>
              </a:rPr>
              <a:t>If you look at a circle straight on, it looks circular. But if I’m looking at it from an angle, it looks elliptical. We see it differently, but it doesn’t change.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n-US" u="sng" dirty="0">
                <a:latin typeface="Century Schoolbook" panose="02040604050505020304" pitchFamily="18" charset="0"/>
              </a:rPr>
              <a:t>Idealism: Only qualities are perceived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4324" y="1253331"/>
            <a:ext cx="11544301" cy="4351338"/>
          </a:xfrm>
        </p:spPr>
        <p:txBody>
          <a:bodyPr>
            <a:normAutofit lnSpcReduction="10000"/>
          </a:bodyPr>
          <a:lstStyle/>
          <a:p>
            <a:pPr lvl="0"/>
            <a:r>
              <a:rPr lang="en-US" sz="2400" dirty="0">
                <a:latin typeface="Century Schoolbook" panose="02040604050505020304" pitchFamily="18" charset="0"/>
              </a:rPr>
              <a:t>Each </a:t>
            </a:r>
            <a:r>
              <a:rPr lang="en-GB" sz="2400" dirty="0">
                <a:latin typeface="Century Schoolbook" panose="02040604050505020304" pitchFamily="18" charset="0"/>
              </a:rPr>
              <a:t>sense perceives particular types of qualities. </a:t>
            </a:r>
          </a:p>
          <a:p>
            <a:pPr lvl="0"/>
            <a:endParaRPr lang="en-GB" sz="2400" dirty="0">
              <a:latin typeface="Century Schoolbook" panose="02040604050505020304" pitchFamily="18" charset="0"/>
            </a:endParaRPr>
          </a:p>
          <a:p>
            <a:pPr lvl="0"/>
            <a:r>
              <a:rPr lang="en-GB" sz="2400" dirty="0">
                <a:latin typeface="Century Schoolbook" panose="02040604050505020304" pitchFamily="18" charset="0"/>
              </a:rPr>
              <a:t>When we perceive physical objects, we don’t perceive anything </a:t>
            </a:r>
            <a:r>
              <a:rPr lang="en-GB" sz="2400" i="1" dirty="0">
                <a:latin typeface="Century Schoolbook" panose="02040604050505020304" pitchFamily="18" charset="0"/>
              </a:rPr>
              <a:t>in addition</a:t>
            </a:r>
            <a:r>
              <a:rPr lang="en-GB" sz="2400" dirty="0">
                <a:latin typeface="Century Schoolbook" panose="02040604050505020304" pitchFamily="18" charset="0"/>
              </a:rPr>
              <a:t> to its primary and secondary qualities. </a:t>
            </a:r>
          </a:p>
          <a:p>
            <a:pPr lvl="0"/>
            <a:endParaRPr lang="en-GB" sz="2400" dirty="0">
              <a:latin typeface="Century Schoolbook" panose="02040604050505020304" pitchFamily="18" charset="0"/>
            </a:endParaRPr>
          </a:p>
          <a:p>
            <a:pPr lvl="0"/>
            <a:r>
              <a:rPr lang="en-GB" sz="2400" dirty="0">
                <a:latin typeface="Century Schoolbook" panose="02040604050505020304" pitchFamily="18" charset="0"/>
              </a:rPr>
              <a:t>Therefore, everything we perceive is either a primary or a secondary quality. </a:t>
            </a:r>
          </a:p>
          <a:p>
            <a:pPr lvl="0"/>
            <a:endParaRPr lang="en-GB" sz="2400" dirty="0">
              <a:latin typeface="Century Schoolbook" panose="02040604050505020304" pitchFamily="18" charset="0"/>
            </a:endParaRPr>
          </a:p>
          <a:p>
            <a:pPr lvl="0"/>
            <a:r>
              <a:rPr lang="en-GB" sz="2400" dirty="0">
                <a:latin typeface="Century Schoolbook" panose="02040604050505020304" pitchFamily="18" charset="0"/>
              </a:rPr>
              <a:t>Both primary and secondary qualities are mind-dependent.</a:t>
            </a:r>
          </a:p>
          <a:p>
            <a:pPr lvl="0"/>
            <a:endParaRPr lang="en-GB" sz="2400" dirty="0">
              <a:latin typeface="Century Schoolbook" panose="02040604050505020304" pitchFamily="18" charset="0"/>
            </a:endParaRPr>
          </a:p>
          <a:p>
            <a:r>
              <a:rPr lang="en-GB" sz="2400" dirty="0">
                <a:latin typeface="Century Schoolbook" panose="02040604050505020304" pitchFamily="18" charset="0"/>
              </a:rPr>
              <a:t>Therefore, the objects of perception are entirely mind-dependent. </a:t>
            </a:r>
            <a:endParaRPr lang="en-US" sz="2400" dirty="0">
              <a:latin typeface="Century Schoolbook" panose="020406040505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7625"/>
            <a:ext cx="12192000" cy="1325563"/>
          </a:xfrm>
        </p:spPr>
        <p:txBody>
          <a:bodyPr>
            <a:normAutofit/>
          </a:bodyPr>
          <a:lstStyle/>
          <a:p>
            <a:pPr algn="ctr"/>
            <a:r>
              <a:rPr lang="en-US" sz="3600" u="sng" dirty="0">
                <a:latin typeface="Century Schoolbook" panose="02040604050505020304" pitchFamily="18" charset="0"/>
              </a:rPr>
              <a:t>Objection: The argument from perceptual variation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299" y="1285875"/>
            <a:ext cx="11077575" cy="4471864"/>
          </a:xfrm>
        </p:spPr>
        <p:txBody>
          <a:bodyPr>
            <a:normAutofit fontScale="62500" lnSpcReduction="20000"/>
          </a:bodyPr>
          <a:lstStyle/>
          <a:p>
            <a:pPr lvl="0"/>
            <a:r>
              <a:rPr lang="en-GB" sz="3840" dirty="0">
                <a:latin typeface="Century Schoolbook" panose="02040604050505020304" pitchFamily="18" charset="0"/>
              </a:rPr>
              <a:t>There are variations in perception.</a:t>
            </a:r>
          </a:p>
          <a:p>
            <a:pPr lvl="0"/>
            <a:endParaRPr lang="en-GB" sz="3840" dirty="0">
              <a:latin typeface="Century Schoolbook" panose="02040604050505020304" pitchFamily="18" charset="0"/>
            </a:endParaRPr>
          </a:p>
          <a:p>
            <a:pPr lvl="0"/>
            <a:r>
              <a:rPr lang="en-GB" sz="3840" dirty="0">
                <a:latin typeface="Century Schoolbook" panose="02040604050505020304" pitchFamily="18" charset="0"/>
              </a:rPr>
              <a:t>Our perception varies without corresponding changes in the physical object we perceive. (For instance, the desk remains rectangular, even as the way it looks to me changes as I look at it from different angles.)</a:t>
            </a:r>
          </a:p>
          <a:p>
            <a:pPr lvl="0"/>
            <a:endParaRPr lang="en-GB" sz="3840" dirty="0">
              <a:latin typeface="Century Schoolbook" panose="02040604050505020304" pitchFamily="18" charset="0"/>
            </a:endParaRPr>
          </a:p>
          <a:p>
            <a:pPr lvl="0"/>
            <a:r>
              <a:rPr lang="en-GB" sz="3840" dirty="0">
                <a:latin typeface="Century Schoolbook" panose="02040604050505020304" pitchFamily="18" charset="0"/>
              </a:rPr>
              <a:t>Therefore, the properties physical objects have and the properties they appear to have are not identical.</a:t>
            </a:r>
          </a:p>
          <a:p>
            <a:pPr lvl="0"/>
            <a:endParaRPr lang="en-GB" sz="3840" dirty="0">
              <a:latin typeface="Century Schoolbook" panose="02040604050505020304" pitchFamily="18" charset="0"/>
            </a:endParaRPr>
          </a:p>
          <a:p>
            <a:pPr lvl="0"/>
            <a:r>
              <a:rPr lang="en-GB" sz="3840" dirty="0">
                <a:latin typeface="Century Schoolbook" panose="02040604050505020304" pitchFamily="18" charset="0"/>
              </a:rPr>
              <a:t>Therefore, what we are immediately aware of in perception is </a:t>
            </a:r>
            <a:r>
              <a:rPr lang="en-GB" sz="3840" i="1" dirty="0">
                <a:latin typeface="Century Schoolbook" panose="02040604050505020304" pitchFamily="18" charset="0"/>
              </a:rPr>
              <a:t>not</a:t>
            </a:r>
            <a:r>
              <a:rPr lang="en-GB" sz="3840" dirty="0">
                <a:latin typeface="Century Schoolbook" panose="02040604050505020304" pitchFamily="18" charset="0"/>
              </a:rPr>
              <a:t> exactly the same as what exists independently of our minds.</a:t>
            </a:r>
          </a:p>
          <a:p>
            <a:pPr lvl="0"/>
            <a:endParaRPr lang="en-GB" sz="3840" dirty="0">
              <a:latin typeface="Century Schoolbook" panose="02040604050505020304" pitchFamily="18" charset="0"/>
            </a:endParaRPr>
          </a:p>
          <a:p>
            <a:r>
              <a:rPr lang="en-GB" sz="3840" dirty="0">
                <a:latin typeface="Century Schoolbook" panose="02040604050505020304" pitchFamily="18" charset="0"/>
              </a:rPr>
              <a:t>Therefore, we do not perceive physical objects directly.</a:t>
            </a:r>
            <a:r>
              <a:rPr lang="en-GB" dirty="0">
                <a:latin typeface="Century Schoolbook" panose="02040604050505020304" pitchFamily="18" charset="0"/>
              </a:rPr>
              <a:t> </a:t>
            </a:r>
            <a:endParaRPr lang="en-US" dirty="0">
              <a:latin typeface="Century Schoolbook" panose="020406040505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n-US" u="sng" dirty="0">
                <a:latin typeface="Century Schoolbook" panose="02040604050505020304" pitchFamily="18" charset="0"/>
              </a:rPr>
              <a:t>Idealism: Against ‘matter’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0525" y="1253331"/>
            <a:ext cx="11372850" cy="4351338"/>
          </a:xfrm>
        </p:spPr>
        <p:txBody>
          <a:bodyPr rtlCol="0">
            <a:normAutofit lnSpcReduction="10000"/>
          </a:bodyPr>
          <a:lstStyle/>
          <a:p>
            <a:pPr>
              <a:buFont typeface="Arial"/>
              <a:buChar char="•"/>
              <a:defRPr/>
            </a:pPr>
            <a:r>
              <a:rPr lang="en-US" dirty="0">
                <a:latin typeface="Century Schoolbook" panose="02040604050505020304" pitchFamily="18" charset="0"/>
              </a:rPr>
              <a:t>A ‘material substratum’, if distinct from its primary and secondary qualities, is never perceived.</a:t>
            </a:r>
          </a:p>
          <a:p>
            <a:pPr>
              <a:buFont typeface="Arial"/>
              <a:buChar char="•"/>
              <a:defRPr/>
            </a:pPr>
            <a:endParaRPr lang="en-US" dirty="0">
              <a:latin typeface="Century Schoolbook" panose="02040604050505020304" pitchFamily="18" charset="0"/>
            </a:endParaRPr>
          </a:p>
          <a:p>
            <a:pPr>
              <a:buFont typeface="Arial"/>
              <a:buChar char="•"/>
              <a:defRPr/>
            </a:pPr>
            <a:r>
              <a:rPr lang="en-US" dirty="0">
                <a:latin typeface="Century Schoolbook" panose="02040604050505020304" pitchFamily="18" charset="0"/>
              </a:rPr>
              <a:t>It is indescribable</a:t>
            </a:r>
          </a:p>
          <a:p>
            <a:pPr lvl="1">
              <a:buFont typeface="Arial"/>
              <a:buChar char="–"/>
              <a:defRPr/>
            </a:pPr>
            <a:r>
              <a:rPr lang="en-US" dirty="0">
                <a:latin typeface="Century Schoolbook" panose="02040604050505020304" pitchFamily="18" charset="0"/>
              </a:rPr>
              <a:t>It is inconceivable.</a:t>
            </a:r>
          </a:p>
          <a:p>
            <a:pPr lvl="1">
              <a:buFont typeface="Arial"/>
              <a:buChar char="–"/>
              <a:defRPr/>
            </a:pPr>
            <a:endParaRPr lang="en-US" dirty="0">
              <a:latin typeface="Century Schoolbook" panose="02040604050505020304" pitchFamily="18" charset="0"/>
            </a:endParaRPr>
          </a:p>
          <a:p>
            <a:pPr>
              <a:buFont typeface="Arial"/>
              <a:buChar char="•"/>
              <a:defRPr/>
            </a:pPr>
            <a:r>
              <a:rPr lang="en-US" dirty="0">
                <a:latin typeface="Century Schoolbook" panose="02040604050505020304" pitchFamily="18" charset="0"/>
              </a:rPr>
              <a:t>Nothing in experience supports its existence</a:t>
            </a:r>
          </a:p>
          <a:p>
            <a:pPr lvl="1">
              <a:buFont typeface="Arial"/>
              <a:buChar char="–"/>
              <a:defRPr/>
            </a:pPr>
            <a:r>
              <a:rPr lang="en-US" dirty="0">
                <a:latin typeface="Century Schoolbook" panose="02040604050505020304" pitchFamily="18" charset="0"/>
              </a:rPr>
              <a:t>We only perceive qualities.</a:t>
            </a:r>
          </a:p>
          <a:p>
            <a:pPr lvl="1">
              <a:buFont typeface="Arial"/>
              <a:buChar char="–"/>
              <a:defRPr/>
            </a:pPr>
            <a:endParaRPr lang="en-US" dirty="0">
              <a:latin typeface="Century Schoolbook" panose="02040604050505020304" pitchFamily="18" charset="0"/>
            </a:endParaRPr>
          </a:p>
          <a:p>
            <a:pPr>
              <a:buFont typeface="Arial"/>
              <a:buChar char="•"/>
              <a:defRPr/>
            </a:pPr>
            <a:r>
              <a:rPr lang="en-US" dirty="0">
                <a:latin typeface="Century Schoolbook" panose="02040604050505020304" pitchFamily="18" charset="0"/>
              </a:rPr>
              <a:t>Positing matter leads to </a:t>
            </a:r>
            <a:r>
              <a:rPr lang="en-US" dirty="0" err="1">
                <a:latin typeface="Century Schoolbook" panose="02040604050505020304" pitchFamily="18" charset="0"/>
              </a:rPr>
              <a:t>scepticism</a:t>
            </a:r>
            <a:r>
              <a:rPr lang="en-US" dirty="0">
                <a:latin typeface="Century Schoolbook" panose="02040604050505020304" pitchFamily="18" charset="0"/>
              </a:rPr>
              <a:t> about the world.</a:t>
            </a:r>
          </a:p>
          <a:p>
            <a:pPr lvl="1">
              <a:buFont typeface="Arial"/>
              <a:buChar char="–"/>
              <a:defRPr/>
            </a:pPr>
            <a:endParaRPr lang="en-US" dirty="0">
              <a:latin typeface="Century Schoolbook" panose="02040604050505020304" pitchFamily="18" charset="0"/>
            </a:endParaRPr>
          </a:p>
          <a:p>
            <a:pPr>
              <a:buFont typeface="Arial"/>
              <a:buChar char="•"/>
              <a:defRPr/>
            </a:pPr>
            <a:endParaRPr lang="en-US" dirty="0">
              <a:latin typeface="Century Schoolbook" panose="020406040505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n-US" u="sng" dirty="0">
                <a:latin typeface="Century Schoolbook" panose="02040604050505020304" pitchFamily="18" charset="0"/>
              </a:rPr>
              <a:t>Idealism: Berkeley’s ‘master’ argument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53330"/>
            <a:ext cx="11353800" cy="5604669"/>
          </a:xfrm>
        </p:spPr>
        <p:txBody>
          <a:bodyPr>
            <a:normAutofit fontScale="77500" lnSpcReduction="20000"/>
          </a:bodyPr>
          <a:lstStyle/>
          <a:p>
            <a:r>
              <a:rPr lang="en-US" dirty="0">
                <a:latin typeface="Century Schoolbook" panose="02040604050505020304" pitchFamily="18" charset="0"/>
              </a:rPr>
              <a:t>Can you conceive of a physical object existing independent of a mind?</a:t>
            </a:r>
          </a:p>
          <a:p>
            <a:pPr lvl="1"/>
            <a:r>
              <a:rPr lang="en-US" dirty="0">
                <a:latin typeface="Century Schoolbook" panose="02040604050505020304" pitchFamily="18" charset="0"/>
              </a:rPr>
              <a:t>No, because if you imagine it ‘unperceived’, </a:t>
            </a:r>
            <a:r>
              <a:rPr lang="en-US" i="1" dirty="0">
                <a:latin typeface="Century Schoolbook" panose="02040604050505020304" pitchFamily="18" charset="0"/>
              </a:rPr>
              <a:t>you</a:t>
            </a:r>
            <a:r>
              <a:rPr lang="en-US" dirty="0">
                <a:latin typeface="Century Schoolbook" panose="02040604050505020304" pitchFamily="18" charset="0"/>
              </a:rPr>
              <a:t> are still </a:t>
            </a:r>
            <a:r>
              <a:rPr lang="en-US" i="1" dirty="0">
                <a:latin typeface="Century Schoolbook" panose="02040604050505020304" pitchFamily="18" charset="0"/>
              </a:rPr>
              <a:t>imagining</a:t>
            </a:r>
            <a:r>
              <a:rPr lang="en-US" dirty="0">
                <a:latin typeface="Century Schoolbook" panose="02040604050505020304" pitchFamily="18" charset="0"/>
              </a:rPr>
              <a:t> it</a:t>
            </a:r>
          </a:p>
          <a:p>
            <a:pPr lvl="1"/>
            <a:r>
              <a:rPr lang="en-US" dirty="0">
                <a:latin typeface="Century Schoolbook" panose="02040604050505020304" pitchFamily="18" charset="0"/>
              </a:rPr>
              <a:t>You cannot conceive of something existing unconceived and unperceived.</a:t>
            </a:r>
          </a:p>
          <a:p>
            <a:pPr lvl="1"/>
            <a:endParaRPr lang="en-US" dirty="0">
              <a:latin typeface="Century Schoolbook" panose="02040604050505020304" pitchFamily="18" charset="0"/>
            </a:endParaRPr>
          </a:p>
          <a:p>
            <a:pPr marL="0" indent="0">
              <a:buNone/>
            </a:pPr>
            <a:r>
              <a:rPr lang="en-US" u="sng" dirty="0">
                <a:latin typeface="Century Schoolbook" panose="02040604050505020304" pitchFamily="18" charset="0"/>
              </a:rPr>
              <a:t>Objection</a:t>
            </a:r>
          </a:p>
          <a:p>
            <a:r>
              <a:rPr lang="en-GB" dirty="0">
                <a:latin typeface="Century Schoolbook" panose="02040604050505020304" pitchFamily="18" charset="0"/>
              </a:rPr>
              <a:t>Thoughts cannot exist outside the mind – thoughts are psychological events or states. </a:t>
            </a:r>
          </a:p>
          <a:p>
            <a:endParaRPr lang="en-GB" dirty="0">
              <a:latin typeface="Century Schoolbook" panose="02040604050505020304" pitchFamily="18" charset="0"/>
            </a:endParaRPr>
          </a:p>
          <a:p>
            <a:r>
              <a:rPr lang="en-GB" dirty="0">
                <a:latin typeface="Century Schoolbook" panose="02040604050505020304" pitchFamily="18" charset="0"/>
              </a:rPr>
              <a:t>Therefore, my </a:t>
            </a:r>
            <a:r>
              <a:rPr lang="en-GB" i="1" dirty="0">
                <a:latin typeface="Century Schoolbook" panose="02040604050505020304" pitchFamily="18" charset="0"/>
              </a:rPr>
              <a:t>thinking</a:t>
            </a:r>
            <a:r>
              <a:rPr lang="en-GB" dirty="0">
                <a:latin typeface="Century Schoolbook" panose="02040604050505020304" pitchFamily="18" charset="0"/>
              </a:rPr>
              <a:t> of a tree is not mind-independent. It is impossible (inconceivable) that there is a thought of a tree when no one is thinking of a tree. </a:t>
            </a:r>
          </a:p>
          <a:p>
            <a:endParaRPr lang="en-GB" dirty="0">
              <a:latin typeface="Century Schoolbook" panose="02040604050505020304" pitchFamily="18" charset="0"/>
            </a:endParaRPr>
          </a:p>
          <a:p>
            <a:r>
              <a:rPr lang="en-GB" dirty="0">
                <a:latin typeface="Century Schoolbook" panose="02040604050505020304" pitchFamily="18" charset="0"/>
              </a:rPr>
              <a:t>But what a thought is </a:t>
            </a:r>
            <a:r>
              <a:rPr lang="en-GB" i="1" dirty="0">
                <a:latin typeface="Century Schoolbook" panose="02040604050505020304" pitchFamily="18" charset="0"/>
              </a:rPr>
              <a:t>about</a:t>
            </a:r>
            <a:r>
              <a:rPr lang="en-GB" dirty="0">
                <a:latin typeface="Century Schoolbook" panose="02040604050505020304" pitchFamily="18" charset="0"/>
              </a:rPr>
              <a:t>, e.g. a tree, is not the same thing as the thought itself. </a:t>
            </a:r>
          </a:p>
          <a:p>
            <a:endParaRPr lang="en-GB" dirty="0">
              <a:latin typeface="Century Schoolbook" panose="02040604050505020304" pitchFamily="18" charset="0"/>
            </a:endParaRPr>
          </a:p>
          <a:p>
            <a:r>
              <a:rPr lang="en-GB" dirty="0">
                <a:latin typeface="Century Schoolbook" panose="02040604050505020304" pitchFamily="18" charset="0"/>
              </a:rPr>
              <a:t>Therefore, just because my thinking of a tree is mind-dependent, it does not follow that </a:t>
            </a:r>
            <a:r>
              <a:rPr lang="en-GB" i="1" dirty="0">
                <a:latin typeface="Century Schoolbook" panose="02040604050505020304" pitchFamily="18" charset="0"/>
              </a:rPr>
              <a:t>what I am thinking of</a:t>
            </a:r>
            <a:r>
              <a:rPr lang="en-GB" dirty="0">
                <a:latin typeface="Century Schoolbook" panose="02040604050505020304" pitchFamily="18" charset="0"/>
              </a:rPr>
              <a:t> is also mind-dependent. It is not impossible (inconceivable) to think that a tree may exist when no one is thinking of it. </a:t>
            </a:r>
            <a:endParaRPr lang="en-US" dirty="0">
              <a:latin typeface="Century Schoolbook" panose="02040604050505020304" pitchFamily="18" charset="0"/>
            </a:endParaRPr>
          </a:p>
          <a:p>
            <a:pPr marL="0" indent="0">
              <a:buNone/>
            </a:pPr>
            <a:endParaRPr lang="en-US" dirty="0">
              <a:latin typeface="Century Schoolbook" panose="02040604050505020304" pitchFamily="18" charset="0"/>
            </a:endParaRPr>
          </a:p>
          <a:p>
            <a:pPr>
              <a:buFont typeface="Arial" pitchFamily="-84" charset="0"/>
              <a:buNone/>
            </a:pPr>
            <a:endParaRPr lang="en-US" dirty="0">
              <a:latin typeface="Century Schoolbook" panose="020406040505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n-US" u="sng" dirty="0">
                <a:latin typeface="Century Schoolbook" panose="02040604050505020304" pitchFamily="18" charset="0"/>
              </a:rPr>
              <a:t>Idealism: What causes perceptions?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371475" y="1143000"/>
            <a:ext cx="11468100" cy="5715000"/>
          </a:xfrm>
        </p:spPr>
        <p:txBody>
          <a:bodyPr rtlCol="0">
            <a:normAutofit fontScale="70000" lnSpcReduction="20000"/>
          </a:bodyPr>
          <a:lstStyle/>
          <a:p>
            <a:pPr>
              <a:buFont typeface="Arial"/>
              <a:buChar char="•"/>
              <a:defRPr/>
            </a:pPr>
            <a:r>
              <a:rPr lang="en-GB" dirty="0">
                <a:latin typeface="Century Schoolbook" panose="02040604050505020304" pitchFamily="18" charset="0"/>
              </a:rPr>
              <a:t>As (the ideas that comprise) physical objects are mind-dependent, there are three possible causes of my perceptions: ideas, my mind, and another mind.</a:t>
            </a:r>
          </a:p>
          <a:p>
            <a:pPr marL="0" indent="0">
              <a:buNone/>
              <a:defRPr/>
            </a:pPr>
            <a:endParaRPr lang="en-GB" dirty="0">
              <a:latin typeface="Century Schoolbook" panose="02040604050505020304" pitchFamily="18" charset="0"/>
            </a:endParaRPr>
          </a:p>
          <a:p>
            <a:pPr>
              <a:buFont typeface="Arial"/>
              <a:buChar char="•"/>
              <a:defRPr/>
            </a:pPr>
            <a:r>
              <a:rPr lang="en-GB" dirty="0">
                <a:latin typeface="Century Schoolbook" panose="02040604050505020304" pitchFamily="18" charset="0"/>
              </a:rPr>
              <a:t>Ideas themselves don’t cause anything. </a:t>
            </a:r>
          </a:p>
          <a:p>
            <a:pPr>
              <a:buFont typeface="Arial"/>
              <a:buChar char="•"/>
              <a:defRPr/>
            </a:pPr>
            <a:endParaRPr lang="en-GB" dirty="0">
              <a:latin typeface="Century Schoolbook" panose="02040604050505020304" pitchFamily="18" charset="0"/>
            </a:endParaRPr>
          </a:p>
          <a:p>
            <a:pPr>
              <a:buFont typeface="Arial"/>
              <a:buChar char="•"/>
              <a:defRPr/>
            </a:pPr>
            <a:r>
              <a:rPr lang="en-GB" dirty="0">
                <a:latin typeface="Century Schoolbook" panose="02040604050505020304" pitchFamily="18" charset="0"/>
              </a:rPr>
              <a:t>If physical objects depended on </a:t>
            </a:r>
            <a:r>
              <a:rPr lang="en-GB" i="1" dirty="0">
                <a:latin typeface="Century Schoolbook" panose="02040604050505020304" pitchFamily="18" charset="0"/>
              </a:rPr>
              <a:t>my</a:t>
            </a:r>
            <a:r>
              <a:rPr lang="en-GB" dirty="0">
                <a:latin typeface="Century Schoolbook" panose="02040604050505020304" pitchFamily="18" charset="0"/>
              </a:rPr>
              <a:t> mind, then I would be able to control what I perceive. </a:t>
            </a:r>
          </a:p>
          <a:p>
            <a:pPr>
              <a:buFont typeface="Arial"/>
              <a:buChar char="•"/>
              <a:defRPr/>
            </a:pPr>
            <a:endParaRPr lang="en-GB" dirty="0">
              <a:latin typeface="Century Schoolbook" panose="02040604050505020304" pitchFamily="18" charset="0"/>
            </a:endParaRPr>
          </a:p>
          <a:p>
            <a:pPr>
              <a:buFont typeface="Arial"/>
              <a:buChar char="•"/>
              <a:defRPr/>
            </a:pPr>
            <a:r>
              <a:rPr lang="en-GB" dirty="0">
                <a:latin typeface="Century Schoolbook" panose="02040604050505020304" pitchFamily="18" charset="0"/>
              </a:rPr>
              <a:t>But I can’t </a:t>
            </a:r>
          </a:p>
          <a:p>
            <a:pPr lvl="1">
              <a:buFont typeface="Arial"/>
              <a:buChar char="–"/>
              <a:defRPr/>
            </a:pPr>
            <a:r>
              <a:rPr lang="en-GB" dirty="0">
                <a:latin typeface="Century Schoolbook" panose="02040604050505020304" pitchFamily="18" charset="0"/>
              </a:rPr>
              <a:t>Perception is quite different to imagining; we are more passive – the sensations just occur to us, and we can’t control them. Imagination is voluntary, but perception is involuntary. </a:t>
            </a:r>
          </a:p>
          <a:p>
            <a:pPr lvl="1">
              <a:buFont typeface="Arial"/>
              <a:buChar char="–"/>
              <a:defRPr/>
            </a:pPr>
            <a:endParaRPr lang="en-GB" dirty="0">
              <a:latin typeface="Century Schoolbook" panose="02040604050505020304" pitchFamily="18" charset="0"/>
            </a:endParaRPr>
          </a:p>
          <a:p>
            <a:r>
              <a:rPr lang="en-GB" dirty="0">
                <a:latin typeface="Century Schoolbook" panose="02040604050505020304" pitchFamily="18" charset="0"/>
              </a:rPr>
              <a:t>Therefore, (the ideas that comprise) physical objects don’t depend on my mind. </a:t>
            </a:r>
          </a:p>
          <a:p>
            <a:endParaRPr lang="en-GB" dirty="0">
              <a:latin typeface="Century Schoolbook" panose="02040604050505020304" pitchFamily="18" charset="0"/>
            </a:endParaRPr>
          </a:p>
          <a:p>
            <a:r>
              <a:rPr lang="en-GB" dirty="0">
                <a:latin typeface="Century Schoolbook" panose="02040604050505020304" pitchFamily="18" charset="0"/>
              </a:rPr>
              <a:t>Therefore, (the ideas that comprise) physical objects must exist in another mind, which then wills that I perceive them.</a:t>
            </a:r>
          </a:p>
          <a:p>
            <a:endParaRPr lang="en-GB" dirty="0">
              <a:latin typeface="Century Schoolbook" panose="02040604050505020304" pitchFamily="18" charset="0"/>
            </a:endParaRPr>
          </a:p>
          <a:p>
            <a:r>
              <a:rPr lang="en-GB" dirty="0">
                <a:latin typeface="Century Schoolbook" panose="02040604050505020304" pitchFamily="18" charset="0"/>
              </a:rPr>
              <a:t>Given the complexity and systematicity of our perceptions, that mind must be God. </a:t>
            </a:r>
            <a:endParaRPr lang="en-US" dirty="0">
              <a:latin typeface="Century Schoolbook" panose="020406040505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 autoUpdateAnimBg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n-US" u="sng" dirty="0">
                <a:latin typeface="Century Schoolbook" panose="02040604050505020304" pitchFamily="18" charset="0"/>
              </a:rPr>
              <a:t>Objection: Unperceived objects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342899" y="1085849"/>
            <a:ext cx="11534775" cy="5400675"/>
          </a:xfrm>
        </p:spPr>
        <p:txBody>
          <a:bodyPr>
            <a:normAutofit fontScale="85000" lnSpcReduction="10000"/>
          </a:bodyPr>
          <a:lstStyle/>
          <a:p>
            <a:r>
              <a:rPr lang="en-US" dirty="0">
                <a:latin typeface="Century Schoolbook" panose="02040604050505020304" pitchFamily="18" charset="0"/>
              </a:rPr>
              <a:t>When objects are not being perceived, then they don’t exist!</a:t>
            </a:r>
          </a:p>
          <a:p>
            <a:pPr marL="457200" lvl="1" indent="0">
              <a:buNone/>
            </a:pPr>
            <a:r>
              <a:rPr lang="en-US" i="1" dirty="0">
                <a:latin typeface="Century Schoolbook" panose="02040604050505020304" pitchFamily="18" charset="0"/>
              </a:rPr>
              <a:t>There was a young man who said, God</a:t>
            </a:r>
          </a:p>
          <a:p>
            <a:pPr marL="457200" lvl="1" indent="0">
              <a:buNone/>
            </a:pPr>
            <a:r>
              <a:rPr lang="en-US" i="1" dirty="0">
                <a:latin typeface="Century Schoolbook" panose="02040604050505020304" pitchFamily="18" charset="0"/>
              </a:rPr>
              <a:t>must find it exceedingly odd</a:t>
            </a:r>
          </a:p>
          <a:p>
            <a:pPr marL="457200" lvl="1" indent="0">
              <a:buNone/>
            </a:pPr>
            <a:r>
              <a:rPr lang="en-US" i="1" dirty="0">
                <a:latin typeface="Century Schoolbook" panose="02040604050505020304" pitchFamily="18" charset="0"/>
              </a:rPr>
              <a:t>when He finds that the tree</a:t>
            </a:r>
          </a:p>
          <a:p>
            <a:pPr marL="457200" lvl="1" indent="0">
              <a:buNone/>
            </a:pPr>
            <a:r>
              <a:rPr lang="en-US" i="1" dirty="0">
                <a:latin typeface="Century Schoolbook" panose="02040604050505020304" pitchFamily="18" charset="0"/>
              </a:rPr>
              <a:t>continues to be</a:t>
            </a:r>
          </a:p>
          <a:p>
            <a:pPr marL="457200" lvl="1" indent="0">
              <a:buNone/>
            </a:pPr>
            <a:r>
              <a:rPr lang="en-US" i="1" dirty="0">
                <a:latin typeface="Century Schoolbook" panose="02040604050505020304" pitchFamily="18" charset="0"/>
              </a:rPr>
              <a:t>when no one’s about in the Quad.</a:t>
            </a:r>
          </a:p>
          <a:p>
            <a:pPr marL="457200" lvl="1" indent="0">
              <a:buNone/>
            </a:pPr>
            <a:endParaRPr lang="en-US" i="1" dirty="0">
              <a:latin typeface="Century Schoolbook" panose="02040604050505020304" pitchFamily="18" charset="0"/>
            </a:endParaRPr>
          </a:p>
          <a:p>
            <a:pPr marL="0" indent="0">
              <a:buNone/>
            </a:pPr>
            <a:r>
              <a:rPr lang="en-US" u="sng" dirty="0">
                <a:latin typeface="Century Schoolbook" panose="02040604050505020304" pitchFamily="18" charset="0"/>
              </a:rPr>
              <a:t>Response:</a:t>
            </a:r>
          </a:p>
          <a:p>
            <a:pPr marL="457200" lvl="1" indent="0">
              <a:buNone/>
            </a:pPr>
            <a:r>
              <a:rPr lang="en-US" i="1" dirty="0">
                <a:latin typeface="Century Schoolbook" panose="02040604050505020304" pitchFamily="18" charset="0"/>
              </a:rPr>
              <a:t>Dear Sir, your astonishment’s odd,</a:t>
            </a:r>
          </a:p>
          <a:p>
            <a:pPr marL="457200" lvl="1" indent="0">
              <a:buNone/>
            </a:pPr>
            <a:r>
              <a:rPr lang="en-US" i="1" dirty="0">
                <a:latin typeface="Century Schoolbook" panose="02040604050505020304" pitchFamily="18" charset="0"/>
              </a:rPr>
              <a:t>I’m always about in the Quad.</a:t>
            </a:r>
          </a:p>
          <a:p>
            <a:pPr marL="457200" lvl="1" indent="0">
              <a:buNone/>
            </a:pPr>
            <a:r>
              <a:rPr lang="en-US" i="1" dirty="0">
                <a:latin typeface="Century Schoolbook" panose="02040604050505020304" pitchFamily="18" charset="0"/>
              </a:rPr>
              <a:t>And that’s why the tree</a:t>
            </a:r>
          </a:p>
          <a:p>
            <a:pPr marL="457200" lvl="1" indent="0">
              <a:buNone/>
            </a:pPr>
            <a:r>
              <a:rPr lang="en-US" i="1" dirty="0">
                <a:latin typeface="Century Schoolbook" panose="02040604050505020304" pitchFamily="18" charset="0"/>
              </a:rPr>
              <a:t>continues to be</a:t>
            </a:r>
          </a:p>
          <a:p>
            <a:pPr marL="457200" lvl="1" indent="0">
              <a:buNone/>
            </a:pPr>
            <a:r>
              <a:rPr lang="en-US" i="1" dirty="0">
                <a:latin typeface="Century Schoolbook" panose="02040604050505020304" pitchFamily="18" charset="0"/>
              </a:rPr>
              <a:t>since observed by, yours faithfully, God.</a:t>
            </a:r>
          </a:p>
          <a:p>
            <a:pPr>
              <a:buClr>
                <a:schemeClr val="tx1"/>
              </a:buClr>
            </a:pPr>
            <a:endParaRPr lang="en-US" dirty="0">
              <a:latin typeface="Century Schoolbook" panose="02040604050505020304" pitchFamily="18" charset="0"/>
            </a:endParaRPr>
          </a:p>
          <a:p>
            <a:pPr>
              <a:buClr>
                <a:schemeClr val="tx1"/>
              </a:buClr>
            </a:pPr>
            <a:r>
              <a:rPr lang="en-US" dirty="0">
                <a:latin typeface="Century Schoolbook" panose="02040604050505020304" pitchFamily="18" charset="0"/>
              </a:rPr>
              <a:t>Ideas we perceive are not just caused by God’s mind, but exist in God’s mind</a:t>
            </a:r>
          </a:p>
          <a:p>
            <a:pPr lvl="1">
              <a:buClr>
                <a:schemeClr val="tx1"/>
              </a:buClr>
            </a:pPr>
            <a:r>
              <a:rPr lang="en-US" dirty="0">
                <a:latin typeface="Century Schoolbook" panose="02040604050505020304" pitchFamily="18" charset="0"/>
              </a:rPr>
              <a:t>Though not </a:t>
            </a:r>
            <a:r>
              <a:rPr lang="en-US" i="1" dirty="0">
                <a:latin typeface="Century Schoolbook" panose="02040604050505020304" pitchFamily="18" charset="0"/>
              </a:rPr>
              <a:t>perceived</a:t>
            </a:r>
            <a:r>
              <a:rPr lang="en-US" dirty="0">
                <a:latin typeface="Century Schoolbook" panose="02040604050505020304" pitchFamily="18" charset="0"/>
              </a:rPr>
              <a:t> by God.</a:t>
            </a:r>
          </a:p>
          <a:p>
            <a:pPr lvl="1"/>
            <a:endParaRPr lang="en-US" dirty="0">
              <a:latin typeface="Century Schoolbook" panose="02040604050505020304" pitchFamily="18" charset="0"/>
            </a:endParaRPr>
          </a:p>
          <a:p>
            <a:pPr marL="457200" lvl="1" indent="0">
              <a:buNone/>
            </a:pPr>
            <a:endParaRPr lang="en-US" i="1" dirty="0">
              <a:latin typeface="Century Schoolbook" panose="02040604050505020304" pitchFamily="18" charset="0"/>
            </a:endParaRPr>
          </a:p>
        </p:txBody>
      </p:sp>
      <p:sp>
        <p:nvSpPr>
          <p:cNvPr id="35844" name="Rectangle 8"/>
          <p:cNvSpPr>
            <a:spLocks noChangeArrowheads="1"/>
          </p:cNvSpPr>
          <p:nvPr/>
        </p:nvSpPr>
        <p:spPr bwMode="auto">
          <a:xfrm>
            <a:off x="2309814" y="5437188"/>
            <a:ext cx="233838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 autoUpdateAnimBg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42875"/>
            <a:ext cx="12192000" cy="657225"/>
          </a:xfrm>
        </p:spPr>
        <p:txBody>
          <a:bodyPr>
            <a:normAutofit/>
          </a:bodyPr>
          <a:lstStyle/>
          <a:p>
            <a:pPr algn="ctr"/>
            <a:r>
              <a:rPr lang="en-US" sz="3600" u="sng" dirty="0">
                <a:latin typeface="Century Schoolbook" panose="02040604050505020304" pitchFamily="18" charset="0"/>
              </a:rPr>
              <a:t>Objection: God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376237" y="800100"/>
            <a:ext cx="11439525" cy="5734050"/>
          </a:xfrm>
        </p:spPr>
        <p:txBody>
          <a:bodyPr rtlCol="0">
            <a:noAutofit/>
          </a:bodyPr>
          <a:lstStyle/>
          <a:p>
            <a:pPr>
              <a:buFont typeface="Arial"/>
              <a:buChar char="•"/>
              <a:defRPr/>
            </a:pPr>
            <a:r>
              <a:rPr lang="en-GB" sz="1600" dirty="0">
                <a:latin typeface="Century Schoolbook" panose="02040604050505020304" pitchFamily="18" charset="0"/>
              </a:rPr>
              <a:t>What I perceive is in my mind, not God’s mind. </a:t>
            </a:r>
          </a:p>
          <a:p>
            <a:pPr>
              <a:buFont typeface="Arial"/>
              <a:buChar char="•"/>
              <a:defRPr/>
            </a:pPr>
            <a:endParaRPr lang="en-GB" sz="1600" dirty="0">
              <a:latin typeface="Century Schoolbook" panose="02040604050505020304" pitchFamily="18" charset="0"/>
            </a:endParaRPr>
          </a:p>
          <a:p>
            <a:pPr>
              <a:buFont typeface="Arial"/>
              <a:buChar char="•"/>
              <a:defRPr/>
            </a:pPr>
            <a:r>
              <a:rPr lang="en-GB" sz="1600" dirty="0">
                <a:latin typeface="Century Schoolbook" panose="02040604050505020304" pitchFamily="18" charset="0"/>
              </a:rPr>
              <a:t>God can’t have the sorts of perceptual experiences I have. God doesn’t perceive as I do, and does not undergo sensations, such as pain. </a:t>
            </a:r>
          </a:p>
          <a:p>
            <a:pPr lvl="1">
              <a:buFont typeface="Arial"/>
              <a:buChar char="•"/>
              <a:defRPr/>
            </a:pPr>
            <a:endParaRPr lang="en-GB" sz="1600" dirty="0">
              <a:latin typeface="Century Schoolbook" panose="02040604050505020304" pitchFamily="18" charset="0"/>
            </a:endParaRPr>
          </a:p>
          <a:p>
            <a:pPr>
              <a:buFont typeface="Arial"/>
              <a:buChar char="•"/>
              <a:defRPr/>
            </a:pPr>
            <a:r>
              <a:rPr lang="en-GB" sz="1600" dirty="0">
                <a:latin typeface="Century Schoolbook" panose="02040604050505020304" pitchFamily="18" charset="0"/>
              </a:rPr>
              <a:t>The ordinary objects of my perception change and go out of existence, but God’s mind is said to be unchanging and eternal. </a:t>
            </a:r>
          </a:p>
          <a:p>
            <a:pPr>
              <a:buFont typeface="Arial"/>
              <a:buChar char="•"/>
              <a:defRPr/>
            </a:pPr>
            <a:endParaRPr lang="en-GB" sz="1600" dirty="0">
              <a:latin typeface="Century Schoolbook" panose="02040604050505020304" pitchFamily="18" charset="0"/>
            </a:endParaRPr>
          </a:p>
          <a:p>
            <a:pPr>
              <a:buFont typeface="Arial"/>
              <a:buChar char="•"/>
              <a:defRPr/>
            </a:pPr>
            <a:r>
              <a:rPr lang="en-GB" sz="1600" dirty="0">
                <a:latin typeface="Century Schoolbook" panose="02040604050505020304" pitchFamily="18" charset="0"/>
              </a:rPr>
              <a:t>Therefore, what I perceive couldn’t be part of God’s mind. </a:t>
            </a:r>
          </a:p>
          <a:p>
            <a:pPr>
              <a:buFont typeface="Arial"/>
              <a:buChar char="•"/>
              <a:defRPr/>
            </a:pPr>
            <a:endParaRPr lang="en-GB" sz="1600" dirty="0">
              <a:latin typeface="Century Schoolbook" panose="02040604050505020304" pitchFamily="18" charset="0"/>
            </a:endParaRPr>
          </a:p>
          <a:p>
            <a:pPr marL="0" indent="0">
              <a:buNone/>
              <a:defRPr/>
            </a:pPr>
            <a:r>
              <a:rPr lang="en-GB" sz="1600" u="sng" dirty="0">
                <a:latin typeface="Century Schoolbook" panose="02040604050505020304" pitchFamily="18" charset="0"/>
              </a:rPr>
              <a:t>Response</a:t>
            </a:r>
          </a:p>
          <a:p>
            <a:pPr>
              <a:buFont typeface="Arial"/>
              <a:buChar char="•"/>
              <a:defRPr/>
            </a:pPr>
            <a:r>
              <a:rPr lang="en-GB" sz="1600" dirty="0">
                <a:latin typeface="Century Schoolbook" panose="02040604050505020304" pitchFamily="18" charset="0"/>
              </a:rPr>
              <a:t>What I perceive is a copy of the idea in God’s mind. </a:t>
            </a:r>
          </a:p>
          <a:p>
            <a:pPr>
              <a:buFont typeface="Arial"/>
              <a:buChar char="•"/>
              <a:defRPr/>
            </a:pPr>
            <a:endParaRPr lang="en-GB" sz="1600" dirty="0">
              <a:latin typeface="Century Schoolbook" panose="02040604050505020304" pitchFamily="18" charset="0"/>
            </a:endParaRPr>
          </a:p>
          <a:p>
            <a:pPr>
              <a:buFont typeface="Arial"/>
              <a:buChar char="•"/>
              <a:defRPr/>
            </a:pPr>
            <a:r>
              <a:rPr lang="en-GB" sz="1600" dirty="0">
                <a:latin typeface="Century Schoolbook" panose="02040604050505020304" pitchFamily="18" charset="0"/>
              </a:rPr>
              <a:t>The ideas of physical objects exist in God’s mind not as perceptions, but as part of God’s understanding. So while God doesn’t </a:t>
            </a:r>
            <a:r>
              <a:rPr lang="en-GB" sz="1600" i="1" dirty="0">
                <a:latin typeface="Century Schoolbook" panose="02040604050505020304" pitchFamily="18" charset="0"/>
              </a:rPr>
              <a:t>feel</a:t>
            </a:r>
            <a:r>
              <a:rPr lang="en-GB" sz="1600" dirty="0">
                <a:latin typeface="Century Schoolbook" panose="02040604050505020304" pitchFamily="18" charset="0"/>
              </a:rPr>
              <a:t> pain, he knows what it is for us to feel pain. </a:t>
            </a:r>
          </a:p>
          <a:p>
            <a:pPr>
              <a:buFont typeface="Arial"/>
              <a:buChar char="•"/>
              <a:defRPr/>
            </a:pPr>
            <a:endParaRPr lang="en-GB" sz="1600" dirty="0">
              <a:latin typeface="Century Schoolbook" panose="02040604050505020304" pitchFamily="18" charset="0"/>
            </a:endParaRPr>
          </a:p>
          <a:p>
            <a:pPr>
              <a:buFont typeface="Arial"/>
              <a:buChar char="•"/>
              <a:defRPr/>
            </a:pPr>
            <a:r>
              <a:rPr lang="en-GB" sz="1600" dirty="0">
                <a:latin typeface="Century Schoolbook" panose="02040604050505020304" pitchFamily="18" charset="0"/>
              </a:rPr>
              <a:t>What I perceive, which changes, is what God </a:t>
            </a:r>
            <a:r>
              <a:rPr lang="en-GB" sz="1600" i="1" dirty="0">
                <a:latin typeface="Century Schoolbook" panose="02040604050505020304" pitchFamily="18" charset="0"/>
              </a:rPr>
              <a:t>wills</a:t>
            </a:r>
            <a:r>
              <a:rPr lang="en-GB" sz="1600" dirty="0">
                <a:latin typeface="Century Schoolbook" panose="02040604050505020304" pitchFamily="18" charset="0"/>
              </a:rPr>
              <a:t> me to perceive, and ‘things…may properly be said to begin their existence…when God decreed they should become perceptible to intelligent creatures’. </a:t>
            </a:r>
          </a:p>
          <a:p>
            <a:pPr lvl="1">
              <a:buFont typeface="Arial"/>
              <a:buChar char="•"/>
              <a:defRPr/>
            </a:pPr>
            <a:r>
              <a:rPr lang="en-GB" sz="1600" dirty="0">
                <a:latin typeface="Century Schoolbook" panose="02040604050505020304" pitchFamily="18" charset="0"/>
              </a:rPr>
              <a:t>The whole of creation exists in God’s mind, eternally. </a:t>
            </a:r>
          </a:p>
          <a:p>
            <a:pPr marL="0" indent="0">
              <a:buNone/>
              <a:defRPr/>
            </a:pPr>
            <a:endParaRPr lang="en-GB" sz="2400" dirty="0">
              <a:latin typeface="Century Schoolbook" panose="02040604050505020304" pitchFamily="18" charset="0"/>
            </a:endParaRPr>
          </a:p>
          <a:p>
            <a:pPr>
              <a:buFont typeface="Arial"/>
              <a:buChar char="•"/>
              <a:defRPr/>
            </a:pPr>
            <a:endParaRPr lang="en-US" sz="2400" dirty="0">
              <a:latin typeface="Century Schoolbook" panose="020406040505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CB0F927-B197-4B02-9B8E-488F102C8BDE}"/>
              </a:ext>
            </a:extLst>
          </p:cNvPr>
          <p:cNvSpPr txBox="1"/>
          <p:nvPr/>
        </p:nvSpPr>
        <p:spPr>
          <a:xfrm>
            <a:off x="8527256" y="142875"/>
            <a:ext cx="3476625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800" dirty="0">
                <a:latin typeface="Century Schoolbook" panose="02040604050505020304" pitchFamily="18" charset="0"/>
              </a:rPr>
              <a:t>Note: (The existence and role of God is not assumed but reached by argument.)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 autoUpdateAnimBg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95251"/>
            <a:ext cx="12192000" cy="762000"/>
          </a:xfrm>
        </p:spPr>
        <p:txBody>
          <a:bodyPr/>
          <a:lstStyle/>
          <a:p>
            <a:pPr algn="ctr"/>
            <a:r>
              <a:rPr lang="en-US" u="sng" dirty="0">
                <a:latin typeface="Century Schoolbook" panose="02040604050505020304" pitchFamily="18" charset="0"/>
              </a:rPr>
              <a:t>Objections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390525" y="628650"/>
            <a:ext cx="11410950" cy="600074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u="sng" dirty="0">
                <a:latin typeface="Century Schoolbook" panose="02040604050505020304" pitchFamily="18" charset="0"/>
              </a:rPr>
              <a:t>Illusions</a:t>
            </a:r>
          </a:p>
          <a:p>
            <a:r>
              <a:rPr lang="en-US" sz="1500" dirty="0">
                <a:latin typeface="Century Schoolbook" panose="02040604050505020304" pitchFamily="18" charset="0"/>
              </a:rPr>
              <a:t>How can idealism explain illusions?</a:t>
            </a:r>
          </a:p>
          <a:p>
            <a:pPr lvl="1"/>
            <a:r>
              <a:rPr lang="en-GB" sz="1500" dirty="0">
                <a:latin typeface="Century Schoolbook" panose="02040604050505020304" pitchFamily="18" charset="0"/>
              </a:rPr>
              <a:t>Since we perceive ideas, there must be an idea that corresponds to the illusion. </a:t>
            </a:r>
          </a:p>
          <a:p>
            <a:pPr lvl="1"/>
            <a:endParaRPr lang="en-GB" sz="1500" dirty="0">
              <a:latin typeface="Century Schoolbook" panose="02040604050505020304" pitchFamily="18" charset="0"/>
            </a:endParaRPr>
          </a:p>
          <a:p>
            <a:pPr marL="0" indent="0">
              <a:buNone/>
            </a:pPr>
            <a:r>
              <a:rPr lang="en-US" sz="1500" dirty="0">
                <a:latin typeface="Century Schoolbook" panose="02040604050505020304" pitchFamily="18" charset="0"/>
              </a:rPr>
              <a:t>Reply: We aren’t misperceiving in an illusion, e.g. a ‘crooked’ pencil</a:t>
            </a:r>
          </a:p>
          <a:p>
            <a:pPr lvl="1"/>
            <a:r>
              <a:rPr lang="en-US" sz="1500" dirty="0">
                <a:latin typeface="Century Schoolbook" panose="02040604050505020304" pitchFamily="18" charset="0"/>
              </a:rPr>
              <a:t>But we make a mistake if we think it would still be crooked out of water</a:t>
            </a:r>
          </a:p>
          <a:p>
            <a:pPr lvl="1"/>
            <a:r>
              <a:rPr lang="en-US" sz="1500" dirty="0">
                <a:latin typeface="Century Schoolbook" panose="02040604050505020304" pitchFamily="18" charset="0"/>
              </a:rPr>
              <a:t>To mark this, we rightly say, ‘The pencil looks crooked’.</a:t>
            </a:r>
          </a:p>
          <a:p>
            <a:pPr lvl="1"/>
            <a:endParaRPr lang="en-US" sz="1500" dirty="0">
              <a:latin typeface="Century Schoolbook" panose="02040604050505020304" pitchFamily="18" charset="0"/>
            </a:endParaRPr>
          </a:p>
          <a:p>
            <a:pPr marL="0" indent="0">
              <a:buNone/>
            </a:pPr>
            <a:r>
              <a:rPr lang="en-US" sz="1800" u="sng" dirty="0">
                <a:latin typeface="Century Schoolbook" panose="02040604050505020304" pitchFamily="18" charset="0"/>
              </a:rPr>
              <a:t>Hallucinations</a:t>
            </a:r>
          </a:p>
          <a:p>
            <a:r>
              <a:rPr lang="en-US" sz="1500" dirty="0">
                <a:latin typeface="Century Schoolbook" panose="02040604050505020304" pitchFamily="18" charset="0"/>
              </a:rPr>
              <a:t>How can idealism explain a difference between a hallucination and a veridical perception?</a:t>
            </a:r>
          </a:p>
          <a:p>
            <a:pPr lvl="1"/>
            <a:r>
              <a:rPr lang="en-US" sz="1500" dirty="0">
                <a:latin typeface="Century Schoolbook" panose="02040604050505020304" pitchFamily="18" charset="0"/>
              </a:rPr>
              <a:t>If, in neither case, our perception is not caused by a real physical object, how can idealism account for the difference?</a:t>
            </a:r>
          </a:p>
          <a:p>
            <a:pPr lvl="1"/>
            <a:endParaRPr lang="en-US" sz="1500" dirty="0">
              <a:latin typeface="Century Schoolbook" panose="02040604050505020304" pitchFamily="18" charset="0"/>
            </a:endParaRPr>
          </a:p>
          <a:p>
            <a:pPr marL="0" indent="0">
              <a:buNone/>
            </a:pPr>
            <a:r>
              <a:rPr lang="en-US" sz="1500" dirty="0">
                <a:latin typeface="Century Schoolbook" panose="02040604050505020304" pitchFamily="18" charset="0"/>
              </a:rPr>
              <a:t>Reply</a:t>
            </a:r>
          </a:p>
          <a:p>
            <a:r>
              <a:rPr lang="en-US" sz="1500" dirty="0">
                <a:latin typeface="Century Schoolbook" panose="02040604050505020304" pitchFamily="18" charset="0"/>
              </a:rPr>
              <a:t>Hallucinations are dim, irregular, and confused</a:t>
            </a:r>
          </a:p>
          <a:p>
            <a:r>
              <a:rPr lang="en-US" sz="1500" dirty="0">
                <a:latin typeface="Century Schoolbook" panose="02040604050505020304" pitchFamily="18" charset="0"/>
              </a:rPr>
              <a:t>In perception, the idea perceived is part of the order of nature (coherent reality)</a:t>
            </a:r>
          </a:p>
          <a:p>
            <a:r>
              <a:rPr lang="en-US" sz="1500" dirty="0">
                <a:latin typeface="Century Schoolbook" panose="02040604050505020304" pitchFamily="18" charset="0"/>
              </a:rPr>
              <a:t>In perception, the idea is caused by the mind of God.</a:t>
            </a:r>
          </a:p>
          <a:p>
            <a:endParaRPr lang="en-US" sz="1500" dirty="0">
              <a:latin typeface="Century Schoolbook" panose="02040604050505020304" pitchFamily="18" charset="0"/>
            </a:endParaRPr>
          </a:p>
          <a:p>
            <a:r>
              <a:rPr lang="en-US" sz="1500" dirty="0">
                <a:latin typeface="Century Schoolbook" panose="02040604050505020304" pitchFamily="18" charset="0"/>
              </a:rPr>
              <a:t>Objection: these only mark differences of degree, but hallucination is different in kind from perception</a:t>
            </a:r>
          </a:p>
          <a:p>
            <a:pPr lvl="1"/>
            <a:r>
              <a:rPr lang="en-US" sz="1500" dirty="0">
                <a:latin typeface="Century Schoolbook" panose="02040604050505020304" pitchFamily="18" charset="0"/>
              </a:rPr>
              <a:t>Berkeley can agree: the third criteria marks a difference in kind (if there is one)</a:t>
            </a:r>
          </a:p>
          <a:p>
            <a:pPr lvl="1"/>
            <a:r>
              <a:rPr lang="en-US" sz="1500" dirty="0">
                <a:latin typeface="Century Schoolbook" panose="02040604050505020304" pitchFamily="18" charset="0"/>
              </a:rPr>
              <a:t>And these are criteria for how we can tell, not what hallucinations are.</a:t>
            </a:r>
          </a:p>
          <a:p>
            <a:pPr marL="0" indent="0">
              <a:buNone/>
            </a:pPr>
            <a:endParaRPr lang="en-US" sz="15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 bldLvl="2" autoUpdateAnimBg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9375"/>
            <a:ext cx="12192000" cy="885825"/>
          </a:xfrm>
        </p:spPr>
        <p:txBody>
          <a:bodyPr>
            <a:normAutofit/>
          </a:bodyPr>
          <a:lstStyle/>
          <a:p>
            <a:pPr algn="ctr"/>
            <a:r>
              <a:rPr lang="en-US" sz="4000" u="sng" dirty="0">
                <a:latin typeface="Century Schoolbook" panose="02040604050505020304" pitchFamily="18" charset="0"/>
              </a:rPr>
              <a:t>Objection: Solipsism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6237" y="920750"/>
            <a:ext cx="11439525" cy="4351338"/>
          </a:xfrm>
        </p:spPr>
        <p:txBody>
          <a:bodyPr>
            <a:noAutofit/>
          </a:bodyPr>
          <a:lstStyle/>
          <a:p>
            <a:r>
              <a:rPr lang="en-US" sz="1800" dirty="0">
                <a:latin typeface="Century Schoolbook" panose="02040604050505020304" pitchFamily="18" charset="0"/>
              </a:rPr>
              <a:t>Solipsism: </a:t>
            </a:r>
            <a:r>
              <a:rPr lang="en-GB" sz="1800" dirty="0">
                <a:latin typeface="Century Schoolbook" panose="02040604050505020304" pitchFamily="18" charset="0"/>
              </a:rPr>
              <a:t>the view that only oneself, one’s mind, exists.</a:t>
            </a:r>
          </a:p>
          <a:p>
            <a:endParaRPr lang="en-GB" sz="1800" dirty="0">
              <a:latin typeface="Century Schoolbook" panose="02040604050505020304" pitchFamily="18" charset="0"/>
            </a:endParaRPr>
          </a:p>
          <a:p>
            <a:r>
              <a:rPr lang="en-GB" sz="1800" dirty="0">
                <a:latin typeface="Century Schoolbook" panose="02040604050505020304" pitchFamily="18" charset="0"/>
              </a:rPr>
              <a:t>If everything that I perceive is mind-dependent, do I have any reason to think that anything exists apart from my mind?</a:t>
            </a:r>
            <a:endParaRPr lang="en-US" sz="1800" dirty="0">
              <a:latin typeface="Century Schoolbook" panose="02040604050505020304" pitchFamily="18" charset="0"/>
            </a:endParaRPr>
          </a:p>
          <a:p>
            <a:pPr lvl="1"/>
            <a:r>
              <a:rPr lang="en-US" sz="1600" dirty="0">
                <a:latin typeface="Century Schoolbook" panose="02040604050505020304" pitchFamily="18" charset="0"/>
              </a:rPr>
              <a:t>In fact, does anything exist apart from ideas? Does even my mind exist as a thing?</a:t>
            </a:r>
          </a:p>
          <a:p>
            <a:pPr lvl="1"/>
            <a:endParaRPr lang="en-US" sz="1600" dirty="0">
              <a:latin typeface="Century Schoolbook" panose="02040604050505020304" pitchFamily="18" charset="0"/>
            </a:endParaRPr>
          </a:p>
          <a:p>
            <a:pPr marL="0" indent="0">
              <a:buNone/>
            </a:pPr>
            <a:r>
              <a:rPr lang="en-US" sz="1800" u="sng" dirty="0">
                <a:latin typeface="Century Schoolbook" panose="02040604050505020304" pitchFamily="18" charset="0"/>
              </a:rPr>
              <a:t>Reply</a:t>
            </a:r>
          </a:p>
          <a:p>
            <a:pPr lvl="0"/>
            <a:r>
              <a:rPr lang="en-GB" sz="1800" dirty="0">
                <a:latin typeface="Century Schoolbook" panose="02040604050505020304" pitchFamily="18" charset="0"/>
              </a:rPr>
              <a:t>The mind is that which (actively) perceives, thinks, and wills, while ideas are passive. </a:t>
            </a:r>
          </a:p>
          <a:p>
            <a:pPr lvl="0"/>
            <a:r>
              <a:rPr lang="en-GB" sz="1800" dirty="0">
                <a:latin typeface="Century Schoolbook" panose="02040604050505020304" pitchFamily="18" charset="0"/>
              </a:rPr>
              <a:t>I am aware of myself as capable of this activity.</a:t>
            </a:r>
          </a:p>
          <a:p>
            <a:pPr lvl="0"/>
            <a:r>
              <a:rPr lang="en-GB" sz="1800" dirty="0">
                <a:latin typeface="Century Schoolbook" panose="02040604050505020304" pitchFamily="18" charset="0"/>
              </a:rPr>
              <a:t>Therefore, I am not my ideas, but a mind. </a:t>
            </a:r>
          </a:p>
          <a:p>
            <a:pPr lvl="0"/>
            <a:r>
              <a:rPr lang="en-GB" sz="1800" dirty="0">
                <a:latin typeface="Century Schoolbook" panose="02040604050505020304" pitchFamily="18" charset="0"/>
              </a:rPr>
              <a:t>Being a mind myself, I have a ‘notion’ of what a mind is. </a:t>
            </a:r>
          </a:p>
          <a:p>
            <a:pPr lvl="0"/>
            <a:r>
              <a:rPr lang="en-GB" sz="1800" dirty="0">
                <a:latin typeface="Century Schoolbook" panose="02040604050505020304" pitchFamily="18" charset="0"/>
              </a:rPr>
              <a:t>Therefore, it is possible that other minds exist. </a:t>
            </a:r>
          </a:p>
          <a:p>
            <a:pPr lvl="0"/>
            <a:r>
              <a:rPr lang="en-GB" sz="1800" dirty="0">
                <a:latin typeface="Century Schoolbook" panose="02040604050505020304" pitchFamily="18" charset="0"/>
              </a:rPr>
              <a:t>My perceptions don’t originate in my mind.</a:t>
            </a:r>
          </a:p>
          <a:p>
            <a:pPr lvl="0"/>
            <a:r>
              <a:rPr lang="en-GB" sz="1800" dirty="0">
                <a:latin typeface="Century Schoolbook" panose="02040604050505020304" pitchFamily="18" charset="0"/>
              </a:rPr>
              <a:t>Therefore, they are caused by some other mind. </a:t>
            </a:r>
          </a:p>
          <a:p>
            <a:pPr lvl="0"/>
            <a:r>
              <a:rPr lang="en-GB" sz="1800" dirty="0">
                <a:latin typeface="Century Schoolbook" panose="02040604050505020304" pitchFamily="18" charset="0"/>
              </a:rPr>
              <a:t>The complexity, regularity, etc., of my experience indicates that this mind is God.</a:t>
            </a:r>
          </a:p>
          <a:p>
            <a:r>
              <a:rPr lang="en-US" sz="1800" dirty="0">
                <a:latin typeface="Century Schoolbook" panose="02040604050505020304" pitchFamily="18" charset="0"/>
              </a:rPr>
              <a:t>(I can also infer from experience that other minds exist.)</a:t>
            </a:r>
          </a:p>
          <a:p>
            <a:pPr marL="0" indent="0">
              <a:buNone/>
            </a:pPr>
            <a:endParaRPr lang="en-GB" sz="1800" dirty="0">
              <a:latin typeface="Century Schoolbook" panose="020406040505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7625"/>
            <a:ext cx="12192000" cy="1325563"/>
          </a:xfrm>
        </p:spPr>
        <p:txBody>
          <a:bodyPr>
            <a:normAutofit/>
          </a:bodyPr>
          <a:lstStyle/>
          <a:p>
            <a:pPr algn="ctr"/>
            <a:r>
              <a:rPr lang="en-US" sz="3600" u="sng" dirty="0">
                <a:latin typeface="Century Schoolbook" panose="02040604050505020304" pitchFamily="18" charset="0"/>
              </a:rPr>
              <a:t>Objection: The argument from perceptual variation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299" y="1285875"/>
            <a:ext cx="11077575" cy="4471864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n-GB" sz="2400" u="sng" dirty="0">
                <a:latin typeface="Century Schoolbook" panose="02040604050505020304" pitchFamily="18" charset="0"/>
              </a:rPr>
              <a:t>Russell’s table</a:t>
            </a:r>
          </a:p>
          <a:p>
            <a:pPr marL="0" lvl="0" indent="0">
              <a:buNone/>
            </a:pPr>
            <a:endParaRPr lang="en-GB" sz="2400" dirty="0">
              <a:latin typeface="Century Schoolbook" panose="02040604050505020304" pitchFamily="18" charset="0"/>
            </a:endParaRPr>
          </a:p>
          <a:p>
            <a:r>
              <a:rPr lang="en-US" sz="2000" dirty="0">
                <a:latin typeface="Century Schoolbook" panose="02040604050505020304" pitchFamily="18" charset="0"/>
              </a:rPr>
              <a:t>What we perceive isn’t the same as what exists ‘out there’.</a:t>
            </a:r>
          </a:p>
          <a:p>
            <a:endParaRPr lang="en-US" sz="2000" dirty="0">
              <a:latin typeface="Century Schoolbook" panose="02040604050505020304" pitchFamily="18" charset="0"/>
            </a:endParaRPr>
          </a:p>
          <a:p>
            <a:r>
              <a:rPr lang="en-US" sz="2000" dirty="0">
                <a:latin typeface="Century Schoolbook" panose="02040604050505020304" pitchFamily="18" charset="0"/>
              </a:rPr>
              <a:t>Russell: a shiny brown table doesn’t look the same </a:t>
            </a:r>
            <a:r>
              <a:rPr lang="en-US" sz="2000" dirty="0" err="1">
                <a:latin typeface="Century Schoolbook" panose="02040604050505020304" pitchFamily="18" charset="0"/>
              </a:rPr>
              <a:t>colour</a:t>
            </a:r>
            <a:r>
              <a:rPr lang="en-US" sz="2000" dirty="0">
                <a:latin typeface="Century Schoolbook" panose="02040604050505020304" pitchFamily="18" charset="0"/>
              </a:rPr>
              <a:t> all over</a:t>
            </a:r>
          </a:p>
          <a:p>
            <a:pPr lvl="1"/>
            <a:r>
              <a:rPr lang="en-US" sz="1600" dirty="0">
                <a:latin typeface="Century Schoolbook" panose="02040604050505020304" pitchFamily="18" charset="0"/>
              </a:rPr>
              <a:t>What </a:t>
            </a:r>
            <a:r>
              <a:rPr lang="en-US" sz="1600" dirty="0" err="1">
                <a:latin typeface="Century Schoolbook" panose="02040604050505020304" pitchFamily="18" charset="0"/>
              </a:rPr>
              <a:t>colour</a:t>
            </a:r>
            <a:r>
              <a:rPr lang="en-US" sz="1600" dirty="0">
                <a:latin typeface="Century Schoolbook" panose="02040604050505020304" pitchFamily="18" charset="0"/>
              </a:rPr>
              <a:t> any part looks depends on where you stand?</a:t>
            </a:r>
          </a:p>
          <a:p>
            <a:pPr lvl="1"/>
            <a:r>
              <a:rPr lang="en-US" sz="1600" dirty="0">
                <a:latin typeface="Century Schoolbook" panose="02040604050505020304" pitchFamily="18" charset="0"/>
              </a:rPr>
              <a:t>Why say its brown is more a real property of the table than the other </a:t>
            </a:r>
            <a:r>
              <a:rPr lang="en-US" sz="1600" dirty="0" err="1">
                <a:latin typeface="Century Schoolbook" panose="02040604050505020304" pitchFamily="18" charset="0"/>
              </a:rPr>
              <a:t>colours</a:t>
            </a:r>
            <a:r>
              <a:rPr lang="en-US" sz="1600" dirty="0">
                <a:latin typeface="Century Schoolbook" panose="02040604050505020304" pitchFamily="18" charset="0"/>
              </a:rPr>
              <a:t> you see?</a:t>
            </a:r>
          </a:p>
          <a:p>
            <a:pPr lvl="1"/>
            <a:endParaRPr lang="en-US" sz="1600" dirty="0">
              <a:latin typeface="Century Schoolbook" panose="02040604050505020304" pitchFamily="18" charset="0"/>
            </a:endParaRPr>
          </a:p>
          <a:p>
            <a:r>
              <a:rPr lang="en-US" sz="2000" dirty="0">
                <a:latin typeface="Century Schoolbook" panose="02040604050505020304" pitchFamily="18" charset="0"/>
              </a:rPr>
              <a:t>The same can be said about other properties we perceive – smooth (microscopically bumpy), rectangular (perspective effects).</a:t>
            </a:r>
          </a:p>
          <a:p>
            <a:endParaRPr lang="en-US" sz="2000" dirty="0">
              <a:latin typeface="Century Schoolbook" panose="02040604050505020304" pitchFamily="18" charset="0"/>
            </a:endParaRPr>
          </a:p>
          <a:p>
            <a:r>
              <a:rPr lang="en-US" sz="2000" dirty="0">
                <a:latin typeface="Century Schoolbook" panose="02040604050505020304" pitchFamily="18" charset="0"/>
              </a:rPr>
              <a:t>There is an appearance/reality distinction.</a:t>
            </a:r>
          </a:p>
          <a:p>
            <a:endParaRPr lang="en-US" sz="2000" dirty="0">
              <a:latin typeface="Century Schoolbook" panose="02040604050505020304" pitchFamily="18" charset="0"/>
            </a:endParaRPr>
          </a:p>
          <a:p>
            <a:r>
              <a:rPr lang="en-US" sz="2000" dirty="0">
                <a:latin typeface="Century Schoolbook" panose="02040604050505020304" pitchFamily="18" charset="0"/>
              </a:rPr>
              <a:t>What we perceive ‘immediately’ or ‘directly’ is not the physical object and its properties.</a:t>
            </a:r>
          </a:p>
          <a:p>
            <a:pPr lvl="1"/>
            <a:endParaRPr lang="en-US" sz="1600" dirty="0">
              <a:latin typeface="Century Schoolbook" panose="02040604050505020304" pitchFamily="18" charset="0"/>
            </a:endParaRPr>
          </a:p>
          <a:p>
            <a:pPr marL="0" lvl="0" indent="0">
              <a:buNone/>
            </a:pPr>
            <a:endParaRPr lang="en-GB" sz="2400" dirty="0">
              <a:latin typeface="Century Schoolbook" panose="02040604050505020304" pitchFamily="18" charset="0"/>
            </a:endParaRPr>
          </a:p>
          <a:p>
            <a:pPr lvl="0"/>
            <a:endParaRPr lang="en-US" sz="2000" dirty="0">
              <a:latin typeface="Century Schoolbook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1383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7625"/>
            <a:ext cx="12192000" cy="1325563"/>
          </a:xfrm>
        </p:spPr>
        <p:txBody>
          <a:bodyPr>
            <a:normAutofit/>
          </a:bodyPr>
          <a:lstStyle/>
          <a:p>
            <a:pPr algn="ctr"/>
            <a:r>
              <a:rPr lang="en-US" sz="3600" u="sng" dirty="0">
                <a:latin typeface="Century Schoolbook" panose="02040604050505020304" pitchFamily="18" charset="0"/>
              </a:rPr>
              <a:t>Objection: The argument from perceptual variation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49" y="1078768"/>
            <a:ext cx="11639551" cy="4471864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n-US" sz="2400" u="sng" dirty="0">
                <a:latin typeface="Century Schoolbook" panose="02040604050505020304" pitchFamily="18" charset="0"/>
              </a:rPr>
              <a:t>The direct realist’s reply</a:t>
            </a:r>
          </a:p>
          <a:p>
            <a:pPr marL="0" lvl="0" indent="0">
              <a:buNone/>
            </a:pPr>
            <a:endParaRPr lang="en-US" sz="100" dirty="0">
              <a:latin typeface="Century Schoolbook" panose="02040604050505020304" pitchFamily="18" charset="0"/>
            </a:endParaRPr>
          </a:p>
          <a:p>
            <a:r>
              <a:rPr lang="en-US" sz="1800" dirty="0">
                <a:latin typeface="Century Schoolbook" panose="02040604050505020304" pitchFamily="18" charset="0"/>
              </a:rPr>
              <a:t>The </a:t>
            </a:r>
            <a:r>
              <a:rPr lang="en-US" sz="1800" dirty="0" err="1">
                <a:latin typeface="Century Schoolbook" panose="02040604050505020304" pitchFamily="18" charset="0"/>
              </a:rPr>
              <a:t>colour</a:t>
            </a:r>
            <a:r>
              <a:rPr lang="en-US" sz="1800" dirty="0">
                <a:latin typeface="Century Schoolbook" panose="02040604050505020304" pitchFamily="18" charset="0"/>
              </a:rPr>
              <a:t> of the table (brown) is </a:t>
            </a:r>
            <a:r>
              <a:rPr lang="en-GB" sz="1800" dirty="0">
                <a:latin typeface="Century Schoolbook" panose="02040604050505020304" pitchFamily="18" charset="0"/>
              </a:rPr>
              <a:t>the colour it appears to have when seen by normal observers under normal conditions</a:t>
            </a:r>
          </a:p>
          <a:p>
            <a:pPr lvl="1"/>
            <a:r>
              <a:rPr lang="en-GB" sz="1600" dirty="0">
                <a:latin typeface="Century Schoolbook" panose="02040604050505020304" pitchFamily="18" charset="0"/>
              </a:rPr>
              <a:t>This is what it means to talk of colour</a:t>
            </a:r>
          </a:p>
          <a:p>
            <a:pPr lvl="1"/>
            <a:r>
              <a:rPr lang="en-GB" sz="1600" dirty="0">
                <a:latin typeface="Century Schoolbook" panose="02040604050505020304" pitchFamily="18" charset="0"/>
              </a:rPr>
              <a:t>We don’t always see what colour it is</a:t>
            </a:r>
          </a:p>
          <a:p>
            <a:pPr lvl="1"/>
            <a:r>
              <a:rPr lang="en-GB" sz="1600" dirty="0">
                <a:latin typeface="Century Schoolbook" panose="02040604050505020304" pitchFamily="18" charset="0"/>
              </a:rPr>
              <a:t>But when we see its (normal) colour, we see the table and its properties.</a:t>
            </a:r>
          </a:p>
          <a:p>
            <a:pPr lvl="1"/>
            <a:endParaRPr lang="en-GB" sz="1800" dirty="0">
              <a:latin typeface="Century Schoolbook" panose="02040604050505020304" pitchFamily="18" charset="0"/>
            </a:endParaRPr>
          </a:p>
          <a:p>
            <a:r>
              <a:rPr lang="en-GB" sz="1800" dirty="0">
                <a:latin typeface="Century Schoolbook" panose="02040604050505020304" pitchFamily="18" charset="0"/>
              </a:rPr>
              <a:t>Likewise with shape: it </a:t>
            </a:r>
            <a:r>
              <a:rPr lang="en-GB" sz="1800" i="1" dirty="0">
                <a:latin typeface="Century Schoolbook" panose="02040604050505020304" pitchFamily="18" charset="0"/>
              </a:rPr>
              <a:t>is </a:t>
            </a:r>
            <a:r>
              <a:rPr lang="en-GB" sz="1800" dirty="0">
                <a:latin typeface="Century Schoolbook" panose="02040604050505020304" pitchFamily="18" charset="0"/>
              </a:rPr>
              <a:t>rectangular, even if it doesn’t always look rectangular.</a:t>
            </a:r>
          </a:p>
          <a:p>
            <a:endParaRPr lang="en-GB" sz="1800" dirty="0">
              <a:latin typeface="Century Schoolbook" panose="02040604050505020304" pitchFamily="18" charset="0"/>
            </a:endParaRPr>
          </a:p>
          <a:p>
            <a:r>
              <a:rPr lang="en-GB" sz="1800" dirty="0">
                <a:latin typeface="Century Schoolbook" panose="02040604050505020304" pitchFamily="18" charset="0"/>
              </a:rPr>
              <a:t>In perception, we can be aware of a range of properties, some which the object has independent of our minds, and some of which it has in relation to being perceived.</a:t>
            </a:r>
          </a:p>
          <a:p>
            <a:endParaRPr lang="en-GB" sz="1800" dirty="0">
              <a:latin typeface="Century Schoolbook" panose="02040604050505020304" pitchFamily="18" charset="0"/>
            </a:endParaRPr>
          </a:p>
          <a:p>
            <a:r>
              <a:rPr lang="en-GB" sz="1800" dirty="0">
                <a:latin typeface="Century Schoolbook" panose="02040604050505020304" pitchFamily="18" charset="0"/>
              </a:rPr>
              <a:t>‘Looking obtuse’ is a ‘relational property’ - a property a rectangular desk can have in relation to being perceived</a:t>
            </a:r>
          </a:p>
          <a:p>
            <a:pPr lvl="1"/>
            <a:r>
              <a:rPr lang="en-GB" sz="1600" dirty="0">
                <a:latin typeface="Century Schoolbook" panose="02040604050505020304" pitchFamily="18" charset="0"/>
              </a:rPr>
              <a:t>Compare: ‘being to the north of’ – a property something has, but only in relation to some other thing.</a:t>
            </a:r>
          </a:p>
          <a:p>
            <a:pPr lvl="1"/>
            <a:endParaRPr lang="en-GB" sz="1800" dirty="0">
              <a:latin typeface="Century Schoolbook" panose="02040604050505020304" pitchFamily="18" charset="0"/>
            </a:endParaRPr>
          </a:p>
          <a:p>
            <a:r>
              <a:rPr lang="en-GB" sz="1800" dirty="0">
                <a:latin typeface="Century Schoolbook" panose="02040604050505020304" pitchFamily="18" charset="0"/>
              </a:rPr>
              <a:t>We don’t need to think sense-data exist to explain what we perceive.</a:t>
            </a:r>
          </a:p>
          <a:p>
            <a:endParaRPr lang="en-US" sz="1800" dirty="0">
              <a:latin typeface="Century Schoolbook" panose="02040604050505020304" pitchFamily="18" charset="0"/>
            </a:endParaRPr>
          </a:p>
          <a:p>
            <a:pPr marL="0" lvl="0" indent="0">
              <a:buNone/>
            </a:pPr>
            <a:endParaRPr lang="en-US" sz="1800" dirty="0">
              <a:latin typeface="Century Schoolbook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3764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n-US" u="sng" dirty="0">
                <a:latin typeface="Century Schoolbook" panose="02040604050505020304" pitchFamily="18" charset="0"/>
              </a:rPr>
              <a:t>Objection: The argument from illusion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61950" y="929481"/>
            <a:ext cx="10515600" cy="4351338"/>
          </a:xfrm>
        </p:spPr>
        <p:txBody>
          <a:bodyPr>
            <a:noAutofit/>
          </a:bodyPr>
          <a:lstStyle/>
          <a:p>
            <a:pPr lvl="0"/>
            <a:r>
              <a:rPr lang="en-GB" sz="2400" dirty="0">
                <a:latin typeface="Century Schoolbook" panose="02040604050505020304" pitchFamily="18" charset="0"/>
              </a:rPr>
              <a:t>We perceive something having some property, </a:t>
            </a:r>
            <a:r>
              <a:rPr lang="en-GB" sz="2400" i="1" dirty="0">
                <a:latin typeface="Century Schoolbook" panose="02040604050505020304" pitchFamily="18" charset="0"/>
              </a:rPr>
              <a:t>F</a:t>
            </a:r>
            <a:r>
              <a:rPr lang="en-GB" sz="2400" dirty="0">
                <a:latin typeface="Century Schoolbook" panose="02040604050505020304" pitchFamily="18" charset="0"/>
              </a:rPr>
              <a:t> (e.g. a pencil that is crooked).</a:t>
            </a:r>
          </a:p>
          <a:p>
            <a:pPr lvl="0"/>
            <a:endParaRPr lang="en-GB" sz="1600" dirty="0">
              <a:latin typeface="Century Schoolbook" panose="02040604050505020304" pitchFamily="18" charset="0"/>
            </a:endParaRPr>
          </a:p>
          <a:p>
            <a:pPr lvl="0"/>
            <a:r>
              <a:rPr lang="en-GB" sz="2400" dirty="0">
                <a:latin typeface="Century Schoolbook" panose="02040604050505020304" pitchFamily="18" charset="0"/>
              </a:rPr>
              <a:t>When we perceive something having some property </a:t>
            </a:r>
            <a:r>
              <a:rPr lang="en-GB" sz="2400" i="1" dirty="0">
                <a:latin typeface="Century Schoolbook" panose="02040604050505020304" pitchFamily="18" charset="0"/>
              </a:rPr>
              <a:t>F</a:t>
            </a:r>
            <a:r>
              <a:rPr lang="en-GB" sz="2400" dirty="0">
                <a:latin typeface="Century Schoolbook" panose="02040604050505020304" pitchFamily="18" charset="0"/>
              </a:rPr>
              <a:t>, then there is something that has this property. </a:t>
            </a:r>
          </a:p>
          <a:p>
            <a:pPr lvl="0"/>
            <a:endParaRPr lang="en-GB" sz="1600" dirty="0">
              <a:latin typeface="Century Schoolbook" panose="02040604050505020304" pitchFamily="18" charset="0"/>
            </a:endParaRPr>
          </a:p>
          <a:p>
            <a:pPr lvl="0"/>
            <a:r>
              <a:rPr lang="en-GB" sz="2400" dirty="0">
                <a:latin typeface="Century Schoolbook" panose="02040604050505020304" pitchFamily="18" charset="0"/>
              </a:rPr>
              <a:t>In an illusion, the physical object does not have the property </a:t>
            </a:r>
            <a:r>
              <a:rPr lang="en-GB" sz="2400" i="1" dirty="0">
                <a:latin typeface="Century Schoolbook" panose="02040604050505020304" pitchFamily="18" charset="0"/>
              </a:rPr>
              <a:t>F</a:t>
            </a:r>
            <a:r>
              <a:rPr lang="en-GB" sz="2400" dirty="0">
                <a:latin typeface="Century Schoolbook" panose="02040604050505020304" pitchFamily="18" charset="0"/>
              </a:rPr>
              <a:t> (the pencil is not crooked).</a:t>
            </a:r>
          </a:p>
          <a:p>
            <a:pPr lvl="0"/>
            <a:endParaRPr lang="en-GB" sz="1600" dirty="0">
              <a:latin typeface="Century Schoolbook" panose="02040604050505020304" pitchFamily="18" charset="0"/>
            </a:endParaRPr>
          </a:p>
          <a:p>
            <a:r>
              <a:rPr lang="en-GB" sz="2400" dirty="0">
                <a:latin typeface="Century Schoolbook" panose="02040604050505020304" pitchFamily="18" charset="0"/>
              </a:rPr>
              <a:t>Therefore, what has the property </a:t>
            </a:r>
            <a:r>
              <a:rPr lang="en-GB" sz="2400" i="1" dirty="0">
                <a:latin typeface="Century Schoolbook" panose="02040604050505020304" pitchFamily="18" charset="0"/>
              </a:rPr>
              <a:t>F</a:t>
            </a:r>
            <a:r>
              <a:rPr lang="en-GB" sz="2400" dirty="0">
                <a:latin typeface="Century Schoolbook" panose="02040604050505020304" pitchFamily="18" charset="0"/>
              </a:rPr>
              <a:t> is something mental, a sense-datum.</a:t>
            </a:r>
          </a:p>
          <a:p>
            <a:endParaRPr lang="en-GB" sz="1600" dirty="0">
              <a:latin typeface="Century Schoolbook" panose="02040604050505020304" pitchFamily="18" charset="0"/>
            </a:endParaRPr>
          </a:p>
          <a:p>
            <a:r>
              <a:rPr lang="en-US" sz="2400" dirty="0">
                <a:latin typeface="Century Schoolbook" panose="02040604050505020304" pitchFamily="18" charset="0"/>
              </a:rPr>
              <a:t>E.g. the crooked pencil</a:t>
            </a:r>
          </a:p>
          <a:p>
            <a:pPr lvl="1"/>
            <a:r>
              <a:rPr lang="en-US" sz="1800" dirty="0">
                <a:latin typeface="Century Schoolbook" panose="02040604050505020304" pitchFamily="18" charset="0"/>
              </a:rPr>
              <a:t>A pencil half-submerged in water looks crooked but is straight.</a:t>
            </a:r>
          </a:p>
          <a:p>
            <a:pPr lvl="1"/>
            <a:r>
              <a:rPr lang="en-US" sz="1800" dirty="0">
                <a:latin typeface="Century Schoolbook" panose="02040604050505020304" pitchFamily="18" charset="0"/>
              </a:rPr>
              <a:t>Just from what you see, you can’t tell whether you are seeing an illusion</a:t>
            </a:r>
          </a:p>
          <a:p>
            <a:pPr lvl="2"/>
            <a:r>
              <a:rPr lang="en-US" sz="1600" dirty="0">
                <a:latin typeface="Century Schoolbook" panose="02040604050505020304" pitchFamily="18" charset="0"/>
              </a:rPr>
              <a:t>Illusions can be ‘subjectively indistinguishable’ from veridical perception.</a:t>
            </a:r>
          </a:p>
          <a:p>
            <a:pPr marL="0" indent="0">
              <a:buNone/>
            </a:pPr>
            <a:endParaRPr lang="en-US" sz="2400" dirty="0">
              <a:latin typeface="Century Schoolbook" panose="020406040505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n-US" u="sng" dirty="0">
                <a:latin typeface="Century Schoolbook" panose="02040604050505020304" pitchFamily="18" charset="0"/>
              </a:rPr>
              <a:t>Objection: The argument from illusion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61950" y="1281906"/>
            <a:ext cx="10515600" cy="4351338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n-US" sz="2400" u="sng" dirty="0">
                <a:latin typeface="Century Schoolbook" panose="02040604050505020304" pitchFamily="18" charset="0"/>
              </a:rPr>
              <a:t>Direct realist reply</a:t>
            </a:r>
          </a:p>
          <a:p>
            <a:endParaRPr lang="en-US" sz="2000" dirty="0">
              <a:latin typeface="Century Schoolbook" panose="02040604050505020304" pitchFamily="18" charset="0"/>
            </a:endParaRPr>
          </a:p>
          <a:p>
            <a:r>
              <a:rPr lang="en-US" sz="2000" dirty="0">
                <a:latin typeface="Century Schoolbook" panose="02040604050505020304" pitchFamily="18" charset="0"/>
              </a:rPr>
              <a:t>Relational properties again: </a:t>
            </a:r>
            <a:r>
              <a:rPr lang="en-GB" sz="2000" dirty="0">
                <a:latin typeface="Century Schoolbook" panose="02040604050505020304" pitchFamily="18" charset="0"/>
              </a:rPr>
              <a:t>when the pencil in water looks crooked, there is nothing that </a:t>
            </a:r>
            <a:r>
              <a:rPr lang="en-GB" sz="2000" i="1" dirty="0">
                <a:latin typeface="Century Schoolbook" panose="02040604050505020304" pitchFamily="18" charset="0"/>
              </a:rPr>
              <a:t>is</a:t>
            </a:r>
            <a:r>
              <a:rPr lang="en-GB" sz="2000" dirty="0">
                <a:latin typeface="Century Schoolbook" panose="02040604050505020304" pitchFamily="18" charset="0"/>
              </a:rPr>
              <a:t> crooked. The pencil has the property of </a:t>
            </a:r>
            <a:r>
              <a:rPr lang="en-GB" sz="2000" i="1" dirty="0">
                <a:latin typeface="Century Schoolbook" panose="02040604050505020304" pitchFamily="18" charset="0"/>
              </a:rPr>
              <a:t>looking crooked</a:t>
            </a:r>
            <a:r>
              <a:rPr lang="en-GB" sz="2000" dirty="0">
                <a:latin typeface="Century Schoolbook" panose="02040604050505020304" pitchFamily="18" charset="0"/>
              </a:rPr>
              <a:t>.</a:t>
            </a:r>
          </a:p>
          <a:p>
            <a:endParaRPr lang="en-GB" sz="2000" dirty="0">
              <a:latin typeface="Century Schoolbook" panose="02040604050505020304" pitchFamily="18" charset="0"/>
            </a:endParaRPr>
          </a:p>
          <a:p>
            <a:r>
              <a:rPr lang="en-GB" sz="2000" dirty="0">
                <a:latin typeface="Century Schoolbook" panose="02040604050505020304" pitchFamily="18" charset="0"/>
              </a:rPr>
              <a:t>Sometimes we perceive the ‘looks’ properties of physical objects, sometimes we experience the properties they have that don’t relate to how they are perceived </a:t>
            </a:r>
          </a:p>
          <a:p>
            <a:pPr lvl="1"/>
            <a:r>
              <a:rPr lang="en-GB" sz="2000" dirty="0">
                <a:latin typeface="Century Schoolbook" panose="02040604050505020304" pitchFamily="18" charset="0"/>
              </a:rPr>
              <a:t>In both cases, we directly perceive physical objects and their properties. </a:t>
            </a:r>
            <a:endParaRPr lang="en-US" sz="2000" dirty="0">
              <a:latin typeface="Century Schoolbook" panose="02040604050505020304" pitchFamily="18" charset="0"/>
            </a:endParaRPr>
          </a:p>
          <a:p>
            <a:pPr marL="0" lvl="0" indent="0">
              <a:buNone/>
            </a:pPr>
            <a:endParaRPr lang="en-US" sz="2000" dirty="0">
              <a:latin typeface="Century Schoolbook" panose="02040604050505020304" pitchFamily="18" charset="0"/>
            </a:endParaRPr>
          </a:p>
          <a:p>
            <a:pPr marL="0" lvl="0" indent="0">
              <a:buNone/>
            </a:pPr>
            <a:endParaRPr lang="en-US" sz="2000" dirty="0">
              <a:latin typeface="Century Schoolbook" panose="02040604050505020304" pitchFamily="18" charset="0"/>
            </a:endParaRPr>
          </a:p>
          <a:p>
            <a:pPr marL="0" indent="0">
              <a:buNone/>
            </a:pPr>
            <a:endParaRPr lang="en-US" sz="2000" dirty="0">
              <a:latin typeface="Century Schoolbook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1984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>
            <a:normAutofit/>
          </a:bodyPr>
          <a:lstStyle/>
          <a:p>
            <a:pPr algn="ctr"/>
            <a:r>
              <a:rPr lang="en-US" u="sng" dirty="0">
                <a:latin typeface="Century Schoolbook" panose="02040604050505020304" pitchFamily="18" charset="0"/>
              </a:rPr>
              <a:t>Objection: The argument from hallucination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314325" y="1196180"/>
            <a:ext cx="11582400" cy="5604670"/>
          </a:xfrm>
        </p:spPr>
        <p:txBody>
          <a:bodyPr>
            <a:noAutofit/>
          </a:bodyPr>
          <a:lstStyle/>
          <a:p>
            <a:pPr lvl="0"/>
            <a:r>
              <a:rPr lang="en-GB" sz="1800" dirty="0">
                <a:latin typeface="Century Schoolbook" panose="02040604050505020304" pitchFamily="18" charset="0"/>
              </a:rPr>
              <a:t>In a hallucination, we perceive something having some property </a:t>
            </a:r>
            <a:r>
              <a:rPr lang="en-GB" sz="1800" i="1" dirty="0">
                <a:latin typeface="Century Schoolbook" panose="02040604050505020304" pitchFamily="18" charset="0"/>
              </a:rPr>
              <a:t>F</a:t>
            </a:r>
            <a:r>
              <a:rPr lang="en-GB" sz="1800" dirty="0">
                <a:latin typeface="Century Schoolbook" panose="02040604050505020304" pitchFamily="18" charset="0"/>
              </a:rPr>
              <a:t>.</a:t>
            </a:r>
          </a:p>
          <a:p>
            <a:pPr lvl="0"/>
            <a:endParaRPr lang="en-GB" sz="1800" dirty="0">
              <a:latin typeface="Century Schoolbook" panose="02040604050505020304" pitchFamily="18" charset="0"/>
            </a:endParaRPr>
          </a:p>
          <a:p>
            <a:pPr lvl="0"/>
            <a:r>
              <a:rPr lang="en-GB" sz="1800" dirty="0">
                <a:latin typeface="Century Schoolbook" panose="02040604050505020304" pitchFamily="18" charset="0"/>
              </a:rPr>
              <a:t>When we perceive something having some property </a:t>
            </a:r>
            <a:r>
              <a:rPr lang="en-GB" sz="1800" i="1" dirty="0">
                <a:latin typeface="Century Schoolbook" panose="02040604050505020304" pitchFamily="18" charset="0"/>
              </a:rPr>
              <a:t>F</a:t>
            </a:r>
            <a:r>
              <a:rPr lang="en-GB" sz="1800" dirty="0">
                <a:latin typeface="Century Schoolbook" panose="02040604050505020304" pitchFamily="18" charset="0"/>
              </a:rPr>
              <a:t>, then there is something that has this property. </a:t>
            </a:r>
          </a:p>
          <a:p>
            <a:pPr lvl="0"/>
            <a:endParaRPr lang="en-GB" sz="1800" dirty="0">
              <a:latin typeface="Century Schoolbook" panose="02040604050505020304" pitchFamily="18" charset="0"/>
            </a:endParaRPr>
          </a:p>
          <a:p>
            <a:pPr lvl="0"/>
            <a:r>
              <a:rPr lang="en-GB" sz="1800" dirty="0">
                <a:latin typeface="Century Schoolbook" panose="02040604050505020304" pitchFamily="18" charset="0"/>
              </a:rPr>
              <a:t>We don’t perceive a physical object at all (unlike the case of illusion).</a:t>
            </a:r>
          </a:p>
          <a:p>
            <a:pPr lvl="0"/>
            <a:endParaRPr lang="en-GB" sz="1800" dirty="0">
              <a:latin typeface="Century Schoolbook" panose="02040604050505020304" pitchFamily="18" charset="0"/>
            </a:endParaRPr>
          </a:p>
          <a:p>
            <a:r>
              <a:rPr lang="en-GB" sz="1800" dirty="0">
                <a:latin typeface="Century Schoolbook" panose="02040604050505020304" pitchFamily="18" charset="0"/>
              </a:rPr>
              <a:t>Therefore, what we perceive must be mental – sense-data.</a:t>
            </a:r>
          </a:p>
          <a:p>
            <a:endParaRPr lang="en-GB" sz="1800" dirty="0">
              <a:latin typeface="Century Schoolbook" panose="02040604050505020304" pitchFamily="18" charset="0"/>
            </a:endParaRPr>
          </a:p>
          <a:p>
            <a:pPr lvl="0"/>
            <a:r>
              <a:rPr lang="en-GB" sz="1800" dirty="0">
                <a:latin typeface="Century Schoolbook" panose="02040604050505020304" pitchFamily="18" charset="0"/>
              </a:rPr>
              <a:t>Hallucinations can be experiences that are ‘subjectively indistinguishable’ from veridical perceptions.</a:t>
            </a:r>
          </a:p>
          <a:p>
            <a:pPr lvl="0"/>
            <a:endParaRPr lang="en-GB" sz="1800" dirty="0">
              <a:latin typeface="Century Schoolbook" panose="02040604050505020304" pitchFamily="18" charset="0"/>
            </a:endParaRPr>
          </a:p>
          <a:p>
            <a:pPr lvl="0"/>
            <a:r>
              <a:rPr lang="en-GB" sz="1800" dirty="0">
                <a:latin typeface="Century Schoolbook" panose="02040604050505020304" pitchFamily="18" charset="0"/>
              </a:rPr>
              <a:t>Therefore, we see the same thing, namely sense-data, in both hallucinations and veridical perception.</a:t>
            </a:r>
          </a:p>
          <a:p>
            <a:pPr lvl="0"/>
            <a:endParaRPr lang="en-GB" sz="1800" dirty="0">
              <a:latin typeface="Century Schoolbook" panose="02040604050505020304" pitchFamily="18" charset="0"/>
            </a:endParaRPr>
          </a:p>
          <a:p>
            <a:pPr lvl="0"/>
            <a:r>
              <a:rPr lang="en-GB" sz="1800" dirty="0">
                <a:latin typeface="Century Schoolbook" panose="02040604050505020304" pitchFamily="18" charset="0"/>
              </a:rPr>
              <a:t>Therefore, in all cases, we see sense-data, and not physical objects, immediately.</a:t>
            </a:r>
          </a:p>
          <a:p>
            <a:pPr lvl="0"/>
            <a:endParaRPr lang="en-GB" sz="1800" dirty="0">
              <a:latin typeface="Century Schoolbook" panose="02040604050505020304" pitchFamily="18" charset="0"/>
            </a:endParaRPr>
          </a:p>
          <a:p>
            <a:r>
              <a:rPr lang="en-GB" sz="1800" dirty="0">
                <a:latin typeface="Century Schoolbook" panose="02040604050505020304" pitchFamily="18" charset="0"/>
              </a:rPr>
              <a:t>Therefore, direct realism is false.</a:t>
            </a:r>
            <a:endParaRPr lang="en-US" sz="1800" dirty="0">
              <a:latin typeface="Century Schoolbook" panose="02040604050505020304" pitchFamily="18" charset="0"/>
            </a:endParaRPr>
          </a:p>
          <a:p>
            <a:endParaRPr lang="en-US" sz="1800" dirty="0">
              <a:latin typeface="Century Schoolbook" panose="020406040505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>
            <a:normAutofit/>
          </a:bodyPr>
          <a:lstStyle/>
          <a:p>
            <a:pPr algn="ctr"/>
            <a:r>
              <a:rPr lang="en-US" u="sng" dirty="0">
                <a:latin typeface="Century Schoolbook" panose="02040604050505020304" pitchFamily="18" charset="0"/>
              </a:rPr>
              <a:t>Objection: The argument from hallucination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314325" y="1167605"/>
            <a:ext cx="11582400" cy="5604670"/>
          </a:xfrm>
        </p:spPr>
        <p:txBody>
          <a:bodyPr>
            <a:normAutofit fontScale="77500" lnSpcReduction="20000"/>
          </a:bodyPr>
          <a:lstStyle/>
          <a:p>
            <a:pPr marL="0" lvl="0" indent="0">
              <a:buNone/>
            </a:pPr>
            <a:r>
              <a:rPr lang="en-US" sz="3300" u="sng" dirty="0">
                <a:latin typeface="Century Schoolbook" panose="02040604050505020304" pitchFamily="18" charset="0"/>
              </a:rPr>
              <a:t>Direct realist reply: the disjunctive theory of perception</a:t>
            </a:r>
          </a:p>
          <a:p>
            <a:pPr marL="0" lvl="0" indent="0">
              <a:buNone/>
            </a:pPr>
            <a:endParaRPr lang="en-US" sz="1800" dirty="0">
              <a:latin typeface="Century Schoolbook" panose="02040604050505020304" pitchFamily="18" charset="0"/>
            </a:endParaRPr>
          </a:p>
          <a:p>
            <a:r>
              <a:rPr lang="en-US" dirty="0">
                <a:latin typeface="Century Schoolbook" panose="02040604050505020304" pitchFamily="18" charset="0"/>
              </a:rPr>
              <a:t>The direct realist </a:t>
            </a:r>
            <a:r>
              <a:rPr lang="en-GB" dirty="0">
                <a:latin typeface="Century Schoolbook" panose="02040604050505020304" pitchFamily="18" charset="0"/>
              </a:rPr>
              <a:t>can’t say that what is seen is how some physical object looks, because no physical object is seen at all! </a:t>
            </a:r>
          </a:p>
          <a:p>
            <a:endParaRPr lang="en-GB" dirty="0">
              <a:latin typeface="Century Schoolbook" panose="02040604050505020304" pitchFamily="18" charset="0"/>
            </a:endParaRPr>
          </a:p>
          <a:p>
            <a:r>
              <a:rPr lang="en-GB" dirty="0">
                <a:latin typeface="Century Schoolbook" panose="02040604050505020304" pitchFamily="18" charset="0"/>
              </a:rPr>
              <a:t>The disjunctive theory of perception: if something looks a certain way, then one of </a:t>
            </a:r>
            <a:r>
              <a:rPr lang="en-GB" i="1" dirty="0">
                <a:latin typeface="Century Schoolbook" panose="02040604050505020304" pitchFamily="18" charset="0"/>
              </a:rPr>
              <a:t>two quite different things</a:t>
            </a:r>
            <a:r>
              <a:rPr lang="en-GB" dirty="0">
                <a:latin typeface="Century Schoolbook" panose="02040604050505020304" pitchFamily="18" charset="0"/>
              </a:rPr>
              <a:t> is going on: </a:t>
            </a:r>
          </a:p>
          <a:p>
            <a:pPr lvl="1"/>
            <a:r>
              <a:rPr lang="en-GB" i="1" dirty="0">
                <a:latin typeface="Century Schoolbook" panose="02040604050505020304" pitchFamily="18" charset="0"/>
              </a:rPr>
              <a:t>Either</a:t>
            </a:r>
            <a:r>
              <a:rPr lang="en-GB" dirty="0">
                <a:latin typeface="Century Schoolbook" panose="02040604050505020304" pitchFamily="18" charset="0"/>
              </a:rPr>
              <a:t> I directly perceive a mind-independent physical object that is </a:t>
            </a:r>
            <a:r>
              <a:rPr lang="en-GB" i="1" dirty="0">
                <a:latin typeface="Century Schoolbook" panose="02040604050505020304" pitchFamily="18" charset="0"/>
              </a:rPr>
              <a:t>F</a:t>
            </a:r>
            <a:r>
              <a:rPr lang="en-GB" dirty="0">
                <a:latin typeface="Century Schoolbook" panose="02040604050505020304" pitchFamily="18" charset="0"/>
              </a:rPr>
              <a:t> </a:t>
            </a:r>
          </a:p>
          <a:p>
            <a:pPr lvl="1"/>
            <a:r>
              <a:rPr lang="en-GB" i="1" dirty="0">
                <a:latin typeface="Century Schoolbook" panose="02040604050505020304" pitchFamily="18" charset="0"/>
              </a:rPr>
              <a:t>Or</a:t>
            </a:r>
            <a:r>
              <a:rPr lang="en-GB" dirty="0">
                <a:latin typeface="Century Schoolbook" panose="02040604050505020304" pitchFamily="18" charset="0"/>
              </a:rPr>
              <a:t> (as in the case of hallucination) it appears to me just </a:t>
            </a:r>
            <a:r>
              <a:rPr lang="en-GB" i="1" dirty="0">
                <a:latin typeface="Century Schoolbook" panose="02040604050505020304" pitchFamily="18" charset="0"/>
              </a:rPr>
              <a:t>as if</a:t>
            </a:r>
            <a:r>
              <a:rPr lang="en-GB" dirty="0">
                <a:latin typeface="Century Schoolbook" panose="02040604050505020304" pitchFamily="18" charset="0"/>
              </a:rPr>
              <a:t> there is something that is </a:t>
            </a:r>
            <a:r>
              <a:rPr lang="en-GB" i="1" dirty="0">
                <a:latin typeface="Century Schoolbook" panose="02040604050505020304" pitchFamily="18" charset="0"/>
              </a:rPr>
              <a:t>F</a:t>
            </a:r>
            <a:r>
              <a:rPr lang="en-GB" dirty="0">
                <a:latin typeface="Century Schoolbook" panose="02040604050505020304" pitchFamily="18" charset="0"/>
              </a:rPr>
              <a:t>, but there is nothing that </a:t>
            </a:r>
            <a:r>
              <a:rPr lang="en-GB" i="1" dirty="0">
                <a:latin typeface="Century Schoolbook" panose="02040604050505020304" pitchFamily="18" charset="0"/>
              </a:rPr>
              <a:t>is</a:t>
            </a:r>
            <a:r>
              <a:rPr lang="en-GB" dirty="0">
                <a:latin typeface="Century Schoolbook" panose="02040604050505020304" pitchFamily="18" charset="0"/>
              </a:rPr>
              <a:t> </a:t>
            </a:r>
            <a:r>
              <a:rPr lang="en-GB" i="1" dirty="0">
                <a:latin typeface="Century Schoolbook" panose="02040604050505020304" pitchFamily="18" charset="0"/>
              </a:rPr>
              <a:t>F</a:t>
            </a:r>
            <a:r>
              <a:rPr lang="en-GB" dirty="0">
                <a:latin typeface="Century Schoolbook" panose="02040604050505020304" pitchFamily="18" charset="0"/>
              </a:rPr>
              <a:t>. </a:t>
            </a:r>
          </a:p>
          <a:p>
            <a:pPr lvl="1"/>
            <a:endParaRPr lang="en-GB" dirty="0">
              <a:latin typeface="Century Schoolbook" panose="02040604050505020304" pitchFamily="18" charset="0"/>
            </a:endParaRPr>
          </a:p>
          <a:p>
            <a:r>
              <a:rPr lang="en-GB" dirty="0">
                <a:latin typeface="Century Schoolbook" panose="02040604050505020304" pitchFamily="18" charset="0"/>
              </a:rPr>
              <a:t>Hallucinations and veridical perception are two completely different kinds of mental state</a:t>
            </a:r>
          </a:p>
          <a:p>
            <a:pPr lvl="1"/>
            <a:r>
              <a:rPr lang="en-GB" dirty="0">
                <a:latin typeface="Century Schoolbook" panose="02040604050505020304" pitchFamily="18" charset="0"/>
              </a:rPr>
              <a:t>They can </a:t>
            </a:r>
            <a:r>
              <a:rPr lang="en-GB" i="1" dirty="0">
                <a:latin typeface="Century Schoolbook" panose="02040604050505020304" pitchFamily="18" charset="0"/>
              </a:rPr>
              <a:t>seem</a:t>
            </a:r>
            <a:r>
              <a:rPr lang="en-GB" dirty="0">
                <a:latin typeface="Century Schoolbook" panose="02040604050505020304" pitchFamily="18" charset="0"/>
              </a:rPr>
              <a:t> exactly the same, but that doesn’t prove that they </a:t>
            </a:r>
            <a:r>
              <a:rPr lang="en-GB" i="1" dirty="0">
                <a:latin typeface="Century Schoolbook" panose="02040604050505020304" pitchFamily="18" charset="0"/>
              </a:rPr>
              <a:t>are</a:t>
            </a:r>
            <a:r>
              <a:rPr lang="en-GB" dirty="0">
                <a:latin typeface="Century Schoolbook" panose="02040604050505020304" pitchFamily="18" charset="0"/>
              </a:rPr>
              <a:t> the same. </a:t>
            </a:r>
          </a:p>
          <a:p>
            <a:pPr lvl="1"/>
            <a:endParaRPr lang="en-GB" dirty="0">
              <a:latin typeface="Century Schoolbook" panose="02040604050505020304" pitchFamily="18" charset="0"/>
            </a:endParaRPr>
          </a:p>
          <a:p>
            <a:r>
              <a:rPr lang="en-GB" dirty="0">
                <a:latin typeface="Century Schoolbook" panose="02040604050505020304" pitchFamily="18" charset="0"/>
              </a:rPr>
              <a:t>Hallucinations tell us nothing about perception</a:t>
            </a:r>
          </a:p>
          <a:p>
            <a:pPr lvl="1"/>
            <a:r>
              <a:rPr lang="en-GB" dirty="0">
                <a:latin typeface="Century Schoolbook" panose="02040604050505020304" pitchFamily="18" charset="0"/>
              </a:rPr>
              <a:t>E.g. in hallucination, we don’t </a:t>
            </a:r>
            <a:r>
              <a:rPr lang="en-GB" i="1" dirty="0">
                <a:latin typeface="Century Schoolbook" panose="02040604050505020304" pitchFamily="18" charset="0"/>
              </a:rPr>
              <a:t>perceive</a:t>
            </a:r>
            <a:r>
              <a:rPr lang="en-GB" dirty="0">
                <a:latin typeface="Century Schoolbook" panose="02040604050505020304" pitchFamily="18" charset="0"/>
              </a:rPr>
              <a:t> anything, we </a:t>
            </a:r>
            <a:r>
              <a:rPr lang="en-GB" i="1" dirty="0">
                <a:latin typeface="Century Schoolbook" panose="02040604050505020304" pitchFamily="18" charset="0"/>
              </a:rPr>
              <a:t>imagine</a:t>
            </a:r>
            <a:r>
              <a:rPr lang="en-GB" dirty="0">
                <a:latin typeface="Century Schoolbook" panose="02040604050505020304" pitchFamily="18" charset="0"/>
              </a:rPr>
              <a:t> it. </a:t>
            </a:r>
          </a:p>
          <a:p>
            <a:pPr lvl="1"/>
            <a:endParaRPr lang="en-GB" dirty="0">
              <a:latin typeface="Century Schoolbook" panose="02040604050505020304" pitchFamily="18" charset="0"/>
            </a:endParaRPr>
          </a:p>
          <a:p>
            <a:r>
              <a:rPr lang="en-GB" dirty="0">
                <a:latin typeface="Century Schoolbook" panose="02040604050505020304" pitchFamily="18" charset="0"/>
              </a:rPr>
              <a:t>Therefore, the argument from hallucination is no objection to direct realism.</a:t>
            </a:r>
            <a:endParaRPr lang="en-US" dirty="0">
              <a:latin typeface="Century Schoolbook" panose="02040604050505020304" pitchFamily="18" charset="0"/>
            </a:endParaRPr>
          </a:p>
          <a:p>
            <a:pPr lvl="1"/>
            <a:endParaRPr lang="en-US" dirty="0">
              <a:latin typeface="Century Schoolbook" panose="02040604050505020304" pitchFamily="18" charset="0"/>
            </a:endParaRPr>
          </a:p>
          <a:p>
            <a:pPr marL="0" lvl="0" indent="0">
              <a:buNone/>
            </a:pPr>
            <a:endParaRPr lang="en-US" sz="1800" dirty="0">
              <a:latin typeface="Century Schoolbook" panose="02040604050505020304" pitchFamily="18" charset="0"/>
            </a:endParaRPr>
          </a:p>
          <a:p>
            <a:pPr marL="0" lvl="0" indent="0">
              <a:buNone/>
            </a:pPr>
            <a:endParaRPr lang="en-US" sz="1800" dirty="0">
              <a:latin typeface="Century Schoolbook" panose="02040604050505020304" pitchFamily="18" charset="0"/>
            </a:endParaRPr>
          </a:p>
          <a:p>
            <a:pPr marL="0" lvl="0" indent="0">
              <a:buNone/>
            </a:pPr>
            <a:endParaRPr lang="en-US" sz="1800" dirty="0">
              <a:latin typeface="Century Schoolbook" panose="02040604050505020304" pitchFamily="18" charset="0"/>
            </a:endParaRPr>
          </a:p>
          <a:p>
            <a:pPr marL="0" lvl="0" indent="0">
              <a:buNone/>
            </a:pPr>
            <a:endParaRPr lang="en-US" sz="1800" dirty="0">
              <a:latin typeface="Century Schoolbook" panose="02040604050505020304" pitchFamily="18" charset="0"/>
            </a:endParaRPr>
          </a:p>
          <a:p>
            <a:pPr marL="0" lvl="0" indent="0">
              <a:buNone/>
            </a:pPr>
            <a:endParaRPr lang="en-US" sz="1800" dirty="0">
              <a:latin typeface="Century Schoolbook" panose="02040604050505020304" pitchFamily="18" charset="0"/>
            </a:endParaRPr>
          </a:p>
          <a:p>
            <a:endParaRPr lang="en-US" sz="1800" dirty="0">
              <a:latin typeface="Century Schoolbook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3197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4062</Words>
  <Application>Microsoft Office PowerPoint</Application>
  <PresentationFormat>Widescreen</PresentationFormat>
  <Paragraphs>446</Paragraphs>
  <Slides>36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1" baseType="lpstr">
      <vt:lpstr>Arial</vt:lpstr>
      <vt:lpstr>Calibri</vt:lpstr>
      <vt:lpstr>Calibri Light</vt:lpstr>
      <vt:lpstr>Century Schoolbook</vt:lpstr>
      <vt:lpstr>Office Theme</vt:lpstr>
      <vt:lpstr>PowerPoint Presentation</vt:lpstr>
      <vt:lpstr>What do we perceive?</vt:lpstr>
      <vt:lpstr>Objection: The argument from perceptual variation</vt:lpstr>
      <vt:lpstr>Objection: The argument from perceptual variation</vt:lpstr>
      <vt:lpstr>Objection: The argument from perceptual variation</vt:lpstr>
      <vt:lpstr>Objection: The argument from illusion</vt:lpstr>
      <vt:lpstr>Objection: The argument from illusion</vt:lpstr>
      <vt:lpstr>Objection: The argument from hallucination</vt:lpstr>
      <vt:lpstr>Objection: The argument from hallucination</vt:lpstr>
      <vt:lpstr>Objection: The time-lag argument</vt:lpstr>
      <vt:lpstr>Objection: The time-lag argument</vt:lpstr>
      <vt:lpstr>Objection: The time-lag argument</vt:lpstr>
      <vt:lpstr>Direct realism: ‘Openness’</vt:lpstr>
      <vt:lpstr>Indirect realism</vt:lpstr>
      <vt:lpstr>Indirect realism: The argument from perceptual variation</vt:lpstr>
      <vt:lpstr>Indirect realism: The argument from illusion</vt:lpstr>
      <vt:lpstr>Objection: Scepticism about the existence of mind-independent objects</vt:lpstr>
      <vt:lpstr>Objection: Scepticism about the existence of mind-independent objects</vt:lpstr>
      <vt:lpstr>Objection: Scepticism about the existence of mind-independent objects</vt:lpstr>
      <vt:lpstr>Objection: Scepticism about the existence of mind-independent objects</vt:lpstr>
      <vt:lpstr>Indirect realism: The nature of the external world</vt:lpstr>
      <vt:lpstr>Indirect realism: Primary and secondary qualities</vt:lpstr>
      <vt:lpstr>Indirect realism: Primary and secondary qualities</vt:lpstr>
      <vt:lpstr>Indirect realism: Primary and secondary qualities</vt:lpstr>
      <vt:lpstr>Indirect realism: Primary and secondary qualities</vt:lpstr>
      <vt:lpstr>Idealism</vt:lpstr>
      <vt:lpstr>Idealism agrees with Locke that secondary qualities are mind-dependent</vt:lpstr>
      <vt:lpstr>Idealism: Primary qualities are also mind-dependent</vt:lpstr>
      <vt:lpstr>Idealism: Only qualities are perceived</vt:lpstr>
      <vt:lpstr>Idealism: Against ‘matter’</vt:lpstr>
      <vt:lpstr>Idealism: Berkeley’s ‘master’ argument</vt:lpstr>
      <vt:lpstr>Idealism: What causes perceptions?</vt:lpstr>
      <vt:lpstr>Objection: Unperceived objects</vt:lpstr>
      <vt:lpstr>Objection: God</vt:lpstr>
      <vt:lpstr>Objections</vt:lpstr>
      <vt:lpstr>Objection: Solipsism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Daniel Reeves</dc:creator>
  <cp:lastModifiedBy>Daniel Reeves</cp:lastModifiedBy>
  <cp:revision>5</cp:revision>
  <dcterms:created xsi:type="dcterms:W3CDTF">2020-11-15T20:20:41Z</dcterms:created>
  <dcterms:modified xsi:type="dcterms:W3CDTF">2022-10-11T08:24:17Z</dcterms:modified>
</cp:coreProperties>
</file>