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2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97" r:id="rId11"/>
    <p:sldId id="290" r:id="rId12"/>
    <p:sldId id="291" r:id="rId13"/>
    <p:sldId id="292" r:id="rId14"/>
    <p:sldId id="293" r:id="rId15"/>
    <p:sldId id="294" r:id="rId16"/>
    <p:sldId id="295" r:id="rId17"/>
    <p:sldId id="29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22"/>
    <p:restoredTop sz="94737"/>
  </p:normalViewPr>
  <p:slideViewPr>
    <p:cSldViewPr snapToGrid="0" snapToObjects="1">
      <p:cViewPr varScale="1">
        <p:scale>
          <a:sx n="73" d="100"/>
          <a:sy n="73" d="100"/>
        </p:scale>
        <p:origin x="224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5B908-927F-1546-A76F-B56E7F764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3322B1-6942-704F-B4BB-AA0AE88C13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5F223C-253B-6641-8C5D-225325333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FB23-0F62-2548-B2EC-2FFE37A08475}" type="datetimeFigureOut">
              <a:rPr lang="en-US" smtClean="0"/>
              <a:t>1/18/22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DC913C-2B1B-7544-8A75-59FD8CC49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C9F24-364F-B74A-8A74-DC5AACB72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F25A8-19F4-854B-AC13-980791D84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67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0C03A-AEF2-A04E-8D64-A425527D6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267774-8C6E-5449-B66A-D907ADF0B0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69DB6-1A93-9043-9F39-E3C05DD42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FB23-0F62-2548-B2EC-2FFE37A08475}" type="datetimeFigureOut">
              <a:rPr lang="en-US" smtClean="0"/>
              <a:t>1/18/22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6BF31-3C32-CA46-86E2-3286E7279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4178F-E0F2-AE4E-BEAA-818C2D6AB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F25A8-19F4-854B-AC13-980791D84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383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D895A3-B7CC-5B4F-84A9-3DE7166E62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A42929-82BF-9949-BA0F-94C2DC83EC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3DFAE-C8E4-444B-B9F5-16EC594E0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FB23-0F62-2548-B2EC-2FFE37A08475}" type="datetimeFigureOut">
              <a:rPr lang="en-US" smtClean="0"/>
              <a:t>1/18/22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47E6D-FD8B-4244-823C-DA1BCFE7A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3B362-3DAD-C04E-AA04-C60B40BE4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F25A8-19F4-854B-AC13-980791D84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01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19002-FA04-2948-B235-DCC0EBAC2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C3600-0412-864B-B106-4AC004FEA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F3B6D-9AD4-2B4F-B6EC-E2280C4C0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FB23-0F62-2548-B2EC-2FFE37A08475}" type="datetimeFigureOut">
              <a:rPr lang="en-US" smtClean="0"/>
              <a:t>1/18/22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5AAFB-F25E-2D4A-9060-892FCF225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AD855-AEE3-CB40-B8FA-F1A3BAC70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F25A8-19F4-854B-AC13-980791D84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740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FE828-520F-1444-8DA3-A06F344AF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0ED839-FF4F-E245-84A2-CF0554A99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30F97-D971-344D-9D9D-F0E0FD48F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FB23-0F62-2548-B2EC-2FFE37A08475}" type="datetimeFigureOut">
              <a:rPr lang="en-US" smtClean="0"/>
              <a:t>1/18/22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451AA7-DCB2-9D4F-85D8-21ECB9496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EDD76C-5F56-E54A-8C14-A27F490E5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F25A8-19F4-854B-AC13-980791D84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36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46524-57CF-7D4C-9A42-546B52D40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18F4B-1777-AE4F-9452-D343E7C73B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51B174-9CAF-B944-890F-5E48341AD8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63FFC-C05A-5B4C-9CC0-E831F41C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FB23-0F62-2548-B2EC-2FFE37A08475}" type="datetimeFigureOut">
              <a:rPr lang="en-US" smtClean="0"/>
              <a:t>1/18/22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06AE52-C328-174F-892B-8DD590F5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1BC0D0-384B-B54C-92EB-FF9CF3B41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F25A8-19F4-854B-AC13-980791D84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090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11268-936B-144C-86F3-A03B7A2DF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9EF1B8-4FC5-3B46-A0B3-95C271F8A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F561B2-3851-174E-8057-FFD62479A2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8397D3-2EC8-274A-880F-BCFF8EDD42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65EBB7-73BF-7147-99CA-0F6CBE7BA4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EFD2EE-7211-324C-8804-7FEE57BBC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FB23-0F62-2548-B2EC-2FFE37A08475}" type="datetimeFigureOut">
              <a:rPr lang="en-US" smtClean="0"/>
              <a:t>1/18/22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C8088C-4676-6344-9C07-7D95D1003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3AF511-D00C-FC4A-96DD-F89371473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F25A8-19F4-854B-AC13-980791D84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655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E4EA4-A943-F045-B775-E817CD178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96E087-FAF1-6D4B-AD52-6BE7A79F7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FB23-0F62-2548-B2EC-2FFE37A08475}" type="datetimeFigureOut">
              <a:rPr lang="en-US" smtClean="0"/>
              <a:t>1/18/22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28E3ED-D28F-F04D-8178-036C36BB8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8D2A36-CE5E-1643-BAAC-393B5916F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F25A8-19F4-854B-AC13-980791D84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590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0F546B-F15C-1B44-8A72-A6D582FE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FB23-0F62-2548-B2EC-2FFE37A08475}" type="datetimeFigureOut">
              <a:rPr lang="en-US" smtClean="0"/>
              <a:t>1/18/22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7DCD48-2975-8A49-B5D6-62C478F91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36C95F-EC04-E84B-8686-2F0026E32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F25A8-19F4-854B-AC13-980791D84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742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E1122-4E2D-1B47-A794-49E57C414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092D4-7BD8-EC44-B151-185580FCC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E0052B-6488-0A46-9269-02BBD066A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086CCC-F5E8-9B4A-91F0-7943D4908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FB23-0F62-2548-B2EC-2FFE37A08475}" type="datetimeFigureOut">
              <a:rPr lang="en-US" smtClean="0"/>
              <a:t>1/18/22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1B6FFC-A640-AB4D-B004-ABD8B7669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46F773-E2F4-1547-8936-8482BC30D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F25A8-19F4-854B-AC13-980791D84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869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CFC11-FEAE-C842-98ED-F7209E6C0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8E5FC1-1D03-ED49-A194-1236CDB156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230677-7AB9-5F4D-A4CC-5780BDA101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02FD51-D2F7-8C40-A0E6-11101240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FB23-0F62-2548-B2EC-2FFE37A08475}" type="datetimeFigureOut">
              <a:rPr lang="en-US" smtClean="0"/>
              <a:t>1/18/22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9A4FAC-F447-F54B-AB91-26EDF4A7F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D07A08-24F8-9A41-982A-93A9E422C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F25A8-19F4-854B-AC13-980791D84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45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8144CF-6B73-8749-A070-A01EE544F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C40F4F-5FA6-9144-815D-E1EF2E4017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32121-AC35-0B43-AC59-93D6037B7C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AFB23-0F62-2548-B2EC-2FFE37A08475}" type="datetimeFigureOut">
              <a:rPr lang="en-US" smtClean="0"/>
              <a:t>1/18/22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4388C-6541-F34A-BB1C-F68A1A3BA7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D6BA7-80E7-2241-B8E7-CFE322EBF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F25A8-19F4-854B-AC13-980791D84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875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A9E0EA9E-252D-C543-B726-E87EFC1E8D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402" b="2471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443AAF1-94B1-8D43-B58A-A33FF2298069}"/>
              </a:ext>
            </a:extLst>
          </p:cNvPr>
          <p:cNvSpPr/>
          <p:nvPr/>
        </p:nvSpPr>
        <p:spPr>
          <a:xfrm>
            <a:off x="1902883" y="0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Who Said It?</a:t>
            </a:r>
            <a:endParaRPr lang="en-US" sz="6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612DBA6-394B-5447-AFB8-6C85D45BDF8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</a:blip>
          <a:srcRect l="6869" r="6232" b="1"/>
          <a:stretch/>
        </p:blipFill>
        <p:spPr>
          <a:xfrm>
            <a:off x="0" y="1439333"/>
            <a:ext cx="4717064" cy="5428142"/>
          </a:xfrm>
          <a:custGeom>
            <a:avLst/>
            <a:gdLst>
              <a:gd name="connsiteX0" fmla="*/ 2178155 w 5298683"/>
              <a:gd name="connsiteY0" fmla="*/ 0 h 6097438"/>
              <a:gd name="connsiteX1" fmla="*/ 5298683 w 5298683"/>
              <a:gd name="connsiteY1" fmla="*/ 3120527 h 6097438"/>
              <a:gd name="connsiteX2" fmla="*/ 3392805 w 5298683"/>
              <a:gd name="connsiteY2" fmla="*/ 5995828 h 6097438"/>
              <a:gd name="connsiteX3" fmla="*/ 3115184 w 5298683"/>
              <a:gd name="connsiteY3" fmla="*/ 6097438 h 6097438"/>
              <a:gd name="connsiteX4" fmla="*/ 1241127 w 5298683"/>
              <a:gd name="connsiteY4" fmla="*/ 6097438 h 6097438"/>
              <a:gd name="connsiteX5" fmla="*/ 963506 w 5298683"/>
              <a:gd name="connsiteY5" fmla="*/ 5995828 h 6097438"/>
              <a:gd name="connsiteX6" fmla="*/ 193210 w 5298683"/>
              <a:gd name="connsiteY6" fmla="*/ 5528477 h 6097438"/>
              <a:gd name="connsiteX7" fmla="*/ 0 w 5298683"/>
              <a:gd name="connsiteY7" fmla="*/ 5352876 h 6097438"/>
              <a:gd name="connsiteX8" fmla="*/ 0 w 5298683"/>
              <a:gd name="connsiteY8" fmla="*/ 888178 h 6097438"/>
              <a:gd name="connsiteX9" fmla="*/ 193210 w 5298683"/>
              <a:gd name="connsiteY9" fmla="*/ 712577 h 6097438"/>
              <a:gd name="connsiteX10" fmla="*/ 2178155 w 5298683"/>
              <a:gd name="connsiteY10" fmla="*/ 0 h 609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C19B4E2-85B7-A44B-9557-E0755CB3159E}"/>
              </a:ext>
            </a:extLst>
          </p:cNvPr>
          <p:cNvSpPr txBox="1"/>
          <p:nvPr/>
        </p:nvSpPr>
        <p:spPr>
          <a:xfrm>
            <a:off x="4717063" y="1335314"/>
            <a:ext cx="732979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Castellar" panose="020A0402060406010301" pitchFamily="18" charset="77"/>
              </a:rPr>
              <a:t>See if you can match the following Eight quotes to the Eight characters you have been given:</a:t>
            </a:r>
          </a:p>
        </p:txBody>
      </p:sp>
    </p:spTree>
    <p:extLst>
      <p:ext uri="{BB962C8B-B14F-4D97-AF65-F5344CB8AC3E}">
        <p14:creationId xmlns:p14="http://schemas.microsoft.com/office/powerpoint/2010/main" val="3324466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A751C09F-BFCD-A64E-8EAE-D49CFC5E8A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402" b="2471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77767E-870B-914C-ADBD-F1CA104E7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CC753-83B6-A14E-933C-B36FE67C9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BA1D75-60AD-D24F-A39D-CC5E8C5D6223}"/>
              </a:ext>
            </a:extLst>
          </p:cNvPr>
          <p:cNvSpPr/>
          <p:nvPr/>
        </p:nvSpPr>
        <p:spPr>
          <a:xfrm>
            <a:off x="1902883" y="0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Who Said It?</a:t>
            </a:r>
            <a:endParaRPr lang="en-US" sz="6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928009-E0DA-5B4E-981B-3308C059161C}"/>
              </a:ext>
            </a:extLst>
          </p:cNvPr>
          <p:cNvSpPr txBox="1"/>
          <p:nvPr/>
        </p:nvSpPr>
        <p:spPr>
          <a:xfrm>
            <a:off x="1136500" y="1690688"/>
            <a:ext cx="11684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Castellar" panose="020A0402060406010301" pitchFamily="18" charset="77"/>
              </a:rPr>
              <a:t>‘the mighty son of Cronos, has entangled me in sad delusion.’</a:t>
            </a:r>
            <a:endParaRPr lang="en-US" sz="3600" b="1" dirty="0">
              <a:solidFill>
                <a:srgbClr val="C00000"/>
              </a:solidFill>
              <a:latin typeface="Castellar" panose="020A0402060406010301" pitchFamily="18" charset="77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22FDF4-5BE9-A443-85BF-59FF906BD977}"/>
              </a:ext>
            </a:extLst>
          </p:cNvPr>
          <p:cNvSpPr/>
          <p:nvPr/>
        </p:nvSpPr>
        <p:spPr>
          <a:xfrm>
            <a:off x="1954550" y="4045242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Agamemnon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934968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A751C09F-BFCD-A64E-8EAE-D49CFC5E8A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402" b="2471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77767E-870B-914C-ADBD-F1CA104E7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CC753-83B6-A14E-933C-B36FE67C9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BA1D75-60AD-D24F-A39D-CC5E8C5D6223}"/>
              </a:ext>
            </a:extLst>
          </p:cNvPr>
          <p:cNvSpPr/>
          <p:nvPr/>
        </p:nvSpPr>
        <p:spPr>
          <a:xfrm>
            <a:off x="1902883" y="0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Who Said It?</a:t>
            </a:r>
            <a:endParaRPr lang="en-US" sz="6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928009-E0DA-5B4E-981B-3308C059161C}"/>
              </a:ext>
            </a:extLst>
          </p:cNvPr>
          <p:cNvSpPr txBox="1"/>
          <p:nvPr/>
        </p:nvSpPr>
        <p:spPr>
          <a:xfrm>
            <a:off x="362777" y="1509485"/>
            <a:ext cx="116840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Castellar" panose="020A0402060406010301" pitchFamily="18" charset="77"/>
              </a:rPr>
              <a:t>‘And, child that you were, you would spatter my chest with wine and soak my tunic.’ 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018727F-8A30-824A-B894-575CD0500056}"/>
              </a:ext>
            </a:extLst>
          </p:cNvPr>
          <p:cNvSpPr/>
          <p:nvPr/>
        </p:nvSpPr>
        <p:spPr>
          <a:xfrm>
            <a:off x="1954550" y="4045242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Phoenix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401180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A751C09F-BFCD-A64E-8EAE-D49CFC5E8A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402" b="2471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77767E-870B-914C-ADBD-F1CA104E7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CC753-83B6-A14E-933C-B36FE67C9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BA1D75-60AD-D24F-A39D-CC5E8C5D6223}"/>
              </a:ext>
            </a:extLst>
          </p:cNvPr>
          <p:cNvSpPr/>
          <p:nvPr/>
        </p:nvSpPr>
        <p:spPr>
          <a:xfrm>
            <a:off x="1902883" y="0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Who Said It?</a:t>
            </a:r>
            <a:endParaRPr lang="en-US" sz="6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928009-E0DA-5B4E-981B-3308C059161C}"/>
              </a:ext>
            </a:extLst>
          </p:cNvPr>
          <p:cNvSpPr txBox="1"/>
          <p:nvPr/>
        </p:nvSpPr>
        <p:spPr>
          <a:xfrm>
            <a:off x="362777" y="1509485"/>
            <a:ext cx="116840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Castellar" panose="020A0402060406010301" pitchFamily="18" charset="77"/>
              </a:rPr>
              <a:t>‘You, set a curb on your proud spirit, a gentle heart is best; avoid the quarrels that sow mischief.’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05C51D4-CC60-8346-ADE2-BC12B26FC451}"/>
              </a:ext>
            </a:extLst>
          </p:cNvPr>
          <p:cNvSpPr/>
          <p:nvPr/>
        </p:nvSpPr>
        <p:spPr>
          <a:xfrm>
            <a:off x="1954550" y="4045242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Peleus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4201500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A751C09F-BFCD-A64E-8EAE-D49CFC5E8A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402" b="2471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77767E-870B-914C-ADBD-F1CA104E7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CC753-83B6-A14E-933C-B36FE67C9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BA1D75-60AD-D24F-A39D-CC5E8C5D6223}"/>
              </a:ext>
            </a:extLst>
          </p:cNvPr>
          <p:cNvSpPr/>
          <p:nvPr/>
        </p:nvSpPr>
        <p:spPr>
          <a:xfrm>
            <a:off x="1902883" y="0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Who Said It?</a:t>
            </a:r>
            <a:endParaRPr lang="en-US" sz="6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928009-E0DA-5B4E-981B-3308C059161C}"/>
              </a:ext>
            </a:extLst>
          </p:cNvPr>
          <p:cNvSpPr txBox="1"/>
          <p:nvPr/>
        </p:nvSpPr>
        <p:spPr>
          <a:xfrm>
            <a:off x="362777" y="1509485"/>
            <a:ext cx="116840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Castellar" panose="020A0402060406010301" pitchFamily="18" charset="77"/>
              </a:rPr>
              <a:t>‘If in your own heart you seek home, go, since the way is clear, your ships are on the shore.’</a:t>
            </a:r>
            <a:endParaRPr lang="en-US" sz="3600" b="1" dirty="0">
              <a:solidFill>
                <a:srgbClr val="C00000"/>
              </a:solidFill>
              <a:latin typeface="Castellar" panose="020A0402060406010301" pitchFamily="18" charset="77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19F04C5-544A-B648-AFCB-0C6EA141A596}"/>
              </a:ext>
            </a:extLst>
          </p:cNvPr>
          <p:cNvSpPr/>
          <p:nvPr/>
        </p:nvSpPr>
        <p:spPr>
          <a:xfrm>
            <a:off x="1954550" y="4045242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Diomedes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907099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A751C09F-BFCD-A64E-8EAE-D49CFC5E8A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402" b="2471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77767E-870B-914C-ADBD-F1CA104E7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CC753-83B6-A14E-933C-B36FE67C9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BA1D75-60AD-D24F-A39D-CC5E8C5D6223}"/>
              </a:ext>
            </a:extLst>
          </p:cNvPr>
          <p:cNvSpPr/>
          <p:nvPr/>
        </p:nvSpPr>
        <p:spPr>
          <a:xfrm>
            <a:off x="1902883" y="0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Who Said It?</a:t>
            </a:r>
            <a:endParaRPr lang="en-US" sz="6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928009-E0DA-5B4E-981B-3308C059161C}"/>
              </a:ext>
            </a:extLst>
          </p:cNvPr>
          <p:cNvSpPr txBox="1"/>
          <p:nvPr/>
        </p:nvSpPr>
        <p:spPr>
          <a:xfrm>
            <a:off x="362777" y="1509485"/>
            <a:ext cx="11684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Castellar" panose="020A0402060406010301" pitchFamily="18" charset="77"/>
              </a:rPr>
              <a:t>‘the gods have hardened and poisoned your heart, all because of a girl.’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0CCE06-9176-BD4D-8274-5352569C718B}"/>
              </a:ext>
            </a:extLst>
          </p:cNvPr>
          <p:cNvSpPr/>
          <p:nvPr/>
        </p:nvSpPr>
        <p:spPr>
          <a:xfrm>
            <a:off x="1954550" y="4045242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Ajax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440994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A751C09F-BFCD-A64E-8EAE-D49CFC5E8A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402" b="2471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77767E-870B-914C-ADBD-F1CA104E7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CC753-83B6-A14E-933C-B36FE67C9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BA1D75-60AD-D24F-A39D-CC5E8C5D6223}"/>
              </a:ext>
            </a:extLst>
          </p:cNvPr>
          <p:cNvSpPr/>
          <p:nvPr/>
        </p:nvSpPr>
        <p:spPr>
          <a:xfrm>
            <a:off x="1902883" y="0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Who Said It?</a:t>
            </a:r>
            <a:endParaRPr lang="en-US" sz="6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928009-E0DA-5B4E-981B-3308C059161C}"/>
              </a:ext>
            </a:extLst>
          </p:cNvPr>
          <p:cNvSpPr txBox="1"/>
          <p:nvPr/>
        </p:nvSpPr>
        <p:spPr>
          <a:xfrm>
            <a:off x="362777" y="1509485"/>
            <a:ext cx="11684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Castellar" panose="020A0402060406010301" pitchFamily="18" charset="77"/>
              </a:rPr>
              <a:t>‘You could kill Hector now, as he came upon you in his wild rage.’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59A23B1-D322-674A-AB2B-3866FD17EB70}"/>
              </a:ext>
            </a:extLst>
          </p:cNvPr>
          <p:cNvSpPr/>
          <p:nvPr/>
        </p:nvSpPr>
        <p:spPr>
          <a:xfrm>
            <a:off x="1954550" y="4045242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Odysseus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375310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A751C09F-BFCD-A64E-8EAE-D49CFC5E8A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402" b="2471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77767E-870B-914C-ADBD-F1CA104E7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CC753-83B6-A14E-933C-B36FE67C9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BA1D75-60AD-D24F-A39D-CC5E8C5D6223}"/>
              </a:ext>
            </a:extLst>
          </p:cNvPr>
          <p:cNvSpPr/>
          <p:nvPr/>
        </p:nvSpPr>
        <p:spPr>
          <a:xfrm>
            <a:off x="1902883" y="0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Who Said It?</a:t>
            </a:r>
            <a:endParaRPr lang="en-US" sz="6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928009-E0DA-5B4E-981B-3308C059161C}"/>
              </a:ext>
            </a:extLst>
          </p:cNvPr>
          <p:cNvSpPr txBox="1"/>
          <p:nvPr/>
        </p:nvSpPr>
        <p:spPr>
          <a:xfrm>
            <a:off x="362777" y="1509485"/>
            <a:ext cx="116840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Castellar" panose="020A0402060406010301" pitchFamily="18" charset="77"/>
              </a:rPr>
              <a:t>‘I will tell you straight out how I feel, and how things must be, to save you sitting there beside me, dealing in endless talk.’</a:t>
            </a:r>
            <a:endParaRPr lang="en-US" sz="3600" b="1" dirty="0">
              <a:solidFill>
                <a:srgbClr val="C00000"/>
              </a:solidFill>
              <a:latin typeface="Castellar" panose="020A0402060406010301" pitchFamily="18" charset="77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D854333-CEC5-0045-A5FD-4843FDA93053}"/>
              </a:ext>
            </a:extLst>
          </p:cNvPr>
          <p:cNvSpPr/>
          <p:nvPr/>
        </p:nvSpPr>
        <p:spPr>
          <a:xfrm>
            <a:off x="1954550" y="4045242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Achilles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67675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A751C09F-BFCD-A64E-8EAE-D49CFC5E8A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402" b="2471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77767E-870B-914C-ADBD-F1CA104E7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CC753-83B6-A14E-933C-B36FE67C9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BA1D75-60AD-D24F-A39D-CC5E8C5D6223}"/>
              </a:ext>
            </a:extLst>
          </p:cNvPr>
          <p:cNvSpPr/>
          <p:nvPr/>
        </p:nvSpPr>
        <p:spPr>
          <a:xfrm>
            <a:off x="1902883" y="0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Who Said It?</a:t>
            </a:r>
            <a:endParaRPr lang="en-US" sz="6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928009-E0DA-5B4E-981B-3308C059161C}"/>
              </a:ext>
            </a:extLst>
          </p:cNvPr>
          <p:cNvSpPr txBox="1"/>
          <p:nvPr/>
        </p:nvSpPr>
        <p:spPr>
          <a:xfrm>
            <a:off x="311109" y="1690688"/>
            <a:ext cx="116840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Castellar" panose="020A0402060406010301" pitchFamily="18" charset="77"/>
              </a:rPr>
              <a:t>‘Let me, who am so much older, speak the rest; and none must scorn my words.’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D5F994A-77D4-B24E-AB4F-325246F81251}"/>
              </a:ext>
            </a:extLst>
          </p:cNvPr>
          <p:cNvSpPr/>
          <p:nvPr/>
        </p:nvSpPr>
        <p:spPr>
          <a:xfrm>
            <a:off x="1954550" y="4045242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Nestor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721384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A751C09F-BFCD-A64E-8EAE-D49CFC5E8A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402" b="2471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77767E-870B-914C-ADBD-F1CA104E7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CC753-83B6-A14E-933C-B36FE67C9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BA1D75-60AD-D24F-A39D-CC5E8C5D6223}"/>
              </a:ext>
            </a:extLst>
          </p:cNvPr>
          <p:cNvSpPr/>
          <p:nvPr/>
        </p:nvSpPr>
        <p:spPr>
          <a:xfrm>
            <a:off x="1902883" y="0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Who Said It?</a:t>
            </a:r>
            <a:endParaRPr lang="en-US" sz="6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928009-E0DA-5B4E-981B-3308C059161C}"/>
              </a:ext>
            </a:extLst>
          </p:cNvPr>
          <p:cNvSpPr txBox="1"/>
          <p:nvPr/>
        </p:nvSpPr>
        <p:spPr>
          <a:xfrm>
            <a:off x="1136500" y="1690688"/>
            <a:ext cx="11684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Castellar" panose="020A0402060406010301" pitchFamily="18" charset="77"/>
              </a:rPr>
              <a:t>‘the mighty son of Cronos, has entangled me in sad delusion.’</a:t>
            </a:r>
            <a:endParaRPr lang="en-US" sz="3600" b="1" dirty="0">
              <a:solidFill>
                <a:srgbClr val="C00000"/>
              </a:solidFill>
              <a:latin typeface="Castellar" panose="020A0402060406010301" pitchFamily="18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44039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A751C09F-BFCD-A64E-8EAE-D49CFC5E8A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402" b="2471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77767E-870B-914C-ADBD-F1CA104E7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CC753-83B6-A14E-933C-B36FE67C9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BA1D75-60AD-D24F-A39D-CC5E8C5D6223}"/>
              </a:ext>
            </a:extLst>
          </p:cNvPr>
          <p:cNvSpPr/>
          <p:nvPr/>
        </p:nvSpPr>
        <p:spPr>
          <a:xfrm>
            <a:off x="1902883" y="0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Who Said It?</a:t>
            </a:r>
            <a:endParaRPr lang="en-US" sz="6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928009-E0DA-5B4E-981B-3308C059161C}"/>
              </a:ext>
            </a:extLst>
          </p:cNvPr>
          <p:cNvSpPr txBox="1"/>
          <p:nvPr/>
        </p:nvSpPr>
        <p:spPr>
          <a:xfrm>
            <a:off x="362777" y="1509485"/>
            <a:ext cx="116840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Castellar" panose="020A0402060406010301" pitchFamily="18" charset="77"/>
              </a:rPr>
              <a:t>‘And, child that you were, you would spatter my chest with wine and soak my tunic.’ </a:t>
            </a:r>
          </a:p>
        </p:txBody>
      </p:sp>
    </p:spTree>
    <p:extLst>
      <p:ext uri="{BB962C8B-B14F-4D97-AF65-F5344CB8AC3E}">
        <p14:creationId xmlns:p14="http://schemas.microsoft.com/office/powerpoint/2010/main" val="3260069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A751C09F-BFCD-A64E-8EAE-D49CFC5E8A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402" b="2471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77767E-870B-914C-ADBD-F1CA104E7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CC753-83B6-A14E-933C-B36FE67C9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BA1D75-60AD-D24F-A39D-CC5E8C5D6223}"/>
              </a:ext>
            </a:extLst>
          </p:cNvPr>
          <p:cNvSpPr/>
          <p:nvPr/>
        </p:nvSpPr>
        <p:spPr>
          <a:xfrm>
            <a:off x="1902883" y="0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Who Said It?</a:t>
            </a:r>
            <a:endParaRPr lang="en-US" sz="6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928009-E0DA-5B4E-981B-3308C059161C}"/>
              </a:ext>
            </a:extLst>
          </p:cNvPr>
          <p:cNvSpPr txBox="1"/>
          <p:nvPr/>
        </p:nvSpPr>
        <p:spPr>
          <a:xfrm>
            <a:off x="362777" y="1509485"/>
            <a:ext cx="116840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Castellar" panose="020A0402060406010301" pitchFamily="18" charset="77"/>
              </a:rPr>
              <a:t>‘You, set a curb on your proud spirit, a gentle heart is best; avoid the quarrels that sow mischief.’</a:t>
            </a:r>
          </a:p>
        </p:txBody>
      </p:sp>
    </p:spTree>
    <p:extLst>
      <p:ext uri="{BB962C8B-B14F-4D97-AF65-F5344CB8AC3E}">
        <p14:creationId xmlns:p14="http://schemas.microsoft.com/office/powerpoint/2010/main" val="3492871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A751C09F-BFCD-A64E-8EAE-D49CFC5E8A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402" b="2471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77767E-870B-914C-ADBD-F1CA104E7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CC753-83B6-A14E-933C-B36FE67C9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BA1D75-60AD-D24F-A39D-CC5E8C5D6223}"/>
              </a:ext>
            </a:extLst>
          </p:cNvPr>
          <p:cNvSpPr/>
          <p:nvPr/>
        </p:nvSpPr>
        <p:spPr>
          <a:xfrm>
            <a:off x="1902883" y="0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Who Said It?</a:t>
            </a:r>
            <a:endParaRPr lang="en-US" sz="6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928009-E0DA-5B4E-981B-3308C059161C}"/>
              </a:ext>
            </a:extLst>
          </p:cNvPr>
          <p:cNvSpPr txBox="1"/>
          <p:nvPr/>
        </p:nvSpPr>
        <p:spPr>
          <a:xfrm>
            <a:off x="362777" y="1509485"/>
            <a:ext cx="116840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Castellar" panose="020A0402060406010301" pitchFamily="18" charset="77"/>
              </a:rPr>
              <a:t>‘If in your own heart you seek home, go, since the way is clear, your ships are on the shore.’</a:t>
            </a:r>
            <a:endParaRPr lang="en-US" sz="3600" b="1" dirty="0">
              <a:solidFill>
                <a:srgbClr val="C00000"/>
              </a:solidFill>
              <a:latin typeface="Castellar" panose="020A0402060406010301" pitchFamily="18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98498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A751C09F-BFCD-A64E-8EAE-D49CFC5E8A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402" b="2471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77767E-870B-914C-ADBD-F1CA104E7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CC753-83B6-A14E-933C-B36FE67C9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BA1D75-60AD-D24F-A39D-CC5E8C5D6223}"/>
              </a:ext>
            </a:extLst>
          </p:cNvPr>
          <p:cNvSpPr/>
          <p:nvPr/>
        </p:nvSpPr>
        <p:spPr>
          <a:xfrm>
            <a:off x="1902883" y="0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Who Said It?</a:t>
            </a:r>
            <a:endParaRPr lang="en-US" sz="6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928009-E0DA-5B4E-981B-3308C059161C}"/>
              </a:ext>
            </a:extLst>
          </p:cNvPr>
          <p:cNvSpPr txBox="1"/>
          <p:nvPr/>
        </p:nvSpPr>
        <p:spPr>
          <a:xfrm>
            <a:off x="362777" y="1509485"/>
            <a:ext cx="11684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Castellar" panose="020A0402060406010301" pitchFamily="18" charset="77"/>
              </a:rPr>
              <a:t>‘the gods have hardened and poisoned your heart, all because of a girl.’</a:t>
            </a:r>
          </a:p>
        </p:txBody>
      </p:sp>
    </p:spTree>
    <p:extLst>
      <p:ext uri="{BB962C8B-B14F-4D97-AF65-F5344CB8AC3E}">
        <p14:creationId xmlns:p14="http://schemas.microsoft.com/office/powerpoint/2010/main" val="2875481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A751C09F-BFCD-A64E-8EAE-D49CFC5E8A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402" b="2471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77767E-870B-914C-ADBD-F1CA104E7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CC753-83B6-A14E-933C-B36FE67C9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BA1D75-60AD-D24F-A39D-CC5E8C5D6223}"/>
              </a:ext>
            </a:extLst>
          </p:cNvPr>
          <p:cNvSpPr/>
          <p:nvPr/>
        </p:nvSpPr>
        <p:spPr>
          <a:xfrm>
            <a:off x="1902883" y="0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Who Said It?</a:t>
            </a:r>
            <a:endParaRPr lang="en-US" sz="6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928009-E0DA-5B4E-981B-3308C059161C}"/>
              </a:ext>
            </a:extLst>
          </p:cNvPr>
          <p:cNvSpPr txBox="1"/>
          <p:nvPr/>
        </p:nvSpPr>
        <p:spPr>
          <a:xfrm>
            <a:off x="362777" y="1509485"/>
            <a:ext cx="11684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Castellar" panose="020A0402060406010301" pitchFamily="18" charset="77"/>
              </a:rPr>
              <a:t>‘You could kill Hector now, as he came upon you in his wild rage.’</a:t>
            </a:r>
          </a:p>
        </p:txBody>
      </p:sp>
    </p:spTree>
    <p:extLst>
      <p:ext uri="{BB962C8B-B14F-4D97-AF65-F5344CB8AC3E}">
        <p14:creationId xmlns:p14="http://schemas.microsoft.com/office/powerpoint/2010/main" val="3789946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A751C09F-BFCD-A64E-8EAE-D49CFC5E8A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402" b="2471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77767E-870B-914C-ADBD-F1CA104E7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CC753-83B6-A14E-933C-B36FE67C9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BA1D75-60AD-D24F-A39D-CC5E8C5D6223}"/>
              </a:ext>
            </a:extLst>
          </p:cNvPr>
          <p:cNvSpPr/>
          <p:nvPr/>
        </p:nvSpPr>
        <p:spPr>
          <a:xfrm>
            <a:off x="1902883" y="0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Who Said It?</a:t>
            </a:r>
            <a:endParaRPr lang="en-US" sz="6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928009-E0DA-5B4E-981B-3308C059161C}"/>
              </a:ext>
            </a:extLst>
          </p:cNvPr>
          <p:cNvSpPr txBox="1"/>
          <p:nvPr/>
        </p:nvSpPr>
        <p:spPr>
          <a:xfrm>
            <a:off x="362777" y="1509485"/>
            <a:ext cx="116840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Castellar" panose="020A0402060406010301" pitchFamily="18" charset="77"/>
              </a:rPr>
              <a:t>‘I will tell you straight out how I feel, and how things must be, to save you sitting there beside me, dealing in endless talk.’</a:t>
            </a:r>
            <a:endParaRPr lang="en-US" sz="3600" b="1" dirty="0">
              <a:solidFill>
                <a:srgbClr val="C00000"/>
              </a:solidFill>
              <a:latin typeface="Castellar" panose="020A0402060406010301" pitchFamily="18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087403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A751C09F-BFCD-A64E-8EAE-D49CFC5E8A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402" b="2471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77767E-870B-914C-ADBD-F1CA104E7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CC753-83B6-A14E-933C-B36FE67C9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BA1D75-60AD-D24F-A39D-CC5E8C5D6223}"/>
              </a:ext>
            </a:extLst>
          </p:cNvPr>
          <p:cNvSpPr/>
          <p:nvPr/>
        </p:nvSpPr>
        <p:spPr>
          <a:xfrm>
            <a:off x="1902883" y="0"/>
            <a:ext cx="85005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n>
                  <a:solidFill>
                    <a:srgbClr val="404040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lgerian" panose="020F0502020204030204" pitchFamily="34" charset="0"/>
              </a:rPr>
              <a:t>Who Said It?</a:t>
            </a:r>
            <a:endParaRPr lang="en-US" sz="6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928009-E0DA-5B4E-981B-3308C059161C}"/>
              </a:ext>
            </a:extLst>
          </p:cNvPr>
          <p:cNvSpPr txBox="1"/>
          <p:nvPr/>
        </p:nvSpPr>
        <p:spPr>
          <a:xfrm>
            <a:off x="311109" y="1690688"/>
            <a:ext cx="116840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Castellar" panose="020A0402060406010301" pitchFamily="18" charset="77"/>
              </a:rPr>
              <a:t>‘Let me, who am so much older, speak the rest; and none must scorn my words.’</a:t>
            </a:r>
          </a:p>
        </p:txBody>
      </p:sp>
    </p:spTree>
    <p:extLst>
      <p:ext uri="{BB962C8B-B14F-4D97-AF65-F5344CB8AC3E}">
        <p14:creationId xmlns:p14="http://schemas.microsoft.com/office/powerpoint/2010/main" val="343693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428</Words>
  <Application>Microsoft Macintosh PowerPoint</Application>
  <PresentationFormat>Widescreen</PresentationFormat>
  <Paragraphs>42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Algerian</vt:lpstr>
      <vt:lpstr>Arial</vt:lpstr>
      <vt:lpstr>Calibri</vt:lpstr>
      <vt:lpstr>Calibri Light</vt:lpstr>
      <vt:lpstr>Castellar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Odysseus</dc:title>
  <dc:creator>Brian Crosby</dc:creator>
  <cp:lastModifiedBy>Joshua Crosby</cp:lastModifiedBy>
  <cp:revision>9</cp:revision>
  <dcterms:created xsi:type="dcterms:W3CDTF">2018-11-27T13:25:41Z</dcterms:created>
  <dcterms:modified xsi:type="dcterms:W3CDTF">2022-01-18T20:49:23Z</dcterms:modified>
</cp:coreProperties>
</file>