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8"/>
  </p:notesMasterIdLst>
  <p:sldIdLst>
    <p:sldId id="256" r:id="rId2"/>
    <p:sldId id="258" r:id="rId3"/>
    <p:sldId id="259" r:id="rId4"/>
    <p:sldId id="260"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8" autoAdjust="0"/>
    <p:restoredTop sz="92128" autoAdjust="0"/>
  </p:normalViewPr>
  <p:slideViewPr>
    <p:cSldViewPr snapToGrid="0">
      <p:cViewPr varScale="1">
        <p:scale>
          <a:sx n="61" d="100"/>
          <a:sy n="61" d="100"/>
        </p:scale>
        <p:origin x="1152" y="66"/>
      </p:cViewPr>
      <p:guideLst/>
    </p:cSldViewPr>
  </p:slideViewPr>
  <p:outlineViewPr>
    <p:cViewPr>
      <p:scale>
        <a:sx n="33" d="100"/>
        <a:sy n="33" d="100"/>
      </p:scale>
      <p:origin x="0" y="-245"/>
    </p:cViewPr>
  </p:outlineViewPr>
  <p:notesTextViewPr>
    <p:cViewPr>
      <p:scale>
        <a:sx n="1" d="1"/>
        <a:sy n="1" d="1"/>
      </p:scale>
      <p:origin x="0" y="0"/>
    </p:cViewPr>
  </p:notesTextViewPr>
  <p:notesViewPr>
    <p:cSldViewPr snapToGrid="0">
      <p:cViewPr varScale="1">
        <p:scale>
          <a:sx n="92" d="100"/>
          <a:sy n="92" d="100"/>
        </p:scale>
        <p:origin x="40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mary Haynes" userId="794ae2a5-f606-47ee-b54f-ee7d36dd93bd" providerId="ADAL" clId="{3AA09A5D-B090-457D-A107-E510E3E6787A}"/>
    <pc:docChg chg="delSld">
      <pc:chgData name="Rosemary Haynes" userId="794ae2a5-f606-47ee-b54f-ee7d36dd93bd" providerId="ADAL" clId="{3AA09A5D-B090-457D-A107-E510E3E6787A}" dt="2021-10-04T07:53:47.387" v="0" actId="2696"/>
      <pc:docMkLst>
        <pc:docMk/>
      </pc:docMkLst>
      <pc:sldChg chg="del">
        <pc:chgData name="Rosemary Haynes" userId="794ae2a5-f606-47ee-b54f-ee7d36dd93bd" providerId="ADAL" clId="{3AA09A5D-B090-457D-A107-E510E3E6787A}" dt="2021-10-04T07:53:47.387" v="0" actId="2696"/>
        <pc:sldMkLst>
          <pc:docMk/>
          <pc:sldMk cId="1102075801"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8304C-452D-4E5C-91E6-55CB1A954EA7}" type="datetimeFigureOut">
              <a:rPr lang="en-GB" smtClean="0"/>
              <a:t>04/10/2021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03A0B-5496-4F96-930F-B244A47DA1BB}" type="slidenum">
              <a:rPr lang="en-GB" smtClean="0"/>
              <a:t>‹#›</a:t>
            </a:fld>
            <a:endParaRPr lang="en-GB"/>
          </a:p>
        </p:txBody>
      </p:sp>
    </p:spTree>
    <p:extLst>
      <p:ext uri="{BB962C8B-B14F-4D97-AF65-F5344CB8AC3E}">
        <p14:creationId xmlns:p14="http://schemas.microsoft.com/office/powerpoint/2010/main" val="196448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03A0B-5496-4F96-930F-B244A47DA1BB}" type="slidenum">
              <a:rPr lang="en-GB" smtClean="0"/>
              <a:t>1</a:t>
            </a:fld>
            <a:endParaRPr lang="en-GB"/>
          </a:p>
        </p:txBody>
      </p:sp>
    </p:spTree>
    <p:extLst>
      <p:ext uri="{BB962C8B-B14F-4D97-AF65-F5344CB8AC3E}">
        <p14:creationId xmlns:p14="http://schemas.microsoft.com/office/powerpoint/2010/main" val="82210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F03A0B-5496-4F96-930F-B244A47DA1BB}" type="slidenum">
              <a:rPr lang="en-GB" smtClean="0"/>
              <a:t>3</a:t>
            </a:fld>
            <a:endParaRPr lang="en-GB"/>
          </a:p>
        </p:txBody>
      </p:sp>
    </p:spTree>
    <p:extLst>
      <p:ext uri="{BB962C8B-B14F-4D97-AF65-F5344CB8AC3E}">
        <p14:creationId xmlns:p14="http://schemas.microsoft.com/office/powerpoint/2010/main" val="231975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F03A0B-5496-4F96-930F-B244A47DA1BB}" type="slidenum">
              <a:rPr lang="en-GB" smtClean="0"/>
              <a:t>5</a:t>
            </a:fld>
            <a:endParaRPr lang="en-GB"/>
          </a:p>
        </p:txBody>
      </p:sp>
    </p:spTree>
    <p:extLst>
      <p:ext uri="{BB962C8B-B14F-4D97-AF65-F5344CB8AC3E}">
        <p14:creationId xmlns:p14="http://schemas.microsoft.com/office/powerpoint/2010/main" val="305845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F64CF3-5F04-45B7-846B-71B7E7C3C90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2444841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64CF3-5F04-45B7-846B-71B7E7C3C90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298268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0F64CF3-5F04-45B7-846B-71B7E7C3C900}" type="datetimeFigureOut">
              <a:rPr lang="en-GB" smtClean="0"/>
              <a:t>04/10/2021</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125648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64CF3-5F04-45B7-846B-71B7E7C3C90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300095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0F64CF3-5F04-45B7-846B-71B7E7C3C900}" type="datetimeFigureOut">
              <a:rPr lang="en-GB" smtClean="0"/>
              <a:t>04/10/2021</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55C8246-9811-49E2-895A-25391838F969}" type="slidenum">
              <a:rPr lang="en-GB" smtClean="0"/>
              <a:t>‹#›</a:t>
            </a:fld>
            <a:endParaRPr lang="en-GB"/>
          </a:p>
        </p:txBody>
      </p:sp>
    </p:spTree>
    <p:extLst>
      <p:ext uri="{BB962C8B-B14F-4D97-AF65-F5344CB8AC3E}">
        <p14:creationId xmlns:p14="http://schemas.microsoft.com/office/powerpoint/2010/main" val="18127168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64CF3-5F04-45B7-846B-71B7E7C3C90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3180090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64CF3-5F04-45B7-846B-71B7E7C3C900}"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19005118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64CF3-5F04-45B7-846B-71B7E7C3C900}"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214546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4CF3-5F04-45B7-846B-71B7E7C3C900}"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27366400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64CF3-5F04-45B7-846B-71B7E7C3C90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14384769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64CF3-5F04-45B7-846B-71B7E7C3C90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C8246-9811-49E2-895A-25391838F969}" type="slidenum">
              <a:rPr lang="en-GB" smtClean="0"/>
              <a:t>‹#›</a:t>
            </a:fld>
            <a:endParaRPr lang="en-GB"/>
          </a:p>
        </p:txBody>
      </p:sp>
    </p:spTree>
    <p:extLst>
      <p:ext uri="{BB962C8B-B14F-4D97-AF65-F5344CB8AC3E}">
        <p14:creationId xmlns:p14="http://schemas.microsoft.com/office/powerpoint/2010/main" val="271563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0F64CF3-5F04-45B7-846B-71B7E7C3C900}" type="datetimeFigureOut">
              <a:rPr lang="en-GB" smtClean="0"/>
              <a:t>04/10/2021</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55C8246-9811-49E2-895A-25391838F969}" type="slidenum">
              <a:rPr lang="en-GB" smtClean="0"/>
              <a:t>‹#›</a:t>
            </a:fld>
            <a:endParaRPr lang="en-GB"/>
          </a:p>
        </p:txBody>
      </p:sp>
    </p:spTree>
    <p:extLst>
      <p:ext uri="{BB962C8B-B14F-4D97-AF65-F5344CB8AC3E}">
        <p14:creationId xmlns:p14="http://schemas.microsoft.com/office/powerpoint/2010/main" val="3559392503"/>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newater.org.u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thedrinksreport.com/news/2020/17964-one-sage-apple-gin-launches-in-tesco.html" TargetMode="External"/><Relationship Id="rId4" Type="http://schemas.openxmlformats.org/officeDocument/2006/relationships/hyperlink" Target="https://youtu.be/hCYIU2eQBL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ta.charitycommission.gov.uk/charity-details/?regid=1118810"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drapersonline.com/news/coronavirus-ms-unveils-1bn-action-plan-as-profits-dive/7040459.arti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8E2A-2B89-484F-AD2B-C0CC953BBC16}"/>
              </a:ext>
            </a:extLst>
          </p:cNvPr>
          <p:cNvSpPr>
            <a:spLocks noGrp="1"/>
          </p:cNvSpPr>
          <p:nvPr>
            <p:ph type="ctrTitle"/>
          </p:nvPr>
        </p:nvSpPr>
        <p:spPr>
          <a:xfrm>
            <a:off x="432261" y="3311349"/>
            <a:ext cx="11471565" cy="695386"/>
          </a:xfrm>
        </p:spPr>
        <p:txBody>
          <a:bodyPr>
            <a:normAutofit fontScale="90000"/>
          </a:bodyPr>
          <a:lstStyle/>
          <a:p>
            <a:r>
              <a:rPr lang="en-GB" dirty="0"/>
              <a:t>Assessing performance </a:t>
            </a:r>
            <a:br>
              <a:rPr lang="en-GB" dirty="0"/>
            </a:br>
            <a:br>
              <a:rPr lang="en-GB" dirty="0"/>
            </a:br>
            <a:endParaRPr lang="en-GB" dirty="0"/>
          </a:p>
        </p:txBody>
      </p:sp>
      <p:sp>
        <p:nvSpPr>
          <p:cNvPr id="3" name="Subtitle 2">
            <a:extLst>
              <a:ext uri="{FF2B5EF4-FFF2-40B4-BE49-F238E27FC236}">
                <a16:creationId xmlns:a16="http://schemas.microsoft.com/office/drawing/2014/main" id="{ED212FF0-41D6-4A1A-A189-3CB8CF3A9307}"/>
              </a:ext>
            </a:extLst>
          </p:cNvPr>
          <p:cNvSpPr>
            <a:spLocks noGrp="1"/>
          </p:cNvSpPr>
          <p:nvPr>
            <p:ph type="subTitle" idx="1"/>
          </p:nvPr>
        </p:nvSpPr>
        <p:spPr>
          <a:xfrm>
            <a:off x="1524000" y="3996250"/>
            <a:ext cx="9144000" cy="2072041"/>
          </a:xfrm>
        </p:spPr>
        <p:txBody>
          <a:bodyPr>
            <a:normAutofit/>
          </a:bodyPr>
          <a:lstStyle/>
          <a:p>
            <a:r>
              <a:rPr lang="en-GB" sz="3200" dirty="0"/>
              <a:t>Looking at non-financial information</a:t>
            </a:r>
          </a:p>
          <a:p>
            <a:r>
              <a:rPr lang="en-GB" sz="3200" dirty="0"/>
              <a:t>Introduction </a:t>
            </a:r>
          </a:p>
        </p:txBody>
      </p:sp>
    </p:spTree>
    <p:extLst>
      <p:ext uri="{BB962C8B-B14F-4D97-AF65-F5344CB8AC3E}">
        <p14:creationId xmlns:p14="http://schemas.microsoft.com/office/powerpoint/2010/main" val="353545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62F1-8489-44EA-9501-6B01C55426FF}"/>
              </a:ext>
            </a:extLst>
          </p:cNvPr>
          <p:cNvSpPr>
            <a:spLocks noGrp="1"/>
          </p:cNvSpPr>
          <p:nvPr>
            <p:ph type="title"/>
          </p:nvPr>
        </p:nvSpPr>
        <p:spPr>
          <a:xfrm>
            <a:off x="763146" y="284176"/>
            <a:ext cx="10223853" cy="1508760"/>
          </a:xfrm>
        </p:spPr>
        <p:txBody>
          <a:bodyPr>
            <a:normAutofit/>
          </a:bodyPr>
          <a:lstStyle/>
          <a:p>
            <a:r>
              <a:rPr lang="en-GB" dirty="0"/>
              <a:t>Assessing non-financial performance</a:t>
            </a:r>
          </a:p>
        </p:txBody>
      </p:sp>
      <p:pic>
        <p:nvPicPr>
          <p:cNvPr id="4" name="Picture 3">
            <a:extLst>
              <a:ext uri="{FF2B5EF4-FFF2-40B4-BE49-F238E27FC236}">
                <a16:creationId xmlns:a16="http://schemas.microsoft.com/office/drawing/2014/main" id="{053A3D29-1A4F-4F5D-994D-A162D192AFBF}"/>
              </a:ext>
            </a:extLst>
          </p:cNvPr>
          <p:cNvPicPr>
            <a:picLocks noChangeAspect="1"/>
          </p:cNvPicPr>
          <p:nvPr/>
        </p:nvPicPr>
        <p:blipFill rotWithShape="1">
          <a:blip r:embed="rId2"/>
          <a:srcRect l="21035" r="17959"/>
          <a:stretch/>
        </p:blipFill>
        <p:spPr>
          <a:xfrm>
            <a:off x="483" y="1822028"/>
            <a:ext cx="4342417" cy="5035972"/>
          </a:xfrm>
          <a:prstGeom prst="rect">
            <a:avLst/>
          </a:prstGeom>
        </p:spPr>
      </p:pic>
      <p:sp>
        <p:nvSpPr>
          <p:cNvPr id="3" name="Content Placeholder 2">
            <a:extLst>
              <a:ext uri="{FF2B5EF4-FFF2-40B4-BE49-F238E27FC236}">
                <a16:creationId xmlns:a16="http://schemas.microsoft.com/office/drawing/2014/main" id="{065C7F29-AC9E-4149-A55D-32729F6BD6C0}"/>
              </a:ext>
            </a:extLst>
          </p:cNvPr>
          <p:cNvSpPr>
            <a:spLocks noGrp="1"/>
          </p:cNvSpPr>
          <p:nvPr>
            <p:ph idx="1"/>
          </p:nvPr>
        </p:nvSpPr>
        <p:spPr>
          <a:xfrm>
            <a:off x="4772025" y="2011679"/>
            <a:ext cx="6982171" cy="4488873"/>
          </a:xfrm>
        </p:spPr>
        <p:txBody>
          <a:bodyPr>
            <a:normAutofit fontScale="92500"/>
          </a:bodyPr>
          <a:lstStyle/>
          <a:p>
            <a:pPr marL="0" indent="0">
              <a:buNone/>
            </a:pPr>
            <a:r>
              <a:rPr lang="en-GB" sz="2400" dirty="0"/>
              <a:t>For some firms, financial performance is not the only goal.  Some charities or businesses focus on a non-financial purpose e.g. </a:t>
            </a:r>
            <a:r>
              <a:rPr lang="en-GB" sz="2400" dirty="0" err="1"/>
              <a:t>OneWater</a:t>
            </a:r>
            <a:r>
              <a:rPr lang="en-GB" sz="2400" dirty="0"/>
              <a:t> </a:t>
            </a:r>
            <a:r>
              <a:rPr lang="en-GB" sz="2400" dirty="0">
                <a:hlinkClick r:id="rId3"/>
              </a:rPr>
              <a:t>https://onewater.org.uk/</a:t>
            </a:r>
            <a:r>
              <a:rPr lang="en-GB" sz="2400" dirty="0"/>
              <a:t>  </a:t>
            </a:r>
          </a:p>
          <a:p>
            <a:pPr marL="0" indent="0">
              <a:buNone/>
            </a:pPr>
            <a:endParaRPr lang="en-GB" sz="2400" dirty="0"/>
          </a:p>
          <a:p>
            <a:pPr marL="0" indent="0">
              <a:buNone/>
            </a:pPr>
            <a:r>
              <a:rPr lang="en-GB" sz="2400" dirty="0"/>
              <a:t>Although it’s important that this business makes money, it’s main focus – it’s mission and values do not put this first so, when assessing performance they look at other measures as well as their numerical or financial data.  </a:t>
            </a:r>
          </a:p>
          <a:p>
            <a:pPr marL="0" indent="0">
              <a:buNone/>
            </a:pPr>
            <a:endParaRPr lang="en-GB" sz="2400" dirty="0"/>
          </a:p>
          <a:p>
            <a:pPr marL="0" indent="0">
              <a:buNone/>
            </a:pPr>
            <a:r>
              <a:rPr lang="en-GB" sz="2400" dirty="0"/>
              <a:t>Two models which can help with this are The Balanced Scorecard and the Triple bottom line. </a:t>
            </a:r>
          </a:p>
        </p:txBody>
      </p:sp>
    </p:spTree>
    <p:extLst>
      <p:ext uri="{BB962C8B-B14F-4D97-AF65-F5344CB8AC3E}">
        <p14:creationId xmlns:p14="http://schemas.microsoft.com/office/powerpoint/2010/main" val="36324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62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118934-5F9D-4A6E-9B51-F89E9290D82A}"/>
              </a:ext>
            </a:extLst>
          </p:cNvPr>
          <p:cNvPicPr>
            <a:picLocks noChangeAspect="1"/>
          </p:cNvPicPr>
          <p:nvPr/>
        </p:nvPicPr>
        <p:blipFill rotWithShape="1">
          <a:blip r:embed="rId3"/>
          <a:srcRect l="4524" r="2939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id="{E1489723-0C66-4EB8-9E08-932DFCAFBCAD}"/>
              </a:ext>
            </a:extLst>
          </p:cNvPr>
          <p:cNvSpPr>
            <a:spLocks noGrp="1"/>
          </p:cNvSpPr>
          <p:nvPr>
            <p:ph type="title"/>
          </p:nvPr>
        </p:nvSpPr>
        <p:spPr>
          <a:xfrm>
            <a:off x="374904" y="856488"/>
            <a:ext cx="4992624" cy="1243584"/>
          </a:xfrm>
        </p:spPr>
        <p:txBody>
          <a:bodyPr anchor="ctr">
            <a:normAutofit/>
          </a:bodyPr>
          <a:lstStyle/>
          <a:p>
            <a:r>
              <a:rPr lang="en-GB" sz="3400" dirty="0"/>
              <a:t>OneWater strategy</a:t>
            </a:r>
          </a:p>
        </p:txBody>
      </p:sp>
      <p:sp>
        <p:nvSpPr>
          <p:cNvPr id="3" name="Content Placeholder 2">
            <a:extLst>
              <a:ext uri="{FF2B5EF4-FFF2-40B4-BE49-F238E27FC236}">
                <a16:creationId xmlns:a16="http://schemas.microsoft.com/office/drawing/2014/main" id="{4F6119A5-BD39-40AE-A795-B3A68FD9B1CA}"/>
              </a:ext>
            </a:extLst>
          </p:cNvPr>
          <p:cNvSpPr>
            <a:spLocks noGrp="1"/>
          </p:cNvSpPr>
          <p:nvPr>
            <p:ph idx="1"/>
          </p:nvPr>
        </p:nvSpPr>
        <p:spPr>
          <a:xfrm>
            <a:off x="216963" y="2262085"/>
            <a:ext cx="5750700" cy="3739427"/>
          </a:xfrm>
        </p:spPr>
        <p:txBody>
          <a:bodyPr anchor="t">
            <a:normAutofit/>
          </a:bodyPr>
          <a:lstStyle/>
          <a:p>
            <a:pPr marL="0" indent="0">
              <a:buNone/>
            </a:pPr>
            <a:r>
              <a:rPr lang="en-GB" sz="2000" dirty="0">
                <a:solidFill>
                  <a:schemeClr val="accent4">
                    <a:lumMod val="75000"/>
                  </a:schemeClr>
                </a:solidFill>
              </a:rPr>
              <a:t>Have a look at the OneWater website (link on prev. slide) and watch this video </a:t>
            </a:r>
            <a:r>
              <a:rPr lang="en-GB" sz="2000" dirty="0">
                <a:hlinkClick r:id="rId4"/>
              </a:rPr>
              <a:t>https://youtu.be/hCYIU2eQBLo</a:t>
            </a:r>
            <a:r>
              <a:rPr lang="en-GB" sz="2000" dirty="0"/>
              <a:t>  </a:t>
            </a:r>
            <a:r>
              <a:rPr lang="en-GB" sz="2000" dirty="0">
                <a:solidFill>
                  <a:schemeClr val="accent4">
                    <a:lumMod val="75000"/>
                  </a:schemeClr>
                </a:solidFill>
              </a:rPr>
              <a:t>then </a:t>
            </a:r>
            <a:r>
              <a:rPr lang="en-GB" sz="2000" b="1" dirty="0">
                <a:solidFill>
                  <a:schemeClr val="accent4">
                    <a:lumMod val="75000"/>
                  </a:schemeClr>
                </a:solidFill>
              </a:rPr>
              <a:t>identify its long-term mission and goals</a:t>
            </a:r>
            <a:r>
              <a:rPr lang="en-GB" sz="2000" dirty="0">
                <a:solidFill>
                  <a:schemeClr val="accent4">
                    <a:lumMod val="75000"/>
                  </a:schemeClr>
                </a:solidFill>
              </a:rPr>
              <a:t>.  </a:t>
            </a:r>
          </a:p>
          <a:p>
            <a:endParaRPr lang="en-GB" sz="2000" dirty="0"/>
          </a:p>
          <a:p>
            <a:pPr marL="0" indent="0">
              <a:buNone/>
            </a:pPr>
            <a:r>
              <a:rPr lang="en-GB" sz="2000" dirty="0"/>
              <a:t>OneWater has just launched a Gin which is going to be sold in Tesco.  You can read about this here: </a:t>
            </a:r>
          </a:p>
          <a:p>
            <a:pPr marL="0" indent="0">
              <a:buNone/>
            </a:pPr>
            <a:endParaRPr lang="en-GB" sz="2000" dirty="0">
              <a:solidFill>
                <a:schemeClr val="accent4">
                  <a:lumMod val="75000"/>
                </a:schemeClr>
              </a:solidFill>
            </a:endParaRPr>
          </a:p>
          <a:p>
            <a:pPr marL="0" indent="0">
              <a:buNone/>
            </a:pPr>
            <a:r>
              <a:rPr lang="en-GB" sz="2000" dirty="0">
                <a:solidFill>
                  <a:schemeClr val="accent4">
                    <a:lumMod val="75000"/>
                  </a:schemeClr>
                </a:solidFill>
              </a:rPr>
              <a:t>How does this both meet with and conflict with </a:t>
            </a:r>
            <a:r>
              <a:rPr lang="en-GB" sz="2000" dirty="0" err="1">
                <a:solidFill>
                  <a:schemeClr val="accent4">
                    <a:lumMod val="75000"/>
                  </a:schemeClr>
                </a:solidFill>
              </a:rPr>
              <a:t>OneWater’s</a:t>
            </a:r>
            <a:r>
              <a:rPr lang="en-GB" sz="2000" dirty="0">
                <a:solidFill>
                  <a:schemeClr val="accent4">
                    <a:lumMod val="75000"/>
                  </a:schemeClr>
                </a:solidFill>
              </a:rPr>
              <a:t> objectives?</a:t>
            </a:r>
          </a:p>
        </p:txBody>
      </p:sp>
      <p:sp>
        <p:nvSpPr>
          <p:cNvPr id="5" name="Rectangle 4">
            <a:extLst>
              <a:ext uri="{FF2B5EF4-FFF2-40B4-BE49-F238E27FC236}">
                <a16:creationId xmlns:a16="http://schemas.microsoft.com/office/drawing/2014/main" id="{99059BA3-4CD6-45E2-9F23-A5A4A03CC6F1}"/>
              </a:ext>
            </a:extLst>
          </p:cNvPr>
          <p:cNvSpPr/>
          <p:nvPr/>
        </p:nvSpPr>
        <p:spPr>
          <a:xfrm>
            <a:off x="1144759" y="4689699"/>
            <a:ext cx="3662310" cy="369332"/>
          </a:xfrm>
          <a:prstGeom prst="rect">
            <a:avLst/>
          </a:prstGeom>
        </p:spPr>
        <p:txBody>
          <a:bodyPr wrap="square">
            <a:spAutoFit/>
          </a:bodyPr>
          <a:lstStyle/>
          <a:p>
            <a:pPr>
              <a:spcAft>
                <a:spcPts val="600"/>
              </a:spcAft>
            </a:pPr>
            <a:r>
              <a:rPr lang="en-GB" dirty="0">
                <a:hlinkClick r:id="rId5"/>
              </a:rPr>
              <a:t>One sage apple gin launches in Tesco</a:t>
            </a:r>
            <a:r>
              <a:rPr lang="en-GB" dirty="0"/>
              <a:t> </a:t>
            </a:r>
          </a:p>
        </p:txBody>
      </p:sp>
    </p:spTree>
    <p:extLst>
      <p:ext uri="{BB962C8B-B14F-4D97-AF65-F5344CB8AC3E}">
        <p14:creationId xmlns:p14="http://schemas.microsoft.com/office/powerpoint/2010/main" val="29176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04AE-C44D-4839-9304-EAC0218EE083}"/>
              </a:ext>
            </a:extLst>
          </p:cNvPr>
          <p:cNvSpPr>
            <a:spLocks noGrp="1"/>
          </p:cNvSpPr>
          <p:nvPr>
            <p:ph type="title"/>
          </p:nvPr>
        </p:nvSpPr>
        <p:spPr>
          <a:xfrm>
            <a:off x="802641" y="284176"/>
            <a:ext cx="6522720" cy="1508760"/>
          </a:xfrm>
        </p:spPr>
        <p:txBody>
          <a:bodyPr>
            <a:normAutofit/>
          </a:bodyPr>
          <a:lstStyle/>
          <a:p>
            <a:r>
              <a:rPr lang="en-GB" sz="3700"/>
              <a:t>Does The One Foundation make a  profit?</a:t>
            </a:r>
          </a:p>
        </p:txBody>
      </p:sp>
      <p:sp>
        <p:nvSpPr>
          <p:cNvPr id="3" name="Content Placeholder 2">
            <a:extLst>
              <a:ext uri="{FF2B5EF4-FFF2-40B4-BE49-F238E27FC236}">
                <a16:creationId xmlns:a16="http://schemas.microsoft.com/office/drawing/2014/main" id="{FDF726F6-C5EF-46D8-A4A0-5D34BBDA457D}"/>
              </a:ext>
            </a:extLst>
          </p:cNvPr>
          <p:cNvSpPr>
            <a:spLocks noGrp="1"/>
          </p:cNvSpPr>
          <p:nvPr>
            <p:ph idx="1"/>
          </p:nvPr>
        </p:nvSpPr>
        <p:spPr>
          <a:xfrm>
            <a:off x="128451" y="1962991"/>
            <a:ext cx="7443058" cy="1015341"/>
          </a:xfrm>
        </p:spPr>
        <p:txBody>
          <a:bodyPr>
            <a:normAutofit/>
          </a:bodyPr>
          <a:lstStyle/>
          <a:p>
            <a:pPr marL="0" indent="0">
              <a:buNone/>
            </a:pPr>
            <a:r>
              <a:rPr lang="en-GB" sz="2000" dirty="0"/>
              <a:t>Yes - The One Foundation makes a surplus (not a profit because it’s a charity).  We can find this financial information because it’s a registered charity and has to make its accounts public: </a:t>
            </a:r>
          </a:p>
          <a:p>
            <a:endParaRPr lang="en-GB" sz="2000" dirty="0"/>
          </a:p>
        </p:txBody>
      </p:sp>
      <p:sp>
        <p:nvSpPr>
          <p:cNvPr id="13" name="Rectangle 12">
            <a:extLst>
              <a:ext uri="{FF2B5EF4-FFF2-40B4-BE49-F238E27FC236}">
                <a16:creationId xmlns:a16="http://schemas.microsoft.com/office/drawing/2014/main" id="{E96FC08F-E9E6-492C-951B-052826DD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888"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9092191-AE37-410D-B4C9-7CCF41275773}"/>
              </a:ext>
            </a:extLst>
          </p:cNvPr>
          <p:cNvPicPr>
            <a:picLocks noChangeAspect="1"/>
          </p:cNvPicPr>
          <p:nvPr/>
        </p:nvPicPr>
        <p:blipFill>
          <a:blip r:embed="rId2"/>
          <a:stretch>
            <a:fillRect/>
          </a:stretch>
        </p:blipFill>
        <p:spPr>
          <a:xfrm>
            <a:off x="7964591" y="3990704"/>
            <a:ext cx="3949855" cy="2625954"/>
          </a:xfrm>
          <a:prstGeom prst="rect">
            <a:avLst/>
          </a:prstGeom>
        </p:spPr>
      </p:pic>
      <p:pic>
        <p:nvPicPr>
          <p:cNvPr id="4" name="Picture 3">
            <a:hlinkClick r:id="rId3"/>
            <a:extLst>
              <a:ext uri="{FF2B5EF4-FFF2-40B4-BE49-F238E27FC236}">
                <a16:creationId xmlns:a16="http://schemas.microsoft.com/office/drawing/2014/main" id="{FD221E80-A7EA-492E-BE11-E9FF1A15C759}"/>
              </a:ext>
            </a:extLst>
          </p:cNvPr>
          <p:cNvPicPr>
            <a:picLocks noChangeAspect="1"/>
          </p:cNvPicPr>
          <p:nvPr/>
        </p:nvPicPr>
        <p:blipFill>
          <a:blip r:embed="rId4"/>
          <a:stretch>
            <a:fillRect/>
          </a:stretch>
        </p:blipFill>
        <p:spPr>
          <a:xfrm>
            <a:off x="8101752" y="497739"/>
            <a:ext cx="3445813" cy="3351053"/>
          </a:xfrm>
          <a:prstGeom prst="rect">
            <a:avLst/>
          </a:prstGeom>
        </p:spPr>
      </p:pic>
      <p:sp>
        <p:nvSpPr>
          <p:cNvPr id="5" name="TextBox 4">
            <a:extLst>
              <a:ext uri="{FF2B5EF4-FFF2-40B4-BE49-F238E27FC236}">
                <a16:creationId xmlns:a16="http://schemas.microsoft.com/office/drawing/2014/main" id="{8A77CC60-B68A-4B64-A275-E771CA823108}"/>
              </a:ext>
            </a:extLst>
          </p:cNvPr>
          <p:cNvSpPr txBox="1"/>
          <p:nvPr/>
        </p:nvSpPr>
        <p:spPr>
          <a:xfrm>
            <a:off x="48491" y="3148387"/>
            <a:ext cx="7523018" cy="4093428"/>
          </a:xfrm>
          <a:prstGeom prst="rect">
            <a:avLst/>
          </a:prstGeom>
          <a:noFill/>
        </p:spPr>
        <p:txBody>
          <a:bodyPr wrap="square" rtlCol="0">
            <a:spAutoFit/>
          </a:bodyPr>
          <a:lstStyle/>
          <a:p>
            <a:r>
              <a:rPr lang="en-GB" sz="2000" dirty="0"/>
              <a:t>Here we can see that in 2018 they had an income or revenue of £2.1m – most of which came from donations and legacies (money left in a will when someone dies).  Their “trading” or business activities generated £0.03m or £30,000.</a:t>
            </a:r>
          </a:p>
          <a:p>
            <a:endParaRPr lang="en-GB" sz="2000" dirty="0"/>
          </a:p>
          <a:p>
            <a:r>
              <a:rPr lang="en-GB" sz="2000" dirty="0"/>
              <a:t>We can also see where they spent most of the money – on achieving their mission and aims. </a:t>
            </a:r>
          </a:p>
          <a:p>
            <a:endParaRPr lang="en-GB" sz="2000" dirty="0">
              <a:solidFill>
                <a:schemeClr val="accent4">
                  <a:lumMod val="75000"/>
                </a:schemeClr>
              </a:solidFill>
            </a:endParaRPr>
          </a:p>
          <a:p>
            <a:r>
              <a:rPr lang="en-GB" sz="2000" b="1" u="sng" dirty="0">
                <a:solidFill>
                  <a:schemeClr val="accent4">
                    <a:lumMod val="75000"/>
                  </a:schemeClr>
                </a:solidFill>
              </a:rPr>
              <a:t>Question:</a:t>
            </a:r>
            <a:r>
              <a:rPr lang="en-GB" sz="2000" b="1" i="1" dirty="0">
                <a:solidFill>
                  <a:schemeClr val="accent4">
                    <a:lumMod val="75000"/>
                  </a:schemeClr>
                </a:solidFill>
              </a:rPr>
              <a:t> 	</a:t>
            </a:r>
            <a:r>
              <a:rPr lang="en-GB" sz="2000" dirty="0">
                <a:solidFill>
                  <a:schemeClr val="accent4">
                    <a:lumMod val="75000"/>
                  </a:schemeClr>
                </a:solidFill>
              </a:rPr>
              <a:t>To what extent would you say that financial </a:t>
            </a:r>
          </a:p>
          <a:p>
            <a:r>
              <a:rPr lang="en-GB" sz="2000" dirty="0">
                <a:solidFill>
                  <a:schemeClr val="accent4">
                    <a:lumMod val="75000"/>
                  </a:schemeClr>
                </a:solidFill>
              </a:rPr>
              <a:t>			performance is important in The One Foundation? 															(16 marks)</a:t>
            </a:r>
          </a:p>
          <a:p>
            <a:endParaRPr lang="en-GB" sz="2000" dirty="0"/>
          </a:p>
          <a:p>
            <a:endParaRPr lang="en-GB" sz="2000" dirty="0"/>
          </a:p>
        </p:txBody>
      </p:sp>
      <p:sp>
        <p:nvSpPr>
          <p:cNvPr id="6" name="TextBox 5">
            <a:extLst>
              <a:ext uri="{FF2B5EF4-FFF2-40B4-BE49-F238E27FC236}">
                <a16:creationId xmlns:a16="http://schemas.microsoft.com/office/drawing/2014/main" id="{684C2C5D-1180-4286-AB68-2BB9A12EA2B1}"/>
              </a:ext>
            </a:extLst>
          </p:cNvPr>
          <p:cNvSpPr txBox="1"/>
          <p:nvPr/>
        </p:nvSpPr>
        <p:spPr>
          <a:xfrm>
            <a:off x="7656888" y="284176"/>
            <a:ext cx="1205779" cy="276999"/>
          </a:xfrm>
          <a:prstGeom prst="rect">
            <a:avLst/>
          </a:prstGeom>
          <a:noFill/>
        </p:spPr>
        <p:txBody>
          <a:bodyPr wrap="none" rtlCol="0">
            <a:spAutoFit/>
          </a:bodyPr>
          <a:lstStyle/>
          <a:p>
            <a:pPr>
              <a:spcAft>
                <a:spcPts val="600"/>
              </a:spcAft>
            </a:pPr>
            <a:r>
              <a:rPr lang="en-GB" sz="1200" b="1" i="1" dirty="0">
                <a:solidFill>
                  <a:schemeClr val="bg2">
                    <a:lumMod val="75000"/>
                  </a:schemeClr>
                </a:solidFill>
              </a:rPr>
              <a:t>Click pic for link</a:t>
            </a:r>
          </a:p>
        </p:txBody>
      </p:sp>
      <p:sp>
        <p:nvSpPr>
          <p:cNvPr id="9" name="Rectangle: Rounded Corners 8">
            <a:extLst>
              <a:ext uri="{FF2B5EF4-FFF2-40B4-BE49-F238E27FC236}">
                <a16:creationId xmlns:a16="http://schemas.microsoft.com/office/drawing/2014/main" id="{616C2121-AD12-4CF7-A427-A2FA866EB81F}"/>
              </a:ext>
            </a:extLst>
          </p:cNvPr>
          <p:cNvSpPr/>
          <p:nvPr/>
        </p:nvSpPr>
        <p:spPr>
          <a:xfrm>
            <a:off x="59979" y="5515733"/>
            <a:ext cx="7443058" cy="105809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60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B415-743D-4095-BF1A-C42AFBF4253A}"/>
              </a:ext>
            </a:extLst>
          </p:cNvPr>
          <p:cNvSpPr>
            <a:spLocks noGrp="1"/>
          </p:cNvSpPr>
          <p:nvPr>
            <p:ph type="title"/>
          </p:nvPr>
        </p:nvSpPr>
        <p:spPr/>
        <p:txBody>
          <a:bodyPr/>
          <a:lstStyle/>
          <a:p>
            <a:r>
              <a:rPr lang="en-GB" dirty="0"/>
              <a:t>What are the problems in assessing performance this way?</a:t>
            </a:r>
          </a:p>
        </p:txBody>
      </p:sp>
      <p:sp>
        <p:nvSpPr>
          <p:cNvPr id="3" name="Content Placeholder 2">
            <a:extLst>
              <a:ext uri="{FF2B5EF4-FFF2-40B4-BE49-F238E27FC236}">
                <a16:creationId xmlns:a16="http://schemas.microsoft.com/office/drawing/2014/main" id="{BD1A8DA8-71D2-4814-8732-83AE3F01FCEF}"/>
              </a:ext>
            </a:extLst>
          </p:cNvPr>
          <p:cNvSpPr>
            <a:spLocks noGrp="1"/>
          </p:cNvSpPr>
          <p:nvPr>
            <p:ph idx="1"/>
          </p:nvPr>
        </p:nvSpPr>
        <p:spPr>
          <a:xfrm>
            <a:off x="731519" y="2011679"/>
            <a:ext cx="10915837" cy="4688923"/>
          </a:xfrm>
        </p:spPr>
        <p:txBody>
          <a:bodyPr>
            <a:normAutofit lnSpcReduction="10000"/>
          </a:bodyPr>
          <a:lstStyle/>
          <a:p>
            <a:pPr marL="0" indent="0">
              <a:buNone/>
            </a:pPr>
            <a:r>
              <a:rPr lang="en-GB" dirty="0"/>
              <a:t>One of the biggest issues is that the business cannot please all stakeholders.   However the business assesses performance or tries to move forward, some stakeholder groups will be unhappy and there will be stakeholder conflict.  This means that accurate stakeholder mapping is very important. </a:t>
            </a:r>
          </a:p>
          <a:p>
            <a:pPr marL="0" indent="0">
              <a:buNone/>
            </a:pPr>
            <a:endParaRPr lang="en-GB" dirty="0"/>
          </a:p>
          <a:p>
            <a:pPr marL="0" indent="0">
              <a:buNone/>
            </a:pPr>
            <a:r>
              <a:rPr lang="en-GB" dirty="0"/>
              <a:t>Some methods of performance assessment involve a lot of data, the firm may become so caught up in quantitative information that it will take lose sight of what’s happening in the market, this can then lead to a business losing its competitive position. </a:t>
            </a:r>
          </a:p>
          <a:p>
            <a:pPr marL="0" indent="0">
              <a:buNone/>
            </a:pPr>
            <a:endParaRPr lang="en-GB" dirty="0"/>
          </a:p>
          <a:p>
            <a:pPr marL="0" indent="0">
              <a:buNone/>
            </a:pPr>
            <a:r>
              <a:rPr lang="en-GB" dirty="0"/>
              <a:t>A good example of this is Marks &amp; Spencer which focussed a lot of time into its Plan A strategy which many customers are unaware of, however they are struggling to compete in their main clothing market (their original core competence was in this area) because their focus is just “not quite right”.   </a:t>
            </a:r>
            <a:r>
              <a:rPr lang="en-GB" sz="1400" b="1" i="1" dirty="0">
                <a:solidFill>
                  <a:schemeClr val="accent4">
                    <a:lumMod val="75000"/>
                  </a:schemeClr>
                </a:solidFill>
              </a:rPr>
              <a:t>Once you have finished all the wo</a:t>
            </a:r>
            <a:r>
              <a:rPr lang="en-GB" sz="1400" i="1" dirty="0">
                <a:solidFill>
                  <a:schemeClr val="accent4">
                    <a:lumMod val="75000"/>
                  </a:schemeClr>
                </a:solidFill>
              </a:rPr>
              <a:t>rk, </a:t>
            </a:r>
            <a:r>
              <a:rPr lang="en-GB" sz="1400" b="1" i="1" dirty="0">
                <a:solidFill>
                  <a:schemeClr val="accent4">
                    <a:lumMod val="75000"/>
                  </a:schemeClr>
                </a:solidFill>
              </a:rPr>
              <a:t>you might like to read this article which refers to their 21% drop in annual profits up to 28</a:t>
            </a:r>
            <a:r>
              <a:rPr lang="en-GB" sz="1400" b="1" i="1" baseline="30000" dirty="0">
                <a:solidFill>
                  <a:schemeClr val="accent4">
                    <a:lumMod val="75000"/>
                  </a:schemeClr>
                </a:solidFill>
              </a:rPr>
              <a:t>th</a:t>
            </a:r>
            <a:r>
              <a:rPr lang="en-GB" sz="1400" b="1" i="1" dirty="0">
                <a:solidFill>
                  <a:schemeClr val="accent4">
                    <a:lumMod val="75000"/>
                  </a:schemeClr>
                </a:solidFill>
              </a:rPr>
              <a:t> March (1 week into lockdown) and their adverse profit variance of £52m on March.   </a:t>
            </a:r>
            <a:r>
              <a:rPr lang="en-GB" sz="1400" i="1" dirty="0">
                <a:hlinkClick r:id="rId3"/>
              </a:rPr>
              <a:t>https://www.drapersonline.com/news/coronavirus-ms-unveils-1bn-action-plan-as-profits-dive/7040459.article</a:t>
            </a:r>
            <a:r>
              <a:rPr lang="en-GB" sz="1400" i="1" dirty="0"/>
              <a:t> </a:t>
            </a:r>
            <a:endParaRPr lang="en-GB" sz="1800" i="1" dirty="0"/>
          </a:p>
        </p:txBody>
      </p:sp>
    </p:spTree>
    <p:extLst>
      <p:ext uri="{BB962C8B-B14F-4D97-AF65-F5344CB8AC3E}">
        <p14:creationId xmlns:p14="http://schemas.microsoft.com/office/powerpoint/2010/main" val="42334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887F7F34-F611-4747-A2A0-DF3B250AD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935" y="537622"/>
            <a:ext cx="6763456" cy="5782755"/>
          </a:xfrm>
          <a:prstGeom prst="rect">
            <a:avLst/>
          </a:prstGeom>
        </p:spPr>
      </p:pic>
      <p:sp>
        <p:nvSpPr>
          <p:cNvPr id="6" name="TextBox 5">
            <a:extLst>
              <a:ext uri="{FF2B5EF4-FFF2-40B4-BE49-F238E27FC236}">
                <a16:creationId xmlns:a16="http://schemas.microsoft.com/office/drawing/2014/main" id="{4E3F37C8-E8DA-408A-BC28-DF7443D6B4FE}"/>
              </a:ext>
            </a:extLst>
          </p:cNvPr>
          <p:cNvSpPr txBox="1"/>
          <p:nvPr/>
        </p:nvSpPr>
        <p:spPr>
          <a:xfrm>
            <a:off x="9337513" y="5055731"/>
            <a:ext cx="1696645" cy="600164"/>
          </a:xfrm>
          <a:prstGeom prst="rect">
            <a:avLst/>
          </a:prstGeom>
          <a:noFill/>
        </p:spPr>
        <p:txBody>
          <a:bodyPr wrap="square" rtlCol="0">
            <a:spAutoFit/>
          </a:bodyPr>
          <a:lstStyle/>
          <a:p>
            <a:r>
              <a:rPr lang="en-GB" sz="1100" b="1" dirty="0">
                <a:solidFill>
                  <a:schemeClr val="accent5">
                    <a:lumMod val="75000"/>
                  </a:schemeClr>
                </a:solidFill>
              </a:rPr>
              <a:t>These are only short questions, maybe 4 marks each. </a:t>
            </a:r>
          </a:p>
        </p:txBody>
      </p:sp>
      <p:sp>
        <p:nvSpPr>
          <p:cNvPr id="7" name="Arc 6">
            <a:extLst>
              <a:ext uri="{FF2B5EF4-FFF2-40B4-BE49-F238E27FC236}">
                <a16:creationId xmlns:a16="http://schemas.microsoft.com/office/drawing/2014/main" id="{77FD4111-10E7-48FC-8187-AD25E130C0A2}"/>
              </a:ext>
            </a:extLst>
          </p:cNvPr>
          <p:cNvSpPr/>
          <p:nvPr/>
        </p:nvSpPr>
        <p:spPr>
          <a:xfrm rot="10432083">
            <a:off x="7643299" y="4090738"/>
            <a:ext cx="2457880" cy="1716701"/>
          </a:xfrm>
          <a:prstGeom prst="arc">
            <a:avLst>
              <a:gd name="adj1" fmla="val 14026269"/>
              <a:gd name="adj2" fmla="val 0"/>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1242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574</Words>
  <Application>Microsoft Office PowerPoint</Application>
  <PresentationFormat>Widescreen</PresentationFormat>
  <Paragraphs>35</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Corbel</vt:lpstr>
      <vt:lpstr>Wingdings</vt:lpstr>
      <vt:lpstr>Banded</vt:lpstr>
      <vt:lpstr>Assessing performance   </vt:lpstr>
      <vt:lpstr>Assessing non-financial performance</vt:lpstr>
      <vt:lpstr>OneWater strategy</vt:lpstr>
      <vt:lpstr>Does The One Foundation make a  profit?</vt:lpstr>
      <vt:lpstr>What are the problems in assessing performance this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performance   </dc:title>
  <dc:creator>Rosemary Haynes</dc:creator>
  <cp:lastModifiedBy>Rosemary Haynes</cp:lastModifiedBy>
  <cp:revision>4</cp:revision>
  <dcterms:created xsi:type="dcterms:W3CDTF">2020-06-03T10:45:39Z</dcterms:created>
  <dcterms:modified xsi:type="dcterms:W3CDTF">2021-10-04T07:53:50Z</dcterms:modified>
</cp:coreProperties>
</file>